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1"/>
  </p:notesMasterIdLst>
  <p:sldIdLst>
    <p:sldId id="264" r:id="rId5"/>
    <p:sldId id="262" r:id="rId6"/>
    <p:sldId id="259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589A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14CAC-3165-4C85-91D8-5B5F853D79CB}" type="datetimeFigureOut">
              <a:rPr lang="en-GB" smtClean="0"/>
              <a:t>01/04/2016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5AED-26BC-4DEB-ACA5-FA01E5DE2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9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72AE18F7-67D8-4079-A476-EB761F17ED46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20000"/>
                </a:spcBef>
              </a:pPr>
              <a:t>2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149975"/>
            <a:ext cx="6297612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6850"/>
            <a:ext cx="32226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3"/>
            <a:ext cx="7239000" cy="7588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6408737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7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5D59-EDC4-46F9-9B7B-BAA251D869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7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1625"/>
            <a:ext cx="1981200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1625"/>
            <a:ext cx="57912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D972-5FED-48BD-8621-DB29985651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6F0B-3460-4C57-991F-10EA56CD2B9E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6F2E-11C9-4B07-89AA-4928BB9C9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8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259A-27CF-4927-B501-95753A353BB6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0908-3873-4F9C-BD39-328F98F8C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12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A7C0-3850-43E0-97D2-DCDC7F84EF83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4778-E285-4D8B-83F2-990B90C9E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03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4A39-9F1D-440E-80B6-0AC96B704198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D4C9-32F1-495F-BBAC-BFCC484AA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0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71FB-8390-4A0E-9FB3-7C650F1375BD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278E-6B55-4E09-9B03-20A0238F1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77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52FF-0A5C-4897-AA98-60A3AA8EFCD0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5E96-B869-4867-9A34-43C5D263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5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8E73-4A94-40A7-9C78-2868BFADDA70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87CE-13B0-45A8-91B9-F7C39C852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16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4769-ABC8-4693-ADFF-A5550B6F3AF1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106C-6A41-45BE-8D0C-59E812B69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82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9A8BF-D0BA-4A30-A563-6AD7BA90CF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16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10A0-15A1-4A61-82CD-B1C0C4CFB62B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0C9-EAF3-4C2E-A5A9-7A594EE52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3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2B47-9FF6-46C1-A814-2A6071B7A018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DECE-CB2D-457D-B038-947A7DB71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03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766F-29CB-4897-AD4F-7CDDE02EB18A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BE57-669A-41F6-9E02-C7989BDCA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94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149975"/>
            <a:ext cx="62976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6850"/>
            <a:ext cx="32226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3"/>
            <a:ext cx="7239000" cy="758825"/>
          </a:xfrm>
          <a:ex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6408737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70A2-DB71-4C04-8C5D-843965837F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71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0372-F042-4B5D-9F06-2892711E1A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7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7213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7213"/>
            <a:ext cx="3884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4355-30F7-4EA2-99A1-79B3199F9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68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849E-2BC6-4D72-84E9-ABB90F8565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5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1CF4-D2F5-4A87-B234-E6ECF3C4E25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7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18B5-EBE1-4CE9-835A-6893B48F1C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BC53-A90E-4494-B85F-17292504F5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9349-D3C0-4C92-A835-9E14492C71F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61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E3B5-4AE9-4EB0-9238-693D8AC8EA5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0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E62F-1F5E-44B9-97CE-A97DD37C41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8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1625"/>
            <a:ext cx="1981200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1625"/>
            <a:ext cx="57912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DBA7-E7F4-4A42-A524-3C5E293A97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14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6F0B-3460-4C57-991F-10EA56CD2B9E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6F2E-11C9-4B07-89AA-4928BB9C9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29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259A-27CF-4927-B501-95753A353BB6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0908-3873-4F9C-BD39-328F98F8C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91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A7C0-3850-43E0-97D2-DCDC7F84EF83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4778-E285-4D8B-83F2-990B90C9E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225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4A39-9F1D-440E-80B6-0AC96B704198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D4C9-32F1-495F-BBAC-BFCC484AA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84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71FB-8390-4A0E-9FB3-7C650F1375BD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278E-6B55-4E09-9B03-20A0238F1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766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52FF-0A5C-4897-AA98-60A3AA8EFCD0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5E96-B869-4867-9A34-43C5D263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3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7213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7213"/>
            <a:ext cx="3884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114D-89ED-4306-93A5-1A6888908D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5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8E73-4A94-40A7-9C78-2868BFADDA70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87CE-13B0-45A8-91B9-F7C39C852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794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4769-ABC8-4693-ADFF-A5550B6F3AF1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106C-6A41-45BE-8D0C-59E812B69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109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10A0-15A1-4A61-82CD-B1C0C4CFB62B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0C9-EAF3-4C2E-A5A9-7A594EE52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98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2B47-9FF6-46C1-A814-2A6071B7A018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DECE-CB2D-457D-B038-947A7DB71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426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766F-29CB-4897-AD4F-7CDDE02EB18A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BE57-669A-41F6-9E02-C7989BDCA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6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5948-C689-43C5-84FE-D9B80C1DDC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6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A24C-0EAE-4D91-AB4E-262096EB89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2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2595-BB9A-410B-8D87-675C6CAF71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0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EBB6-C085-4A47-9796-36DBAC1A0D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4280-8FAB-4D1E-9456-F9D8836D76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42875"/>
            <a:ext cx="20113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1625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E2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7213"/>
            <a:ext cx="7921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1F5475F1-95EC-4AA4-9D89-A1FB071690C9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6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627D9E-7B65-4A1C-AA61-1AF34265D9DD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4/1/2016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A585ABA-7F32-4B50-8411-9C02E6F36B20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5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42875"/>
            <a:ext cx="20113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1625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7213"/>
            <a:ext cx="7921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AFCA3A-1215-493A-B9EC-4A19E31D4F09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pitchFamily="34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627D9E-7B65-4A1C-AA61-1AF34265D9DD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4/1/2016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A585ABA-7F32-4B50-8411-9C02E6F36B20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00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611560" y="116632"/>
            <a:ext cx="64087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E2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sz="3200" kern="0" dirty="0" smtClean="0"/>
              <a:t>A selection of problems used </a:t>
            </a:r>
          </a:p>
          <a:p>
            <a:r>
              <a:rPr lang="en-GB" sz="3200" kern="0" dirty="0" smtClean="0"/>
              <a:t>in </a:t>
            </a:r>
            <a:r>
              <a:rPr lang="en-GB" sz="3200" kern="0" smtClean="0"/>
              <a:t>the </a:t>
            </a:r>
            <a:r>
              <a:rPr lang="en-GB" sz="3200" kern="0" smtClean="0"/>
              <a:t>lessons</a:t>
            </a:r>
            <a:endParaRPr lang="en-GB" sz="32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3568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The first slide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(Discussion problem)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may be useful as a starting point for discussion at a department meeting.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The next set of slides display a problem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(all from unit 1 lessons)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chosen from each of the three different approaches* used in the design of the project lessons. These may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generate useful discussion for teachers when considering the teaching of these topics or engaging with these PD materials</a:t>
            </a:r>
          </a:p>
          <a:p>
            <a:pPr marL="35401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*(The lessons have been designed to reflect three different research  approaches and these are discussed in other sections of the microsite)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6696744" cy="648072"/>
          </a:xfrm>
          <a:ln w="38100">
            <a:solidFill>
              <a:srgbClr val="0070C0"/>
            </a:solidFill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3200" dirty="0" smtClean="0"/>
              <a:t>W</a:t>
            </a:r>
            <a:r>
              <a:rPr lang="en-GB" sz="3200" dirty="0" smtClean="0"/>
              <a:t>hich Dog has grown the most?</a:t>
            </a:r>
            <a:endParaRPr lang="en-GB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1801267"/>
            <a:ext cx="75608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0000"/>
                </a:solidFill>
              </a:rPr>
              <a:t>Caesar has grown from 5 kg to 8 kg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0000"/>
                </a:solidFill>
              </a:rPr>
              <a:t>Brutus has grown from 3 kg to 6 kg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and  </a:t>
            </a:r>
            <a:r>
              <a:rPr lang="en-GB" sz="2800" b="1" dirty="0">
                <a:solidFill>
                  <a:srgbClr val="000000"/>
                </a:solidFill>
              </a:rPr>
              <a:t>Tiberius has grown from 4 kg to 7kg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4237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70C0"/>
                </a:solidFill>
              </a:rPr>
              <a:t>Discussion </a:t>
            </a:r>
            <a:r>
              <a:rPr lang="en-GB" sz="3200" b="1" i="1" dirty="0" smtClean="0">
                <a:solidFill>
                  <a:srgbClr val="0070C0"/>
                </a:solidFill>
              </a:rPr>
              <a:t>problem:</a:t>
            </a:r>
            <a:endParaRPr lang="en-GB" sz="3200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4334476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rgbClr val="00589A"/>
                </a:solidFill>
              </a:rPr>
              <a:t>Explain your thinking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rgbClr val="00589A"/>
                </a:solidFill>
              </a:rPr>
              <a:t>What </a:t>
            </a:r>
            <a:r>
              <a:rPr lang="en-GB" sz="2000" b="1" i="1" dirty="0">
                <a:solidFill>
                  <a:srgbClr val="00589A"/>
                </a:solidFill>
              </a:rPr>
              <a:t>maths are you using?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What might  the issues/responses be from children?</a:t>
            </a:r>
          </a:p>
        </p:txBody>
      </p:sp>
    </p:spTree>
    <p:extLst>
      <p:ext uri="{BB962C8B-B14F-4D97-AF65-F5344CB8AC3E}">
        <p14:creationId xmlns:p14="http://schemas.microsoft.com/office/powerpoint/2010/main" val="19161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t="19650" r="23636" b="22987"/>
          <a:stretch>
            <a:fillRect/>
          </a:stretch>
        </p:blipFill>
        <p:spPr bwMode="auto">
          <a:xfrm>
            <a:off x="1042988" y="812205"/>
            <a:ext cx="60833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32" y="5229200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Groups of trainee teachers are sent out to a check the suitability of venues for school trips. Large sandwiches are provided for lunch</a:t>
            </a:r>
            <a:r>
              <a:rPr lang="en-GB" dirty="0" smtClean="0"/>
              <a:t>.</a:t>
            </a:r>
          </a:p>
          <a:p>
            <a:endParaRPr lang="en-GB" sz="800" dirty="0" smtClean="0"/>
          </a:p>
          <a:p>
            <a:r>
              <a:rPr lang="en-GB" sz="1600" dirty="0" smtClean="0">
                <a:solidFill>
                  <a:srgbClr val="C00000"/>
                </a:solidFill>
              </a:rPr>
              <a:t>Q1 a) In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sz="1600" dirty="0" smtClean="0">
                <a:solidFill>
                  <a:srgbClr val="C00000"/>
                </a:solidFill>
              </a:rPr>
              <a:t>which group do the teachers get the most to eat? Explain your thinking</a:t>
            </a:r>
          </a:p>
          <a:p>
            <a:pPr marL="263525" indent="90488"/>
            <a:r>
              <a:rPr lang="en-GB" sz="1600" dirty="0" smtClean="0">
                <a:solidFill>
                  <a:srgbClr val="C00000"/>
                </a:solidFill>
              </a:rPr>
              <a:t>b) In which group do the teachers get the least to eat? Explain your thinking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189458"/>
            <a:ext cx="7209879" cy="503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buClr>
                <a:srgbClr val="00628C"/>
              </a:buClr>
              <a:buFont typeface="Arial" charset="0"/>
              <a:buNone/>
              <a:defRPr/>
            </a:pPr>
            <a:r>
              <a:rPr lang="en-GB" b="1" dirty="0" smtClean="0">
                <a:solidFill>
                  <a:srgbClr val="558ED5"/>
                </a:solidFill>
                <a:ea typeface="Calibri"/>
                <a:cs typeface="Times New Roman"/>
              </a:rPr>
              <a:t>Problem from a lesson representing design approach A </a:t>
            </a:r>
          </a:p>
          <a:p>
            <a:pPr fontAlgn="base">
              <a:buClr>
                <a:srgbClr val="00628C"/>
              </a:buClr>
              <a:buFont typeface="Arial" charset="0"/>
              <a:buNone/>
              <a:defRPr/>
            </a:pPr>
            <a:r>
              <a:rPr lang="en-GB" i="1" dirty="0" smtClean="0">
                <a:solidFill>
                  <a:srgbClr val="558ED5"/>
                </a:solidFill>
                <a:ea typeface="Calibri"/>
                <a:cs typeface="Times New Roman"/>
              </a:rPr>
              <a:t>(RME)</a:t>
            </a:r>
            <a:endParaRPr lang="en-GB" i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4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268760"/>
            <a:ext cx="8077200" cy="4608512"/>
            <a:chOff x="533400" y="1268760"/>
            <a:chExt cx="8077200" cy="46085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68760"/>
              <a:ext cx="8077200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7" y="4686647"/>
              <a:ext cx="1958771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467" y="4686648"/>
              <a:ext cx="1732592" cy="119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19480" y="2511480"/>
              <a:ext cx="324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A</a:t>
              </a:r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3149" y="2492896"/>
              <a:ext cx="324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B</a:t>
              </a:r>
              <a:endParaRPr lang="en-GB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7000" y="2502188"/>
              <a:ext cx="3064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022" y="4715834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D</a:t>
              </a:r>
              <a:endParaRPr lang="en-GB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83036" y="4677355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E</a:t>
              </a:r>
              <a:endParaRPr lang="en-GB" b="1" dirty="0"/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7504" y="188640"/>
            <a:ext cx="7857951" cy="503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buClr>
                <a:srgbClr val="00628C"/>
              </a:buClr>
              <a:defRPr/>
            </a:pPr>
            <a:r>
              <a:rPr lang="en-GB" b="1" dirty="0" smtClean="0">
                <a:solidFill>
                  <a:srgbClr val="558ED5"/>
                </a:solidFill>
                <a:ea typeface="Calibri"/>
                <a:cs typeface="Times New Roman"/>
              </a:rPr>
              <a:t>Problem from a lesson representing design approach B </a:t>
            </a:r>
          </a:p>
          <a:p>
            <a:pPr fontAlgn="base">
              <a:buClr>
                <a:srgbClr val="00628C"/>
              </a:buClr>
              <a:defRPr/>
            </a:pPr>
            <a:r>
              <a:rPr lang="en-GB" i="1" dirty="0" smtClean="0">
                <a:solidFill>
                  <a:srgbClr val="558ED5"/>
                </a:solidFill>
                <a:ea typeface="Calibri"/>
                <a:cs typeface="Times New Roman"/>
              </a:rPr>
              <a:t>(</a:t>
            </a:r>
            <a:r>
              <a:rPr lang="en-GB" i="1" dirty="0">
                <a:solidFill>
                  <a:srgbClr val="558ED5"/>
                </a:solidFill>
                <a:ea typeface="Calibri"/>
                <a:cs typeface="Times New Roman"/>
              </a:rPr>
              <a:t>constructivist)</a:t>
            </a:r>
            <a:endParaRPr lang="en-GB" i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628C"/>
              </a:buClr>
              <a:buFont typeface="Arial" charset="0"/>
              <a:buNone/>
              <a:defRPr/>
            </a:pPr>
            <a:endParaRPr lang="en-GB" i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5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6" y="825971"/>
            <a:ext cx="7772400" cy="65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Comparing Milkshakes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pic>
        <p:nvPicPr>
          <p:cNvPr id="2051" name="Picture 2" descr="Unit 1 - Milkshake Lesson Shaded Handou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3068" r="22964" b="49442"/>
          <a:stretch>
            <a:fillRect/>
          </a:stretch>
        </p:blipFill>
        <p:spPr bwMode="auto">
          <a:xfrm>
            <a:off x="428624" y="1721644"/>
            <a:ext cx="51895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28624" y="1434678"/>
            <a:ext cx="8277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Two batches of milkshake are made by mixing cartons of juice with cartons of milk: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28624" y="5998369"/>
            <a:ext cx="8277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Arial" charset="0"/>
                <a:cs typeface="Arial" charset="0"/>
              </a:rPr>
              <a:t>Determine whether the two batches will taste the same.</a:t>
            </a:r>
          </a:p>
        </p:txBody>
      </p:sp>
      <p:pic>
        <p:nvPicPr>
          <p:cNvPr id="2054" name="Picture 42" descr="NCETM-logo-letter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6"/>
          <a:stretch>
            <a:fillRect/>
          </a:stretch>
        </p:blipFill>
        <p:spPr bwMode="auto">
          <a:xfrm>
            <a:off x="7696200" y="0"/>
            <a:ext cx="14493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188640"/>
            <a:ext cx="7857951" cy="503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buClr>
                <a:srgbClr val="00628C"/>
              </a:buClr>
              <a:defRPr/>
            </a:pPr>
            <a:r>
              <a:rPr lang="en-GB" b="1" dirty="0" smtClean="0">
                <a:solidFill>
                  <a:srgbClr val="558ED5"/>
                </a:solidFill>
                <a:ea typeface="Calibri"/>
                <a:cs typeface="Times New Roman"/>
              </a:rPr>
              <a:t>Problem from a lesson representing design approach C </a:t>
            </a:r>
          </a:p>
          <a:p>
            <a:pPr fontAlgn="base">
              <a:buClr>
                <a:srgbClr val="00628C"/>
              </a:buClr>
              <a:defRPr/>
            </a:pPr>
            <a:r>
              <a:rPr lang="en-GB" i="1" dirty="0" smtClean="0">
                <a:solidFill>
                  <a:srgbClr val="558ED5"/>
                </a:solidFill>
                <a:ea typeface="Calibri"/>
                <a:cs typeface="Times New Roman"/>
              </a:rPr>
              <a:t>(Enquiry/cognitive conflict)</a:t>
            </a:r>
            <a:endParaRPr lang="en-GB" i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628C"/>
              </a:buClr>
              <a:buFont typeface="Arial" charset="0"/>
              <a:buNone/>
              <a:defRPr/>
            </a:pPr>
            <a:endParaRPr lang="en-GB" i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7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125"/>
            <a:ext cx="7772400" cy="65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Comparing Milkshakes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2500313"/>
            <a:ext cx="140176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887913" y="1738313"/>
            <a:ext cx="4062412" cy="858837"/>
          </a:xfrm>
          <a:prstGeom prst="wedgeEllipseCallout">
            <a:avLst>
              <a:gd name="adj1" fmla="val 20188"/>
              <a:gd name="adj2" fmla="val 12272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Both batches have two more cartons of milk than juice so they will taste the same</a:t>
            </a:r>
            <a:endParaRPr lang="en-GB" sz="12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505325" y="3586163"/>
            <a:ext cx="4519613" cy="1493837"/>
          </a:xfrm>
          <a:prstGeom prst="wedgeEllipseCallout">
            <a:avLst>
              <a:gd name="adj1" fmla="val 27735"/>
              <a:gd name="adj2" fmla="val 6990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In Batch 1,      of the milkshake is juice,</a:t>
            </a:r>
          </a:p>
          <a:p>
            <a:pPr algn="ctr" defTabSz="457200">
              <a:defRPr/>
            </a:pPr>
            <a:endParaRPr lang="en-GB" sz="120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algn="ctr" defTabSz="457200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whereas in Batch 2,     of the milkshake is</a:t>
            </a:r>
          </a:p>
          <a:p>
            <a:pPr algn="ctr" defTabSz="457200">
              <a:defRPr/>
            </a:pPr>
            <a:endParaRPr lang="en-GB" sz="120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algn="ctr" defTabSz="457200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juice so they will taste different</a:t>
            </a:r>
            <a:endParaRPr lang="en-GB" sz="12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  <p:graphicFrame>
        <p:nvGraphicFramePr>
          <p:cNvPr id="3078" name="Object 12"/>
          <p:cNvGraphicFramePr>
            <a:graphicFrameLocks noChangeAspect="1"/>
          </p:cNvGraphicFramePr>
          <p:nvPr/>
        </p:nvGraphicFramePr>
        <p:xfrm>
          <a:off x="6218238" y="3757613"/>
          <a:ext cx="165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165100" imgH="444500" progId="Equation.3">
                  <p:embed/>
                </p:oleObj>
              </mc:Choice>
              <mc:Fallback>
                <p:oleObj name="Equation" r:id="rId4" imgW="16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3757613"/>
                        <a:ext cx="165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3"/>
          <p:cNvGraphicFramePr>
            <a:graphicFrameLocks noChangeAspect="1"/>
          </p:cNvGraphicFramePr>
          <p:nvPr/>
        </p:nvGraphicFramePr>
        <p:xfrm>
          <a:off x="6756400" y="4067175"/>
          <a:ext cx="165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165100" imgH="444500" progId="Equation.3">
                  <p:embed/>
                </p:oleObj>
              </mc:Choice>
              <mc:Fallback>
                <p:oleObj name="Equation" r:id="rId6" imgW="16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4067175"/>
                        <a:ext cx="165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249863"/>
            <a:ext cx="11509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Unit 1 - Milkshake Lesson Shaded Handouts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3068" r="22964" b="49442"/>
          <a:stretch>
            <a:fillRect/>
          </a:stretch>
        </p:blipFill>
        <p:spPr bwMode="auto">
          <a:xfrm>
            <a:off x="14288" y="1568450"/>
            <a:ext cx="5189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6"/>
          <p:cNvSpPr txBox="1">
            <a:spLocks noChangeArrowheads="1"/>
          </p:cNvSpPr>
          <p:nvPr/>
        </p:nvSpPr>
        <p:spPr bwMode="auto">
          <a:xfrm>
            <a:off x="428625" y="1127125"/>
            <a:ext cx="8277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Arial" charset="0"/>
                <a:cs typeface="Arial" charset="0"/>
              </a:rPr>
              <a:t>Two batches of milkshake are made by mixing cartons of juice with cartons of milk:</a:t>
            </a:r>
          </a:p>
        </p:txBody>
      </p:sp>
      <p:sp>
        <p:nvSpPr>
          <p:cNvPr id="3083" name="TextBox 17"/>
          <p:cNvSpPr txBox="1">
            <a:spLocks noChangeArrowheads="1"/>
          </p:cNvSpPr>
          <p:nvPr/>
        </p:nvSpPr>
        <p:spPr bwMode="auto">
          <a:xfrm>
            <a:off x="428625" y="5845175"/>
            <a:ext cx="8277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>
                <a:solidFill>
                  <a:prstClr val="black"/>
                </a:solidFill>
                <a:latin typeface="Arial" charset="0"/>
                <a:cs typeface="Arial" charset="0"/>
              </a:rPr>
              <a:t>Beth and Charlie can’t agree on whether the two batches of milkshake will taste</a:t>
            </a:r>
            <a:br>
              <a:rPr lang="en-GB" altLang="en-US" sz="160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altLang="en-US" sz="1600">
                <a:solidFill>
                  <a:prstClr val="black"/>
                </a:solidFill>
                <a:latin typeface="Arial" charset="0"/>
                <a:cs typeface="Arial" charset="0"/>
              </a:rPr>
              <a:t>the same. Determine whether the two batches will taste the same, commenting</a:t>
            </a:r>
            <a:br>
              <a:rPr lang="en-GB" altLang="en-US" sz="160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altLang="en-US" sz="1600">
                <a:solidFill>
                  <a:prstClr val="black"/>
                </a:solidFill>
                <a:latin typeface="Arial" charset="0"/>
                <a:cs typeface="Arial" charset="0"/>
              </a:rPr>
              <a:t>on the two reasons given. </a:t>
            </a:r>
            <a:endParaRPr lang="en-US" altLang="en-US" sz="1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084" name="Picture 42" descr="NCETM-logo-letterhe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6"/>
          <a:stretch>
            <a:fillRect/>
          </a:stretch>
        </p:blipFill>
        <p:spPr bwMode="auto">
          <a:xfrm>
            <a:off x="7696200" y="0"/>
            <a:ext cx="14493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356</Words>
  <Application>Microsoft Office PowerPoint</Application>
  <PresentationFormat>On-screen Show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nctem1</vt:lpstr>
      <vt:lpstr>1_Office Theme</vt:lpstr>
      <vt:lpstr>1_nctem1</vt:lpstr>
      <vt:lpstr>2_Office Theme</vt:lpstr>
      <vt:lpstr>Equation</vt:lpstr>
      <vt:lpstr>PowerPoint Presentation</vt:lpstr>
      <vt:lpstr>   Which Dog has grown the most?</vt:lpstr>
      <vt:lpstr>PowerPoint Presentation</vt:lpstr>
      <vt:lpstr>PowerPoint Presentation</vt:lpstr>
      <vt:lpstr>Comparing Milkshakes</vt:lpstr>
      <vt:lpstr>Comparing Milkshakes</vt:lpstr>
    </vt:vector>
  </TitlesOfParts>
  <Company>Tribal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Tait</dc:creator>
  <cp:lastModifiedBy>Steve McCormack</cp:lastModifiedBy>
  <cp:revision>17</cp:revision>
  <dcterms:created xsi:type="dcterms:W3CDTF">2016-02-16T18:13:04Z</dcterms:created>
  <dcterms:modified xsi:type="dcterms:W3CDTF">2016-04-01T10:11:09Z</dcterms:modified>
</cp:coreProperties>
</file>