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0"/>
  </p:notesMasterIdLst>
  <p:sldIdLst>
    <p:sldId id="465" r:id="rId5"/>
    <p:sldId id="258" r:id="rId6"/>
    <p:sldId id="470" r:id="rId7"/>
    <p:sldId id="469" r:id="rId8"/>
    <p:sldId id="491" r:id="rId9"/>
    <p:sldId id="494" r:id="rId10"/>
    <p:sldId id="387" r:id="rId11"/>
    <p:sldId id="475" r:id="rId12"/>
    <p:sldId id="489" r:id="rId13"/>
    <p:sldId id="483" r:id="rId14"/>
    <p:sldId id="487" r:id="rId15"/>
    <p:sldId id="476" r:id="rId16"/>
    <p:sldId id="453" r:id="rId17"/>
    <p:sldId id="466" r:id="rId18"/>
    <p:sldId id="4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28C0B-EDAE-4169-974D-ED3B9981A085}" v="2" dt="2021-02-22T11:24:15.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59" d="100"/>
          <a:sy n="59" d="100"/>
        </p:scale>
        <p:origin x="1302" y="66"/>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89619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06442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Question Page (Dice)">
    <p:bg>
      <p:bgPr>
        <a:solidFill>
          <a:schemeClr val="accent5">
            <a:lumMod val="20000"/>
            <a:lumOff val="80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963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 id="2147483695" r:id="rId4"/>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2 Episode 1</a:t>
            </a:r>
          </a:p>
          <a:p>
            <a:r>
              <a:rPr lang="en-US" dirty="0"/>
              <a:t>Six</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CB3343-A628-445A-A94C-06F610B82577}"/>
              </a:ext>
            </a:extLst>
          </p:cNvPr>
          <p:cNvPicPr>
            <a:picLocks noChangeAspect="1"/>
          </p:cNvPicPr>
          <p:nvPr/>
        </p:nvPicPr>
        <p:blipFill rotWithShape="1">
          <a:blip r:embed="rId2"/>
          <a:srcRect t="615" r="1755" b="1257"/>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6274B46-0DCF-4560-AB7A-C6AA67205714}"/>
              </a:ext>
            </a:extLst>
          </p:cNvPr>
          <p:cNvSpPr/>
          <p:nvPr/>
        </p:nvSpPr>
        <p:spPr>
          <a:xfrm>
            <a:off x="4190400" y="649573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49173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08BA04-E252-4222-A227-9ED2824E82D0}"/>
              </a:ext>
            </a:extLst>
          </p:cNvPr>
          <p:cNvPicPr>
            <a:picLocks noChangeAspect="1"/>
          </p:cNvPicPr>
          <p:nvPr/>
        </p:nvPicPr>
        <p:blipFill>
          <a:blip r:embed="rId3"/>
          <a:stretch>
            <a:fillRect/>
          </a:stretch>
        </p:blipFill>
        <p:spPr>
          <a:xfrm>
            <a:off x="0" y="0"/>
            <a:ext cx="12192000" cy="6900107"/>
          </a:xfrm>
          <a:prstGeom prst="rect">
            <a:avLst/>
          </a:prstGeom>
        </p:spPr>
      </p:pic>
      <p:sp>
        <p:nvSpPr>
          <p:cNvPr id="4" name="Rectangle 3">
            <a:extLst>
              <a:ext uri="{FF2B5EF4-FFF2-40B4-BE49-F238E27FC236}">
                <a16:creationId xmlns:a16="http://schemas.microsoft.com/office/drawing/2014/main" id="{DAEB2F28-493F-4032-A41D-BA16307F1B87}"/>
              </a:ext>
            </a:extLst>
          </p:cNvPr>
          <p:cNvSpPr/>
          <p:nvPr/>
        </p:nvSpPr>
        <p:spPr>
          <a:xfrm>
            <a:off x="4190400" y="649573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77647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1699F-8AAC-4B16-A057-3AAAC16F440A}"/>
              </a:ext>
            </a:extLst>
          </p:cNvPr>
          <p:cNvPicPr>
            <a:picLocks noChangeAspect="1"/>
          </p:cNvPicPr>
          <p:nvPr/>
        </p:nvPicPr>
        <p:blipFill>
          <a:blip r:embed="rId2"/>
          <a:stretch>
            <a:fillRect/>
          </a:stretch>
        </p:blipFill>
        <p:spPr>
          <a:xfrm>
            <a:off x="0" y="0"/>
            <a:ext cx="12192000" cy="6907710"/>
          </a:xfrm>
          <a:prstGeom prst="rect">
            <a:avLst/>
          </a:prstGeom>
        </p:spPr>
      </p:pic>
      <p:sp>
        <p:nvSpPr>
          <p:cNvPr id="4" name="Rectangle 3">
            <a:extLst>
              <a:ext uri="{FF2B5EF4-FFF2-40B4-BE49-F238E27FC236}">
                <a16:creationId xmlns:a16="http://schemas.microsoft.com/office/drawing/2014/main" id="{AAA8513A-C7D5-4B06-9477-CC47C396C16C}"/>
              </a:ext>
            </a:extLst>
          </p:cNvPr>
          <p:cNvSpPr/>
          <p:nvPr/>
        </p:nvSpPr>
        <p:spPr>
          <a:xfrm>
            <a:off x="4190400" y="649573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66026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Say the number for small sets of objects without counting. Start with 2, for example: 2 cups, 2 plates, 2 teddies. </a:t>
            </a:r>
          </a:p>
          <a:p>
            <a:pPr marL="342900" indent="-342900">
              <a:lnSpc>
                <a:spcPct val="100000"/>
              </a:lnSpc>
              <a:spcBef>
                <a:spcPts val="0"/>
              </a:spcBef>
              <a:buFont typeface="Arial" panose="020B0604020202020204" pitchFamily="34" charset="0"/>
              <a:buChar char="•"/>
            </a:pPr>
            <a:r>
              <a:rPr lang="en-GB" sz="2000" dirty="0"/>
              <a:t>Play with a dice, roll the dice and say the number together, then take turns in saying the number. If you do not have a dice you can find a virtual one on the internet. Ask your child to show you on their fingers the number shown on the dice.</a:t>
            </a:r>
          </a:p>
          <a:p>
            <a:pPr marL="342900" indent="-342900">
              <a:lnSpc>
                <a:spcPct val="100000"/>
              </a:lnSpc>
              <a:spcBef>
                <a:spcPts val="0"/>
              </a:spcBef>
              <a:buFont typeface="Arial" panose="020B0604020202020204" pitchFamily="34" charset="0"/>
              <a:buChar char="•"/>
            </a:pPr>
            <a:r>
              <a:rPr lang="en-GB" sz="2000" dirty="0"/>
              <a:t>Play board games with dice. </a:t>
            </a:r>
          </a:p>
          <a:p>
            <a:pPr marL="342900" indent="-342900">
              <a:lnSpc>
                <a:spcPct val="100000"/>
              </a:lnSpc>
              <a:spcBef>
                <a:spcPts val="0"/>
              </a:spcBef>
              <a:buFont typeface="Arial" panose="020B0604020202020204" pitchFamily="34" charset="0"/>
              <a:buChar char="•"/>
            </a:pPr>
            <a:r>
              <a:rPr lang="en-GB" sz="2000" dirty="0"/>
              <a:t>Play ‘grab six’ with a box or plate of small objects, for example, small bricks or pasta. Grab a handful and check to see if you have 6 by counting. If you don’t have 6, see if you have more or less than six. You could score a point or win a counter or penny every time 6 is selected. If the objects are too large to grab 6 at once, use 2 hands.</a:t>
            </a:r>
          </a:p>
          <a:p>
            <a:pPr marL="342900" indent="-342900">
              <a:lnSpc>
                <a:spcPct val="100000"/>
              </a:lnSpc>
              <a:spcBef>
                <a:spcPts val="0"/>
              </a:spcBef>
              <a:buFont typeface="Arial" panose="020B0604020202020204" pitchFamily="34" charset="0"/>
              <a:buChar char="•"/>
            </a:pPr>
            <a:r>
              <a:rPr lang="en-GB" sz="2000" dirty="0"/>
              <a:t>Get a collection of buttons or one penny coins. Can you and your child make the dice pattern for each number to 6 using the buttons or coins? What do you need to do to change one number to another? For example, how can we change four into five? </a:t>
            </a:r>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1"/>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Recognising dice patterns </a:t>
            </a:r>
          </a:p>
          <a:p>
            <a:pPr marL="0" indent="0">
              <a:lnSpc>
                <a:spcPct val="100000"/>
              </a:lnSpc>
              <a:spcBef>
                <a:spcPts val="0"/>
              </a:spcBef>
              <a:buNone/>
            </a:pPr>
            <a:r>
              <a:rPr lang="en-GB" dirty="0"/>
              <a:t>In this episode children practise recognising the spot patterns on the dice without counting. This is known as ‘subitising’. Being able to subitise small quantities has been shown to be a key skill in successful maths learning.</a:t>
            </a:r>
          </a:p>
          <a:p>
            <a:pPr marL="0" indent="0">
              <a:lnSpc>
                <a:spcPct val="100000"/>
              </a:lnSpc>
              <a:spcBef>
                <a:spcPts val="0"/>
              </a:spcBef>
              <a:buNone/>
            </a:pPr>
            <a:endParaRPr lang="en-GB" dirty="0"/>
          </a:p>
          <a:p>
            <a:pPr marL="0" indent="0">
              <a:lnSpc>
                <a:spcPct val="100000"/>
              </a:lnSpc>
              <a:spcBef>
                <a:spcPts val="0"/>
              </a:spcBef>
              <a:buNone/>
            </a:pPr>
            <a:r>
              <a:rPr lang="en-GB" b="1" dirty="0"/>
              <a:t>Counting from 1 to 6 </a:t>
            </a:r>
          </a:p>
          <a:p>
            <a:pPr>
              <a:lnSpc>
                <a:spcPct val="100000"/>
              </a:lnSpc>
              <a:spcBef>
                <a:spcPts val="0"/>
              </a:spcBef>
            </a:pPr>
            <a:r>
              <a:rPr lang="en-GB" dirty="0"/>
              <a:t>Count objects up to 6 with your child. </a:t>
            </a:r>
          </a:p>
          <a:p>
            <a:pPr>
              <a:lnSpc>
                <a:spcPct val="100000"/>
              </a:lnSpc>
              <a:spcBef>
                <a:spcPts val="0"/>
              </a:spcBef>
            </a:pPr>
            <a:r>
              <a:rPr lang="en-GB" dirty="0"/>
              <a:t>Check to see if your child is counting accurately by touching each object once and saying the numbers one at a time and in the correct order.</a:t>
            </a:r>
          </a:p>
          <a:p>
            <a:pPr>
              <a:lnSpc>
                <a:spcPct val="100000"/>
              </a:lnSpc>
              <a:spcBef>
                <a:spcPts val="0"/>
              </a:spcBef>
            </a:pPr>
            <a:r>
              <a:rPr lang="en-GB" dirty="0"/>
              <a:t>If they need help, gently guide their hand so that they only touch each object once and say one number at a time with them.</a:t>
            </a:r>
          </a:p>
          <a:p>
            <a:pPr marL="0" indent="0">
              <a:lnSpc>
                <a:spcPct val="100000"/>
              </a:lnSpc>
              <a:spcBef>
                <a:spcPts val="0"/>
              </a:spcBef>
              <a:buNone/>
            </a:pPr>
            <a:endParaRPr lang="en-GB" dirty="0"/>
          </a:p>
        </p:txBody>
      </p:sp>
      <p:sp>
        <p:nvSpPr>
          <p:cNvPr id="5" name="TextBox 4">
            <a:extLst>
              <a:ext uri="{FF2B5EF4-FFF2-40B4-BE49-F238E27FC236}">
                <a16:creationId xmlns:a16="http://schemas.microsoft.com/office/drawing/2014/main" id="{BC65B4E5-44C2-4B8E-AA22-1EB502A7CCEA}"/>
              </a:ext>
            </a:extLst>
          </p:cNvPr>
          <p:cNvSpPr txBox="1"/>
          <p:nvPr/>
        </p:nvSpPr>
        <p:spPr>
          <a:xfrm>
            <a:off x="618164" y="930787"/>
            <a:ext cx="10390261" cy="369332"/>
          </a:xfrm>
          <a:prstGeom prst="rect">
            <a:avLst/>
          </a:prstGeom>
          <a:noFill/>
        </p:spPr>
        <p:txBody>
          <a:bodyPr wrap="square">
            <a:spAutoFit/>
          </a:bodyPr>
          <a:lstStyle/>
          <a:p>
            <a:r>
              <a:rPr lang="en-GB" dirty="0"/>
              <a:t>To watch this episode, please go to</a:t>
            </a:r>
            <a:r>
              <a:rPr lang="en-GB" dirty="0">
                <a:hlinkClick r:id="rId3"/>
              </a:rPr>
              <a:t> BBC iPlayer –</a:t>
            </a:r>
            <a:r>
              <a:rPr lang="en-GB" dirty="0" err="1">
                <a:hlinkClick r:id="rId3"/>
              </a:rPr>
              <a:t>Numberblocks</a:t>
            </a:r>
            <a:r>
              <a:rPr lang="en-GB" dirty="0"/>
              <a:t>. Look for Series 2: Six.</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a:t>
            </a:r>
            <a:r>
              <a:rPr lang="en-US" dirty="0" err="1"/>
              <a:t>maths</a:t>
            </a:r>
            <a:r>
              <a:rPr lang="en-US" dirty="0"/>
              <a:t>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F5F8C9-B285-4914-A795-74F81C1F8A03}"/>
              </a:ext>
            </a:extLst>
          </p:cNvPr>
          <p:cNvPicPr>
            <a:picLocks noChangeAspect="1"/>
          </p:cNvPicPr>
          <p:nvPr/>
        </p:nvPicPr>
        <p:blipFill rotWithShape="1">
          <a:blip r:embed="rId2">
            <a:extLst>
              <a:ext uri="{28A0092B-C50C-407E-A947-70E740481C1C}">
                <a14:useLocalDpi xmlns:a14="http://schemas.microsoft.com/office/drawing/2010/main" val="0"/>
              </a:ext>
            </a:extLst>
          </a:blip>
          <a:srcRect l="744" t="1318"/>
          <a:stretch/>
        </p:blipFill>
        <p:spPr>
          <a:xfrm>
            <a:off x="-1" y="0"/>
            <a:ext cx="12185377" cy="6858000"/>
          </a:xfrm>
          <a:prstGeom prst="rect">
            <a:avLst/>
          </a:prstGeom>
        </p:spPr>
      </p:pic>
      <p:sp>
        <p:nvSpPr>
          <p:cNvPr id="4" name="Speech Bubble: Rectangle with Corners Rounded 3">
            <a:extLst>
              <a:ext uri="{FF2B5EF4-FFF2-40B4-BE49-F238E27FC236}">
                <a16:creationId xmlns:a16="http://schemas.microsoft.com/office/drawing/2014/main" id="{1B5A8BA3-1BAC-4958-8CC2-FC17DE2A9863}"/>
              </a:ext>
            </a:extLst>
          </p:cNvPr>
          <p:cNvSpPr/>
          <p:nvPr/>
        </p:nvSpPr>
        <p:spPr>
          <a:xfrm>
            <a:off x="8349128" y="374456"/>
            <a:ext cx="3385672" cy="1760692"/>
          </a:xfrm>
          <a:prstGeom prst="wedgeRoundRectCallout">
            <a:avLst>
              <a:gd name="adj1" fmla="val -6697"/>
              <a:gd name="adj2" fmla="val 8413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rPr>
              <a:t>Look at the faces of a dice. Find one in your home or on the internet. What do you notice?</a:t>
            </a:r>
          </a:p>
        </p:txBody>
      </p:sp>
    </p:spTree>
    <p:extLst>
      <p:ext uri="{BB962C8B-B14F-4D97-AF65-F5344CB8AC3E}">
        <p14:creationId xmlns:p14="http://schemas.microsoft.com/office/powerpoint/2010/main" val="312995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25FA52-FD00-463E-964A-9DD1D37EBC8A}"/>
              </a:ext>
            </a:extLst>
          </p:cNvPr>
          <p:cNvPicPr>
            <a:picLocks noChangeAspect="1"/>
          </p:cNvPicPr>
          <p:nvPr/>
        </p:nvPicPr>
        <p:blipFill rotWithShape="1">
          <a:blip r:embed="rId2">
            <a:extLst>
              <a:ext uri="{28A0092B-C50C-407E-A947-70E740481C1C}">
                <a14:useLocalDpi xmlns:a14="http://schemas.microsoft.com/office/drawing/2010/main" val="0"/>
              </a:ext>
            </a:extLst>
          </a:blip>
          <a:srcRect t="1314"/>
          <a:stretch/>
        </p:blipFill>
        <p:spPr>
          <a:xfrm>
            <a:off x="0" y="0"/>
            <a:ext cx="12182475" cy="6862307"/>
          </a:xfrm>
          <a:prstGeom prst="rect">
            <a:avLst/>
          </a:prstGeom>
        </p:spPr>
      </p:pic>
      <p:sp>
        <p:nvSpPr>
          <p:cNvPr id="4" name="Speech Bubble: Rectangle with Corners Rounded 3">
            <a:extLst>
              <a:ext uri="{FF2B5EF4-FFF2-40B4-BE49-F238E27FC236}">
                <a16:creationId xmlns:a16="http://schemas.microsoft.com/office/drawing/2014/main" id="{3CB39892-64BE-4B9D-AD5E-2DBC86E8FBBF}"/>
              </a:ext>
            </a:extLst>
          </p:cNvPr>
          <p:cNvSpPr/>
          <p:nvPr/>
        </p:nvSpPr>
        <p:spPr>
          <a:xfrm>
            <a:off x="292468" y="2253343"/>
            <a:ext cx="3593732" cy="1515243"/>
          </a:xfrm>
          <a:prstGeom prst="wedgeRoundRectCallout">
            <a:avLst>
              <a:gd name="adj1" fmla="val -24610"/>
              <a:gd name="adj2" fmla="val 77991"/>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rPr>
              <a:t>What do you notice about each dice pattern and the matching </a:t>
            </a:r>
            <a:r>
              <a:rPr kumimoji="0" lang="en-GB" sz="2000" b="0" i="0" u="none" strike="noStrike" kern="0" cap="none" spc="0" normalizeH="0" baseline="0" noProof="0" dirty="0" err="1">
                <a:ln>
                  <a:noFill/>
                </a:ln>
                <a:solidFill>
                  <a:prstClr val="white"/>
                </a:solidFill>
                <a:effectLst/>
                <a:uLnTx/>
                <a:uFillTx/>
                <a:latin typeface="Century Gothic" panose="020B0502020202020204" pitchFamily="34" charset="0"/>
              </a:rPr>
              <a:t>Numberblock</a:t>
            </a: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rPr>
              <a:t>?</a:t>
            </a:r>
          </a:p>
        </p:txBody>
      </p:sp>
    </p:spTree>
    <p:extLst>
      <p:ext uri="{BB962C8B-B14F-4D97-AF65-F5344CB8AC3E}">
        <p14:creationId xmlns:p14="http://schemas.microsoft.com/office/powerpoint/2010/main" val="311084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47373-6FD7-4844-AA2B-2E5CBC9D4ED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693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0A9730-1737-44D9-9680-4D062DF6D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E9D79900-E596-40FA-ADB8-FF8BA07BE9E5}"/>
              </a:ext>
            </a:extLst>
          </p:cNvPr>
          <p:cNvGrpSpPr/>
          <p:nvPr/>
        </p:nvGrpSpPr>
        <p:grpSpPr>
          <a:xfrm>
            <a:off x="5015697" y="2497990"/>
            <a:ext cx="2240583" cy="2234527"/>
            <a:chOff x="1261592" y="2028636"/>
            <a:chExt cx="2240583" cy="2234527"/>
          </a:xfrm>
        </p:grpSpPr>
        <p:sp>
          <p:nvSpPr>
            <p:cNvPr id="4" name="Rectangle 3">
              <a:extLst>
                <a:ext uri="{FF2B5EF4-FFF2-40B4-BE49-F238E27FC236}">
                  <a16:creationId xmlns:a16="http://schemas.microsoft.com/office/drawing/2014/main" id="{DABE1DE4-8343-4528-814D-53761BC57AE6}"/>
                </a:ext>
              </a:extLst>
            </p:cNvPr>
            <p:cNvSpPr/>
            <p:nvPr/>
          </p:nvSpPr>
          <p:spPr bwMode="auto">
            <a:xfrm>
              <a:off x="1261592"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a16="http://schemas.microsoft.com/office/drawing/2014/main" id="{5BF2A753-280F-4D82-9BA3-52CB4867F9D3}"/>
                </a:ext>
              </a:extLst>
            </p:cNvPr>
            <p:cNvSpPr/>
            <p:nvPr/>
          </p:nvSpPr>
          <p:spPr bwMode="auto">
            <a:xfrm>
              <a:off x="1550242" y="234655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3A1871FF-F64B-4DAD-892D-21ACF112920C}"/>
                </a:ext>
              </a:extLst>
            </p:cNvPr>
            <p:cNvSpPr/>
            <p:nvPr/>
          </p:nvSpPr>
          <p:spPr bwMode="auto">
            <a:xfrm>
              <a:off x="2653375" y="2351602"/>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10D8A85C-BED8-4288-90FC-12DB95933451}"/>
                </a:ext>
              </a:extLst>
            </p:cNvPr>
            <p:cNvSpPr/>
            <p:nvPr/>
          </p:nvSpPr>
          <p:spPr bwMode="auto">
            <a:xfrm>
              <a:off x="1598686" y="344785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Oval 7">
              <a:extLst>
                <a:ext uri="{FF2B5EF4-FFF2-40B4-BE49-F238E27FC236}">
                  <a16:creationId xmlns:a16="http://schemas.microsoft.com/office/drawing/2014/main" id="{CBDAD235-9FAD-4FD6-8962-2F09FB4E6377}"/>
                </a:ext>
              </a:extLst>
            </p:cNvPr>
            <p:cNvSpPr/>
            <p:nvPr/>
          </p:nvSpPr>
          <p:spPr bwMode="auto">
            <a:xfrm>
              <a:off x="2653375" y="344785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 name="Group 8">
            <a:extLst>
              <a:ext uri="{FF2B5EF4-FFF2-40B4-BE49-F238E27FC236}">
                <a16:creationId xmlns:a16="http://schemas.microsoft.com/office/drawing/2014/main" id="{628E58A8-76B3-44C1-A9F6-9E02779D1D92}"/>
              </a:ext>
            </a:extLst>
          </p:cNvPr>
          <p:cNvGrpSpPr/>
          <p:nvPr/>
        </p:nvGrpSpPr>
        <p:grpSpPr>
          <a:xfrm>
            <a:off x="5015697" y="2497990"/>
            <a:ext cx="2240583" cy="2234527"/>
            <a:chOff x="6929660" y="4337014"/>
            <a:chExt cx="2240583" cy="2234527"/>
          </a:xfrm>
        </p:grpSpPr>
        <p:sp>
          <p:nvSpPr>
            <p:cNvPr id="10" name="Rectangle 9">
              <a:extLst>
                <a:ext uri="{FF2B5EF4-FFF2-40B4-BE49-F238E27FC236}">
                  <a16:creationId xmlns:a16="http://schemas.microsoft.com/office/drawing/2014/main" id="{9C5A0DA3-7EAD-4E2C-BA8D-0CF8D287A9AE}"/>
                </a:ext>
              </a:extLst>
            </p:cNvPr>
            <p:cNvSpPr/>
            <p:nvPr/>
          </p:nvSpPr>
          <p:spPr bwMode="auto">
            <a:xfrm>
              <a:off x="6929660" y="4337014"/>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5F2A6A20-4162-4B51-B34D-21A39CF84272}"/>
                </a:ext>
              </a:extLst>
            </p:cNvPr>
            <p:cNvSpPr/>
            <p:nvPr/>
          </p:nvSpPr>
          <p:spPr bwMode="auto">
            <a:xfrm>
              <a:off x="7220332" y="4654933"/>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85CD780E-0414-4C6E-9B0E-3281A71E4859}"/>
                </a:ext>
              </a:extLst>
            </p:cNvPr>
            <p:cNvSpPr/>
            <p:nvPr/>
          </p:nvSpPr>
          <p:spPr bwMode="auto">
            <a:xfrm>
              <a:off x="8323465" y="5756229"/>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3" name="Group 12">
            <a:extLst>
              <a:ext uri="{FF2B5EF4-FFF2-40B4-BE49-F238E27FC236}">
                <a16:creationId xmlns:a16="http://schemas.microsoft.com/office/drawing/2014/main" id="{ECE18F5E-A7E2-48ED-B033-976AF07B3AEE}"/>
              </a:ext>
            </a:extLst>
          </p:cNvPr>
          <p:cNvGrpSpPr/>
          <p:nvPr/>
        </p:nvGrpSpPr>
        <p:grpSpPr>
          <a:xfrm>
            <a:off x="5015697" y="2497990"/>
            <a:ext cx="2240583" cy="2234527"/>
            <a:chOff x="5190684" y="1557306"/>
            <a:chExt cx="2240583" cy="2234527"/>
          </a:xfrm>
        </p:grpSpPr>
        <p:sp>
          <p:nvSpPr>
            <p:cNvPr id="14" name="Rectangle 13">
              <a:extLst>
                <a:ext uri="{FF2B5EF4-FFF2-40B4-BE49-F238E27FC236}">
                  <a16:creationId xmlns:a16="http://schemas.microsoft.com/office/drawing/2014/main" id="{EC159FF9-681B-4E57-8ACE-1EF91E7147B0}"/>
                </a:ext>
              </a:extLst>
            </p:cNvPr>
            <p:cNvSpPr/>
            <p:nvPr/>
          </p:nvSpPr>
          <p:spPr bwMode="auto">
            <a:xfrm>
              <a:off x="5190684" y="155730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C29BC34F-A87B-4BDF-992D-9E7CF8637343}"/>
                </a:ext>
              </a:extLst>
            </p:cNvPr>
            <p:cNvSpPr/>
            <p:nvPr/>
          </p:nvSpPr>
          <p:spPr bwMode="auto">
            <a:xfrm>
              <a:off x="5481356" y="187522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D179BA7A-FB2E-4FFE-B06B-5369811AA604}"/>
                </a:ext>
              </a:extLst>
            </p:cNvPr>
            <p:cNvSpPr/>
            <p:nvPr/>
          </p:nvSpPr>
          <p:spPr bwMode="auto">
            <a:xfrm>
              <a:off x="6038472" y="2425873"/>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1DA18540-6FAE-41E9-ACDE-72CDDAE0A33D}"/>
                </a:ext>
              </a:extLst>
            </p:cNvPr>
            <p:cNvSpPr/>
            <p:nvPr/>
          </p:nvSpPr>
          <p:spPr bwMode="auto">
            <a:xfrm>
              <a:off x="6584489" y="297652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8" name="Group 17">
            <a:extLst>
              <a:ext uri="{FF2B5EF4-FFF2-40B4-BE49-F238E27FC236}">
                <a16:creationId xmlns:a16="http://schemas.microsoft.com/office/drawing/2014/main" id="{42132B7E-ACCF-4938-A20A-9A9E3C986066}"/>
              </a:ext>
            </a:extLst>
          </p:cNvPr>
          <p:cNvGrpSpPr/>
          <p:nvPr/>
        </p:nvGrpSpPr>
        <p:grpSpPr>
          <a:xfrm>
            <a:off x="5015697" y="2497990"/>
            <a:ext cx="2240583" cy="2234527"/>
            <a:chOff x="8684781" y="3914134"/>
            <a:chExt cx="2240583" cy="2234527"/>
          </a:xfrm>
        </p:grpSpPr>
        <p:grpSp>
          <p:nvGrpSpPr>
            <p:cNvPr id="19" name="Group 18">
              <a:extLst>
                <a:ext uri="{FF2B5EF4-FFF2-40B4-BE49-F238E27FC236}">
                  <a16:creationId xmlns:a16="http://schemas.microsoft.com/office/drawing/2014/main" id="{22C85493-5435-4A1C-B5EB-EE3374F26E61}"/>
                </a:ext>
              </a:extLst>
            </p:cNvPr>
            <p:cNvGrpSpPr/>
            <p:nvPr/>
          </p:nvGrpSpPr>
          <p:grpSpPr>
            <a:xfrm>
              <a:off x="8684781" y="3914134"/>
              <a:ext cx="2240583" cy="2234527"/>
              <a:chOff x="1259570" y="2028636"/>
              <a:chExt cx="2240583" cy="2234527"/>
            </a:xfrm>
          </p:grpSpPr>
          <p:sp>
            <p:nvSpPr>
              <p:cNvPr id="21" name="Rectangle 20">
                <a:extLst>
                  <a:ext uri="{FF2B5EF4-FFF2-40B4-BE49-F238E27FC236}">
                    <a16:creationId xmlns:a16="http://schemas.microsoft.com/office/drawing/2014/main" id="{FF4FE823-EEF6-4136-A921-D3DE1EF77DFF}"/>
                  </a:ext>
                </a:extLst>
              </p:cNvPr>
              <p:cNvSpPr/>
              <p:nvPr/>
            </p:nvSpPr>
            <p:spPr bwMode="auto">
              <a:xfrm>
                <a:off x="1259570"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92566F40-7BA1-4A22-8F93-529C96B84DA9}"/>
                  </a:ext>
                </a:extLst>
              </p:cNvPr>
              <p:cNvSpPr/>
              <p:nvPr/>
            </p:nvSpPr>
            <p:spPr bwMode="auto">
              <a:xfrm>
                <a:off x="1550242" y="234655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E72C73AC-A3C0-40CD-8A34-71B73460C430}"/>
                  </a:ext>
                </a:extLst>
              </p:cNvPr>
              <p:cNvSpPr/>
              <p:nvPr/>
            </p:nvSpPr>
            <p:spPr bwMode="auto">
              <a:xfrm>
                <a:off x="2653375" y="2351602"/>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id="{8CFF8906-EF67-41FE-B1BF-408851C45629}"/>
                  </a:ext>
                </a:extLst>
              </p:cNvPr>
              <p:cNvSpPr/>
              <p:nvPr/>
            </p:nvSpPr>
            <p:spPr bwMode="auto">
              <a:xfrm>
                <a:off x="1598686" y="344785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id="{B43814D9-C37B-487E-A44D-CB06A472DD48}"/>
                  </a:ext>
                </a:extLst>
              </p:cNvPr>
              <p:cNvSpPr/>
              <p:nvPr/>
            </p:nvSpPr>
            <p:spPr bwMode="auto">
              <a:xfrm>
                <a:off x="2653375" y="344785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0" name="Oval 19">
              <a:extLst>
                <a:ext uri="{FF2B5EF4-FFF2-40B4-BE49-F238E27FC236}">
                  <a16:creationId xmlns:a16="http://schemas.microsoft.com/office/drawing/2014/main" id="{857D0233-516C-4662-8674-D0A2B534FA45}"/>
                </a:ext>
              </a:extLst>
            </p:cNvPr>
            <p:cNvSpPr/>
            <p:nvPr/>
          </p:nvSpPr>
          <p:spPr bwMode="auto">
            <a:xfrm>
              <a:off x="9528533" y="479825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6" name="Group 25">
            <a:extLst>
              <a:ext uri="{FF2B5EF4-FFF2-40B4-BE49-F238E27FC236}">
                <a16:creationId xmlns:a16="http://schemas.microsoft.com/office/drawing/2014/main" id="{5D374850-5CCE-4ECA-842D-C41B2608F051}"/>
              </a:ext>
            </a:extLst>
          </p:cNvPr>
          <p:cNvGrpSpPr/>
          <p:nvPr/>
        </p:nvGrpSpPr>
        <p:grpSpPr>
          <a:xfrm>
            <a:off x="5015697" y="2497990"/>
            <a:ext cx="2240583" cy="2234527"/>
            <a:chOff x="3397208" y="4337014"/>
            <a:chExt cx="2240583" cy="2234527"/>
          </a:xfrm>
        </p:grpSpPr>
        <p:sp>
          <p:nvSpPr>
            <p:cNvPr id="27" name="Rectangle 26">
              <a:extLst>
                <a:ext uri="{FF2B5EF4-FFF2-40B4-BE49-F238E27FC236}">
                  <a16:creationId xmlns:a16="http://schemas.microsoft.com/office/drawing/2014/main" id="{1453EDE2-563E-42ED-8220-D951E04FA940}"/>
                </a:ext>
              </a:extLst>
            </p:cNvPr>
            <p:cNvSpPr/>
            <p:nvPr/>
          </p:nvSpPr>
          <p:spPr bwMode="auto">
            <a:xfrm>
              <a:off x="3397208" y="4337014"/>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id="{3DA4E0F6-56CD-41B1-9F9E-62F6E4C6EE3B}"/>
                </a:ext>
              </a:extLst>
            </p:cNvPr>
            <p:cNvSpPr/>
            <p:nvPr/>
          </p:nvSpPr>
          <p:spPr bwMode="auto">
            <a:xfrm>
              <a:off x="4263163" y="522113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9" name="Group 28">
            <a:extLst>
              <a:ext uri="{FF2B5EF4-FFF2-40B4-BE49-F238E27FC236}">
                <a16:creationId xmlns:a16="http://schemas.microsoft.com/office/drawing/2014/main" id="{90DBC576-6C16-4CED-9D00-9C85EAE9ACA5}"/>
              </a:ext>
            </a:extLst>
          </p:cNvPr>
          <p:cNvGrpSpPr/>
          <p:nvPr/>
        </p:nvGrpSpPr>
        <p:grpSpPr>
          <a:xfrm>
            <a:off x="5054141" y="2497990"/>
            <a:ext cx="2240583" cy="2234527"/>
            <a:chOff x="5190684" y="1557306"/>
            <a:chExt cx="2240583" cy="2234527"/>
          </a:xfrm>
        </p:grpSpPr>
        <p:sp>
          <p:nvSpPr>
            <p:cNvPr id="30" name="Rectangle 29">
              <a:extLst>
                <a:ext uri="{FF2B5EF4-FFF2-40B4-BE49-F238E27FC236}">
                  <a16:creationId xmlns:a16="http://schemas.microsoft.com/office/drawing/2014/main" id="{60FAA7FB-995B-4888-AF53-6CB4CB5B09A4}"/>
                </a:ext>
              </a:extLst>
            </p:cNvPr>
            <p:cNvSpPr/>
            <p:nvPr/>
          </p:nvSpPr>
          <p:spPr bwMode="auto">
            <a:xfrm>
              <a:off x="5190684" y="155730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a16="http://schemas.microsoft.com/office/drawing/2014/main" id="{1E0D42FF-3DF4-455B-BAD8-B8984CD7DDDC}"/>
                </a:ext>
              </a:extLst>
            </p:cNvPr>
            <p:cNvSpPr/>
            <p:nvPr/>
          </p:nvSpPr>
          <p:spPr bwMode="auto">
            <a:xfrm>
              <a:off x="5481356" y="187522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2B5CC0DD-DEF1-427E-BF54-EBB3B42628E7}"/>
                </a:ext>
              </a:extLst>
            </p:cNvPr>
            <p:cNvSpPr/>
            <p:nvPr/>
          </p:nvSpPr>
          <p:spPr bwMode="auto">
            <a:xfrm>
              <a:off x="6038472" y="2425873"/>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a16="http://schemas.microsoft.com/office/drawing/2014/main" id="{CE0B6B7D-6016-4E53-9C30-960A046133A2}"/>
                </a:ext>
              </a:extLst>
            </p:cNvPr>
            <p:cNvSpPr/>
            <p:nvPr/>
          </p:nvSpPr>
          <p:spPr bwMode="auto">
            <a:xfrm>
              <a:off x="6584489" y="297652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4" name="Group 33">
            <a:extLst>
              <a:ext uri="{FF2B5EF4-FFF2-40B4-BE49-F238E27FC236}">
                <a16:creationId xmlns:a16="http://schemas.microsoft.com/office/drawing/2014/main" id="{ADE5CC2A-54C7-48FE-9DE9-2D6C4705ED2D}"/>
              </a:ext>
            </a:extLst>
          </p:cNvPr>
          <p:cNvGrpSpPr/>
          <p:nvPr/>
        </p:nvGrpSpPr>
        <p:grpSpPr>
          <a:xfrm>
            <a:off x="5034919" y="2497990"/>
            <a:ext cx="2240583" cy="2234527"/>
            <a:chOff x="1261592" y="2028636"/>
            <a:chExt cx="2240583" cy="2234527"/>
          </a:xfrm>
        </p:grpSpPr>
        <p:sp>
          <p:nvSpPr>
            <p:cNvPr id="35" name="Rectangle 34">
              <a:extLst>
                <a:ext uri="{FF2B5EF4-FFF2-40B4-BE49-F238E27FC236}">
                  <a16:creationId xmlns:a16="http://schemas.microsoft.com/office/drawing/2014/main" id="{62F7C204-2A77-433B-8E62-B8B29FF7BB2D}"/>
                </a:ext>
              </a:extLst>
            </p:cNvPr>
            <p:cNvSpPr/>
            <p:nvPr/>
          </p:nvSpPr>
          <p:spPr bwMode="auto">
            <a:xfrm>
              <a:off x="1261592"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a16="http://schemas.microsoft.com/office/drawing/2014/main" id="{E1FB7844-0209-45E7-B0B8-5871D124CEDD}"/>
                </a:ext>
              </a:extLst>
            </p:cNvPr>
            <p:cNvSpPr/>
            <p:nvPr/>
          </p:nvSpPr>
          <p:spPr bwMode="auto">
            <a:xfrm>
              <a:off x="1550242" y="234655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a16="http://schemas.microsoft.com/office/drawing/2014/main" id="{5D9E0042-371E-454D-A4E4-3926D828CF75}"/>
                </a:ext>
              </a:extLst>
            </p:cNvPr>
            <p:cNvSpPr/>
            <p:nvPr/>
          </p:nvSpPr>
          <p:spPr bwMode="auto">
            <a:xfrm>
              <a:off x="2653375" y="2351602"/>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a16="http://schemas.microsoft.com/office/drawing/2014/main" id="{441D7D38-950B-4A8B-A924-96C421ADD907}"/>
                </a:ext>
              </a:extLst>
            </p:cNvPr>
            <p:cNvSpPr/>
            <p:nvPr/>
          </p:nvSpPr>
          <p:spPr bwMode="auto">
            <a:xfrm>
              <a:off x="1598686" y="344785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9" name="Oval 38">
              <a:extLst>
                <a:ext uri="{FF2B5EF4-FFF2-40B4-BE49-F238E27FC236}">
                  <a16:creationId xmlns:a16="http://schemas.microsoft.com/office/drawing/2014/main" id="{F145FED0-180E-4E99-809D-CDA92DD305FE}"/>
                </a:ext>
              </a:extLst>
            </p:cNvPr>
            <p:cNvSpPr/>
            <p:nvPr/>
          </p:nvSpPr>
          <p:spPr bwMode="auto">
            <a:xfrm>
              <a:off x="2653375" y="344785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0" name="Group 39">
            <a:extLst>
              <a:ext uri="{FF2B5EF4-FFF2-40B4-BE49-F238E27FC236}">
                <a16:creationId xmlns:a16="http://schemas.microsoft.com/office/drawing/2014/main" id="{4B232C8B-C034-4C98-BD02-EE41625301C4}"/>
              </a:ext>
            </a:extLst>
          </p:cNvPr>
          <p:cNvGrpSpPr/>
          <p:nvPr/>
        </p:nvGrpSpPr>
        <p:grpSpPr>
          <a:xfrm>
            <a:off x="5044530" y="2497988"/>
            <a:ext cx="2240583" cy="2234527"/>
            <a:chOff x="3397208" y="4337014"/>
            <a:chExt cx="2240583" cy="2234527"/>
          </a:xfrm>
        </p:grpSpPr>
        <p:sp>
          <p:nvSpPr>
            <p:cNvPr id="41" name="Rectangle 40">
              <a:extLst>
                <a:ext uri="{FF2B5EF4-FFF2-40B4-BE49-F238E27FC236}">
                  <a16:creationId xmlns:a16="http://schemas.microsoft.com/office/drawing/2014/main" id="{26D040AF-A1AD-45A2-99EF-2DE1F3AF1779}"/>
                </a:ext>
              </a:extLst>
            </p:cNvPr>
            <p:cNvSpPr/>
            <p:nvPr/>
          </p:nvSpPr>
          <p:spPr bwMode="auto">
            <a:xfrm>
              <a:off x="3397208" y="4337014"/>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Oval 41">
              <a:extLst>
                <a:ext uri="{FF2B5EF4-FFF2-40B4-BE49-F238E27FC236}">
                  <a16:creationId xmlns:a16="http://schemas.microsoft.com/office/drawing/2014/main" id="{0BCBCD28-A7AC-4574-90C1-672EBDC52208}"/>
                </a:ext>
              </a:extLst>
            </p:cNvPr>
            <p:cNvSpPr/>
            <p:nvPr/>
          </p:nvSpPr>
          <p:spPr bwMode="auto">
            <a:xfrm>
              <a:off x="4263163" y="522113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3" name="Group 42">
            <a:extLst>
              <a:ext uri="{FF2B5EF4-FFF2-40B4-BE49-F238E27FC236}">
                <a16:creationId xmlns:a16="http://schemas.microsoft.com/office/drawing/2014/main" id="{11F783DB-99BF-4294-9AAF-D3FCB8D7BE89}"/>
              </a:ext>
            </a:extLst>
          </p:cNvPr>
          <p:cNvGrpSpPr/>
          <p:nvPr/>
        </p:nvGrpSpPr>
        <p:grpSpPr>
          <a:xfrm>
            <a:off x="5025308" y="2497988"/>
            <a:ext cx="2240583" cy="2234527"/>
            <a:chOff x="8684781" y="3914134"/>
            <a:chExt cx="2240583" cy="2234527"/>
          </a:xfrm>
        </p:grpSpPr>
        <p:grpSp>
          <p:nvGrpSpPr>
            <p:cNvPr id="44" name="Group 43">
              <a:extLst>
                <a:ext uri="{FF2B5EF4-FFF2-40B4-BE49-F238E27FC236}">
                  <a16:creationId xmlns:a16="http://schemas.microsoft.com/office/drawing/2014/main" id="{7B210058-4A3D-42C4-B084-1F92661D13BA}"/>
                </a:ext>
              </a:extLst>
            </p:cNvPr>
            <p:cNvGrpSpPr/>
            <p:nvPr/>
          </p:nvGrpSpPr>
          <p:grpSpPr>
            <a:xfrm>
              <a:off x="8684781" y="3914134"/>
              <a:ext cx="2240583" cy="2234527"/>
              <a:chOff x="1259570" y="2028636"/>
              <a:chExt cx="2240583" cy="2234527"/>
            </a:xfrm>
          </p:grpSpPr>
          <p:sp>
            <p:nvSpPr>
              <p:cNvPr id="46" name="Rectangle 45">
                <a:extLst>
                  <a:ext uri="{FF2B5EF4-FFF2-40B4-BE49-F238E27FC236}">
                    <a16:creationId xmlns:a16="http://schemas.microsoft.com/office/drawing/2014/main" id="{654780E5-ECCA-4791-BE15-B95748D99348}"/>
                  </a:ext>
                </a:extLst>
              </p:cNvPr>
              <p:cNvSpPr/>
              <p:nvPr/>
            </p:nvSpPr>
            <p:spPr bwMode="auto">
              <a:xfrm>
                <a:off x="1259570" y="2028636"/>
                <a:ext cx="2240583" cy="2234527"/>
              </a:xfrm>
              <a:prstGeom prst="rect">
                <a:avLst/>
              </a:prstGeom>
              <a:solidFill>
                <a:schemeClr val="tx2">
                  <a:lumMod val="60000"/>
                  <a:lumOff val="40000"/>
                </a:schemeClr>
              </a:solidFill>
              <a:ln w="57150" cap="flat" cmpd="sng" algn="ctr">
                <a:solidFill>
                  <a:schemeClr val="tx1"/>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Oval 46">
                <a:extLst>
                  <a:ext uri="{FF2B5EF4-FFF2-40B4-BE49-F238E27FC236}">
                    <a16:creationId xmlns:a16="http://schemas.microsoft.com/office/drawing/2014/main" id="{CEF076DC-0B4D-41B8-B07B-214374CDE0E0}"/>
                  </a:ext>
                </a:extLst>
              </p:cNvPr>
              <p:cNvSpPr/>
              <p:nvPr/>
            </p:nvSpPr>
            <p:spPr bwMode="auto">
              <a:xfrm>
                <a:off x="1550242" y="234655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Oval 47">
                <a:extLst>
                  <a:ext uri="{FF2B5EF4-FFF2-40B4-BE49-F238E27FC236}">
                    <a16:creationId xmlns:a16="http://schemas.microsoft.com/office/drawing/2014/main" id="{B893C9C7-BFF3-41AA-8EA1-FEB0050FF23C}"/>
                  </a:ext>
                </a:extLst>
              </p:cNvPr>
              <p:cNvSpPr/>
              <p:nvPr/>
            </p:nvSpPr>
            <p:spPr bwMode="auto">
              <a:xfrm>
                <a:off x="2653375" y="2351602"/>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a16="http://schemas.microsoft.com/office/drawing/2014/main" id="{38B0D563-72F6-45FC-AE2A-B45700A75B56}"/>
                  </a:ext>
                </a:extLst>
              </p:cNvPr>
              <p:cNvSpPr/>
              <p:nvPr/>
            </p:nvSpPr>
            <p:spPr bwMode="auto">
              <a:xfrm>
                <a:off x="1598686" y="344785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a16="http://schemas.microsoft.com/office/drawing/2014/main" id="{30D15C46-137D-480A-8222-8ED4F4EA959C}"/>
                  </a:ext>
                </a:extLst>
              </p:cNvPr>
              <p:cNvSpPr/>
              <p:nvPr/>
            </p:nvSpPr>
            <p:spPr bwMode="auto">
              <a:xfrm>
                <a:off x="2653375" y="3447851"/>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5" name="Oval 44">
              <a:extLst>
                <a:ext uri="{FF2B5EF4-FFF2-40B4-BE49-F238E27FC236}">
                  <a16:creationId xmlns:a16="http://schemas.microsoft.com/office/drawing/2014/main" id="{A4D658F3-373D-4B40-8516-1391019D457C}"/>
                </a:ext>
              </a:extLst>
            </p:cNvPr>
            <p:cNvSpPr/>
            <p:nvPr/>
          </p:nvSpPr>
          <p:spPr bwMode="auto">
            <a:xfrm>
              <a:off x="9528533" y="4798255"/>
              <a:ext cx="508672" cy="46628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1" name="Speech Bubble: Rectangle with Corners Rounded 50">
            <a:extLst>
              <a:ext uri="{FF2B5EF4-FFF2-40B4-BE49-F238E27FC236}">
                <a16:creationId xmlns:a16="http://schemas.microsoft.com/office/drawing/2014/main" id="{15794F8B-F88B-42E4-8C09-A98EE1708A34}"/>
              </a:ext>
            </a:extLst>
          </p:cNvPr>
          <p:cNvSpPr/>
          <p:nvPr/>
        </p:nvSpPr>
        <p:spPr>
          <a:xfrm>
            <a:off x="224220" y="207302"/>
            <a:ext cx="2375501" cy="1760692"/>
          </a:xfrm>
          <a:prstGeom prst="wedgeRoundRect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entury Gothic" panose="020B0502020202020204" pitchFamily="34" charset="0"/>
              </a:rPr>
              <a:t>Click through the images or throw a dice and practise saying the numbers without counting.</a:t>
            </a:r>
          </a:p>
        </p:txBody>
      </p:sp>
      <p:sp>
        <p:nvSpPr>
          <p:cNvPr id="52" name="Rectangle 51">
            <a:extLst>
              <a:ext uri="{FF2B5EF4-FFF2-40B4-BE49-F238E27FC236}">
                <a16:creationId xmlns:a16="http://schemas.microsoft.com/office/drawing/2014/main" id="{FDB34C3B-6E6D-45D6-82AC-79237D30055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14270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867863-87BA-4246-BA9F-47DDC2F7CA63}"/>
              </a:ext>
            </a:extLst>
          </p:cNvPr>
          <p:cNvPicPr>
            <a:picLocks noChangeAspect="1"/>
          </p:cNvPicPr>
          <p:nvPr/>
        </p:nvPicPr>
        <p:blipFill>
          <a:blip r:embed="rId2"/>
          <a:stretch>
            <a:fillRect/>
          </a:stretch>
        </p:blipFill>
        <p:spPr>
          <a:xfrm>
            <a:off x="-10886" y="-10886"/>
            <a:ext cx="12338104" cy="6949440"/>
          </a:xfrm>
          <a:prstGeom prst="rect">
            <a:avLst/>
          </a:prstGeom>
        </p:spPr>
      </p:pic>
      <p:sp>
        <p:nvSpPr>
          <p:cNvPr id="8" name="Speech Bubble: Rectangle with Corners Rounded 7">
            <a:extLst>
              <a:ext uri="{FF2B5EF4-FFF2-40B4-BE49-F238E27FC236}">
                <a16:creationId xmlns:a16="http://schemas.microsoft.com/office/drawing/2014/main" id="{3431E37D-F921-4289-AEDC-26C0530D838E}"/>
              </a:ext>
            </a:extLst>
          </p:cNvPr>
          <p:cNvSpPr/>
          <p:nvPr/>
        </p:nvSpPr>
        <p:spPr>
          <a:xfrm>
            <a:off x="428347" y="1155073"/>
            <a:ext cx="3595011" cy="1760692"/>
          </a:xfrm>
          <a:prstGeom prst="wedgeRoundRectCallout">
            <a:avLst>
              <a:gd name="adj1" fmla="val 21509"/>
              <a:gd name="adj2" fmla="val 7981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rPr>
              <a:t>We have lost our numerals! Can you show our number on your fingers when </a:t>
            </a:r>
            <a:r>
              <a:rPr lang="en-GB" sz="2000" kern="0" dirty="0">
                <a:solidFill>
                  <a:prstClr val="white"/>
                </a:solidFill>
                <a:latin typeface="Century Gothic" panose="020B0502020202020204" pitchFamily="34" charset="0"/>
              </a:rPr>
              <a:t>you</a:t>
            </a: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rPr>
              <a:t> see us?</a:t>
            </a:r>
          </a:p>
        </p:txBody>
      </p:sp>
      <p:sp>
        <p:nvSpPr>
          <p:cNvPr id="4" name="Rectangle 3">
            <a:extLst>
              <a:ext uri="{FF2B5EF4-FFF2-40B4-BE49-F238E27FC236}">
                <a16:creationId xmlns:a16="http://schemas.microsoft.com/office/drawing/2014/main" id="{25566899-9204-4903-9349-BC08DCA34FA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85919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7A5D5-6818-489D-8389-5DEB9111595D}"/>
              </a:ext>
            </a:extLst>
          </p:cNvPr>
          <p:cNvPicPr>
            <a:picLocks noChangeAspect="1"/>
          </p:cNvPicPr>
          <p:nvPr/>
        </p:nvPicPr>
        <p:blipFill rotWithShape="1">
          <a:blip r:embed="rId2"/>
          <a:srcRect t="1043" r="1131"/>
          <a:stretch/>
        </p:blipFill>
        <p:spPr>
          <a:xfrm>
            <a:off x="10885" y="0"/>
            <a:ext cx="12181115" cy="6902984"/>
          </a:xfrm>
          <a:prstGeom prst="rect">
            <a:avLst/>
          </a:prstGeom>
        </p:spPr>
      </p:pic>
      <p:sp>
        <p:nvSpPr>
          <p:cNvPr id="3" name="Rectangle 2">
            <a:extLst>
              <a:ext uri="{FF2B5EF4-FFF2-40B4-BE49-F238E27FC236}">
                <a16:creationId xmlns:a16="http://schemas.microsoft.com/office/drawing/2014/main" id="{486255B8-59BF-4DA8-A00A-20843D4C12A8}"/>
              </a:ext>
            </a:extLst>
          </p:cNvPr>
          <p:cNvSpPr/>
          <p:nvPr/>
        </p:nvSpPr>
        <p:spPr>
          <a:xfrm>
            <a:off x="4190400" y="649573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352191565"/>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5522</TotalTime>
  <Words>1029</Words>
  <Application>Microsoft Office PowerPoint</Application>
  <PresentationFormat>Widescreen</PresentationFormat>
  <Paragraphs>58</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Myriad Pro</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Bethanie Goodliff</cp:lastModifiedBy>
  <cp:revision>385</cp:revision>
  <dcterms:created xsi:type="dcterms:W3CDTF">2018-02-20T10:26:52Z</dcterms:created>
  <dcterms:modified xsi:type="dcterms:W3CDTF">2021-02-22T12:24:47Z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