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6"/>
  </p:notesMasterIdLst>
  <p:sldIdLst>
    <p:sldId id="312" r:id="rId7"/>
    <p:sldId id="257" r:id="rId8"/>
    <p:sldId id="258" r:id="rId9"/>
    <p:sldId id="267" r:id="rId10"/>
    <p:sldId id="268" r:id="rId11"/>
    <p:sldId id="266" r:id="rId12"/>
    <p:sldId id="270" r:id="rId13"/>
    <p:sldId id="353" r:id="rId14"/>
    <p:sldId id="358" r:id="rId15"/>
    <p:sldId id="359" r:id="rId16"/>
    <p:sldId id="352" r:id="rId17"/>
    <p:sldId id="269" r:id="rId18"/>
    <p:sldId id="272" r:id="rId19"/>
    <p:sldId id="273" r:id="rId20"/>
    <p:sldId id="360" r:id="rId21"/>
    <p:sldId id="364" r:id="rId22"/>
    <p:sldId id="365" r:id="rId23"/>
    <p:sldId id="362"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fh3A8QpOurJzAGAqkoMtA==" hashData="NNb9Kqyx1x6kJOVA3PgGUecHyM1XvgkXHr8/t3+5OrCxvHqRlpzrurWEHsvN5NsOL5WRR5o3uwGUZ1JBJvlv0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EF"/>
    <a:srgbClr val="B36AD9"/>
    <a:srgbClr val="6B17EA"/>
    <a:srgbClr val="2EBDDA"/>
    <a:srgbClr val="41D000"/>
    <a:srgbClr val="E2CE13"/>
    <a:srgbClr val="FD9328"/>
    <a:srgbClr val="E2282A"/>
    <a:srgbClr val="EA2A2C"/>
    <a:srgbClr val="E12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67413-EB67-461F-87E5-7953486E2ADE}" v="8" dt="2019-01-16T10:32:03.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18/01/2019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slide for the children to explore the different representations for 8 using Numberblocks 1 ,2, 3, or 4.</a:t>
            </a:r>
          </a:p>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82392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Discuss the episode. Who has been to a castle? What was it like?</a:t>
            </a:r>
          </a:p>
          <a:p>
            <a:r>
              <a:rPr lang="en-GB" sz="1200" kern="1200">
                <a:solidFill>
                  <a:schemeClr val="tx1"/>
                </a:solidFill>
                <a:effectLst/>
                <a:latin typeface="+mn-lt"/>
                <a:ea typeface="+mn-ea"/>
                <a:cs typeface="+mn-cs"/>
              </a:rPr>
              <a:t>What did you notice in the episode? One, Two, Three and Four had some problems to solve. What sort of problems were they?</a:t>
            </a:r>
          </a:p>
          <a:p>
            <a:r>
              <a:rPr lang="en-GB" sz="1200" kern="1200">
                <a:solidFill>
                  <a:schemeClr val="tx1"/>
                </a:solidFill>
                <a:effectLst/>
                <a:latin typeface="+mn-lt"/>
                <a:ea typeface="+mn-ea"/>
                <a:cs typeface="+mn-cs"/>
              </a:rPr>
              <a:t>Hand out a set of Numberblocks made from linking cubes: One, Two, Three, Four, Five, Six, Seven, Eight, Nine, Ten.</a:t>
            </a:r>
          </a:p>
          <a:p>
            <a:r>
              <a:rPr lang="en-GB" sz="1200" kern="1200">
                <a:solidFill>
                  <a:schemeClr val="tx1"/>
                </a:solidFill>
                <a:effectLst/>
                <a:latin typeface="+mn-lt"/>
                <a:ea typeface="+mn-ea"/>
                <a:cs typeface="+mn-cs"/>
              </a:rPr>
              <a:t>Print slide 9 to make a spinner (this slide is ‘hidden’ so will not show when you run a slide show). Place a pencil in the centre of the circle and use a paper clip around the bottom of a pencil to spin to a colour.</a:t>
            </a:r>
          </a:p>
          <a:p>
            <a:r>
              <a:rPr lang="en-GB" sz="1200" kern="1200">
                <a:solidFill>
                  <a:schemeClr val="tx1"/>
                </a:solidFill>
                <a:effectLst/>
                <a:latin typeface="+mn-lt"/>
                <a:ea typeface="+mn-ea"/>
                <a:cs typeface="+mn-cs"/>
              </a:rPr>
              <a:t>Children work with partners to find 2 Numberblocks that will combine to make the colour the spinner lands on. (The colours represent the Numberblocks 5-10).</a:t>
            </a:r>
          </a:p>
          <a:p>
            <a:r>
              <a:rPr lang="en-GB" sz="1200" kern="1200">
                <a:solidFill>
                  <a:schemeClr val="tx1"/>
                </a:solidFill>
                <a:effectLst/>
                <a:latin typeface="+mn-lt"/>
                <a:ea typeface="+mn-ea"/>
                <a:cs typeface="+mn-cs"/>
              </a:rPr>
              <a:t>Combine one Numberblock on top of another and compare to the whole.</a:t>
            </a:r>
          </a:p>
          <a:p>
            <a:r>
              <a:rPr lang="en-GB" sz="1200" kern="1200">
                <a:solidFill>
                  <a:schemeClr val="tx1"/>
                </a:solidFill>
                <a:effectLst/>
                <a:latin typeface="+mn-lt"/>
                <a:ea typeface="+mn-ea"/>
                <a:cs typeface="+mn-cs"/>
              </a:rPr>
              <a:t>Practise these stem sentences: “One and Four together make Five” and “Five is made from One and Four”.</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3342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Use this slide to present the part-part-whole model as a way of representing the partitioning and combining of parts to make wholes.</a:t>
            </a:r>
          </a:p>
          <a:p>
            <a:r>
              <a:rPr lang="en-GB" sz="1200" kern="1200">
                <a:solidFill>
                  <a:schemeClr val="tx1"/>
                </a:solidFill>
                <a:effectLst/>
                <a:latin typeface="+mn-lt"/>
                <a:ea typeface="+mn-ea"/>
                <a:cs typeface="+mn-cs"/>
              </a:rPr>
              <a:t>This and the next slide are animated.</a:t>
            </a:r>
          </a:p>
          <a:p>
            <a:r>
              <a:rPr lang="en-GB" sz="1200" kern="1200">
                <a:solidFill>
                  <a:schemeClr val="tx1"/>
                </a:solidFill>
                <a:effectLst/>
                <a:latin typeface="+mn-lt"/>
                <a:ea typeface="+mn-ea"/>
                <a:cs typeface="+mn-cs"/>
              </a:rPr>
              <a:t>Accompany the animations with the stem sentence:</a:t>
            </a:r>
          </a:p>
          <a:p>
            <a:r>
              <a:rPr lang="en-GB" sz="1200" kern="1200">
                <a:solidFill>
                  <a:schemeClr val="tx1"/>
                </a:solidFill>
                <a:effectLst/>
                <a:latin typeface="+mn-lt"/>
                <a:ea typeface="+mn-ea"/>
                <a:cs typeface="+mn-cs"/>
              </a:rPr>
              <a:t>“5 is the whole: 1 is a part, and 4 is a part and 5 is the whole.”</a:t>
            </a:r>
          </a:p>
          <a:p>
            <a:r>
              <a:rPr lang="en-GB" sz="1200" kern="1200">
                <a:solidFill>
                  <a:schemeClr val="tx1"/>
                </a:solidFill>
                <a:effectLst/>
                <a:latin typeface="+mn-lt"/>
                <a:ea typeface="+mn-ea"/>
                <a:cs typeface="+mn-cs"/>
              </a:rPr>
              <a:t>Arrange 3 PE hoops on the floor as a part-part-whole model and ask 5 children to move from one circle into the other two – to show how they are partitioned and then jump back again to re-combine.</a:t>
            </a:r>
          </a:p>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405569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267811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Discuss the episode. Who has been to a castle? What was it like?</a:t>
            </a:r>
          </a:p>
          <a:p>
            <a:r>
              <a:rPr lang="en-GB" sz="1200" kern="1200">
                <a:solidFill>
                  <a:schemeClr val="tx1"/>
                </a:solidFill>
                <a:effectLst/>
                <a:latin typeface="+mn-lt"/>
                <a:ea typeface="+mn-ea"/>
                <a:cs typeface="+mn-cs"/>
              </a:rPr>
              <a:t>What did you notice in the episode? One, Two, Three and Four had some problems to solve. What sort of problems were they?</a:t>
            </a:r>
          </a:p>
          <a:p>
            <a:r>
              <a:rPr lang="en-GB" sz="1200" kern="1200">
                <a:solidFill>
                  <a:schemeClr val="tx1"/>
                </a:solidFill>
                <a:effectLst/>
                <a:latin typeface="+mn-lt"/>
                <a:ea typeface="+mn-ea"/>
                <a:cs typeface="+mn-cs"/>
              </a:rPr>
              <a:t>Hand out a set of Numberblocks made from linking cubes: One, Two, Three, Four, Five, Six, Seven, Eight, Nine, Ten.</a:t>
            </a:r>
          </a:p>
          <a:p>
            <a:r>
              <a:rPr lang="en-GB" sz="1200" kern="1200">
                <a:solidFill>
                  <a:schemeClr val="tx1"/>
                </a:solidFill>
                <a:effectLst/>
                <a:latin typeface="+mn-lt"/>
                <a:ea typeface="+mn-ea"/>
                <a:cs typeface="+mn-cs"/>
              </a:rPr>
              <a:t>Print slide 9 to make a spinner (this slide is ‘hidden’ so will not show when you run a slide show). Place a pencil in the centre of the circle and use a paper clip around the bottom of a pencil to spin to a colour.</a:t>
            </a:r>
          </a:p>
          <a:p>
            <a:r>
              <a:rPr lang="en-GB" sz="1200" kern="1200">
                <a:solidFill>
                  <a:schemeClr val="tx1"/>
                </a:solidFill>
                <a:effectLst/>
                <a:latin typeface="+mn-lt"/>
                <a:ea typeface="+mn-ea"/>
                <a:cs typeface="+mn-cs"/>
              </a:rPr>
              <a:t>Children work with partners to find 2 Numberblocks that will combine to make the colour the spinner lands on. (The colours represent the Numberblocks 5-10).</a:t>
            </a:r>
          </a:p>
          <a:p>
            <a:r>
              <a:rPr lang="en-GB" sz="1200" kern="1200">
                <a:solidFill>
                  <a:schemeClr val="tx1"/>
                </a:solidFill>
                <a:effectLst/>
                <a:latin typeface="+mn-lt"/>
                <a:ea typeface="+mn-ea"/>
                <a:cs typeface="+mn-cs"/>
              </a:rPr>
              <a:t>Combine one Numberblock on top of another and compare to the whole.</a:t>
            </a:r>
          </a:p>
          <a:p>
            <a:r>
              <a:rPr lang="en-GB" sz="1200" kern="1200">
                <a:solidFill>
                  <a:schemeClr val="tx1"/>
                </a:solidFill>
                <a:effectLst/>
                <a:latin typeface="+mn-lt"/>
                <a:ea typeface="+mn-ea"/>
                <a:cs typeface="+mn-cs"/>
              </a:rPr>
              <a:t>Practise the stem sentences: “One and Four together make Five” and “Five is made from One and Four”.</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82984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This and the next slide are animated. Use them to demonstrate how an equation such as 5 = 4 + 1 can be represented in multiple ways. For each of the new representations revealed in the animation, compare them by identifying what is the same and what is different between the representations, and what the different parts mean within the representation. The imagery moves from concrete, to concrete/pictorial, to pictorial, to abstract. Each demonstrates that even though the parts are represented by different images they still combine to the same whole.</a:t>
            </a:r>
          </a:p>
          <a:p>
            <a:r>
              <a:rPr lang="en-GB" sz="1200" kern="1200">
                <a:solidFill>
                  <a:schemeClr val="tx1"/>
                </a:solidFill>
                <a:effectLst/>
                <a:latin typeface="+mn-lt"/>
                <a:ea typeface="+mn-ea"/>
                <a:cs typeface="+mn-cs"/>
              </a:rPr>
              <a:t>Use the imagery to practise the stem sentences given in slide 5.</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75798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3398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slide for the children to explore the different representations for 7 using Numberblocks 1, 2, 3, or 4.</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395414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err="1"/>
              <a:t>Numberblocks</a:t>
            </a:r>
            <a:endParaRPr lang="en-GB"/>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 Materials</a:t>
            </a:r>
            <a:br>
              <a:rPr lang="en-US"/>
            </a:br>
            <a:r>
              <a:rPr lang="en-US"/>
              <a:t>Episode [XX]</a:t>
            </a:r>
            <a:br>
              <a:rPr lang="en-GB"/>
            </a:br>
            <a:r>
              <a:rPr lang="en-GB"/>
              <a:t>[Name]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18/01/2019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49FBE750-F23C-45A6-A224-DBA7F536DCF5}"/>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a:t>Insert ‘</a:t>
            </a:r>
            <a:r>
              <a:rPr lang="en-US" err="1"/>
              <a:t>Numberblocks</a:t>
            </a:r>
            <a:r>
              <a:rPr lang="en-US"/>
              <a:t>’</a:t>
            </a:r>
            <a:endParaRPr lang="en-GB"/>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‘Support Materials’</a:t>
            </a:r>
            <a:br>
              <a:rPr lang="en-US"/>
            </a:br>
            <a:r>
              <a:rPr lang="en-US"/>
              <a:t>Insert ‘Episode [XX]’</a:t>
            </a:r>
            <a:br>
              <a:rPr lang="en-GB"/>
            </a:br>
            <a:r>
              <a:rPr lang="en-GB"/>
              <a:t>Insert ‘[Name]’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E57508B3-D463-4F1D-A911-8A4A87A6FBBF}"/>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Page Title]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a:t>[Sub Title]</a:t>
            </a:r>
            <a:endParaRPr lang="en-GB"/>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endParaRPr lang="en-US" b="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Page Title]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18/01/2019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a:t>[Sub Title]</a:t>
            </a:r>
            <a:endParaRPr lang="en-GB"/>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endParaRPr lang="en-US" b="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391EC72-B1B5-4FEF-89C8-B4C09A66E356}"/>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18/01/2019</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a:t>Sub copy header</a:t>
            </a:r>
            <a:br>
              <a:rPr lang="en-US"/>
            </a:br>
            <a:endParaRPr lang="en-US"/>
          </a:p>
          <a:p>
            <a:pPr lvl="0"/>
            <a:r>
              <a:rPr lang="en-US" b="0" err="1"/>
              <a:t>fsaf</a:t>
            </a:r>
            <a:endParaRPr lang="en-US"/>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18/01/2019</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Numberblocks</a:t>
            </a:r>
            <a:endParaRPr lang="en-GB"/>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a:t>Support Materials</a:t>
            </a:r>
            <a:br>
              <a:rPr lang="en-US"/>
            </a:br>
            <a:r>
              <a:rPr lang="en-US"/>
              <a:t>Episode [XX]</a:t>
            </a:r>
            <a:br>
              <a:rPr lang="en-GB"/>
            </a:br>
            <a:r>
              <a:rPr lang="en-GB"/>
              <a:t>[Name]</a:t>
            </a:r>
            <a:endParaRPr lang="en-US"/>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18/01/2019</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7C8D1D1C-6BD4-4702-B1C7-9A900FEA93D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18/01/2019</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18/01/2019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a:solidFill>
                <a:prstClr val="white"/>
              </a:solidFill>
            </a:endParaRPr>
          </a:p>
        </p:txBody>
      </p:sp>
      <p:sp>
        <p:nvSpPr>
          <p:cNvPr id="13" name="Oval 12">
            <a:extLst>
              <a:ext uri="{FF2B5EF4-FFF2-40B4-BE49-F238E27FC236}">
                <a16:creationId xmlns:a16="http://schemas.microsoft.com/office/drawing/2014/main" id="{F0823470-62DB-4C18-A962-0B02623C0E68}"/>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9.png"/><Relationship Id="rId5" Type="http://schemas.openxmlformats.org/officeDocument/2006/relationships/image" Target="../media/image24.png"/><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a:t>Support Materials</a:t>
            </a:r>
          </a:p>
          <a:p>
            <a:r>
              <a:rPr lang="en-GB"/>
              <a:t>Series 2, Episode 15</a:t>
            </a:r>
          </a:p>
          <a:p>
            <a:r>
              <a:rPr lang="en-GB"/>
              <a:t>Numberblock Castle</a:t>
            </a:r>
          </a:p>
          <a:p>
            <a:endParaRPr lang="en-GB"/>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12" name="Picture 11"/>
          <p:cNvPicPr>
            <a:picLocks noChangeAspect="1"/>
          </p:cNvPicPr>
          <p:nvPr/>
        </p:nvPicPr>
        <p:blipFill>
          <a:blip r:embed="rId5"/>
          <a:stretch>
            <a:fillRect/>
          </a:stretch>
        </p:blipFill>
        <p:spPr>
          <a:xfrm>
            <a:off x="4942086" y="72201"/>
            <a:ext cx="7163471" cy="6415479"/>
          </a:xfrm>
          <a:prstGeom prst="rect">
            <a:avLst/>
          </a:prstGeom>
        </p:spPr>
      </p:pic>
      <p:pic>
        <p:nvPicPr>
          <p:cNvPr id="17" name="Picture 16">
            <a:extLst>
              <a:ext uri="{FF2B5EF4-FFF2-40B4-BE49-F238E27FC236}">
                <a16:creationId xmlns:a16="http://schemas.microsoft.com/office/drawing/2014/main" id="{BA4A7254-475F-495B-A2F7-9FB59D1CAEA0}"/>
              </a:ext>
            </a:extLst>
          </p:cNvPr>
          <p:cNvPicPr>
            <a:picLocks noChangeAspect="1"/>
          </p:cNvPicPr>
          <p:nvPr/>
        </p:nvPicPr>
        <p:blipFill rotWithShape="1">
          <a:blip r:embed="rId6">
            <a:extLst>
              <a:ext uri="{28A0092B-C50C-407E-A947-70E740481C1C}">
                <a14:useLocalDpi xmlns:a14="http://schemas.microsoft.com/office/drawing/2010/main" val="0"/>
              </a:ext>
            </a:extLst>
          </a:blip>
          <a:srcRect l="38679" r="29976"/>
          <a:stretch/>
        </p:blipFill>
        <p:spPr>
          <a:xfrm>
            <a:off x="2269067" y="2296583"/>
            <a:ext cx="2560603" cy="4593937"/>
          </a:xfrm>
          <a:prstGeom prst="rect">
            <a:avLst/>
          </a:prstGeom>
        </p:spPr>
      </p:pic>
      <p:pic>
        <p:nvPicPr>
          <p:cNvPr id="20" name="Picture 19">
            <a:extLst>
              <a:ext uri="{FF2B5EF4-FFF2-40B4-BE49-F238E27FC236}">
                <a16:creationId xmlns:a16="http://schemas.microsoft.com/office/drawing/2014/main" id="{33BCE00D-0879-4C7A-A169-ADAB74629A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781" y="1912682"/>
            <a:ext cx="3025015" cy="1704092"/>
          </a:xfrm>
          <a:prstGeom prst="rect">
            <a:avLst/>
          </a:prstGeom>
        </p:spPr>
      </p:pic>
      <p:pic>
        <p:nvPicPr>
          <p:cNvPr id="14" name="Picture 13">
            <a:extLst>
              <a:ext uri="{FF2B5EF4-FFF2-40B4-BE49-F238E27FC236}">
                <a16:creationId xmlns:a16="http://schemas.microsoft.com/office/drawing/2014/main" id="{F30008D3-D993-4CA4-B831-D9CF8D90E9D2}"/>
              </a:ext>
            </a:extLst>
          </p:cNvPr>
          <p:cNvPicPr>
            <a:picLocks noChangeAspect="1"/>
          </p:cNvPicPr>
          <p:nvPr/>
        </p:nvPicPr>
        <p:blipFill rotWithShape="1">
          <a:blip r:embed="rId8">
            <a:extLst>
              <a:ext uri="{28A0092B-C50C-407E-A947-70E740481C1C}">
                <a14:useLocalDpi xmlns:a14="http://schemas.microsoft.com/office/drawing/2010/main" val="0"/>
              </a:ext>
            </a:extLst>
          </a:blip>
          <a:srcRect l="38443" r="34644" b="3570"/>
          <a:stretch/>
        </p:blipFill>
        <p:spPr>
          <a:xfrm>
            <a:off x="2082801" y="1592483"/>
            <a:ext cx="2560603" cy="5159434"/>
          </a:xfrm>
          <a:prstGeom prst="rect">
            <a:avLst/>
          </a:prstGeom>
        </p:spPr>
      </p:pic>
      <p:sp>
        <p:nvSpPr>
          <p:cNvPr id="16" name="Rectangle 15">
            <a:extLst>
              <a:ext uri="{FF2B5EF4-FFF2-40B4-BE49-F238E27FC236}">
                <a16:creationId xmlns:a16="http://schemas.microsoft.com/office/drawing/2014/main" id="{E5515264-FD63-4C6D-9167-CF13EA2780F4}"/>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pic>
        <p:nvPicPr>
          <p:cNvPr id="19" name="Picture 18">
            <a:extLst>
              <a:ext uri="{FF2B5EF4-FFF2-40B4-BE49-F238E27FC236}">
                <a16:creationId xmlns:a16="http://schemas.microsoft.com/office/drawing/2014/main" id="{0A8539D5-BD6C-4FC1-9E5F-CBE0B64B7553}"/>
              </a:ext>
            </a:extLst>
          </p:cNvPr>
          <p:cNvPicPr>
            <a:picLocks noChangeAspect="1"/>
          </p:cNvPicPr>
          <p:nvPr/>
        </p:nvPicPr>
        <p:blipFill rotWithShape="1">
          <a:blip r:embed="rId7">
            <a:extLst>
              <a:ext uri="{28A0092B-C50C-407E-A947-70E740481C1C}">
                <a14:useLocalDpi xmlns:a14="http://schemas.microsoft.com/office/drawing/2010/main" val="0"/>
              </a:ext>
            </a:extLst>
          </a:blip>
          <a:srcRect l="22838" r="17519"/>
          <a:stretch/>
        </p:blipFill>
        <p:spPr>
          <a:xfrm>
            <a:off x="424413" y="4844313"/>
            <a:ext cx="1844654" cy="1742323"/>
          </a:xfrm>
          <a:prstGeom prst="rect">
            <a:avLst/>
          </a:prstGeom>
        </p:spPr>
      </p:pic>
      <p:sp>
        <p:nvSpPr>
          <p:cNvPr id="10" name="Oval 9">
            <a:extLst>
              <a:ext uri="{FF2B5EF4-FFF2-40B4-BE49-F238E27FC236}">
                <a16:creationId xmlns:a16="http://schemas.microsoft.com/office/drawing/2014/main" id="{32C4D5EB-2C3F-47AF-8ADA-2147B4D8800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129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1.48148E-6 C 0.03554 -0.14514 0.07148 -0.28982 0.09648 -0.36343 C 0.12161 -0.43704 0.13593 -0.43982 0.15052 -0.4419 " pathEditMode="relative" rAng="0" ptsTypes="AAA">
                                      <p:cBhvr>
                                        <p:cTn id="6" dur="2000" fill="hold"/>
                                        <p:tgtEl>
                                          <p:spTgt spid="19"/>
                                        </p:tgtEl>
                                        <p:attrNameLst>
                                          <p:attrName>ppt_x</p:attrName>
                                          <p:attrName>ppt_y</p:attrName>
                                        </p:attrNameLst>
                                      </p:cBhvr>
                                      <p:rCtr x="7526" y="-2210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1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14"/>
                                        </p:tgtEl>
                                      </p:cBhvr>
                                      <p:by x="50000" y="50000"/>
                                    </p:animScale>
                                  </p:childTnLst>
                                </p:cTn>
                              </p:par>
                              <p:par>
                                <p:cTn id="17" presetID="42" presetClass="path" presetSubtype="0" accel="50000" decel="50000" fill="hold" nodeType="withEffect">
                                  <p:stCondLst>
                                    <p:cond delay="0"/>
                                  </p:stCondLst>
                                  <p:childTnLst>
                                    <p:animMotion origin="layout" path="M 0.00156 -0.04004 L 0.41471 -0.37615 " pathEditMode="relative" rAng="0" ptsTypes="AA">
                                      <p:cBhvr>
                                        <p:cTn id="18" dur="2000" fill="hold"/>
                                        <p:tgtEl>
                                          <p:spTgt spid="14"/>
                                        </p:tgtEl>
                                        <p:attrNameLst>
                                          <p:attrName>ppt_x</p:attrName>
                                          <p:attrName>ppt_y</p:attrName>
                                        </p:attrNameLst>
                                      </p:cBhvr>
                                      <p:rCtr x="20651" y="-16806"/>
                                    </p:animMotion>
                                  </p:childTnLst>
                                </p:cTn>
                              </p:par>
                            </p:childTnLst>
                          </p:cTn>
                        </p:par>
                        <p:par>
                          <p:cTn id="19" fill="hold">
                            <p:stCondLst>
                              <p:cond delay="4000"/>
                            </p:stCondLst>
                            <p:childTnLst>
                              <p:par>
                                <p:cTn id="20" presetID="42" presetClass="path" presetSubtype="0" accel="50000" decel="50000" fill="hold" nodeType="afterEffect">
                                  <p:stCondLst>
                                    <p:cond delay="0"/>
                                  </p:stCondLst>
                                  <p:childTnLst>
                                    <p:animMotion origin="layout" path="M 1.875E-6 7.40741E-7 L 0.26614 0.32523 " pathEditMode="relative" rAng="0" ptsTypes="AA">
                                      <p:cBhvr>
                                        <p:cTn id="21" dur="2000" fill="hold"/>
                                        <p:tgtEl>
                                          <p:spTgt spid="20"/>
                                        </p:tgtEl>
                                        <p:attrNameLst>
                                          <p:attrName>ppt_x</p:attrName>
                                          <p:attrName>ppt_y</p:attrName>
                                        </p:attrNameLst>
                                      </p:cBhvr>
                                      <p:rCtr x="13307" y="16250"/>
                                    </p:animMotion>
                                  </p:childTnLst>
                                </p:cTn>
                              </p:par>
                            </p:childTnLst>
                          </p:cTn>
                        </p:par>
                        <p:par>
                          <p:cTn id="22" fill="hold">
                            <p:stCondLst>
                              <p:cond delay="6000"/>
                            </p:stCondLst>
                            <p:childTnLst>
                              <p:par>
                                <p:cTn id="23" presetID="6" presetClass="emph" presetSubtype="0" fill="hold" nodeType="afterEffect">
                                  <p:stCondLst>
                                    <p:cond delay="0"/>
                                  </p:stCondLst>
                                  <p:childTnLst>
                                    <p:animScale>
                                      <p:cBhvr>
                                        <p:cTn id="24" dur="2000" fill="hold"/>
                                        <p:tgtEl>
                                          <p:spTgt spid="17"/>
                                        </p:tgtEl>
                                      </p:cBhvr>
                                      <p:by x="50000" y="50000"/>
                                    </p:animScale>
                                  </p:childTnLst>
                                </p:cTn>
                              </p:par>
                              <p:par>
                                <p:cTn id="25" presetID="42" presetClass="path" presetSubtype="0" accel="50000" decel="50000" fill="hold" nodeType="withEffect">
                                  <p:stCondLst>
                                    <p:cond delay="0"/>
                                  </p:stCondLst>
                                  <p:childTnLst>
                                    <p:animMotion origin="layout" path="M 4.375E-6 4.07407E-6 L 0.59583 0.05069 " pathEditMode="relative" rAng="0" ptsTypes="AA">
                                      <p:cBhvr>
                                        <p:cTn id="26" dur="2000" fill="hold"/>
                                        <p:tgtEl>
                                          <p:spTgt spid="17"/>
                                        </p:tgtEl>
                                        <p:attrNameLst>
                                          <p:attrName>ppt_x</p:attrName>
                                          <p:attrName>ppt_y</p:attrName>
                                        </p:attrNameLst>
                                      </p:cBhvr>
                                      <p:rCtr x="29792" y="2523"/>
                                    </p:animMotion>
                                  </p:childTnLst>
                                </p:cTn>
                              </p:par>
                              <p:par>
                                <p:cTn id="27" presetID="6" presetClass="emph" presetSubtype="0" fill="hold" nodeType="withEffect">
                                  <p:stCondLst>
                                    <p:cond delay="0"/>
                                  </p:stCondLst>
                                  <p:childTnLst>
                                    <p:animScale>
                                      <p:cBhvr>
                                        <p:cTn id="28" dur="2000" fill="hold"/>
                                        <p:tgtEl>
                                          <p:spTgt spid="2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F86F089-330F-41FE-B7C1-C757087F9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12" name="Picture 11"/>
          <p:cNvPicPr>
            <a:picLocks noChangeAspect="1"/>
          </p:cNvPicPr>
          <p:nvPr/>
        </p:nvPicPr>
        <p:blipFill>
          <a:blip r:embed="rId5"/>
          <a:stretch>
            <a:fillRect/>
          </a:stretch>
        </p:blipFill>
        <p:spPr>
          <a:xfrm>
            <a:off x="4978202" y="125424"/>
            <a:ext cx="7038060" cy="6303163"/>
          </a:xfrm>
          <a:prstGeom prst="rect">
            <a:avLst/>
          </a:prstGeom>
        </p:spPr>
      </p:pic>
      <p:pic>
        <p:nvPicPr>
          <p:cNvPr id="9" name="Picture 8">
            <a:extLst>
              <a:ext uri="{FF2B5EF4-FFF2-40B4-BE49-F238E27FC236}">
                <a16:creationId xmlns:a16="http://schemas.microsoft.com/office/drawing/2014/main" id="{7FE523B4-8230-4BB3-92FF-A280A1633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869" y="2496098"/>
            <a:ext cx="7771470" cy="4370310"/>
          </a:xfrm>
          <a:prstGeom prst="rect">
            <a:avLst/>
          </a:prstGeom>
        </p:spPr>
      </p:pic>
      <p:pic>
        <p:nvPicPr>
          <p:cNvPr id="19" name="Picture 18">
            <a:extLst>
              <a:ext uri="{FF2B5EF4-FFF2-40B4-BE49-F238E27FC236}">
                <a16:creationId xmlns:a16="http://schemas.microsoft.com/office/drawing/2014/main" id="{52CDBA5C-AFCD-4270-AFD8-8963ED3639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665" y="1324709"/>
            <a:ext cx="4504486" cy="2537527"/>
          </a:xfrm>
          <a:prstGeom prst="rect">
            <a:avLst/>
          </a:prstGeom>
        </p:spPr>
      </p:pic>
      <p:pic>
        <p:nvPicPr>
          <p:cNvPr id="5" name="Picture 4">
            <a:extLst>
              <a:ext uri="{FF2B5EF4-FFF2-40B4-BE49-F238E27FC236}">
                <a16:creationId xmlns:a16="http://schemas.microsoft.com/office/drawing/2014/main" id="{125DBA99-A2B4-438E-8837-B9AFB83C41FC}"/>
              </a:ext>
            </a:extLst>
          </p:cNvPr>
          <p:cNvPicPr>
            <a:picLocks noChangeAspect="1"/>
          </p:cNvPicPr>
          <p:nvPr/>
        </p:nvPicPr>
        <p:blipFill rotWithShape="1">
          <a:blip r:embed="rId8">
            <a:extLst>
              <a:ext uri="{28A0092B-C50C-407E-A947-70E740481C1C}">
                <a14:useLocalDpi xmlns:a14="http://schemas.microsoft.com/office/drawing/2010/main" val="0"/>
              </a:ext>
            </a:extLst>
          </a:blip>
          <a:srcRect l="39551" r="39480" b="5291"/>
          <a:stretch/>
        </p:blipFill>
        <p:spPr>
          <a:xfrm>
            <a:off x="2157327" y="1083733"/>
            <a:ext cx="2186727" cy="5561275"/>
          </a:xfrm>
          <a:prstGeom prst="rect">
            <a:avLst/>
          </a:prstGeom>
        </p:spPr>
      </p:pic>
      <p:sp>
        <p:nvSpPr>
          <p:cNvPr id="16" name="Rectangle 15">
            <a:extLst>
              <a:ext uri="{FF2B5EF4-FFF2-40B4-BE49-F238E27FC236}">
                <a16:creationId xmlns:a16="http://schemas.microsoft.com/office/drawing/2014/main" id="{E5515264-FD63-4C6D-9167-CF13EA2780F4}"/>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pic>
        <p:nvPicPr>
          <p:cNvPr id="7" name="Picture 6">
            <a:extLst>
              <a:ext uri="{FF2B5EF4-FFF2-40B4-BE49-F238E27FC236}">
                <a16:creationId xmlns:a16="http://schemas.microsoft.com/office/drawing/2014/main" id="{763CEE67-7116-4793-B321-A17939180624}"/>
              </a:ext>
            </a:extLst>
          </p:cNvPr>
          <p:cNvPicPr>
            <a:picLocks noChangeAspect="1"/>
          </p:cNvPicPr>
          <p:nvPr/>
        </p:nvPicPr>
        <p:blipFill rotWithShape="1">
          <a:blip r:embed="rId7">
            <a:extLst>
              <a:ext uri="{28A0092B-C50C-407E-A947-70E740481C1C}">
                <a14:useLocalDpi xmlns:a14="http://schemas.microsoft.com/office/drawing/2010/main" val="0"/>
              </a:ext>
            </a:extLst>
          </a:blip>
          <a:srcRect l="26653" r="26753"/>
          <a:stretch/>
        </p:blipFill>
        <p:spPr>
          <a:xfrm>
            <a:off x="175738" y="3978527"/>
            <a:ext cx="2205512" cy="2666481"/>
          </a:xfrm>
          <a:prstGeom prst="rect">
            <a:avLst/>
          </a:prstGeom>
        </p:spPr>
      </p:pic>
    </p:spTree>
    <p:extLst>
      <p:ext uri="{BB962C8B-B14F-4D97-AF65-F5344CB8AC3E}">
        <p14:creationId xmlns:p14="http://schemas.microsoft.com/office/powerpoint/2010/main" val="3332949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1.11111E-6 C 0.02799 -0.16643 0.05612 -0.33217 0.08125 -0.39745 C 0.10651 -0.46342 0.12891 -0.42917 0.15143 -0.39491 " pathEditMode="relative" rAng="0" ptsTypes="AAA">
                                      <p:cBhvr>
                                        <p:cTn id="6" dur="2000" fill="hold"/>
                                        <p:tgtEl>
                                          <p:spTgt spid="7"/>
                                        </p:tgtEl>
                                        <p:attrNameLst>
                                          <p:attrName>ppt_x</p:attrName>
                                          <p:attrName>ppt_y</p:attrName>
                                        </p:attrNameLst>
                                      </p:cBhvr>
                                      <p:rCtr x="7565" y="-21759"/>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2000"/>
                            </p:stCondLst>
                            <p:childTnLst>
                              <p:par>
                                <p:cTn id="16" presetID="42" presetClass="path" presetSubtype="0" accel="50000" decel="50000" fill="hold" nodeType="afterEffect">
                                  <p:stCondLst>
                                    <p:cond delay="700"/>
                                  </p:stCondLst>
                                  <p:childTnLst>
                                    <p:animMotion origin="layout" path="M 3.54167E-6 4.07407E-6 L 0.41888 -0.34607 " pathEditMode="relative" rAng="0" ptsTypes="AA">
                                      <p:cBhvr>
                                        <p:cTn id="17" dur="1300" fill="hold"/>
                                        <p:tgtEl>
                                          <p:spTgt spid="5"/>
                                        </p:tgtEl>
                                        <p:attrNameLst>
                                          <p:attrName>ppt_x</p:attrName>
                                          <p:attrName>ppt_y</p:attrName>
                                        </p:attrNameLst>
                                      </p:cBhvr>
                                      <p:rCtr x="20937" y="-17315"/>
                                    </p:animMotion>
                                  </p:childTnLst>
                                </p:cTn>
                              </p:par>
                              <p:par>
                                <p:cTn id="18" presetID="6" presetClass="emph" presetSubtype="0" fill="hold" nodeType="withEffect">
                                  <p:stCondLst>
                                    <p:cond delay="700"/>
                                  </p:stCondLst>
                                  <p:childTnLst>
                                    <p:animScale>
                                      <p:cBhvr>
                                        <p:cTn id="19" dur="1400" fill="hold"/>
                                        <p:tgtEl>
                                          <p:spTgt spid="5"/>
                                        </p:tgtEl>
                                      </p:cBhvr>
                                      <p:by x="40000" y="40000"/>
                                    </p:animScale>
                                  </p:childTnLst>
                                </p:cTn>
                              </p:par>
                            </p:childTnLst>
                          </p:cTn>
                        </p:par>
                        <p:par>
                          <p:cTn id="20" fill="hold">
                            <p:stCondLst>
                              <p:cond delay="4100"/>
                            </p:stCondLst>
                            <p:childTnLst>
                              <p:par>
                                <p:cTn id="21" presetID="42" presetClass="path" presetSubtype="0" accel="50000" decel="50000" fill="hold" nodeType="afterEffect">
                                  <p:stCondLst>
                                    <p:cond delay="0"/>
                                  </p:stCondLst>
                                  <p:childTnLst>
                                    <p:animMotion origin="layout" path="M -1.875E-6 7.40741E-7 L 0.60235 0.34051 " pathEditMode="relative" rAng="0" ptsTypes="AA">
                                      <p:cBhvr>
                                        <p:cTn id="22" dur="2000" fill="hold"/>
                                        <p:tgtEl>
                                          <p:spTgt spid="19"/>
                                        </p:tgtEl>
                                        <p:attrNameLst>
                                          <p:attrName>ppt_x</p:attrName>
                                          <p:attrName>ppt_y</p:attrName>
                                        </p:attrNameLst>
                                      </p:cBhvr>
                                      <p:rCtr x="30117" y="17014"/>
                                    </p:animMotion>
                                  </p:childTnLst>
                                </p:cTn>
                              </p:par>
                              <p:par>
                                <p:cTn id="23" presetID="6" presetClass="emph" presetSubtype="0" fill="hold" nodeType="withEffect">
                                  <p:stCondLst>
                                    <p:cond delay="0"/>
                                  </p:stCondLst>
                                  <p:childTnLst>
                                    <p:animScale>
                                      <p:cBhvr>
                                        <p:cTn id="24" dur="300" fill="hold"/>
                                        <p:tgtEl>
                                          <p:spTgt spid="19"/>
                                        </p:tgtEl>
                                      </p:cBhvr>
                                      <p:by x="50000" y="50000"/>
                                    </p:animScale>
                                  </p:childTnLst>
                                </p:cTn>
                              </p:par>
                            </p:childTnLst>
                          </p:cTn>
                        </p:par>
                        <p:par>
                          <p:cTn id="25" fill="hold">
                            <p:stCondLst>
                              <p:cond delay="6100"/>
                            </p:stCondLst>
                            <p:childTnLst>
                              <p:par>
                                <p:cTn id="26" presetID="42" presetClass="path" presetSubtype="0" accel="50000" decel="50000" fill="hold" nodeType="afterEffect">
                                  <p:stCondLst>
                                    <p:cond delay="0"/>
                                  </p:stCondLst>
                                  <p:childTnLst>
                                    <p:animMotion origin="layout" path="M 0 2.59259E-6 L 0.26927 0.03611 " pathEditMode="relative" rAng="0" ptsTypes="AA">
                                      <p:cBhvr>
                                        <p:cTn id="27" dur="2000" fill="hold"/>
                                        <p:tgtEl>
                                          <p:spTgt spid="9"/>
                                        </p:tgtEl>
                                        <p:attrNameLst>
                                          <p:attrName>ppt_x</p:attrName>
                                          <p:attrName>ppt_y</p:attrName>
                                        </p:attrNameLst>
                                      </p:cBhvr>
                                      <p:rCtr x="13464" y="1806"/>
                                    </p:animMotion>
                                  </p:childTnLst>
                                </p:cTn>
                              </p:par>
                              <p:par>
                                <p:cTn id="28" presetID="6" presetClass="emph" presetSubtype="0" fill="hold" nodeType="withEffect">
                                  <p:stCondLst>
                                    <p:cond delay="0"/>
                                  </p:stCondLst>
                                  <p:childTnLst>
                                    <p:animScale>
                                      <p:cBhvr>
                                        <p:cTn id="29" dur="2000" fill="hold"/>
                                        <p:tgtEl>
                                          <p:spTgt spid="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Enabling Environments</a:t>
            </a:r>
          </a:p>
        </p:txBody>
      </p:sp>
    </p:spTree>
    <p:extLst>
      <p:ext uri="{BB962C8B-B14F-4D97-AF65-F5344CB8AC3E}">
        <p14:creationId xmlns:p14="http://schemas.microsoft.com/office/powerpoint/2010/main" val="21575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Provide a part-part-whole model drawn in chalk outside for the children to explore partitioning themselves when they are in groups, or to throw a collection of bean-bags to (i.e. 5 beanbags are thrown, 2 into one circle, 3 into </a:t>
            </a:r>
            <a:r>
              <a:rPr lang="en-GB" sz="2400">
                <a:latin typeface="Myriad Pro"/>
              </a:rPr>
              <a:t>the other).</a:t>
            </a:r>
            <a:endParaRPr lang="en-GB" sz="2400" dirty="0">
              <a:latin typeface="Myriad Pro"/>
            </a:endParaRP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when children partition a group of two objects from a collection they are playing with, e.g. carriages in a train set being separated.</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Provide a feely bag with the Numberblocks 1,2,3 and 4 in. Leave out Numberblocks 5, 6, 7, 8, 9 and 10. Take two or three Numberblocks from the bag and match the Numberblock that they make when combined.</a:t>
            </a:r>
          </a:p>
        </p:txBody>
      </p:sp>
    </p:spTree>
    <p:extLst>
      <p:ext uri="{BB962C8B-B14F-4D97-AF65-F5344CB8AC3E}">
        <p14:creationId xmlns:p14="http://schemas.microsoft.com/office/powerpoint/2010/main" val="35252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5C0035-93D8-4353-AD49-D038357B264B}"/>
              </a:ext>
            </a:extLst>
          </p:cNvPr>
          <p:cNvPicPr>
            <a:picLocks noChangeAspect="1"/>
          </p:cNvPicPr>
          <p:nvPr/>
        </p:nvPicPr>
        <p:blipFill rotWithShape="1">
          <a:blip r:embed="rId3"/>
          <a:srcRect r="5903"/>
          <a:stretch/>
        </p:blipFill>
        <p:spPr>
          <a:xfrm>
            <a:off x="0" y="-4665"/>
            <a:ext cx="12192000" cy="6862665"/>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5" name="Oval 4">
            <a:extLst>
              <a:ext uri="{FF2B5EF4-FFF2-40B4-BE49-F238E27FC236}">
                <a16:creationId xmlns:a16="http://schemas.microsoft.com/office/drawing/2014/main" id="{FFE9096B-C8EC-4DFE-BB41-5FFC0B00267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216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318F1B7-9CFB-43C7-9711-918387ACE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12" name="Picture 11"/>
          <p:cNvPicPr>
            <a:picLocks noChangeAspect="1"/>
          </p:cNvPicPr>
          <p:nvPr/>
        </p:nvPicPr>
        <p:blipFill>
          <a:blip r:embed="rId4"/>
          <a:stretch>
            <a:fillRect/>
          </a:stretch>
        </p:blipFill>
        <p:spPr>
          <a:xfrm>
            <a:off x="9103296" y="2790615"/>
            <a:ext cx="2450005" cy="2194182"/>
          </a:xfrm>
          <a:prstGeom prst="rect">
            <a:avLst/>
          </a:prstGeom>
        </p:spPr>
      </p:pic>
      <p:graphicFrame>
        <p:nvGraphicFramePr>
          <p:cNvPr id="13" name="Table 12"/>
          <p:cNvGraphicFramePr>
            <a:graphicFrameLocks noGrp="1"/>
          </p:cNvGraphicFramePr>
          <p:nvPr>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Oval 13"/>
          <p:cNvSpPr/>
          <p:nvPr/>
        </p:nvSpPr>
        <p:spPr>
          <a:xfrm>
            <a:off x="6358968" y="563478"/>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436556" y="569902"/>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71716" y="563478"/>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641651" y="563477"/>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730018" y="542910"/>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4BD5E00-55D1-4A92-AD1C-F0B58AFC0303}"/>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pic>
        <p:nvPicPr>
          <p:cNvPr id="41" name="Picture 40">
            <a:extLst>
              <a:ext uri="{FF2B5EF4-FFF2-40B4-BE49-F238E27FC236}">
                <a16:creationId xmlns:a16="http://schemas.microsoft.com/office/drawing/2014/main" id="{17A959EA-A2B7-41E6-9076-5AE8DC6457D4}"/>
              </a:ext>
            </a:extLst>
          </p:cNvPr>
          <p:cNvPicPr>
            <a:picLocks noChangeAspect="1"/>
          </p:cNvPicPr>
          <p:nvPr/>
        </p:nvPicPr>
        <p:blipFill rotWithShape="1">
          <a:blip r:embed="rId5">
            <a:extLst>
              <a:ext uri="{28A0092B-C50C-407E-A947-70E740481C1C}">
                <a14:useLocalDpi xmlns:a14="http://schemas.microsoft.com/office/drawing/2010/main" val="0"/>
              </a:ext>
            </a:extLst>
          </a:blip>
          <a:srcRect l="34992" r="38094"/>
          <a:stretch/>
        </p:blipFill>
        <p:spPr>
          <a:xfrm>
            <a:off x="4159766" y="2799320"/>
            <a:ext cx="1765958" cy="3689848"/>
          </a:xfrm>
          <a:prstGeom prst="rect">
            <a:avLst/>
          </a:prstGeom>
        </p:spPr>
      </p:pic>
      <p:pic>
        <p:nvPicPr>
          <p:cNvPr id="34" name="Picture 33">
            <a:extLst>
              <a:ext uri="{FF2B5EF4-FFF2-40B4-BE49-F238E27FC236}">
                <a16:creationId xmlns:a16="http://schemas.microsoft.com/office/drawing/2014/main" id="{31718C9C-B547-4C5C-AC6D-BCFFC44C9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6109" y="3513664"/>
            <a:ext cx="5040517" cy="2839491"/>
          </a:xfrm>
          <a:prstGeom prst="rect">
            <a:avLst/>
          </a:prstGeom>
        </p:spPr>
      </p:pic>
      <p:pic>
        <p:nvPicPr>
          <p:cNvPr id="24" name="Picture 23">
            <a:extLst>
              <a:ext uri="{FF2B5EF4-FFF2-40B4-BE49-F238E27FC236}">
                <a16:creationId xmlns:a16="http://schemas.microsoft.com/office/drawing/2014/main" id="{3027BF8B-B94B-433D-9549-1F8B7B6AEA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1734" y="4356322"/>
            <a:ext cx="3522132" cy="1984135"/>
          </a:xfrm>
          <a:prstGeom prst="rect">
            <a:avLst/>
          </a:prstGeom>
        </p:spPr>
      </p:pic>
      <p:pic>
        <p:nvPicPr>
          <p:cNvPr id="20" name="Picture 19">
            <a:extLst>
              <a:ext uri="{FF2B5EF4-FFF2-40B4-BE49-F238E27FC236}">
                <a16:creationId xmlns:a16="http://schemas.microsoft.com/office/drawing/2014/main" id="{BF6ED5C9-DB7D-4660-A3DD-91B1B8F759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6906" y="4934405"/>
            <a:ext cx="2519698" cy="1419430"/>
          </a:xfrm>
          <a:prstGeom prst="rect">
            <a:avLst/>
          </a:prstGeom>
        </p:spPr>
      </p:pic>
      <p:pic>
        <p:nvPicPr>
          <p:cNvPr id="43" name="Picture 42">
            <a:extLst>
              <a:ext uri="{FF2B5EF4-FFF2-40B4-BE49-F238E27FC236}">
                <a16:creationId xmlns:a16="http://schemas.microsoft.com/office/drawing/2014/main" id="{31F3626E-759C-42FC-B694-C4386C70F0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0" y="4124836"/>
            <a:ext cx="483261" cy="652883"/>
          </a:xfrm>
          <a:prstGeom prst="rect">
            <a:avLst/>
          </a:prstGeom>
        </p:spPr>
      </p:pic>
      <p:pic>
        <p:nvPicPr>
          <p:cNvPr id="45" name="Picture 44">
            <a:extLst>
              <a:ext uri="{FF2B5EF4-FFF2-40B4-BE49-F238E27FC236}">
                <a16:creationId xmlns:a16="http://schemas.microsoft.com/office/drawing/2014/main" id="{8F4AFDAA-F705-4C76-B7A2-EFF35A9B6E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04079" y="2979069"/>
            <a:ext cx="402184" cy="650749"/>
          </a:xfrm>
          <a:prstGeom prst="rect">
            <a:avLst/>
          </a:prstGeom>
        </p:spPr>
      </p:pic>
      <p:pic>
        <p:nvPicPr>
          <p:cNvPr id="47" name="Picture 46">
            <a:extLst>
              <a:ext uri="{FF2B5EF4-FFF2-40B4-BE49-F238E27FC236}">
                <a16:creationId xmlns:a16="http://schemas.microsoft.com/office/drawing/2014/main" id="{D002BA36-A422-4509-B350-57CC60EE84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60321" y="4136039"/>
            <a:ext cx="116282" cy="652883"/>
          </a:xfrm>
          <a:prstGeom prst="rect">
            <a:avLst/>
          </a:prstGeom>
        </p:spPr>
      </p:pic>
      <p:sp>
        <p:nvSpPr>
          <p:cNvPr id="48" name="Rectangle: Rounded Corners 47">
            <a:extLst>
              <a:ext uri="{FF2B5EF4-FFF2-40B4-BE49-F238E27FC236}">
                <a16:creationId xmlns:a16="http://schemas.microsoft.com/office/drawing/2014/main" id="{67691A50-0C2D-48FD-AD99-78745405FA36}"/>
              </a:ext>
            </a:extLst>
          </p:cNvPr>
          <p:cNvSpPr/>
          <p:nvPr/>
        </p:nvSpPr>
        <p:spPr>
          <a:xfrm>
            <a:off x="304800" y="389469"/>
            <a:ext cx="5162550" cy="103263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4B77E6F5-CB74-4B95-B0C4-978478B07A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1594" y="583970"/>
            <a:ext cx="483261" cy="652883"/>
          </a:xfrm>
          <a:prstGeom prst="rect">
            <a:avLst/>
          </a:prstGeom>
        </p:spPr>
      </p:pic>
      <p:pic>
        <p:nvPicPr>
          <p:cNvPr id="50" name="Picture 49">
            <a:extLst>
              <a:ext uri="{FF2B5EF4-FFF2-40B4-BE49-F238E27FC236}">
                <a16:creationId xmlns:a16="http://schemas.microsoft.com/office/drawing/2014/main" id="{7A28C6E8-5962-4DA3-B482-247EA80A4A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1026" y="569902"/>
            <a:ext cx="402184" cy="650749"/>
          </a:xfrm>
          <a:prstGeom prst="rect">
            <a:avLst/>
          </a:prstGeom>
        </p:spPr>
      </p:pic>
      <p:pic>
        <p:nvPicPr>
          <p:cNvPr id="51" name="Picture 50">
            <a:extLst>
              <a:ext uri="{FF2B5EF4-FFF2-40B4-BE49-F238E27FC236}">
                <a16:creationId xmlns:a16="http://schemas.microsoft.com/office/drawing/2014/main" id="{C2ACEF53-6650-47DC-9435-D0C3E223CE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4730" y="542910"/>
            <a:ext cx="116282" cy="652883"/>
          </a:xfrm>
          <a:prstGeom prst="rect">
            <a:avLst/>
          </a:prstGeom>
        </p:spPr>
      </p:pic>
      <p:pic>
        <p:nvPicPr>
          <p:cNvPr id="53" name="Picture 52">
            <a:extLst>
              <a:ext uri="{FF2B5EF4-FFF2-40B4-BE49-F238E27FC236}">
                <a16:creationId xmlns:a16="http://schemas.microsoft.com/office/drawing/2014/main" id="{68C39C83-042F-41BF-AA9C-C1CB0F67F7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7913" y="507993"/>
            <a:ext cx="571853" cy="817499"/>
          </a:xfrm>
          <a:prstGeom prst="rect">
            <a:avLst/>
          </a:prstGeom>
        </p:spPr>
      </p:pic>
      <p:pic>
        <p:nvPicPr>
          <p:cNvPr id="54" name="Picture 53">
            <a:extLst>
              <a:ext uri="{FF2B5EF4-FFF2-40B4-BE49-F238E27FC236}">
                <a16:creationId xmlns:a16="http://schemas.microsoft.com/office/drawing/2014/main" id="{73124C23-799A-4E22-8420-19FF4342DF2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80035" y="518580"/>
            <a:ext cx="604705" cy="716390"/>
          </a:xfrm>
          <a:prstGeom prst="rect">
            <a:avLst/>
          </a:prstGeom>
        </p:spPr>
      </p:pic>
      <p:pic>
        <p:nvPicPr>
          <p:cNvPr id="33" name="Picture 32">
            <a:extLst>
              <a:ext uri="{FF2B5EF4-FFF2-40B4-BE49-F238E27FC236}">
                <a16:creationId xmlns:a16="http://schemas.microsoft.com/office/drawing/2014/main" id="{53380847-ECDA-4E0D-A371-2599B0D14915}"/>
              </a:ext>
            </a:extLst>
          </p:cNvPr>
          <p:cNvPicPr>
            <a:picLocks noChangeAspect="1"/>
          </p:cNvPicPr>
          <p:nvPr/>
        </p:nvPicPr>
        <p:blipFill rotWithShape="1">
          <a:blip r:embed="rId14">
            <a:extLst>
              <a:ext uri="{28A0092B-C50C-407E-A947-70E740481C1C}">
                <a14:useLocalDpi xmlns:a14="http://schemas.microsoft.com/office/drawing/2010/main" val="0"/>
              </a:ext>
            </a:extLst>
          </a:blip>
          <a:srcRect l="33857" r="32077"/>
          <a:stretch/>
        </p:blipFill>
        <p:spPr>
          <a:xfrm>
            <a:off x="1843150" y="2321322"/>
            <a:ext cx="2562678" cy="4230404"/>
          </a:xfrm>
          <a:prstGeom prst="rect">
            <a:avLst/>
          </a:prstGeom>
        </p:spPr>
      </p:pic>
      <p:sp>
        <p:nvSpPr>
          <p:cNvPr id="26" name="Oval 25">
            <a:extLst>
              <a:ext uri="{FF2B5EF4-FFF2-40B4-BE49-F238E27FC236}">
                <a16:creationId xmlns:a16="http://schemas.microsoft.com/office/drawing/2014/main" id="{D398C902-4E17-4C53-BD95-5BB94492BB1E}"/>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808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1.11111E-6 C -0.08516 -0.13704 -0.16992 -0.27338 -0.23438 -0.33079 C -0.29896 -0.38958 -0.34323 -0.36967 -0.38698 -0.3493 " pathEditMode="relative" rAng="0" ptsTypes="AAA">
                                      <p:cBhvr>
                                        <p:cTn id="6" dur="2000" fill="hold"/>
                                        <p:tgtEl>
                                          <p:spTgt spid="20"/>
                                        </p:tgtEl>
                                        <p:attrNameLst>
                                          <p:attrName>ppt_x</p:attrName>
                                          <p:attrName>ppt_y</p:attrName>
                                        </p:attrNameLst>
                                      </p:cBhvr>
                                      <p:rCtr x="-19349" y="-18495"/>
                                    </p:animMotion>
                                  </p:childTnLst>
                                </p:cTn>
                              </p:par>
                            </p:childTnLst>
                          </p:cTn>
                        </p:par>
                        <p:par>
                          <p:cTn id="7" fill="hold">
                            <p:stCondLst>
                              <p:cond delay="2000"/>
                            </p:stCondLst>
                            <p:childTnLst>
                              <p:par>
                                <p:cTn id="8" presetID="42" presetClass="path" presetSubtype="0" accel="50000" decel="50000" autoRev="1" fill="hold" nodeType="afterEffect">
                                  <p:stCondLst>
                                    <p:cond delay="0"/>
                                  </p:stCondLst>
                                  <p:childTnLst>
                                    <p:animMotion origin="layout" path="M -1.36772E-7 -4.3257E-7 L 0.17025 -0.00509 " pathEditMode="relative" rAng="0" ptsTypes="AA">
                                      <p:cBhvr>
                                        <p:cTn id="9" dur="2000" fill="hold"/>
                                        <p:tgtEl>
                                          <p:spTgt spid="33"/>
                                        </p:tgtEl>
                                        <p:attrNameLst>
                                          <p:attrName>ppt_x</p:attrName>
                                          <p:attrName>ppt_y</p:attrName>
                                        </p:attrNameLst>
                                      </p:cBhvr>
                                      <p:rCtr x="8506" y="-254"/>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mph" presetSubtype="1" nodeType="clickEffect">
                                  <p:stCondLst>
                                    <p:cond delay="0"/>
                                  </p:stCondLst>
                                  <p:childTnLst>
                                    <p:set>
                                      <p:cBhvr>
                                        <p:cTn id="27" dur="indefinite"/>
                                        <p:tgtEl>
                                          <p:spTgt spid="14"/>
                                        </p:tgtEl>
                                        <p:attrNameLst>
                                          <p:attrName>fillcolor</p:attrName>
                                        </p:attrNameLst>
                                      </p:cBhvr>
                                      <p:to>
                                        <p:clrVal>
                                          <a:srgbClr val="F0E22E"/>
                                        </p:clrVal>
                                      </p:to>
                                    </p:set>
                                    <p:set>
                                      <p:cBhvr>
                                        <p:cTn id="28" dur="indefinite"/>
                                        <p:tgtEl>
                                          <p:spTgt spid="14"/>
                                        </p:tgtEl>
                                        <p:attrNameLst>
                                          <p:attrName>fill.type</p:attrName>
                                        </p:attrNameLst>
                                      </p:cBhvr>
                                      <p:to>
                                        <p:strVal val="solid"/>
                                      </p:to>
                                    </p:set>
                                    <p:set>
                                      <p:cBhvr>
                                        <p:cTn id="29" dur="indefinite"/>
                                        <p:tgtEl>
                                          <p:spTgt spid="14"/>
                                        </p:tgtEl>
                                        <p:attrNameLst>
                                          <p:attrName>fill.on</p:attrName>
                                        </p:attrNameLst>
                                      </p:cBhvr>
                                      <p:to>
                                        <p:strVal val="true"/>
                                      </p:to>
                                    </p:set>
                                  </p:childTnLst>
                                </p:cTn>
                              </p:par>
                              <p:par>
                                <p:cTn id="30" presetID="1" presetClass="emph" presetSubtype="1" nodeType="withEffect">
                                  <p:stCondLst>
                                    <p:cond delay="0"/>
                                  </p:stCondLst>
                                  <p:childTnLst>
                                    <p:set>
                                      <p:cBhvr>
                                        <p:cTn id="31" dur="indefinite"/>
                                        <p:tgtEl>
                                          <p:spTgt spid="15"/>
                                        </p:tgtEl>
                                        <p:attrNameLst>
                                          <p:attrName>fillcolor</p:attrName>
                                        </p:attrNameLst>
                                      </p:cBhvr>
                                      <p:to>
                                        <p:clrVal>
                                          <a:srgbClr val="F0E22E"/>
                                        </p:clrVal>
                                      </p:to>
                                    </p:set>
                                    <p:set>
                                      <p:cBhvr>
                                        <p:cTn id="32" dur="indefinite"/>
                                        <p:tgtEl>
                                          <p:spTgt spid="15"/>
                                        </p:tgtEl>
                                        <p:attrNameLst>
                                          <p:attrName>fill.type</p:attrName>
                                        </p:attrNameLst>
                                      </p:cBhvr>
                                      <p:to>
                                        <p:strVal val="solid"/>
                                      </p:to>
                                    </p:set>
                                    <p:set>
                                      <p:cBhvr>
                                        <p:cTn id="33" dur="indefinite"/>
                                        <p:tgtEl>
                                          <p:spTgt spid="15"/>
                                        </p:tgtEl>
                                        <p:attrNameLst>
                                          <p:attrName>fill.on</p:attrName>
                                        </p:attrNameLst>
                                      </p:cBhvr>
                                      <p:to>
                                        <p:strVal val="true"/>
                                      </p:to>
                                    </p:set>
                                  </p:childTnLst>
                                </p:cTn>
                              </p:par>
                              <p:par>
                                <p:cTn id="34" presetID="1" presetClass="emph" presetSubtype="1" nodeType="withEffect">
                                  <p:stCondLst>
                                    <p:cond delay="0"/>
                                  </p:stCondLst>
                                  <p:childTnLst>
                                    <p:set>
                                      <p:cBhvr>
                                        <p:cTn id="35" dur="indefinite"/>
                                        <p:tgtEl>
                                          <p:spTgt spid="16"/>
                                        </p:tgtEl>
                                        <p:attrNameLst>
                                          <p:attrName>fillcolor</p:attrName>
                                        </p:attrNameLst>
                                      </p:cBhvr>
                                      <p:to>
                                        <p:clrVal>
                                          <a:srgbClr val="F0E22E"/>
                                        </p:clrVal>
                                      </p:to>
                                    </p:set>
                                    <p:set>
                                      <p:cBhvr>
                                        <p:cTn id="36" dur="indefinite"/>
                                        <p:tgtEl>
                                          <p:spTgt spid="16"/>
                                        </p:tgtEl>
                                        <p:attrNameLst>
                                          <p:attrName>fill.type</p:attrName>
                                        </p:attrNameLst>
                                      </p:cBhvr>
                                      <p:to>
                                        <p:strVal val="solid"/>
                                      </p:to>
                                    </p:set>
                                    <p:set>
                                      <p:cBhvr>
                                        <p:cTn id="37" dur="indefinite"/>
                                        <p:tgtEl>
                                          <p:spTgt spid="16"/>
                                        </p:tgtEl>
                                        <p:attrNameLst>
                                          <p:attrName>fill.on</p:attrName>
                                        </p:attrNameLst>
                                      </p:cBhvr>
                                      <p:to>
                                        <p:strVal val="true"/>
                                      </p:to>
                                    </p:set>
                                  </p:childTnLst>
                                </p:cTn>
                              </p:par>
                              <p:par>
                                <p:cTn id="38" presetID="1" presetClass="emph" presetSubtype="1" nodeType="withEffect">
                                  <p:stCondLst>
                                    <p:cond delay="0"/>
                                  </p:stCondLst>
                                  <p:childTnLst>
                                    <p:set>
                                      <p:cBhvr>
                                        <p:cTn id="39" dur="indefinite"/>
                                        <p:tgtEl>
                                          <p:spTgt spid="17"/>
                                        </p:tgtEl>
                                        <p:attrNameLst>
                                          <p:attrName>fillcolor</p:attrName>
                                        </p:attrNameLst>
                                      </p:cBhvr>
                                      <p:to>
                                        <p:clrVal>
                                          <a:srgbClr val="F0E22E"/>
                                        </p:clrVal>
                                      </p:to>
                                    </p:set>
                                    <p:set>
                                      <p:cBhvr>
                                        <p:cTn id="40" dur="indefinite"/>
                                        <p:tgtEl>
                                          <p:spTgt spid="17"/>
                                        </p:tgtEl>
                                        <p:attrNameLst>
                                          <p:attrName>fill.type</p:attrName>
                                        </p:attrNameLst>
                                      </p:cBhvr>
                                      <p:to>
                                        <p:strVal val="solid"/>
                                      </p:to>
                                    </p:set>
                                    <p:set>
                                      <p:cBhvr>
                                        <p:cTn id="41" dur="indefinite"/>
                                        <p:tgtEl>
                                          <p:spTgt spid="17"/>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2CEE3C9-3C33-42BA-A3B1-48811E8FB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18661"/>
            <a:ext cx="12179507" cy="6858000"/>
          </a:xfrm>
          <a:prstGeom prst="rect">
            <a:avLst/>
          </a:prstGeom>
        </p:spPr>
      </p:pic>
      <p:pic>
        <p:nvPicPr>
          <p:cNvPr id="12" name="Picture 11"/>
          <p:cNvPicPr>
            <a:picLocks noChangeAspect="1"/>
          </p:cNvPicPr>
          <p:nvPr/>
        </p:nvPicPr>
        <p:blipFill>
          <a:blip r:embed="rId4"/>
          <a:stretch>
            <a:fillRect/>
          </a:stretch>
        </p:blipFill>
        <p:spPr>
          <a:xfrm>
            <a:off x="9103296" y="2790615"/>
            <a:ext cx="2450005" cy="2194182"/>
          </a:xfrm>
          <a:prstGeom prst="rect">
            <a:avLst/>
          </a:prstGeom>
        </p:spPr>
      </p:pic>
      <p:graphicFrame>
        <p:nvGraphicFramePr>
          <p:cNvPr id="13" name="Table 12"/>
          <p:cNvGraphicFramePr>
            <a:graphicFrameLocks noGrp="1"/>
          </p:cNvGraphicFramePr>
          <p:nvPr>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Oval 13"/>
          <p:cNvSpPr/>
          <p:nvPr/>
        </p:nvSpPr>
        <p:spPr>
          <a:xfrm>
            <a:off x="6358968" y="563478"/>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436556" y="569902"/>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71716" y="563478"/>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641651" y="563477"/>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730018" y="542910"/>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4BD5E00-55D1-4A92-AD1C-F0B58AFC0303}"/>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pic>
        <p:nvPicPr>
          <p:cNvPr id="24" name="Picture 23">
            <a:extLst>
              <a:ext uri="{FF2B5EF4-FFF2-40B4-BE49-F238E27FC236}">
                <a16:creationId xmlns:a16="http://schemas.microsoft.com/office/drawing/2014/main" id="{3027BF8B-B94B-433D-9549-1F8B7B6AE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1878" y="4354834"/>
            <a:ext cx="3537482" cy="1992781"/>
          </a:xfrm>
          <a:prstGeom prst="rect">
            <a:avLst/>
          </a:prstGeom>
        </p:spPr>
      </p:pic>
      <p:pic>
        <p:nvPicPr>
          <p:cNvPr id="43" name="Picture 42">
            <a:extLst>
              <a:ext uri="{FF2B5EF4-FFF2-40B4-BE49-F238E27FC236}">
                <a16:creationId xmlns:a16="http://schemas.microsoft.com/office/drawing/2014/main" id="{31F3626E-759C-42FC-B694-C4386C70F0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4020" y="4124836"/>
            <a:ext cx="483261" cy="652883"/>
          </a:xfrm>
          <a:prstGeom prst="rect">
            <a:avLst/>
          </a:prstGeom>
        </p:spPr>
      </p:pic>
      <p:sp>
        <p:nvSpPr>
          <p:cNvPr id="48" name="Rectangle: Rounded Corners 47">
            <a:extLst>
              <a:ext uri="{FF2B5EF4-FFF2-40B4-BE49-F238E27FC236}">
                <a16:creationId xmlns:a16="http://schemas.microsoft.com/office/drawing/2014/main" id="{67691A50-0C2D-48FD-AD99-78745405FA36}"/>
              </a:ext>
            </a:extLst>
          </p:cNvPr>
          <p:cNvSpPr/>
          <p:nvPr/>
        </p:nvSpPr>
        <p:spPr>
          <a:xfrm>
            <a:off x="304800" y="389469"/>
            <a:ext cx="5162550" cy="103263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68C39C83-042F-41BF-AA9C-C1CB0F67F7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913" y="507993"/>
            <a:ext cx="571853" cy="817499"/>
          </a:xfrm>
          <a:prstGeom prst="rect">
            <a:avLst/>
          </a:prstGeom>
        </p:spPr>
      </p:pic>
      <p:pic>
        <p:nvPicPr>
          <p:cNvPr id="54" name="Picture 53">
            <a:extLst>
              <a:ext uri="{FF2B5EF4-FFF2-40B4-BE49-F238E27FC236}">
                <a16:creationId xmlns:a16="http://schemas.microsoft.com/office/drawing/2014/main" id="{73124C23-799A-4E22-8420-19FF4342DF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0035" y="518580"/>
            <a:ext cx="604705" cy="716390"/>
          </a:xfrm>
          <a:prstGeom prst="rect">
            <a:avLst/>
          </a:prstGeom>
        </p:spPr>
      </p:pic>
      <p:sp>
        <p:nvSpPr>
          <p:cNvPr id="9" name="Rectangle: Rounded Corners 8">
            <a:extLst>
              <a:ext uri="{FF2B5EF4-FFF2-40B4-BE49-F238E27FC236}">
                <a16:creationId xmlns:a16="http://schemas.microsoft.com/office/drawing/2014/main" id="{377D9436-6A63-4FC8-8CE9-9488AC10F91C}"/>
              </a:ext>
            </a:extLst>
          </p:cNvPr>
          <p:cNvSpPr/>
          <p:nvPr/>
        </p:nvSpPr>
        <p:spPr>
          <a:xfrm>
            <a:off x="2461157" y="511133"/>
            <a:ext cx="967497" cy="811458"/>
          </a:xfrm>
          <a:prstGeom prst="roundRect">
            <a:avLst/>
          </a:prstGeom>
          <a:solidFill>
            <a:schemeClr val="bg1"/>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cmpd="sng">
                <a:solidFill>
                  <a:schemeClr val="tx1"/>
                </a:solidFill>
              </a:ln>
            </a:endParaRPr>
          </a:p>
        </p:txBody>
      </p:sp>
      <p:sp>
        <p:nvSpPr>
          <p:cNvPr id="29" name="Oval 28">
            <a:extLst>
              <a:ext uri="{FF2B5EF4-FFF2-40B4-BE49-F238E27FC236}">
                <a16:creationId xmlns:a16="http://schemas.microsoft.com/office/drawing/2014/main" id="{24BF4C4C-1975-409E-B757-526D38905CCC}"/>
              </a:ext>
            </a:extLst>
          </p:cNvPr>
          <p:cNvSpPr/>
          <p:nvPr/>
        </p:nvSpPr>
        <p:spPr>
          <a:xfrm>
            <a:off x="6358968" y="1628143"/>
            <a:ext cx="772304" cy="69368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5ADFCC5-BEAA-44DE-A9B4-2C7C685805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5765" y="2940086"/>
            <a:ext cx="440977" cy="668543"/>
          </a:xfrm>
          <a:prstGeom prst="rect">
            <a:avLst/>
          </a:prstGeom>
        </p:spPr>
      </p:pic>
      <p:pic>
        <p:nvPicPr>
          <p:cNvPr id="31" name="Picture 30">
            <a:extLst>
              <a:ext uri="{FF2B5EF4-FFF2-40B4-BE49-F238E27FC236}">
                <a16:creationId xmlns:a16="http://schemas.microsoft.com/office/drawing/2014/main" id="{F0CAA4D9-FF9C-4323-905A-CD9D78D321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314" y="571516"/>
            <a:ext cx="440977" cy="668543"/>
          </a:xfrm>
          <a:prstGeom prst="rect">
            <a:avLst/>
          </a:prstGeom>
        </p:spPr>
      </p:pic>
      <p:pic>
        <p:nvPicPr>
          <p:cNvPr id="35" name="Picture 34">
            <a:extLst>
              <a:ext uri="{FF2B5EF4-FFF2-40B4-BE49-F238E27FC236}">
                <a16:creationId xmlns:a16="http://schemas.microsoft.com/office/drawing/2014/main" id="{53F8B25C-2FEF-4FFF-9235-5EC646921C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6250" y="4096475"/>
            <a:ext cx="412464" cy="661235"/>
          </a:xfrm>
          <a:prstGeom prst="rect">
            <a:avLst/>
          </a:prstGeom>
        </p:spPr>
      </p:pic>
      <p:pic>
        <p:nvPicPr>
          <p:cNvPr id="49" name="Picture 48">
            <a:extLst>
              <a:ext uri="{FF2B5EF4-FFF2-40B4-BE49-F238E27FC236}">
                <a16:creationId xmlns:a16="http://schemas.microsoft.com/office/drawing/2014/main" id="{4B77E6F5-CB74-4B95-B0C4-978478B07A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1594" y="586835"/>
            <a:ext cx="483261" cy="652883"/>
          </a:xfrm>
          <a:prstGeom prst="rect">
            <a:avLst/>
          </a:prstGeom>
        </p:spPr>
      </p:pic>
      <p:sp>
        <p:nvSpPr>
          <p:cNvPr id="36" name="Rectangle: Rounded Corners 35">
            <a:extLst>
              <a:ext uri="{FF2B5EF4-FFF2-40B4-BE49-F238E27FC236}">
                <a16:creationId xmlns:a16="http://schemas.microsoft.com/office/drawing/2014/main" id="{3EBF6926-DFD4-47A2-A618-9F73A8BF63FA}"/>
              </a:ext>
            </a:extLst>
          </p:cNvPr>
          <p:cNvSpPr/>
          <p:nvPr/>
        </p:nvSpPr>
        <p:spPr>
          <a:xfrm>
            <a:off x="4291206" y="507074"/>
            <a:ext cx="967497" cy="811458"/>
          </a:xfrm>
          <a:prstGeom prst="roundRect">
            <a:avLst/>
          </a:prstGeom>
          <a:solidFill>
            <a:schemeClr val="bg1"/>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cmpd="sng">
                <a:solidFill>
                  <a:schemeClr val="tx1"/>
                </a:solidFill>
              </a:ln>
            </a:endParaRPr>
          </a:p>
        </p:txBody>
      </p:sp>
      <p:pic>
        <p:nvPicPr>
          <p:cNvPr id="8" name="Picture 7">
            <a:extLst>
              <a:ext uri="{FF2B5EF4-FFF2-40B4-BE49-F238E27FC236}">
                <a16:creationId xmlns:a16="http://schemas.microsoft.com/office/drawing/2014/main" id="{768EA0A2-1C7A-400A-9D2E-0DDFE613C4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6376" y="560909"/>
            <a:ext cx="412464" cy="661235"/>
          </a:xfrm>
          <a:prstGeom prst="rect">
            <a:avLst/>
          </a:prstGeom>
        </p:spPr>
      </p:pic>
      <p:pic>
        <p:nvPicPr>
          <p:cNvPr id="33" name="Picture 32">
            <a:extLst>
              <a:ext uri="{FF2B5EF4-FFF2-40B4-BE49-F238E27FC236}">
                <a16:creationId xmlns:a16="http://schemas.microsoft.com/office/drawing/2014/main" id="{3CA1C5D7-C14E-4ED7-A806-8A148673443D}"/>
              </a:ext>
            </a:extLst>
          </p:cNvPr>
          <p:cNvPicPr>
            <a:picLocks noChangeAspect="1"/>
          </p:cNvPicPr>
          <p:nvPr/>
        </p:nvPicPr>
        <p:blipFill rotWithShape="1">
          <a:blip r:embed="rId11">
            <a:extLst>
              <a:ext uri="{28A0092B-C50C-407E-A947-70E740481C1C}">
                <a14:useLocalDpi xmlns:a14="http://schemas.microsoft.com/office/drawing/2010/main" val="0"/>
              </a:ext>
            </a:extLst>
          </a:blip>
          <a:srcRect r="35501"/>
          <a:stretch/>
        </p:blipFill>
        <p:spPr>
          <a:xfrm>
            <a:off x="4526109" y="3513664"/>
            <a:ext cx="3251085" cy="2839491"/>
          </a:xfrm>
          <a:prstGeom prst="rect">
            <a:avLst/>
          </a:prstGeom>
        </p:spPr>
      </p:pic>
      <p:pic>
        <p:nvPicPr>
          <p:cNvPr id="37" name="Picture 36">
            <a:extLst>
              <a:ext uri="{FF2B5EF4-FFF2-40B4-BE49-F238E27FC236}">
                <a16:creationId xmlns:a16="http://schemas.microsoft.com/office/drawing/2014/main" id="{CB22DF6B-80F7-4D47-8C78-EB9B587932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56906" y="4934405"/>
            <a:ext cx="2519698" cy="1419430"/>
          </a:xfrm>
          <a:prstGeom prst="rect">
            <a:avLst/>
          </a:prstGeom>
        </p:spPr>
      </p:pic>
      <p:pic>
        <p:nvPicPr>
          <p:cNvPr id="30" name="Picture 29">
            <a:extLst>
              <a:ext uri="{FF2B5EF4-FFF2-40B4-BE49-F238E27FC236}">
                <a16:creationId xmlns:a16="http://schemas.microsoft.com/office/drawing/2014/main" id="{17A959EA-A2B7-41E6-9076-5AE8DC6457D4}"/>
              </a:ext>
            </a:extLst>
          </p:cNvPr>
          <p:cNvPicPr>
            <a:picLocks noChangeAspect="1"/>
          </p:cNvPicPr>
          <p:nvPr/>
        </p:nvPicPr>
        <p:blipFill rotWithShape="1">
          <a:blip r:embed="rId13">
            <a:extLst>
              <a:ext uri="{28A0092B-C50C-407E-A947-70E740481C1C}">
                <a14:useLocalDpi xmlns:a14="http://schemas.microsoft.com/office/drawing/2010/main" val="0"/>
              </a:ext>
            </a:extLst>
          </a:blip>
          <a:srcRect l="34992" r="38094"/>
          <a:stretch/>
        </p:blipFill>
        <p:spPr>
          <a:xfrm>
            <a:off x="4159766" y="2799320"/>
            <a:ext cx="1765958" cy="3689848"/>
          </a:xfrm>
          <a:prstGeom prst="rect">
            <a:avLst/>
          </a:prstGeom>
        </p:spPr>
      </p:pic>
      <p:pic>
        <p:nvPicPr>
          <p:cNvPr id="4" name="Picture 3">
            <a:extLst>
              <a:ext uri="{FF2B5EF4-FFF2-40B4-BE49-F238E27FC236}">
                <a16:creationId xmlns:a16="http://schemas.microsoft.com/office/drawing/2014/main" id="{CA815BCE-CDA4-4610-B998-6029A957A06E}"/>
              </a:ext>
            </a:extLst>
          </p:cNvPr>
          <p:cNvPicPr>
            <a:picLocks noChangeAspect="1"/>
          </p:cNvPicPr>
          <p:nvPr/>
        </p:nvPicPr>
        <p:blipFill rotWithShape="1">
          <a:blip r:embed="rId14">
            <a:extLst>
              <a:ext uri="{28A0092B-C50C-407E-A947-70E740481C1C}">
                <a14:useLocalDpi xmlns:a14="http://schemas.microsoft.com/office/drawing/2010/main" val="0"/>
              </a:ext>
            </a:extLst>
          </a:blip>
          <a:srcRect l="37452" r="40068"/>
          <a:stretch/>
        </p:blipFill>
        <p:spPr>
          <a:xfrm>
            <a:off x="1992326" y="1647204"/>
            <a:ext cx="1969837" cy="4933998"/>
          </a:xfrm>
          <a:prstGeom prst="rect">
            <a:avLst/>
          </a:prstGeom>
        </p:spPr>
      </p:pic>
    </p:spTree>
    <p:extLst>
      <p:ext uri="{BB962C8B-B14F-4D97-AF65-F5344CB8AC3E}">
        <p14:creationId xmlns:p14="http://schemas.microsoft.com/office/powerpoint/2010/main" val="9177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4939E-6 -1.60574E-6 C -0.04663 -0.17214 -0.09326 -0.34313 -0.13845 -0.40236 C -0.18365 -0.46066 -0.27169 -0.354 -0.27169 -0.35377 L -0.27169 -0.354 L -0.27169 -0.35377 " pathEditMode="relative" rAng="0" ptsTypes="AAAAA">
                                      <p:cBhvr>
                                        <p:cTn id="6" dur="2000" fill="hold"/>
                                        <p:tgtEl>
                                          <p:spTgt spid="24"/>
                                        </p:tgtEl>
                                        <p:attrNameLst>
                                          <p:attrName>ppt_x</p:attrName>
                                          <p:attrName>ppt_y</p:attrName>
                                        </p:attrNameLst>
                                      </p:cBhvr>
                                      <p:rCtr x="-13584" y="-23045"/>
                                    </p:animMotion>
                                  </p:childTnLst>
                                </p:cTn>
                              </p:par>
                            </p:childTnLst>
                          </p:cTn>
                        </p:par>
                        <p:par>
                          <p:cTn id="7" fill="hold">
                            <p:stCondLst>
                              <p:cond delay="2000"/>
                            </p:stCondLst>
                            <p:childTnLst>
                              <p:par>
                                <p:cTn id="8" presetID="42" presetClass="path" presetSubtype="0" accel="50000" decel="50000" autoRev="1" fill="hold" nodeType="afterEffect">
                                  <p:stCondLst>
                                    <p:cond delay="0"/>
                                  </p:stCondLst>
                                  <p:childTnLst>
                                    <p:animMotion origin="layout" path="M -4.21985E-6 -2.35076E-6 L 0.1701 0.00047 " pathEditMode="relative" rAng="0" ptsTypes="AA">
                                      <p:cBhvr>
                                        <p:cTn id="9" dur="2000" fill="hold"/>
                                        <p:tgtEl>
                                          <p:spTgt spid="4"/>
                                        </p:tgtEl>
                                        <p:attrNameLst>
                                          <p:attrName>ppt_x</p:attrName>
                                          <p:attrName>ppt_y</p:attrName>
                                        </p:attrNameLst>
                                      </p:cBhvr>
                                      <p:rCtr x="8505" y="23"/>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1" nodeType="clickEffect">
                                  <p:stCondLst>
                                    <p:cond delay="0"/>
                                  </p:stCondLst>
                                  <p:childTnLst>
                                    <p:set>
                                      <p:cBhvr>
                                        <p:cTn id="29" dur="indefinite"/>
                                        <p:tgtEl>
                                          <p:spTgt spid="15"/>
                                        </p:tgtEl>
                                        <p:attrNameLst>
                                          <p:attrName>fillcolor</p:attrName>
                                        </p:attrNameLst>
                                      </p:cBhvr>
                                      <p:to>
                                        <p:clrVal>
                                          <a:srgbClr val="F0E22E"/>
                                        </p:clrVal>
                                      </p:to>
                                    </p:set>
                                    <p:set>
                                      <p:cBhvr>
                                        <p:cTn id="30" dur="indefinite"/>
                                        <p:tgtEl>
                                          <p:spTgt spid="15"/>
                                        </p:tgtEl>
                                        <p:attrNameLst>
                                          <p:attrName>fill.type</p:attrName>
                                        </p:attrNameLst>
                                      </p:cBhvr>
                                      <p:to>
                                        <p:strVal val="solid"/>
                                      </p:to>
                                    </p:set>
                                    <p:set>
                                      <p:cBhvr>
                                        <p:cTn id="31" dur="indefinite"/>
                                        <p:tgtEl>
                                          <p:spTgt spid="15"/>
                                        </p:tgtEl>
                                        <p:attrNameLst>
                                          <p:attrName>fill.on</p:attrName>
                                        </p:attrNameLst>
                                      </p:cBhvr>
                                      <p:to>
                                        <p:strVal val="true"/>
                                      </p:to>
                                    </p:set>
                                  </p:childTnLst>
                                </p:cTn>
                              </p:par>
                              <p:par>
                                <p:cTn id="32" presetID="1" presetClass="emph" presetSubtype="1" nodeType="withEffect">
                                  <p:stCondLst>
                                    <p:cond delay="0"/>
                                  </p:stCondLst>
                                  <p:childTnLst>
                                    <p:set>
                                      <p:cBhvr>
                                        <p:cTn id="33" dur="indefinite"/>
                                        <p:tgtEl>
                                          <p:spTgt spid="14"/>
                                        </p:tgtEl>
                                        <p:attrNameLst>
                                          <p:attrName>fillcolor</p:attrName>
                                        </p:attrNameLst>
                                      </p:cBhvr>
                                      <p:to>
                                        <p:clrVal>
                                          <a:srgbClr val="F0E22E"/>
                                        </p:clrVal>
                                      </p:to>
                                    </p:set>
                                    <p:set>
                                      <p:cBhvr>
                                        <p:cTn id="34" dur="indefinite"/>
                                        <p:tgtEl>
                                          <p:spTgt spid="14"/>
                                        </p:tgtEl>
                                        <p:attrNameLst>
                                          <p:attrName>fill.type</p:attrName>
                                        </p:attrNameLst>
                                      </p:cBhvr>
                                      <p:to>
                                        <p:strVal val="solid"/>
                                      </p:to>
                                    </p:set>
                                    <p:set>
                                      <p:cBhvr>
                                        <p:cTn id="35" dur="indefinite"/>
                                        <p:tgtEl>
                                          <p:spTgt spid="14"/>
                                        </p:tgtEl>
                                        <p:attrNameLst>
                                          <p:attrName>fill.on</p:attrName>
                                        </p:attrNameLst>
                                      </p:cBhvr>
                                      <p:to>
                                        <p:strVal val="true"/>
                                      </p:to>
                                    </p:set>
                                  </p:childTnLst>
                                </p:cTn>
                              </p:par>
                              <p:par>
                                <p:cTn id="36" presetID="1" presetClass="emph" presetSubtype="1" nodeType="withEffect">
                                  <p:stCondLst>
                                    <p:cond delay="0"/>
                                  </p:stCondLst>
                                  <p:childTnLst>
                                    <p:set>
                                      <p:cBhvr>
                                        <p:cTn id="37" dur="indefinite"/>
                                        <p:tgtEl>
                                          <p:spTgt spid="16"/>
                                        </p:tgtEl>
                                        <p:attrNameLst>
                                          <p:attrName>fillcolor</p:attrName>
                                        </p:attrNameLst>
                                      </p:cBhvr>
                                      <p:to>
                                        <p:clrVal>
                                          <a:srgbClr val="F0E22E"/>
                                        </p:clrVal>
                                      </p:to>
                                    </p:set>
                                    <p:set>
                                      <p:cBhvr>
                                        <p:cTn id="38" dur="indefinite"/>
                                        <p:tgtEl>
                                          <p:spTgt spid="16"/>
                                        </p:tgtEl>
                                        <p:attrNameLst>
                                          <p:attrName>fill.type</p:attrName>
                                        </p:attrNameLst>
                                      </p:cBhvr>
                                      <p:to>
                                        <p:strVal val="solid"/>
                                      </p:to>
                                    </p:set>
                                    <p:set>
                                      <p:cBhvr>
                                        <p:cTn id="39" dur="indefinite"/>
                                        <p:tgtEl>
                                          <p:spTgt spid="16"/>
                                        </p:tgtEl>
                                        <p:attrNameLst>
                                          <p:attrName>fill.on</p:attrName>
                                        </p:attrNameLst>
                                      </p:cBhvr>
                                      <p:to>
                                        <p:strVal val="true"/>
                                      </p:to>
                                    </p:set>
                                  </p:childTnLst>
                                </p:cTn>
                              </p:par>
                              <p:par>
                                <p:cTn id="40" presetID="1" presetClass="emph" presetSubtype="1" nodeType="withEffect">
                                  <p:stCondLst>
                                    <p:cond delay="0"/>
                                  </p:stCondLst>
                                  <p:childTnLst>
                                    <p:set>
                                      <p:cBhvr>
                                        <p:cTn id="41" dur="indefinite"/>
                                        <p:tgtEl>
                                          <p:spTgt spid="17"/>
                                        </p:tgtEl>
                                        <p:attrNameLst>
                                          <p:attrName>fillcolor</p:attrName>
                                        </p:attrNameLst>
                                      </p:cBhvr>
                                      <p:to>
                                        <p:clrVal>
                                          <a:srgbClr val="F0E22E"/>
                                        </p:clrVal>
                                      </p:to>
                                    </p:set>
                                    <p:set>
                                      <p:cBhvr>
                                        <p:cTn id="42" dur="indefinite"/>
                                        <p:tgtEl>
                                          <p:spTgt spid="17"/>
                                        </p:tgtEl>
                                        <p:attrNameLst>
                                          <p:attrName>fill.type</p:attrName>
                                        </p:attrNameLst>
                                      </p:cBhvr>
                                      <p:to>
                                        <p:strVal val="solid"/>
                                      </p:to>
                                    </p:set>
                                    <p:set>
                                      <p:cBhvr>
                                        <p:cTn id="43" dur="indefinite"/>
                                        <p:tgtEl>
                                          <p:spTgt spid="17"/>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48" grpId="0" animBg="1"/>
      <p:bldP spid="9" grpId="0" animBg="1"/>
      <p:bldP spid="29"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103296" y="2807548"/>
            <a:ext cx="2450005" cy="2194182"/>
          </a:xfrm>
          <a:prstGeom prst="rect">
            <a:avLst/>
          </a:prstGeom>
        </p:spPr>
      </p:pic>
      <p:graphicFrame>
        <p:nvGraphicFramePr>
          <p:cNvPr id="13" name="Table 12"/>
          <p:cNvGraphicFramePr>
            <a:graphicFrameLocks noGrp="1"/>
          </p:cNvGraphicFramePr>
          <p:nvPr>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8" name="Rectangle 27">
            <a:extLst>
              <a:ext uri="{FF2B5EF4-FFF2-40B4-BE49-F238E27FC236}">
                <a16:creationId xmlns:a16="http://schemas.microsoft.com/office/drawing/2014/main" id="{F4BD5E00-55D1-4A92-AD1C-F0B58AFC0303}"/>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pic>
        <p:nvPicPr>
          <p:cNvPr id="41" name="Picture 40">
            <a:extLst>
              <a:ext uri="{FF2B5EF4-FFF2-40B4-BE49-F238E27FC236}">
                <a16:creationId xmlns:a16="http://schemas.microsoft.com/office/drawing/2014/main" id="{17A959EA-A2B7-41E6-9076-5AE8DC645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568" y="2754959"/>
            <a:ext cx="7061890" cy="3971275"/>
          </a:xfrm>
          <a:prstGeom prst="rect">
            <a:avLst/>
          </a:prstGeom>
        </p:spPr>
      </p:pic>
      <p:pic>
        <p:nvPicPr>
          <p:cNvPr id="34" name="Picture 33">
            <a:extLst>
              <a:ext uri="{FF2B5EF4-FFF2-40B4-BE49-F238E27FC236}">
                <a16:creationId xmlns:a16="http://schemas.microsoft.com/office/drawing/2014/main" id="{31718C9C-B547-4C5C-AC6D-BCFFC44C9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4954" y="3386666"/>
            <a:ext cx="5721976" cy="3217770"/>
          </a:xfrm>
          <a:prstGeom prst="rect">
            <a:avLst/>
          </a:prstGeom>
        </p:spPr>
      </p:pic>
      <p:pic>
        <p:nvPicPr>
          <p:cNvPr id="24" name="Picture 23">
            <a:extLst>
              <a:ext uri="{FF2B5EF4-FFF2-40B4-BE49-F238E27FC236}">
                <a16:creationId xmlns:a16="http://schemas.microsoft.com/office/drawing/2014/main" id="{3027BF8B-B94B-433D-9549-1F8B7B6AEA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708" y="4250248"/>
            <a:ext cx="4179031" cy="2354188"/>
          </a:xfrm>
          <a:prstGeom prst="rect">
            <a:avLst/>
          </a:prstGeom>
        </p:spPr>
      </p:pic>
      <p:pic>
        <p:nvPicPr>
          <p:cNvPr id="20" name="Picture 19">
            <a:extLst>
              <a:ext uri="{FF2B5EF4-FFF2-40B4-BE49-F238E27FC236}">
                <a16:creationId xmlns:a16="http://schemas.microsoft.com/office/drawing/2014/main" id="{BF6ED5C9-DB7D-4660-A3DD-91B1B8F75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6113" y="4984996"/>
            <a:ext cx="2779032" cy="1565522"/>
          </a:xfrm>
          <a:prstGeom prst="rect">
            <a:avLst/>
          </a:prstGeom>
        </p:spPr>
      </p:pic>
      <p:sp>
        <p:nvSpPr>
          <p:cNvPr id="48" name="Rectangle: Rounded Corners 47">
            <a:extLst>
              <a:ext uri="{FF2B5EF4-FFF2-40B4-BE49-F238E27FC236}">
                <a16:creationId xmlns:a16="http://schemas.microsoft.com/office/drawing/2014/main" id="{67691A50-0C2D-48FD-AD99-78745405FA36}"/>
              </a:ext>
            </a:extLst>
          </p:cNvPr>
          <p:cNvSpPr/>
          <p:nvPr/>
        </p:nvSpPr>
        <p:spPr>
          <a:xfrm>
            <a:off x="304800" y="389469"/>
            <a:ext cx="5124450" cy="103263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68C39C83-042F-41BF-AA9C-C1CB0F67F7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7913" y="507993"/>
            <a:ext cx="571853" cy="817499"/>
          </a:xfrm>
          <a:prstGeom prst="rect">
            <a:avLst/>
          </a:prstGeom>
        </p:spPr>
      </p:pic>
      <p:pic>
        <p:nvPicPr>
          <p:cNvPr id="54" name="Picture 53">
            <a:extLst>
              <a:ext uri="{FF2B5EF4-FFF2-40B4-BE49-F238E27FC236}">
                <a16:creationId xmlns:a16="http://schemas.microsoft.com/office/drawing/2014/main" id="{73124C23-799A-4E22-8420-19FF4342DF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3688" y="529167"/>
            <a:ext cx="604705" cy="716390"/>
          </a:xfrm>
          <a:prstGeom prst="rect">
            <a:avLst/>
          </a:prstGeom>
        </p:spPr>
      </p:pic>
      <p:sp>
        <p:nvSpPr>
          <p:cNvPr id="9" name="Rectangle: Rounded Corners 8">
            <a:extLst>
              <a:ext uri="{FF2B5EF4-FFF2-40B4-BE49-F238E27FC236}">
                <a16:creationId xmlns:a16="http://schemas.microsoft.com/office/drawing/2014/main" id="{377D9436-6A63-4FC8-8CE9-9488AC10F91C}"/>
              </a:ext>
            </a:extLst>
          </p:cNvPr>
          <p:cNvSpPr/>
          <p:nvPr/>
        </p:nvSpPr>
        <p:spPr>
          <a:xfrm>
            <a:off x="2461157" y="511133"/>
            <a:ext cx="967497" cy="8174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3EBF6926-DFD4-47A2-A618-9F73A8BF63FA}"/>
              </a:ext>
            </a:extLst>
          </p:cNvPr>
          <p:cNvSpPr/>
          <p:nvPr/>
        </p:nvSpPr>
        <p:spPr>
          <a:xfrm>
            <a:off x="4291206" y="490141"/>
            <a:ext cx="967497" cy="8174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EE12951-3652-4221-9B06-AF33D9C0C9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688" y="491239"/>
            <a:ext cx="488358" cy="817499"/>
          </a:xfrm>
          <a:prstGeom prst="rect">
            <a:avLst/>
          </a:prstGeom>
        </p:spPr>
      </p:pic>
      <p:pic>
        <p:nvPicPr>
          <p:cNvPr id="10" name="Picture 9">
            <a:extLst>
              <a:ext uri="{FF2B5EF4-FFF2-40B4-BE49-F238E27FC236}">
                <a16:creationId xmlns:a16="http://schemas.microsoft.com/office/drawing/2014/main" id="{E00E5D3B-9455-4A4B-830B-3559B6C5CA6C}"/>
              </a:ext>
            </a:extLst>
          </p:cNvPr>
          <p:cNvPicPr>
            <a:picLocks noChangeAspect="1"/>
          </p:cNvPicPr>
          <p:nvPr/>
        </p:nvPicPr>
        <p:blipFill rotWithShape="1">
          <a:blip r:embed="rId11">
            <a:extLst>
              <a:ext uri="{28A0092B-C50C-407E-A947-70E740481C1C}">
                <a14:useLocalDpi xmlns:a14="http://schemas.microsoft.com/office/drawing/2010/main" val="0"/>
              </a:ext>
            </a:extLst>
          </a:blip>
          <a:srcRect l="38610" r="23365"/>
          <a:stretch/>
        </p:blipFill>
        <p:spPr>
          <a:xfrm>
            <a:off x="304800" y="1657451"/>
            <a:ext cx="3420509" cy="5065085"/>
          </a:xfrm>
          <a:prstGeom prst="rect">
            <a:avLst/>
          </a:prstGeom>
        </p:spPr>
      </p:pic>
      <p:sp>
        <p:nvSpPr>
          <p:cNvPr id="18" name="Oval 17">
            <a:extLst>
              <a:ext uri="{FF2B5EF4-FFF2-40B4-BE49-F238E27FC236}">
                <a16:creationId xmlns:a16="http://schemas.microsoft.com/office/drawing/2014/main" id="{186877EA-EF0C-41C8-BE33-7D1E64B3CAA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5280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67332046"/>
              </p:ext>
            </p:extLst>
          </p:nvPr>
        </p:nvGraphicFramePr>
        <p:xfrm>
          <a:off x="6539880" y="257331"/>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8" name="Rectangle 27">
            <a:extLst>
              <a:ext uri="{FF2B5EF4-FFF2-40B4-BE49-F238E27FC236}">
                <a16:creationId xmlns:a16="http://schemas.microsoft.com/office/drawing/2014/main" id="{F4BD5E00-55D1-4A92-AD1C-F0B58AFC0303}"/>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48" name="Rectangle: Rounded Corners 47">
            <a:extLst>
              <a:ext uri="{FF2B5EF4-FFF2-40B4-BE49-F238E27FC236}">
                <a16:creationId xmlns:a16="http://schemas.microsoft.com/office/drawing/2014/main" id="{67691A50-0C2D-48FD-AD99-78745405FA36}"/>
              </a:ext>
            </a:extLst>
          </p:cNvPr>
          <p:cNvSpPr/>
          <p:nvPr/>
        </p:nvSpPr>
        <p:spPr>
          <a:xfrm>
            <a:off x="161731" y="257331"/>
            <a:ext cx="6235080" cy="103263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68C39C83-042F-41BF-AA9C-C1CB0F67F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571" y="376429"/>
            <a:ext cx="571853" cy="817499"/>
          </a:xfrm>
          <a:prstGeom prst="rect">
            <a:avLst/>
          </a:prstGeom>
        </p:spPr>
      </p:pic>
      <p:pic>
        <p:nvPicPr>
          <p:cNvPr id="54" name="Picture 53">
            <a:extLst>
              <a:ext uri="{FF2B5EF4-FFF2-40B4-BE49-F238E27FC236}">
                <a16:creationId xmlns:a16="http://schemas.microsoft.com/office/drawing/2014/main" id="{73124C23-799A-4E22-8420-19FF4342DF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139" y="415455"/>
            <a:ext cx="604705" cy="716390"/>
          </a:xfrm>
          <a:prstGeom prst="rect">
            <a:avLst/>
          </a:prstGeom>
        </p:spPr>
      </p:pic>
      <p:sp>
        <p:nvSpPr>
          <p:cNvPr id="9" name="Rectangle: Rounded Corners 8">
            <a:extLst>
              <a:ext uri="{FF2B5EF4-FFF2-40B4-BE49-F238E27FC236}">
                <a16:creationId xmlns:a16="http://schemas.microsoft.com/office/drawing/2014/main" id="{377D9436-6A63-4FC8-8CE9-9488AC10F91C}"/>
              </a:ext>
            </a:extLst>
          </p:cNvPr>
          <p:cNvSpPr/>
          <p:nvPr/>
        </p:nvSpPr>
        <p:spPr>
          <a:xfrm>
            <a:off x="2205609" y="397421"/>
            <a:ext cx="766124" cy="705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3EBF6926-DFD4-47A2-A618-9F73A8BF63FA}"/>
              </a:ext>
            </a:extLst>
          </p:cNvPr>
          <p:cNvSpPr/>
          <p:nvPr/>
        </p:nvSpPr>
        <p:spPr>
          <a:xfrm>
            <a:off x="3801003" y="397421"/>
            <a:ext cx="806507" cy="7269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53666E53-83D2-46A3-B1EB-E38252C4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158" y="397421"/>
            <a:ext cx="571853" cy="817499"/>
          </a:xfrm>
          <a:prstGeom prst="rect">
            <a:avLst/>
          </a:prstGeom>
        </p:spPr>
      </p:pic>
      <p:sp>
        <p:nvSpPr>
          <p:cNvPr id="19" name="Rectangle: Rounded Corners 18">
            <a:extLst>
              <a:ext uri="{FF2B5EF4-FFF2-40B4-BE49-F238E27FC236}">
                <a16:creationId xmlns:a16="http://schemas.microsoft.com/office/drawing/2014/main" id="{4CAD19AF-4C2E-4535-99F8-EC2407BFF90D}"/>
              </a:ext>
            </a:extLst>
          </p:cNvPr>
          <p:cNvSpPr/>
          <p:nvPr/>
        </p:nvSpPr>
        <p:spPr>
          <a:xfrm>
            <a:off x="5447590" y="418413"/>
            <a:ext cx="806507" cy="7269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E6A94DF-6E63-42B9-B42F-F0D4F2D65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95" y="376429"/>
            <a:ext cx="470817" cy="768961"/>
          </a:xfrm>
          <a:prstGeom prst="rect">
            <a:avLst/>
          </a:prstGeom>
        </p:spPr>
      </p:pic>
      <p:pic>
        <p:nvPicPr>
          <p:cNvPr id="7" name="Picture 6">
            <a:extLst>
              <a:ext uri="{FF2B5EF4-FFF2-40B4-BE49-F238E27FC236}">
                <a16:creationId xmlns:a16="http://schemas.microsoft.com/office/drawing/2014/main" id="{93A41C81-CDEB-4B58-B33F-7A363DCC6E4A}"/>
              </a:ext>
            </a:extLst>
          </p:cNvPr>
          <p:cNvPicPr>
            <a:picLocks noChangeAspect="1"/>
          </p:cNvPicPr>
          <p:nvPr/>
        </p:nvPicPr>
        <p:blipFill rotWithShape="1">
          <a:blip r:embed="rId6">
            <a:extLst>
              <a:ext uri="{28A0092B-C50C-407E-A947-70E740481C1C}">
                <a14:useLocalDpi xmlns:a14="http://schemas.microsoft.com/office/drawing/2010/main" val="0"/>
              </a:ext>
            </a:extLst>
          </a:blip>
          <a:srcRect l="40265"/>
          <a:stretch/>
        </p:blipFill>
        <p:spPr>
          <a:xfrm>
            <a:off x="660067" y="1527453"/>
            <a:ext cx="5400000" cy="5090149"/>
          </a:xfrm>
          <a:prstGeom prst="rect">
            <a:avLst/>
          </a:prstGeom>
        </p:spPr>
      </p:pic>
      <p:pic>
        <p:nvPicPr>
          <p:cNvPr id="26" name="Picture 25">
            <a:extLst>
              <a:ext uri="{FF2B5EF4-FFF2-40B4-BE49-F238E27FC236}">
                <a16:creationId xmlns:a16="http://schemas.microsoft.com/office/drawing/2014/main" id="{0468F8E2-95DB-4F09-A72B-F187D434EA80}"/>
              </a:ext>
            </a:extLst>
          </p:cNvPr>
          <p:cNvPicPr>
            <a:picLocks noChangeAspect="1"/>
          </p:cNvPicPr>
          <p:nvPr/>
        </p:nvPicPr>
        <p:blipFill>
          <a:blip r:embed="rId7"/>
          <a:stretch>
            <a:fillRect/>
          </a:stretch>
        </p:blipFill>
        <p:spPr>
          <a:xfrm>
            <a:off x="8727972" y="2626676"/>
            <a:ext cx="3041382" cy="2247797"/>
          </a:xfrm>
          <a:prstGeom prst="rect">
            <a:avLst/>
          </a:prstGeom>
        </p:spPr>
      </p:pic>
      <p:sp>
        <p:nvSpPr>
          <p:cNvPr id="21" name="Oval 20">
            <a:extLst>
              <a:ext uri="{FF2B5EF4-FFF2-40B4-BE49-F238E27FC236}">
                <a16:creationId xmlns:a16="http://schemas.microsoft.com/office/drawing/2014/main" id="{D232104A-6F72-4DCC-B3EE-41E7BDD8E12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1" name="Picture 30">
            <a:extLst>
              <a:ext uri="{FF2B5EF4-FFF2-40B4-BE49-F238E27FC236}">
                <a16:creationId xmlns:a16="http://schemas.microsoft.com/office/drawing/2014/main" id="{58A494B3-C5DA-4EB2-9C6E-1295CCBED7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6568" y="2754959"/>
            <a:ext cx="7061890" cy="3971275"/>
          </a:xfrm>
          <a:prstGeom prst="rect">
            <a:avLst/>
          </a:prstGeom>
        </p:spPr>
      </p:pic>
      <p:pic>
        <p:nvPicPr>
          <p:cNvPr id="32" name="Picture 31">
            <a:extLst>
              <a:ext uri="{FF2B5EF4-FFF2-40B4-BE49-F238E27FC236}">
                <a16:creationId xmlns:a16="http://schemas.microsoft.com/office/drawing/2014/main" id="{C4AECE27-B139-44F8-B122-F542D5BCD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4954" y="3386666"/>
            <a:ext cx="5721976" cy="3217770"/>
          </a:xfrm>
          <a:prstGeom prst="rect">
            <a:avLst/>
          </a:prstGeom>
        </p:spPr>
      </p:pic>
      <p:pic>
        <p:nvPicPr>
          <p:cNvPr id="33" name="Picture 32">
            <a:extLst>
              <a:ext uri="{FF2B5EF4-FFF2-40B4-BE49-F238E27FC236}">
                <a16:creationId xmlns:a16="http://schemas.microsoft.com/office/drawing/2014/main" id="{43FCB515-91C8-4483-A652-AEEAFADB2A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708" y="4250248"/>
            <a:ext cx="4179031" cy="2354188"/>
          </a:xfrm>
          <a:prstGeom prst="rect">
            <a:avLst/>
          </a:prstGeom>
        </p:spPr>
      </p:pic>
      <p:pic>
        <p:nvPicPr>
          <p:cNvPr id="35" name="Picture 34">
            <a:extLst>
              <a:ext uri="{FF2B5EF4-FFF2-40B4-BE49-F238E27FC236}">
                <a16:creationId xmlns:a16="http://schemas.microsoft.com/office/drawing/2014/main" id="{2D135DF7-ED69-4E37-A08E-C6A4CC6907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6113" y="4984996"/>
            <a:ext cx="2779032" cy="1565522"/>
          </a:xfrm>
          <a:prstGeom prst="rect">
            <a:avLst/>
          </a:prstGeom>
        </p:spPr>
      </p:pic>
    </p:spTree>
    <p:extLst>
      <p:ext uri="{BB962C8B-B14F-4D97-AF65-F5344CB8AC3E}">
        <p14:creationId xmlns:p14="http://schemas.microsoft.com/office/powerpoint/2010/main" val="11092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r>
              <a:rPr lang="en-GB" sz="2400" err="1"/>
              <a:t>Numberblocks</a:t>
            </a:r>
            <a:r>
              <a:rPr lang="en-GB" sz="2400"/>
              <a:t> </a:t>
            </a:r>
            <a:r>
              <a:rPr lang="en-GB" sz="2400">
                <a:solidFill>
                  <a:srgbClr val="FF0000"/>
                </a:solidFill>
              </a:rPr>
              <a:t>One</a:t>
            </a:r>
            <a:r>
              <a:rPr lang="en-GB" sz="2400"/>
              <a:t> to </a:t>
            </a:r>
            <a:r>
              <a:rPr lang="en-GB" sz="2400">
                <a:solidFill>
                  <a:srgbClr val="FF0000"/>
                </a:solidFill>
              </a:rPr>
              <a:t>Four</a:t>
            </a:r>
            <a:r>
              <a:rPr lang="en-GB" sz="2400"/>
              <a:t> explore </a:t>
            </a:r>
            <a:r>
              <a:rPr lang="en-GB" sz="2400" err="1"/>
              <a:t>Numberblock</a:t>
            </a:r>
            <a:r>
              <a:rPr lang="en-GB" sz="2400"/>
              <a:t> Castle and have to find a way to make every </a:t>
            </a:r>
            <a:r>
              <a:rPr lang="en-GB" sz="2400" err="1"/>
              <a:t>Numberblock</a:t>
            </a:r>
            <a:r>
              <a:rPr lang="en-GB" sz="2400"/>
              <a:t> from </a:t>
            </a:r>
            <a:r>
              <a:rPr lang="en-GB" sz="2400">
                <a:solidFill>
                  <a:srgbClr val="FF0000"/>
                </a:solidFill>
              </a:rPr>
              <a:t>Five</a:t>
            </a:r>
            <a:r>
              <a:rPr lang="en-GB" sz="2400"/>
              <a:t> to </a:t>
            </a:r>
            <a:r>
              <a:rPr lang="en-GB" sz="2400">
                <a:solidFill>
                  <a:srgbClr val="FF0000"/>
                </a:solidFill>
              </a:rPr>
              <a:t>Ten</a:t>
            </a:r>
            <a:r>
              <a:rPr lang="en-GB" sz="2400"/>
              <a:t> as they go. They cross a moat by a drawbridge and open secret doors with help from </a:t>
            </a:r>
            <a:r>
              <a:rPr lang="en-GB" sz="2400">
                <a:solidFill>
                  <a:srgbClr val="FF0000"/>
                </a:solidFill>
              </a:rPr>
              <a:t>Six</a:t>
            </a:r>
            <a:r>
              <a:rPr lang="en-GB" sz="2400"/>
              <a:t> and </a:t>
            </a:r>
            <a:r>
              <a:rPr lang="en-GB" sz="2400">
                <a:solidFill>
                  <a:srgbClr val="FF0000"/>
                </a:solidFill>
              </a:rPr>
              <a:t>Seven</a:t>
            </a:r>
            <a:r>
              <a:rPr lang="en-GB" sz="2400"/>
              <a:t>. The floor gives way near to them, so they have to turn into </a:t>
            </a:r>
            <a:r>
              <a:rPr lang="en-GB" sz="2400">
                <a:solidFill>
                  <a:srgbClr val="FF0000"/>
                </a:solidFill>
              </a:rPr>
              <a:t>Eight</a:t>
            </a:r>
            <a:r>
              <a:rPr lang="en-GB" sz="2400"/>
              <a:t> to get across by swinging on flagpoles like monkey bars. </a:t>
            </a:r>
            <a:r>
              <a:rPr lang="en-GB" sz="2400">
                <a:solidFill>
                  <a:srgbClr val="FF0000"/>
                </a:solidFill>
              </a:rPr>
              <a:t>Nine</a:t>
            </a:r>
            <a:r>
              <a:rPr lang="en-GB" sz="2400"/>
              <a:t> barges a door open and they find a crown room but get locked in, so they make </a:t>
            </a:r>
            <a:r>
              <a:rPr lang="en-GB" sz="2400">
                <a:solidFill>
                  <a:srgbClr val="FF0000"/>
                </a:solidFill>
              </a:rPr>
              <a:t>Ten</a:t>
            </a:r>
            <a:r>
              <a:rPr lang="en-GB" sz="2400"/>
              <a:t>, who turns into a rocket and flies through a hole in the ceiling before landing safely outside.</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2687409"/>
          </a:xfrm>
        </p:spPr>
        <p:txBody>
          <a:bodyPr vert="horz" lIns="91440" tIns="45720" rIns="91440" bIns="45720" rtlCol="0" anchor="t">
            <a:normAutofit/>
          </a:bodyPr>
          <a:lstStyle/>
          <a:p>
            <a:pPr>
              <a:lnSpc>
                <a:spcPct val="110000"/>
              </a:lnSpc>
              <a:spcBef>
                <a:spcPts val="1800"/>
              </a:spcBef>
            </a:pPr>
            <a:r>
              <a:rPr lang="en-GB" sz="2400" b="1">
                <a:latin typeface="Myriad Pro"/>
              </a:rPr>
              <a:t>Developing the concept of addition through combining 2 or more numbers to make a new quantity</a:t>
            </a:r>
          </a:p>
          <a:p>
            <a:pPr>
              <a:lnSpc>
                <a:spcPct val="110000"/>
              </a:lnSpc>
              <a:spcBef>
                <a:spcPts val="1800"/>
              </a:spcBef>
            </a:pPr>
            <a:r>
              <a:rPr lang="en-GB" sz="2400">
                <a:latin typeface="Myriad Pro"/>
              </a:rPr>
              <a:t>In this episode, 2 or more </a:t>
            </a:r>
            <a:r>
              <a:rPr lang="en-GB" sz="2400" err="1">
                <a:latin typeface="Myriad Pro"/>
              </a:rPr>
              <a:t>Numberblocks</a:t>
            </a:r>
            <a:r>
              <a:rPr lang="en-GB" sz="2400">
                <a:latin typeface="Myriad Pro"/>
              </a:rPr>
              <a:t> combine to make the </a:t>
            </a:r>
            <a:r>
              <a:rPr lang="en-GB" sz="2400" err="1">
                <a:latin typeface="Myriad Pro"/>
              </a:rPr>
              <a:t>Numberblocks</a:t>
            </a:r>
            <a:r>
              <a:rPr lang="en-GB" sz="2400">
                <a:latin typeface="Myriad Pro"/>
              </a:rPr>
              <a:t> </a:t>
            </a:r>
            <a:r>
              <a:rPr lang="en-GB" sz="2400">
                <a:solidFill>
                  <a:srgbClr val="FF0000"/>
                </a:solidFill>
                <a:latin typeface="Myriad Pro"/>
              </a:rPr>
              <a:t>Five</a:t>
            </a:r>
            <a:r>
              <a:rPr lang="en-GB" sz="2400">
                <a:latin typeface="Myriad Pro"/>
              </a:rPr>
              <a:t>, </a:t>
            </a:r>
            <a:r>
              <a:rPr lang="en-GB" sz="2400">
                <a:solidFill>
                  <a:srgbClr val="FF0000"/>
                </a:solidFill>
                <a:latin typeface="Myriad Pro"/>
              </a:rPr>
              <a:t>Six</a:t>
            </a:r>
            <a:r>
              <a:rPr lang="en-GB" sz="2400">
                <a:latin typeface="Myriad Pro"/>
              </a:rPr>
              <a:t>, </a:t>
            </a:r>
            <a:r>
              <a:rPr lang="en-GB" sz="2400">
                <a:solidFill>
                  <a:srgbClr val="FF0000"/>
                </a:solidFill>
                <a:latin typeface="Myriad Pro"/>
              </a:rPr>
              <a:t>Seven</a:t>
            </a:r>
            <a:r>
              <a:rPr lang="en-GB" sz="2400">
                <a:latin typeface="Myriad Pro"/>
              </a:rPr>
              <a:t>, </a:t>
            </a:r>
            <a:r>
              <a:rPr lang="en-GB" sz="2400">
                <a:solidFill>
                  <a:srgbClr val="FF0000"/>
                </a:solidFill>
                <a:latin typeface="Myriad Pro"/>
              </a:rPr>
              <a:t>Eight</a:t>
            </a:r>
            <a:r>
              <a:rPr lang="en-GB" sz="2400">
                <a:latin typeface="Myriad Pro"/>
              </a:rPr>
              <a:t>, </a:t>
            </a:r>
            <a:r>
              <a:rPr lang="en-GB" sz="2400">
                <a:solidFill>
                  <a:srgbClr val="FF0000"/>
                </a:solidFill>
                <a:latin typeface="Myriad Pro"/>
              </a:rPr>
              <a:t>Nine</a:t>
            </a:r>
            <a:r>
              <a:rPr lang="en-GB" sz="2400">
                <a:latin typeface="Myriad Pro"/>
              </a:rPr>
              <a:t> and </a:t>
            </a:r>
            <a:r>
              <a:rPr lang="en-GB" sz="2400">
                <a:solidFill>
                  <a:srgbClr val="FF0000"/>
                </a:solidFill>
                <a:latin typeface="Myriad Pro"/>
              </a:rPr>
              <a:t>Ten</a:t>
            </a:r>
            <a:r>
              <a:rPr lang="en-GB" sz="2400">
                <a:latin typeface="Myriad Pro"/>
              </a:rPr>
              <a:t>, in order to solve a problem. This demonstrates the part-part-whole structure of number.</a:t>
            </a:r>
          </a:p>
          <a:p>
            <a:pPr>
              <a:spcBef>
                <a:spcPts val="1800"/>
              </a:spcBef>
            </a:pPr>
            <a:endParaRPr lang="en-GB" sz="240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latin typeface="Myriad Pro"/>
              </a:rPr>
              <a:t>During this episode children will experience combining numbers to make another quantity.</a:t>
            </a:r>
          </a:p>
          <a:p>
            <a:endParaRPr lang="en-GB" sz="2400" dirty="0">
              <a:latin typeface="Myriad Pro"/>
            </a:endParaRPr>
          </a:p>
          <a:p>
            <a:r>
              <a:rPr lang="en-GB" sz="2400" dirty="0">
                <a:latin typeface="Myriad Pro"/>
              </a:rPr>
              <a:t>Children could describe this process by using these stem sentences:</a:t>
            </a:r>
          </a:p>
          <a:p>
            <a:r>
              <a:rPr lang="en-GB" sz="2400" dirty="0"/>
              <a:t>“1 and 4 together make 5.”</a:t>
            </a:r>
            <a:endParaRPr lang="en-GB" sz="2400" dirty="0">
              <a:latin typeface="Myriad Pro"/>
            </a:endParaRPr>
          </a:p>
          <a:p>
            <a:r>
              <a:rPr lang="en-GB" sz="2400" dirty="0"/>
              <a:t>“Five is made from one and four.”</a:t>
            </a:r>
          </a:p>
          <a:p>
            <a:endParaRPr lang="en-GB" sz="2400" dirty="0"/>
          </a:p>
          <a:p>
            <a:r>
              <a:rPr lang="en-GB" sz="2400" dirty="0"/>
              <a:t>Children could also describe this process using the part-part-whole structure.</a:t>
            </a:r>
          </a:p>
          <a:p>
            <a:r>
              <a:rPr lang="en-GB" sz="2400" dirty="0"/>
              <a:t>“7 is the whole: 4 is a part, and 3 is a part and 7 is the whole. </a:t>
            </a:r>
          </a:p>
          <a:p>
            <a:r>
              <a:rPr lang="en-GB" sz="2400" dirty="0"/>
              <a:t>(with actions – holding the 4 in one hand and the 3 in the other, bringing together and separating to show the whole and the parts).</a:t>
            </a:r>
          </a:p>
          <a:p>
            <a:endParaRPr lang="en-GB" sz="2400" dirty="0"/>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a:latin typeface="Myriad Pro"/>
              </a:rPr>
              <a:t>Watch the episode of </a:t>
            </a:r>
            <a:r>
              <a:rPr lang="en-GB" sz="2400" i="1" err="1">
                <a:latin typeface="Myriad Pro"/>
              </a:rPr>
              <a:t>Numberblocks</a:t>
            </a:r>
            <a:r>
              <a:rPr lang="en-GB" sz="240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5C0035-93D8-4353-AD49-D038357B264B}"/>
              </a:ext>
            </a:extLst>
          </p:cNvPr>
          <p:cNvPicPr>
            <a:picLocks noChangeAspect="1"/>
          </p:cNvPicPr>
          <p:nvPr/>
        </p:nvPicPr>
        <p:blipFill rotWithShape="1">
          <a:blip r:embed="rId3"/>
          <a:srcRect r="5902"/>
          <a:stretch/>
        </p:blipFill>
        <p:spPr>
          <a:xfrm>
            <a:off x="0" y="-4665"/>
            <a:ext cx="12192000" cy="6862665"/>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5" name="Oval 4">
            <a:extLst>
              <a:ext uri="{FF2B5EF4-FFF2-40B4-BE49-F238E27FC236}">
                <a16:creationId xmlns:a16="http://schemas.microsoft.com/office/drawing/2014/main" id="{ADD936AC-5A06-4BBC-92EC-FEA3C99D223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851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7F5ADB-C60A-49F9-801D-02E3C43E458C}"/>
              </a:ext>
            </a:extLst>
          </p:cNvPr>
          <p:cNvPicPr>
            <a:picLocks noChangeAspect="1"/>
          </p:cNvPicPr>
          <p:nvPr/>
        </p:nvPicPr>
        <p:blipFill>
          <a:blip r:embed="rId2"/>
          <a:stretch>
            <a:fillRect/>
          </a:stretch>
        </p:blipFill>
        <p:spPr>
          <a:xfrm>
            <a:off x="1391797" y="294040"/>
            <a:ext cx="9408405" cy="6269919"/>
          </a:xfrm>
          <a:prstGeom prst="rect">
            <a:avLst/>
          </a:prstGeom>
        </p:spPr>
      </p:pic>
    </p:spTree>
    <p:extLst>
      <p:ext uri="{BB962C8B-B14F-4D97-AF65-F5344CB8AC3E}">
        <p14:creationId xmlns:p14="http://schemas.microsoft.com/office/powerpoint/2010/main" val="3419179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E84886-6A27-490B-9743-6C5E6699F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purl.org/dc/elements/1.1/"/>
    <ds:schemaRef ds:uri="http://schemas.microsoft.com/office/infopath/2007/PartnerControls"/>
    <ds:schemaRef ds:uri="22029e86-67e7-4883-9866-832c3e79c70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448c4a6a-bcae-4211-8504-7e5193445c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TotalTime>
  <Words>1158</Words>
  <Application>Microsoft Office PowerPoint</Application>
  <PresentationFormat>Widescreen</PresentationFormat>
  <Paragraphs>73</Paragraphs>
  <Slides>19</Slides>
  <Notes>10</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Emily Brett</cp:lastModifiedBy>
  <cp:revision>3</cp:revision>
  <dcterms:created xsi:type="dcterms:W3CDTF">2018-02-20T10:26:52Z</dcterms:created>
  <dcterms:modified xsi:type="dcterms:W3CDTF">2019-01-18T13:04:36Z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