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5"/>
  </p:sldMasterIdLst>
  <p:notesMasterIdLst>
    <p:notesMasterId r:id="rId8"/>
  </p:notesMasterIdLst>
  <p:sldIdLst>
    <p:sldId id="375" r:id="rId6"/>
    <p:sldId id="357" r:id="rId7"/>
  </p:sldIdLst>
  <p:sldSz cx="12192000" cy="6858000"/>
  <p:notesSz cx="6858000" cy="9144000"/>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C8E2E8"/>
    <a:srgbClr val="82CBDD"/>
    <a:srgbClr val="0062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94"/>
  </p:normalViewPr>
  <p:slideViewPr>
    <p:cSldViewPr>
      <p:cViewPr varScale="1">
        <p:scale>
          <a:sx n="62" d="100"/>
          <a:sy n="62" d="100"/>
        </p:scale>
        <p:origin x="804" y="5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heme" Target="theme/theme1.xml"/><Relationship Id="rId5" Type="http://schemas.openxmlformats.org/officeDocument/2006/relationships/slideMaster" Target="slideMasters/slideMaster1.xml"/><Relationship Id="rId10"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wen Tresidder" userId="b74a9380-12d1-408f-ae76-78178213c8e6" providerId="ADAL" clId="{8B0D3FFF-F8E6-4E53-B6B7-C46CC79157ED}"/>
    <pc:docChg chg="delSld">
      <pc:chgData name="Gwen Tresidder" userId="b74a9380-12d1-408f-ae76-78178213c8e6" providerId="ADAL" clId="{8B0D3FFF-F8E6-4E53-B6B7-C46CC79157ED}" dt="2021-09-20T15:07:43.569" v="0" actId="47"/>
      <pc:docMkLst>
        <pc:docMk/>
      </pc:docMkLst>
      <pc:sldChg chg="del">
        <pc:chgData name="Gwen Tresidder" userId="b74a9380-12d1-408f-ae76-78178213c8e6" providerId="ADAL" clId="{8B0D3FFF-F8E6-4E53-B6B7-C46CC79157ED}" dt="2021-09-20T15:07:43.569" v="0" actId="47"/>
        <pc:sldMkLst>
          <pc:docMk/>
          <pc:sldMk cId="28423318" sldId="263"/>
        </pc:sldMkLst>
      </pc:sldChg>
    </pc:docChg>
  </pc:docChgLst>
  <pc:docChgLst>
    <pc:chgData name="Mary Stevenson" userId="f6438378-3887-49aa-8b3c-bcaf7c6b32f1" providerId="ADAL" clId="{C2A6CAEF-E083-4D40-A050-E4F9C51E182A}"/>
    <pc:docChg chg="addSld delSld modSld sldOrd">
      <pc:chgData name="Mary Stevenson" userId="f6438378-3887-49aa-8b3c-bcaf7c6b32f1" providerId="ADAL" clId="{C2A6CAEF-E083-4D40-A050-E4F9C51E182A}" dt="2021-08-13T11:24:19.583" v="7" actId="47"/>
      <pc:docMkLst>
        <pc:docMk/>
      </pc:docMkLst>
      <pc:sldChg chg="del">
        <pc:chgData name="Mary Stevenson" userId="f6438378-3887-49aa-8b3c-bcaf7c6b32f1" providerId="ADAL" clId="{C2A6CAEF-E083-4D40-A050-E4F9C51E182A}" dt="2021-08-13T11:23:34.996" v="1" actId="47"/>
        <pc:sldMkLst>
          <pc:docMk/>
          <pc:sldMk cId="0" sldId="256"/>
        </pc:sldMkLst>
      </pc:sldChg>
      <pc:sldChg chg="del">
        <pc:chgData name="Mary Stevenson" userId="f6438378-3887-49aa-8b3c-bcaf7c6b32f1" providerId="ADAL" clId="{C2A6CAEF-E083-4D40-A050-E4F9C51E182A}" dt="2021-08-13T11:24:19.141" v="6" actId="47"/>
        <pc:sldMkLst>
          <pc:docMk/>
          <pc:sldMk cId="3823520741" sldId="264"/>
        </pc:sldMkLst>
      </pc:sldChg>
      <pc:sldChg chg="del">
        <pc:chgData name="Mary Stevenson" userId="f6438378-3887-49aa-8b3c-bcaf7c6b32f1" providerId="ADAL" clId="{C2A6CAEF-E083-4D40-A050-E4F9C51E182A}" dt="2021-08-13T11:24:19.583" v="7" actId="47"/>
        <pc:sldMkLst>
          <pc:docMk/>
          <pc:sldMk cId="3245799256" sldId="265"/>
        </pc:sldMkLst>
      </pc:sldChg>
      <pc:sldChg chg="del">
        <pc:chgData name="Mary Stevenson" userId="f6438378-3887-49aa-8b3c-bcaf7c6b32f1" providerId="ADAL" clId="{C2A6CAEF-E083-4D40-A050-E4F9C51E182A}" dt="2021-08-13T11:24:18.644" v="5" actId="47"/>
        <pc:sldMkLst>
          <pc:docMk/>
          <pc:sldMk cId="4103041600" sldId="266"/>
        </pc:sldMkLst>
      </pc:sldChg>
      <pc:sldChg chg="add">
        <pc:chgData name="Mary Stevenson" userId="f6438378-3887-49aa-8b3c-bcaf7c6b32f1" providerId="ADAL" clId="{C2A6CAEF-E083-4D40-A050-E4F9C51E182A}" dt="2021-08-13T11:23:30.784" v="0"/>
        <pc:sldMkLst>
          <pc:docMk/>
          <pc:sldMk cId="2797299542" sldId="357"/>
        </pc:sldMkLst>
      </pc:sldChg>
      <pc:sldChg chg="add ord">
        <pc:chgData name="Mary Stevenson" userId="f6438378-3887-49aa-8b3c-bcaf7c6b32f1" providerId="ADAL" clId="{C2A6CAEF-E083-4D40-A050-E4F9C51E182A}" dt="2021-08-13T11:24:16.760" v="4"/>
        <pc:sldMkLst>
          <pc:docMk/>
          <pc:sldMk cId="2487836501" sldId="37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BDD315-CABA-48C9-B8B8-E7F4A7C4E8FE}" type="datetimeFigureOut">
              <a:rPr lang="en-GB" smtClean="0"/>
              <a:t>20/09/2021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i="1" dirty="0"/>
              <a:t>Note: diagrams are not drawn to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 9cm</a:t>
            </a:r>
            <a:r>
              <a:rPr lang="en-GB" b="0" baseline="30000" dirty="0"/>
              <a:t>2 </a:t>
            </a:r>
            <a:r>
              <a:rPr lang="en-GB" b="0" baseline="0" dirty="0"/>
              <a:t>(side length 3cm); 16</a:t>
            </a:r>
            <a:r>
              <a:rPr lang="en-GB" b="0" dirty="0"/>
              <a:t>cm</a:t>
            </a:r>
            <a:r>
              <a:rPr lang="en-GB" b="0" baseline="30000" dirty="0"/>
              <a:t>2 </a:t>
            </a:r>
            <a:r>
              <a:rPr lang="en-GB" b="0" baseline="0" dirty="0"/>
              <a:t>(side length 4cm); 25</a:t>
            </a:r>
            <a:r>
              <a:rPr lang="en-GB" b="0" dirty="0"/>
              <a:t>cm</a:t>
            </a:r>
            <a:r>
              <a:rPr lang="en-GB" b="0" baseline="30000" dirty="0"/>
              <a:t>2 </a:t>
            </a:r>
            <a:r>
              <a:rPr lang="en-GB" b="0" baseline="0" dirty="0"/>
              <a:t>(side length 5cm); 4</a:t>
            </a:r>
            <a:r>
              <a:rPr lang="en-GB" b="0" dirty="0"/>
              <a:t>9cm</a:t>
            </a:r>
            <a:r>
              <a:rPr lang="en-GB" b="0" baseline="30000" dirty="0"/>
              <a:t>2 </a:t>
            </a:r>
            <a:r>
              <a:rPr lang="en-GB" b="0" baseline="0" dirty="0"/>
              <a:t>(side length 7cm)</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A square of area 64cm</a:t>
            </a:r>
            <a:r>
              <a:rPr lang="en-GB" b="0" baseline="30000" dirty="0"/>
              <a:t>2 </a:t>
            </a:r>
            <a:r>
              <a:rPr lang="en-GB" b="0" baseline="0" dirty="0"/>
              <a:t>(side length 8cm) would fit exactly on the line.</a:t>
            </a:r>
            <a:endParaRPr lang="en-GB" b="0" dirty="0"/>
          </a:p>
          <a:p>
            <a:pPr marL="0" indent="0">
              <a:buNone/>
            </a:pPr>
            <a:r>
              <a:rPr lang="en-GB" b="0" dirty="0"/>
              <a:t>? 1cm</a:t>
            </a:r>
            <a:r>
              <a:rPr lang="en-GB" b="0" baseline="30000" dirty="0"/>
              <a:t>2</a:t>
            </a:r>
            <a:r>
              <a:rPr lang="en-GB" b="0" baseline="0" dirty="0"/>
              <a:t>, 4</a:t>
            </a:r>
            <a:r>
              <a:rPr lang="en-GB" b="0" dirty="0"/>
              <a:t>cm</a:t>
            </a:r>
            <a:r>
              <a:rPr lang="en-GB" b="0" baseline="30000" dirty="0"/>
              <a:t>2</a:t>
            </a:r>
            <a:r>
              <a:rPr lang="en-GB" b="0" baseline="0" dirty="0"/>
              <a:t>, 49</a:t>
            </a:r>
            <a:r>
              <a:rPr lang="en-GB" b="0" dirty="0"/>
              <a:t>cm</a:t>
            </a:r>
            <a:r>
              <a:rPr lang="en-GB" b="0" baseline="30000" dirty="0"/>
              <a:t>2</a:t>
            </a:r>
            <a:r>
              <a:rPr lang="en-GB" b="0" baseline="0" dirty="0"/>
              <a:t> (side lengths 1cm, 2cm and 7cm ); 1</a:t>
            </a:r>
            <a:r>
              <a:rPr lang="en-GB" b="0" dirty="0"/>
              <a:t>cm</a:t>
            </a:r>
            <a:r>
              <a:rPr lang="en-GB" b="0" baseline="30000" dirty="0"/>
              <a:t>2</a:t>
            </a:r>
            <a:r>
              <a:rPr lang="en-GB" b="0" baseline="0" dirty="0"/>
              <a:t>, 9</a:t>
            </a:r>
            <a:r>
              <a:rPr lang="en-GB" b="0" dirty="0"/>
              <a:t>cm</a:t>
            </a:r>
            <a:r>
              <a:rPr lang="en-GB" b="0" baseline="30000" dirty="0"/>
              <a:t>2</a:t>
            </a:r>
            <a:r>
              <a:rPr lang="en-GB" b="0" baseline="0" dirty="0"/>
              <a:t>, 36</a:t>
            </a:r>
            <a:r>
              <a:rPr lang="en-GB" b="0" dirty="0"/>
              <a:t>cm</a:t>
            </a:r>
            <a:r>
              <a:rPr lang="en-GB" b="0" baseline="30000" dirty="0"/>
              <a:t>2</a:t>
            </a:r>
            <a:r>
              <a:rPr lang="en-GB" b="0" baseline="0" dirty="0"/>
              <a:t> (side lengths 1cm, 3cm and 6cm); 1</a:t>
            </a:r>
            <a:r>
              <a:rPr lang="en-GB" b="0" dirty="0"/>
              <a:t>cm</a:t>
            </a:r>
            <a:r>
              <a:rPr lang="en-GB" b="0" baseline="30000" dirty="0"/>
              <a:t>2</a:t>
            </a:r>
            <a:r>
              <a:rPr lang="en-GB" b="0" baseline="0" dirty="0"/>
              <a:t>, 16</a:t>
            </a:r>
            <a:r>
              <a:rPr lang="en-GB" b="0" dirty="0"/>
              <a:t>cm</a:t>
            </a:r>
            <a:r>
              <a:rPr lang="en-GB" b="0" baseline="30000" dirty="0"/>
              <a:t>2</a:t>
            </a:r>
            <a:r>
              <a:rPr lang="en-GB" b="0" baseline="0" dirty="0"/>
              <a:t>, 25</a:t>
            </a:r>
            <a:r>
              <a:rPr lang="en-GB" b="0" dirty="0"/>
              <a:t>cm</a:t>
            </a:r>
            <a:r>
              <a:rPr lang="en-GB" b="0" baseline="30000" dirty="0"/>
              <a:t>2</a:t>
            </a:r>
            <a:r>
              <a:rPr lang="en-GB" b="0" baseline="0" dirty="0"/>
              <a:t> (side lengths 1cm, 4cm and 5cm); 4</a:t>
            </a:r>
            <a:r>
              <a:rPr lang="en-GB" b="0" dirty="0"/>
              <a:t>cm</a:t>
            </a:r>
            <a:r>
              <a:rPr lang="en-GB" b="0" baseline="30000" dirty="0"/>
              <a:t>2</a:t>
            </a:r>
            <a:r>
              <a:rPr lang="en-GB" b="0" baseline="0" dirty="0"/>
              <a:t>, 9</a:t>
            </a:r>
            <a:r>
              <a:rPr lang="en-GB" b="0" dirty="0"/>
              <a:t>cm</a:t>
            </a:r>
            <a:r>
              <a:rPr lang="en-GB" b="0" baseline="30000" dirty="0"/>
              <a:t>2</a:t>
            </a:r>
            <a:r>
              <a:rPr lang="en-GB" b="0" baseline="0" dirty="0"/>
              <a:t>, 25</a:t>
            </a:r>
            <a:r>
              <a:rPr lang="en-GB" b="0" dirty="0"/>
              <a:t>cm</a:t>
            </a:r>
            <a:r>
              <a:rPr lang="en-GB" b="0" baseline="30000" dirty="0"/>
              <a:t>2</a:t>
            </a:r>
            <a:r>
              <a:rPr lang="en-GB" b="0" baseline="0" dirty="0"/>
              <a:t> (side lengths 2cm, 3cm and 5cm )</a:t>
            </a:r>
          </a:p>
          <a:p>
            <a:pPr marL="0" indent="0">
              <a:buNone/>
            </a:pPr>
            <a:endParaRPr lang="en-GB" b="0" dirty="0"/>
          </a:p>
          <a:p>
            <a:r>
              <a:rPr lang="en-GB" b="1" dirty="0"/>
              <a:t>Suggested questioning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Is the 9cm</a:t>
            </a:r>
            <a:r>
              <a:rPr lang="en-GB" b="0" baseline="30000" dirty="0"/>
              <a:t>2 </a:t>
            </a:r>
            <a:r>
              <a:rPr lang="en-GB" b="0" baseline="0" dirty="0"/>
              <a:t>square 9cm long? Why not?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do you know what the length of the sides will be?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Which of these squares has sides that are less/more than 8cm? How do you know?</a:t>
            </a:r>
          </a:p>
          <a:p>
            <a:endParaRPr lang="en-GB" b="0" dirty="0"/>
          </a:p>
          <a:p>
            <a:r>
              <a:rPr lang="en-GB" b="1" dirty="0"/>
              <a:t>Things to think about</a:t>
            </a:r>
          </a:p>
          <a:p>
            <a:r>
              <a:rPr lang="en-GB" b="0" dirty="0"/>
              <a:t>Explore students’ understanding of square roots without explicitly referencing the notation; students will need to use their knowledge of multiplication facts and square numbers to identify the side lengths.</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a:t>
            </a:fld>
            <a:endParaRPr lang="en-GB"/>
          </a:p>
        </p:txBody>
      </p:sp>
    </p:spTree>
    <p:extLst>
      <p:ext uri="{BB962C8B-B14F-4D97-AF65-F5344CB8AC3E}">
        <p14:creationId xmlns:p14="http://schemas.microsoft.com/office/powerpoint/2010/main" val="2329183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The rule is that the dominoes represent factor pairs.</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GB" b="0" dirty="0"/>
              <a:t>Two dominoes: 1 | 8 and 2 | 4</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GB" b="0" dirty="0"/>
              <a:t>Two dominoes: 1 | 10 and 2 | 5</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GB" b="0" dirty="0"/>
              <a:t>Three dominoes: 1 | 12 , 2 | 6 and 3 | 4</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GB" b="0" dirty="0"/>
              <a:t>Three dominoes: 1 | 16 , 2 | 8 and 4 | 4</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GB" b="0" dirty="0"/>
              <a:t>Two dominoes: 1 | 21 and 3 | 7</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GB" b="0" dirty="0"/>
              <a:t>One domino: 1 | 23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Statements that students might offer for what is the same/different about their domino sets include: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All of the dominoes have a 1 | </a:t>
            </a:r>
            <a:r>
              <a:rPr lang="en-GB" b="0" i="1" dirty="0"/>
              <a:t>X</a:t>
            </a:r>
            <a:r>
              <a:rPr lang="en-GB" b="0" dirty="0"/>
              <a:t> domino, as 1 is a factor of every number.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Only some of the dominoes have a 2 | </a:t>
            </a:r>
            <a:r>
              <a:rPr lang="en-GB" b="0" i="1" dirty="0"/>
              <a:t>X</a:t>
            </a:r>
            <a:r>
              <a:rPr lang="en-GB" b="0" dirty="0"/>
              <a:t> domino – the evens.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Both 8 and 10 have just a 1 | </a:t>
            </a:r>
            <a:r>
              <a:rPr lang="en-GB" b="0" i="1" dirty="0"/>
              <a:t>X</a:t>
            </a:r>
            <a:r>
              <a:rPr lang="en-GB" b="0" dirty="0"/>
              <a:t> domino and a 2 | </a:t>
            </a:r>
            <a:r>
              <a:rPr lang="en-GB" b="0" i="0" dirty="0"/>
              <a:t>X </a:t>
            </a:r>
            <a:r>
              <a:rPr lang="en-GB" b="0" dirty="0"/>
              <a:t>domino, as they are even numbers with four factors.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16 is the only domino with a double, as it is the only square number.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23 is the only domino with just one in the set, as it is the only prime number.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r>
              <a:rPr lang="en-GB" b="1" dirty="0"/>
              <a:t>Suggested questioning</a:t>
            </a:r>
          </a:p>
          <a:p>
            <a:r>
              <a:rPr lang="en-GB" b="0" dirty="0"/>
              <a:t>Which number has the most dominoes? Why?</a:t>
            </a:r>
          </a:p>
          <a:p>
            <a:r>
              <a:rPr lang="en-GB" b="0" dirty="0"/>
              <a:t>Which of the dominoes can </a:t>
            </a:r>
            <a:r>
              <a:rPr lang="en-GB" b="1" dirty="0"/>
              <a:t>always</a:t>
            </a:r>
            <a:r>
              <a:rPr lang="en-GB" b="0" dirty="0"/>
              <a:t> be matched with other dominoes? Why?</a:t>
            </a:r>
          </a:p>
          <a:p>
            <a:r>
              <a:rPr lang="en-GB" b="0" dirty="0"/>
              <a:t>Which of the dominoes has a double? Why? What other numbers might have a double?</a:t>
            </a:r>
          </a:p>
          <a:p>
            <a:endParaRPr lang="en-GB" b="0" dirty="0"/>
          </a:p>
          <a:p>
            <a:r>
              <a:rPr lang="en-GB" b="1" dirty="0"/>
              <a:t>Things to think about</a:t>
            </a:r>
          </a:p>
          <a:p>
            <a:r>
              <a:rPr lang="en-GB" b="0" dirty="0"/>
              <a:t>This task uses dominoes as a way of exploring factor pairs, and offers lots of opportunities for discussion and assessment. Think in advance about the direction that your discussion might take and whether there are some specific dominoes you will discuss as a whole class using the suggested same/different statements.</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a:t>
            </a:fld>
            <a:endParaRPr lang="en-GB"/>
          </a:p>
        </p:txBody>
      </p:sp>
    </p:spTree>
    <p:extLst>
      <p:ext uri="{BB962C8B-B14F-4D97-AF65-F5344CB8AC3E}">
        <p14:creationId xmlns:p14="http://schemas.microsoft.com/office/powerpoint/2010/main" val="7434469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73"/>
            <a:ext cx="6049764" cy="648071"/>
          </a:xfrm>
        </p:spPr>
        <p:txBody>
          <a:bodyPr anchor="t"/>
          <a:lstStyle>
            <a:lvl1pPr>
              <a:defRPr>
                <a:solidFill>
                  <a:schemeClr val="bg1"/>
                </a:solidFill>
                <a:latin typeface="Arial" panose="020B0604020202020204" pitchFamily="34" charset="0"/>
                <a:cs typeface="Arial" panose="020B0604020202020204" pitchFamily="34" charset="0"/>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normAutofit/>
          </a:bodyPr>
          <a:lstStyle>
            <a:lvl1pPr marL="0" indent="0">
              <a:buNone/>
              <a:defRPr sz="2400">
                <a:solidFill>
                  <a:schemeClr val="bg1"/>
                </a:solidFill>
                <a:latin typeface="Arial" panose="020B0604020202020204" pitchFamily="34" charset="0"/>
                <a:cs typeface="Arial" panose="020B0604020202020204" pitchFamily="34" charset="0"/>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7961841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2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normAutofit/>
          </a:bodyPr>
          <a:lstStyle>
            <a:lvl1pPr marL="342900" indent="-342900">
              <a:buFont typeface="Arial" panose="020B0604020202020204" pitchFamily="34" charset="0"/>
              <a:buChar char="•"/>
              <a:defRPr sz="2400">
                <a:solidFill>
                  <a:srgbClr val="585858"/>
                </a:solidFill>
                <a:latin typeface="Arial" panose="020B0604020202020204" pitchFamily="34" charset="0"/>
                <a:cs typeface="Arial" panose="020B0604020202020204" pitchFamily="34" charset="0"/>
              </a:defRPr>
            </a:lvl1pPr>
            <a:lvl2pPr marL="742950" indent="-285750">
              <a:buClr>
                <a:srgbClr val="585858"/>
              </a:buClr>
              <a:buFont typeface="Arial" panose="020B0604020202020204" pitchFamily="34" charset="0"/>
              <a:buChar char="•"/>
              <a:defRPr sz="2000">
                <a:solidFill>
                  <a:srgbClr val="585858"/>
                </a:solidFill>
                <a:latin typeface="Arial" panose="020B0604020202020204" pitchFamily="34" charset="0"/>
                <a:cs typeface="Arial" panose="020B0604020202020204" pitchFamily="34" charset="0"/>
              </a:defRPr>
            </a:lvl2pPr>
            <a:lvl3pPr marL="1143000" indent="-228600">
              <a:buClr>
                <a:srgbClr val="585858"/>
              </a:buClr>
              <a:buFont typeface="Arial" panose="020B0604020202020204" pitchFamily="34" charset="0"/>
              <a:buChar char="•"/>
              <a:defRPr sz="1800">
                <a:solidFill>
                  <a:srgbClr val="585858"/>
                </a:solidFill>
                <a:latin typeface="Arial" panose="020B0604020202020204" pitchFamily="34" charset="0"/>
                <a:cs typeface="Arial" panose="020B0604020202020204" pitchFamily="34" charset="0"/>
              </a:defRPr>
            </a:lvl3pPr>
            <a:lvl4pPr marL="16002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4pPr>
            <a:lvl5pPr marL="20574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96179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Tree>
    <p:extLst>
      <p:ext uri="{BB962C8B-B14F-4D97-AF65-F5344CB8AC3E}">
        <p14:creationId xmlns:p14="http://schemas.microsoft.com/office/powerpoint/2010/main" val="82327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Tree>
    <p:extLst>
      <p:ext uri="{BB962C8B-B14F-4D97-AF65-F5344CB8AC3E}">
        <p14:creationId xmlns:p14="http://schemas.microsoft.com/office/powerpoint/2010/main" val="3901247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
        <p:nvSpPr>
          <p:cNvPr id="2" name="TextBox 1">
            <a:extLst>
              <a:ext uri="{FF2B5EF4-FFF2-40B4-BE49-F238E27FC236}">
                <a16:creationId xmlns:a16="http://schemas.microsoft.com/office/drawing/2014/main" id="{68D0B289-4844-44AC-86A0-5AEEE34C6957}"/>
              </a:ext>
            </a:extLst>
          </p:cNvPr>
          <p:cNvSpPr txBox="1"/>
          <p:nvPr userDrawn="1"/>
        </p:nvSpPr>
        <p:spPr>
          <a:xfrm>
            <a:off x="623392" y="2348880"/>
            <a:ext cx="5616624" cy="646331"/>
          </a:xfrm>
          <a:prstGeom prst="rect">
            <a:avLst/>
          </a:prstGeom>
          <a:noFill/>
        </p:spPr>
        <p:txBody>
          <a:bodyPr wrap="square" rtlCol="0">
            <a:spAutoFit/>
          </a:bodyPr>
          <a:lstStyle/>
          <a:p>
            <a:pPr>
              <a:buNone/>
            </a:pPr>
            <a:r>
              <a:rPr lang="en-GB" sz="3600" b="1" noProof="0" dirty="0">
                <a:solidFill>
                  <a:schemeClr val="bg1"/>
                </a:solidFill>
              </a:rPr>
              <a:t>Thank you</a:t>
            </a:r>
            <a:endParaRPr lang="en-GB" sz="3600" b="1" dirty="0">
              <a:solidFill>
                <a:schemeClr val="bg1"/>
              </a:solidFill>
            </a:endParaRPr>
          </a:p>
        </p:txBody>
      </p:sp>
    </p:spTree>
    <p:extLst>
      <p:ext uri="{BB962C8B-B14F-4D97-AF65-F5344CB8AC3E}">
        <p14:creationId xmlns:p14="http://schemas.microsoft.com/office/powerpoint/2010/main" val="3679661524"/>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Activity slid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1631491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043FF3-1B19-4F6E-AED6-1F0E0B12665B}"/>
              </a:ext>
            </a:extLst>
          </p:cNvPr>
          <p:cNvSpPr>
            <a:spLocks noGrp="1"/>
          </p:cNvSpPr>
          <p:nvPr>
            <p:ph type="title"/>
          </p:nvPr>
        </p:nvSpPr>
        <p:spPr>
          <a:xfrm>
            <a:off x="609437" y="365125"/>
            <a:ext cx="10968567"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1CA78F67-7D07-4B89-B1B7-77FCB2FBCB01}"/>
              </a:ext>
            </a:extLst>
          </p:cNvPr>
          <p:cNvSpPr>
            <a:spLocks noGrp="1"/>
          </p:cNvSpPr>
          <p:nvPr>
            <p:ph type="body" idx="1"/>
          </p:nvPr>
        </p:nvSpPr>
        <p:spPr>
          <a:xfrm>
            <a:off x="609437" y="1825625"/>
            <a:ext cx="10968567"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5C9AF1F1-6765-45EE-BEB9-185EDFB65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20/09/2021</a:t>
            </a:fld>
            <a:endParaRPr lang="en-GB" dirty="0"/>
          </a:p>
        </p:txBody>
      </p:sp>
      <p:sp>
        <p:nvSpPr>
          <p:cNvPr id="5" name="Footer Placeholder 4">
            <a:extLst>
              <a:ext uri="{FF2B5EF4-FFF2-40B4-BE49-F238E27FC236}">
                <a16:creationId xmlns:a16="http://schemas.microsoft.com/office/drawing/2014/main" id="{223D2AC0-4764-4C71-9EC2-3E3309ED3F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51279FDB-13C2-4DC1-8C93-EEA50C7287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dirty="0"/>
          </a:p>
        </p:txBody>
      </p:sp>
    </p:spTree>
    <p:extLst>
      <p:ext uri="{BB962C8B-B14F-4D97-AF65-F5344CB8AC3E}">
        <p14:creationId xmlns:p14="http://schemas.microsoft.com/office/powerpoint/2010/main" val="3953001669"/>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Lst>
  <p:txStyles>
    <p:titleStyle>
      <a:lvl1pPr algn="l" defTabSz="914400" rtl="0" eaLnBrk="1" latinLnBrk="0" hangingPunct="1">
        <a:lnSpc>
          <a:spcPct val="90000"/>
        </a:lnSpc>
        <a:spcBef>
          <a:spcPct val="0"/>
        </a:spcBef>
        <a:buNone/>
        <a:defRPr sz="3600" b="1" kern="1200">
          <a:solidFill>
            <a:srgbClr val="585858"/>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76019" y="1646335"/>
            <a:ext cx="720000" cy="720000"/>
          </a:xfrm>
          <a:prstGeom prst="rect">
            <a:avLst/>
          </a:prstGeom>
          <a:ln w="19050">
            <a:solidFill>
              <a:schemeClr val="accent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1200" dirty="0">
                <a:solidFill>
                  <a:srgbClr val="585858"/>
                </a:solidFill>
                <a:latin typeface="Arial" panose="020B0604020202020204" pitchFamily="34" charset="0"/>
                <a:cs typeface="Arial" panose="020B0604020202020204" pitchFamily="34" charset="0"/>
              </a:rPr>
              <a:t>16cm</a:t>
            </a:r>
            <a:r>
              <a:rPr lang="en-GB" sz="1200" baseline="30000" dirty="0">
                <a:solidFill>
                  <a:srgbClr val="585858"/>
                </a:solidFill>
                <a:latin typeface="Arial" panose="020B0604020202020204" pitchFamily="34" charset="0"/>
                <a:cs typeface="Arial" panose="020B0604020202020204" pitchFamily="34" charset="0"/>
              </a:rPr>
              <a:t>2</a:t>
            </a:r>
            <a:endParaRPr lang="en-GB" sz="1200" dirty="0">
              <a:solidFill>
                <a:srgbClr val="585858"/>
              </a:solidFill>
              <a:latin typeface="Arial" panose="020B0604020202020204" pitchFamily="34" charset="0"/>
              <a:cs typeface="Arial" panose="020B0604020202020204" pitchFamily="34" charset="0"/>
            </a:endParaRPr>
          </a:p>
        </p:txBody>
      </p:sp>
      <p:sp>
        <p:nvSpPr>
          <p:cNvPr id="6" name="Rectangle 5"/>
          <p:cNvSpPr/>
          <p:nvPr/>
        </p:nvSpPr>
        <p:spPr>
          <a:xfrm>
            <a:off x="9942805" y="1259368"/>
            <a:ext cx="1980000" cy="1980000"/>
          </a:xfrm>
          <a:prstGeom prst="rect">
            <a:avLst/>
          </a:prstGeom>
          <a:solidFill>
            <a:schemeClr val="accent5">
              <a:lumMod val="40000"/>
              <a:lumOff val="60000"/>
            </a:schemeClr>
          </a:solidFill>
          <a:ln w="19050">
            <a:solidFill>
              <a:schemeClr val="accent1"/>
            </a:solidFill>
          </a:ln>
        </p:spPr>
        <p:style>
          <a:lnRef idx="1">
            <a:schemeClr val="accent6"/>
          </a:lnRef>
          <a:fillRef idx="2">
            <a:schemeClr val="accent6"/>
          </a:fillRef>
          <a:effectRef idx="1">
            <a:schemeClr val="accent6"/>
          </a:effectRef>
          <a:fontRef idx="minor">
            <a:schemeClr val="dk1"/>
          </a:fontRef>
        </p:style>
        <p:txBody>
          <a:bodyPr rtlCol="0" anchor="ctr"/>
          <a:lstStyle/>
          <a:p>
            <a:pPr algn="ctr">
              <a:buNone/>
            </a:pPr>
            <a:r>
              <a:rPr lang="en-GB" sz="1400" dirty="0">
                <a:solidFill>
                  <a:srgbClr val="585858"/>
                </a:solidFill>
                <a:latin typeface="Arial" panose="020B0604020202020204" pitchFamily="34" charset="0"/>
                <a:cs typeface="Arial" panose="020B0604020202020204" pitchFamily="34" charset="0"/>
              </a:rPr>
              <a:t>121cm</a:t>
            </a:r>
            <a:r>
              <a:rPr lang="en-GB" sz="1400" baseline="30000" dirty="0">
                <a:solidFill>
                  <a:srgbClr val="585858"/>
                </a:solidFill>
                <a:latin typeface="Arial" panose="020B0604020202020204" pitchFamily="34" charset="0"/>
                <a:cs typeface="Arial" panose="020B0604020202020204" pitchFamily="34" charset="0"/>
              </a:rPr>
              <a:t>2</a:t>
            </a:r>
            <a:endParaRPr lang="en-GB" sz="1400" dirty="0">
              <a:solidFill>
                <a:srgbClr val="585858"/>
              </a:solidFill>
              <a:latin typeface="Arial" panose="020B0604020202020204" pitchFamily="34" charset="0"/>
              <a:cs typeface="Arial" panose="020B0604020202020204" pitchFamily="34" charset="0"/>
            </a:endParaRPr>
          </a:p>
        </p:txBody>
      </p:sp>
      <p:sp>
        <p:nvSpPr>
          <p:cNvPr id="7" name="Rectangle 6"/>
          <p:cNvSpPr/>
          <p:nvPr/>
        </p:nvSpPr>
        <p:spPr>
          <a:xfrm>
            <a:off x="8023681" y="1718694"/>
            <a:ext cx="1620000" cy="1620000"/>
          </a:xfrm>
          <a:prstGeom prst="rect">
            <a:avLst/>
          </a:prstGeom>
          <a:ln w="19050">
            <a:solidFill>
              <a:schemeClr val="accent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1400" dirty="0">
                <a:solidFill>
                  <a:srgbClr val="585858"/>
                </a:solidFill>
                <a:latin typeface="Arial" panose="020B0604020202020204" pitchFamily="34" charset="0"/>
                <a:cs typeface="Arial" panose="020B0604020202020204" pitchFamily="34" charset="0"/>
              </a:rPr>
              <a:t>81cm</a:t>
            </a:r>
            <a:r>
              <a:rPr lang="en-GB" sz="1400" baseline="30000" dirty="0">
                <a:solidFill>
                  <a:srgbClr val="585858"/>
                </a:solidFill>
                <a:latin typeface="Arial" panose="020B0604020202020204" pitchFamily="34" charset="0"/>
                <a:cs typeface="Arial" panose="020B0604020202020204" pitchFamily="34" charset="0"/>
              </a:rPr>
              <a:t>2</a:t>
            </a:r>
            <a:endParaRPr lang="en-GB" sz="1400" dirty="0">
              <a:solidFill>
                <a:srgbClr val="585858"/>
              </a:solidFill>
              <a:latin typeface="Arial" panose="020B0604020202020204" pitchFamily="34" charset="0"/>
              <a:cs typeface="Arial" panose="020B0604020202020204" pitchFamily="34" charset="0"/>
            </a:endParaRPr>
          </a:p>
        </p:txBody>
      </p:sp>
      <p:sp>
        <p:nvSpPr>
          <p:cNvPr id="8" name="Rectangle 7"/>
          <p:cNvSpPr/>
          <p:nvPr/>
        </p:nvSpPr>
        <p:spPr>
          <a:xfrm>
            <a:off x="6433617" y="1529106"/>
            <a:ext cx="1260000" cy="1260000"/>
          </a:xfrm>
          <a:prstGeom prst="rect">
            <a:avLst/>
          </a:prstGeom>
          <a:solidFill>
            <a:schemeClr val="accent6">
              <a:lumMod val="40000"/>
              <a:lumOff val="60000"/>
            </a:schemeClr>
          </a:solidFill>
          <a:ln w="1905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None/>
            </a:pPr>
            <a:r>
              <a:rPr lang="en-GB" sz="1400" dirty="0">
                <a:solidFill>
                  <a:srgbClr val="585858"/>
                </a:solidFill>
                <a:latin typeface="Arial" panose="020B0604020202020204" pitchFamily="34" charset="0"/>
                <a:cs typeface="Arial" panose="020B0604020202020204" pitchFamily="34" charset="0"/>
              </a:rPr>
              <a:t>49cm</a:t>
            </a:r>
            <a:r>
              <a:rPr lang="en-GB" sz="1400" baseline="30000" dirty="0">
                <a:solidFill>
                  <a:srgbClr val="585858"/>
                </a:solidFill>
                <a:latin typeface="Arial" panose="020B0604020202020204" pitchFamily="34" charset="0"/>
                <a:cs typeface="Arial" panose="020B0604020202020204" pitchFamily="34" charset="0"/>
              </a:rPr>
              <a:t>2</a:t>
            </a:r>
            <a:endParaRPr lang="en-GB" sz="1400" dirty="0">
              <a:solidFill>
                <a:srgbClr val="585858"/>
              </a:solidFill>
              <a:latin typeface="Arial" panose="020B0604020202020204" pitchFamily="34" charset="0"/>
              <a:cs typeface="Arial" panose="020B0604020202020204" pitchFamily="34" charset="0"/>
            </a:endParaRPr>
          </a:p>
        </p:txBody>
      </p:sp>
      <p:sp>
        <p:nvSpPr>
          <p:cNvPr id="9" name="Rectangle 8"/>
          <p:cNvSpPr/>
          <p:nvPr/>
        </p:nvSpPr>
        <p:spPr>
          <a:xfrm>
            <a:off x="5364818" y="1765021"/>
            <a:ext cx="900000" cy="900000"/>
          </a:xfrm>
          <a:prstGeom prst="rect">
            <a:avLst/>
          </a:prstGeom>
          <a:ln w="19050">
            <a:solidFill>
              <a:schemeClr val="accent1"/>
            </a:solidFill>
          </a:ln>
        </p:spPr>
        <p:style>
          <a:lnRef idx="1">
            <a:schemeClr val="accent5"/>
          </a:lnRef>
          <a:fillRef idx="2">
            <a:schemeClr val="accent5"/>
          </a:fillRef>
          <a:effectRef idx="1">
            <a:schemeClr val="accent5"/>
          </a:effectRef>
          <a:fontRef idx="minor">
            <a:schemeClr val="dk1"/>
          </a:fontRef>
        </p:style>
        <p:txBody>
          <a:bodyPr rtlCol="0" anchor="ctr"/>
          <a:lstStyle/>
          <a:p>
            <a:pPr algn="ctr">
              <a:buNone/>
            </a:pPr>
            <a:r>
              <a:rPr lang="en-GB" sz="1400" dirty="0">
                <a:solidFill>
                  <a:srgbClr val="585858"/>
                </a:solidFill>
                <a:latin typeface="Arial" panose="020B0604020202020204" pitchFamily="34" charset="0"/>
                <a:cs typeface="Arial" panose="020B0604020202020204" pitchFamily="34" charset="0"/>
              </a:rPr>
              <a:t>25cm</a:t>
            </a:r>
            <a:r>
              <a:rPr lang="en-GB" sz="1400" baseline="30000" dirty="0">
                <a:solidFill>
                  <a:srgbClr val="585858"/>
                </a:solidFill>
                <a:latin typeface="Arial" panose="020B0604020202020204" pitchFamily="34" charset="0"/>
                <a:cs typeface="Arial" panose="020B0604020202020204" pitchFamily="34" charset="0"/>
              </a:rPr>
              <a:t>2</a:t>
            </a:r>
            <a:endParaRPr lang="en-GB" sz="1400" dirty="0">
              <a:solidFill>
                <a:srgbClr val="585858"/>
              </a:solidFill>
              <a:latin typeface="Arial" panose="020B0604020202020204" pitchFamily="34" charset="0"/>
              <a:cs typeface="Arial" panose="020B0604020202020204" pitchFamily="34" charset="0"/>
            </a:endParaRPr>
          </a:p>
        </p:txBody>
      </p:sp>
      <p:sp>
        <p:nvSpPr>
          <p:cNvPr id="10" name="Rectangle 9"/>
          <p:cNvSpPr/>
          <p:nvPr/>
        </p:nvSpPr>
        <p:spPr>
          <a:xfrm>
            <a:off x="3767220" y="1914403"/>
            <a:ext cx="540000" cy="540000"/>
          </a:xfrm>
          <a:prstGeom prst="rect">
            <a:avLst/>
          </a:prstGeom>
          <a:solidFill>
            <a:schemeClr val="accent2"/>
          </a:solidFill>
          <a:ln w="19050">
            <a:solidFill>
              <a:schemeClr val="accent1"/>
            </a:solidFill>
          </a:ln>
        </p:spPr>
        <p:style>
          <a:lnRef idx="1">
            <a:schemeClr val="accent6"/>
          </a:lnRef>
          <a:fillRef idx="2">
            <a:schemeClr val="accent6"/>
          </a:fillRef>
          <a:effectRef idx="1">
            <a:schemeClr val="accent6"/>
          </a:effectRef>
          <a:fontRef idx="minor">
            <a:schemeClr val="dk1"/>
          </a:fontRef>
        </p:style>
        <p:txBody>
          <a:bodyPr rtlCol="0" anchor="ctr"/>
          <a:lstStyle/>
          <a:p>
            <a:pPr algn="ctr">
              <a:buNone/>
            </a:pPr>
            <a:r>
              <a:rPr lang="en-GB" sz="1100" dirty="0">
                <a:solidFill>
                  <a:srgbClr val="585858"/>
                </a:solidFill>
                <a:latin typeface="Arial" panose="020B0604020202020204" pitchFamily="34" charset="0"/>
                <a:cs typeface="Arial" panose="020B0604020202020204" pitchFamily="34" charset="0"/>
              </a:rPr>
              <a:t>9cm</a:t>
            </a:r>
            <a:r>
              <a:rPr lang="en-GB" sz="1100" baseline="30000" dirty="0">
                <a:solidFill>
                  <a:srgbClr val="585858"/>
                </a:solidFill>
                <a:latin typeface="Arial" panose="020B0604020202020204" pitchFamily="34" charset="0"/>
                <a:cs typeface="Arial" panose="020B0604020202020204" pitchFamily="34" charset="0"/>
              </a:rPr>
              <a:t>2</a:t>
            </a:r>
            <a:endParaRPr lang="en-GB" sz="1100" dirty="0">
              <a:solidFill>
                <a:srgbClr val="585858"/>
              </a:solidFill>
              <a:latin typeface="Arial" panose="020B0604020202020204" pitchFamily="34" charset="0"/>
              <a:cs typeface="Arial" panose="020B0604020202020204" pitchFamily="34" charset="0"/>
            </a:endParaRPr>
          </a:p>
        </p:txBody>
      </p:sp>
      <p:grpSp>
        <p:nvGrpSpPr>
          <p:cNvPr id="28" name="Group 27"/>
          <p:cNvGrpSpPr/>
          <p:nvPr/>
        </p:nvGrpSpPr>
        <p:grpSpPr>
          <a:xfrm>
            <a:off x="1991520" y="4006803"/>
            <a:ext cx="1440000" cy="338554"/>
            <a:chOff x="954157" y="4697443"/>
            <a:chExt cx="1440000" cy="459035"/>
          </a:xfrm>
        </p:grpSpPr>
        <p:cxnSp>
          <p:nvCxnSpPr>
            <p:cNvPr id="12" name="Straight Connector 11"/>
            <p:cNvCxnSpPr/>
            <p:nvPr/>
          </p:nvCxnSpPr>
          <p:spPr>
            <a:xfrm flipV="1">
              <a:off x="954157" y="4708309"/>
              <a:ext cx="1440000" cy="568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flipH="1">
              <a:off x="1340538" y="4697443"/>
              <a:ext cx="836691" cy="459035"/>
            </a:xfrm>
            <a:prstGeom prst="rect">
              <a:avLst/>
            </a:prstGeom>
            <a:noFill/>
          </p:spPr>
          <p:txBody>
            <a:bodyPr wrap="square" rtlCol="0">
              <a:spAutoFit/>
            </a:bodyPr>
            <a:lstStyle/>
            <a:p>
              <a:pPr>
                <a:buNone/>
              </a:pPr>
              <a:r>
                <a:rPr lang="en-GB" sz="1600" b="1" dirty="0">
                  <a:latin typeface="Arial" panose="020B0604020202020204" pitchFamily="34" charset="0"/>
                  <a:cs typeface="Arial" panose="020B0604020202020204" pitchFamily="34" charset="0"/>
                </a:rPr>
                <a:t>8cm</a:t>
              </a:r>
            </a:p>
          </p:txBody>
        </p:sp>
      </p:grpSp>
      <p:sp>
        <p:nvSpPr>
          <p:cNvPr id="23" name="TextBox 22"/>
          <p:cNvSpPr txBox="1"/>
          <p:nvPr/>
        </p:nvSpPr>
        <p:spPr>
          <a:xfrm>
            <a:off x="253789" y="1259368"/>
            <a:ext cx="2869696" cy="430887"/>
          </a:xfrm>
          <a:prstGeom prst="rect">
            <a:avLst/>
          </a:prstGeom>
          <a:noFill/>
        </p:spPr>
        <p:txBody>
          <a:bodyPr wrap="none" rtlCol="0">
            <a:spAutoFit/>
          </a:bodyPr>
          <a:lstStyle/>
          <a:p>
            <a:pPr>
              <a:buNone/>
            </a:pPr>
            <a:r>
              <a:rPr lang="en-GB" sz="2200" dirty="0">
                <a:cs typeface="Arial" panose="020B0604020202020204" pitchFamily="34" charset="0"/>
              </a:rPr>
              <a:t>Here are six squares.</a:t>
            </a:r>
          </a:p>
        </p:txBody>
      </p:sp>
      <p:sp>
        <p:nvSpPr>
          <p:cNvPr id="24" name="TextBox 23"/>
          <p:cNvSpPr txBox="1"/>
          <p:nvPr/>
        </p:nvSpPr>
        <p:spPr>
          <a:xfrm>
            <a:off x="257326" y="3284984"/>
            <a:ext cx="6768199" cy="430887"/>
          </a:xfrm>
          <a:prstGeom prst="rect">
            <a:avLst/>
          </a:prstGeom>
          <a:noFill/>
        </p:spPr>
        <p:txBody>
          <a:bodyPr wrap="none" rtlCol="0">
            <a:spAutoFit/>
          </a:bodyPr>
          <a:lstStyle/>
          <a:p>
            <a:pPr marL="457200" indent="-457200">
              <a:buFont typeface="+mj-lt"/>
              <a:buAutoNum type="alphaLcParenR"/>
            </a:pPr>
            <a:r>
              <a:rPr lang="en-GB" sz="2200">
                <a:latin typeface="Arial" panose="020B0604020202020204" pitchFamily="34" charset="0"/>
                <a:cs typeface="Arial" panose="020B0604020202020204" pitchFamily="34" charset="0"/>
              </a:rPr>
              <a:t>Which of the squares would fit on the line below?</a:t>
            </a:r>
          </a:p>
        </p:txBody>
      </p:sp>
      <p:sp>
        <p:nvSpPr>
          <p:cNvPr id="25" name="TextBox 24"/>
          <p:cNvSpPr txBox="1"/>
          <p:nvPr/>
        </p:nvSpPr>
        <p:spPr>
          <a:xfrm>
            <a:off x="281425" y="4527657"/>
            <a:ext cx="8058616" cy="430887"/>
          </a:xfrm>
          <a:prstGeom prst="rect">
            <a:avLst/>
          </a:prstGeom>
          <a:noFill/>
        </p:spPr>
        <p:txBody>
          <a:bodyPr wrap="none" rtlCol="0">
            <a:spAutoFit/>
          </a:bodyPr>
          <a:lstStyle/>
          <a:p>
            <a:pPr marL="457200" indent="-457200">
              <a:buFont typeface="+mj-lt"/>
              <a:buAutoNum type="alphaLcParenR" startAt="2"/>
            </a:pPr>
            <a:r>
              <a:rPr lang="en-GB" sz="2200" dirty="0">
                <a:latin typeface="Arial" panose="020B0604020202020204" pitchFamily="34" charset="0"/>
                <a:cs typeface="Arial" panose="020B0604020202020204" pitchFamily="34" charset="0"/>
              </a:rPr>
              <a:t>Can you create a square that would fit </a:t>
            </a:r>
            <a:r>
              <a:rPr lang="en-GB" sz="2200" b="1" dirty="0">
                <a:latin typeface="Arial" panose="020B0604020202020204" pitchFamily="34" charset="0"/>
                <a:cs typeface="Arial" panose="020B0604020202020204" pitchFamily="34" charset="0"/>
              </a:rPr>
              <a:t>exactly</a:t>
            </a:r>
            <a:r>
              <a:rPr lang="en-GB" sz="2200" dirty="0">
                <a:latin typeface="Arial" panose="020B0604020202020204" pitchFamily="34" charset="0"/>
                <a:cs typeface="Arial" panose="020B0604020202020204" pitchFamily="34" charset="0"/>
              </a:rPr>
              <a:t> on the line? </a:t>
            </a:r>
          </a:p>
        </p:txBody>
      </p:sp>
      <p:sp>
        <p:nvSpPr>
          <p:cNvPr id="29" name="TextBox 28"/>
          <p:cNvSpPr txBox="1"/>
          <p:nvPr/>
        </p:nvSpPr>
        <p:spPr>
          <a:xfrm>
            <a:off x="931568" y="5430725"/>
            <a:ext cx="8441032" cy="1107996"/>
          </a:xfrm>
          <a:prstGeom prst="rect">
            <a:avLst/>
          </a:prstGeom>
          <a:noFill/>
        </p:spPr>
        <p:txBody>
          <a:bodyPr wrap="square" rtlCol="0">
            <a:spAutoFit/>
          </a:bodyPr>
          <a:lstStyle/>
          <a:p>
            <a:pPr>
              <a:buNone/>
            </a:pPr>
            <a:r>
              <a:rPr lang="en-GB" sz="2200" dirty="0">
                <a:cs typeface="Arial" panose="020B0604020202020204" pitchFamily="34" charset="0"/>
              </a:rPr>
              <a:t>I draw a 10cm line. Three different squares fit side-by-side on my line. What might the areas of my squares be? Is there more than one way to do this?</a:t>
            </a:r>
          </a:p>
        </p:txBody>
      </p:sp>
      <p:sp>
        <p:nvSpPr>
          <p:cNvPr id="3" name="Text Placeholder 2">
            <a:extLst>
              <a:ext uri="{FF2B5EF4-FFF2-40B4-BE49-F238E27FC236}">
                <a16:creationId xmlns:a16="http://schemas.microsoft.com/office/drawing/2014/main" id="{068CB40E-01E1-482F-8396-58CE23691B4A}"/>
              </a:ext>
            </a:extLst>
          </p:cNvPr>
          <p:cNvSpPr>
            <a:spLocks noGrp="1"/>
          </p:cNvSpPr>
          <p:nvPr>
            <p:ph type="body" sz="quarter" idx="11"/>
          </p:nvPr>
        </p:nvSpPr>
        <p:spPr/>
        <p:txBody>
          <a:bodyPr/>
          <a:lstStyle/>
          <a:p>
            <a:r>
              <a:rPr lang="en-GB"/>
              <a:t>Checkpoint 5: Squares and lines</a:t>
            </a:r>
          </a:p>
        </p:txBody>
      </p:sp>
      <p:sp>
        <p:nvSpPr>
          <p:cNvPr id="16" name="Action Button: Help 15">
            <a:hlinkClick r:id="" action="ppaction://noaction" highlightClick="1"/>
            <a:extLst>
              <a:ext uri="{FF2B5EF4-FFF2-40B4-BE49-F238E27FC236}">
                <a16:creationId xmlns:a16="http://schemas.microsoft.com/office/drawing/2014/main" id="{ED04080F-0CE6-47AA-A3DF-18F6A28D15D8}"/>
              </a:ext>
            </a:extLst>
          </p:cNvPr>
          <p:cNvSpPr/>
          <p:nvPr/>
        </p:nvSpPr>
        <p:spPr>
          <a:xfrm>
            <a:off x="250552" y="559863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487836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nodePh="1">
                                  <p:stCondLst>
                                    <p:cond delay="0"/>
                                  </p:stCondLst>
                                  <p:endCondLst>
                                    <p:cond evt="begin" delay="0">
                                      <p:tn val="17"/>
                                    </p:cond>
                                  </p:end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23" grpId="0"/>
      <p:bldP spid="24" grpId="0"/>
      <p:bldP spid="25" grpId="0"/>
      <p:bldP spid="29" grpId="0"/>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1983230-D650-4866-BC6E-C0D30EFEB407}"/>
              </a:ext>
            </a:extLst>
          </p:cNvPr>
          <p:cNvSpPr>
            <a:spLocks noGrp="1"/>
          </p:cNvSpPr>
          <p:nvPr>
            <p:ph type="body" sz="quarter" idx="11"/>
          </p:nvPr>
        </p:nvSpPr>
        <p:spPr/>
        <p:txBody>
          <a:bodyPr/>
          <a:lstStyle/>
          <a:p>
            <a:r>
              <a:rPr lang="en-GB"/>
              <a:t>Checkpoint 7: Dominoes</a:t>
            </a:r>
          </a:p>
        </p:txBody>
      </p:sp>
      <p:sp>
        <p:nvSpPr>
          <p:cNvPr id="4" name="TextBox 3">
            <a:extLst>
              <a:ext uri="{FF2B5EF4-FFF2-40B4-BE49-F238E27FC236}">
                <a16:creationId xmlns:a16="http://schemas.microsoft.com/office/drawing/2014/main" id="{297DB856-F962-44AD-99AF-B5B461748635}"/>
              </a:ext>
            </a:extLst>
          </p:cNvPr>
          <p:cNvSpPr txBox="1"/>
          <p:nvPr/>
        </p:nvSpPr>
        <p:spPr>
          <a:xfrm>
            <a:off x="80295" y="1297362"/>
            <a:ext cx="6052218" cy="430887"/>
          </a:xfrm>
          <a:prstGeom prst="rect">
            <a:avLst/>
          </a:prstGeom>
          <a:noFill/>
        </p:spPr>
        <p:txBody>
          <a:bodyPr wrap="square" rtlCol="0">
            <a:spAutoFit/>
          </a:bodyPr>
          <a:lstStyle/>
          <a:p>
            <a:pPr>
              <a:buNone/>
            </a:pPr>
            <a:r>
              <a:rPr lang="en-GB" sz="2200"/>
              <a:t>Yusuf is making a special set of dominoes.</a:t>
            </a:r>
          </a:p>
        </p:txBody>
      </p:sp>
      <p:pic>
        <p:nvPicPr>
          <p:cNvPr id="132" name="Picture 131">
            <a:extLst>
              <a:ext uri="{FF2B5EF4-FFF2-40B4-BE49-F238E27FC236}">
                <a16:creationId xmlns:a16="http://schemas.microsoft.com/office/drawing/2014/main" id="{B24455BC-453D-4F01-B214-929FC05ED5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12248" y="1219479"/>
            <a:ext cx="1791904" cy="646119"/>
          </a:xfrm>
          <a:prstGeom prst="rect">
            <a:avLst/>
          </a:prstGeom>
        </p:spPr>
      </p:pic>
      <p:pic>
        <p:nvPicPr>
          <p:cNvPr id="133" name="Picture 132">
            <a:extLst>
              <a:ext uri="{FF2B5EF4-FFF2-40B4-BE49-F238E27FC236}">
                <a16:creationId xmlns:a16="http://schemas.microsoft.com/office/drawing/2014/main" id="{51083069-52F8-4F90-9629-CF8A19AD79D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63185" y="1473093"/>
            <a:ext cx="1803929" cy="646119"/>
          </a:xfrm>
          <a:prstGeom prst="rect">
            <a:avLst/>
          </a:prstGeom>
        </p:spPr>
      </p:pic>
      <p:pic>
        <p:nvPicPr>
          <p:cNvPr id="134" name="Picture 133">
            <a:extLst>
              <a:ext uri="{FF2B5EF4-FFF2-40B4-BE49-F238E27FC236}">
                <a16:creationId xmlns:a16="http://schemas.microsoft.com/office/drawing/2014/main" id="{31164D84-147A-4110-B37C-A8A647A8B0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87217" y="1926736"/>
            <a:ext cx="1814944" cy="654427"/>
          </a:xfrm>
          <a:prstGeom prst="rect">
            <a:avLst/>
          </a:prstGeom>
        </p:spPr>
      </p:pic>
      <p:sp>
        <p:nvSpPr>
          <p:cNvPr id="135" name="TextBox 134">
            <a:extLst>
              <a:ext uri="{FF2B5EF4-FFF2-40B4-BE49-F238E27FC236}">
                <a16:creationId xmlns:a16="http://schemas.microsoft.com/office/drawing/2014/main" id="{68964729-7A49-4F3D-99E1-7F3CEB708140}"/>
              </a:ext>
            </a:extLst>
          </p:cNvPr>
          <p:cNvSpPr txBox="1"/>
          <p:nvPr/>
        </p:nvSpPr>
        <p:spPr>
          <a:xfrm>
            <a:off x="104816" y="1719292"/>
            <a:ext cx="6193475" cy="769441"/>
          </a:xfrm>
          <a:prstGeom prst="rect">
            <a:avLst/>
          </a:prstGeom>
          <a:noFill/>
        </p:spPr>
        <p:txBody>
          <a:bodyPr wrap="square" rtlCol="0">
            <a:spAutoFit/>
          </a:bodyPr>
          <a:lstStyle/>
          <a:p>
            <a:pPr>
              <a:buNone/>
            </a:pPr>
            <a:r>
              <a:rPr lang="en-GB" sz="2200"/>
              <a:t>What do you think the rules are for creating his dominoes? </a:t>
            </a:r>
          </a:p>
        </p:txBody>
      </p:sp>
      <p:sp>
        <p:nvSpPr>
          <p:cNvPr id="136" name="TextBox 135">
            <a:extLst>
              <a:ext uri="{FF2B5EF4-FFF2-40B4-BE49-F238E27FC236}">
                <a16:creationId xmlns:a16="http://schemas.microsoft.com/office/drawing/2014/main" id="{4E6F4EED-7678-41A1-A4B8-6A62653CCED4}"/>
              </a:ext>
            </a:extLst>
          </p:cNvPr>
          <p:cNvSpPr txBox="1"/>
          <p:nvPr/>
        </p:nvSpPr>
        <p:spPr>
          <a:xfrm>
            <a:off x="169021" y="2825415"/>
            <a:ext cx="11926983" cy="1243417"/>
          </a:xfrm>
          <a:prstGeom prst="rect">
            <a:avLst/>
          </a:prstGeom>
          <a:noFill/>
        </p:spPr>
        <p:txBody>
          <a:bodyPr wrap="square" rtlCol="0">
            <a:spAutoFit/>
          </a:bodyPr>
          <a:lstStyle/>
          <a:p>
            <a:pPr>
              <a:buNone/>
            </a:pPr>
            <a:r>
              <a:rPr lang="en-GB" sz="2200" dirty="0"/>
              <a:t>Yusuf’s set is for the number 20. Create domino sets for:</a:t>
            </a:r>
          </a:p>
          <a:p>
            <a:pPr>
              <a:buNone/>
            </a:pPr>
            <a:r>
              <a:rPr lang="en-GB" sz="2200" dirty="0">
                <a:solidFill>
                  <a:srgbClr val="00628C"/>
                </a:solidFill>
              </a:rPr>
              <a:t>a) </a:t>
            </a:r>
            <a:r>
              <a:rPr lang="en-GB" sz="2200" dirty="0">
                <a:solidFill>
                  <a:srgbClr val="585858"/>
                </a:solidFill>
              </a:rPr>
              <a:t>8</a:t>
            </a:r>
            <a:r>
              <a:rPr lang="en-GB" sz="2200" dirty="0">
                <a:solidFill>
                  <a:srgbClr val="00628C"/>
                </a:solidFill>
              </a:rPr>
              <a:t>		b) </a:t>
            </a:r>
            <a:r>
              <a:rPr lang="en-GB" sz="2200" dirty="0">
                <a:solidFill>
                  <a:srgbClr val="585858"/>
                </a:solidFill>
              </a:rPr>
              <a:t>10</a:t>
            </a:r>
            <a:r>
              <a:rPr lang="en-GB" sz="2200" dirty="0">
                <a:solidFill>
                  <a:srgbClr val="00628C"/>
                </a:solidFill>
              </a:rPr>
              <a:t>		c) </a:t>
            </a:r>
            <a:r>
              <a:rPr lang="en-GB" sz="2200" dirty="0">
                <a:solidFill>
                  <a:srgbClr val="585858"/>
                </a:solidFill>
              </a:rPr>
              <a:t>12		</a:t>
            </a:r>
            <a:r>
              <a:rPr lang="en-GB" sz="2200" dirty="0">
                <a:solidFill>
                  <a:srgbClr val="00628C"/>
                </a:solidFill>
              </a:rPr>
              <a:t>d) </a:t>
            </a:r>
            <a:r>
              <a:rPr lang="en-GB" sz="2200" dirty="0">
                <a:solidFill>
                  <a:srgbClr val="585858"/>
                </a:solidFill>
              </a:rPr>
              <a:t>16</a:t>
            </a:r>
            <a:r>
              <a:rPr lang="en-GB" sz="2200" dirty="0">
                <a:solidFill>
                  <a:srgbClr val="00628C"/>
                </a:solidFill>
              </a:rPr>
              <a:t>		e) </a:t>
            </a:r>
            <a:r>
              <a:rPr lang="en-GB" sz="2200" dirty="0">
                <a:solidFill>
                  <a:srgbClr val="585858"/>
                </a:solidFill>
              </a:rPr>
              <a:t>21		</a:t>
            </a:r>
            <a:r>
              <a:rPr lang="en-GB" sz="2200" dirty="0">
                <a:solidFill>
                  <a:srgbClr val="00628C"/>
                </a:solidFill>
              </a:rPr>
              <a:t> f) </a:t>
            </a:r>
            <a:r>
              <a:rPr lang="en-GB" sz="2200" dirty="0">
                <a:solidFill>
                  <a:srgbClr val="585858"/>
                </a:solidFill>
              </a:rPr>
              <a:t>23</a:t>
            </a:r>
          </a:p>
          <a:p>
            <a:pPr>
              <a:buNone/>
            </a:pPr>
            <a:r>
              <a:rPr lang="en-GB" sz="2200" dirty="0"/>
              <a:t>What is the same and what is different about your sets of dominoes? </a:t>
            </a:r>
          </a:p>
        </p:txBody>
      </p:sp>
      <p:sp>
        <p:nvSpPr>
          <p:cNvPr id="137" name="TextBox 136">
            <a:extLst>
              <a:ext uri="{FF2B5EF4-FFF2-40B4-BE49-F238E27FC236}">
                <a16:creationId xmlns:a16="http://schemas.microsoft.com/office/drawing/2014/main" id="{51281EDE-4054-400D-9566-7BD3271307B2}"/>
              </a:ext>
            </a:extLst>
          </p:cNvPr>
          <p:cNvSpPr txBox="1"/>
          <p:nvPr/>
        </p:nvSpPr>
        <p:spPr>
          <a:xfrm>
            <a:off x="885918" y="4363387"/>
            <a:ext cx="8380630" cy="2394502"/>
          </a:xfrm>
          <a:prstGeom prst="rect">
            <a:avLst/>
          </a:prstGeom>
          <a:noFill/>
        </p:spPr>
        <p:txBody>
          <a:bodyPr wrap="square" rtlCol="0">
            <a:spAutoFit/>
          </a:bodyPr>
          <a:lstStyle/>
          <a:p>
            <a:pPr>
              <a:buNone/>
            </a:pPr>
            <a:r>
              <a:rPr lang="en-GB" sz="2200" dirty="0"/>
              <a:t>Could you match dominoes from any of your sets? For example:</a:t>
            </a:r>
          </a:p>
          <a:p>
            <a:pPr>
              <a:buNone/>
            </a:pPr>
            <a:endParaRPr lang="en-GB" sz="2200" dirty="0"/>
          </a:p>
          <a:p>
            <a:pPr>
              <a:buNone/>
            </a:pPr>
            <a:endParaRPr lang="en-GB" sz="2200" dirty="0"/>
          </a:p>
          <a:p>
            <a:pPr>
              <a:buNone/>
            </a:pPr>
            <a:r>
              <a:rPr lang="en-GB" sz="2200" dirty="0"/>
              <a:t>Is there a number that appears in every set?</a:t>
            </a:r>
          </a:p>
          <a:p>
            <a:pPr>
              <a:buNone/>
            </a:pPr>
            <a:r>
              <a:rPr lang="en-GB" sz="2200" dirty="0"/>
              <a:t>Pick two sets of dominoes. What is the highest number that appears in both sets?</a:t>
            </a:r>
          </a:p>
        </p:txBody>
      </p:sp>
      <p:sp>
        <p:nvSpPr>
          <p:cNvPr id="10" name="Action Button: Help 9">
            <a:hlinkClick r:id="" action="ppaction://noaction" highlightClick="1"/>
            <a:extLst>
              <a:ext uri="{FF2B5EF4-FFF2-40B4-BE49-F238E27FC236}">
                <a16:creationId xmlns:a16="http://schemas.microsoft.com/office/drawing/2014/main" id="{46474621-4F21-4C23-95EA-972180CC8B30}"/>
              </a:ext>
            </a:extLst>
          </p:cNvPr>
          <p:cNvSpPr/>
          <p:nvPr/>
        </p:nvSpPr>
        <p:spPr>
          <a:xfrm>
            <a:off x="204902" y="4527746"/>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pic>
        <p:nvPicPr>
          <p:cNvPr id="12" name="Picture 11">
            <a:extLst>
              <a:ext uri="{FF2B5EF4-FFF2-40B4-BE49-F238E27FC236}">
                <a16:creationId xmlns:a16="http://schemas.microsoft.com/office/drawing/2014/main" id="{4566FA8B-92EA-404A-A1B9-1A134E08A5D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53376" y="4955129"/>
            <a:ext cx="1296353" cy="464319"/>
          </a:xfrm>
          <a:prstGeom prst="rect">
            <a:avLst/>
          </a:prstGeom>
        </p:spPr>
      </p:pic>
      <p:pic>
        <p:nvPicPr>
          <p:cNvPr id="13" name="Picture 12">
            <a:extLst>
              <a:ext uri="{FF2B5EF4-FFF2-40B4-BE49-F238E27FC236}">
                <a16:creationId xmlns:a16="http://schemas.microsoft.com/office/drawing/2014/main" id="{21BB0DC1-023D-443E-AA37-12B34BB79B2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42594" y="4945127"/>
            <a:ext cx="1293237" cy="464319"/>
          </a:xfrm>
          <a:prstGeom prst="rect">
            <a:avLst/>
          </a:prstGeom>
        </p:spPr>
      </p:pic>
    </p:spTree>
    <p:extLst>
      <p:ext uri="{BB962C8B-B14F-4D97-AF65-F5344CB8AC3E}">
        <p14:creationId xmlns:p14="http://schemas.microsoft.com/office/powerpoint/2010/main" val="2797299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fade">
                                      <p:cBhvr>
                                        <p:cTn id="7" dur="500"/>
                                        <p:tgtEl>
                                          <p:spTgt spid="1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6"/>
                                        </p:tgtEl>
                                        <p:attrNameLst>
                                          <p:attrName>style.visibility</p:attrName>
                                        </p:attrNameLst>
                                      </p:cBhvr>
                                      <p:to>
                                        <p:strVal val="visible"/>
                                      </p:to>
                                    </p:set>
                                    <p:animEffect transition="in" filter="fade">
                                      <p:cBhvr>
                                        <p:cTn id="12" dur="500"/>
                                        <p:tgtEl>
                                          <p:spTgt spid="1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7"/>
                                        </p:tgtEl>
                                        <p:attrNameLst>
                                          <p:attrName>style.visibility</p:attrName>
                                        </p:attrNameLst>
                                      </p:cBhvr>
                                      <p:to>
                                        <p:strVal val="visible"/>
                                      </p:to>
                                    </p:set>
                                    <p:animEffect transition="in" filter="fade">
                                      <p:cBhvr>
                                        <p:cTn id="17" dur="500"/>
                                        <p:tgtEl>
                                          <p:spTgt spid="137"/>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136" grpId="0"/>
      <p:bldP spid="137" grpId="0"/>
      <p:bldP spid="10" grpId="0" animBg="1"/>
    </p:bldLst>
  </p:timing>
</p:sld>
</file>

<file path=ppt/theme/theme1.xml><?xml version="1.0" encoding="utf-8"?>
<a:theme xmlns:a="http://schemas.openxmlformats.org/drawingml/2006/main" name="Custom Design">
  <a:themeElements>
    <a:clrScheme name="Custom 7">
      <a:dk1>
        <a:srgbClr val="585858"/>
      </a:dk1>
      <a:lt1>
        <a:srgbClr val="FFFFFF"/>
      </a:lt1>
      <a:dk2>
        <a:srgbClr val="006666"/>
      </a:dk2>
      <a:lt2>
        <a:srgbClr val="5F5F5F"/>
      </a:lt2>
      <a:accent1>
        <a:srgbClr val="585858"/>
      </a:accent1>
      <a:accent2>
        <a:srgbClr val="99CCCC"/>
      </a:accent2>
      <a:accent3>
        <a:srgbClr val="FFFFFF"/>
      </a:accent3>
      <a:accent4>
        <a:srgbClr val="000000"/>
      </a:accent4>
      <a:accent5>
        <a:srgbClr val="ADE2E2"/>
      </a:accent5>
      <a:accent6>
        <a:srgbClr val="8AB9B9"/>
      </a:accent6>
      <a:hlink>
        <a:srgbClr val="00B0F0"/>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33BD7AB7B8D684D85F4D49CC0D05EEF" ma:contentTypeVersion="13" ma:contentTypeDescription="Create a new document." ma:contentTypeScope="" ma:versionID="52a6a05bd4faf9115b69d1c1560380b0">
  <xsd:schema xmlns:xsd="http://www.w3.org/2001/XMLSchema" xmlns:xs="http://www.w3.org/2001/XMLSchema" xmlns:p="http://schemas.microsoft.com/office/2006/metadata/properties" xmlns:ns2="b17c8f57-d5a2-4476-ad19-6366d61ed755" xmlns:ns3="dc9bd944-225f-43f1-96dc-d5ee43d55d1c" targetNamespace="http://schemas.microsoft.com/office/2006/metadata/properties" ma:root="true" ma:fieldsID="d894a48d12bb29981e98a6dd3ae2e82d" ns2:_="" ns3:_="">
    <xsd:import namespace="b17c8f57-d5a2-4476-ad19-6366d61ed755"/>
    <xsd:import namespace="dc9bd944-225f-43f1-96dc-d5ee43d55d1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7c8f57-d5a2-4476-ad19-6366d61ed75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614D725-2C21-4C66-9CD4-8D38560013A8}">
  <ds:schemaRefs>
    <ds:schemaRef ds:uri="http://schemas.microsoft.com/sharepoint/v3/contenttype/forms"/>
  </ds:schemaRefs>
</ds:datastoreItem>
</file>

<file path=customXml/itemProps2.xml><?xml version="1.0" encoding="utf-8"?>
<ds:datastoreItem xmlns:ds="http://schemas.openxmlformats.org/officeDocument/2006/customXml" ds:itemID="{85CA48D5-CF87-4E62-9CFA-B8134F07C6D3}">
  <ds:schemaRefs>
    <ds:schemaRef ds:uri="http://schemas.microsoft.com/office/2006/metadata/longProperties"/>
  </ds:schemaRefs>
</ds:datastoreItem>
</file>

<file path=customXml/itemProps3.xml><?xml version="1.0" encoding="utf-8"?>
<ds:datastoreItem xmlns:ds="http://schemas.openxmlformats.org/officeDocument/2006/customXml" ds:itemID="{B1B18B3D-5C68-4030-BEF3-6F927E24DA37}">
  <ds:schemaRefs>
    <ds:schemaRef ds:uri="http://schemas.microsoft.com/office/2006/documentManagement/types"/>
    <ds:schemaRef ds:uri="http://schemas.openxmlformats.org/package/2006/metadata/core-properties"/>
    <ds:schemaRef ds:uri="http://schemas.microsoft.com/office/2006/metadata/properties"/>
    <ds:schemaRef ds:uri="http://purl.org/dc/dcmitype/"/>
    <ds:schemaRef ds:uri="http://purl.org/dc/terms/"/>
    <ds:schemaRef ds:uri="dc9bd944-225f-43f1-96dc-d5ee43d55d1c"/>
    <ds:schemaRef ds:uri="http://purl.org/dc/elements/1.1/"/>
    <ds:schemaRef ds:uri="http://schemas.microsoft.com/office/infopath/2007/PartnerControls"/>
    <ds:schemaRef ds:uri="b17c8f57-d5a2-4476-ad19-6366d61ed755"/>
    <ds:schemaRef ds:uri="http://www.w3.org/XML/1998/namespace"/>
  </ds:schemaRefs>
</ds:datastoreItem>
</file>

<file path=customXml/itemProps4.xml><?xml version="1.0" encoding="utf-8"?>
<ds:datastoreItem xmlns:ds="http://schemas.openxmlformats.org/officeDocument/2006/customXml" ds:itemID="{221AF431-1E4F-4CE7-827D-C0CA1967D1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7c8f57-d5a2-4476-ad19-6366d61ed755"/>
    <ds:schemaRef ds:uri="dc9bd944-225f-43f1-96dc-d5ee43d55d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641</TotalTime>
  <Words>733</Words>
  <Application>Microsoft Office PowerPoint</Application>
  <PresentationFormat>Widescreen</PresentationFormat>
  <Paragraphs>66</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Century Gothic</vt:lpstr>
      <vt:lpstr>Custom Design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Gwen Tresidder</cp:lastModifiedBy>
  <cp:revision>37</cp:revision>
  <dcterms:created xsi:type="dcterms:W3CDTF">2008-01-11T09:41:35Z</dcterms:created>
  <dcterms:modified xsi:type="dcterms:W3CDTF">2021-09-20T15:07:46Z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0x010100D33BD7AB7B8D684D85F4D49CC0D05EEF</vt:lpwstr>
  </property>
</Properties>
</file>