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01" r:id="rId2"/>
    <p:sldId id="302" r:id="rId3"/>
    <p:sldId id="303" r:id="rId4"/>
    <p:sldId id="290" r:id="rId5"/>
    <p:sldId id="292" r:id="rId6"/>
    <p:sldId id="294" r:id="rId7"/>
    <p:sldId id="295" r:id="rId8"/>
    <p:sldId id="296" r:id="rId9"/>
    <p:sldId id="297" r:id="rId10"/>
    <p:sldId id="298" r:id="rId11"/>
    <p:sldId id="299" r:id="rId12"/>
    <p:sldId id="300"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317" y="-82"/>
      </p:cViewPr>
      <p:guideLst>
        <p:guide orient="horz" pos="2160"/>
        <p:guide pos="2880"/>
      </p:guideLst>
    </p:cSldViewPr>
  </p:slideViewPr>
  <p:notesTextViewPr>
    <p:cViewPr>
      <p:scale>
        <a:sx n="1" d="1"/>
        <a:sy n="1" d="1"/>
      </p:scale>
      <p:origin x="0" y="0"/>
    </p:cViewPr>
  </p:notesTextViewPr>
  <p:sorterViewPr>
    <p:cViewPr>
      <p:scale>
        <a:sx n="100" d="100"/>
        <a:sy n="100" d="100"/>
      </p:scale>
      <p:origin x="0" y="18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3.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8" y="-14288"/>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1500" y="4006850"/>
            <a:ext cx="3222625"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Block of logos with new IOE 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236913" y="6140450"/>
            <a:ext cx="5799137"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466725" y="341313"/>
            <a:ext cx="7239000" cy="758825"/>
          </a:xfrm>
          <a:extLst>
            <a:ext uri="{909E8E84-426E-40DD-AFC4-6F175D3DCCD1}">
              <a14:hiddenFill xmlns:a14="http://schemas.microsoft.com/office/drawing/2010/main">
                <a:solidFill>
                  <a:schemeClr val="accent1"/>
                </a:solidFill>
              </a14:hiddenFill>
            </a:ext>
          </a:extLst>
        </p:spPr>
        <p:txBody>
          <a:bodyPr/>
          <a:lstStyle>
            <a:lvl1pPr>
              <a:defRPr>
                <a:solidFill>
                  <a:schemeClr val="bg1"/>
                </a:solidFill>
              </a:defRPr>
            </a:lvl1pPr>
          </a:lstStyle>
          <a:p>
            <a:pPr lvl="0"/>
            <a:r>
              <a:rPr lang="en-GB" noProof="0" smtClean="0"/>
              <a:t>Click to edit Master title style</a:t>
            </a:r>
          </a:p>
        </p:txBody>
      </p:sp>
      <p:sp>
        <p:nvSpPr>
          <p:cNvPr id="44037" name="Rectangle 5"/>
          <p:cNvSpPr>
            <a:spLocks noGrp="1" noChangeArrowheads="1"/>
          </p:cNvSpPr>
          <p:nvPr>
            <p:ph type="subTitle" idx="1"/>
          </p:nvPr>
        </p:nvSpPr>
        <p:spPr>
          <a:xfrm>
            <a:off x="466725" y="1255713"/>
            <a:ext cx="7239000" cy="1600200"/>
          </a:xfrm>
        </p:spPr>
        <p:txBody>
          <a:bodyPr/>
          <a:lstStyle>
            <a:lvl1pPr marL="0" indent="0">
              <a:defRPr sz="3500">
                <a:solidFill>
                  <a:schemeClr val="bg1"/>
                </a:solidFill>
              </a:defRPr>
            </a:lvl1pPr>
          </a:lstStyle>
          <a:p>
            <a:pPr lvl="0"/>
            <a:r>
              <a:rPr lang="en-GB" noProof="0" smtClean="0"/>
              <a:t>Click to edit Master subtitle style</a:t>
            </a:r>
          </a:p>
        </p:txBody>
      </p:sp>
      <p:sp>
        <p:nvSpPr>
          <p:cNvPr id="7" name="Rectangle 6"/>
          <p:cNvSpPr>
            <a:spLocks noGrp="1" noChangeArrowheads="1"/>
          </p:cNvSpPr>
          <p:nvPr>
            <p:ph type="dt" sz="half" idx="10"/>
          </p:nvPr>
        </p:nvSpPr>
        <p:spPr/>
        <p:txBody>
          <a:bodyPr/>
          <a:lstStyle>
            <a:lvl1pPr>
              <a:defRPr>
                <a:solidFill>
                  <a:schemeClr val="accent2"/>
                </a:solidFill>
              </a:defRPr>
            </a:lvl1pPr>
          </a:lstStyle>
          <a:p>
            <a:pPr>
              <a:defRPr/>
            </a:pPr>
            <a:endParaRPr lang="en-GB">
              <a:solidFill>
                <a:srgbClr val="99CCCC"/>
              </a:solidFill>
            </a:endParaRPr>
          </a:p>
        </p:txBody>
      </p:sp>
      <p:sp>
        <p:nvSpPr>
          <p:cNvPr id="8" name="Rectangle 7"/>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a:defRPr/>
            </a:pPr>
            <a:endParaRPr lang="en-GB" dirty="0">
              <a:solidFill>
                <a:srgbClr val="99CCCC"/>
              </a:solidFill>
            </a:endParaRPr>
          </a:p>
        </p:txBody>
      </p:sp>
    </p:spTree>
    <p:extLst>
      <p:ext uri="{BB962C8B-B14F-4D97-AF65-F5344CB8AC3E}">
        <p14:creationId xmlns:p14="http://schemas.microsoft.com/office/powerpoint/2010/main" val="184586060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14949B61-42D2-49F0-AD88-376BDB33412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500975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301625"/>
            <a:ext cx="1981200" cy="564038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762000" y="301625"/>
            <a:ext cx="5791200" cy="56403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AD06AE9A-ECEF-49A0-84CA-9FD164DD4C2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0069532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7D930FFA-8686-481B-B7F3-AF95046CD477}"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5029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89D569D2-BA7B-4142-8558-8E399F747132}"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230566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762000" y="1827213"/>
            <a:ext cx="3884613"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99013" y="1827213"/>
            <a:ext cx="3884612"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88C1C7FE-AC0E-469D-B180-6B577BC48FB0}"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004351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8"/>
          <p:cNvSpPr>
            <a:spLocks noGrp="1" noChangeArrowheads="1"/>
          </p:cNvSpPr>
          <p:nvPr>
            <p:ph type="sldNum" sz="quarter" idx="12"/>
          </p:nvPr>
        </p:nvSpPr>
        <p:spPr>
          <a:ln/>
        </p:spPr>
        <p:txBody>
          <a:bodyPr/>
          <a:lstStyle>
            <a:lvl1pPr>
              <a:defRPr/>
            </a:lvl1pPr>
          </a:lstStyle>
          <a:p>
            <a:pPr>
              <a:defRPr/>
            </a:pPr>
            <a:fld id="{B2E6159B-337E-4C6B-8DB4-27E64FE92209}"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292314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8"/>
          <p:cNvSpPr>
            <a:spLocks noGrp="1" noChangeArrowheads="1"/>
          </p:cNvSpPr>
          <p:nvPr>
            <p:ph type="sldNum" sz="quarter" idx="12"/>
          </p:nvPr>
        </p:nvSpPr>
        <p:spPr>
          <a:ln/>
        </p:spPr>
        <p:txBody>
          <a:bodyPr/>
          <a:lstStyle>
            <a:lvl1pPr>
              <a:defRPr/>
            </a:lvl1pPr>
          </a:lstStyle>
          <a:p>
            <a:pPr>
              <a:defRPr/>
            </a:pPr>
            <a:fld id="{CC707714-C88C-427D-BCEE-76E4DD156330}"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368236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8"/>
          <p:cNvSpPr>
            <a:spLocks noGrp="1" noChangeArrowheads="1"/>
          </p:cNvSpPr>
          <p:nvPr>
            <p:ph type="sldNum" sz="quarter" idx="12"/>
          </p:nvPr>
        </p:nvSpPr>
        <p:spPr>
          <a:ln/>
        </p:spPr>
        <p:txBody>
          <a:bodyPr/>
          <a:lstStyle>
            <a:lvl1pPr>
              <a:defRPr/>
            </a:lvl1pPr>
          </a:lstStyle>
          <a:p>
            <a:pPr>
              <a:defRPr/>
            </a:pPr>
            <a:fld id="{F2A3A743-A4BC-4393-88B3-E57507CCBD5E}"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42975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EA9F25E6-3EDD-49B6-A0F4-F215B85AA1BE}"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7464710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FDAD07D4-7328-4418-B89C-D7A9056AE801}"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258558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029450" y="142875"/>
            <a:ext cx="2011363"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4"/>
          <p:cNvSpPr>
            <a:spLocks noGrp="1" noChangeArrowheads="1"/>
          </p:cNvSpPr>
          <p:nvPr>
            <p:ph type="title"/>
          </p:nvPr>
        </p:nvSpPr>
        <p:spPr bwMode="auto">
          <a:xfrm>
            <a:off x="762000" y="301625"/>
            <a:ext cx="7924800" cy="1143000"/>
          </a:xfrm>
          <a:prstGeom prst="rect">
            <a:avLst/>
          </a:prstGeom>
          <a:noFill/>
          <a:ln>
            <a:noFill/>
          </a:ln>
          <a:effectLst/>
          <a:extLst>
            <a:ext uri="{909E8E84-426E-40DD-AFC4-6F175D3DCCD1}">
              <a14:hiddenFill xmlns:a14="http://schemas.microsoft.com/office/drawing/2010/main">
                <a:solidFill>
                  <a:srgbClr val="C8E2E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GB" altLang="en-US" smtClean="0"/>
              <a:t>Click to edit Master title style</a:t>
            </a:r>
          </a:p>
        </p:txBody>
      </p:sp>
      <p:sp>
        <p:nvSpPr>
          <p:cNvPr id="2052" name="Rectangle 5"/>
          <p:cNvSpPr>
            <a:spLocks noGrp="1" noChangeArrowheads="1"/>
          </p:cNvSpPr>
          <p:nvPr>
            <p:ph type="body" idx="1"/>
          </p:nvPr>
        </p:nvSpPr>
        <p:spPr bwMode="auto">
          <a:xfrm>
            <a:off x="762000" y="1827213"/>
            <a:ext cx="792162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fontAlgn="base">
              <a:spcAft>
                <a:spcPct val="0"/>
              </a:spcAft>
              <a:defRPr/>
            </a:pPr>
            <a:endParaRPr lang="en-GB">
              <a:solidFill>
                <a:srgbClr val="000000"/>
              </a:solidFill>
            </a:endParaRPr>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fontAlgn="base">
              <a:spcAft>
                <a:spcPct val="0"/>
              </a:spcAft>
              <a:defRPr/>
            </a:pPr>
            <a:endParaRPr lang="en-GB">
              <a:solidFill>
                <a:srgbClr val="000000"/>
              </a:solidFill>
            </a:endParaRPr>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pPr fontAlgn="base">
              <a:spcAft>
                <a:spcPct val="0"/>
              </a:spcAft>
              <a:defRPr/>
            </a:pPr>
            <a:fld id="{82845009-6785-4338-9754-DD3EEBAB2FEE}" type="slidenum">
              <a:rPr lang="en-GB">
                <a:solidFill>
                  <a:srgbClr val="000000"/>
                </a:solidFill>
              </a:rPr>
              <a:pPr fontAlgn="base">
                <a:spcAft>
                  <a:spcPct val="0"/>
                </a:spcAft>
                <a:defRPr/>
              </a:pPr>
              <a:t>‹#›</a:t>
            </a:fld>
            <a:endParaRPr lang="en-GB">
              <a:solidFill>
                <a:srgbClr val="000000"/>
              </a:solidFill>
            </a:endParaRPr>
          </a:p>
        </p:txBody>
      </p:sp>
    </p:spTree>
    <p:extLst>
      <p:ext uri="{BB962C8B-B14F-4D97-AF65-F5344CB8AC3E}">
        <p14:creationId xmlns:p14="http://schemas.microsoft.com/office/powerpoint/2010/main" val="13190276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p:titleStyle>
    <p:bodyStyle>
      <a:lvl1pPr marL="342900" indent="-342900" algn="l" rtl="0" eaLnBrk="0" fontAlgn="base" hangingPunct="0">
        <a:spcBef>
          <a:spcPct val="20000"/>
        </a:spcBef>
        <a:spcAft>
          <a:spcPct val="0"/>
        </a:spcAft>
        <a:buClr>
          <a:schemeClr val="tx2"/>
        </a:buClr>
        <a:buFont typeface="Arial" charset="0"/>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00628C"/>
        </a:buClr>
        <a:buFont typeface="Arial" charset="0"/>
        <a:buChar char="●"/>
        <a:defRPr sz="2800">
          <a:solidFill>
            <a:schemeClr val="tx1"/>
          </a:solidFill>
          <a:latin typeface="+mn-lt"/>
        </a:defRPr>
      </a:lvl2pPr>
      <a:lvl3pPr marL="1143000" indent="-228600" algn="l" rtl="0" eaLnBrk="0" fontAlgn="base" hangingPunct="0">
        <a:spcBef>
          <a:spcPct val="20000"/>
        </a:spcBef>
        <a:spcAft>
          <a:spcPct val="0"/>
        </a:spcAft>
        <a:buClr>
          <a:srgbClr val="00628C"/>
        </a:buClr>
        <a:buFont typeface="Arial" charset="0"/>
        <a:buChar char="–"/>
        <a:defRPr sz="2400">
          <a:solidFill>
            <a:schemeClr val="tx1"/>
          </a:solidFill>
          <a:latin typeface="+mn-lt"/>
        </a:defRPr>
      </a:lvl3pPr>
      <a:lvl4pPr marL="1600200" indent="-228600" algn="l" rtl="0" eaLnBrk="0" fontAlgn="base" hangingPunct="0">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0" fontAlgn="base" hangingPunct="0">
        <a:spcBef>
          <a:spcPct val="20000"/>
        </a:spcBef>
        <a:spcAft>
          <a:spcPct val="0"/>
        </a:spcAft>
        <a:buClr>
          <a:schemeClr val="tx2"/>
        </a:buClr>
        <a:buFont typeface="Arial" charset="0"/>
        <a:buChar char="●"/>
        <a:defRPr sz="1900">
          <a:solidFill>
            <a:schemeClr val="tx1"/>
          </a:solidFill>
          <a:latin typeface="+mn-lt"/>
        </a:defRPr>
      </a:lvl5pPr>
      <a:lvl6pPr marL="2514600" indent="-228600" algn="l" rtl="0" fontAlgn="base">
        <a:spcBef>
          <a:spcPct val="20000"/>
        </a:spcBef>
        <a:spcAft>
          <a:spcPct val="0"/>
        </a:spcAft>
        <a:buClr>
          <a:schemeClr val="tx2"/>
        </a:buClr>
        <a:buFont typeface="Arial" charset="0"/>
        <a:buChar char="●"/>
        <a:defRPr sz="1900">
          <a:solidFill>
            <a:schemeClr val="tx1"/>
          </a:solidFill>
          <a:latin typeface="+mn-lt"/>
        </a:defRPr>
      </a:lvl6pPr>
      <a:lvl7pPr marL="2971800" indent="-228600" algn="l" rtl="0" fontAlgn="base">
        <a:spcBef>
          <a:spcPct val="20000"/>
        </a:spcBef>
        <a:spcAft>
          <a:spcPct val="0"/>
        </a:spcAft>
        <a:buClr>
          <a:schemeClr val="tx2"/>
        </a:buClr>
        <a:buFont typeface="Arial" charset="0"/>
        <a:buChar char="●"/>
        <a:defRPr sz="1900">
          <a:solidFill>
            <a:schemeClr val="tx1"/>
          </a:solidFill>
          <a:latin typeface="+mn-lt"/>
        </a:defRPr>
      </a:lvl7pPr>
      <a:lvl8pPr marL="3429000" indent="-228600" algn="l" rtl="0" fontAlgn="base">
        <a:spcBef>
          <a:spcPct val="20000"/>
        </a:spcBef>
        <a:spcAft>
          <a:spcPct val="0"/>
        </a:spcAft>
        <a:buClr>
          <a:schemeClr val="tx2"/>
        </a:buClr>
        <a:buFont typeface="Arial" charset="0"/>
        <a:buChar char="●"/>
        <a:defRPr sz="1900">
          <a:solidFill>
            <a:schemeClr val="tx1"/>
          </a:solidFill>
          <a:latin typeface="+mn-lt"/>
        </a:defRPr>
      </a:lvl8pPr>
      <a:lvl9pPr marL="3886200" indent="-228600" algn="l" rtl="0" fontAlgn="base">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hemeOverride" Target="../theme/themeOverride8.xml"/><Relationship Id="rId5" Type="http://schemas.openxmlformats.org/officeDocument/2006/relationships/image" Target="../media/image24.png"/><Relationship Id="rId4" Type="http://schemas.microsoft.com/office/2007/relationships/hdphoto" Target="../media/hdphoto13.wdp"/></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7.png"/><Relationship Id="rId5" Type="http://schemas.microsoft.com/office/2007/relationships/hdphoto" Target="../media/hdphoto3.wdp"/><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microsoft.com/office/2007/relationships/hdphoto" Target="../media/hdphoto5.wdp"/><Relationship Id="rId5" Type="http://schemas.openxmlformats.org/officeDocument/2006/relationships/image" Target="../media/image9.png"/><Relationship Id="rId4" Type="http://schemas.microsoft.com/office/2007/relationships/hdphoto" Target="../media/hdphoto4.wdp"/><Relationship Id="rId9" Type="http://schemas.microsoft.com/office/2007/relationships/hdphoto" Target="../media/hdphoto6.wdp"/></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13.png"/><Relationship Id="rId5" Type="http://schemas.openxmlformats.org/officeDocument/2006/relationships/image" Target="../media/image12.png"/><Relationship Id="rId4" Type="http://schemas.microsoft.com/office/2007/relationships/hdphoto" Target="../media/hdphoto7.wdp"/></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hemeOverride" Target="../theme/themeOverride4.xml"/><Relationship Id="rId5" Type="http://schemas.openxmlformats.org/officeDocument/2006/relationships/image" Target="../media/image15.png"/><Relationship Id="rId4" Type="http://schemas.microsoft.com/office/2007/relationships/hdphoto" Target="../media/hdphoto8.wdp"/></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themeOverride" Target="../theme/themeOverride5.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image" Target="../media/image17.png"/><Relationship Id="rId7" Type="http://schemas.openxmlformats.org/officeDocument/2006/relationships/image" Target="../media/image20.png"/><Relationship Id="rId12"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19.png"/><Relationship Id="rId11" Type="http://schemas.openxmlformats.org/officeDocument/2006/relationships/image" Target="../media/image22.png"/><Relationship Id="rId5" Type="http://schemas.microsoft.com/office/2007/relationships/hdphoto" Target="../media/hdphoto9.wdp"/><Relationship Id="rId10" Type="http://schemas.microsoft.com/office/2007/relationships/hdphoto" Target="../media/hdphoto11.wdp"/><Relationship Id="rId4" Type="http://schemas.openxmlformats.org/officeDocument/2006/relationships/image" Target="../media/image18.png"/><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themeOverride" Target="../theme/themeOverride7.xml"/><Relationship Id="rId5" Type="http://schemas.openxmlformats.org/officeDocument/2006/relationships/image" Target="../media/image24.png"/><Relationship Id="rId4" Type="http://schemas.microsoft.com/office/2007/relationships/hdphoto" Target="../media/hdphoto1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6"/>
          <p:cNvSpPr>
            <a:spLocks noGrp="1" noChangeArrowheads="1"/>
          </p:cNvSpPr>
          <p:nvPr>
            <p:ph type="ctrTitle"/>
          </p:nvPr>
        </p:nvSpPr>
        <p:spPr/>
        <p:txBody>
          <a:bodyPr/>
          <a:lstStyle/>
          <a:p>
            <a:pPr eaLnBrk="1" hangingPunct="1"/>
            <a:r>
              <a:rPr lang="en-GB" dirty="0"/>
              <a:t>KS3 Multiplicative Reasoning</a:t>
            </a:r>
            <a:endParaRPr lang="en-US" altLang="en-US" dirty="0" smtClean="0"/>
          </a:p>
        </p:txBody>
      </p:sp>
      <p:sp>
        <p:nvSpPr>
          <p:cNvPr id="4099" name="Rectangle 47"/>
          <p:cNvSpPr>
            <a:spLocks noGrp="1" noChangeArrowheads="1"/>
          </p:cNvSpPr>
          <p:nvPr>
            <p:ph type="subTitle" idx="1"/>
          </p:nvPr>
        </p:nvSpPr>
        <p:spPr/>
        <p:txBody>
          <a:bodyPr/>
          <a:lstStyle/>
          <a:p>
            <a:r>
              <a:rPr lang="en-GB" dirty="0"/>
              <a:t>Slides for Lesson </a:t>
            </a:r>
            <a:r>
              <a:rPr lang="en-GB" dirty="0" smtClean="0"/>
              <a:t>2a: </a:t>
            </a:r>
            <a:endParaRPr lang="en-GB" dirty="0"/>
          </a:p>
          <a:p>
            <a:r>
              <a:rPr lang="en-GB" dirty="0" smtClean="0"/>
              <a:t>Contexts </a:t>
            </a:r>
            <a:r>
              <a:rPr lang="en-GB" dirty="0"/>
              <a:t>which lead to the bar </a:t>
            </a:r>
            <a:r>
              <a:rPr lang="en-GB" dirty="0" smtClean="0"/>
              <a:t>model</a:t>
            </a:r>
            <a:endParaRPr lang="en-GB" dirty="0"/>
          </a:p>
          <a:p>
            <a:pPr eaLnBrk="1" hangingPunct="1"/>
            <a:endParaRPr lang="en-US" altLang="en-US" dirty="0" smtClean="0"/>
          </a:p>
        </p:txBody>
      </p:sp>
    </p:spTree>
    <p:extLst>
      <p:ext uri="{BB962C8B-B14F-4D97-AF65-F5344CB8AC3E}">
        <p14:creationId xmlns:p14="http://schemas.microsoft.com/office/powerpoint/2010/main" val="12226987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5536" y="1268760"/>
            <a:ext cx="8229600" cy="4234482"/>
          </a:xfrm>
        </p:spPr>
        <p:txBody>
          <a:bodyPr>
            <a:normAutofit fontScale="90000"/>
          </a:bodyPr>
          <a:lstStyle/>
          <a:p>
            <a:pPr lvl="0" algn="l"/>
            <a:r>
              <a:rPr lang="en-GB" sz="2400" b="1" dirty="0">
                <a:solidFill>
                  <a:schemeClr val="tx2">
                    <a:lumMod val="60000"/>
                    <a:lumOff val="40000"/>
                  </a:schemeClr>
                </a:solidFill>
              </a:rPr>
              <a:t>Stage </a:t>
            </a:r>
            <a:r>
              <a:rPr lang="en-GB" sz="2400" b="1" dirty="0" smtClean="0">
                <a:solidFill>
                  <a:schemeClr val="tx2">
                    <a:lumMod val="60000"/>
                    <a:lumOff val="40000"/>
                  </a:schemeClr>
                </a:solidFill>
              </a:rPr>
              <a:t>2</a:t>
            </a:r>
            <a:r>
              <a:rPr lang="en-GB" sz="2400" dirty="0" smtClean="0"/>
              <a:t>:</a:t>
            </a:r>
            <a:br>
              <a:rPr lang="en-GB" sz="2400" dirty="0" smtClean="0"/>
            </a:br>
            <a:r>
              <a:rPr lang="en-GB" sz="2800" b="1" dirty="0" smtClean="0"/>
              <a:t>Sharing food</a:t>
            </a:r>
            <a:r>
              <a:rPr lang="en-GB" sz="2800" b="1" dirty="0"/>
              <a:t/>
            </a:r>
            <a:br>
              <a:rPr lang="en-GB" sz="2800" b="1" dirty="0"/>
            </a:br>
            <a:r>
              <a:rPr lang="en-GB" sz="2400" dirty="0" smtClean="0"/>
              <a:t/>
            </a:r>
            <a:br>
              <a:rPr lang="en-GB" sz="2400" dirty="0" smtClean="0"/>
            </a:br>
            <a:r>
              <a:rPr lang="en-GB" sz="2400" b="0" dirty="0">
                <a:solidFill>
                  <a:schemeClr val="tx1"/>
                </a:solidFill>
              </a:rPr>
              <a:t>The following week Masood and Tim are joined by Emily. The three students decide to share one of the gigantic seafood rectangular pizzas priced at £16.80. When the pizza arrives Emily cuts the pizza into equal sized slices. Masood eats 4 of the slices, Emily stops after eating 3 slices, Tim ends up having eaten 5 slices.</a:t>
            </a:r>
            <a:br>
              <a:rPr lang="en-GB" sz="2400" b="0" dirty="0">
                <a:solidFill>
                  <a:schemeClr val="tx1"/>
                </a:solidFill>
              </a:rPr>
            </a:br>
            <a:r>
              <a:rPr lang="en-GB" sz="2400" b="0" dirty="0" smtClean="0">
                <a:solidFill>
                  <a:schemeClr val="tx1"/>
                </a:solidFill>
              </a:rPr>
              <a:t/>
            </a:r>
            <a:br>
              <a:rPr lang="en-GB" sz="2400" b="0" dirty="0" smtClean="0">
                <a:solidFill>
                  <a:schemeClr val="tx1"/>
                </a:solidFill>
              </a:rPr>
            </a:br>
            <a:r>
              <a:rPr lang="en-GB" sz="2400" b="0" dirty="0" smtClean="0">
                <a:solidFill>
                  <a:schemeClr val="tx1"/>
                </a:solidFill>
              </a:rPr>
              <a:t>a) Draw </a:t>
            </a:r>
            <a:r>
              <a:rPr lang="en-GB" sz="2400" b="0" dirty="0">
                <a:solidFill>
                  <a:schemeClr val="tx1"/>
                </a:solidFill>
              </a:rPr>
              <a:t>a picture to show how they might have shared out the pizza</a:t>
            </a:r>
            <a:br>
              <a:rPr lang="en-GB" sz="2400" b="0" dirty="0">
                <a:solidFill>
                  <a:schemeClr val="tx1"/>
                </a:solidFill>
              </a:rPr>
            </a:br>
            <a:r>
              <a:rPr lang="en-GB" sz="2400" b="0" dirty="0" smtClean="0">
                <a:solidFill>
                  <a:schemeClr val="tx1"/>
                </a:solidFill>
              </a:rPr>
              <a:t>b) Share </a:t>
            </a:r>
            <a:r>
              <a:rPr lang="en-GB" sz="2400" b="0" dirty="0">
                <a:solidFill>
                  <a:schemeClr val="tx1"/>
                </a:solidFill>
              </a:rPr>
              <a:t>out the cost of the pizza in proportion with the amount each person has eaten</a:t>
            </a:r>
            <a:br>
              <a:rPr lang="en-GB" sz="2400" b="0" dirty="0">
                <a:solidFill>
                  <a:schemeClr val="tx1"/>
                </a:solidFill>
              </a:rPr>
            </a:br>
            <a:endParaRPr lang="en-GB" sz="2400" b="0" dirty="0">
              <a:solidFill>
                <a:schemeClr val="tx1"/>
              </a:solidFill>
            </a:endParaRPr>
          </a:p>
        </p:txBody>
      </p:sp>
      <p:pic>
        <p:nvPicPr>
          <p:cNvPr id="11266"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4211960" y="5199063"/>
            <a:ext cx="3968750" cy="165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53363" y="6229350"/>
            <a:ext cx="1266825"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384112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dirty="0"/>
              <a:t>Summary Questions</a:t>
            </a:r>
          </a:p>
        </p:txBody>
      </p:sp>
      <p:sp>
        <p:nvSpPr>
          <p:cNvPr id="3" name="Content Placeholder 2"/>
          <p:cNvSpPr>
            <a:spLocks noGrp="1"/>
          </p:cNvSpPr>
          <p:nvPr>
            <p:ph idx="1"/>
          </p:nvPr>
        </p:nvSpPr>
        <p:spPr/>
        <p:txBody>
          <a:bodyPr>
            <a:normAutofit fontScale="85000" lnSpcReduction="20000"/>
          </a:bodyPr>
          <a:lstStyle/>
          <a:p>
            <a:pPr lvl="0">
              <a:buFont typeface="Arial" panose="020B0604020202020204" pitchFamily="34" charset="0"/>
              <a:buChar char="•"/>
            </a:pPr>
            <a:r>
              <a:rPr lang="en-GB" sz="2400" dirty="0" smtClean="0"/>
              <a:t>A </a:t>
            </a:r>
            <a:r>
              <a:rPr lang="en-GB" sz="2400" dirty="0"/>
              <a:t>water tank can hold up to 60 litres of water. The gauge on the front of the tank shows that it is 5/8ths full. How much water is currently in the tank?</a:t>
            </a:r>
          </a:p>
          <a:p>
            <a:pPr>
              <a:buFont typeface="Arial" panose="020B0604020202020204" pitchFamily="34" charset="0"/>
              <a:buChar char="•"/>
            </a:pPr>
            <a:endParaRPr lang="en-GB" sz="2400" dirty="0"/>
          </a:p>
          <a:p>
            <a:pPr lvl="0">
              <a:buFont typeface="Arial" panose="020B0604020202020204" pitchFamily="34" charset="0"/>
              <a:buChar char="•"/>
            </a:pPr>
            <a:r>
              <a:rPr lang="en-GB" sz="2400" dirty="0"/>
              <a:t>A straight jug can hold up to 300 ml of liquid. Jo wants to make a fruit crush to fill the jug. The recipe says mix 2 parts of orange juice to 3 parts of pineapple juice. How many millilitres of each juice will Jo need?</a:t>
            </a:r>
          </a:p>
          <a:p>
            <a:pPr>
              <a:buFont typeface="Arial" panose="020B0604020202020204" pitchFamily="34" charset="0"/>
              <a:buChar char="•"/>
            </a:pPr>
            <a:endParaRPr lang="en-GB" sz="2400" dirty="0"/>
          </a:p>
          <a:p>
            <a:pPr>
              <a:buFont typeface="Arial" panose="020B0604020202020204" pitchFamily="34" charset="0"/>
              <a:buChar char="•"/>
            </a:pPr>
            <a:r>
              <a:rPr lang="en-GB" sz="2400" dirty="0"/>
              <a:t>One of the raffle prizes at a school fair is a gigantic bar of chocolate measuring 120cm in length. The prize is won by two friends, Eliza and Shola. They wonder how to share out the prize. Shola thinks it is not right to split it in half because there are only three people in her family whereas there are five people in Eliza’s family. Suggest a fair way that they could share out the prize.</a:t>
            </a:r>
          </a:p>
          <a:p>
            <a:pPr marL="0" indent="0">
              <a:buNone/>
            </a:pPr>
            <a:endParaRPr lang="en-GB" sz="2000" dirty="0" smtClean="0"/>
          </a:p>
          <a:p>
            <a:pPr marL="0" indent="0">
              <a:buNone/>
            </a:pPr>
            <a:endParaRPr lang="en-GB" sz="2000" dirty="0"/>
          </a:p>
          <a:p>
            <a:pPr marL="0" indent="0">
              <a:buNone/>
            </a:pPr>
            <a:endParaRPr lang="en-GB" sz="2000" dirty="0" smtClean="0"/>
          </a:p>
          <a:p>
            <a:pPr marL="0" indent="0">
              <a:buNone/>
            </a:pPr>
            <a:endParaRPr lang="en-GB" sz="2000" dirty="0"/>
          </a:p>
          <a:p>
            <a:pPr marL="0" indent="0">
              <a:buNone/>
            </a:pPr>
            <a:endParaRPr lang="en-GB" sz="2000" dirty="0" smtClean="0"/>
          </a:p>
          <a:p>
            <a:pPr marL="0" indent="0">
              <a:buNone/>
            </a:pPr>
            <a:endParaRPr lang="en-GB"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8402" y="6267450"/>
            <a:ext cx="112395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759246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GB" sz="3600" dirty="0" smtClean="0"/>
              <a:t>Summary Questions</a:t>
            </a:r>
            <a:endParaRPr lang="en-GB" sz="3600" dirty="0"/>
          </a:p>
        </p:txBody>
      </p:sp>
      <p:sp>
        <p:nvSpPr>
          <p:cNvPr id="3" name="Content Placeholder 2"/>
          <p:cNvSpPr>
            <a:spLocks noGrp="1"/>
          </p:cNvSpPr>
          <p:nvPr>
            <p:ph idx="1"/>
          </p:nvPr>
        </p:nvSpPr>
        <p:spPr/>
        <p:txBody>
          <a:bodyPr>
            <a:normAutofit/>
          </a:bodyPr>
          <a:lstStyle/>
          <a:p>
            <a:pPr marL="457200" lvl="0" indent="-457200">
              <a:buFont typeface="Arial" panose="020B0604020202020204" pitchFamily="34" charset="0"/>
              <a:buChar char="•"/>
            </a:pPr>
            <a:r>
              <a:rPr lang="en-GB" sz="2200" dirty="0" smtClean="0"/>
              <a:t>A </a:t>
            </a:r>
            <a:r>
              <a:rPr lang="en-GB" sz="2200" dirty="0"/>
              <a:t>car travels 60 miles in ¾ of an hour at a steady speed. Draw a bar to represent this information. What is the speed of the car in miles per hour.</a:t>
            </a:r>
          </a:p>
          <a:p>
            <a:pPr marL="457200" indent="-457200">
              <a:buFont typeface="Arial" panose="020B0604020202020204" pitchFamily="34" charset="0"/>
              <a:buChar char="•"/>
            </a:pPr>
            <a:endParaRPr lang="en-GB" sz="2200" dirty="0"/>
          </a:p>
          <a:p>
            <a:pPr marL="457200" lvl="0" indent="-457200">
              <a:buFont typeface="Arial" panose="020B0604020202020204" pitchFamily="34" charset="0"/>
              <a:buChar char="•"/>
            </a:pPr>
            <a:r>
              <a:rPr lang="en-GB" sz="2200" dirty="0"/>
              <a:t>Bananas are priced at £2.50 per kilogram. Draw a bar to represent this information and use it to work out the cost of 1.2 kilograms of bananas.</a:t>
            </a:r>
          </a:p>
          <a:p>
            <a:pPr marL="0" indent="0">
              <a:buNone/>
            </a:pPr>
            <a:endParaRPr lang="en-GB"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4548" y="6238462"/>
            <a:ext cx="112395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407189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421196" y="548680"/>
            <a:ext cx="8229600" cy="1944216"/>
          </a:xfrm>
          <a:prstGeom prst="rect">
            <a:avLst/>
          </a:prstGeom>
        </p:spPr>
        <p:txBody>
          <a:bodyPr vert="horz" lIns="91440" tIns="45720" rIns="91440" bIns="45720" rtlCol="0" anchor="ctr">
            <a:normAutofit fontScale="5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400" b="1" dirty="0" smtClean="0">
                <a:solidFill>
                  <a:schemeClr val="tx2">
                    <a:lumMod val="60000"/>
                    <a:lumOff val="40000"/>
                  </a:schemeClr>
                </a:solidFill>
              </a:rPr>
              <a:t>Stage 1</a:t>
            </a:r>
            <a:r>
              <a:rPr lang="en-GB" sz="2400" dirty="0" smtClean="0"/>
              <a:t>:</a:t>
            </a:r>
          </a:p>
          <a:p>
            <a:pPr algn="l"/>
            <a:r>
              <a:rPr lang="en-GB" sz="2400" dirty="0" smtClean="0"/>
              <a:t/>
            </a:r>
            <a:br>
              <a:rPr lang="en-GB" sz="2400" dirty="0" smtClean="0"/>
            </a:br>
            <a:r>
              <a:rPr lang="en-GB" sz="3700" b="1" dirty="0" smtClean="0"/>
              <a:t>Catering</a:t>
            </a:r>
            <a:br>
              <a:rPr lang="en-GB" sz="3700" b="1" dirty="0" smtClean="0"/>
            </a:br>
            <a:r>
              <a:rPr lang="en-GB" sz="3700" dirty="0" smtClean="0"/>
              <a:t>Ruby works in the kitchen of a café. She has responsibility for ordering food and portioning the food out for the various recipes once it arrives. Ruby finds it is quicker to portion food out by eye rather than measuring accurately. </a:t>
            </a:r>
            <a:br>
              <a:rPr lang="en-GB" sz="3700" dirty="0" smtClean="0"/>
            </a:br>
            <a:endParaRPr lang="en-GB" sz="3700" dirty="0"/>
          </a:p>
        </p:txBody>
      </p:sp>
      <p:sp>
        <p:nvSpPr>
          <p:cNvPr id="8" name="Content Placeholder 2"/>
          <p:cNvSpPr txBox="1">
            <a:spLocks/>
          </p:cNvSpPr>
          <p:nvPr/>
        </p:nvSpPr>
        <p:spPr>
          <a:xfrm>
            <a:off x="539552" y="2276872"/>
            <a:ext cx="6275040" cy="432048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GB" sz="2400" dirty="0" smtClean="0"/>
          </a:p>
          <a:p>
            <a:pPr marL="0" indent="0">
              <a:buFont typeface="Arial" panose="020B0604020202020204" pitchFamily="34" charset="0"/>
              <a:buNone/>
            </a:pPr>
            <a:r>
              <a:rPr lang="en-GB" sz="2200" dirty="0" smtClean="0"/>
              <a:t>This cheddar cheese weighs 900 grams. Show where to cut off 600 grams</a:t>
            </a:r>
          </a:p>
          <a:p>
            <a:pPr marL="0" indent="0">
              <a:buFont typeface="Arial" panose="020B0604020202020204" pitchFamily="34" charset="0"/>
              <a:buNone/>
            </a:pPr>
            <a:endParaRPr lang="en-GB" sz="2200" dirty="0" smtClean="0"/>
          </a:p>
          <a:p>
            <a:pPr marL="0" indent="0">
              <a:buFont typeface="Arial" panose="020B0604020202020204" pitchFamily="34" charset="0"/>
              <a:buNone/>
            </a:pPr>
            <a:endParaRPr lang="en-GB" sz="2200" dirty="0" smtClean="0"/>
          </a:p>
          <a:p>
            <a:pPr marL="0" indent="0">
              <a:buFont typeface="Arial" panose="020B0604020202020204" pitchFamily="34" charset="0"/>
              <a:buNone/>
            </a:pPr>
            <a:endParaRPr lang="en-GB" sz="2200" dirty="0" smtClean="0"/>
          </a:p>
          <a:p>
            <a:pPr marL="0" indent="0">
              <a:buFont typeface="Arial" panose="020B0604020202020204" pitchFamily="34" charset="0"/>
              <a:buNone/>
            </a:pPr>
            <a:endParaRPr lang="en-GB" sz="2200" dirty="0" smtClean="0"/>
          </a:p>
          <a:p>
            <a:pPr marL="0" indent="0">
              <a:buFont typeface="Arial" panose="020B0604020202020204" pitchFamily="34" charset="0"/>
              <a:buNone/>
            </a:pPr>
            <a:endParaRPr lang="en-GB" sz="2200" dirty="0" smtClean="0"/>
          </a:p>
          <a:p>
            <a:pPr marL="0" indent="0">
              <a:buFont typeface="Arial" panose="020B0604020202020204" pitchFamily="34" charset="0"/>
              <a:buNone/>
            </a:pPr>
            <a:endParaRPr lang="en-GB" sz="2200" dirty="0" smtClean="0"/>
          </a:p>
          <a:p>
            <a:pPr marL="0" indent="0">
              <a:buFont typeface="Arial" panose="020B0604020202020204" pitchFamily="34" charset="0"/>
              <a:buNone/>
            </a:pPr>
            <a:r>
              <a:rPr lang="en-GB" sz="2200" dirty="0" smtClean="0"/>
              <a:t>Use worksheet 1 to show where to cut each item</a:t>
            </a:r>
          </a:p>
          <a:p>
            <a:pPr marL="0" indent="0">
              <a:buFont typeface="Arial" panose="020B0604020202020204" pitchFamily="34" charset="0"/>
              <a:buNone/>
            </a:pPr>
            <a:endParaRPr lang="en-GB" sz="2400" dirty="0" smtClean="0"/>
          </a:p>
          <a:p>
            <a:pPr marL="0" indent="0">
              <a:buFont typeface="Arial" panose="020B0604020202020204" pitchFamily="34" charset="0"/>
              <a:buNone/>
            </a:pPr>
            <a:endParaRPr lang="en-GB" sz="2400" dirty="0" smtClean="0"/>
          </a:p>
        </p:txBody>
      </p:sp>
      <p:pic>
        <p:nvPicPr>
          <p:cNvPr id="9"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2278088" y="3501008"/>
            <a:ext cx="4680520" cy="2331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07506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57200" y="274638"/>
            <a:ext cx="8229600" cy="1143000"/>
          </a:xfrm>
        </p:spPr>
        <p:txBody>
          <a:bodyPr>
            <a:noAutofit/>
          </a:bodyPr>
          <a:lstStyle/>
          <a:p>
            <a:pPr algn="l"/>
            <a:r>
              <a:rPr lang="en-GB" sz="3200" b="0" dirty="0" smtClean="0">
                <a:solidFill>
                  <a:schemeClr val="tx1"/>
                </a:solidFill>
              </a:rPr>
              <a:t>Compare your strategies for </a:t>
            </a:r>
            <a:br>
              <a:rPr lang="en-GB" sz="3200" b="0" dirty="0" smtClean="0">
                <a:solidFill>
                  <a:schemeClr val="tx1"/>
                </a:solidFill>
              </a:rPr>
            </a:br>
            <a:r>
              <a:rPr lang="en-GB" sz="3200" b="0" dirty="0" smtClean="0">
                <a:solidFill>
                  <a:schemeClr val="tx1"/>
                </a:solidFill>
              </a:rPr>
              <a:t>cutting up the food:</a:t>
            </a:r>
            <a:endParaRPr lang="en-GB" sz="3200" b="0" dirty="0">
              <a:solidFill>
                <a:schemeClr val="tx1"/>
              </a:solidFill>
            </a:endParaRPr>
          </a:p>
        </p:txBody>
      </p:sp>
      <p:sp>
        <p:nvSpPr>
          <p:cNvPr id="10" name="Content Placeholder 2"/>
          <p:cNvSpPr>
            <a:spLocks noGrp="1"/>
          </p:cNvSpPr>
          <p:nvPr>
            <p:ph idx="1"/>
          </p:nvPr>
        </p:nvSpPr>
        <p:spPr>
          <a:xfrm>
            <a:off x="457200" y="1600200"/>
            <a:ext cx="8229600" cy="4525963"/>
          </a:xfrm>
        </p:spPr>
        <p:txBody>
          <a:bodyPr/>
          <a:lstStyle/>
          <a:p>
            <a:pPr marL="0" indent="0">
              <a:buNone/>
            </a:pPr>
            <a:r>
              <a:rPr lang="en-GB" sz="2000" dirty="0"/>
              <a:t>This block of butter weighs 250 grams. Show where to cut off 50 grams</a:t>
            </a:r>
            <a:r>
              <a:rPr lang="en-GB" sz="2000" dirty="0" smtClean="0"/>
              <a:t>.</a:t>
            </a:r>
          </a:p>
          <a:p>
            <a:pPr marL="0" indent="0">
              <a:buNone/>
            </a:pPr>
            <a:endParaRPr lang="en-GB" sz="2000" dirty="0"/>
          </a:p>
          <a:p>
            <a:pPr marL="0" indent="0">
              <a:buNone/>
            </a:pPr>
            <a:endParaRPr lang="en-GB" sz="2000" dirty="0" smtClean="0"/>
          </a:p>
          <a:p>
            <a:pPr marL="0" indent="0">
              <a:buNone/>
            </a:pPr>
            <a:endParaRPr lang="en-GB" sz="2000" dirty="0"/>
          </a:p>
          <a:p>
            <a:pPr marL="0" indent="0">
              <a:buNone/>
            </a:pPr>
            <a:endParaRPr lang="en-GB" sz="2000" dirty="0" smtClean="0"/>
          </a:p>
          <a:p>
            <a:pPr marL="0" indent="0">
              <a:buNone/>
            </a:pPr>
            <a:endParaRPr lang="en-GB" sz="2000" dirty="0"/>
          </a:p>
          <a:p>
            <a:pPr marL="0" indent="0">
              <a:buNone/>
            </a:pPr>
            <a:r>
              <a:rPr lang="en-GB" sz="2000" dirty="0" smtClean="0"/>
              <a:t>The </a:t>
            </a:r>
            <a:r>
              <a:rPr lang="en-GB" sz="2000" dirty="0"/>
              <a:t>smoked cheese weighs 450 grams. Show where to cut off </a:t>
            </a:r>
            <a:r>
              <a:rPr lang="en-GB" sz="2000" dirty="0" smtClean="0"/>
              <a:t>200 </a:t>
            </a:r>
            <a:r>
              <a:rPr lang="en-GB" sz="2000" dirty="0"/>
              <a:t>grams</a:t>
            </a:r>
            <a:endParaRPr lang="en-GB" sz="2000" dirty="0" smtClean="0"/>
          </a:p>
          <a:p>
            <a:pPr marL="0" indent="0">
              <a:buNone/>
            </a:pPr>
            <a:endParaRPr lang="en-GB" dirty="0"/>
          </a:p>
        </p:txBody>
      </p:sp>
      <p:pic>
        <p:nvPicPr>
          <p:cNvPr id="11"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2391109" y="2132856"/>
            <a:ext cx="3879895" cy="1886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2340292" y="4653136"/>
            <a:ext cx="3930712"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40352" y="5773817"/>
            <a:ext cx="1073150" cy="65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07506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640"/>
            <a:ext cx="8229600" cy="6408712"/>
          </a:xfrm>
        </p:spPr>
        <p:txBody>
          <a:bodyPr/>
          <a:lstStyle/>
          <a:p>
            <a:pPr marL="0" lvl="0" indent="0">
              <a:buNone/>
            </a:pPr>
            <a:endParaRPr lang="en-GB" sz="2000" dirty="0" smtClean="0"/>
          </a:p>
          <a:p>
            <a:pPr marL="0" lvl="0" indent="0">
              <a:buNone/>
            </a:pPr>
            <a:endParaRPr lang="en-GB" sz="2000" dirty="0"/>
          </a:p>
          <a:p>
            <a:pPr marL="0" lvl="0" indent="0">
              <a:buNone/>
            </a:pPr>
            <a:endParaRPr lang="en-GB" sz="2000" dirty="0" smtClean="0"/>
          </a:p>
          <a:p>
            <a:pPr marL="0" lvl="0" indent="0">
              <a:buNone/>
            </a:pPr>
            <a:r>
              <a:rPr lang="en-GB" sz="2000" dirty="0" smtClean="0"/>
              <a:t>This </a:t>
            </a:r>
            <a:r>
              <a:rPr lang="en-GB" sz="2000" dirty="0"/>
              <a:t>smoked cheese weighs 800 grams. </a:t>
            </a:r>
            <a:endParaRPr lang="en-GB" sz="2000" dirty="0" smtClean="0"/>
          </a:p>
          <a:p>
            <a:pPr marL="0" lvl="0" indent="0">
              <a:buNone/>
            </a:pPr>
            <a:r>
              <a:rPr lang="en-GB" sz="2000" dirty="0" smtClean="0"/>
              <a:t>Show </a:t>
            </a:r>
            <a:r>
              <a:rPr lang="en-GB" sz="2000" dirty="0"/>
              <a:t>where to cut off 700 grams.</a:t>
            </a:r>
          </a:p>
          <a:p>
            <a:pPr marL="0" indent="0">
              <a:buNone/>
            </a:pPr>
            <a:endParaRPr lang="en-GB" sz="2000" dirty="0"/>
          </a:p>
          <a:p>
            <a:pPr marL="0" indent="0">
              <a:buNone/>
            </a:pPr>
            <a:endParaRPr lang="en-GB" sz="2000" dirty="0" smtClean="0"/>
          </a:p>
          <a:p>
            <a:pPr marL="0" indent="0">
              <a:buNone/>
            </a:pPr>
            <a:endParaRPr lang="en-GB" sz="2000" dirty="0"/>
          </a:p>
          <a:p>
            <a:pPr marL="0" lvl="0" indent="0">
              <a:buNone/>
            </a:pPr>
            <a:r>
              <a:rPr lang="en-GB" sz="2000" dirty="0" smtClean="0"/>
              <a:t>This </a:t>
            </a:r>
            <a:r>
              <a:rPr lang="en-GB" sz="2000" dirty="0"/>
              <a:t>piece of brie weights 1200 grams. </a:t>
            </a:r>
            <a:endParaRPr lang="en-GB" sz="2000" dirty="0" smtClean="0"/>
          </a:p>
          <a:p>
            <a:pPr marL="0" lvl="0" indent="0">
              <a:buNone/>
            </a:pPr>
            <a:r>
              <a:rPr lang="en-GB" sz="2000" dirty="0" smtClean="0"/>
              <a:t>Show </a:t>
            </a:r>
            <a:r>
              <a:rPr lang="en-GB" sz="2000" dirty="0"/>
              <a:t>where to cut off </a:t>
            </a:r>
            <a:r>
              <a:rPr lang="en-GB" sz="2000" dirty="0" smtClean="0"/>
              <a:t>900 </a:t>
            </a:r>
            <a:r>
              <a:rPr lang="en-GB" sz="2000" dirty="0"/>
              <a:t>grams</a:t>
            </a:r>
            <a:r>
              <a:rPr lang="en-GB" sz="2000" dirty="0" smtClean="0"/>
              <a:t>.</a:t>
            </a:r>
          </a:p>
          <a:p>
            <a:pPr marL="0" lvl="0" indent="0">
              <a:buNone/>
            </a:pPr>
            <a:endParaRPr lang="en-GB" sz="2000" dirty="0"/>
          </a:p>
          <a:p>
            <a:pPr marL="0" lvl="0" indent="0">
              <a:buNone/>
            </a:pPr>
            <a:endParaRPr lang="en-GB" sz="2000" dirty="0" smtClean="0"/>
          </a:p>
          <a:p>
            <a:pPr marL="0" lvl="0" indent="0">
              <a:buNone/>
            </a:pPr>
            <a:endParaRPr lang="en-GB" sz="2000" dirty="0"/>
          </a:p>
          <a:p>
            <a:pPr marL="0" indent="0">
              <a:buNone/>
            </a:pPr>
            <a:endParaRPr lang="en-GB" sz="2000" dirty="0" smtClean="0"/>
          </a:p>
          <a:p>
            <a:pPr marL="0" indent="0">
              <a:buNone/>
            </a:pPr>
            <a:r>
              <a:rPr lang="en-GB" sz="2000" dirty="0" smtClean="0"/>
              <a:t>This </a:t>
            </a:r>
            <a:r>
              <a:rPr lang="en-GB" sz="2000" dirty="0"/>
              <a:t>piece of brie  </a:t>
            </a:r>
            <a:r>
              <a:rPr lang="en-GB" sz="2000" dirty="0" smtClean="0"/>
              <a:t>weighs </a:t>
            </a:r>
            <a:r>
              <a:rPr lang="en-GB" sz="2000" dirty="0"/>
              <a:t>900 grams. </a:t>
            </a:r>
            <a:endParaRPr lang="en-GB" sz="2000" dirty="0" smtClean="0"/>
          </a:p>
          <a:p>
            <a:pPr marL="0" indent="0">
              <a:buNone/>
            </a:pPr>
            <a:r>
              <a:rPr lang="en-GB" sz="2000" dirty="0" smtClean="0"/>
              <a:t>Show </a:t>
            </a:r>
            <a:r>
              <a:rPr lang="en-GB" sz="2000" dirty="0"/>
              <a:t>where to cut off 100 grams.</a:t>
            </a:r>
          </a:p>
          <a:p>
            <a:pPr marL="0" lvl="0" indent="0">
              <a:buNone/>
            </a:pPr>
            <a:endParaRPr lang="en-GB" sz="2000" dirty="0"/>
          </a:p>
          <a:p>
            <a:pPr marL="0" indent="0">
              <a:buNone/>
            </a:pPr>
            <a:endParaRPr lang="en-GB" sz="2000" dirty="0" smtClean="0"/>
          </a:p>
          <a:p>
            <a:pPr marL="0" indent="0">
              <a:buNone/>
            </a:pPr>
            <a:endParaRPr lang="en-GB" dirty="0"/>
          </a:p>
        </p:txBody>
      </p:sp>
      <p:pic>
        <p:nvPicPr>
          <p:cNvPr id="3075" name="Picture 3"/>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5148064" y="2924944"/>
            <a:ext cx="3456384" cy="1704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5393852" y="4797152"/>
            <a:ext cx="231360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73135" y="5877272"/>
            <a:ext cx="1073150" cy="65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8">
            <a:extLst>
              <a:ext uri="{BEBA8EAE-BF5A-486C-A8C5-ECC9F3942E4B}">
                <a14:imgProps xmlns:a14="http://schemas.microsoft.com/office/drawing/2010/main">
                  <a14:imgLayer r:embed="rId9">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4572000" y="1627216"/>
            <a:ext cx="4219575" cy="114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54516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2656"/>
            <a:ext cx="8229600" cy="6408712"/>
          </a:xfrm>
        </p:spPr>
        <p:txBody>
          <a:bodyPr>
            <a:normAutofit fontScale="92500" lnSpcReduction="20000"/>
          </a:bodyPr>
          <a:lstStyle/>
          <a:p>
            <a:pPr marL="0" indent="0">
              <a:buNone/>
            </a:pPr>
            <a:endParaRPr lang="en-GB" sz="2000" b="1" dirty="0" smtClean="0"/>
          </a:p>
          <a:p>
            <a:pPr marL="0" indent="0">
              <a:buNone/>
            </a:pPr>
            <a:r>
              <a:rPr lang="en-GB" sz="2000" b="1" dirty="0" smtClean="0"/>
              <a:t>The </a:t>
            </a:r>
            <a:r>
              <a:rPr lang="en-GB" sz="2000" b="1" dirty="0"/>
              <a:t>hot water urn</a:t>
            </a:r>
            <a:br>
              <a:rPr lang="en-GB" sz="2000" b="1" dirty="0"/>
            </a:br>
            <a:endParaRPr lang="en-GB" sz="2000" b="1" dirty="0"/>
          </a:p>
          <a:p>
            <a:pPr marL="0" indent="0">
              <a:buNone/>
            </a:pPr>
            <a:r>
              <a:rPr lang="en-GB" sz="2100" dirty="0" smtClean="0"/>
              <a:t>Sometimes </a:t>
            </a:r>
            <a:r>
              <a:rPr lang="en-GB" sz="2100" dirty="0"/>
              <a:t>Ruby’s café provides outside catering for business lunches. They supply hot water urns, so that people can have access to hot drinks. The hot water urns are similar to the one shown in the picture. Each urn has a vertical gauge that shows how much water is in the urn.</a:t>
            </a:r>
            <a:br>
              <a:rPr lang="en-GB" sz="2100" dirty="0"/>
            </a:br>
            <a:r>
              <a:rPr lang="en-GB" sz="2100" dirty="0"/>
              <a:t>When it is full the urn can supply 120 cups.</a:t>
            </a:r>
            <a:br>
              <a:rPr lang="en-GB" sz="2100" dirty="0"/>
            </a:br>
            <a:endParaRPr lang="en-GB" sz="2100" dirty="0"/>
          </a:p>
          <a:p>
            <a:pPr marL="0" indent="0">
              <a:buNone/>
            </a:pPr>
            <a:endParaRPr lang="en-GB" sz="2000" dirty="0" smtClean="0"/>
          </a:p>
          <a:p>
            <a:pPr marL="0" indent="0">
              <a:buNone/>
            </a:pPr>
            <a:endParaRPr lang="en-GB" sz="2000" dirty="0"/>
          </a:p>
          <a:p>
            <a:pPr marL="0" indent="0">
              <a:buNone/>
            </a:pPr>
            <a:endParaRPr lang="en-GB" sz="2000" dirty="0" smtClean="0"/>
          </a:p>
          <a:p>
            <a:pPr marL="0" lvl="0" indent="0">
              <a:buNone/>
            </a:pPr>
            <a:endParaRPr lang="en-GB" sz="2000" dirty="0"/>
          </a:p>
          <a:p>
            <a:pPr marL="0" lvl="0" indent="0">
              <a:buNone/>
            </a:pPr>
            <a:endParaRPr lang="en-GB" sz="2000" dirty="0" smtClean="0"/>
          </a:p>
          <a:p>
            <a:pPr marL="0" lvl="0" indent="0">
              <a:buNone/>
            </a:pPr>
            <a:endParaRPr lang="en-GB" sz="2000" dirty="0"/>
          </a:p>
          <a:p>
            <a:pPr marL="0" lvl="0" indent="0">
              <a:buNone/>
            </a:pPr>
            <a:endParaRPr lang="en-GB" sz="2000" dirty="0" smtClean="0"/>
          </a:p>
          <a:p>
            <a:pPr marL="0" lvl="0" indent="0">
              <a:buNone/>
            </a:pPr>
            <a:endParaRPr lang="en-GB" sz="2000" dirty="0"/>
          </a:p>
          <a:p>
            <a:pPr marL="0" indent="0">
              <a:buNone/>
            </a:pPr>
            <a:endParaRPr lang="en-GB" sz="2000" dirty="0"/>
          </a:p>
          <a:p>
            <a:pPr marL="0" lvl="0" indent="0">
              <a:buNone/>
            </a:pPr>
            <a:endParaRPr lang="en-GB" sz="2000" dirty="0"/>
          </a:p>
          <a:p>
            <a:pPr lvl="0"/>
            <a:endParaRPr lang="en-GB" sz="2000" dirty="0" smtClean="0"/>
          </a:p>
          <a:p>
            <a:pPr lvl="0"/>
            <a:endParaRPr lang="en-GB" sz="2000" dirty="0" smtClean="0"/>
          </a:p>
          <a:p>
            <a:pPr lvl="0"/>
            <a:r>
              <a:rPr lang="en-GB" sz="2000" dirty="0" smtClean="0"/>
              <a:t>For </a:t>
            </a:r>
            <a:r>
              <a:rPr lang="en-GB" sz="2000" dirty="0"/>
              <a:t>each picture, estimate what fraction of the urn is full.</a:t>
            </a:r>
          </a:p>
          <a:p>
            <a:pPr lvl="0"/>
            <a:r>
              <a:rPr lang="en-GB" sz="2000" dirty="0"/>
              <a:t>For each picture, say how many cups of water there are left in the urn.</a:t>
            </a:r>
          </a:p>
          <a:p>
            <a:pPr marL="0" indent="0">
              <a:buNone/>
            </a:pPr>
            <a:endParaRPr lang="en-GB" sz="2000" dirty="0" smtClean="0"/>
          </a:p>
          <a:p>
            <a:pPr marL="0" indent="0">
              <a:buNone/>
            </a:pPr>
            <a:endParaRPr lang="en-GB" dirty="0"/>
          </a:p>
        </p:txBody>
      </p:sp>
      <p:pic>
        <p:nvPicPr>
          <p:cNvPr id="4098"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6646388" y="2852936"/>
            <a:ext cx="2099898"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2456892"/>
            <a:ext cx="5904022"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43430" y="5589240"/>
            <a:ext cx="104775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529252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8229600" cy="1944216"/>
          </a:xfrm>
        </p:spPr>
        <p:txBody>
          <a:bodyPr>
            <a:normAutofit fontScale="90000"/>
          </a:bodyPr>
          <a:lstStyle/>
          <a:p>
            <a:pPr algn="l"/>
            <a:r>
              <a:rPr lang="en-GB" sz="2400" dirty="0" smtClean="0"/>
              <a:t/>
            </a:r>
            <a:br>
              <a:rPr lang="en-GB" sz="2400" dirty="0" smtClean="0"/>
            </a:br>
            <a:r>
              <a:rPr lang="en-GB" sz="2400" dirty="0" smtClean="0"/>
              <a:t/>
            </a:r>
            <a:br>
              <a:rPr lang="en-GB" sz="2400" dirty="0" smtClean="0"/>
            </a:br>
            <a:r>
              <a:rPr lang="en-GB" sz="2400" dirty="0"/>
              <a:t/>
            </a:r>
            <a:br>
              <a:rPr lang="en-GB" sz="2400" dirty="0"/>
            </a:br>
            <a:r>
              <a:rPr lang="en-GB" sz="2400" b="1" dirty="0" smtClean="0">
                <a:solidFill>
                  <a:schemeClr val="tx1"/>
                </a:solidFill>
              </a:rPr>
              <a:t>Buying ribbon</a:t>
            </a:r>
            <a:br>
              <a:rPr lang="en-GB" sz="2400" b="1" dirty="0" smtClean="0">
                <a:solidFill>
                  <a:schemeClr val="tx1"/>
                </a:solidFill>
              </a:rPr>
            </a:br>
            <a:r>
              <a:rPr lang="en-GB" sz="2400" b="1" dirty="0" smtClean="0">
                <a:solidFill>
                  <a:schemeClr val="tx1"/>
                </a:solidFill>
              </a:rPr>
              <a:t/>
            </a:r>
            <a:br>
              <a:rPr lang="en-GB" sz="2400" b="1" dirty="0" smtClean="0">
                <a:solidFill>
                  <a:schemeClr val="tx1"/>
                </a:solidFill>
              </a:rPr>
            </a:br>
            <a:r>
              <a:rPr lang="en-GB" sz="2400" b="0" dirty="0">
                <a:solidFill>
                  <a:schemeClr val="tx1"/>
                </a:solidFill>
              </a:rPr>
              <a:t>Louisa is a dress maker. She uses ribbon to edge her garments as a way of making her designs stand out. Louisa buys a sample of the ribbon shown below</a:t>
            </a:r>
            <a:r>
              <a:rPr lang="en-GB" sz="2400" b="0" dirty="0" smtClean="0">
                <a:solidFill>
                  <a:schemeClr val="tx1"/>
                </a:solidFill>
              </a:rPr>
              <a:t>:</a:t>
            </a:r>
            <a:endParaRPr lang="en-GB" sz="2400" b="0" dirty="0">
              <a:solidFill>
                <a:schemeClr val="tx1"/>
              </a:solidFill>
            </a:endParaRPr>
          </a:p>
        </p:txBody>
      </p:sp>
      <p:sp>
        <p:nvSpPr>
          <p:cNvPr id="3" name="Content Placeholder 2"/>
          <p:cNvSpPr>
            <a:spLocks noGrp="1"/>
          </p:cNvSpPr>
          <p:nvPr>
            <p:ph idx="1"/>
          </p:nvPr>
        </p:nvSpPr>
        <p:spPr>
          <a:xfrm>
            <a:off x="457200" y="2276872"/>
            <a:ext cx="8363272" cy="4248472"/>
          </a:xfrm>
        </p:spPr>
        <p:txBody>
          <a:bodyPr>
            <a:normAutofit fontScale="32500" lnSpcReduction="20000"/>
          </a:bodyPr>
          <a:lstStyle/>
          <a:p>
            <a:pPr marL="0" indent="0">
              <a:buNone/>
            </a:pPr>
            <a:endParaRPr lang="en-GB" sz="2400" dirty="0" smtClean="0"/>
          </a:p>
          <a:p>
            <a:pPr marL="0" indent="0">
              <a:buNone/>
            </a:pPr>
            <a:endParaRPr lang="en-GB" sz="2400" dirty="0" smtClean="0"/>
          </a:p>
          <a:p>
            <a:pPr marL="0" indent="0">
              <a:buNone/>
            </a:pPr>
            <a:endParaRPr lang="en-GB" sz="2400" dirty="0"/>
          </a:p>
          <a:p>
            <a:pPr marL="0" indent="0">
              <a:buNone/>
            </a:pPr>
            <a:endParaRPr lang="en-GB" sz="2400" dirty="0" smtClean="0"/>
          </a:p>
          <a:p>
            <a:pPr marL="0" indent="0">
              <a:buNone/>
            </a:pPr>
            <a:endParaRPr lang="en-GB" sz="2400" dirty="0"/>
          </a:p>
          <a:p>
            <a:pPr marL="0" indent="0">
              <a:buNone/>
            </a:pPr>
            <a:endParaRPr lang="en-GB" sz="2400" dirty="0" smtClean="0"/>
          </a:p>
          <a:p>
            <a:pPr marL="0" indent="0">
              <a:buNone/>
            </a:pPr>
            <a:endParaRPr lang="en-GB" sz="2400" dirty="0" smtClean="0"/>
          </a:p>
          <a:p>
            <a:pPr marL="0" indent="0">
              <a:buNone/>
            </a:pPr>
            <a:endParaRPr lang="en-GB" sz="2400" dirty="0" smtClean="0"/>
          </a:p>
          <a:p>
            <a:pPr marL="0" indent="0">
              <a:buNone/>
            </a:pPr>
            <a:endParaRPr lang="en-GB" sz="2400" dirty="0" smtClean="0"/>
          </a:p>
          <a:p>
            <a:pPr marL="0" indent="0">
              <a:buNone/>
            </a:pPr>
            <a:endParaRPr lang="en-GB" sz="2400" dirty="0"/>
          </a:p>
          <a:p>
            <a:pPr marL="0" indent="0">
              <a:buNone/>
            </a:pPr>
            <a:endParaRPr lang="en-GB" sz="2400" dirty="0" smtClean="0"/>
          </a:p>
          <a:p>
            <a:pPr marL="0" indent="0">
              <a:buNone/>
            </a:pPr>
            <a:endParaRPr lang="en-GB" sz="2400" dirty="0"/>
          </a:p>
          <a:p>
            <a:pPr marL="0" indent="0">
              <a:buNone/>
            </a:pPr>
            <a:endParaRPr lang="en-GB" sz="2400" dirty="0" smtClean="0"/>
          </a:p>
          <a:p>
            <a:pPr marL="0" indent="0">
              <a:buNone/>
            </a:pPr>
            <a:endParaRPr lang="en-GB" sz="2400" dirty="0"/>
          </a:p>
          <a:p>
            <a:pPr marL="0" indent="0">
              <a:buNone/>
            </a:pPr>
            <a:endParaRPr lang="en-GB" sz="2400" dirty="0"/>
          </a:p>
          <a:p>
            <a:pPr marL="0" indent="0">
              <a:buNone/>
            </a:pPr>
            <a:endParaRPr lang="en-GB" sz="2400" dirty="0" smtClean="0"/>
          </a:p>
          <a:p>
            <a:pPr marL="0" indent="0">
              <a:buNone/>
            </a:pPr>
            <a:endParaRPr lang="en-GB" sz="2400" dirty="0" smtClean="0"/>
          </a:p>
          <a:p>
            <a:pPr marL="360363" lvl="0" indent="-360363">
              <a:lnSpc>
                <a:spcPct val="115000"/>
              </a:lnSpc>
              <a:spcAft>
                <a:spcPts val="1000"/>
              </a:spcAft>
            </a:pPr>
            <a:r>
              <a:rPr lang="en-GB" sz="6000" dirty="0" smtClean="0">
                <a:ea typeface="Calibri"/>
              </a:rPr>
              <a:t>a)  It </a:t>
            </a:r>
            <a:r>
              <a:rPr lang="en-GB" sz="6000" dirty="0">
                <a:ea typeface="Calibri"/>
              </a:rPr>
              <a:t>costs her £ 1.16 for 80cm of the spotty ribbon. Draw a picture to represent this </a:t>
            </a:r>
            <a:r>
              <a:rPr lang="en-GB" sz="6000" dirty="0" smtClean="0">
                <a:ea typeface="Calibri"/>
              </a:rPr>
              <a:t>information</a:t>
            </a:r>
            <a:r>
              <a:rPr lang="en-GB" sz="6000" dirty="0">
                <a:ea typeface="Calibri"/>
              </a:rPr>
              <a:t> </a:t>
            </a:r>
            <a:r>
              <a:rPr lang="en-GB" sz="6000" dirty="0" smtClean="0">
                <a:ea typeface="Calibri"/>
              </a:rPr>
              <a:t>and make it look realistic.</a:t>
            </a:r>
          </a:p>
          <a:p>
            <a:pPr marL="360363" lvl="0" indent="-360363">
              <a:lnSpc>
                <a:spcPct val="115000"/>
              </a:lnSpc>
              <a:spcAft>
                <a:spcPts val="1000"/>
              </a:spcAft>
            </a:pPr>
            <a:r>
              <a:rPr lang="en-GB" sz="6000" dirty="0" smtClean="0">
                <a:ea typeface="Calibri"/>
              </a:rPr>
              <a:t>b)  What else do you know? Mark </a:t>
            </a:r>
            <a:r>
              <a:rPr lang="en-GB" sz="6000" dirty="0">
                <a:ea typeface="Calibri"/>
              </a:rPr>
              <a:t>on your picture some other quantities of this ribbon, </a:t>
            </a:r>
            <a:r>
              <a:rPr lang="en-GB" sz="6000" dirty="0" smtClean="0">
                <a:ea typeface="Calibri"/>
              </a:rPr>
              <a:t>for which </a:t>
            </a:r>
            <a:r>
              <a:rPr lang="en-GB" sz="6000" dirty="0">
                <a:ea typeface="Calibri"/>
              </a:rPr>
              <a:t>you would know the </a:t>
            </a:r>
            <a:r>
              <a:rPr lang="en-GB" sz="6000" dirty="0" smtClean="0">
                <a:ea typeface="Calibri"/>
              </a:rPr>
              <a:t>cost.</a:t>
            </a:r>
            <a:endParaRPr lang="en-GB" sz="6000" dirty="0"/>
          </a:p>
          <a:p>
            <a:pPr marL="0" lvl="0" indent="0">
              <a:lnSpc>
                <a:spcPct val="115000"/>
              </a:lnSpc>
              <a:spcAft>
                <a:spcPts val="1000"/>
              </a:spcAft>
            </a:pPr>
            <a:r>
              <a:rPr lang="en-GB" sz="6000" dirty="0" smtClean="0">
                <a:ea typeface="Calibri"/>
              </a:rPr>
              <a:t>c)  How </a:t>
            </a:r>
            <a:r>
              <a:rPr lang="en-GB" sz="6000" dirty="0">
                <a:ea typeface="Calibri"/>
              </a:rPr>
              <a:t>much would it cost to buy 1 metre of this ribbon?</a:t>
            </a:r>
            <a:endParaRPr lang="en-GB" sz="6000" dirty="0"/>
          </a:p>
          <a:p>
            <a:pPr marL="0" indent="0">
              <a:buNone/>
            </a:pPr>
            <a:endParaRPr lang="en-GB" sz="2400" dirty="0"/>
          </a:p>
          <a:p>
            <a:pPr marL="0" indent="0">
              <a:buNone/>
            </a:pPr>
            <a:endParaRPr lang="en-GB" sz="2400" dirty="0" smtClean="0"/>
          </a:p>
        </p:txBody>
      </p:sp>
      <p:pic>
        <p:nvPicPr>
          <p:cNvPr id="7170"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2267744" y="2420888"/>
            <a:ext cx="4398987" cy="1936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58150" y="6248400"/>
            <a:ext cx="108585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732829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640"/>
            <a:ext cx="8229600" cy="6408712"/>
          </a:xfrm>
        </p:spPr>
        <p:txBody>
          <a:bodyPr>
            <a:normAutofit fontScale="77500" lnSpcReduction="20000"/>
          </a:bodyPr>
          <a:lstStyle/>
          <a:p>
            <a:pPr marL="0" indent="0">
              <a:buNone/>
            </a:pPr>
            <a:endParaRPr lang="en-GB" sz="2000" dirty="0" smtClean="0"/>
          </a:p>
          <a:p>
            <a:pPr marL="0" indent="0">
              <a:buNone/>
            </a:pPr>
            <a:endParaRPr lang="en-GB" sz="2000" dirty="0"/>
          </a:p>
          <a:p>
            <a:pPr marL="0" indent="0">
              <a:buNone/>
            </a:pPr>
            <a:endParaRPr lang="en-GB" sz="2000" dirty="0" smtClean="0"/>
          </a:p>
          <a:p>
            <a:pPr marL="0" indent="0">
              <a:buNone/>
            </a:pPr>
            <a:endParaRPr lang="en-GB" sz="2000" dirty="0"/>
          </a:p>
          <a:p>
            <a:pPr marL="0" indent="0">
              <a:buNone/>
            </a:pPr>
            <a:endParaRPr lang="en-GB" sz="2000" dirty="0" smtClean="0"/>
          </a:p>
          <a:p>
            <a:pPr marL="0" indent="0">
              <a:buNone/>
            </a:pPr>
            <a:r>
              <a:rPr lang="en-GB" sz="2600" dirty="0" smtClean="0"/>
              <a:t>The </a:t>
            </a:r>
            <a:r>
              <a:rPr lang="en-GB" sz="2600" dirty="0"/>
              <a:t>ribbon shown in the picture below  is priced at  £ 8.40 for 6 metres </a:t>
            </a:r>
          </a:p>
          <a:p>
            <a:pPr marL="0" indent="0">
              <a:buNone/>
            </a:pPr>
            <a:endParaRPr lang="en-GB" sz="2000" dirty="0" smtClean="0"/>
          </a:p>
          <a:p>
            <a:pPr marL="0" indent="0">
              <a:buNone/>
            </a:pPr>
            <a:endParaRPr lang="en-GB" sz="2000" dirty="0"/>
          </a:p>
          <a:p>
            <a:pPr marL="0" indent="0">
              <a:buNone/>
            </a:pPr>
            <a:endParaRPr lang="en-GB" sz="2000" dirty="0" smtClean="0"/>
          </a:p>
          <a:p>
            <a:pPr marL="0" lvl="0" indent="0">
              <a:buNone/>
            </a:pPr>
            <a:endParaRPr lang="en-GB" sz="2000" dirty="0"/>
          </a:p>
          <a:p>
            <a:pPr marL="0" lvl="0" indent="0">
              <a:buNone/>
            </a:pPr>
            <a:endParaRPr lang="en-GB" sz="2000" dirty="0" smtClean="0"/>
          </a:p>
          <a:p>
            <a:pPr marL="0" lvl="0" indent="0">
              <a:buNone/>
            </a:pPr>
            <a:endParaRPr lang="en-GB" sz="2000" dirty="0" smtClean="0"/>
          </a:p>
          <a:p>
            <a:pPr marL="0" indent="0">
              <a:buNone/>
            </a:pPr>
            <a:endParaRPr lang="en-GB" sz="2000" dirty="0"/>
          </a:p>
          <a:p>
            <a:pPr marL="0" lvl="0" indent="0">
              <a:buNone/>
            </a:pPr>
            <a:endParaRPr lang="en-GB" sz="2000" dirty="0" smtClean="0"/>
          </a:p>
          <a:p>
            <a:pPr marL="0" lvl="0" indent="0">
              <a:buNone/>
            </a:pPr>
            <a:endParaRPr lang="en-GB" sz="2000" dirty="0" smtClean="0"/>
          </a:p>
          <a:p>
            <a:pPr marL="0" lvl="0" indent="0">
              <a:buNone/>
            </a:pPr>
            <a:endParaRPr lang="en-GB" sz="2000" dirty="0"/>
          </a:p>
          <a:p>
            <a:pPr marL="0" lvl="0" indent="0">
              <a:buNone/>
            </a:pPr>
            <a:r>
              <a:rPr lang="en-GB" sz="2600" dirty="0"/>
              <a:t>What else do you know about this ribbon</a:t>
            </a:r>
            <a:r>
              <a:rPr lang="en-GB" sz="2600" dirty="0" smtClean="0"/>
              <a:t>?</a:t>
            </a:r>
          </a:p>
          <a:p>
            <a:pPr marL="0" lvl="0" indent="0">
              <a:buNone/>
            </a:pPr>
            <a:endParaRPr lang="en-GB" sz="2600" dirty="0"/>
          </a:p>
          <a:p>
            <a:pPr marL="0" indent="0">
              <a:buNone/>
            </a:pPr>
            <a:r>
              <a:rPr lang="en-GB" sz="2600" dirty="0" smtClean="0"/>
              <a:t>Draw the ribbon as a bar picture and </a:t>
            </a:r>
            <a:r>
              <a:rPr lang="en-GB" sz="2600" dirty="0"/>
              <a:t>fill in some other quantities that you know the price of.</a:t>
            </a:r>
          </a:p>
          <a:p>
            <a:pPr marL="0" indent="0">
              <a:buNone/>
            </a:pPr>
            <a:r>
              <a:rPr lang="en-GB" sz="2600" dirty="0"/>
              <a:t> </a:t>
            </a:r>
          </a:p>
          <a:p>
            <a:pPr marL="0" lvl="0" indent="0">
              <a:buNone/>
            </a:pPr>
            <a:r>
              <a:rPr lang="en-GB" sz="2600" dirty="0" smtClean="0"/>
              <a:t>Is this ribbon cheaper or dearer than the green ribbon?</a:t>
            </a:r>
          </a:p>
          <a:p>
            <a:pPr marL="0" indent="0">
              <a:buNone/>
            </a:pPr>
            <a:endParaRPr lang="en-GB"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1661" y="1844824"/>
            <a:ext cx="5351095"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58150" y="6248400"/>
            <a:ext cx="108585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45270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936104"/>
          </a:xfrm>
        </p:spPr>
        <p:txBody>
          <a:bodyPr>
            <a:normAutofit fontScale="90000"/>
          </a:bodyPr>
          <a:lstStyle/>
          <a:p>
            <a:pPr algn="l"/>
            <a:r>
              <a:rPr lang="en-GB" sz="2400" dirty="0" smtClean="0"/>
              <a:t/>
            </a:r>
            <a:br>
              <a:rPr lang="en-GB" sz="2400" dirty="0" smtClean="0"/>
            </a:br>
            <a:r>
              <a:rPr lang="en-GB" sz="2400" dirty="0" smtClean="0"/>
              <a:t/>
            </a:r>
            <a:br>
              <a:rPr lang="en-GB" sz="2400" dirty="0" smtClean="0"/>
            </a:br>
            <a:r>
              <a:rPr lang="en-GB" sz="2400" dirty="0" smtClean="0"/>
              <a:t/>
            </a:r>
            <a:br>
              <a:rPr lang="en-GB" sz="2400" dirty="0" smtClean="0"/>
            </a:br>
            <a:r>
              <a:rPr lang="en-GB" sz="2400" b="1" dirty="0" smtClean="0"/>
              <a:t>Comparing ribbon prices</a:t>
            </a:r>
            <a:br>
              <a:rPr lang="en-GB" sz="2400" b="1" dirty="0" smtClean="0"/>
            </a:br>
            <a:r>
              <a:rPr lang="en-GB" sz="2400" dirty="0" smtClean="0"/>
              <a:t>Louisa buys samples of three more types of ribbon as follows:</a:t>
            </a:r>
            <a:br>
              <a:rPr lang="en-GB" sz="2400" dirty="0" smtClean="0"/>
            </a:br>
            <a:r>
              <a:rPr lang="en-GB" sz="2400" dirty="0" smtClean="0"/>
              <a:t/>
            </a:r>
            <a:br>
              <a:rPr lang="en-GB" sz="2400" dirty="0" smtClean="0"/>
            </a:br>
            <a:r>
              <a:rPr lang="en-GB" sz="2400" dirty="0"/>
              <a:t/>
            </a:r>
            <a:br>
              <a:rPr lang="en-GB" sz="2400" dirty="0"/>
            </a:br>
            <a:r>
              <a:rPr lang="en-GB" sz="2400" dirty="0" smtClean="0"/>
              <a:t/>
            </a:r>
            <a:br>
              <a:rPr lang="en-GB" sz="2400" dirty="0" smtClean="0"/>
            </a:br>
            <a:endParaRPr lang="en-GB" sz="2400" dirty="0"/>
          </a:p>
        </p:txBody>
      </p:sp>
      <p:sp>
        <p:nvSpPr>
          <p:cNvPr id="3" name="Content Placeholder 2"/>
          <p:cNvSpPr>
            <a:spLocks noGrp="1"/>
          </p:cNvSpPr>
          <p:nvPr>
            <p:ph idx="1"/>
          </p:nvPr>
        </p:nvSpPr>
        <p:spPr>
          <a:xfrm>
            <a:off x="457200" y="1124745"/>
            <a:ext cx="8363272" cy="5400599"/>
          </a:xfrm>
        </p:spPr>
        <p:txBody>
          <a:bodyPr>
            <a:normAutofit fontScale="85000" lnSpcReduction="20000"/>
          </a:bodyPr>
          <a:lstStyle/>
          <a:p>
            <a:pPr marL="0" indent="0">
              <a:buNone/>
            </a:pPr>
            <a:endParaRPr lang="en-GB" sz="2400" dirty="0" smtClean="0"/>
          </a:p>
          <a:p>
            <a:pPr marL="0" indent="0">
              <a:buNone/>
            </a:pPr>
            <a:endParaRPr lang="en-GB" sz="2400" dirty="0" smtClean="0"/>
          </a:p>
          <a:p>
            <a:pPr marL="0" indent="0">
              <a:buNone/>
            </a:pPr>
            <a:endParaRPr lang="en-GB" sz="2400" dirty="0"/>
          </a:p>
          <a:p>
            <a:pPr marL="0" indent="0">
              <a:buNone/>
            </a:pPr>
            <a:endParaRPr lang="en-GB" sz="2400" dirty="0" smtClean="0"/>
          </a:p>
          <a:p>
            <a:pPr marL="0" indent="0">
              <a:buNone/>
            </a:pPr>
            <a:endParaRPr lang="en-GB" sz="2400" dirty="0"/>
          </a:p>
          <a:p>
            <a:pPr marL="0" indent="0">
              <a:buNone/>
            </a:pPr>
            <a:endParaRPr lang="en-GB" sz="2400" dirty="0" smtClean="0"/>
          </a:p>
          <a:p>
            <a:pPr marL="0" indent="0">
              <a:buNone/>
            </a:pPr>
            <a:endParaRPr lang="en-GB" sz="2400" dirty="0" smtClean="0"/>
          </a:p>
          <a:p>
            <a:pPr marL="0" indent="0">
              <a:buNone/>
            </a:pPr>
            <a:endParaRPr lang="en-GB" sz="2400" dirty="0" smtClean="0"/>
          </a:p>
          <a:p>
            <a:pPr marL="0" indent="0">
              <a:buNone/>
            </a:pPr>
            <a:endParaRPr lang="en-GB" sz="2400" dirty="0"/>
          </a:p>
          <a:p>
            <a:pPr marL="0" indent="0">
              <a:buNone/>
            </a:pPr>
            <a:endParaRPr lang="en-GB" sz="2400" dirty="0"/>
          </a:p>
          <a:p>
            <a:pPr marL="0" indent="0">
              <a:buNone/>
            </a:pPr>
            <a:endParaRPr lang="en-GB" sz="2400" dirty="0" smtClean="0"/>
          </a:p>
          <a:p>
            <a:pPr marL="0" indent="0">
              <a:buNone/>
            </a:pPr>
            <a:endParaRPr lang="en-GB" sz="2400" dirty="0" smtClean="0"/>
          </a:p>
          <a:p>
            <a:pPr marL="0" lvl="0" indent="0">
              <a:lnSpc>
                <a:spcPct val="115000"/>
              </a:lnSpc>
              <a:spcAft>
                <a:spcPts val="1000"/>
              </a:spcAft>
              <a:buNone/>
            </a:pPr>
            <a:endParaRPr lang="en-GB" sz="3800" dirty="0">
              <a:latin typeface="Arial"/>
              <a:ea typeface="Times New Roman"/>
              <a:cs typeface="Times New Roman"/>
            </a:endParaRPr>
          </a:p>
          <a:p>
            <a:pPr marL="0" lvl="0" indent="0">
              <a:lnSpc>
                <a:spcPct val="115000"/>
              </a:lnSpc>
              <a:spcAft>
                <a:spcPts val="1000"/>
              </a:spcAft>
            </a:pPr>
            <a:r>
              <a:rPr lang="en-GB" sz="2600" dirty="0" smtClean="0">
                <a:ea typeface="Calibri"/>
              </a:rPr>
              <a:t>a) Draw a bar to represent each sample of ribbon.</a:t>
            </a:r>
            <a:endParaRPr lang="en-GB" sz="2600" dirty="0"/>
          </a:p>
          <a:p>
            <a:pPr marL="0" indent="0">
              <a:buNone/>
            </a:pPr>
            <a:r>
              <a:rPr lang="en-GB" sz="2600" dirty="0" smtClean="0"/>
              <a:t>b) What else do you know about each sample of ribbon? </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1" y="980728"/>
            <a:ext cx="3703269"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4427984" y="1124745"/>
            <a:ext cx="4048125"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4934" y="2492896"/>
            <a:ext cx="3747886"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2" name="Picture 6"/>
          <p:cNvPicPr>
            <a:picLocks noChangeAspect="1" noChangeArrowheads="1"/>
          </p:cNvPicPr>
          <p:nvPr/>
        </p:nvPicPr>
        <p:blipFill>
          <a:blip r:embed="rId7">
            <a:extLst>
              <a:ext uri="{BEBA8EAE-BF5A-486C-A8C5-ECC9F3942E4B}">
                <a14:imgProps xmlns:a14="http://schemas.microsoft.com/office/drawing/2010/main">
                  <a14:imgLayer r:embed="rId8">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4444607" y="2641094"/>
            <a:ext cx="3714750" cy="107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3" name="Picture 7"/>
          <p:cNvPicPr>
            <a:picLocks noChangeAspect="1" noChangeArrowheads="1"/>
          </p:cNvPicPr>
          <p:nvPr/>
        </p:nvPicPr>
        <p:blipFill>
          <a:blip r:embed="rId9">
            <a:extLst>
              <a:ext uri="{BEBA8EAE-BF5A-486C-A8C5-ECC9F3942E4B}">
                <a14:imgProps xmlns:a14="http://schemas.microsoft.com/office/drawing/2010/main">
                  <a14:imgLayer r:embed="rId10">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4860032" y="4100785"/>
            <a:ext cx="3417193" cy="1200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4" name="Picture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4225" y="4005064"/>
            <a:ext cx="3560492"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55552" y="6248400"/>
            <a:ext cx="108585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388554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512" y="1051570"/>
            <a:ext cx="8229600" cy="2448272"/>
          </a:xfrm>
        </p:spPr>
        <p:txBody>
          <a:bodyPr>
            <a:normAutofit fontScale="90000"/>
          </a:bodyPr>
          <a:lstStyle/>
          <a:p>
            <a:pPr lvl="0" algn="l"/>
            <a:r>
              <a:rPr lang="en-GB" sz="2400" dirty="0" smtClean="0"/>
              <a:t/>
            </a:r>
            <a:br>
              <a:rPr lang="en-GB" sz="2400" dirty="0" smtClean="0"/>
            </a:br>
            <a:r>
              <a:rPr lang="en-GB" sz="2400" dirty="0" smtClean="0"/>
              <a:t/>
            </a:r>
            <a:br>
              <a:rPr lang="en-GB" sz="2400" dirty="0" smtClean="0"/>
            </a:br>
            <a:r>
              <a:rPr lang="en-GB" sz="2400" dirty="0" smtClean="0"/>
              <a:t/>
            </a:r>
            <a:br>
              <a:rPr lang="en-GB" sz="2400" dirty="0" smtClean="0"/>
            </a:br>
            <a:r>
              <a:rPr lang="en-GB" sz="2400" dirty="0" smtClean="0">
                <a:solidFill>
                  <a:schemeClr val="tx1"/>
                </a:solidFill>
              </a:rPr>
              <a:t>Sharing Food</a:t>
            </a:r>
            <a:br>
              <a:rPr lang="en-GB" sz="2400" dirty="0" smtClean="0">
                <a:solidFill>
                  <a:schemeClr val="tx1"/>
                </a:solidFill>
              </a:rPr>
            </a:br>
            <a:r>
              <a:rPr lang="en-GB" sz="2400" b="0" dirty="0" smtClean="0">
                <a:solidFill>
                  <a:schemeClr val="tx1"/>
                </a:solidFill>
              </a:rPr>
              <a:t/>
            </a:r>
            <a:br>
              <a:rPr lang="en-GB" sz="2400" b="0" dirty="0" smtClean="0">
                <a:solidFill>
                  <a:schemeClr val="tx1"/>
                </a:solidFill>
              </a:rPr>
            </a:br>
            <a:r>
              <a:rPr lang="en-GB" sz="2200" b="0" dirty="0" smtClean="0">
                <a:solidFill>
                  <a:schemeClr val="tx1"/>
                </a:solidFill>
              </a:rPr>
              <a:t>The café </a:t>
            </a:r>
            <a:r>
              <a:rPr lang="en-GB" sz="2200" b="0" dirty="0">
                <a:solidFill>
                  <a:schemeClr val="tx1"/>
                </a:solidFill>
              </a:rPr>
              <a:t>where Ruby works specialise in making large rectangular pizzas. These are popular with lunch time diners who often order one of the large pizzas to share. Masood and Tim are students. They meet for a pizza in the café once a week. On one occasion they order the rectangular cheese and tomato pizza shown below costing £10.35</a:t>
            </a:r>
            <a:r>
              <a:rPr lang="en-GB" sz="2200" b="0" dirty="0" smtClean="0">
                <a:solidFill>
                  <a:schemeClr val="tx1"/>
                </a:solidFill>
              </a:rPr>
              <a:t>.</a:t>
            </a:r>
            <a:br>
              <a:rPr lang="en-GB" sz="2200" b="0" dirty="0" smtClean="0">
                <a:solidFill>
                  <a:schemeClr val="tx1"/>
                </a:solidFill>
              </a:rPr>
            </a:br>
            <a:r>
              <a:rPr lang="en-GB" sz="2200" b="0" dirty="0">
                <a:solidFill>
                  <a:schemeClr val="tx1"/>
                </a:solidFill>
              </a:rPr>
              <a:t/>
            </a:r>
            <a:br>
              <a:rPr lang="en-GB" sz="2200" b="0" dirty="0">
                <a:solidFill>
                  <a:schemeClr val="tx1"/>
                </a:solidFill>
              </a:rPr>
            </a:br>
            <a:r>
              <a:rPr lang="en-GB" sz="2200" b="0" dirty="0" smtClean="0">
                <a:solidFill>
                  <a:schemeClr val="tx1"/>
                </a:solidFill>
              </a:rPr>
              <a:t>Tim is not as hungry as Masood, so they cut the pizza into 9 slices, Tim eats 4 slices and Masood eats 5 slices</a:t>
            </a:r>
            <a:endParaRPr lang="en-GB" sz="2400" b="0" dirty="0">
              <a:solidFill>
                <a:schemeClr val="tx1"/>
              </a:solidFill>
            </a:endParaRPr>
          </a:p>
        </p:txBody>
      </p:sp>
      <p:sp>
        <p:nvSpPr>
          <p:cNvPr id="3" name="Content Placeholder 2"/>
          <p:cNvSpPr>
            <a:spLocks noGrp="1"/>
          </p:cNvSpPr>
          <p:nvPr>
            <p:ph idx="1"/>
          </p:nvPr>
        </p:nvSpPr>
        <p:spPr>
          <a:xfrm>
            <a:off x="251520" y="3429000"/>
            <a:ext cx="8043430" cy="3096344"/>
          </a:xfrm>
        </p:spPr>
        <p:txBody>
          <a:bodyPr>
            <a:normAutofit fontScale="92500" lnSpcReduction="10000"/>
          </a:bodyPr>
          <a:lstStyle/>
          <a:p>
            <a:pPr marL="0" indent="0">
              <a:buNone/>
            </a:pPr>
            <a:endParaRPr lang="en-GB" sz="2400" dirty="0" smtClean="0"/>
          </a:p>
          <a:p>
            <a:pPr marL="0" indent="0">
              <a:buNone/>
            </a:pPr>
            <a:endParaRPr lang="en-GB" sz="2400" dirty="0" smtClean="0"/>
          </a:p>
          <a:p>
            <a:pPr marL="0" indent="0">
              <a:buNone/>
            </a:pPr>
            <a:endParaRPr lang="en-GB" sz="2400" dirty="0"/>
          </a:p>
          <a:p>
            <a:pPr marL="0" indent="0">
              <a:buNone/>
            </a:pPr>
            <a:endParaRPr lang="en-GB" sz="2400" dirty="0" smtClean="0"/>
          </a:p>
          <a:p>
            <a:pPr marL="0" indent="0">
              <a:buNone/>
            </a:pPr>
            <a:endParaRPr lang="en-GB" sz="2400" dirty="0"/>
          </a:p>
          <a:p>
            <a:pPr lvl="0"/>
            <a:r>
              <a:rPr lang="en-GB" sz="2400" dirty="0"/>
              <a:t>Draw a picture to show how they might share out the pizza</a:t>
            </a:r>
          </a:p>
          <a:p>
            <a:pPr marL="0" lvl="0" indent="0"/>
            <a:r>
              <a:rPr lang="en-GB" sz="2400" dirty="0"/>
              <a:t>Share out the cost of the pizza between Masood and Tim in the ratio 5 : 4</a:t>
            </a:r>
          </a:p>
          <a:p>
            <a:pPr marL="0" indent="0">
              <a:buNone/>
            </a:pPr>
            <a:endParaRPr lang="en-GB" sz="2400" dirty="0" smtClean="0"/>
          </a:p>
          <a:p>
            <a:pPr marL="0" indent="0">
              <a:buNone/>
            </a:pPr>
            <a:endParaRPr lang="en-GB" sz="2400" dirty="0" smtClean="0"/>
          </a:p>
          <a:p>
            <a:pPr marL="0" indent="0">
              <a:buNone/>
            </a:pPr>
            <a:endParaRPr lang="en-GB" sz="2400" dirty="0" smtClean="0"/>
          </a:p>
          <a:p>
            <a:pPr marL="0" indent="0">
              <a:buNone/>
            </a:pPr>
            <a:endParaRPr lang="en-GB" sz="2400" dirty="0"/>
          </a:p>
          <a:p>
            <a:pPr marL="0" indent="0">
              <a:buNone/>
            </a:pPr>
            <a:endParaRPr lang="en-GB" sz="2400" dirty="0"/>
          </a:p>
          <a:p>
            <a:pPr marL="0" indent="0">
              <a:buNone/>
            </a:pPr>
            <a:endParaRPr lang="en-GB" sz="2400" dirty="0" smtClean="0"/>
          </a:p>
          <a:p>
            <a:pPr marL="0" indent="0">
              <a:buNone/>
            </a:pPr>
            <a:endParaRPr lang="en-GB" sz="2400" dirty="0" smtClean="0"/>
          </a:p>
          <a:p>
            <a:pPr marL="0" lvl="0" indent="0">
              <a:lnSpc>
                <a:spcPct val="115000"/>
              </a:lnSpc>
              <a:spcAft>
                <a:spcPts val="1000"/>
              </a:spcAft>
              <a:buNone/>
            </a:pPr>
            <a:endParaRPr lang="en-GB" sz="3800" dirty="0">
              <a:latin typeface="Arial"/>
              <a:ea typeface="Times New Roman"/>
              <a:cs typeface="Times New Roman"/>
            </a:endParaRPr>
          </a:p>
        </p:txBody>
      </p:sp>
      <p:pic>
        <p:nvPicPr>
          <p:cNvPr id="10242"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2460322" y="3499842"/>
            <a:ext cx="3971925" cy="165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67218" y="6229350"/>
            <a:ext cx="1266825"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255046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10.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2.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3.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4.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5.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6.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7.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8.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9.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
  <TotalTime>897</TotalTime>
  <Words>534</Words>
  <Application>Microsoft Office PowerPoint</Application>
  <PresentationFormat>On-screen Show (4:3)</PresentationFormat>
  <Paragraphs>143</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nctem1</vt:lpstr>
      <vt:lpstr>KS3 Multiplicative Reasoning</vt:lpstr>
      <vt:lpstr>PowerPoint Presentation</vt:lpstr>
      <vt:lpstr>Compare your strategies for  cutting up the food:</vt:lpstr>
      <vt:lpstr>PowerPoint Presentation</vt:lpstr>
      <vt:lpstr>PowerPoint Presentation</vt:lpstr>
      <vt:lpstr>   Buying ribbon  Louisa is a dress maker. She uses ribbon to edge her garments as a way of making her designs stand out. Louisa buys a sample of the ribbon shown below:</vt:lpstr>
      <vt:lpstr>PowerPoint Presentation</vt:lpstr>
      <vt:lpstr>   Comparing ribbon prices Louisa buys samples of three more types of ribbon as follows:    </vt:lpstr>
      <vt:lpstr>   Sharing Food  The café where Ruby works specialise in making large rectangular pizzas. These are popular with lunch time diners who often order one of the large pizzas to share. Masood and Tim are students. They meet for a pizza in the café once a week. On one occasion they order the rectangular cheese and tomato pizza shown below costing £10.35.  Tim is not as hungry as Masood, so they cut the pizza into 9 slices, Tim eats 4 slices and Masood eats 5 slices</vt:lpstr>
      <vt:lpstr>Stage 2: Sharing food  The following week Masood and Tim are joined by Emily. The three students decide to share one of the gigantic seafood rectangular pizzas priced at £16.80. When the pizza arrives Emily cuts the pizza into equal sized slices. Masood eats 4 of the slices, Emily stops after eating 3 slices, Tim ends up having eaten 5 slices.  a) Draw a picture to show how they might have shared out the pizza b) Share out the cost of the pizza in proportion with the amount each person has eaten </vt:lpstr>
      <vt:lpstr>Summary Questions</vt:lpstr>
      <vt:lpstr>Summary Questions</vt:lpstr>
    </vt:vector>
  </TitlesOfParts>
  <Company>MMU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NCETM: KS3 Multiplicative Reasoning Project</dc:title>
  <dc:creator>MMU User</dc:creator>
  <cp:lastModifiedBy>Jane Imrie</cp:lastModifiedBy>
  <cp:revision>57</cp:revision>
  <dcterms:created xsi:type="dcterms:W3CDTF">2013-11-22T13:56:18Z</dcterms:created>
  <dcterms:modified xsi:type="dcterms:W3CDTF">2016-03-23T13:32:29Z</dcterms:modified>
</cp:coreProperties>
</file>