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docProps/core.xml" ContentType="application/vnd.openxmlformats-package.core-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theme/themeOverride1.xml" ContentType="application/vnd.openxmlformats-officedocument.themeOverr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presentation.xml" ContentType="application/vnd.openxmlformats-officedocument.presentationml.presentation.main+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588" autoAdjust="0"/>
    <p:restoredTop sz="94624" autoAdjust="0"/>
  </p:normalViewPr>
  <p:slideViewPr>
    <p:cSldViewPr>
      <p:cViewPr varScale="1">
        <p:scale>
          <a:sx n="152" d="100"/>
          <a:sy n="152" d="100"/>
        </p:scale>
        <p:origin x="-120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62FC3A-369D-4E8E-8928-9994A93E65BE}" type="datetimeFigureOut">
              <a:rPr lang="en-GB" smtClean="0"/>
              <a:pPr/>
              <a:t>3/31/14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C25790-9499-4F3D-A09B-FAABBE33126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74950C-AF12-439A-AF90-3BC6F62BF35E}" type="slidenum">
              <a:rPr lang="en-GB">
                <a:solidFill>
                  <a:srgbClr val="000000"/>
                </a:solidFill>
              </a:rPr>
              <a:pPr/>
              <a:t>1</a:t>
            </a:fld>
            <a:endParaRPr lang="en-GB">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7938" y="-14288"/>
            <a:ext cx="9144000" cy="6858001"/>
          </a:xfrm>
          <a:prstGeom prst="rect">
            <a:avLst/>
          </a:prstGeom>
          <a:noFill/>
          <a:ln w="9525">
            <a:noFill/>
            <a:miter lim="800000"/>
            <a:headEnd/>
            <a:tailEnd/>
          </a:ln>
        </p:spPr>
      </p:pic>
      <p:pic>
        <p:nvPicPr>
          <p:cNvPr id="5" name="Picture 2"/>
          <p:cNvPicPr>
            <a:picLocks noChangeAspect="1" noChangeArrowheads="1"/>
          </p:cNvPicPr>
          <p:nvPr userDrawn="1"/>
        </p:nvPicPr>
        <p:blipFill>
          <a:blip r:embed="rId4" cstate="print"/>
          <a:srcRect/>
          <a:stretch>
            <a:fillRect/>
          </a:stretch>
        </p:blipFill>
        <p:spPr bwMode="auto">
          <a:xfrm>
            <a:off x="2767013" y="6149975"/>
            <a:ext cx="6297612" cy="592138"/>
          </a:xfrm>
          <a:prstGeom prst="rect">
            <a:avLst/>
          </a:prstGeom>
          <a:noFill/>
          <a:ln w="9525" algn="ctr">
            <a:noFill/>
            <a:miter lim="800000"/>
            <a:headEnd/>
            <a:tailEnd/>
          </a:ln>
        </p:spPr>
      </p:pic>
      <p:pic>
        <p:nvPicPr>
          <p:cNvPr id="6" name="Picture 8"/>
          <p:cNvPicPr>
            <a:picLocks noChangeAspect="1" noChangeArrowheads="1"/>
          </p:cNvPicPr>
          <p:nvPr/>
        </p:nvPicPr>
        <p:blipFill>
          <a:blip r:embed="rId5" cstate="print"/>
          <a:srcRect/>
          <a:stretch>
            <a:fillRect/>
          </a:stretch>
        </p:blipFill>
        <p:spPr bwMode="auto">
          <a:xfrm>
            <a:off x="5651500" y="4006850"/>
            <a:ext cx="3222625" cy="1654175"/>
          </a:xfrm>
          <a:prstGeom prst="rect">
            <a:avLst/>
          </a:prstGeom>
          <a:noFill/>
          <a:ln w="9525">
            <a:noFill/>
            <a:miter lim="800000"/>
            <a:headEnd/>
            <a:tailEnd/>
          </a:ln>
        </p:spPr>
      </p:pic>
      <p:sp>
        <p:nvSpPr>
          <p:cNvPr id="44036" name="Rectangle 4"/>
          <p:cNvSpPr>
            <a:spLocks noGrp="1" noChangeArrowheads="1"/>
          </p:cNvSpPr>
          <p:nvPr>
            <p:ph type="ctrTitle"/>
          </p:nvPr>
        </p:nvSpPr>
        <p:spPr>
          <a:xfrm>
            <a:off x="466725" y="341313"/>
            <a:ext cx="7239000" cy="758825"/>
          </a:xfrm>
          <a:extLst>
            <a:ext uri="{909E8E84-426E-40DD-AFC4-6F175D3DCCD1}"/>
          </a:extLst>
        </p:spPr>
        <p:txBody>
          <a:bodyPr/>
          <a:lstStyle>
            <a:lvl1pPr>
              <a:defRPr>
                <a:solidFill>
                  <a:schemeClr val="bg1"/>
                </a:solidFill>
              </a:defRPr>
            </a:lvl1pPr>
          </a:lstStyle>
          <a:p>
            <a:pPr lvl="0"/>
            <a:r>
              <a:rPr lang="en-GB" noProof="0" smtClean="0"/>
              <a:t>Click to edit Master title style</a:t>
            </a:r>
          </a:p>
        </p:txBody>
      </p:sp>
      <p:sp>
        <p:nvSpPr>
          <p:cNvPr id="44037" name="Rectangle 5"/>
          <p:cNvSpPr>
            <a:spLocks noGrp="1" noChangeArrowheads="1"/>
          </p:cNvSpPr>
          <p:nvPr>
            <p:ph type="subTitle" idx="1"/>
          </p:nvPr>
        </p:nvSpPr>
        <p:spPr>
          <a:xfrm>
            <a:off x="466725" y="1255713"/>
            <a:ext cx="7239000" cy="1600200"/>
          </a:xfrm>
        </p:spPr>
        <p:txBody>
          <a:bodyPr/>
          <a:lstStyle>
            <a:lvl1pPr marL="0" indent="0">
              <a:defRPr sz="3500">
                <a:solidFill>
                  <a:schemeClr val="bg1"/>
                </a:solidFill>
              </a:defRPr>
            </a:lvl1pPr>
          </a:lstStyle>
          <a:p>
            <a:pPr lvl="0"/>
            <a:r>
              <a:rPr lang="en-GB" noProof="0" smtClean="0"/>
              <a:t>Click to edit Master subtitle style</a:t>
            </a:r>
          </a:p>
        </p:txBody>
      </p:sp>
      <p:sp>
        <p:nvSpPr>
          <p:cNvPr id="7" name="Rectangle 6"/>
          <p:cNvSpPr>
            <a:spLocks noGrp="1" noChangeArrowheads="1"/>
          </p:cNvSpPr>
          <p:nvPr>
            <p:ph type="dt" sz="half" idx="10"/>
          </p:nvPr>
        </p:nvSpPr>
        <p:spPr/>
        <p:txBody>
          <a:bodyPr/>
          <a:lstStyle>
            <a:lvl1pPr>
              <a:defRPr>
                <a:solidFill>
                  <a:schemeClr val="accent2"/>
                </a:solidFill>
              </a:defRPr>
            </a:lvl1pPr>
          </a:lstStyle>
          <a:p>
            <a:pPr>
              <a:defRPr/>
            </a:pPr>
            <a:endParaRPr lang="en-GB">
              <a:solidFill>
                <a:srgbClr val="99CCCC"/>
              </a:solidFill>
            </a:endParaRPr>
          </a:p>
        </p:txBody>
      </p:sp>
      <p:sp>
        <p:nvSpPr>
          <p:cNvPr id="8" name="Rectangle 7"/>
          <p:cNvSpPr>
            <a:spLocks noGrp="1" noChangeArrowheads="1"/>
          </p:cNvSpPr>
          <p:nvPr>
            <p:ph type="ftr" sz="quarter" idx="11"/>
          </p:nvPr>
        </p:nvSpPr>
        <p:spPr>
          <a:xfrm>
            <a:off x="2627313" y="6248400"/>
            <a:ext cx="6408737" cy="457200"/>
          </a:xfrm>
        </p:spPr>
        <p:txBody>
          <a:bodyPr/>
          <a:lstStyle>
            <a:lvl1pPr>
              <a:defRPr>
                <a:solidFill>
                  <a:schemeClr val="accent2"/>
                </a:solidFill>
              </a:defRPr>
            </a:lvl1pPr>
          </a:lstStyle>
          <a:p>
            <a:pPr>
              <a:defRPr/>
            </a:pPr>
            <a:endParaRPr lang="en-GB">
              <a:solidFill>
                <a:srgbClr val="99CCCC"/>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0C9BC86-C739-4A92-8D11-704405369E70}"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1625"/>
            <a:ext cx="1981200" cy="56403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2000" y="301625"/>
            <a:ext cx="57912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8E5D27FE-8DC3-477B-A6FA-D665E526E087}"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B1CBD81E-85D5-47C5-BC42-445CCB4A6BE0}"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B885BD63-A38B-4BF5-8468-C8EE9382D6DE}"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62000" y="1827213"/>
            <a:ext cx="388461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99013" y="1827213"/>
            <a:ext cx="38846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FBA2EEB0-B2C2-432A-BBED-C4B69FFA648B}"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D1089BD8-FB25-42AD-927B-9476C0A70D1A}"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43DEB2AB-C133-4EFB-BE61-CBE758EDAB81}"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747205A4-DB35-47D4-B810-E756D134058A}"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3E116AE9-2804-4885-92A4-305BE4F24438}"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941D6134-E379-4515-A542-EB75374246D4}" type="slidenum">
              <a:rPr lang="en-GB">
                <a:solidFill>
                  <a:srgbClr val="000000"/>
                </a:solidFill>
              </a:rPr>
              <a:pPr>
                <a:defRPr/>
              </a:pPr>
              <a:t>‹#›</a:t>
            </a:fld>
            <a:endParaRPr lang="en-GB">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pic>
        <p:nvPicPr>
          <p:cNvPr id="2050" name="Picture 8"/>
          <p:cNvPicPr>
            <a:picLocks noChangeAspect="1" noChangeArrowheads="1"/>
          </p:cNvPicPr>
          <p:nvPr/>
        </p:nvPicPr>
        <p:blipFill>
          <a:blip r:embed="rId13" cstate="print"/>
          <a:srcRect/>
          <a:stretch>
            <a:fillRect/>
          </a:stretch>
        </p:blipFill>
        <p:spPr bwMode="auto">
          <a:xfrm>
            <a:off x="7029450" y="142875"/>
            <a:ext cx="2011363" cy="1031875"/>
          </a:xfrm>
          <a:prstGeom prst="rect">
            <a:avLst/>
          </a:prstGeom>
          <a:noFill/>
          <a:ln w="9525">
            <a:noFill/>
            <a:miter lim="800000"/>
            <a:headEnd/>
            <a:tailEnd/>
          </a:ln>
        </p:spPr>
      </p:pic>
      <p:sp>
        <p:nvSpPr>
          <p:cNvPr id="2051" name="Rectangle 4"/>
          <p:cNvSpPr>
            <a:spLocks noGrp="1" noChangeArrowheads="1"/>
          </p:cNvSpPr>
          <p:nvPr>
            <p:ph type="title"/>
          </p:nvPr>
        </p:nvSpPr>
        <p:spPr bwMode="auto">
          <a:xfrm>
            <a:off x="762000" y="301625"/>
            <a:ext cx="79248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2052" name="Rectangle 5"/>
          <p:cNvSpPr>
            <a:spLocks noGrp="1" noChangeArrowheads="1"/>
          </p:cNvSpPr>
          <p:nvPr>
            <p:ph type="body" idx="1"/>
          </p:nvPr>
        </p:nvSpPr>
        <p:spPr bwMode="auto">
          <a:xfrm>
            <a:off x="762000" y="1827213"/>
            <a:ext cx="792162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fontAlgn="base">
              <a:spcAft>
                <a:spcPct val="0"/>
              </a:spcAft>
              <a:defRPr/>
            </a:pPr>
            <a:endParaRPr lang="en-GB">
              <a:solidFill>
                <a:srgbClr val="000000"/>
              </a:solidFill>
            </a:endParaRPr>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fontAlgn="base">
              <a:spcAft>
                <a:spcPct val="0"/>
              </a:spcAft>
              <a:defRPr/>
            </a:pPr>
            <a:endParaRPr lang="en-GB">
              <a:solidFill>
                <a:srgbClr val="000000"/>
              </a:solidFill>
            </a:endParaRPr>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pPr fontAlgn="base">
              <a:spcAft>
                <a:spcPct val="0"/>
              </a:spcAft>
              <a:defRPr/>
            </a:pPr>
            <a:fld id="{0080D4D3-3895-44FD-BB72-CC703F81743D}" type="slidenum">
              <a:rPr lang="en-GB">
                <a:solidFill>
                  <a:srgbClr val="000000"/>
                </a:solidFill>
              </a:rPr>
              <a:pPr fontAlgn="base">
                <a:spcAft>
                  <a:spcPct val="0"/>
                </a:spcAft>
                <a:defRPr/>
              </a:pPr>
              <a:t>‹#›</a:t>
            </a:fld>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600" b="1">
          <a:solidFill>
            <a:srgbClr val="00628C"/>
          </a:solidFill>
          <a:latin typeface="+mj-lt"/>
          <a:ea typeface="+mj-ea"/>
          <a:cs typeface="+mj-cs"/>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p:titleStyle>
    <p:bodyStyle>
      <a:lvl1pPr marL="342900" indent="-342900" algn="l" rtl="0" eaLnBrk="0" fontAlgn="base" hangingPunct="0">
        <a:spcBef>
          <a:spcPct val="20000"/>
        </a:spcBef>
        <a:spcAft>
          <a:spcPct val="0"/>
        </a:spcAft>
        <a:buClr>
          <a:schemeClr val="tx2"/>
        </a:buClr>
        <a:buFont typeface="Arial" charset="0"/>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28C"/>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rgbClr val="00628C"/>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hyperlink" Target="http://iccams-maths.org/page-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hyperlink" Target="http://tisme-scienceandmaths.or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46"/>
          <p:cNvSpPr>
            <a:spLocks noGrp="1" noChangeArrowheads="1"/>
          </p:cNvSpPr>
          <p:nvPr>
            <p:ph type="ctrTitle"/>
          </p:nvPr>
        </p:nvSpPr>
        <p:spPr>
          <a:xfrm>
            <a:off x="251520" y="1628800"/>
            <a:ext cx="7239000" cy="1944886"/>
          </a:xfrm>
        </p:spPr>
        <p:txBody>
          <a:bodyPr/>
          <a:lstStyle/>
          <a:p>
            <a:r>
              <a:rPr lang="en-US" dirty="0" smtClean="0">
                <a:ea typeface="ＭＳ Ｐゴシック" pitchFamily="34" charset="-128"/>
              </a:rPr>
              <a:t>Multiplicative Reasoning </a:t>
            </a:r>
            <a:br>
              <a:rPr lang="en-US" dirty="0" smtClean="0">
                <a:ea typeface="ＭＳ Ｐゴシック" pitchFamily="34" charset="-128"/>
              </a:rPr>
            </a:br>
            <a:r>
              <a:rPr lang="en-US" dirty="0" smtClean="0">
                <a:ea typeface="ＭＳ Ｐゴシック" pitchFamily="34" charset="-128"/>
              </a:rPr>
              <a:t>Key Stage 3</a:t>
            </a:r>
            <a:br>
              <a:rPr lang="en-US" dirty="0" smtClean="0">
                <a:ea typeface="ＭＳ Ｐゴシック" pitchFamily="34" charset="-128"/>
              </a:rPr>
            </a:br>
            <a:r>
              <a:rPr lang="en-US" dirty="0" smtClean="0">
                <a:ea typeface="ＭＳ Ｐゴシック" pitchFamily="34" charset="-128"/>
              </a:rPr>
              <a:t/>
            </a:r>
            <a:br>
              <a:rPr lang="en-US" dirty="0" smtClean="0">
                <a:ea typeface="ＭＳ Ｐゴシック" pitchFamily="34" charset="-128"/>
              </a:rPr>
            </a:br>
            <a:r>
              <a:rPr lang="en-US" dirty="0" smtClean="0">
                <a:ea typeface="ＭＳ Ｐゴシック" pitchFamily="34" charset="-128"/>
              </a:rPr>
              <a:t>Video 2.2</a:t>
            </a:r>
            <a:br>
              <a:rPr lang="en-US" dirty="0" smtClean="0">
                <a:ea typeface="ＭＳ Ｐゴシック" pitchFamily="34" charset="-128"/>
              </a:rPr>
            </a:br>
            <a:r>
              <a:rPr lang="en-GB" dirty="0" smtClean="0"/>
              <a:t>Calculating related quantities </a:t>
            </a:r>
            <a:r>
              <a:rPr lang="en-US" dirty="0" smtClean="0">
                <a:ea typeface="ＭＳ Ｐゴシック" pitchFamily="34" charset="-128"/>
              </a:rPr>
              <a:t/>
            </a:r>
            <a:br>
              <a:rPr lang="en-US" dirty="0" smtClean="0">
                <a:ea typeface="ＭＳ Ｐゴシック" pitchFamily="34" charset="-128"/>
              </a:rPr>
            </a:br>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01625"/>
            <a:ext cx="7924800" cy="1143000"/>
          </a:xfrm>
        </p:spPr>
        <p:txBody>
          <a:bodyPr anchor="ctr"/>
          <a:lstStyle/>
          <a:p>
            <a:r>
              <a:rPr lang="en-GB" dirty="0" smtClean="0"/>
              <a:t>2.2 Calculating related </a:t>
            </a:r>
            <a:br>
              <a:rPr lang="en-GB" dirty="0" smtClean="0"/>
            </a:br>
            <a:r>
              <a:rPr lang="en-GB" dirty="0" smtClean="0"/>
              <a:t>quantities</a:t>
            </a:r>
            <a:endParaRPr lang="en-GB" dirty="0"/>
          </a:p>
        </p:txBody>
      </p:sp>
      <p:sp>
        <p:nvSpPr>
          <p:cNvPr id="3" name="Content Placeholder 2"/>
          <p:cNvSpPr>
            <a:spLocks noGrp="1"/>
          </p:cNvSpPr>
          <p:nvPr>
            <p:ph idx="1"/>
          </p:nvPr>
        </p:nvSpPr>
        <p:spPr>
          <a:xfrm>
            <a:off x="395536" y="4005064"/>
            <a:ext cx="7921625" cy="1504901"/>
          </a:xfrm>
        </p:spPr>
        <p:txBody>
          <a:bodyPr/>
          <a:lstStyle/>
          <a:p>
            <a:pPr marL="0" indent="0"/>
            <a:endParaRPr lang="en-GB" sz="2800" dirty="0" smtClean="0"/>
          </a:p>
          <a:p>
            <a:pPr marL="0" indent="0"/>
            <a:r>
              <a:rPr lang="en-GB" sz="2800" dirty="0" smtClean="0"/>
              <a:t>How does the representation of the double number line support pupils’ ability to reason multiplicatively?</a:t>
            </a:r>
            <a:endParaRPr lang="en-GB" sz="2800" dirty="0"/>
          </a:p>
        </p:txBody>
      </p:sp>
      <p:cxnSp>
        <p:nvCxnSpPr>
          <p:cNvPr id="6" name="Straight Connector 5"/>
          <p:cNvCxnSpPr/>
          <p:nvPr/>
        </p:nvCxnSpPr>
        <p:spPr bwMode="auto">
          <a:xfrm>
            <a:off x="971600" y="2708920"/>
            <a:ext cx="7272808" cy="0"/>
          </a:xfrm>
          <a:prstGeom prst="line">
            <a:avLst/>
          </a:prstGeom>
          <a:noFill/>
          <a:ln w="38100">
            <a:solidFill>
              <a:schemeClr val="tx1"/>
            </a:solid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cap="flat" cmpd="sng" algn="ctr">
                <a:solidFill>
                  <a:schemeClr val="tx1"/>
                </a:solidFill>
                <a:prstDash val="solid"/>
                <a:round/>
                <a:headEnd type="none" w="med" len="med"/>
                <a:tailEnd type="none" w="med" len="me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cxnSp>
      <p:cxnSp>
        <p:nvCxnSpPr>
          <p:cNvPr id="7" name="Straight Connector 6"/>
          <p:cNvCxnSpPr/>
          <p:nvPr/>
        </p:nvCxnSpPr>
        <p:spPr bwMode="auto">
          <a:xfrm>
            <a:off x="971600" y="3356992"/>
            <a:ext cx="7272808" cy="0"/>
          </a:xfrm>
          <a:prstGeom prst="line">
            <a:avLst/>
          </a:prstGeom>
          <a:noFill/>
          <a:ln w="38100">
            <a:solidFill>
              <a:schemeClr val="tx1"/>
            </a:solid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cap="flat" cmpd="sng" algn="ctr">
                <a:solidFill>
                  <a:schemeClr val="tx1"/>
                </a:solidFill>
                <a:prstDash val="solid"/>
                <a:round/>
                <a:headEnd type="none" w="med" len="med"/>
                <a:tailEnd type="none" w="med" len="me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cxnSp>
      <p:cxnSp>
        <p:nvCxnSpPr>
          <p:cNvPr id="9" name="Straight Connector 8"/>
          <p:cNvCxnSpPr/>
          <p:nvPr/>
        </p:nvCxnSpPr>
        <p:spPr bwMode="auto">
          <a:xfrm>
            <a:off x="8172400" y="2564904"/>
            <a:ext cx="0" cy="288032"/>
          </a:xfrm>
          <a:prstGeom prst="line">
            <a:avLst/>
          </a:prstGeom>
          <a:noFill/>
          <a:ln w="28575">
            <a:solidFill>
              <a:schemeClr val="tx1"/>
            </a:solid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cap="flat" cmpd="sng" algn="ctr">
                <a:solidFill>
                  <a:schemeClr val="tx1"/>
                </a:solidFill>
                <a:prstDash val="solid"/>
                <a:round/>
                <a:headEnd type="none" w="med" len="med"/>
                <a:tailEnd type="none" w="med" len="me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cxnSp>
      <p:cxnSp>
        <p:nvCxnSpPr>
          <p:cNvPr id="10" name="Straight Connector 9"/>
          <p:cNvCxnSpPr/>
          <p:nvPr/>
        </p:nvCxnSpPr>
        <p:spPr bwMode="auto">
          <a:xfrm>
            <a:off x="8172400" y="3284984"/>
            <a:ext cx="0" cy="288032"/>
          </a:xfrm>
          <a:prstGeom prst="line">
            <a:avLst/>
          </a:prstGeom>
          <a:noFill/>
          <a:ln w="28575">
            <a:solidFill>
              <a:schemeClr val="tx1"/>
            </a:solid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cap="flat" cmpd="sng" algn="ctr">
                <a:solidFill>
                  <a:schemeClr val="tx1"/>
                </a:solidFill>
                <a:prstDash val="solid"/>
                <a:round/>
                <a:headEnd type="none" w="med" len="med"/>
                <a:tailEnd type="none" w="med" len="me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cxnSp>
      <p:sp>
        <p:nvSpPr>
          <p:cNvPr id="11" name="TextBox 10"/>
          <p:cNvSpPr txBox="1"/>
          <p:nvPr/>
        </p:nvSpPr>
        <p:spPr>
          <a:xfrm>
            <a:off x="7956376" y="3645024"/>
            <a:ext cx="432048" cy="461665"/>
          </a:xfrm>
          <a:prstGeom prst="rect">
            <a:avLst/>
          </a:prstGeom>
          <a:noFill/>
        </p:spPr>
        <p:txBody>
          <a:bodyPr wrap="square" rtlCol="0">
            <a:spAutoFit/>
          </a:bodyPr>
          <a:lstStyle/>
          <a:p>
            <a:r>
              <a:rPr lang="en-GB" sz="2400" b="1" dirty="0" smtClean="0"/>
              <a:t>?</a:t>
            </a:r>
            <a:endParaRPr lang="en-GB" sz="2400" b="1" dirty="0"/>
          </a:p>
        </p:txBody>
      </p:sp>
      <p:sp>
        <p:nvSpPr>
          <p:cNvPr id="13" name="TextBox 12"/>
          <p:cNvSpPr txBox="1"/>
          <p:nvPr/>
        </p:nvSpPr>
        <p:spPr>
          <a:xfrm>
            <a:off x="7956376" y="2060848"/>
            <a:ext cx="792088" cy="461665"/>
          </a:xfrm>
          <a:prstGeom prst="rect">
            <a:avLst/>
          </a:prstGeom>
          <a:noFill/>
        </p:spPr>
        <p:txBody>
          <a:bodyPr wrap="square" rtlCol="0">
            <a:spAutoFit/>
          </a:bodyPr>
          <a:lstStyle/>
          <a:p>
            <a:r>
              <a:rPr lang="en-GB" sz="2400" b="1" dirty="0" smtClean="0"/>
              <a:t>72</a:t>
            </a:r>
            <a:endParaRPr lang="en-GB" sz="2400" b="1" dirty="0"/>
          </a:p>
        </p:txBody>
      </p:sp>
      <p:cxnSp>
        <p:nvCxnSpPr>
          <p:cNvPr id="14" name="Straight Connector 13"/>
          <p:cNvCxnSpPr/>
          <p:nvPr/>
        </p:nvCxnSpPr>
        <p:spPr bwMode="auto">
          <a:xfrm>
            <a:off x="971600" y="2564904"/>
            <a:ext cx="0" cy="288032"/>
          </a:xfrm>
          <a:prstGeom prst="line">
            <a:avLst/>
          </a:prstGeom>
          <a:noFill/>
          <a:ln w="28575">
            <a:solidFill>
              <a:schemeClr val="tx1"/>
            </a:solid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cap="flat" cmpd="sng" algn="ctr">
                <a:solidFill>
                  <a:schemeClr val="tx1"/>
                </a:solidFill>
                <a:prstDash val="solid"/>
                <a:round/>
                <a:headEnd type="none" w="med" len="med"/>
                <a:tailEnd type="none" w="med" len="me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cxnSp>
      <p:cxnSp>
        <p:nvCxnSpPr>
          <p:cNvPr id="15" name="Straight Connector 14"/>
          <p:cNvCxnSpPr/>
          <p:nvPr/>
        </p:nvCxnSpPr>
        <p:spPr bwMode="auto">
          <a:xfrm>
            <a:off x="971600" y="3212976"/>
            <a:ext cx="0" cy="288032"/>
          </a:xfrm>
          <a:prstGeom prst="line">
            <a:avLst/>
          </a:prstGeom>
          <a:noFill/>
          <a:ln w="28575">
            <a:solidFill>
              <a:schemeClr val="tx1"/>
            </a:solid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cap="flat" cmpd="sng" algn="ctr">
                <a:solidFill>
                  <a:schemeClr val="tx1"/>
                </a:solidFill>
                <a:prstDash val="solid"/>
                <a:round/>
                <a:headEnd type="none" w="med" len="med"/>
                <a:tailEnd type="none" w="med" len="me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cxnSp>
      <p:sp>
        <p:nvSpPr>
          <p:cNvPr id="16" name="TextBox 15"/>
          <p:cNvSpPr txBox="1"/>
          <p:nvPr/>
        </p:nvSpPr>
        <p:spPr>
          <a:xfrm>
            <a:off x="611560" y="2132856"/>
            <a:ext cx="792088" cy="461665"/>
          </a:xfrm>
          <a:prstGeom prst="rect">
            <a:avLst/>
          </a:prstGeom>
          <a:noFill/>
        </p:spPr>
        <p:txBody>
          <a:bodyPr wrap="square" rtlCol="0">
            <a:spAutoFit/>
          </a:bodyPr>
          <a:lstStyle/>
          <a:p>
            <a:r>
              <a:rPr lang="en-GB" sz="2400" b="1" dirty="0" smtClean="0"/>
              <a:t>0 m</a:t>
            </a:r>
            <a:endParaRPr lang="en-GB" sz="2400" b="1" dirty="0"/>
          </a:p>
        </p:txBody>
      </p:sp>
      <p:sp>
        <p:nvSpPr>
          <p:cNvPr id="17" name="TextBox 16"/>
          <p:cNvSpPr txBox="1"/>
          <p:nvPr/>
        </p:nvSpPr>
        <p:spPr>
          <a:xfrm>
            <a:off x="539552" y="3573016"/>
            <a:ext cx="792088" cy="461665"/>
          </a:xfrm>
          <a:prstGeom prst="rect">
            <a:avLst/>
          </a:prstGeom>
          <a:noFill/>
        </p:spPr>
        <p:txBody>
          <a:bodyPr wrap="square" rtlCol="0">
            <a:spAutoFit/>
          </a:bodyPr>
          <a:lstStyle/>
          <a:p>
            <a:r>
              <a:rPr lang="en-GB" sz="2400" b="1" dirty="0" smtClean="0"/>
              <a:t>0 ft</a:t>
            </a:r>
            <a:endParaRPr lang="en-GB" sz="2400" b="1" dirty="0"/>
          </a:p>
        </p:txBody>
      </p:sp>
      <p:cxnSp>
        <p:nvCxnSpPr>
          <p:cNvPr id="18" name="Straight Connector 17"/>
          <p:cNvCxnSpPr/>
          <p:nvPr/>
        </p:nvCxnSpPr>
        <p:spPr bwMode="auto">
          <a:xfrm>
            <a:off x="2411760" y="2564904"/>
            <a:ext cx="0" cy="288032"/>
          </a:xfrm>
          <a:prstGeom prst="line">
            <a:avLst/>
          </a:prstGeom>
          <a:noFill/>
          <a:ln w="28575">
            <a:solidFill>
              <a:schemeClr val="tx1"/>
            </a:solid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cap="flat" cmpd="sng" algn="ctr">
                <a:solidFill>
                  <a:schemeClr val="tx1"/>
                </a:solidFill>
                <a:prstDash val="solid"/>
                <a:round/>
                <a:headEnd type="none" w="med" len="med"/>
                <a:tailEnd type="none" w="med" len="me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cxnSp>
      <p:cxnSp>
        <p:nvCxnSpPr>
          <p:cNvPr id="19" name="Straight Connector 18"/>
          <p:cNvCxnSpPr/>
          <p:nvPr/>
        </p:nvCxnSpPr>
        <p:spPr bwMode="auto">
          <a:xfrm>
            <a:off x="2411760" y="3212976"/>
            <a:ext cx="0" cy="288032"/>
          </a:xfrm>
          <a:prstGeom prst="line">
            <a:avLst/>
          </a:prstGeom>
          <a:noFill/>
          <a:ln w="28575">
            <a:solidFill>
              <a:schemeClr val="tx1"/>
            </a:solidFill>
          </a:ln>
          <a:effectLst/>
          <a:extLst>
            <a:ext uri="{909E8E84-426E-40DD-AFC4-6F175D3DCCD1}">
              <a14:hiddenFill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w="9525" cap="flat" cmpd="sng" algn="ctr">
                <a:solidFill>
                  <a:schemeClr val="tx1"/>
                </a:solidFill>
                <a:prstDash val="solid"/>
                <a:round/>
                <a:headEnd type="none" w="med" len="med"/>
                <a:tailEnd type="none" w="med" len="med"/>
              </a14:hiddenLine>
            </a:ext>
            <a:ext uri="{AF507438-7753-43E0-B8FC-AC1667EBCBE1}">
              <a14:hiddenEffects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cxnSp>
      <p:sp>
        <p:nvSpPr>
          <p:cNvPr id="20" name="TextBox 19"/>
          <p:cNvSpPr txBox="1"/>
          <p:nvPr/>
        </p:nvSpPr>
        <p:spPr>
          <a:xfrm>
            <a:off x="1979712" y="2060848"/>
            <a:ext cx="792088" cy="461665"/>
          </a:xfrm>
          <a:prstGeom prst="rect">
            <a:avLst/>
          </a:prstGeom>
          <a:noFill/>
        </p:spPr>
        <p:txBody>
          <a:bodyPr wrap="square" rtlCol="0">
            <a:spAutoFit/>
          </a:bodyPr>
          <a:lstStyle/>
          <a:p>
            <a:r>
              <a:rPr lang="en-GB" sz="2400" b="1" dirty="0" smtClean="0"/>
              <a:t>  15</a:t>
            </a:r>
            <a:endParaRPr lang="en-GB" sz="2400" b="1" dirty="0"/>
          </a:p>
        </p:txBody>
      </p:sp>
      <p:sp>
        <p:nvSpPr>
          <p:cNvPr id="21" name="TextBox 20"/>
          <p:cNvSpPr txBox="1"/>
          <p:nvPr/>
        </p:nvSpPr>
        <p:spPr>
          <a:xfrm>
            <a:off x="1979712" y="3573016"/>
            <a:ext cx="792088" cy="461665"/>
          </a:xfrm>
          <a:prstGeom prst="rect">
            <a:avLst/>
          </a:prstGeom>
          <a:noFill/>
        </p:spPr>
        <p:txBody>
          <a:bodyPr wrap="square" rtlCol="0">
            <a:spAutoFit/>
          </a:bodyPr>
          <a:lstStyle/>
          <a:p>
            <a:r>
              <a:rPr lang="en-GB" sz="2400" b="1" dirty="0" smtClean="0"/>
              <a:t>  50</a:t>
            </a:r>
            <a:endParaRPr lang="en-GB" sz="2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7748" t="19493" r="12984" b="21020"/>
          <a:stretch>
            <a:fillRect/>
          </a:stretch>
        </p:blipFill>
        <p:spPr bwMode="auto">
          <a:xfrm>
            <a:off x="270629" y="3429000"/>
            <a:ext cx="5256584" cy="2966281"/>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11813" t="10626" r="6832" b="15547"/>
          <a:stretch>
            <a:fillRect/>
          </a:stretch>
        </p:blipFill>
        <p:spPr bwMode="auto">
          <a:xfrm>
            <a:off x="270629" y="288032"/>
            <a:ext cx="5309483" cy="2708920"/>
          </a:xfrm>
          <a:prstGeom prst="rect">
            <a:avLst/>
          </a:prstGeom>
          <a:noFill/>
          <a:ln w="9525">
            <a:noFill/>
            <a:miter lim="800000"/>
            <a:headEnd/>
            <a:tailEnd/>
          </a:ln>
        </p:spPr>
      </p:pic>
      <p:sp>
        <p:nvSpPr>
          <p:cNvPr id="6" name="TextBox 5"/>
          <p:cNvSpPr txBox="1"/>
          <p:nvPr/>
        </p:nvSpPr>
        <p:spPr>
          <a:xfrm>
            <a:off x="6156176" y="1812880"/>
            <a:ext cx="2376264" cy="3046988"/>
          </a:xfrm>
          <a:prstGeom prst="rect">
            <a:avLst/>
          </a:prstGeom>
          <a:noFill/>
        </p:spPr>
        <p:txBody>
          <a:bodyPr wrap="square" rtlCol="0">
            <a:spAutoFit/>
          </a:bodyPr>
          <a:lstStyle/>
          <a:p>
            <a:r>
              <a:rPr lang="en-GB" sz="3200" dirty="0" smtClean="0"/>
              <a:t>Compare and contrast these two pupils’ strategies </a:t>
            </a:r>
            <a:endParaRPr lang="en-GB"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ubtitle 2"/>
          <p:cNvSpPr txBox="1">
            <a:spLocks/>
          </p:cNvSpPr>
          <p:nvPr/>
        </p:nvSpPr>
        <p:spPr>
          <a:xfrm>
            <a:off x="457200" y="1143000"/>
            <a:ext cx="8229600" cy="4983163"/>
          </a:xfrm>
          <a:prstGeom prst="rect">
            <a:avLst/>
          </a:prstGeom>
        </p:spPr>
        <p:txBody>
          <a:bodyPr vert="horz" lIns="91440" tIns="45720" rIns="91440" bIns="45720" rtlCol="0">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 “Westgate Close” activities used in these videos were developed by the ICCAMS (Increasing Competence and Confidence in Algebra and Multiplicative Structures) project.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 lesson aimed to introduce the double number line as a model of multiplication and to enable teachers to use formative assessment in mathematics lessons.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 full lesson materials, and further information, are available at </a:t>
            </a:r>
            <a:r>
              <a:rPr kumimoji="0" lang="en-US" sz="2400" b="0" i="0" u="none" strike="noStrike" kern="1200" cap="none" spc="0" normalizeH="0" baseline="0" noProof="0" dirty="0" smtClean="0">
                <a:ln>
                  <a:noFill/>
                </a:ln>
                <a:solidFill>
                  <a:schemeClr val="tx1"/>
                </a:solidFill>
                <a:effectLst/>
                <a:uLnTx/>
                <a:uFillTx/>
                <a:latin typeface="+mn-lt"/>
                <a:ea typeface="+mn-ea"/>
                <a:cs typeface="+mn-cs"/>
                <a:hlinkClick r:id="rId2"/>
              </a:rPr>
              <a:t>http://iccams-maths.org/page-3/</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p:cNvPicPr>
            <a:picLocks noChangeAspect="1"/>
          </p:cNvPicPr>
          <p:nvPr/>
        </p:nvPicPr>
        <p:blipFill>
          <a:blip r:embed="rId3"/>
          <a:srcRect/>
          <a:stretch>
            <a:fillRect/>
          </a:stretch>
        </p:blipFill>
        <p:spPr bwMode="auto">
          <a:xfrm>
            <a:off x="7162800" y="5397647"/>
            <a:ext cx="1295400" cy="1192212"/>
          </a:xfrm>
          <a:prstGeom prst="rect">
            <a:avLst/>
          </a:prstGeom>
          <a:noFill/>
          <a:ln w="9525">
            <a:noFill/>
            <a:miter lim="800000"/>
            <a:headEnd/>
            <a:tailEnd/>
          </a:ln>
        </p:spPr>
      </p:pic>
      <p:pic>
        <p:nvPicPr>
          <p:cNvPr id="12" name="Picture 11"/>
          <p:cNvPicPr>
            <a:picLocks noChangeAspect="1"/>
          </p:cNvPicPr>
          <p:nvPr/>
        </p:nvPicPr>
        <p:blipFill>
          <a:blip r:embed="rId4"/>
          <a:srcRect/>
          <a:stretch>
            <a:fillRect/>
          </a:stretch>
        </p:blipFill>
        <p:spPr bwMode="auto">
          <a:xfrm>
            <a:off x="485109" y="5397647"/>
            <a:ext cx="1295400" cy="1077912"/>
          </a:xfrm>
          <a:prstGeom prst="rect">
            <a:avLst/>
          </a:prstGeom>
          <a:noFill/>
          <a:ln w="9525">
            <a:noFill/>
            <a:miter lim="800000"/>
            <a:headEnd/>
            <a:tailEnd/>
          </a:ln>
        </p:spPr>
      </p:pic>
      <p:pic>
        <p:nvPicPr>
          <p:cNvPr id="13" name="Picture 12"/>
          <p:cNvPicPr>
            <a:picLocks noChangeAspect="1"/>
          </p:cNvPicPr>
          <p:nvPr/>
        </p:nvPicPr>
        <p:blipFill>
          <a:blip r:embed="rId5"/>
          <a:srcRect t="10001"/>
          <a:stretch>
            <a:fillRect/>
          </a:stretch>
        </p:blipFill>
        <p:spPr bwMode="auto">
          <a:xfrm>
            <a:off x="5397909" y="5498342"/>
            <a:ext cx="1562100" cy="1143000"/>
          </a:xfrm>
          <a:prstGeom prst="rect">
            <a:avLst/>
          </a:prstGeom>
          <a:noFill/>
          <a:ln w="9525">
            <a:noFill/>
            <a:miter lim="800000"/>
            <a:headEnd/>
            <a:tailEnd/>
          </a:ln>
        </p:spPr>
      </p:pic>
      <p:pic>
        <p:nvPicPr>
          <p:cNvPr id="14" name="Picture 13"/>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22816" y="5350158"/>
            <a:ext cx="931862" cy="11525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Subtitle 2"/>
          <p:cNvSpPr>
            <a:spLocks noGrp="1"/>
          </p:cNvSpPr>
          <p:nvPr>
            <p:ph idx="1"/>
          </p:nvPr>
        </p:nvSpPr>
        <p:spPr>
          <a:xfrm>
            <a:off x="457200" y="1143000"/>
            <a:ext cx="8229600" cy="4983163"/>
          </a:xfrm>
        </p:spPr>
        <p:txBody>
          <a:bodyPr>
            <a:noAutofit/>
          </a:bodyPr>
          <a:lstStyle/>
          <a:p>
            <a:pPr marL="0" indent="0">
              <a:buNone/>
            </a:pPr>
            <a:r>
              <a:rPr lang="en-US" sz="2400" dirty="0" smtClean="0"/>
              <a:t>ICCAMS was led by Professor Jeremy Hodgen at King’s College London. We are grateful to the teachers and schools who helped develop the lessons and to the Economic and Social Research Council (ESRC) for funding the research.</a:t>
            </a:r>
          </a:p>
          <a:p>
            <a:pPr marL="0" indent="0">
              <a:buNone/>
            </a:pPr>
            <a:endParaRPr lang="en-US" sz="2400" dirty="0"/>
          </a:p>
          <a:p>
            <a:pPr marL="0" indent="0">
              <a:buNone/>
            </a:pPr>
            <a:r>
              <a:rPr lang="en-US" sz="2400" dirty="0" smtClean="0"/>
              <a:t>ICCAMS is part of TISME</a:t>
            </a:r>
            <a:r>
              <a:rPr lang="en-US" sz="2400" dirty="0"/>
              <a:t>,</a:t>
            </a:r>
            <a:r>
              <a:rPr lang="en-US" sz="2400" dirty="0" smtClean="0"/>
              <a:t> the Targeted </a:t>
            </a:r>
            <a:r>
              <a:rPr lang="en-US" sz="2400" dirty="0"/>
              <a:t>Initiative on Science and Mathematics Education</a:t>
            </a:r>
            <a:r>
              <a:rPr lang="en-US" sz="2400" dirty="0" smtClean="0"/>
              <a:t>: </a:t>
            </a:r>
            <a:r>
              <a:rPr lang="en-US" sz="2400" dirty="0">
                <a:hlinkClick r:id="rId2"/>
              </a:rPr>
              <a:t>http://tisme-scienceandmaths.org</a:t>
            </a:r>
            <a:r>
              <a:rPr lang="en-US" sz="2400" dirty="0" smtClean="0">
                <a:hlinkClick r:id="rId2"/>
              </a:rPr>
              <a:t>/</a:t>
            </a:r>
            <a:r>
              <a:rPr lang="en-US" sz="2400" dirty="0" smtClean="0"/>
              <a:t>]</a:t>
            </a:r>
          </a:p>
          <a:p>
            <a:pPr marL="0" indent="0">
              <a:buNone/>
            </a:pPr>
            <a:endParaRPr lang="en-US" sz="2400" dirty="0"/>
          </a:p>
          <a:p>
            <a:pPr marL="0" indent="0">
              <a:buNone/>
            </a:pPr>
            <a:endParaRPr lang="en-US" sz="2400" dirty="0" smtClean="0"/>
          </a:p>
          <a:p>
            <a:pPr marL="0" indent="0">
              <a:buNone/>
            </a:pPr>
            <a:endParaRPr lang="en-US" sz="2400" dirty="0"/>
          </a:p>
        </p:txBody>
      </p:sp>
      <p:pic>
        <p:nvPicPr>
          <p:cNvPr id="16" name="Picture 15"/>
          <p:cNvPicPr>
            <a:picLocks noChangeAspect="1"/>
          </p:cNvPicPr>
          <p:nvPr/>
        </p:nvPicPr>
        <p:blipFill>
          <a:blip r:embed="rId3"/>
          <a:srcRect/>
          <a:stretch>
            <a:fillRect/>
          </a:stretch>
        </p:blipFill>
        <p:spPr bwMode="auto">
          <a:xfrm>
            <a:off x="7162800" y="5397647"/>
            <a:ext cx="1295400" cy="1192212"/>
          </a:xfrm>
          <a:prstGeom prst="rect">
            <a:avLst/>
          </a:prstGeom>
          <a:noFill/>
          <a:ln w="9525">
            <a:noFill/>
            <a:miter lim="800000"/>
            <a:headEnd/>
            <a:tailEnd/>
          </a:ln>
        </p:spPr>
      </p:pic>
      <p:pic>
        <p:nvPicPr>
          <p:cNvPr id="17" name="Picture 16"/>
          <p:cNvPicPr>
            <a:picLocks noChangeAspect="1"/>
          </p:cNvPicPr>
          <p:nvPr/>
        </p:nvPicPr>
        <p:blipFill>
          <a:blip r:embed="rId4"/>
          <a:srcRect/>
          <a:stretch>
            <a:fillRect/>
          </a:stretch>
        </p:blipFill>
        <p:spPr bwMode="auto">
          <a:xfrm>
            <a:off x="485109" y="5397647"/>
            <a:ext cx="1295400" cy="1077912"/>
          </a:xfrm>
          <a:prstGeom prst="rect">
            <a:avLst/>
          </a:prstGeom>
          <a:noFill/>
          <a:ln w="9525">
            <a:noFill/>
            <a:miter lim="800000"/>
            <a:headEnd/>
            <a:tailEnd/>
          </a:ln>
        </p:spPr>
      </p:pic>
      <p:pic>
        <p:nvPicPr>
          <p:cNvPr id="18" name="Picture 17"/>
          <p:cNvPicPr>
            <a:picLocks noChangeAspect="1"/>
          </p:cNvPicPr>
          <p:nvPr/>
        </p:nvPicPr>
        <p:blipFill>
          <a:blip r:embed="rId5"/>
          <a:srcRect t="10001"/>
          <a:stretch>
            <a:fillRect/>
          </a:stretch>
        </p:blipFill>
        <p:spPr bwMode="auto">
          <a:xfrm>
            <a:off x="5397909" y="5498342"/>
            <a:ext cx="1562100" cy="1143000"/>
          </a:xfrm>
          <a:prstGeom prst="rect">
            <a:avLst/>
          </a:prstGeom>
          <a:noFill/>
          <a:ln w="9525">
            <a:noFill/>
            <a:miter lim="800000"/>
            <a:headEnd/>
            <a:tailEnd/>
          </a:ln>
        </p:spPr>
      </p:pic>
      <p:pic>
        <p:nvPicPr>
          <p:cNvPr id="19" name="Picture 18"/>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22816" y="5350158"/>
            <a:ext cx="931862" cy="11525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_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http://schemas.openxmlformats.org/drawingml/2006/main" xmlns="" xmlns:a14="http://schemas.microsoft.com/office/drawing/2010/main">
              <a:solidFill>
                <a:schemeClr val="accent1"/>
              </a:solidFill>
            </a14:hiddenFill>
          </a:ext>
          <a:ext uri="{91240B29-F687-4F45-9708-019B960494DF}">
            <a14:hiddenLine xmlns:a="http://schemas.openxmlformats.org/drawingml/2006/main"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http://schemas.openxmlformats.org/drawingml/2006/main"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http://schemas.openxmlformats.org/drawingml/2006/main" xmlns="" xmlns:a14="http://schemas.microsoft.com/office/drawing/2010/main">
              <a:solidFill>
                <a:schemeClr val="accent1"/>
              </a:solidFill>
            </a14:hiddenFill>
          </a:ext>
          <a:ext uri="{91240B29-F687-4F45-9708-019B960494DF}">
            <a14:hiddenLine xmlns:a="http://schemas.openxmlformats.org/drawingml/2006/main"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http://schemas.openxmlformats.org/drawingml/2006/main"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352</TotalTime>
  <Words>199</Words>
  <Application>Microsoft Macintosh PowerPoint</Application>
  <PresentationFormat>On-screen Show (4:3)</PresentationFormat>
  <Paragraphs>21</Paragraphs>
  <Slides>5</Slides>
  <Notes>1</Notes>
  <HiddenSlides>0</HiddenSlides>
  <MMClips>0</MMClips>
  <ScaleCrop>false</ScaleCrop>
  <HeadingPairs>
    <vt:vector size="4" baseType="variant">
      <vt:variant>
        <vt:lpstr>Design Template</vt:lpstr>
      </vt:variant>
      <vt:variant>
        <vt:i4>1</vt:i4>
      </vt:variant>
      <vt:variant>
        <vt:lpstr>Slide Titles</vt:lpstr>
      </vt:variant>
      <vt:variant>
        <vt:i4>5</vt:i4>
      </vt:variant>
    </vt:vector>
  </HeadingPairs>
  <TitlesOfParts>
    <vt:vector size="6" baseType="lpstr">
      <vt:lpstr>1_nctem1</vt:lpstr>
      <vt:lpstr>Multiplicative Reasoning  Key Stage 3  Video 2.2 Calculating related quantities  </vt:lpstr>
      <vt:lpstr>2.2 Calculating related  quantities</vt:lpstr>
      <vt:lpstr>Slide 3</vt:lpstr>
      <vt:lpstr>Slide 4</vt:lpstr>
      <vt:lpstr>Slide 5</vt:lpstr>
    </vt:vector>
  </TitlesOfParts>
  <Company>Tribal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dc:title>
  <dc:creator>Deborah.morgan</dc:creator>
  <cp:lastModifiedBy>Sam Radford</cp:lastModifiedBy>
  <cp:revision>41</cp:revision>
  <dcterms:created xsi:type="dcterms:W3CDTF">2014-03-31T13:28:07Z</dcterms:created>
  <dcterms:modified xsi:type="dcterms:W3CDTF">2014-03-31T13:28:21Z</dcterms:modified>
</cp:coreProperties>
</file>