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7"/>
  </p:notesMasterIdLst>
  <p:sldIdLst>
    <p:sldId id="465" r:id="rId5"/>
    <p:sldId id="258" r:id="rId6"/>
    <p:sldId id="470" r:id="rId7"/>
    <p:sldId id="494" r:id="rId8"/>
    <p:sldId id="476" r:id="rId9"/>
    <p:sldId id="491" r:id="rId10"/>
    <p:sldId id="492" r:id="rId11"/>
    <p:sldId id="469" r:id="rId12"/>
    <p:sldId id="489" r:id="rId13"/>
    <p:sldId id="453" r:id="rId14"/>
    <p:sldId id="466" r:id="rId15"/>
    <p:sldId id="4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163F6-3C52-469D-BDD1-810C82BD49D7}" v="2" dt="2021-02-17T12:21:43.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1909" autoAdjust="0"/>
  </p:normalViewPr>
  <p:slideViewPr>
    <p:cSldViewPr snapToGrid="0">
      <p:cViewPr varScale="1">
        <p:scale>
          <a:sx n="93" d="100"/>
          <a:sy n="93" d="100"/>
        </p:scale>
        <p:origin x="1440" y="9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8bzg8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dirty="0"/>
              <a:t>Series 1 Episode 11</a:t>
            </a:r>
          </a:p>
          <a:p>
            <a:r>
              <a:rPr lang="en-US" dirty="0"/>
              <a:t>Stampolines</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473894"/>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US" sz="2400" dirty="0"/>
              <a:t>Cut out some squares from a cereal box. Use some of the squares to make different arrangements for each Numberblock, keeping the sides together. </a:t>
            </a:r>
          </a:p>
          <a:p>
            <a:pPr marL="342900" indent="-342900">
              <a:lnSpc>
                <a:spcPct val="100000"/>
              </a:lnSpc>
              <a:spcBef>
                <a:spcPts val="0"/>
              </a:spcBef>
              <a:buFont typeface="Arial" panose="020B0604020202020204" pitchFamily="34" charset="0"/>
              <a:buChar char="•"/>
            </a:pPr>
            <a:r>
              <a:rPr lang="en-US" sz="2400" dirty="0"/>
              <a:t>Draw some of the Numberblocks in their different shapes. </a:t>
            </a:r>
          </a:p>
          <a:p>
            <a:pPr marL="342900" indent="-342900">
              <a:lnSpc>
                <a:spcPct val="100000"/>
              </a:lnSpc>
              <a:spcBef>
                <a:spcPts val="0"/>
              </a:spcBef>
              <a:buFont typeface="Arial" panose="020B0604020202020204" pitchFamily="34" charset="0"/>
              <a:buChar char="•"/>
            </a:pPr>
            <a:r>
              <a:rPr lang="en-US" sz="2400" dirty="0"/>
              <a:t>Make arrangements of small numbers using other objects, e.g</a:t>
            </a:r>
            <a:r>
              <a:rPr lang="en-US" dirty="0"/>
              <a:t>.</a:t>
            </a:r>
            <a:r>
              <a:rPr lang="en-US" sz="2400" dirty="0"/>
              <a:t> cups, plates.</a:t>
            </a:r>
          </a:p>
          <a:p>
            <a:pPr marL="342900" indent="-342900">
              <a:lnSpc>
                <a:spcPct val="100000"/>
              </a:lnSpc>
              <a:spcBef>
                <a:spcPts val="0"/>
              </a:spcBef>
              <a:buFont typeface="Arial" panose="020B0604020202020204" pitchFamily="34" charset="0"/>
              <a:buChar char="•"/>
            </a:pPr>
            <a:r>
              <a:rPr lang="en-US" sz="2400" dirty="0"/>
              <a:t>Make a path across the floor with four or five cushions. Can you make it straight? Can you make it turn corners?</a:t>
            </a:r>
          </a:p>
          <a:p>
            <a:pPr marL="342900" indent="-342900">
              <a:lnSpc>
                <a:spcPct val="100000"/>
              </a:lnSpc>
              <a:spcBef>
                <a:spcPts val="0"/>
              </a:spcBef>
              <a:buFont typeface="Arial" panose="020B0604020202020204" pitchFamily="34" charset="0"/>
              <a:buChar char="•"/>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2361"/>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Recognising numbers 1 to 5</a:t>
            </a:r>
          </a:p>
          <a:p>
            <a:pPr marL="0" indent="0">
              <a:lnSpc>
                <a:spcPct val="100000"/>
              </a:lnSpc>
              <a:spcBef>
                <a:spcPts val="0"/>
              </a:spcBef>
              <a:buNone/>
            </a:pPr>
            <a:r>
              <a:rPr lang="en-GB" dirty="0"/>
              <a:t>In this episode children </a:t>
            </a:r>
            <a:r>
              <a:rPr lang="en-US" dirty="0"/>
              <a:t>can practise recognising the Numberblocks One to Five by the shapes they make, without needing to count each of their blocks.</a:t>
            </a:r>
          </a:p>
          <a:p>
            <a:pPr marL="0" indent="0">
              <a:lnSpc>
                <a:spcPct val="100000"/>
              </a:lnSpc>
              <a:spcBef>
                <a:spcPts val="0"/>
              </a:spcBef>
              <a:buNone/>
            </a:pPr>
            <a:endParaRPr lang="en-US" dirty="0"/>
          </a:p>
          <a:p>
            <a:pPr marL="0" indent="0">
              <a:lnSpc>
                <a:spcPct val="100000"/>
              </a:lnSpc>
              <a:spcBef>
                <a:spcPts val="0"/>
              </a:spcBef>
              <a:buNone/>
            </a:pPr>
            <a:r>
              <a:rPr lang="en-US" b="1" dirty="0"/>
              <a:t>Seeing numbers in different arrangements</a:t>
            </a:r>
          </a:p>
          <a:p>
            <a:pPr>
              <a:lnSpc>
                <a:spcPct val="100000"/>
              </a:lnSpc>
              <a:spcBef>
                <a:spcPts val="0"/>
              </a:spcBef>
            </a:pPr>
            <a:r>
              <a:rPr lang="en-US" dirty="0"/>
              <a:t>The Numberblocks can make different shapes by changing the arrangement of their blocks. </a:t>
            </a:r>
          </a:p>
          <a:p>
            <a:pPr>
              <a:lnSpc>
                <a:spcPct val="100000"/>
              </a:lnSpc>
              <a:spcBef>
                <a:spcPts val="0"/>
              </a:spcBef>
            </a:pPr>
            <a:r>
              <a:rPr lang="en-US" dirty="0"/>
              <a:t>Five can make more shapes because she has more blocks.</a:t>
            </a:r>
          </a:p>
          <a:p>
            <a:pPr>
              <a:lnSpc>
                <a:spcPct val="100000"/>
              </a:lnSpc>
              <a:spcBef>
                <a:spcPts val="0"/>
              </a:spcBef>
            </a:pPr>
            <a:r>
              <a:rPr lang="en-US" dirty="0"/>
              <a:t>One can make any number when she remembers that all the other Numberblocks are made up of lots of single blocks.</a:t>
            </a:r>
          </a:p>
          <a:p>
            <a:pPr marL="0" indent="0">
              <a:lnSpc>
                <a:spcPct val="100000"/>
              </a:lnSpc>
              <a:spcBef>
                <a:spcPts val="0"/>
              </a:spcBef>
              <a:buNone/>
            </a:pPr>
            <a:endParaRPr lang="en-GB" dirty="0"/>
          </a:p>
        </p:txBody>
      </p:sp>
      <p:sp>
        <p:nvSpPr>
          <p:cNvPr id="5" name="TextBox 4">
            <a:extLst>
              <a:ext uri="{FF2B5EF4-FFF2-40B4-BE49-F238E27FC236}">
                <a16:creationId xmlns:a16="http://schemas.microsoft.com/office/drawing/2014/main" id="{BC65B4E5-44C2-4B8E-AA22-1EB502A7CCEA}"/>
              </a:ext>
            </a:extLst>
          </p:cNvPr>
          <p:cNvSpPr txBox="1"/>
          <p:nvPr/>
        </p:nvSpPr>
        <p:spPr>
          <a:xfrm>
            <a:off x="618164" y="930787"/>
            <a:ext cx="10782147" cy="369332"/>
          </a:xfrm>
          <a:prstGeom prst="rect">
            <a:avLst/>
          </a:prstGeom>
          <a:noFill/>
        </p:spPr>
        <p:txBody>
          <a:bodyPr wrap="square">
            <a:spAutoFit/>
          </a:bodyPr>
          <a:lstStyle/>
          <a:p>
            <a:r>
              <a:rPr lang="en-GB" dirty="0"/>
              <a:t>To watch this episode go to </a:t>
            </a:r>
            <a:r>
              <a:rPr lang="en-GB" dirty="0">
                <a:hlinkClick r:id="rId3"/>
              </a:rPr>
              <a:t>BBC iPlayer – Numberblocks</a:t>
            </a:r>
            <a:r>
              <a:rPr lang="en-GB" dirty="0"/>
              <a:t>. Look for Series 1: Stampolines</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maths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89E35B-B9E7-450C-A4ED-F3854DF8F74C}"/>
              </a:ext>
            </a:extLst>
          </p:cNvPr>
          <p:cNvPicPr>
            <a:picLocks noChangeAspect="1"/>
          </p:cNvPicPr>
          <p:nvPr/>
        </p:nvPicPr>
        <p:blipFill>
          <a:blip r:embed="rId2"/>
          <a:stretch>
            <a:fillRect/>
          </a:stretch>
        </p:blipFill>
        <p:spPr>
          <a:xfrm>
            <a:off x="0" y="-41495"/>
            <a:ext cx="12192000" cy="6940990"/>
          </a:xfrm>
          <a:prstGeom prst="rect">
            <a:avLst/>
          </a:prstGeom>
        </p:spPr>
      </p:pic>
    </p:spTree>
    <p:extLst>
      <p:ext uri="{BB962C8B-B14F-4D97-AF65-F5344CB8AC3E}">
        <p14:creationId xmlns:p14="http://schemas.microsoft.com/office/powerpoint/2010/main" val="288983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D09500-B7A0-4B90-B5AE-3746A542CA35}"/>
              </a:ext>
            </a:extLst>
          </p:cNvPr>
          <p:cNvPicPr>
            <a:picLocks noChangeAspect="1"/>
          </p:cNvPicPr>
          <p:nvPr/>
        </p:nvPicPr>
        <p:blipFill rotWithShape="1">
          <a:blip r:embed="rId2"/>
          <a:srcRect t="2530"/>
          <a:stretch/>
        </p:blipFill>
        <p:spPr>
          <a:xfrm>
            <a:off x="0" y="0"/>
            <a:ext cx="12192000" cy="6862884"/>
          </a:xfrm>
          <a:prstGeom prst="rect">
            <a:avLst/>
          </a:prstGeom>
        </p:spPr>
      </p:pic>
      <p:sp>
        <p:nvSpPr>
          <p:cNvPr id="3" name="Speech Bubble: Rectangle with Corners Rounded 2">
            <a:extLst>
              <a:ext uri="{FF2B5EF4-FFF2-40B4-BE49-F238E27FC236}">
                <a16:creationId xmlns:a16="http://schemas.microsoft.com/office/drawing/2014/main" id="{3AD645C1-431E-414C-8342-EA1D256D2222}"/>
              </a:ext>
            </a:extLst>
          </p:cNvPr>
          <p:cNvSpPr/>
          <p:nvPr/>
        </p:nvSpPr>
        <p:spPr>
          <a:xfrm>
            <a:off x="1115210" y="263193"/>
            <a:ext cx="2435710" cy="1446646"/>
          </a:xfrm>
          <a:prstGeom prst="wedgeRoundRectCallout">
            <a:avLst>
              <a:gd name="adj1" fmla="val -55588"/>
              <a:gd name="adj2" fmla="val 7523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Who made these shapes?</a:t>
            </a:r>
          </a:p>
        </p:txBody>
      </p:sp>
      <p:sp>
        <p:nvSpPr>
          <p:cNvPr id="4" name="Rectangle 3">
            <a:extLst>
              <a:ext uri="{FF2B5EF4-FFF2-40B4-BE49-F238E27FC236}">
                <a16:creationId xmlns:a16="http://schemas.microsoft.com/office/drawing/2014/main" id="{DCDC5055-A7A4-4DB4-A332-D29A1A4F6A14}"/>
              </a:ext>
            </a:extLst>
          </p:cNvPr>
          <p:cNvSpPr/>
          <p:nvPr/>
        </p:nvSpPr>
        <p:spPr>
          <a:xfrm>
            <a:off x="4190400" y="6536447"/>
            <a:ext cx="3818481"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Tree>
    <p:extLst>
      <p:ext uri="{BB962C8B-B14F-4D97-AF65-F5344CB8AC3E}">
        <p14:creationId xmlns:p14="http://schemas.microsoft.com/office/powerpoint/2010/main" val="366026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E0996A-37E7-4B23-993D-AB867EE95987}"/>
              </a:ext>
            </a:extLst>
          </p:cNvPr>
          <p:cNvPicPr>
            <a:picLocks noChangeAspect="1"/>
          </p:cNvPicPr>
          <p:nvPr/>
        </p:nvPicPr>
        <p:blipFill rotWithShape="1">
          <a:blip r:embed="rId2"/>
          <a:srcRect t="3441" r="519"/>
          <a:stretch/>
        </p:blipFill>
        <p:spPr>
          <a:xfrm>
            <a:off x="1" y="0"/>
            <a:ext cx="12192000" cy="6855460"/>
          </a:xfrm>
          <a:prstGeom prst="rect">
            <a:avLst/>
          </a:prstGeom>
        </p:spPr>
      </p:pic>
      <p:sp>
        <p:nvSpPr>
          <p:cNvPr id="3" name="Speech Bubble: Rectangle with Corners Rounded 2">
            <a:extLst>
              <a:ext uri="{FF2B5EF4-FFF2-40B4-BE49-F238E27FC236}">
                <a16:creationId xmlns:a16="http://schemas.microsoft.com/office/drawing/2014/main" id="{03E00776-9C62-47EC-A082-86D3735E8B83}"/>
              </a:ext>
            </a:extLst>
          </p:cNvPr>
          <p:cNvSpPr/>
          <p:nvPr/>
        </p:nvSpPr>
        <p:spPr>
          <a:xfrm>
            <a:off x="1554970" y="308913"/>
            <a:ext cx="2154985" cy="1446646"/>
          </a:xfrm>
          <a:prstGeom prst="wedgeRoundRectCallout">
            <a:avLst>
              <a:gd name="adj1" fmla="val -50776"/>
              <a:gd name="adj2" fmla="val 80447"/>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rPr>
              <a:t>It was me, Four!</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4" name="Rectangle 3">
            <a:extLst>
              <a:ext uri="{FF2B5EF4-FFF2-40B4-BE49-F238E27FC236}">
                <a16:creationId xmlns:a16="http://schemas.microsoft.com/office/drawing/2014/main" id="{F74038B1-4981-45F1-90EC-D7AB53307624}"/>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Tree>
    <p:extLst>
      <p:ext uri="{BB962C8B-B14F-4D97-AF65-F5344CB8AC3E}">
        <p14:creationId xmlns:p14="http://schemas.microsoft.com/office/powerpoint/2010/main" val="361205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AE7197-2005-4506-9559-A00DB02DA529}"/>
              </a:ext>
            </a:extLst>
          </p:cNvPr>
          <p:cNvPicPr>
            <a:picLocks noChangeAspect="1"/>
          </p:cNvPicPr>
          <p:nvPr/>
        </p:nvPicPr>
        <p:blipFill>
          <a:blip r:embed="rId2"/>
          <a:stretch>
            <a:fillRect/>
          </a:stretch>
        </p:blipFill>
        <p:spPr>
          <a:xfrm>
            <a:off x="0" y="0"/>
            <a:ext cx="12192000" cy="6865608"/>
          </a:xfrm>
          <a:prstGeom prst="rect">
            <a:avLst/>
          </a:prstGeom>
        </p:spPr>
      </p:pic>
      <p:sp>
        <p:nvSpPr>
          <p:cNvPr id="3" name="Speech Bubble: Rectangle with Corners Rounded 2">
            <a:extLst>
              <a:ext uri="{FF2B5EF4-FFF2-40B4-BE49-F238E27FC236}">
                <a16:creationId xmlns:a16="http://schemas.microsoft.com/office/drawing/2014/main" id="{62E0BBA9-7A31-44AA-9A6D-BFC03A381E0D}"/>
              </a:ext>
            </a:extLst>
          </p:cNvPr>
          <p:cNvSpPr/>
          <p:nvPr/>
        </p:nvSpPr>
        <p:spPr>
          <a:xfrm>
            <a:off x="700726" y="363300"/>
            <a:ext cx="2530154" cy="1446646"/>
          </a:xfrm>
          <a:prstGeom prst="wedgeRoundRectCallout">
            <a:avLst>
              <a:gd name="adj1" fmla="val -40278"/>
              <a:gd name="adj2" fmla="val 7588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Who made these shapes?</a:t>
            </a:r>
          </a:p>
        </p:txBody>
      </p:sp>
    </p:spTree>
    <p:extLst>
      <p:ext uri="{BB962C8B-B14F-4D97-AF65-F5344CB8AC3E}">
        <p14:creationId xmlns:p14="http://schemas.microsoft.com/office/powerpoint/2010/main" val="105944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45E705-5B38-4827-9D06-E0648BBB775F}"/>
              </a:ext>
            </a:extLst>
          </p:cNvPr>
          <p:cNvPicPr>
            <a:picLocks noChangeAspect="1"/>
          </p:cNvPicPr>
          <p:nvPr/>
        </p:nvPicPr>
        <p:blipFill>
          <a:blip r:embed="rId2"/>
          <a:stretch>
            <a:fillRect/>
          </a:stretch>
        </p:blipFill>
        <p:spPr>
          <a:xfrm>
            <a:off x="1" y="0"/>
            <a:ext cx="12185270" cy="6858000"/>
          </a:xfrm>
          <a:prstGeom prst="rect">
            <a:avLst/>
          </a:prstGeom>
        </p:spPr>
      </p:pic>
      <p:sp>
        <p:nvSpPr>
          <p:cNvPr id="7" name="Speech Bubble: Rectangle with Corners Rounded 6">
            <a:extLst>
              <a:ext uri="{FF2B5EF4-FFF2-40B4-BE49-F238E27FC236}">
                <a16:creationId xmlns:a16="http://schemas.microsoft.com/office/drawing/2014/main" id="{4F0F62AC-DC37-4126-BBC9-CE49322887C4}"/>
              </a:ext>
            </a:extLst>
          </p:cNvPr>
          <p:cNvSpPr/>
          <p:nvPr/>
        </p:nvSpPr>
        <p:spPr>
          <a:xfrm>
            <a:off x="700726" y="363300"/>
            <a:ext cx="6401114" cy="1446646"/>
          </a:xfrm>
          <a:prstGeom prst="wedgeRoundRectCallout">
            <a:avLst>
              <a:gd name="adj1" fmla="val -40278"/>
              <a:gd name="adj2" fmla="val 7588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Which shape </a:t>
            </a:r>
            <a:r>
              <a:rPr kumimoji="0" lang="en-GB" sz="2400" b="0" i="1" u="none" strike="noStrike" kern="0" cap="none" spc="0" normalizeH="0" baseline="0" noProof="0" dirty="0">
                <a:ln>
                  <a:noFill/>
                </a:ln>
                <a:solidFill>
                  <a:prstClr val="white"/>
                </a:solidFill>
                <a:effectLst/>
                <a:uLnTx/>
                <a:uFillTx/>
                <a:latin typeface="Century Gothic" panose="020B0502020202020204" pitchFamily="34" charset="0"/>
              </a:rPr>
              <a:t>could</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 be the odd on out? Can you think of more than one answer?</a:t>
            </a:r>
          </a:p>
        </p:txBody>
      </p:sp>
    </p:spTree>
    <p:extLst>
      <p:ext uri="{BB962C8B-B14F-4D97-AF65-F5344CB8AC3E}">
        <p14:creationId xmlns:p14="http://schemas.microsoft.com/office/powerpoint/2010/main" val="312995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17F7E-8F51-4D1F-BAD6-64BF8D089D37}"/>
              </a:ext>
            </a:extLst>
          </p:cNvPr>
          <p:cNvPicPr>
            <a:picLocks noChangeAspect="1"/>
          </p:cNvPicPr>
          <p:nvPr/>
        </p:nvPicPr>
        <p:blipFill>
          <a:blip r:embed="rId2"/>
          <a:stretch>
            <a:fillRect/>
          </a:stretch>
        </p:blipFill>
        <p:spPr>
          <a:xfrm>
            <a:off x="0" y="2917"/>
            <a:ext cx="12192000" cy="6852165"/>
          </a:xfrm>
          <a:prstGeom prst="rect">
            <a:avLst/>
          </a:prstGeom>
        </p:spPr>
      </p:pic>
      <p:sp>
        <p:nvSpPr>
          <p:cNvPr id="5" name="Speech Bubble: Rectangle with Corners Rounded 4">
            <a:extLst>
              <a:ext uri="{FF2B5EF4-FFF2-40B4-BE49-F238E27FC236}">
                <a16:creationId xmlns:a16="http://schemas.microsoft.com/office/drawing/2014/main" id="{A2DE1502-DB4C-4564-BA0E-6AFB73136FB3}"/>
              </a:ext>
            </a:extLst>
          </p:cNvPr>
          <p:cNvSpPr/>
          <p:nvPr/>
        </p:nvSpPr>
        <p:spPr>
          <a:xfrm>
            <a:off x="700726" y="363300"/>
            <a:ext cx="6401114" cy="1446646"/>
          </a:xfrm>
          <a:prstGeom prst="wedgeRoundRectCallout">
            <a:avLst>
              <a:gd name="adj1" fmla="val -40278"/>
              <a:gd name="adj2" fmla="val 7588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Which shape </a:t>
            </a:r>
            <a:r>
              <a:rPr kumimoji="0" lang="en-GB" sz="2400" b="0" i="1" u="none" strike="noStrike" kern="0" cap="none" spc="0" normalizeH="0" baseline="0" noProof="0" dirty="0">
                <a:ln>
                  <a:noFill/>
                </a:ln>
                <a:solidFill>
                  <a:prstClr val="white"/>
                </a:solidFill>
                <a:effectLst/>
                <a:uLnTx/>
                <a:uFillTx/>
                <a:latin typeface="Century Gothic" panose="020B0502020202020204" pitchFamily="34" charset="0"/>
              </a:rPr>
              <a:t>could</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 be the odd on out? Can you think of more than one answer?</a:t>
            </a:r>
          </a:p>
        </p:txBody>
      </p:sp>
    </p:spTree>
    <p:extLst>
      <p:ext uri="{BB962C8B-B14F-4D97-AF65-F5344CB8AC3E}">
        <p14:creationId xmlns:p14="http://schemas.microsoft.com/office/powerpoint/2010/main" val="3856476370"/>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4931</TotalTime>
  <Words>788</Words>
  <Application>Microsoft Office PowerPoint</Application>
  <PresentationFormat>Widescreen</PresentationFormat>
  <Paragraphs>52</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381</cp:revision>
  <dcterms:created xsi:type="dcterms:W3CDTF">2018-02-20T10:26:52Z</dcterms:created>
  <dcterms:modified xsi:type="dcterms:W3CDTF">2021-02-22T11:13:06Z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