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256" r:id="rId2"/>
    <p:sldId id="266" r:id="rId3"/>
    <p:sldId id="267" r:id="rId4"/>
    <p:sldId id="268" r:id="rId5"/>
    <p:sldId id="270" r:id="rId6"/>
    <p:sldId id="271" r:id="rId7"/>
    <p:sldId id="272" r:id="rId8"/>
    <p:sldId id="273" r:id="rId9"/>
    <p:sldId id="274" r:id="rId10"/>
    <p:sldId id="275" r:id="rId11"/>
    <p:sldId id="276" r:id="rId12"/>
    <p:sldId id="277" r:id="rId13"/>
    <p:sldId id="279"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2" r:id="rId27"/>
    <p:sldId id="291"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8" r:id="rId50"/>
    <p:sldId id="314" r:id="rId51"/>
    <p:sldId id="315" r:id="rId52"/>
    <p:sldId id="317" r:id="rId53"/>
    <p:sldId id="31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23959-4C1B-425C-9A65-BD3C8AC96D0D}" v="1" dt="2018-10-15T10:19:28.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98" autoAdjust="0"/>
  </p:normalViewPr>
  <p:slideViewPr>
    <p:cSldViewPr snapToGrid="0">
      <p:cViewPr varScale="1">
        <p:scale>
          <a:sx n="59" d="100"/>
          <a:sy n="59" d="100"/>
        </p:scale>
        <p:origin x="15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15/10/2018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a:ea typeface="+mn-ea"/>
                <a:cs typeface="+mn-cs"/>
              </a:rPr>
              <a:t>Additive – combining or partitioning </a:t>
            </a:r>
            <a:endParaRPr lang="en-GB" sz="1200" kern="1200" dirty="0">
              <a:solidFill>
                <a:schemeClr val="tx1"/>
              </a:solidFill>
              <a:effectLst/>
              <a:latin typeface="Myriad Pro"/>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Model A (top): additive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Model B (bottom): multiplicative/repeated addition</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84515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Additive: </a:t>
            </a:r>
            <a:r>
              <a:rPr lang="en-GB" sz="1200" i="1" kern="1200" dirty="0">
                <a:solidFill>
                  <a:schemeClr val="tx1"/>
                </a:solidFill>
                <a:effectLst/>
                <a:latin typeface="+mn-lt"/>
                <a:ea typeface="+mn-ea"/>
                <a:cs typeface="+mn-cs"/>
              </a:rPr>
              <a:t>A bowl of fruit contains more apples than oranges, and more oranges than bananas</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223799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Multiplicative/repeated addition: </a:t>
            </a:r>
            <a:r>
              <a:rPr lang="en-GB" sz="1200" i="1" kern="1200" dirty="0">
                <a:solidFill>
                  <a:schemeClr val="tx1"/>
                </a:solidFill>
                <a:effectLst/>
                <a:latin typeface="+mn-lt"/>
                <a:ea typeface="+mn-ea"/>
                <a:cs typeface="+mn-cs"/>
              </a:rPr>
              <a:t>A bowl of fruit contains equal quantities of apples, oranges and bananas.</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384221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Additive and multiplicative combined: </a:t>
            </a:r>
            <a:r>
              <a:rPr lang="en-GB" sz="1200" i="1" kern="1200" dirty="0">
                <a:solidFill>
                  <a:schemeClr val="tx1"/>
                </a:solidFill>
                <a:effectLst/>
                <a:latin typeface="+mn-lt"/>
                <a:ea typeface="+mn-ea"/>
                <a:cs typeface="+mn-cs"/>
              </a:rPr>
              <a:t>A bowl of fruit contains mostly apples, and equal numbers of oranges and bananas</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1732304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Additive: </a:t>
            </a:r>
            <a:r>
              <a:rPr lang="en-GB" sz="1200" i="1" kern="1200" dirty="0">
                <a:solidFill>
                  <a:schemeClr val="tx1"/>
                </a:solidFill>
                <a:effectLst/>
                <a:latin typeface="+mn-lt"/>
                <a:ea typeface="+mn-ea"/>
                <a:cs typeface="+mn-cs"/>
              </a:rPr>
              <a:t>I have a four-metre length of wood. I cut it into three pieces of 2.2 m, 0.6 m and 1.2 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40263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All parts known/no missing parts</a:t>
            </a: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166611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Two parts known/one part missing </a:t>
            </a: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182118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703030403020204" pitchFamily="34" charset="0"/>
                <a:ea typeface="+mn-ea"/>
                <a:cs typeface="+mn-cs"/>
              </a:rPr>
              <a:t>One part known</a:t>
            </a:r>
            <a:r>
              <a:rPr lang="en-GB" sz="1200" i="1" kern="1200" dirty="0">
                <a:solidFill>
                  <a:schemeClr val="tx1"/>
                </a:solidFill>
                <a:effectLst/>
                <a:latin typeface="Myriad Pro" panose="020B0703030403020204" pitchFamily="34" charset="0"/>
                <a:ea typeface="+mn-ea"/>
                <a:cs typeface="+mn-cs"/>
              </a:rPr>
              <a:t>/two parts missing </a:t>
            </a: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3175554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Draw a diagram to represent the total number of children in Reception, Year One and Year Two.</a:t>
            </a: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2653265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If I line the three pieces of furniture up along a wall, side-by-side, how much width do they take up?</a:t>
            </a: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52974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yriad Pro" panose="020B0503030403020204" pitchFamily="34" charset="0"/>
                <a:ea typeface="+mn-ea"/>
                <a:cs typeface="+mn-cs"/>
              </a:rPr>
              <a:t>Additive – comparative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366189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Tell a story to go with this representation.</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6554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n-lt"/>
                <a:ea typeface="+mn-ea"/>
                <a:cs typeface="+mn-cs"/>
              </a:rPr>
              <a:t>Tell a story to go with this representation.</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63504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yriad Pro" panose="020B0503030403020204" pitchFamily="34" charset="0"/>
                <a:ea typeface="+mn-ea"/>
                <a:cs typeface="+mn-cs"/>
              </a:rPr>
              <a:t>100 children choose a sport at an activity afternoon. 32 choose football, 40 choose basketball and 38 choose rounders.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yriad Pro" panose="020B0503030403020204" pitchFamily="34" charset="0"/>
                <a:ea typeface="+mn-ea"/>
                <a:cs typeface="+mn-cs"/>
              </a:rPr>
              <a:t>How could you change the bar model to make it correct?</a:t>
            </a: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427111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i="1" kern="1200" dirty="0">
                <a:solidFill>
                  <a:schemeClr val="tx1"/>
                </a:solidFill>
                <a:effectLst/>
                <a:latin typeface="Myriad Pro" panose="020B0503030403020204" pitchFamily="34" charset="0"/>
                <a:ea typeface="+mn-ea"/>
                <a:cs typeface="+mn-cs"/>
              </a:rPr>
              <a:t>Noah draws this diagram.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Is it 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How could you change it to make it 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Can you think of another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yriad Pro" panose="020B0503030403020204" pitchFamily="34" charset="0"/>
                <a:ea typeface="+mn-ea"/>
                <a:cs typeface="+mn-cs"/>
              </a:rPr>
              <a:t>And another?</a:t>
            </a: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3142074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graph shows the approximate number of tickets sold for three different events at the 2012 London Olympics. Each value is rounded to the nearest 50,000.</a:t>
            </a:r>
          </a:p>
          <a:p>
            <a:r>
              <a:rPr lang="en-GB" sz="1200" i="1" kern="1200" dirty="0">
                <a:solidFill>
                  <a:schemeClr val="tx1"/>
                </a:solidFill>
                <a:effectLst/>
                <a:latin typeface="Myriad Pro" panose="020B0503030403020204" pitchFamily="34" charset="0"/>
                <a:ea typeface="+mn-ea"/>
                <a:cs typeface="+mn-cs"/>
              </a:rPr>
              <a:t>Felicity says that about 1,100,000 tickets were sold in total for these three events. Is she correct?</a:t>
            </a:r>
          </a:p>
          <a:p>
            <a:endParaRPr lang="en-GB" sz="1200" i="1" kern="1200" dirty="0">
              <a:solidFill>
                <a:schemeClr val="tx1"/>
              </a:solidFill>
              <a:effectLst/>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yriad Pro" panose="020B0503030403020204" pitchFamily="34" charset="0"/>
                <a:ea typeface="+mn-ea"/>
                <a:cs typeface="+mn-cs"/>
              </a:rPr>
              <a:t>Source: </a:t>
            </a:r>
            <a:r>
              <a:rPr lang="en-GB" sz="1200" i="1" kern="1200" dirty="0">
                <a:solidFill>
                  <a:schemeClr val="tx1"/>
                </a:solidFill>
                <a:effectLst/>
                <a:latin typeface="Myriad Pro" panose="020B0503030403020204" pitchFamily="34" charset="0"/>
                <a:ea typeface="+mn-ea"/>
                <a:cs typeface="+mn-cs"/>
              </a:rPr>
              <a:t>London Datastore, </a:t>
            </a:r>
            <a:r>
              <a:rPr lang="en-GB" sz="1200" i="0" kern="1200" dirty="0">
                <a:solidFill>
                  <a:schemeClr val="tx1"/>
                </a:solidFill>
                <a:effectLst/>
                <a:latin typeface="Myriad Pro" panose="020B0503030403020204" pitchFamily="34" charset="0"/>
                <a:ea typeface="+mn-ea"/>
                <a:cs typeface="+mn-cs"/>
              </a:rPr>
              <a:t>Public sector information licensed under the </a:t>
            </a:r>
            <a:r>
              <a:rPr lang="en-GB" sz="1200" i="0" u="none" kern="1200" dirty="0">
                <a:solidFill>
                  <a:schemeClr val="tx1"/>
                </a:solidFill>
                <a:effectLst/>
                <a:latin typeface="Myriad Pro" panose="020B0503030403020204" pitchFamily="34" charset="0"/>
                <a:ea typeface="+mn-ea"/>
                <a:cs typeface="+mn-cs"/>
              </a:rPr>
              <a:t>Open Government Licence v2.0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http://www.nationalarchives.gov.uk/doc/open-government-licence/version/2/</a:t>
            </a:r>
            <a:endParaRPr lang="en-GB" sz="1200" i="1" u="none"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3024771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i="1" u="none" strike="noStrike" kern="1200" dirty="0">
                <a:solidFill>
                  <a:schemeClr val="tx1"/>
                </a:solidFill>
                <a:effectLst/>
                <a:latin typeface="Myriad Pro" panose="020B0703030403020204" pitchFamily="34" charset="0"/>
                <a:ea typeface="+mn-ea"/>
                <a:cs typeface="+mn-cs"/>
              </a:rPr>
              <a:t>The table shows the population of four islands. What is the total population of all four islands?</a:t>
            </a:r>
            <a:endParaRPr lang="en-GB" sz="1200" i="1" kern="1200" dirty="0">
              <a:solidFill>
                <a:schemeClr val="tx1"/>
              </a:solidFill>
              <a:effectLst/>
              <a:latin typeface="Myriad Pro" panose="020B07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272840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80 children chose an orange, apple or banana for fruit break. 16 children chose oranges and 23 chose apples. How many chose bananas?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856059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Jack mixes together some flour, 125 g butter and 55 g sugar. All the ingredients together weigh 360 g. How much flour does Jack use?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50542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I have 1 m of ribbon. I cut off 0.5 m to use for a hair tie and another 15 cm to use for a bracelet. How much do I have left?</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457529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Rahul is solving a word problem involving favourite drinks. He draws this representation.</a:t>
            </a:r>
          </a:p>
          <a:p>
            <a:r>
              <a:rPr lang="en-GB" sz="1200" i="1" kern="1200" dirty="0">
                <a:solidFill>
                  <a:schemeClr val="tx1"/>
                </a:solidFill>
                <a:effectLst/>
                <a:latin typeface="Myriad Pro" panose="020B0503030403020204" pitchFamily="34" charset="0"/>
                <a:ea typeface="+mn-ea"/>
                <a:cs typeface="+mn-cs"/>
              </a:rPr>
              <a:t>Use Rahul’s model to decide whether the following equations are true or false.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80713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Additive or multiplicative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060918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Rahul writes a correct equation. Complete the similar equations.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2825707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Use the equations to complete this table of data about different year groups’ favourite drinks.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3982318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3039938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873316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1769533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Calculate the missing angle.</a:t>
            </a:r>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3728716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Calculate the missing angle.</a:t>
            </a: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989367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Calculate the missing angle.</a:t>
            </a: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3477516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rectangle has a perimeter of 13 m. Find the value of length </a:t>
            </a:r>
            <a:r>
              <a:rPr lang="en-GB" sz="1200" i="0" kern="1200" dirty="0">
                <a:solidFill>
                  <a:schemeClr val="tx1"/>
                </a:solidFill>
                <a:effectLst/>
                <a:latin typeface="Myriad Pro" panose="020B0503030403020204" pitchFamily="34" charset="0"/>
                <a:ea typeface="+mn-ea"/>
                <a:cs typeface="+mn-cs"/>
              </a:rPr>
              <a:t>b</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504537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An equilateral triangle and a right-angled triangle are positioned on a straight line. What is the value of angle </a:t>
            </a:r>
            <a:r>
              <a:rPr lang="en-GB" sz="1200" i="0" kern="1200" dirty="0">
                <a:solidFill>
                  <a:schemeClr val="tx1"/>
                </a:solidFill>
                <a:effectLst/>
                <a:latin typeface="Myriad Pro" panose="020B0503030403020204" pitchFamily="34" charset="0"/>
                <a:ea typeface="+mn-ea"/>
                <a:cs typeface="+mn-cs"/>
              </a:rPr>
              <a:t>y</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226785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703030403020204" pitchFamily="34" charset="0"/>
                <a:ea typeface="+mn-ea"/>
                <a:cs typeface="+mn-cs"/>
              </a:rPr>
              <a:t>Multiplicative </a:t>
            </a:r>
            <a:r>
              <a:rPr lang="en-GB" dirty="0">
                <a:effectLst/>
                <a:latin typeface="Myriad Pro" panose="020B0703030403020204" pitchFamily="34" charset="0"/>
              </a:rPr>
              <a:t>–</a:t>
            </a:r>
            <a:r>
              <a:rPr lang="en-GB" sz="1200" i="1" kern="1200" dirty="0">
                <a:solidFill>
                  <a:schemeClr val="tx1"/>
                </a:solidFill>
                <a:effectLst/>
                <a:latin typeface="Myriad Pro" panose="020B0703030403020204" pitchFamily="34" charset="0"/>
                <a:ea typeface="+mn-ea"/>
                <a:cs typeface="+mn-cs"/>
              </a:rPr>
              <a:t> scaling</a:t>
            </a:r>
            <a:endParaRPr lang="en-GB" sz="1200" kern="1200" dirty="0">
              <a:solidFill>
                <a:schemeClr val="tx1"/>
              </a:solidFill>
              <a:effectLst/>
              <a:latin typeface="Myriad Pro" panose="020B07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53662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 square and four equilateral triangles are arranged as shown. What is the value of angle </a:t>
            </a:r>
            <a:r>
              <a:rPr lang="en-GB" sz="1200" i="0" kern="1200" dirty="0">
                <a:solidFill>
                  <a:schemeClr val="tx1"/>
                </a:solidFill>
                <a:effectLst/>
                <a:latin typeface="Myriad Pro" panose="020B0503030403020204" pitchFamily="34" charset="0"/>
                <a:ea typeface="+mn-ea"/>
                <a:cs typeface="+mn-cs"/>
              </a:rPr>
              <a:t>x</a:t>
            </a:r>
            <a:r>
              <a:rPr lang="en-GB" sz="1200" i="1" kern="1200" dirty="0">
                <a:solidFill>
                  <a:schemeClr val="tx1"/>
                </a:solidFill>
                <a:effectLst/>
                <a:latin typeface="Myriad Pro" panose="020B0503030403020204" pitchFamily="34" charset="0"/>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3524353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Charlie is redesigning his garden. The garden has a total area of 661.5 m². He builds a pond and a decking area as shown on the diagram. Will Charlie have enough turf to grass the rest of the garden if he buys 360 m²? Explain your answer. (No, because 661.5 – 95 – 205.3 = 361.2)</a:t>
            </a: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383041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Charlie now needs to build a new fence along three sides of the garden. Each panel costs £9 and Charlie needs to buy £189-worth of panels. How many panels are needed for the longest length of fence? (189 ÷ 9 = 21; 21 – 6 – 7 = 8)</a:t>
            </a: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2190164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bar chart shows the results of a survey that asked 195 children how they travel to school. Complete the chart to show how many children travelled by bike.</a:t>
            </a:r>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2456690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pie chart shows the results of a school survey that asked about children’s pets. What percentage of children had a hamster?</a:t>
            </a: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634634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Complete the table showing the favourite sports of 136 children.</a:t>
            </a: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1428340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A theme park hopes to attract one million visitors in a year. How many visitors does it need to attract in the last three months of the year to meet its target?</a:t>
            </a: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2575755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Daisy is spending her birthday money. She buys a new t-shirt for £12.99, a baseball cap for £5.49 and some sunglasses for £6.99. How much change does she get from two £20 notes?</a:t>
            </a: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2411748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Each row and column adds up to five. Fill in the missing numbers.</a:t>
            </a: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1077057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number in each circle is the sum of the three closest circle below it. </a:t>
            </a:r>
            <a:r>
              <a:rPr lang="en-GB" sz="1200" i="1" kern="1200">
                <a:solidFill>
                  <a:schemeClr val="tx1"/>
                </a:solidFill>
                <a:effectLst/>
                <a:latin typeface="Myriad Pro" panose="020B0503030403020204" pitchFamily="34" charset="0"/>
                <a:ea typeface="+mn-ea"/>
                <a:cs typeface="+mn-cs"/>
              </a:rPr>
              <a:t>Fill in the missing numbers.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355963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Additive and multiplicative combined</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26282305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sum of each row, column and diagonal is 13.6. Fill in the missing numbers.</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9202747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296992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Pair of two </a:t>
            </a:r>
            <a:r>
              <a:rPr lang="en-GB" sz="1200" i="0" kern="1200" dirty="0">
                <a:solidFill>
                  <a:schemeClr val="tx1"/>
                </a:solidFill>
                <a:effectLst/>
                <a:latin typeface="Myriad Pro" panose="020B0503030403020204" pitchFamily="34" charset="0"/>
                <a:ea typeface="+mn-ea"/>
                <a:cs typeface="+mn-cs"/>
              </a:rPr>
              <a:t>different </a:t>
            </a:r>
            <a:r>
              <a:rPr lang="en-GB" sz="1200" i="1" kern="1200" dirty="0">
                <a:solidFill>
                  <a:schemeClr val="tx1"/>
                </a:solidFill>
                <a:effectLst/>
                <a:latin typeface="Myriad Pro" panose="020B0503030403020204" pitchFamily="34" charset="0"/>
                <a:ea typeface="+mn-ea"/>
                <a:cs typeface="+mn-cs"/>
              </a:rPr>
              <a:t>rods (additive)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143902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Group of three </a:t>
            </a:r>
            <a:r>
              <a:rPr lang="en-GB" sz="1200" i="0" kern="1200" dirty="0">
                <a:solidFill>
                  <a:schemeClr val="tx1"/>
                </a:solidFill>
                <a:effectLst/>
                <a:latin typeface="Myriad Pro" panose="020B0503030403020204" pitchFamily="34" charset="0"/>
                <a:ea typeface="+mn-ea"/>
                <a:cs typeface="+mn-cs"/>
              </a:rPr>
              <a:t>different </a:t>
            </a:r>
            <a:r>
              <a:rPr lang="en-GB" sz="1200" i="1" kern="1200" dirty="0">
                <a:solidFill>
                  <a:schemeClr val="tx1"/>
                </a:solidFill>
                <a:effectLst/>
                <a:latin typeface="Myriad Pro" panose="020B0503030403020204" pitchFamily="34" charset="0"/>
                <a:ea typeface="+mn-ea"/>
                <a:cs typeface="+mn-cs"/>
              </a:rPr>
              <a:t>rods (additive)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296594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Group of </a:t>
            </a:r>
            <a:r>
              <a:rPr lang="en-GB" sz="1200" i="0" kern="1200" dirty="0">
                <a:solidFill>
                  <a:schemeClr val="tx1"/>
                </a:solidFill>
                <a:effectLst/>
                <a:latin typeface="Myriad Pro" panose="020B0503030403020204" pitchFamily="34" charset="0"/>
                <a:ea typeface="+mn-ea"/>
                <a:cs typeface="+mn-cs"/>
              </a:rPr>
              <a:t>identical</a:t>
            </a:r>
            <a:r>
              <a:rPr lang="en-GB" sz="1200" i="1" kern="1200" dirty="0">
                <a:solidFill>
                  <a:schemeClr val="tx1"/>
                </a:solidFill>
                <a:effectLst/>
                <a:latin typeface="Myriad Pro" panose="020B0503030403020204" pitchFamily="34" charset="0"/>
                <a:ea typeface="+mn-ea"/>
                <a:cs typeface="+mn-cs"/>
              </a:rPr>
              <a:t> rods (multiplicative/repeated addition)</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217909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yriad Pro" panose="020B0503030403020204" pitchFamily="34" charset="0"/>
                <a:ea typeface="+mn-ea"/>
                <a:cs typeface="+mn-cs"/>
              </a:rPr>
              <a:t>A group of </a:t>
            </a:r>
            <a:r>
              <a:rPr lang="en-GB" sz="1200" i="0" kern="1200" dirty="0">
                <a:solidFill>
                  <a:schemeClr val="tx1"/>
                </a:solidFill>
                <a:effectLst/>
                <a:latin typeface="Myriad Pro" panose="020B0503030403020204" pitchFamily="34" charset="0"/>
                <a:ea typeface="+mn-ea"/>
                <a:cs typeface="+mn-cs"/>
              </a:rPr>
              <a:t>identical</a:t>
            </a:r>
            <a:r>
              <a:rPr lang="en-GB" sz="1200" i="1" kern="1200" dirty="0">
                <a:solidFill>
                  <a:schemeClr val="tx1"/>
                </a:solidFill>
                <a:effectLst/>
                <a:latin typeface="Myriad Pro" panose="020B0503030403020204" pitchFamily="34" charset="0"/>
                <a:ea typeface="+mn-ea"/>
                <a:cs typeface="+mn-cs"/>
              </a:rPr>
              <a:t> rods and a </a:t>
            </a:r>
            <a:r>
              <a:rPr lang="en-GB" sz="1200" i="0" kern="1200" dirty="0">
                <a:solidFill>
                  <a:schemeClr val="tx1"/>
                </a:solidFill>
                <a:effectLst/>
                <a:latin typeface="Myriad Pro" panose="020B0503030403020204" pitchFamily="34" charset="0"/>
                <a:ea typeface="+mn-ea"/>
                <a:cs typeface="+mn-cs"/>
              </a:rPr>
              <a:t>different </a:t>
            </a:r>
            <a:r>
              <a:rPr lang="en-GB" sz="1200" i="1" kern="1200" dirty="0">
                <a:solidFill>
                  <a:schemeClr val="tx1"/>
                </a:solidFill>
                <a:effectLst/>
                <a:latin typeface="Myriad Pro" panose="020B0503030403020204" pitchFamily="34" charset="0"/>
                <a:ea typeface="+mn-ea"/>
                <a:cs typeface="+mn-cs"/>
              </a:rPr>
              <a:t>rod (additive and multiplicative)</a:t>
            </a:r>
            <a:endParaRPr lang="en-GB" sz="1200"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93226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2935122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123635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315294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15/10/2018</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15/10/2018</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normAutofit fontScale="90000"/>
          </a:bodyPr>
          <a:lstStyle/>
          <a:p>
            <a:r>
              <a:rPr lang="en-GB" dirty="0"/>
              <a:t>1.28 Common structures and the </a:t>
            </a:r>
            <a:br>
              <a:rPr lang="en-GB" dirty="0"/>
            </a:br>
            <a:r>
              <a:rPr lang="en-GB" dirty="0"/>
              <a:t>part–part–whole relationship </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5</a:t>
            </a:r>
          </a:p>
        </p:txBody>
      </p:sp>
      <p:sp>
        <p:nvSpPr>
          <p:cNvPr id="8" name="Text Placeholder 7"/>
          <p:cNvSpPr>
            <a:spLocks noGrp="1"/>
          </p:cNvSpPr>
          <p:nvPr>
            <p:ph type="body" sz="quarter" idx="11"/>
          </p:nvPr>
        </p:nvSpPr>
        <p:spPr/>
        <p:txBody>
          <a:bodyPr/>
          <a:lstStyle/>
          <a:p>
            <a:pPr marL="0" indent="0">
              <a:buNone/>
            </a:pPr>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FFEC1-700B-4EAC-98B4-ED5B0B399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7" y="2614148"/>
            <a:ext cx="7907446" cy="1629705"/>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1:2</a:t>
            </a:r>
          </a:p>
        </p:txBody>
      </p:sp>
      <p:sp>
        <p:nvSpPr>
          <p:cNvPr id="6" name="TextBox 5">
            <a:extLst>
              <a:ext uri="{FF2B5EF4-FFF2-40B4-BE49-F238E27FC236}">
                <a16:creationId xmlns:a16="http://schemas.microsoft.com/office/drawing/2014/main" id="{6471FA19-0497-42CE-BD52-D28450E52B49}"/>
              </a:ext>
            </a:extLst>
          </p:cNvPr>
          <p:cNvSpPr txBox="1"/>
          <p:nvPr/>
        </p:nvSpPr>
        <p:spPr>
          <a:xfrm>
            <a:off x="3848828" y="4298430"/>
            <a:ext cx="1293945" cy="461665"/>
          </a:xfrm>
          <a:prstGeom prst="rect">
            <a:avLst/>
          </a:prstGeom>
          <a:noFill/>
        </p:spPr>
        <p:txBody>
          <a:bodyPr wrap="none" rtlCol="0">
            <a:spAutoFit/>
          </a:bodyPr>
          <a:lstStyle/>
          <a:p>
            <a:pPr algn="ctr"/>
            <a:r>
              <a:rPr lang="en-GB" sz="2400" i="1" dirty="0">
                <a:latin typeface="Myriad Pro" panose="020B0503030403020204" pitchFamily="34" charset="0"/>
                <a:cs typeface="Myanmar Text" panose="020B0502040204020203" pitchFamily="34" charset="0"/>
              </a:rPr>
              <a:t>5 </a:t>
            </a:r>
            <a:r>
              <a:rPr lang="en-GB" sz="2400" i="1" dirty="0">
                <a:latin typeface="Myriad Pro" panose="020B0703030403020204" pitchFamily="34" charset="0"/>
              </a:rPr>
              <a:t>×</a:t>
            </a:r>
            <a:r>
              <a:rPr lang="en-GB" sz="2400" i="1" dirty="0">
                <a:latin typeface="Myriad Pro" panose="020B0503030403020204" pitchFamily="34" charset="0"/>
                <a:cs typeface="Myanmar Text" panose="020B0502040204020203" pitchFamily="34" charset="0"/>
              </a:rPr>
              <a:t> r = o</a:t>
            </a:r>
          </a:p>
        </p:txBody>
      </p:sp>
      <p:sp>
        <p:nvSpPr>
          <p:cNvPr id="9" name="TextBox 8">
            <a:extLst>
              <a:ext uri="{FF2B5EF4-FFF2-40B4-BE49-F238E27FC236}">
                <a16:creationId xmlns:a16="http://schemas.microsoft.com/office/drawing/2014/main" id="{720093B8-A1E7-40D7-8258-B3E0B0138DD6}"/>
              </a:ext>
            </a:extLst>
          </p:cNvPr>
          <p:cNvSpPr txBox="1"/>
          <p:nvPr/>
        </p:nvSpPr>
        <p:spPr>
          <a:xfrm>
            <a:off x="3221257" y="4670810"/>
            <a:ext cx="2549096" cy="830997"/>
          </a:xfrm>
          <a:prstGeom prst="rect">
            <a:avLst/>
          </a:prstGeom>
          <a:noFill/>
        </p:spPr>
        <p:txBody>
          <a:bodyPr wrap="none" rtlCol="0">
            <a:spAutoFit/>
          </a:bodyPr>
          <a:lstStyle/>
          <a:p>
            <a:pPr algn="ctr"/>
            <a:r>
              <a:rPr lang="en-GB" sz="2400" dirty="0">
                <a:latin typeface="Myriad Pro" panose="020B0503030403020204" pitchFamily="34" charset="0"/>
                <a:cs typeface="Myanmar Text" panose="020B0502040204020203" pitchFamily="34" charset="0"/>
              </a:rPr>
              <a:t>or</a:t>
            </a:r>
            <a:r>
              <a:rPr lang="en-GB" sz="2400" i="1" dirty="0">
                <a:latin typeface="Myriad Pro" panose="020B0503030403020204" pitchFamily="34" charset="0"/>
                <a:cs typeface="Myanmar Text" panose="020B0502040204020203" pitchFamily="34" charset="0"/>
              </a:rPr>
              <a:t> </a:t>
            </a:r>
            <a:br>
              <a:rPr lang="en-GB" sz="2400" i="1" dirty="0">
                <a:latin typeface="Myriad Pro" panose="020B0503030403020204" pitchFamily="34" charset="0"/>
                <a:cs typeface="Myanmar Text" panose="020B0502040204020203" pitchFamily="34" charset="0"/>
              </a:rPr>
            </a:br>
            <a:r>
              <a:rPr lang="en-GB" sz="2400" i="1" dirty="0">
                <a:latin typeface="Myriad Pro" panose="020B0503030403020204" pitchFamily="34" charset="0"/>
                <a:cs typeface="Myanmar Text" panose="020B0502040204020203" pitchFamily="34" charset="0"/>
              </a:rPr>
              <a:t>r + r + r + r + r = o </a:t>
            </a:r>
          </a:p>
        </p:txBody>
      </p:sp>
    </p:spTree>
    <p:extLst>
      <p:ext uri="{BB962C8B-B14F-4D97-AF65-F5344CB8AC3E}">
        <p14:creationId xmlns:p14="http://schemas.microsoft.com/office/powerpoint/2010/main" val="22302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FFEC1-700B-4EAC-98B4-ED5B0B3994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9176" y="2632809"/>
            <a:ext cx="7542754" cy="1620063"/>
          </a:xfrm>
          <a:prstGeom prst="rect">
            <a:avLst/>
          </a:prstGeom>
        </p:spPr>
      </p:pic>
      <p:sp>
        <p:nvSpPr>
          <p:cNvPr id="6" name="TextBox 5">
            <a:extLst>
              <a:ext uri="{FF2B5EF4-FFF2-40B4-BE49-F238E27FC236}">
                <a16:creationId xmlns:a16="http://schemas.microsoft.com/office/drawing/2014/main" id="{6471FA19-0497-42CE-BD52-D28450E52B49}"/>
              </a:ext>
            </a:extLst>
          </p:cNvPr>
          <p:cNvSpPr txBox="1"/>
          <p:nvPr/>
        </p:nvSpPr>
        <p:spPr>
          <a:xfrm>
            <a:off x="3557884" y="4282440"/>
            <a:ext cx="1875835" cy="461665"/>
          </a:xfrm>
          <a:prstGeom prst="rect">
            <a:avLst/>
          </a:prstGeom>
          <a:noFill/>
        </p:spPr>
        <p:txBody>
          <a:bodyPr wrap="none" rtlCol="0">
            <a:spAutoFit/>
          </a:bodyPr>
          <a:lstStyle/>
          <a:p>
            <a:pPr algn="ctr"/>
            <a:r>
              <a:rPr lang="en-GB" sz="2400" i="1" dirty="0">
                <a:latin typeface="Myriad Pro" panose="020B0703030403020204" pitchFamily="34" charset="0"/>
              </a:rPr>
              <a:t>3 × w + b = o</a:t>
            </a:r>
            <a:endParaRPr lang="en-GB" sz="2400" i="1" dirty="0">
              <a:latin typeface="Myriad Pro" panose="020B0703030403020204" pitchFamily="34" charset="0"/>
              <a:cs typeface="Myanmar Text" panose="020B0502040204020203" pitchFamily="34" charset="0"/>
            </a:endParaRPr>
          </a:p>
        </p:txBody>
      </p:sp>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1:2</a:t>
            </a:r>
          </a:p>
        </p:txBody>
      </p:sp>
      <p:sp>
        <p:nvSpPr>
          <p:cNvPr id="9" name="TextBox 8">
            <a:extLst>
              <a:ext uri="{FF2B5EF4-FFF2-40B4-BE49-F238E27FC236}">
                <a16:creationId xmlns:a16="http://schemas.microsoft.com/office/drawing/2014/main" id="{720093B8-A1E7-40D7-8258-B3E0B0138DD6}"/>
              </a:ext>
            </a:extLst>
          </p:cNvPr>
          <p:cNvSpPr txBox="1"/>
          <p:nvPr/>
        </p:nvSpPr>
        <p:spPr>
          <a:xfrm>
            <a:off x="3264538" y="4670810"/>
            <a:ext cx="2462534" cy="830997"/>
          </a:xfrm>
          <a:prstGeom prst="rect">
            <a:avLst/>
          </a:prstGeom>
          <a:noFill/>
        </p:spPr>
        <p:txBody>
          <a:bodyPr wrap="none" rtlCol="0">
            <a:spAutoFit/>
          </a:bodyPr>
          <a:lstStyle/>
          <a:p>
            <a:pPr algn="ctr"/>
            <a:r>
              <a:rPr lang="en-GB" sz="2400" dirty="0">
                <a:latin typeface="Myriad Pro" panose="020B0503030403020204" pitchFamily="34" charset="0"/>
                <a:cs typeface="Myanmar Text" panose="020B0502040204020203" pitchFamily="34" charset="0"/>
              </a:rPr>
              <a:t>or</a:t>
            </a:r>
            <a:r>
              <a:rPr lang="en-GB" sz="2400" i="1" dirty="0">
                <a:latin typeface="Myriad Pro" panose="020B0503030403020204" pitchFamily="34" charset="0"/>
                <a:cs typeface="Myanmar Text" panose="020B0502040204020203" pitchFamily="34" charset="0"/>
              </a:rPr>
              <a:t> </a:t>
            </a:r>
            <a:br>
              <a:rPr lang="en-GB" sz="2400" i="1" dirty="0">
                <a:latin typeface="Myriad Pro" panose="020B0503030403020204" pitchFamily="34" charset="0"/>
                <a:cs typeface="Myanmar Text" panose="020B0502040204020203" pitchFamily="34" charset="0"/>
              </a:rPr>
            </a:br>
            <a:r>
              <a:rPr lang="en-GB" sz="2400" i="1" dirty="0">
                <a:latin typeface="Myriad Pro" panose="020B0503030403020204" pitchFamily="34" charset="0"/>
              </a:rPr>
              <a:t>w + w + w + b = o</a:t>
            </a:r>
            <a:endParaRPr lang="en-GB" sz="2400" i="1" dirty="0">
              <a:latin typeface="Myriad Pro" panose="020B0503030403020204" pitchFamily="34" charset="0"/>
              <a:cs typeface="Myanmar Text" panose="020B0502040204020203" pitchFamily="34" charset="0"/>
            </a:endParaRPr>
          </a:p>
        </p:txBody>
      </p:sp>
    </p:spTree>
    <p:extLst>
      <p:ext uri="{BB962C8B-B14F-4D97-AF65-F5344CB8AC3E}">
        <p14:creationId xmlns:p14="http://schemas.microsoft.com/office/powerpoint/2010/main" val="275502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F60D7A-4732-4D65-9749-EC82FAAA0AA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8962" y="1914119"/>
            <a:ext cx="6787777" cy="1620062"/>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1:3</a:t>
            </a:r>
          </a:p>
        </p:txBody>
      </p:sp>
      <p:pic>
        <p:nvPicPr>
          <p:cNvPr id="5" name="Picture 4">
            <a:extLst>
              <a:ext uri="{FF2B5EF4-FFF2-40B4-BE49-F238E27FC236}">
                <a16:creationId xmlns:a16="http://schemas.microsoft.com/office/drawing/2014/main" id="{B10227F2-AE9F-4C2F-9340-57F44753D04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1620" y="3698059"/>
            <a:ext cx="6782461" cy="1629705"/>
          </a:xfrm>
          <a:prstGeom prst="rect">
            <a:avLst/>
          </a:prstGeom>
        </p:spPr>
      </p:pic>
      <p:sp>
        <p:nvSpPr>
          <p:cNvPr id="10" name="TextBox 9">
            <a:extLst>
              <a:ext uri="{FF2B5EF4-FFF2-40B4-BE49-F238E27FC236}">
                <a16:creationId xmlns:a16="http://schemas.microsoft.com/office/drawing/2014/main" id="{7925A915-3EAD-4A1F-9447-977946D98A9A}"/>
              </a:ext>
            </a:extLst>
          </p:cNvPr>
          <p:cNvSpPr txBox="1"/>
          <p:nvPr/>
        </p:nvSpPr>
        <p:spPr>
          <a:xfrm>
            <a:off x="7253867" y="2417837"/>
            <a:ext cx="1745992" cy="461665"/>
          </a:xfrm>
          <a:prstGeom prst="rect">
            <a:avLst/>
          </a:prstGeom>
          <a:noFill/>
        </p:spPr>
        <p:txBody>
          <a:bodyPr wrap="none" rtlCol="0">
            <a:spAutoFit/>
          </a:bodyPr>
          <a:lstStyle/>
          <a:p>
            <a:pPr algn="ctr"/>
            <a:r>
              <a:rPr lang="en-GB" sz="2400" i="1" dirty="0">
                <a:latin typeface="Myriad Pro" panose="020B0503030403020204" pitchFamily="34" charset="0"/>
              </a:rPr>
              <a:t>B = y + w + g</a:t>
            </a:r>
          </a:p>
        </p:txBody>
      </p:sp>
      <p:sp>
        <p:nvSpPr>
          <p:cNvPr id="11" name="TextBox 10">
            <a:extLst>
              <a:ext uri="{FF2B5EF4-FFF2-40B4-BE49-F238E27FC236}">
                <a16:creationId xmlns:a16="http://schemas.microsoft.com/office/drawing/2014/main" id="{0F2B99CD-2FEB-42F3-9845-CE1CAB2689F8}"/>
              </a:ext>
            </a:extLst>
          </p:cNvPr>
          <p:cNvSpPr txBox="1"/>
          <p:nvPr/>
        </p:nvSpPr>
        <p:spPr>
          <a:xfrm>
            <a:off x="7241044" y="4201115"/>
            <a:ext cx="1771640" cy="461665"/>
          </a:xfrm>
          <a:prstGeom prst="rect">
            <a:avLst/>
          </a:prstGeom>
          <a:noFill/>
        </p:spPr>
        <p:txBody>
          <a:bodyPr wrap="none" rtlCol="0">
            <a:spAutoFit/>
          </a:bodyPr>
          <a:lstStyle/>
          <a:p>
            <a:pPr algn="ctr"/>
            <a:r>
              <a:rPr lang="en-GB" sz="2400" i="1" dirty="0">
                <a:latin typeface="Myriad Pro" panose="020B0503030403020204" pitchFamily="34" charset="0"/>
              </a:rPr>
              <a:t>B = g + g + g </a:t>
            </a:r>
          </a:p>
        </p:txBody>
      </p:sp>
      <p:sp>
        <p:nvSpPr>
          <p:cNvPr id="12" name="TextBox 11">
            <a:extLst>
              <a:ext uri="{FF2B5EF4-FFF2-40B4-BE49-F238E27FC236}">
                <a16:creationId xmlns:a16="http://schemas.microsoft.com/office/drawing/2014/main" id="{94C4294E-31C5-4A59-8896-45E9F27E6C03}"/>
              </a:ext>
            </a:extLst>
          </p:cNvPr>
          <p:cNvSpPr txBox="1"/>
          <p:nvPr/>
        </p:nvSpPr>
        <p:spPr>
          <a:xfrm>
            <a:off x="7253867" y="4719052"/>
            <a:ext cx="1329211" cy="461665"/>
          </a:xfrm>
          <a:prstGeom prst="rect">
            <a:avLst/>
          </a:prstGeom>
          <a:noFill/>
        </p:spPr>
        <p:txBody>
          <a:bodyPr wrap="none" rtlCol="0">
            <a:spAutoFit/>
          </a:bodyPr>
          <a:lstStyle/>
          <a:p>
            <a:pPr algn="ctr"/>
            <a:r>
              <a:rPr lang="en-GB" sz="2400" i="1" dirty="0">
                <a:latin typeface="Myriad Pro" panose="020B0503030403020204" pitchFamily="34" charset="0"/>
              </a:rPr>
              <a:t>B = </a:t>
            </a:r>
            <a:r>
              <a:rPr lang="en-GB" sz="2400" dirty="0">
                <a:latin typeface="Myriad Pro" panose="020B0503030403020204" pitchFamily="34" charset="0"/>
              </a:rPr>
              <a:t>3 </a:t>
            </a:r>
            <a:r>
              <a:rPr lang="en-GB" sz="2400" i="1" dirty="0">
                <a:latin typeface="Myriad Pro" panose="020B0703030403020204" pitchFamily="34" charset="0"/>
              </a:rPr>
              <a:t>× </a:t>
            </a:r>
            <a:r>
              <a:rPr lang="en-GB" sz="2400" i="1" dirty="0">
                <a:latin typeface="Myriad Pro" panose="020B0503030403020204" pitchFamily="34" charset="0"/>
              </a:rPr>
              <a:t>g</a:t>
            </a:r>
            <a:r>
              <a:rPr lang="en-GB" sz="2400" dirty="0">
                <a:latin typeface="Myriad Pro" panose="020B0503030403020204" pitchFamily="34" charset="0"/>
              </a:rPr>
              <a:t> </a:t>
            </a:r>
          </a:p>
        </p:txBody>
      </p:sp>
    </p:spTree>
    <p:extLst>
      <p:ext uri="{BB962C8B-B14F-4D97-AF65-F5344CB8AC3E}">
        <p14:creationId xmlns:p14="http://schemas.microsoft.com/office/powerpoint/2010/main" val="17087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B4559-1999-4329-AF1C-EA8AD9C3947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06581" y="2616352"/>
            <a:ext cx="4718333" cy="1658635"/>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1:4</a:t>
            </a:r>
          </a:p>
        </p:txBody>
      </p:sp>
    </p:spTree>
    <p:extLst>
      <p:ext uri="{BB962C8B-B14F-4D97-AF65-F5344CB8AC3E}">
        <p14:creationId xmlns:p14="http://schemas.microsoft.com/office/powerpoint/2010/main" val="277593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1:4</a:t>
            </a:r>
          </a:p>
        </p:txBody>
      </p:sp>
      <p:pic>
        <p:nvPicPr>
          <p:cNvPr id="4" name="Picture 3">
            <a:extLst>
              <a:ext uri="{FF2B5EF4-FFF2-40B4-BE49-F238E27FC236}">
                <a16:creationId xmlns:a16="http://schemas.microsoft.com/office/drawing/2014/main" id="{E15A4728-3B05-41E4-9A23-1EDC6F9856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01769" y="2613674"/>
            <a:ext cx="4540463" cy="1706852"/>
          </a:xfrm>
          <a:prstGeom prst="rect">
            <a:avLst/>
          </a:prstGeom>
        </p:spPr>
      </p:pic>
    </p:spTree>
    <p:extLst>
      <p:ext uri="{BB962C8B-B14F-4D97-AF65-F5344CB8AC3E}">
        <p14:creationId xmlns:p14="http://schemas.microsoft.com/office/powerpoint/2010/main" val="328335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CD078-10C1-48B3-A28A-46E5627807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05028" y="2618573"/>
            <a:ext cx="4530769" cy="1648991"/>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1:4</a:t>
            </a:r>
          </a:p>
        </p:txBody>
      </p:sp>
    </p:spTree>
    <p:extLst>
      <p:ext uri="{BB962C8B-B14F-4D97-AF65-F5344CB8AC3E}">
        <p14:creationId xmlns:p14="http://schemas.microsoft.com/office/powerpoint/2010/main" val="148510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64078-D638-486C-8B8A-1B31BBFAC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194667"/>
            <a:ext cx="7907446" cy="2468666"/>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1:5</a:t>
            </a:r>
          </a:p>
        </p:txBody>
      </p:sp>
    </p:spTree>
    <p:extLst>
      <p:ext uri="{BB962C8B-B14F-4D97-AF65-F5344CB8AC3E}">
        <p14:creationId xmlns:p14="http://schemas.microsoft.com/office/powerpoint/2010/main" val="71732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BB1074-0828-406A-8CFB-DA234AA5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7" y="2613959"/>
            <a:ext cx="7907446" cy="1697208"/>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1:7</a:t>
            </a:r>
          </a:p>
        </p:txBody>
      </p:sp>
    </p:spTree>
    <p:extLst>
      <p:ext uri="{BB962C8B-B14F-4D97-AF65-F5344CB8AC3E}">
        <p14:creationId xmlns:p14="http://schemas.microsoft.com/office/powerpoint/2010/main" val="289122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0D16F-93EC-4915-8E98-DC6579123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7" y="2612022"/>
            <a:ext cx="7907446" cy="1735782"/>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1:7</a:t>
            </a:r>
          </a:p>
        </p:txBody>
      </p:sp>
    </p:spTree>
    <p:extLst>
      <p:ext uri="{BB962C8B-B14F-4D97-AF65-F5344CB8AC3E}">
        <p14:creationId xmlns:p14="http://schemas.microsoft.com/office/powerpoint/2010/main" val="126154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0D16F-93EC-4915-8E98-DC6579123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7" y="2609820"/>
            <a:ext cx="7907446" cy="1706851"/>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1:7</a:t>
            </a:r>
          </a:p>
        </p:txBody>
      </p:sp>
    </p:spTree>
    <p:extLst>
      <p:ext uri="{BB962C8B-B14F-4D97-AF65-F5344CB8AC3E}">
        <p14:creationId xmlns:p14="http://schemas.microsoft.com/office/powerpoint/2010/main" val="40672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a:xfrm>
            <a:off x="463959" y="4557667"/>
            <a:ext cx="8216081" cy="1127125"/>
          </a:xfrm>
        </p:spPr>
        <p:txBody>
          <a:bodyPr/>
          <a:lstStyle/>
          <a:p>
            <a:pPr lvl="0"/>
            <a:r>
              <a:rPr lang="en-GB" sz="2400" dirty="0"/>
              <a:t>You can find the teacher guide </a:t>
            </a:r>
            <a:r>
              <a:rPr lang="en-GB" sz="2400" i="1" dirty="0"/>
              <a:t>1.28 Common structures and the part–part–whole relationship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2:1</a:t>
            </a:r>
          </a:p>
        </p:txBody>
      </p:sp>
      <p:pic>
        <p:nvPicPr>
          <p:cNvPr id="4" name="Picture 3">
            <a:extLst>
              <a:ext uri="{FF2B5EF4-FFF2-40B4-BE49-F238E27FC236}">
                <a16:creationId xmlns:a16="http://schemas.microsoft.com/office/drawing/2014/main" id="{3DD86848-5663-4099-B2DC-C7106FACFA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62350" y="4219259"/>
            <a:ext cx="5300696" cy="1246127"/>
          </a:xfrm>
          <a:prstGeom prst="rect">
            <a:avLst/>
          </a:prstGeom>
        </p:spPr>
      </p:pic>
      <p:graphicFrame>
        <p:nvGraphicFramePr>
          <p:cNvPr id="7" name="Table 6">
            <a:extLst>
              <a:ext uri="{FF2B5EF4-FFF2-40B4-BE49-F238E27FC236}">
                <a16:creationId xmlns:a16="http://schemas.microsoft.com/office/drawing/2014/main" id="{84A62A60-B451-4CE4-81A4-F72FAB9CF942}"/>
              </a:ext>
            </a:extLst>
          </p:cNvPr>
          <p:cNvGraphicFramePr>
            <a:graphicFrameLocks noGrp="1"/>
          </p:cNvGraphicFramePr>
          <p:nvPr>
            <p:extLst>
              <p:ext uri="{D42A27DB-BD31-4B8C-83A1-F6EECF244321}">
                <p14:modId xmlns:p14="http://schemas.microsoft.com/office/powerpoint/2010/main" val="2287961022"/>
              </p:ext>
            </p:extLst>
          </p:nvPr>
        </p:nvGraphicFramePr>
        <p:xfrm>
          <a:off x="2435763" y="967272"/>
          <a:ext cx="4272474" cy="2194560"/>
        </p:xfrm>
        <a:graphic>
          <a:graphicData uri="http://schemas.openxmlformats.org/drawingml/2006/table">
            <a:tbl>
              <a:tblPr firstRow="1" bandRow="1">
                <a:tableStyleId>{5C22544A-7EE6-4342-B048-85BDC9FD1C3A}</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tblGrid>
              <a:tr h="358074">
                <a:tc>
                  <a:txBody>
                    <a:bodyPr/>
                    <a:lstStyle/>
                    <a:p>
                      <a:pPr algn="ctr"/>
                      <a:r>
                        <a:rPr lang="en-GB" sz="2400" b="1" dirty="0">
                          <a:solidFill>
                            <a:schemeClr val="accent5">
                              <a:lumMod val="10000"/>
                            </a:schemeClr>
                          </a:solidFill>
                          <a:latin typeface="Myriad Pro" panose="020B0503030403020204" pitchFamily="34" charset="0"/>
                        </a:rPr>
                        <a:t>Year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Number of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dirty="0">
                          <a:latin typeface="Myriad Pro" panose="020B0503030403020204" pitchFamily="34" charset="0"/>
                        </a:rPr>
                        <a:t>Reception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dirty="0">
                          <a:latin typeface="Myriad Pro" panose="020B0503030403020204" pitchFamily="34" charset="0"/>
                        </a:rPr>
                        <a:t>Year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dirty="0">
                          <a:latin typeface="Myriad Pro" panose="020B0503030403020204" pitchFamily="34" charset="0"/>
                        </a:rPr>
                        <a:t>Year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bl>
          </a:graphicData>
        </a:graphic>
      </p:graphicFrame>
      <p:pic>
        <p:nvPicPr>
          <p:cNvPr id="8" name="Picture 7">
            <a:extLst>
              <a:ext uri="{FF2B5EF4-FFF2-40B4-BE49-F238E27FC236}">
                <a16:creationId xmlns:a16="http://schemas.microsoft.com/office/drawing/2014/main" id="{BAAE2FE7-0C15-4BD8-B4E5-068B49D1BB23}"/>
              </a:ext>
            </a:extLst>
          </p:cNvPr>
          <p:cNvPicPr>
            <a:picLocks noChangeAspect="1"/>
          </p:cNvPicPr>
          <p:nvPr/>
        </p:nvPicPr>
        <p:blipFill rotWithShape="1">
          <a:blip r:embed="rId4">
            <a:extLst>
              <a:ext uri="{28A0092B-C50C-407E-A947-70E740481C1C}">
                <a14:useLocalDpi xmlns:a14="http://schemas.microsoft.com/office/drawing/2010/main" val="0"/>
              </a:ext>
            </a:extLst>
          </a:blip>
          <a:srcRect t="-247"/>
          <a:stretch/>
        </p:blipFill>
        <p:spPr>
          <a:xfrm>
            <a:off x="168564" y="3585770"/>
            <a:ext cx="3278492" cy="2532153"/>
          </a:xfrm>
          <a:prstGeom prst="rect">
            <a:avLst/>
          </a:prstGeom>
        </p:spPr>
      </p:pic>
    </p:spTree>
    <p:extLst>
      <p:ext uri="{BB962C8B-B14F-4D97-AF65-F5344CB8AC3E}">
        <p14:creationId xmlns:p14="http://schemas.microsoft.com/office/powerpoint/2010/main" val="42362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2:3</a:t>
            </a:r>
          </a:p>
        </p:txBody>
      </p:sp>
      <p:pic>
        <p:nvPicPr>
          <p:cNvPr id="5" name="Picture 4">
            <a:extLst>
              <a:ext uri="{FF2B5EF4-FFF2-40B4-BE49-F238E27FC236}">
                <a16:creationId xmlns:a16="http://schemas.microsoft.com/office/drawing/2014/main" id="{478B0B76-008F-4CFA-863C-B31AD9D4E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909146"/>
            <a:ext cx="5112573" cy="3616211"/>
          </a:xfrm>
          <a:prstGeom prst="rect">
            <a:avLst/>
          </a:prstGeom>
        </p:spPr>
      </p:pic>
      <p:pic>
        <p:nvPicPr>
          <p:cNvPr id="9" name="Picture 8">
            <a:extLst>
              <a:ext uri="{FF2B5EF4-FFF2-40B4-BE49-F238E27FC236}">
                <a16:creationId xmlns:a16="http://schemas.microsoft.com/office/drawing/2014/main" id="{3289470F-BB88-499B-AB82-EB8D39921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969" y="4960993"/>
            <a:ext cx="4468720" cy="1015864"/>
          </a:xfrm>
          <a:prstGeom prst="rect">
            <a:avLst/>
          </a:prstGeom>
        </p:spPr>
      </p:pic>
      <p:pic>
        <p:nvPicPr>
          <p:cNvPr id="11" name="Picture 10">
            <a:extLst>
              <a:ext uri="{FF2B5EF4-FFF2-40B4-BE49-F238E27FC236}">
                <a16:creationId xmlns:a16="http://schemas.microsoft.com/office/drawing/2014/main" id="{8A99AD1D-B2B0-4E6C-9E8F-B5F6A77C2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52" y="4956135"/>
            <a:ext cx="4468720" cy="1015864"/>
          </a:xfrm>
          <a:prstGeom prst="rect">
            <a:avLst/>
          </a:prstGeom>
        </p:spPr>
      </p:pic>
    </p:spTree>
    <p:extLst>
      <p:ext uri="{BB962C8B-B14F-4D97-AF65-F5344CB8AC3E}">
        <p14:creationId xmlns:p14="http://schemas.microsoft.com/office/powerpoint/2010/main" val="18275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2:4</a:t>
            </a:r>
          </a:p>
        </p:txBody>
      </p:sp>
      <p:pic>
        <p:nvPicPr>
          <p:cNvPr id="4" name="Picture 3">
            <a:extLst>
              <a:ext uri="{FF2B5EF4-FFF2-40B4-BE49-F238E27FC236}">
                <a16:creationId xmlns:a16="http://schemas.microsoft.com/office/drawing/2014/main" id="{C6445AA5-29D6-456C-B9EA-F02AC1905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6"/>
          </a:xfrm>
          <a:prstGeom prst="rect">
            <a:avLst/>
          </a:prstGeom>
        </p:spPr>
      </p:pic>
    </p:spTree>
    <p:extLst>
      <p:ext uri="{BB962C8B-B14F-4D97-AF65-F5344CB8AC3E}">
        <p14:creationId xmlns:p14="http://schemas.microsoft.com/office/powerpoint/2010/main" val="207232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2:5</a:t>
            </a:r>
          </a:p>
        </p:txBody>
      </p:sp>
      <p:sp>
        <p:nvSpPr>
          <p:cNvPr id="4" name="TextBox 3">
            <a:extLst>
              <a:ext uri="{FF2B5EF4-FFF2-40B4-BE49-F238E27FC236}">
                <a16:creationId xmlns:a16="http://schemas.microsoft.com/office/drawing/2014/main" id="{5734ED29-09F5-4A4A-AD26-C19A575D771C}"/>
              </a:ext>
            </a:extLst>
          </p:cNvPr>
          <p:cNvSpPr txBox="1"/>
          <p:nvPr/>
        </p:nvSpPr>
        <p:spPr>
          <a:xfrm>
            <a:off x="3225206" y="2963519"/>
            <a:ext cx="1829347" cy="461665"/>
          </a:xfrm>
          <a:prstGeom prst="rect">
            <a:avLst/>
          </a:prstGeom>
          <a:noFill/>
        </p:spPr>
        <p:txBody>
          <a:bodyPr wrap="none" rtlCol="0">
            <a:spAutoFit/>
          </a:bodyPr>
          <a:lstStyle/>
          <a:p>
            <a:pPr algn="ctr"/>
            <a:r>
              <a:rPr lang="en-GB" sz="2400" dirty="0">
                <a:latin typeface="Myriad Pro" panose="020B0703030403020204" pitchFamily="34" charset="0"/>
              </a:rPr>
              <a:t>30 + 20 + 55</a:t>
            </a:r>
            <a:endParaRPr lang="en-GB" sz="2400" dirty="0">
              <a:latin typeface="Myriad Pro" panose="020B0703030403020204" pitchFamily="34" charset="0"/>
              <a:cs typeface="Myanmar Text" panose="020B0502040204020203" pitchFamily="34" charset="0"/>
            </a:endParaRPr>
          </a:p>
        </p:txBody>
      </p:sp>
      <p:sp>
        <p:nvSpPr>
          <p:cNvPr id="6" name="TextBox 5">
            <a:extLst>
              <a:ext uri="{FF2B5EF4-FFF2-40B4-BE49-F238E27FC236}">
                <a16:creationId xmlns:a16="http://schemas.microsoft.com/office/drawing/2014/main" id="{F356347F-5003-4985-A68A-9F274AAF93C0}"/>
              </a:ext>
            </a:extLst>
          </p:cNvPr>
          <p:cNvSpPr txBox="1"/>
          <p:nvPr/>
        </p:nvSpPr>
        <p:spPr>
          <a:xfrm>
            <a:off x="4863337" y="2963518"/>
            <a:ext cx="1423788" cy="461665"/>
          </a:xfrm>
          <a:prstGeom prst="rect">
            <a:avLst/>
          </a:prstGeom>
          <a:noFill/>
        </p:spPr>
        <p:txBody>
          <a:bodyPr wrap="none" rtlCol="0">
            <a:spAutoFit/>
          </a:bodyPr>
          <a:lstStyle/>
          <a:p>
            <a:pPr algn="ctr"/>
            <a:r>
              <a:rPr lang="en-GB" sz="2400" dirty="0">
                <a:latin typeface="Myriad Pro" panose="020B0703030403020204" pitchFamily="34" charset="0"/>
              </a:rPr>
              <a:t>= 50 + 55</a:t>
            </a:r>
            <a:endParaRPr lang="en-GB" sz="2400" dirty="0">
              <a:latin typeface="Myriad Pro" panose="020B0703030403020204" pitchFamily="34" charset="0"/>
              <a:cs typeface="Myanmar Text" panose="020B0502040204020203" pitchFamily="34" charset="0"/>
            </a:endParaRPr>
          </a:p>
        </p:txBody>
      </p:sp>
      <p:sp>
        <p:nvSpPr>
          <p:cNvPr id="7" name="TextBox 6">
            <a:extLst>
              <a:ext uri="{FF2B5EF4-FFF2-40B4-BE49-F238E27FC236}">
                <a16:creationId xmlns:a16="http://schemas.microsoft.com/office/drawing/2014/main" id="{ADA81B95-3579-4262-9C9C-E96C9C6650BE}"/>
              </a:ext>
            </a:extLst>
          </p:cNvPr>
          <p:cNvSpPr txBox="1"/>
          <p:nvPr/>
        </p:nvSpPr>
        <p:spPr>
          <a:xfrm>
            <a:off x="4874386" y="3331825"/>
            <a:ext cx="944490" cy="461665"/>
          </a:xfrm>
          <a:prstGeom prst="rect">
            <a:avLst/>
          </a:prstGeom>
          <a:noFill/>
        </p:spPr>
        <p:txBody>
          <a:bodyPr wrap="none" rtlCol="0">
            <a:spAutoFit/>
          </a:bodyPr>
          <a:lstStyle/>
          <a:p>
            <a:pPr algn="ctr"/>
            <a:r>
              <a:rPr lang="en-GB" sz="2400" dirty="0">
                <a:latin typeface="Myriad Pro" panose="020B0703030403020204" pitchFamily="34" charset="0"/>
              </a:rPr>
              <a:t>= 105</a:t>
            </a:r>
            <a:endParaRPr lang="en-GB" sz="2400" dirty="0">
              <a:latin typeface="Myriad Pro" panose="020B0703030403020204" pitchFamily="34" charset="0"/>
              <a:cs typeface="Myanmar Text" panose="020B0502040204020203" pitchFamily="34" charset="0"/>
            </a:endParaRPr>
          </a:p>
        </p:txBody>
      </p:sp>
      <p:cxnSp>
        <p:nvCxnSpPr>
          <p:cNvPr id="8" name="Straight Connector 7">
            <a:extLst>
              <a:ext uri="{FF2B5EF4-FFF2-40B4-BE49-F238E27FC236}">
                <a16:creationId xmlns:a16="http://schemas.microsoft.com/office/drawing/2014/main" id="{4BA64750-E782-40C3-9F7F-78DDB121E71A}"/>
              </a:ext>
            </a:extLst>
          </p:cNvPr>
          <p:cNvCxnSpPr>
            <a:cxnSpLocks/>
          </p:cNvCxnSpPr>
          <p:nvPr/>
        </p:nvCxnSpPr>
        <p:spPr>
          <a:xfrm flipH="1">
            <a:off x="5280036" y="3707130"/>
            <a:ext cx="129542" cy="27778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84537D0-1407-4C8D-9FA7-563C9F1EF83D}"/>
              </a:ext>
            </a:extLst>
          </p:cNvPr>
          <p:cNvCxnSpPr>
            <a:cxnSpLocks/>
          </p:cNvCxnSpPr>
          <p:nvPr/>
        </p:nvCxnSpPr>
        <p:spPr>
          <a:xfrm>
            <a:off x="5531496" y="3714750"/>
            <a:ext cx="114300" cy="274350"/>
          </a:xfrm>
          <a:prstGeom prst="line">
            <a:avLst/>
          </a:prstGeom>
          <a:ln w="28575"/>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E4236AE-CD58-49DB-AC70-FE94283514AA}"/>
              </a:ext>
            </a:extLst>
          </p:cNvPr>
          <p:cNvSpPr txBox="1"/>
          <p:nvPr/>
        </p:nvSpPr>
        <p:spPr>
          <a:xfrm>
            <a:off x="4976293" y="3976377"/>
            <a:ext cx="527709" cy="461665"/>
          </a:xfrm>
          <a:prstGeom prst="rect">
            <a:avLst/>
          </a:prstGeom>
          <a:noFill/>
        </p:spPr>
        <p:txBody>
          <a:bodyPr wrap="none" rtlCol="0">
            <a:spAutoFit/>
          </a:bodyPr>
          <a:lstStyle/>
          <a:p>
            <a:pPr algn="ctr"/>
            <a:r>
              <a:rPr lang="en-GB" sz="2400" dirty="0">
                <a:latin typeface="Myriad Pro" panose="020B0703030403020204" pitchFamily="34" charset="0"/>
              </a:rPr>
              <a:t>60</a:t>
            </a:r>
            <a:endParaRPr lang="en-GB" sz="2400" dirty="0">
              <a:latin typeface="Myriad Pro" panose="020B0703030403020204" pitchFamily="34" charset="0"/>
              <a:cs typeface="Myanmar Text" panose="020B0502040204020203" pitchFamily="34" charset="0"/>
            </a:endParaRPr>
          </a:p>
        </p:txBody>
      </p:sp>
      <p:sp>
        <p:nvSpPr>
          <p:cNvPr id="25" name="TextBox 24">
            <a:extLst>
              <a:ext uri="{FF2B5EF4-FFF2-40B4-BE49-F238E27FC236}">
                <a16:creationId xmlns:a16="http://schemas.microsoft.com/office/drawing/2014/main" id="{973E1EC8-CBA1-432B-BA3A-C4F8609BDA2D}"/>
              </a:ext>
            </a:extLst>
          </p:cNvPr>
          <p:cNvSpPr txBox="1"/>
          <p:nvPr/>
        </p:nvSpPr>
        <p:spPr>
          <a:xfrm>
            <a:off x="5472570" y="3976376"/>
            <a:ext cx="498855" cy="461665"/>
          </a:xfrm>
          <a:prstGeom prst="rect">
            <a:avLst/>
          </a:prstGeom>
          <a:noFill/>
        </p:spPr>
        <p:txBody>
          <a:bodyPr wrap="none" rtlCol="0">
            <a:spAutoFit/>
          </a:bodyPr>
          <a:lstStyle/>
          <a:p>
            <a:pPr algn="ctr"/>
            <a:r>
              <a:rPr lang="en-GB" sz="2400" dirty="0">
                <a:latin typeface="Myriad Pro" panose="020B0703030403020204" pitchFamily="34" charset="0"/>
              </a:rPr>
              <a:t>45</a:t>
            </a:r>
            <a:endParaRPr lang="en-GB" sz="2400" dirty="0">
              <a:latin typeface="Myriad Pro" panose="020B0703030403020204" pitchFamily="34" charset="0"/>
              <a:cs typeface="Myanmar Text" panose="020B0502040204020203" pitchFamily="34" charset="0"/>
            </a:endParaRPr>
          </a:p>
        </p:txBody>
      </p:sp>
      <p:sp>
        <p:nvSpPr>
          <p:cNvPr id="26" name="TextBox 25">
            <a:extLst>
              <a:ext uri="{FF2B5EF4-FFF2-40B4-BE49-F238E27FC236}">
                <a16:creationId xmlns:a16="http://schemas.microsoft.com/office/drawing/2014/main" id="{DB56BC89-48E8-4DD8-9AEA-37E2DE012333}"/>
              </a:ext>
            </a:extLst>
          </p:cNvPr>
          <p:cNvSpPr txBox="1"/>
          <p:nvPr/>
        </p:nvSpPr>
        <p:spPr>
          <a:xfrm>
            <a:off x="4855972" y="4337664"/>
            <a:ext cx="2093843" cy="461665"/>
          </a:xfrm>
          <a:prstGeom prst="rect">
            <a:avLst/>
          </a:prstGeom>
          <a:noFill/>
        </p:spPr>
        <p:txBody>
          <a:bodyPr wrap="none" rtlCol="0">
            <a:spAutoFit/>
          </a:bodyPr>
          <a:lstStyle/>
          <a:p>
            <a:pPr algn="ctr"/>
            <a:r>
              <a:rPr lang="en-GB" sz="2400" dirty="0">
                <a:latin typeface="Myriad Pro" panose="020B0703030403020204" pitchFamily="34" charset="0"/>
              </a:rPr>
              <a:t>= 1 hr 45 mins</a:t>
            </a:r>
            <a:endParaRPr lang="en-GB" sz="2400" dirty="0">
              <a:latin typeface="Myriad Pro" panose="020B0703030403020204" pitchFamily="34" charset="0"/>
              <a:cs typeface="Myanmar Text" panose="020B0502040204020203" pitchFamily="34" charset="0"/>
            </a:endParaRPr>
          </a:p>
        </p:txBody>
      </p:sp>
      <p:sp>
        <p:nvSpPr>
          <p:cNvPr id="27" name="TextBox 26">
            <a:extLst>
              <a:ext uri="{FF2B5EF4-FFF2-40B4-BE49-F238E27FC236}">
                <a16:creationId xmlns:a16="http://schemas.microsoft.com/office/drawing/2014/main" id="{6B815BE7-F6D8-4DB9-B9AD-985F9AF7BBE6}"/>
              </a:ext>
            </a:extLst>
          </p:cNvPr>
          <p:cNvSpPr txBox="1"/>
          <p:nvPr/>
        </p:nvSpPr>
        <p:spPr>
          <a:xfrm>
            <a:off x="3247170" y="5062135"/>
            <a:ext cx="1657826" cy="461665"/>
          </a:xfrm>
          <a:prstGeom prst="rect">
            <a:avLst/>
          </a:prstGeom>
          <a:noFill/>
        </p:spPr>
        <p:txBody>
          <a:bodyPr wrap="none" rtlCol="0">
            <a:spAutoFit/>
          </a:bodyPr>
          <a:lstStyle/>
          <a:p>
            <a:pPr algn="ctr"/>
            <a:r>
              <a:rPr lang="en-GB" sz="2400" dirty="0">
                <a:latin typeface="Myriad Pro" panose="020B0703030403020204" pitchFamily="34" charset="0"/>
              </a:rPr>
              <a:t>55 + 5 = 60</a:t>
            </a:r>
            <a:endParaRPr lang="en-GB" sz="2400" dirty="0">
              <a:latin typeface="Myriad Pro" panose="020B0703030403020204" pitchFamily="34" charset="0"/>
              <a:cs typeface="Myanmar Text" panose="020B0502040204020203" pitchFamily="34" charset="0"/>
            </a:endParaRPr>
          </a:p>
        </p:txBody>
      </p:sp>
      <p:sp>
        <p:nvSpPr>
          <p:cNvPr id="28" name="TextBox 27">
            <a:extLst>
              <a:ext uri="{FF2B5EF4-FFF2-40B4-BE49-F238E27FC236}">
                <a16:creationId xmlns:a16="http://schemas.microsoft.com/office/drawing/2014/main" id="{C71F9493-0C75-42BB-9A57-B70569951525}"/>
              </a:ext>
            </a:extLst>
          </p:cNvPr>
          <p:cNvSpPr txBox="1"/>
          <p:nvPr/>
        </p:nvSpPr>
        <p:spPr>
          <a:xfrm>
            <a:off x="3280824" y="5462598"/>
            <a:ext cx="1755609" cy="461665"/>
          </a:xfrm>
          <a:prstGeom prst="rect">
            <a:avLst/>
          </a:prstGeom>
          <a:noFill/>
        </p:spPr>
        <p:txBody>
          <a:bodyPr wrap="none" rtlCol="0">
            <a:spAutoFit/>
          </a:bodyPr>
          <a:lstStyle/>
          <a:p>
            <a:pPr algn="ctr"/>
            <a:r>
              <a:rPr lang="en-GB" sz="2400" dirty="0">
                <a:latin typeface="Myriad Pro" panose="020B0703030403020204" pitchFamily="34" charset="0"/>
              </a:rPr>
              <a:t>30 + 15 = 45</a:t>
            </a:r>
            <a:endParaRPr lang="en-GB" sz="2400" dirty="0">
              <a:latin typeface="Myriad Pro" panose="020B0703030403020204" pitchFamily="34" charset="0"/>
              <a:cs typeface="Myanmar Text" panose="020B0502040204020203" pitchFamily="34" charset="0"/>
            </a:endParaRPr>
          </a:p>
        </p:txBody>
      </p:sp>
      <p:sp>
        <p:nvSpPr>
          <p:cNvPr id="29" name="TextBox 28">
            <a:extLst>
              <a:ext uri="{FF2B5EF4-FFF2-40B4-BE49-F238E27FC236}">
                <a16:creationId xmlns:a16="http://schemas.microsoft.com/office/drawing/2014/main" id="{E1D85CF0-0074-42C7-91B4-D93770DD72C5}"/>
              </a:ext>
            </a:extLst>
          </p:cNvPr>
          <p:cNvSpPr txBox="1"/>
          <p:nvPr/>
        </p:nvSpPr>
        <p:spPr>
          <a:xfrm>
            <a:off x="5372585" y="5277134"/>
            <a:ext cx="1848583" cy="461665"/>
          </a:xfrm>
          <a:prstGeom prst="rect">
            <a:avLst/>
          </a:prstGeom>
          <a:noFill/>
        </p:spPr>
        <p:txBody>
          <a:bodyPr wrap="none" rtlCol="0">
            <a:spAutoFit/>
          </a:bodyPr>
          <a:lstStyle/>
          <a:p>
            <a:pPr algn="ctr"/>
            <a:r>
              <a:rPr lang="en-GB" sz="2400" dirty="0">
                <a:latin typeface="Myriad Pro" panose="020B0703030403020204" pitchFamily="34" charset="0"/>
              </a:rPr>
              <a:t>1 hr 45 mins</a:t>
            </a:r>
            <a:endParaRPr lang="en-GB" sz="2400" dirty="0">
              <a:latin typeface="Myriad Pro" panose="020B0703030403020204" pitchFamily="34" charset="0"/>
              <a:cs typeface="Myanmar Text" panose="020B0502040204020203" pitchFamily="34" charset="0"/>
            </a:endParaRPr>
          </a:p>
        </p:txBody>
      </p:sp>
      <p:sp>
        <p:nvSpPr>
          <p:cNvPr id="3" name="Right Brace 2">
            <a:extLst>
              <a:ext uri="{FF2B5EF4-FFF2-40B4-BE49-F238E27FC236}">
                <a16:creationId xmlns:a16="http://schemas.microsoft.com/office/drawing/2014/main" id="{9E68EE6F-11B8-49EB-BB9D-9DBEEBDD691B}"/>
              </a:ext>
            </a:extLst>
          </p:cNvPr>
          <p:cNvSpPr/>
          <p:nvPr/>
        </p:nvSpPr>
        <p:spPr>
          <a:xfrm>
            <a:off x="5123616" y="5171727"/>
            <a:ext cx="113949" cy="6702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9E4112A-880F-4143-93F8-CDAD47E0A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00" y="1040400"/>
            <a:ext cx="7974949" cy="1812927"/>
          </a:xfrm>
          <a:prstGeom prst="rect">
            <a:avLst/>
          </a:prstGeom>
        </p:spPr>
      </p:pic>
    </p:spTree>
    <p:extLst>
      <p:ext uri="{BB962C8B-B14F-4D97-AF65-F5344CB8AC3E}">
        <p14:creationId xmlns:p14="http://schemas.microsoft.com/office/powerpoint/2010/main" val="38449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4" grpId="0"/>
      <p:bldP spid="25" grpId="0"/>
      <p:bldP spid="26" grpId="0"/>
      <p:bldP spid="27" grpId="0"/>
      <p:bldP spid="28" grpId="0"/>
      <p:bldP spid="29"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2:6</a:t>
            </a:r>
          </a:p>
        </p:txBody>
      </p:sp>
      <p:pic>
        <p:nvPicPr>
          <p:cNvPr id="4" name="Picture 3">
            <a:extLst>
              <a:ext uri="{FF2B5EF4-FFF2-40B4-BE49-F238E27FC236}">
                <a16:creationId xmlns:a16="http://schemas.microsoft.com/office/drawing/2014/main" id="{82EB8732-9F8C-434A-979A-4A76377A6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82" y="2459856"/>
            <a:ext cx="7994237" cy="1938288"/>
          </a:xfrm>
          <a:prstGeom prst="rect">
            <a:avLst/>
          </a:prstGeom>
        </p:spPr>
      </p:pic>
      <p:sp>
        <p:nvSpPr>
          <p:cNvPr id="6" name="Rectangle 5">
            <a:extLst>
              <a:ext uri="{FF2B5EF4-FFF2-40B4-BE49-F238E27FC236}">
                <a16:creationId xmlns:a16="http://schemas.microsoft.com/office/drawing/2014/main" id="{791EA882-A21D-445F-9F96-6B13D5D1DA78}"/>
              </a:ext>
            </a:extLst>
          </p:cNvPr>
          <p:cNvSpPr/>
          <p:nvPr/>
        </p:nvSpPr>
        <p:spPr>
          <a:xfrm>
            <a:off x="8172450" y="2459856"/>
            <a:ext cx="647700" cy="6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911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2:7</a:t>
            </a:r>
          </a:p>
        </p:txBody>
      </p:sp>
      <p:pic>
        <p:nvPicPr>
          <p:cNvPr id="5" name="Picture 4">
            <a:extLst>
              <a:ext uri="{FF2B5EF4-FFF2-40B4-BE49-F238E27FC236}">
                <a16:creationId xmlns:a16="http://schemas.microsoft.com/office/drawing/2014/main" id="{558A43E4-6E37-4B9C-B39D-C63A656F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82" y="2459856"/>
            <a:ext cx="7994237" cy="1938288"/>
          </a:xfrm>
          <a:prstGeom prst="rect">
            <a:avLst/>
          </a:prstGeom>
        </p:spPr>
      </p:pic>
      <p:sp>
        <p:nvSpPr>
          <p:cNvPr id="7" name="Rectangle 6">
            <a:extLst>
              <a:ext uri="{FF2B5EF4-FFF2-40B4-BE49-F238E27FC236}">
                <a16:creationId xmlns:a16="http://schemas.microsoft.com/office/drawing/2014/main" id="{4D467531-38A1-4DAA-9846-1804BA1651ED}"/>
              </a:ext>
            </a:extLst>
          </p:cNvPr>
          <p:cNvSpPr/>
          <p:nvPr/>
        </p:nvSpPr>
        <p:spPr>
          <a:xfrm>
            <a:off x="8172450" y="2459856"/>
            <a:ext cx="647700" cy="6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9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2:7</a:t>
            </a:r>
          </a:p>
        </p:txBody>
      </p:sp>
      <p:pic>
        <p:nvPicPr>
          <p:cNvPr id="4" name="Picture 3">
            <a:extLst>
              <a:ext uri="{FF2B5EF4-FFF2-40B4-BE49-F238E27FC236}">
                <a16:creationId xmlns:a16="http://schemas.microsoft.com/office/drawing/2014/main" id="{09B7C63A-D56C-46B7-8759-2E9A0715E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552" y="1508044"/>
            <a:ext cx="4430897" cy="3841912"/>
          </a:xfrm>
          <a:prstGeom prst="rect">
            <a:avLst/>
          </a:prstGeom>
        </p:spPr>
      </p:pic>
      <p:sp>
        <p:nvSpPr>
          <p:cNvPr id="6" name="TextBox 5">
            <a:extLst>
              <a:ext uri="{FF2B5EF4-FFF2-40B4-BE49-F238E27FC236}">
                <a16:creationId xmlns:a16="http://schemas.microsoft.com/office/drawing/2014/main" id="{91F9F101-8B88-4BA8-9255-E25A55A1C857}"/>
              </a:ext>
            </a:extLst>
          </p:cNvPr>
          <p:cNvSpPr txBox="1"/>
          <p:nvPr/>
        </p:nvSpPr>
        <p:spPr bwMode="auto">
          <a:xfrm>
            <a:off x="4301526" y="5413165"/>
            <a:ext cx="243047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Source: </a:t>
            </a:r>
            <a:r>
              <a:rPr lang="en-GB" sz="900" i="1" dirty="0">
                <a:solidFill>
                  <a:srgbClr val="808080"/>
                </a:solidFill>
                <a:latin typeface="Myriad Pro Semibold" charset="0"/>
                <a:ea typeface="Myriad Pro Semibold" charset="0"/>
                <a:cs typeface="Myriad Pro Semibold" charset="0"/>
              </a:rPr>
              <a:t>London Datastore</a:t>
            </a:r>
          </a:p>
          <a:p>
            <a:pPr algn="r">
              <a:buClr>
                <a:srgbClr val="82CBDD"/>
              </a:buClr>
              <a:buNone/>
            </a:pPr>
            <a:r>
              <a:rPr lang="en-GB" sz="900" dirty="0">
                <a:solidFill>
                  <a:srgbClr val="808080"/>
                </a:solidFill>
                <a:latin typeface="Myriad Pro Semibold" charset="0"/>
                <a:ea typeface="Myriad Pro Semibold" charset="0"/>
                <a:cs typeface="Myriad Pro Semibold" charset="0"/>
              </a:rPr>
              <a:t>Public sector information licensed under the</a:t>
            </a:r>
          </a:p>
          <a:p>
            <a:pPr algn="r">
              <a:buClr>
                <a:srgbClr val="82CBDD"/>
              </a:buClr>
              <a:buNone/>
            </a:pPr>
            <a:r>
              <a:rPr lang="en-GB" sz="900" dirty="0">
                <a:solidFill>
                  <a:srgbClr val="808080"/>
                </a:solidFill>
                <a:latin typeface="Myriad Pro Semibold" charset="0"/>
                <a:ea typeface="Myriad Pro Semibold" charset="0"/>
                <a:cs typeface="Myriad Pro Semibold" charset="0"/>
              </a:rPr>
              <a:t>Open Government Licence v2.0</a:t>
            </a:r>
          </a:p>
        </p:txBody>
      </p:sp>
    </p:spTree>
    <p:extLst>
      <p:ext uri="{BB962C8B-B14F-4D97-AF65-F5344CB8AC3E}">
        <p14:creationId xmlns:p14="http://schemas.microsoft.com/office/powerpoint/2010/main" val="286144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2:7</a:t>
            </a:r>
          </a:p>
        </p:txBody>
      </p:sp>
      <p:graphicFrame>
        <p:nvGraphicFramePr>
          <p:cNvPr id="6" name="Table 5">
            <a:extLst>
              <a:ext uri="{FF2B5EF4-FFF2-40B4-BE49-F238E27FC236}">
                <a16:creationId xmlns:a16="http://schemas.microsoft.com/office/drawing/2014/main" id="{032A0288-E354-48D6-A6E3-4E0C0951F04E}"/>
              </a:ext>
            </a:extLst>
          </p:cNvPr>
          <p:cNvGraphicFramePr>
            <a:graphicFrameLocks noGrp="1"/>
          </p:cNvGraphicFramePr>
          <p:nvPr>
            <p:extLst>
              <p:ext uri="{D42A27DB-BD31-4B8C-83A1-F6EECF244321}">
                <p14:modId xmlns:p14="http://schemas.microsoft.com/office/powerpoint/2010/main" val="446758066"/>
              </p:ext>
            </p:extLst>
          </p:nvPr>
        </p:nvGraphicFramePr>
        <p:xfrm>
          <a:off x="2435763" y="1737360"/>
          <a:ext cx="4272474" cy="3383280"/>
        </p:xfrm>
        <a:graphic>
          <a:graphicData uri="http://schemas.openxmlformats.org/drawingml/2006/table">
            <a:tbl>
              <a:tblPr firstRow="1" bandRow="1">
                <a:tableStyleId>{5C22544A-7EE6-4342-B048-85BDC9FD1C3A}</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tblGrid>
              <a:tr h="503322">
                <a:tc>
                  <a:txBody>
                    <a:bodyPr/>
                    <a:lstStyle/>
                    <a:p>
                      <a:pPr algn="ctr"/>
                      <a:r>
                        <a:rPr lang="en-GB" sz="2400" b="1" dirty="0">
                          <a:solidFill>
                            <a:schemeClr val="accent5">
                              <a:lumMod val="10000"/>
                            </a:schemeClr>
                          </a:solidFill>
                          <a:latin typeface="Myriad Pro" panose="020B0503030403020204" pitchFamily="34" charset="0"/>
                        </a:rPr>
                        <a:t>Island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Approximate population in 2016 (thousands)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dirty="0">
                          <a:latin typeface="Myriad Pro" panose="020B0503030403020204" pitchFamily="34" charset="0"/>
                        </a:rPr>
                        <a:t>Isle of Wight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dirty="0">
                          <a:latin typeface="Myriad Pro" panose="020B0503030403020204" pitchFamily="34" charset="0"/>
                        </a:rPr>
                        <a:t>Isle of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dirty="0">
                          <a:latin typeface="Myriad Pro" panose="020B0503030403020204" pitchFamily="34" charset="0"/>
                        </a:rPr>
                        <a:t>Guernsey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r h="391638">
                <a:tc>
                  <a:txBody>
                    <a:bodyPr/>
                    <a:lstStyle/>
                    <a:p>
                      <a:r>
                        <a:rPr lang="en-GB" sz="2400" dirty="0">
                          <a:latin typeface="Myriad Pro" panose="020B0503030403020204" pitchFamily="34" charset="0"/>
                        </a:rPr>
                        <a:t>Jersey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788051"/>
                  </a:ext>
                </a:extLst>
              </a:tr>
            </a:tbl>
          </a:graphicData>
        </a:graphic>
      </p:graphicFrame>
      <p:sp>
        <p:nvSpPr>
          <p:cNvPr id="3" name="TextBox 2">
            <a:extLst>
              <a:ext uri="{FF2B5EF4-FFF2-40B4-BE49-F238E27FC236}">
                <a16:creationId xmlns:a16="http://schemas.microsoft.com/office/drawing/2014/main" id="{B835172B-2EEF-40E8-9798-D78AA4C7CE20}"/>
              </a:ext>
            </a:extLst>
          </p:cNvPr>
          <p:cNvSpPr txBox="1"/>
          <p:nvPr/>
        </p:nvSpPr>
        <p:spPr>
          <a:xfrm>
            <a:off x="5271042" y="3302000"/>
            <a:ext cx="699230" cy="461665"/>
          </a:xfrm>
          <a:prstGeom prst="rect">
            <a:avLst/>
          </a:prstGeom>
          <a:noFill/>
        </p:spPr>
        <p:txBody>
          <a:bodyPr wrap="none" rtlCol="0">
            <a:spAutoFit/>
          </a:bodyPr>
          <a:lstStyle/>
          <a:p>
            <a:pPr algn="ctr"/>
            <a:r>
              <a:rPr lang="en-GB" sz="2400" dirty="0">
                <a:latin typeface="Myriad Pro" panose="020B0703030403020204" pitchFamily="34" charset="0"/>
              </a:rPr>
              <a:t>140</a:t>
            </a:r>
          </a:p>
        </p:txBody>
      </p:sp>
      <p:sp>
        <p:nvSpPr>
          <p:cNvPr id="5" name="TextBox 4">
            <a:extLst>
              <a:ext uri="{FF2B5EF4-FFF2-40B4-BE49-F238E27FC236}">
                <a16:creationId xmlns:a16="http://schemas.microsoft.com/office/drawing/2014/main" id="{8D00D1BD-CD16-462F-8B60-20054C020204}"/>
              </a:ext>
            </a:extLst>
          </p:cNvPr>
          <p:cNvSpPr txBox="1"/>
          <p:nvPr/>
        </p:nvSpPr>
        <p:spPr>
          <a:xfrm>
            <a:off x="5447429" y="3749655"/>
            <a:ext cx="498855" cy="461665"/>
          </a:xfrm>
          <a:prstGeom prst="rect">
            <a:avLst/>
          </a:prstGeom>
          <a:noFill/>
        </p:spPr>
        <p:txBody>
          <a:bodyPr wrap="none" rtlCol="0">
            <a:spAutoFit/>
          </a:bodyPr>
          <a:lstStyle/>
          <a:p>
            <a:pPr algn="ctr"/>
            <a:r>
              <a:rPr lang="en-GB" sz="2400" dirty="0">
                <a:latin typeface="Myriad Pro" panose="020B0703030403020204" pitchFamily="34" charset="0"/>
              </a:rPr>
              <a:t>83</a:t>
            </a:r>
          </a:p>
        </p:txBody>
      </p:sp>
      <p:sp>
        <p:nvSpPr>
          <p:cNvPr id="7" name="TextBox 6">
            <a:extLst>
              <a:ext uri="{FF2B5EF4-FFF2-40B4-BE49-F238E27FC236}">
                <a16:creationId xmlns:a16="http://schemas.microsoft.com/office/drawing/2014/main" id="{38799098-3AF5-4D7E-978A-C11BDFC2B57C}"/>
              </a:ext>
            </a:extLst>
          </p:cNvPr>
          <p:cNvSpPr txBox="1"/>
          <p:nvPr/>
        </p:nvSpPr>
        <p:spPr>
          <a:xfrm>
            <a:off x="5433002" y="4206458"/>
            <a:ext cx="527710" cy="461665"/>
          </a:xfrm>
          <a:prstGeom prst="rect">
            <a:avLst/>
          </a:prstGeom>
          <a:noFill/>
        </p:spPr>
        <p:txBody>
          <a:bodyPr wrap="none" rtlCol="0">
            <a:spAutoFit/>
          </a:bodyPr>
          <a:lstStyle/>
          <a:p>
            <a:pPr algn="ctr"/>
            <a:r>
              <a:rPr lang="en-GB" sz="2400" dirty="0">
                <a:latin typeface="Myriad Pro" panose="020B0703030403020204" pitchFamily="34" charset="0"/>
              </a:rPr>
              <a:t>62</a:t>
            </a:r>
          </a:p>
        </p:txBody>
      </p:sp>
      <p:sp>
        <p:nvSpPr>
          <p:cNvPr id="8" name="TextBox 7">
            <a:extLst>
              <a:ext uri="{FF2B5EF4-FFF2-40B4-BE49-F238E27FC236}">
                <a16:creationId xmlns:a16="http://schemas.microsoft.com/office/drawing/2014/main" id="{5250193B-6DB8-4DBE-B910-A69FCAE67F24}"/>
              </a:ext>
            </a:extLst>
          </p:cNvPr>
          <p:cNvSpPr txBox="1"/>
          <p:nvPr/>
        </p:nvSpPr>
        <p:spPr>
          <a:xfrm>
            <a:off x="5261187" y="4663549"/>
            <a:ext cx="699230" cy="461665"/>
          </a:xfrm>
          <a:prstGeom prst="rect">
            <a:avLst/>
          </a:prstGeom>
          <a:noFill/>
        </p:spPr>
        <p:txBody>
          <a:bodyPr wrap="none" rtlCol="0">
            <a:spAutoFit/>
          </a:bodyPr>
          <a:lstStyle/>
          <a:p>
            <a:pPr algn="ctr"/>
            <a:r>
              <a:rPr lang="en-GB" sz="2400" dirty="0">
                <a:latin typeface="Myriad Pro" panose="020B0703030403020204" pitchFamily="34" charset="0"/>
              </a:rPr>
              <a:t>104</a:t>
            </a:r>
          </a:p>
        </p:txBody>
      </p:sp>
    </p:spTree>
    <p:extLst>
      <p:ext uri="{BB962C8B-B14F-4D97-AF65-F5344CB8AC3E}">
        <p14:creationId xmlns:p14="http://schemas.microsoft.com/office/powerpoint/2010/main" val="2613071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3:1</a:t>
            </a:r>
          </a:p>
        </p:txBody>
      </p:sp>
      <p:pic>
        <p:nvPicPr>
          <p:cNvPr id="6" name="Picture 5">
            <a:extLst>
              <a:ext uri="{FF2B5EF4-FFF2-40B4-BE49-F238E27FC236}">
                <a16:creationId xmlns:a16="http://schemas.microsoft.com/office/drawing/2014/main" id="{96E0DCBC-AAEB-44A5-BE40-2AB09FBD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
        <p:nvSpPr>
          <p:cNvPr id="8" name="Rectangle 7">
            <a:extLst>
              <a:ext uri="{FF2B5EF4-FFF2-40B4-BE49-F238E27FC236}">
                <a16:creationId xmlns:a16="http://schemas.microsoft.com/office/drawing/2014/main" id="{DAA2B47F-52AB-4DE5-B14E-2867E3142C45}"/>
              </a:ext>
            </a:extLst>
          </p:cNvPr>
          <p:cNvSpPr/>
          <p:nvPr/>
        </p:nvSpPr>
        <p:spPr>
          <a:xfrm>
            <a:off x="127635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2D25041-D78F-4647-A93C-438B057F50D4}"/>
              </a:ext>
            </a:extLst>
          </p:cNvPr>
          <p:cNvSpPr/>
          <p:nvPr/>
        </p:nvSpPr>
        <p:spPr>
          <a:xfrm>
            <a:off x="304800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39D5251-0489-470F-AFAE-4CD9B5E92D53}"/>
              </a:ext>
            </a:extLst>
          </p:cNvPr>
          <p:cNvSpPr/>
          <p:nvPr/>
        </p:nvSpPr>
        <p:spPr>
          <a:xfrm>
            <a:off x="621030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268F576-F7DB-45FA-844B-9DCFCF736EE2}"/>
              </a:ext>
            </a:extLst>
          </p:cNvPr>
          <p:cNvSpPr txBox="1"/>
          <p:nvPr/>
        </p:nvSpPr>
        <p:spPr>
          <a:xfrm>
            <a:off x="3676563" y="4572000"/>
            <a:ext cx="1790875" cy="830997"/>
          </a:xfrm>
          <a:prstGeom prst="rect">
            <a:avLst/>
          </a:prstGeom>
          <a:noFill/>
        </p:spPr>
        <p:txBody>
          <a:bodyPr wrap="none" rtlCol="0">
            <a:spAutoFit/>
          </a:bodyPr>
          <a:lstStyle/>
          <a:p>
            <a:pPr algn="ctr"/>
            <a:r>
              <a:rPr lang="en-GB" sz="2400" dirty="0">
                <a:latin typeface="Myriad Pro" panose="020B0503030403020204" pitchFamily="34" charset="0"/>
              </a:rPr>
              <a:t>80 – 16 = 64</a:t>
            </a:r>
          </a:p>
          <a:p>
            <a:pPr algn="ctr"/>
            <a:r>
              <a:rPr lang="en-GB" sz="2400" dirty="0">
                <a:latin typeface="Myriad Pro" panose="020B0503030403020204" pitchFamily="34" charset="0"/>
              </a:rPr>
              <a:t>64 – 23 = 41</a:t>
            </a:r>
          </a:p>
        </p:txBody>
      </p:sp>
      <p:sp>
        <p:nvSpPr>
          <p:cNvPr id="12" name="TextBox 11">
            <a:extLst>
              <a:ext uri="{FF2B5EF4-FFF2-40B4-BE49-F238E27FC236}">
                <a16:creationId xmlns:a16="http://schemas.microsoft.com/office/drawing/2014/main" id="{58C9FD46-C7EE-48CB-836B-AFD1335F57A6}"/>
              </a:ext>
            </a:extLst>
          </p:cNvPr>
          <p:cNvSpPr txBox="1"/>
          <p:nvPr/>
        </p:nvSpPr>
        <p:spPr>
          <a:xfrm>
            <a:off x="3694196" y="5497580"/>
            <a:ext cx="1755609" cy="830997"/>
          </a:xfrm>
          <a:prstGeom prst="rect">
            <a:avLst/>
          </a:prstGeom>
          <a:noFill/>
        </p:spPr>
        <p:txBody>
          <a:bodyPr wrap="none" rtlCol="0">
            <a:spAutoFit/>
          </a:bodyPr>
          <a:lstStyle/>
          <a:p>
            <a:pPr algn="ctr"/>
            <a:r>
              <a:rPr lang="en-GB" sz="2400" dirty="0">
                <a:latin typeface="Myriad Pro" panose="020B0503030403020204" pitchFamily="34" charset="0"/>
              </a:rPr>
              <a:t>16 + 23 = 39</a:t>
            </a:r>
          </a:p>
          <a:p>
            <a:pPr algn="ctr"/>
            <a:r>
              <a:rPr lang="en-GB" sz="2400" dirty="0">
                <a:latin typeface="Myriad Pro" panose="020B0503030403020204" pitchFamily="34" charset="0"/>
              </a:rPr>
              <a:t>80 – 39 = 41</a:t>
            </a:r>
          </a:p>
        </p:txBody>
      </p:sp>
      <p:sp>
        <p:nvSpPr>
          <p:cNvPr id="3" name="Rectangle 2">
            <a:extLst>
              <a:ext uri="{FF2B5EF4-FFF2-40B4-BE49-F238E27FC236}">
                <a16:creationId xmlns:a16="http://schemas.microsoft.com/office/drawing/2014/main" id="{C33A6161-C20D-4339-8FB7-3901CFB735A2}"/>
              </a:ext>
            </a:extLst>
          </p:cNvPr>
          <p:cNvSpPr/>
          <p:nvPr/>
        </p:nvSpPr>
        <p:spPr>
          <a:xfrm>
            <a:off x="5666282" y="3573464"/>
            <a:ext cx="13341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BF76E1CB-E4E8-4402-AAEB-C284327FD89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96066" y="3573464"/>
            <a:ext cx="842884" cy="533400"/>
          </a:xfrm>
          <a:prstGeom prst="rect">
            <a:avLst/>
          </a:prstGeom>
        </p:spPr>
      </p:pic>
    </p:spTree>
    <p:extLst>
      <p:ext uri="{BB962C8B-B14F-4D97-AF65-F5344CB8AC3E}">
        <p14:creationId xmlns:p14="http://schemas.microsoft.com/office/powerpoint/2010/main" val="336170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3:4</a:t>
            </a:r>
          </a:p>
        </p:txBody>
      </p:sp>
      <p:pic>
        <p:nvPicPr>
          <p:cNvPr id="6" name="Picture 5">
            <a:extLst>
              <a:ext uri="{FF2B5EF4-FFF2-40B4-BE49-F238E27FC236}">
                <a16:creationId xmlns:a16="http://schemas.microsoft.com/office/drawing/2014/main" id="{96E0DCBC-AAEB-44A5-BE40-2AB09FBD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6"/>
          </a:xfrm>
          <a:prstGeom prst="rect">
            <a:avLst/>
          </a:prstGeom>
        </p:spPr>
      </p:pic>
      <p:sp>
        <p:nvSpPr>
          <p:cNvPr id="8" name="Rectangle 7">
            <a:extLst>
              <a:ext uri="{FF2B5EF4-FFF2-40B4-BE49-F238E27FC236}">
                <a16:creationId xmlns:a16="http://schemas.microsoft.com/office/drawing/2014/main" id="{DAA2B47F-52AB-4DE5-B14E-2867E3142C45}"/>
              </a:ext>
            </a:extLst>
          </p:cNvPr>
          <p:cNvSpPr/>
          <p:nvPr/>
        </p:nvSpPr>
        <p:spPr>
          <a:xfrm>
            <a:off x="2546350" y="3573464"/>
            <a:ext cx="6286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9" name="Rectangle 8">
            <a:extLst>
              <a:ext uri="{FF2B5EF4-FFF2-40B4-BE49-F238E27FC236}">
                <a16:creationId xmlns:a16="http://schemas.microsoft.com/office/drawing/2014/main" id="{42D25041-D78F-4647-A93C-438B057F50D4}"/>
              </a:ext>
            </a:extLst>
          </p:cNvPr>
          <p:cNvSpPr/>
          <p:nvPr/>
        </p:nvSpPr>
        <p:spPr>
          <a:xfrm>
            <a:off x="5480375" y="3539330"/>
            <a:ext cx="879474" cy="5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39D5251-0489-470F-AFAE-4CD9B5E92D53}"/>
              </a:ext>
            </a:extLst>
          </p:cNvPr>
          <p:cNvSpPr/>
          <p:nvPr/>
        </p:nvSpPr>
        <p:spPr>
          <a:xfrm>
            <a:off x="7302500" y="3565528"/>
            <a:ext cx="8794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BC8D111-BF96-44F3-8F8E-2BD6FB7559F0}"/>
              </a:ext>
            </a:extLst>
          </p:cNvPr>
          <p:cNvSpPr/>
          <p:nvPr/>
        </p:nvSpPr>
        <p:spPr>
          <a:xfrm>
            <a:off x="2209800" y="3539330"/>
            <a:ext cx="965200" cy="5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1B6BDE38-CD5F-43AE-BCB2-1E4ED23E49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09800" y="3573464"/>
            <a:ext cx="1070949" cy="567533"/>
          </a:xfrm>
          <a:prstGeom prst="rect">
            <a:avLst/>
          </a:prstGeom>
        </p:spPr>
      </p:pic>
    </p:spTree>
    <p:extLst>
      <p:ext uri="{BB962C8B-B14F-4D97-AF65-F5344CB8AC3E}">
        <p14:creationId xmlns:p14="http://schemas.microsoft.com/office/powerpoint/2010/main" val="1052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1:1</a:t>
            </a:r>
          </a:p>
        </p:txBody>
      </p:sp>
      <p:pic>
        <p:nvPicPr>
          <p:cNvPr id="4" name="Picture 3" descr="ncetm_mm_sp1_se28_aw001.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88781" y="1283485"/>
            <a:ext cx="4766438" cy="4291030"/>
          </a:xfrm>
          <a:prstGeom prst="rect">
            <a:avLst/>
          </a:prstGeom>
        </p:spPr>
      </p:pic>
      <p:sp>
        <p:nvSpPr>
          <p:cNvPr id="5" name="Rectangle 4"/>
          <p:cNvSpPr/>
          <p:nvPr/>
        </p:nvSpPr>
        <p:spPr bwMode="auto">
          <a:xfrm>
            <a:off x="1822344" y="3530836"/>
            <a:ext cx="5394354" cy="1070169"/>
          </a:xfrm>
          <a:prstGeom prst="rect">
            <a:avLst/>
          </a:prstGeom>
          <a:solidFill>
            <a:schemeClr val="bg1"/>
          </a:solidFill>
          <a:ln>
            <a:no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3:4</a:t>
            </a:r>
          </a:p>
        </p:txBody>
      </p:sp>
      <p:pic>
        <p:nvPicPr>
          <p:cNvPr id="6" name="Picture 5">
            <a:extLst>
              <a:ext uri="{FF2B5EF4-FFF2-40B4-BE49-F238E27FC236}">
                <a16:creationId xmlns:a16="http://schemas.microsoft.com/office/drawing/2014/main" id="{96E0DCBC-AAEB-44A5-BE40-2AB09FBDB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8" y="780825"/>
            <a:ext cx="7974945" cy="1812926"/>
          </a:xfrm>
          <a:prstGeom prst="rect">
            <a:avLst/>
          </a:prstGeom>
        </p:spPr>
      </p:pic>
      <p:sp>
        <p:nvSpPr>
          <p:cNvPr id="8" name="Rectangle 7">
            <a:extLst>
              <a:ext uri="{FF2B5EF4-FFF2-40B4-BE49-F238E27FC236}">
                <a16:creationId xmlns:a16="http://schemas.microsoft.com/office/drawing/2014/main" id="{DAA2B47F-52AB-4DE5-B14E-2867E3142C45}"/>
              </a:ext>
            </a:extLst>
          </p:cNvPr>
          <p:cNvSpPr/>
          <p:nvPr/>
        </p:nvSpPr>
        <p:spPr>
          <a:xfrm>
            <a:off x="2198007" y="1831752"/>
            <a:ext cx="87947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9" name="Rectangle 8">
            <a:extLst>
              <a:ext uri="{FF2B5EF4-FFF2-40B4-BE49-F238E27FC236}">
                <a16:creationId xmlns:a16="http://schemas.microsoft.com/office/drawing/2014/main" id="{42D25041-D78F-4647-A93C-438B057F50D4}"/>
              </a:ext>
            </a:extLst>
          </p:cNvPr>
          <p:cNvSpPr/>
          <p:nvPr/>
        </p:nvSpPr>
        <p:spPr>
          <a:xfrm>
            <a:off x="4711121" y="1797618"/>
            <a:ext cx="879474" cy="56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39D5251-0489-470F-AFAE-4CD9B5E92D53}"/>
              </a:ext>
            </a:extLst>
          </p:cNvPr>
          <p:cNvSpPr/>
          <p:nvPr/>
        </p:nvSpPr>
        <p:spPr>
          <a:xfrm>
            <a:off x="6591300" y="1823816"/>
            <a:ext cx="87947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0E7BBBB4-422D-4D05-A78F-AB10BE688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26" y="2631884"/>
            <a:ext cx="7974949" cy="1812927"/>
          </a:xfrm>
          <a:prstGeom prst="rect">
            <a:avLst/>
          </a:prstGeom>
        </p:spPr>
      </p:pic>
      <p:pic>
        <p:nvPicPr>
          <p:cNvPr id="13" name="Picture 12">
            <a:extLst>
              <a:ext uri="{FF2B5EF4-FFF2-40B4-BE49-F238E27FC236}">
                <a16:creationId xmlns:a16="http://schemas.microsoft.com/office/drawing/2014/main" id="{485EE08D-66D6-44A6-A8BB-52E4536E8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526" y="4475199"/>
            <a:ext cx="7974949" cy="1812927"/>
          </a:xfrm>
          <a:prstGeom prst="rect">
            <a:avLst/>
          </a:prstGeom>
        </p:spPr>
      </p:pic>
      <p:sp>
        <p:nvSpPr>
          <p:cNvPr id="15" name="Rectangle 14">
            <a:extLst>
              <a:ext uri="{FF2B5EF4-FFF2-40B4-BE49-F238E27FC236}">
                <a16:creationId xmlns:a16="http://schemas.microsoft.com/office/drawing/2014/main" id="{C15ECFB0-2C71-4614-B79F-9219816070F9}"/>
              </a:ext>
            </a:extLst>
          </p:cNvPr>
          <p:cNvSpPr/>
          <p:nvPr/>
        </p:nvSpPr>
        <p:spPr>
          <a:xfrm>
            <a:off x="6355669" y="3675744"/>
            <a:ext cx="135073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pic>
        <p:nvPicPr>
          <p:cNvPr id="14" name="Picture 13">
            <a:extLst>
              <a:ext uri="{FF2B5EF4-FFF2-40B4-BE49-F238E27FC236}">
                <a16:creationId xmlns:a16="http://schemas.microsoft.com/office/drawing/2014/main" id="{521F46ED-D08F-4524-A28B-53E14AD14BC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23429" y="3636742"/>
            <a:ext cx="1727200" cy="572402"/>
          </a:xfrm>
          <a:prstGeom prst="rect">
            <a:avLst/>
          </a:prstGeom>
        </p:spPr>
      </p:pic>
      <p:sp>
        <p:nvSpPr>
          <p:cNvPr id="18" name="Rectangle 17">
            <a:extLst>
              <a:ext uri="{FF2B5EF4-FFF2-40B4-BE49-F238E27FC236}">
                <a16:creationId xmlns:a16="http://schemas.microsoft.com/office/drawing/2014/main" id="{421BA25A-6507-4463-97DC-74EEBC60C9DF}"/>
              </a:ext>
            </a:extLst>
          </p:cNvPr>
          <p:cNvSpPr/>
          <p:nvPr/>
        </p:nvSpPr>
        <p:spPr>
          <a:xfrm>
            <a:off x="6327533" y="5551298"/>
            <a:ext cx="135073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pic>
        <p:nvPicPr>
          <p:cNvPr id="16" name="Picture 15">
            <a:extLst>
              <a:ext uri="{FF2B5EF4-FFF2-40B4-BE49-F238E27FC236}">
                <a16:creationId xmlns:a16="http://schemas.microsoft.com/office/drawing/2014/main" id="{BF84FB06-F37E-45CD-ADA1-B1C6E87AE98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023429" y="5449668"/>
            <a:ext cx="1727200" cy="627507"/>
          </a:xfrm>
          <a:prstGeom prst="rect">
            <a:avLst/>
          </a:prstGeom>
        </p:spPr>
      </p:pic>
    </p:spTree>
    <p:extLst>
      <p:ext uri="{BB962C8B-B14F-4D97-AF65-F5344CB8AC3E}">
        <p14:creationId xmlns:p14="http://schemas.microsoft.com/office/powerpoint/2010/main" val="35205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3:5</a:t>
            </a:r>
          </a:p>
        </p:txBody>
      </p:sp>
      <p:pic>
        <p:nvPicPr>
          <p:cNvPr id="4" name="Picture 3">
            <a:extLst>
              <a:ext uri="{FF2B5EF4-FFF2-40B4-BE49-F238E27FC236}">
                <a16:creationId xmlns:a16="http://schemas.microsoft.com/office/drawing/2014/main" id="{7E18CB44-148C-4318-A21E-4EDBB8D43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1419033"/>
            <a:ext cx="7974949" cy="1812927"/>
          </a:xfrm>
          <a:prstGeom prst="rect">
            <a:avLst/>
          </a:prstGeom>
        </p:spPr>
      </p:pic>
      <p:graphicFrame>
        <p:nvGraphicFramePr>
          <p:cNvPr id="17" name="Table 16">
            <a:extLst>
              <a:ext uri="{FF2B5EF4-FFF2-40B4-BE49-F238E27FC236}">
                <a16:creationId xmlns:a16="http://schemas.microsoft.com/office/drawing/2014/main" id="{F3F51961-A892-41FC-B4E9-5CB945A228AD}"/>
              </a:ext>
            </a:extLst>
          </p:cNvPr>
          <p:cNvGraphicFramePr>
            <a:graphicFrameLocks noGrp="1"/>
          </p:cNvGraphicFramePr>
          <p:nvPr>
            <p:extLst>
              <p:ext uri="{D42A27DB-BD31-4B8C-83A1-F6EECF244321}">
                <p14:modId xmlns:p14="http://schemas.microsoft.com/office/powerpoint/2010/main" val="2913091063"/>
              </p:ext>
            </p:extLst>
          </p:nvPr>
        </p:nvGraphicFramePr>
        <p:xfrm>
          <a:off x="819150" y="3604260"/>
          <a:ext cx="7505700" cy="2194560"/>
        </p:xfrm>
        <a:graphic>
          <a:graphicData uri="http://schemas.openxmlformats.org/drawingml/2006/table">
            <a:tbl>
              <a:tblPr firstRow="1" bandRow="1">
                <a:tableStyleId>{5C22544A-7EE6-4342-B048-85BDC9FD1C3A}</a:tableStyleId>
              </a:tblPr>
              <a:tblGrid>
                <a:gridCol w="57340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tblGrid>
              <a:tr h="503322">
                <a:tc>
                  <a:txBody>
                    <a:bodyPr/>
                    <a:lstStyle/>
                    <a:p>
                      <a:pPr algn="ctr"/>
                      <a:endParaRPr lang="en-GB" sz="2400" b="1" dirty="0">
                        <a:solidFill>
                          <a:schemeClr val="accent5">
                            <a:lumMod val="10000"/>
                          </a:schemeClr>
                        </a:solidFill>
                        <a:latin typeface="Myriad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chemeClr val="accent5">
                              <a:lumMod val="10000"/>
                            </a:schemeClr>
                          </a:solidFill>
                          <a:latin typeface="Myriad Pro" panose="020B0503030403020204" pitchFamily="34" charset="0"/>
                        </a:rPr>
                        <a:t>True or 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kern="1200" dirty="0">
                          <a:solidFill>
                            <a:schemeClr val="dk1"/>
                          </a:solidFill>
                          <a:effectLst/>
                          <a:latin typeface="Myriad Pro" panose="020B0503030403020204" pitchFamily="34" charset="0"/>
                          <a:ea typeface="+mn-ea"/>
                          <a:cs typeface="+mn-cs"/>
                        </a:rPr>
                        <a:t>lemonade + milk + juice =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kern="1200" dirty="0">
                          <a:solidFill>
                            <a:schemeClr val="dk1"/>
                          </a:solidFill>
                          <a:effectLst/>
                          <a:latin typeface="Myriad Pro" panose="020B0503030403020204" pitchFamily="34" charset="0"/>
                          <a:ea typeface="+mn-ea"/>
                          <a:cs typeface="+mn-cs"/>
                        </a:rPr>
                        <a:t>drinks – lemonade = milk + juice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kern="1200" dirty="0">
                          <a:solidFill>
                            <a:schemeClr val="dk1"/>
                          </a:solidFill>
                          <a:effectLst/>
                          <a:latin typeface="Myriad Pro" panose="020B0503030403020204" pitchFamily="34" charset="0"/>
                          <a:ea typeface="+mn-ea"/>
                          <a:cs typeface="+mn-cs"/>
                        </a:rPr>
                        <a:t>milk = drinks – juice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bl>
          </a:graphicData>
        </a:graphic>
      </p:graphicFrame>
      <p:pic>
        <p:nvPicPr>
          <p:cNvPr id="19" name="Picture 18">
            <a:extLst>
              <a:ext uri="{FF2B5EF4-FFF2-40B4-BE49-F238E27FC236}">
                <a16:creationId xmlns:a16="http://schemas.microsoft.com/office/drawing/2014/main" id="{32BF786C-6762-4780-A3E9-495F07E028A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37828" y="5381307"/>
            <a:ext cx="381000" cy="392906"/>
          </a:xfrm>
          <a:prstGeom prst="rect">
            <a:avLst/>
          </a:prstGeom>
        </p:spPr>
      </p:pic>
      <p:sp>
        <p:nvSpPr>
          <p:cNvPr id="20" name="Rectangle 19">
            <a:extLst>
              <a:ext uri="{FF2B5EF4-FFF2-40B4-BE49-F238E27FC236}">
                <a16:creationId xmlns:a16="http://schemas.microsoft.com/office/drawing/2014/main" id="{84170EEC-8952-466D-B27E-AC780F2C7793}"/>
              </a:ext>
            </a:extLst>
          </p:cNvPr>
          <p:cNvSpPr/>
          <p:nvPr/>
        </p:nvSpPr>
        <p:spPr>
          <a:xfrm>
            <a:off x="7110006" y="4791385"/>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21" name="Rectangle 20">
            <a:extLst>
              <a:ext uri="{FF2B5EF4-FFF2-40B4-BE49-F238E27FC236}">
                <a16:creationId xmlns:a16="http://schemas.microsoft.com/office/drawing/2014/main" id="{DA98A362-0220-47C5-ABC9-6EE3762C7B55}"/>
              </a:ext>
            </a:extLst>
          </p:cNvPr>
          <p:cNvSpPr/>
          <p:nvPr/>
        </p:nvSpPr>
        <p:spPr>
          <a:xfrm>
            <a:off x="7110005" y="4331108"/>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390364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693918-C472-4B95-83FF-2D20331755F8}"/>
              </a:ext>
            </a:extLst>
          </p:cNvPr>
          <p:cNvSpPr/>
          <p:nvPr/>
        </p:nvSpPr>
        <p:spPr>
          <a:xfrm>
            <a:off x="1685099" y="5586224"/>
            <a:ext cx="5028942" cy="461665"/>
          </a:xfrm>
          <a:prstGeom prst="rect">
            <a:avLst/>
          </a:prstGeom>
        </p:spPr>
        <p:txBody>
          <a:bodyPr wrap="none">
            <a:spAutoFit/>
          </a:bodyPr>
          <a:lstStyle/>
          <a:p>
            <a:pPr algn="ctr"/>
            <a:r>
              <a:rPr lang="en-GB" sz="2400" dirty="0">
                <a:latin typeface="Myriad Pro" panose="020B0503030403020204" pitchFamily="34" charset="0"/>
              </a:rPr>
              <a:t>lemonade = _______ – milk – ______</a:t>
            </a:r>
          </a:p>
        </p:txBody>
      </p:sp>
      <p:sp>
        <p:nvSpPr>
          <p:cNvPr id="13" name="TextBox 12">
            <a:extLst>
              <a:ext uri="{FF2B5EF4-FFF2-40B4-BE49-F238E27FC236}">
                <a16:creationId xmlns:a16="http://schemas.microsoft.com/office/drawing/2014/main" id="{CA219F00-B779-49AA-A10B-FE5E5A1DD403}"/>
              </a:ext>
            </a:extLst>
          </p:cNvPr>
          <p:cNvSpPr txBox="1"/>
          <p:nvPr/>
        </p:nvSpPr>
        <p:spPr>
          <a:xfrm>
            <a:off x="3446346" y="5586224"/>
            <a:ext cx="1076960" cy="461665"/>
          </a:xfrm>
          <a:prstGeom prst="rect">
            <a:avLst/>
          </a:prstGeom>
          <a:noFill/>
        </p:spPr>
        <p:txBody>
          <a:bodyPr wrap="square" rtlCol="0">
            <a:spAutoFit/>
          </a:bodyPr>
          <a:lstStyle/>
          <a:p>
            <a:pPr algn="ctr"/>
            <a:r>
              <a:rPr lang="en-GB" sz="2400" dirty="0">
                <a:latin typeface="Myriad Pro" panose="020B0503030403020204" pitchFamily="34" charset="0"/>
              </a:rPr>
              <a:t>drinks</a:t>
            </a:r>
          </a:p>
        </p:txBody>
      </p:sp>
      <p:sp>
        <p:nvSpPr>
          <p:cNvPr id="11" name="TextBox 10">
            <a:extLst>
              <a:ext uri="{FF2B5EF4-FFF2-40B4-BE49-F238E27FC236}">
                <a16:creationId xmlns:a16="http://schemas.microsoft.com/office/drawing/2014/main" id="{544B52A3-DEED-4C00-84A8-ECFD231AD392}"/>
              </a:ext>
            </a:extLst>
          </p:cNvPr>
          <p:cNvSpPr txBox="1"/>
          <p:nvPr/>
        </p:nvSpPr>
        <p:spPr>
          <a:xfrm>
            <a:off x="1828800" y="5093237"/>
            <a:ext cx="5086499" cy="461665"/>
          </a:xfrm>
          <a:prstGeom prst="rect">
            <a:avLst/>
          </a:prstGeom>
          <a:noFill/>
        </p:spPr>
        <p:txBody>
          <a:bodyPr wrap="square" rtlCol="0">
            <a:spAutoFit/>
          </a:bodyPr>
          <a:lstStyle/>
          <a:p>
            <a:pPr algn="ctr"/>
            <a:r>
              <a:rPr lang="en-GB" sz="2400" dirty="0">
                <a:latin typeface="Myriad Pro" panose="020B0503030403020204" pitchFamily="34" charset="0"/>
              </a:rPr>
              <a:t>_______ = drinks – lemonade – juice</a:t>
            </a:r>
          </a:p>
        </p:txBody>
      </p:sp>
      <p:sp>
        <p:nvSpPr>
          <p:cNvPr id="12" name="TextBox 11">
            <a:extLst>
              <a:ext uri="{FF2B5EF4-FFF2-40B4-BE49-F238E27FC236}">
                <a16:creationId xmlns:a16="http://schemas.microsoft.com/office/drawing/2014/main" id="{7F6AD2C6-FCEA-4212-9DC9-545080FBDD33}"/>
              </a:ext>
            </a:extLst>
          </p:cNvPr>
          <p:cNvSpPr txBox="1"/>
          <p:nvPr/>
        </p:nvSpPr>
        <p:spPr>
          <a:xfrm>
            <a:off x="2152472" y="5093237"/>
            <a:ext cx="864946" cy="461665"/>
          </a:xfrm>
          <a:prstGeom prst="rect">
            <a:avLst/>
          </a:prstGeom>
          <a:noFill/>
        </p:spPr>
        <p:txBody>
          <a:bodyPr wrap="square" rtlCol="0">
            <a:spAutoFit/>
          </a:bodyPr>
          <a:lstStyle/>
          <a:p>
            <a:pPr algn="ctr"/>
            <a:r>
              <a:rPr lang="en-GB" sz="2400" dirty="0">
                <a:latin typeface="Myriad Pro" panose="020B0503030403020204" pitchFamily="34" charset="0"/>
              </a:rPr>
              <a:t>milk</a:t>
            </a:r>
          </a:p>
        </p:txBody>
      </p:sp>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3:5</a:t>
            </a:r>
          </a:p>
        </p:txBody>
      </p:sp>
      <p:pic>
        <p:nvPicPr>
          <p:cNvPr id="5" name="Picture 4">
            <a:extLst>
              <a:ext uri="{FF2B5EF4-FFF2-40B4-BE49-F238E27FC236}">
                <a16:creationId xmlns:a16="http://schemas.microsoft.com/office/drawing/2014/main" id="{C6539765-019E-421E-A53C-3C5A34A90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522537"/>
            <a:ext cx="7974949" cy="1812927"/>
          </a:xfrm>
          <a:prstGeom prst="rect">
            <a:avLst/>
          </a:prstGeom>
        </p:spPr>
      </p:pic>
      <p:sp>
        <p:nvSpPr>
          <p:cNvPr id="10" name="TextBox 9">
            <a:extLst>
              <a:ext uri="{FF2B5EF4-FFF2-40B4-BE49-F238E27FC236}">
                <a16:creationId xmlns:a16="http://schemas.microsoft.com/office/drawing/2014/main" id="{6F990AC0-C24F-44CF-BD82-5109E375F7F7}"/>
              </a:ext>
            </a:extLst>
          </p:cNvPr>
          <p:cNvSpPr txBox="1"/>
          <p:nvPr/>
        </p:nvSpPr>
        <p:spPr>
          <a:xfrm>
            <a:off x="2419328" y="4572000"/>
            <a:ext cx="4305346" cy="461665"/>
          </a:xfrm>
          <a:prstGeom prst="rect">
            <a:avLst/>
          </a:prstGeom>
          <a:noFill/>
        </p:spPr>
        <p:txBody>
          <a:bodyPr wrap="none" rtlCol="0">
            <a:spAutoFit/>
          </a:bodyPr>
          <a:lstStyle/>
          <a:p>
            <a:pPr algn="ctr"/>
            <a:r>
              <a:rPr lang="en-GB" sz="2400" dirty="0">
                <a:latin typeface="Myriad Pro" panose="020B0503030403020204" pitchFamily="34" charset="0"/>
              </a:rPr>
              <a:t>juice = drinks – lemonade – milk</a:t>
            </a:r>
          </a:p>
        </p:txBody>
      </p:sp>
      <p:sp>
        <p:nvSpPr>
          <p:cNvPr id="14" name="TextBox 13">
            <a:extLst>
              <a:ext uri="{FF2B5EF4-FFF2-40B4-BE49-F238E27FC236}">
                <a16:creationId xmlns:a16="http://schemas.microsoft.com/office/drawing/2014/main" id="{E24C9797-4DFC-4F29-9F3D-041B6C311A40}"/>
              </a:ext>
            </a:extLst>
          </p:cNvPr>
          <p:cNvSpPr txBox="1"/>
          <p:nvPr/>
        </p:nvSpPr>
        <p:spPr>
          <a:xfrm>
            <a:off x="5699459" y="5586224"/>
            <a:ext cx="791948" cy="461665"/>
          </a:xfrm>
          <a:prstGeom prst="rect">
            <a:avLst/>
          </a:prstGeom>
          <a:noFill/>
        </p:spPr>
        <p:txBody>
          <a:bodyPr wrap="none" rtlCol="0">
            <a:spAutoFit/>
          </a:bodyPr>
          <a:lstStyle/>
          <a:p>
            <a:pPr algn="ctr"/>
            <a:r>
              <a:rPr lang="en-GB" sz="2400" dirty="0">
                <a:latin typeface="Myriad Pro" panose="020B0503030403020204" pitchFamily="34" charset="0"/>
              </a:rPr>
              <a:t>juice</a:t>
            </a:r>
          </a:p>
        </p:txBody>
      </p:sp>
    </p:spTree>
    <p:extLst>
      <p:ext uri="{BB962C8B-B14F-4D97-AF65-F5344CB8AC3E}">
        <p14:creationId xmlns:p14="http://schemas.microsoft.com/office/powerpoint/2010/main" val="1673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1" grpId="0"/>
      <p:bldP spid="12" grpId="0"/>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3:5</a:t>
            </a:r>
          </a:p>
        </p:txBody>
      </p:sp>
      <p:graphicFrame>
        <p:nvGraphicFramePr>
          <p:cNvPr id="9" name="Table 8">
            <a:extLst>
              <a:ext uri="{FF2B5EF4-FFF2-40B4-BE49-F238E27FC236}">
                <a16:creationId xmlns:a16="http://schemas.microsoft.com/office/drawing/2014/main" id="{0ED898C7-573C-40EB-9367-BB2D2BB3E33F}"/>
              </a:ext>
            </a:extLst>
          </p:cNvPr>
          <p:cNvGraphicFramePr>
            <a:graphicFrameLocks noGrp="1"/>
          </p:cNvGraphicFramePr>
          <p:nvPr>
            <p:extLst>
              <p:ext uri="{D42A27DB-BD31-4B8C-83A1-F6EECF244321}">
                <p14:modId xmlns:p14="http://schemas.microsoft.com/office/powerpoint/2010/main" val="799638414"/>
              </p:ext>
            </p:extLst>
          </p:nvPr>
        </p:nvGraphicFramePr>
        <p:xfrm>
          <a:off x="236248" y="880290"/>
          <a:ext cx="8671504" cy="4731217"/>
        </p:xfrm>
        <a:graphic>
          <a:graphicData uri="http://schemas.openxmlformats.org/drawingml/2006/table">
            <a:tbl>
              <a:tblPr firstRow="1" bandRow="1">
                <a:tableStyleId>{5C22544A-7EE6-4342-B048-85BDC9FD1C3A}</a:tableStyleId>
              </a:tblPr>
              <a:tblGrid>
                <a:gridCol w="2167876">
                  <a:extLst>
                    <a:ext uri="{9D8B030D-6E8A-4147-A177-3AD203B41FA5}">
                      <a16:colId xmlns:a16="http://schemas.microsoft.com/office/drawing/2014/main" val="20000"/>
                    </a:ext>
                  </a:extLst>
                </a:gridCol>
                <a:gridCol w="2167876">
                  <a:extLst>
                    <a:ext uri="{9D8B030D-6E8A-4147-A177-3AD203B41FA5}">
                      <a16:colId xmlns:a16="http://schemas.microsoft.com/office/drawing/2014/main" val="20001"/>
                    </a:ext>
                  </a:extLst>
                </a:gridCol>
                <a:gridCol w="2167876">
                  <a:extLst>
                    <a:ext uri="{9D8B030D-6E8A-4147-A177-3AD203B41FA5}">
                      <a16:colId xmlns:a16="http://schemas.microsoft.com/office/drawing/2014/main" val="1881154562"/>
                    </a:ext>
                  </a:extLst>
                </a:gridCol>
                <a:gridCol w="2167876">
                  <a:extLst>
                    <a:ext uri="{9D8B030D-6E8A-4147-A177-3AD203B41FA5}">
                      <a16:colId xmlns:a16="http://schemas.microsoft.com/office/drawing/2014/main" val="979467820"/>
                    </a:ext>
                  </a:extLst>
                </a:gridCol>
              </a:tblGrid>
              <a:tr h="503322">
                <a:tc>
                  <a:txBody>
                    <a:bodyPr/>
                    <a:lstStyle/>
                    <a:p>
                      <a:pPr algn="ctr"/>
                      <a:endParaRPr lang="en-GB" sz="2400" b="1" dirty="0">
                        <a:solidFill>
                          <a:schemeClr val="accent5">
                            <a:lumMod val="10000"/>
                          </a:schemeClr>
                        </a:solidFill>
                        <a:latin typeface="Myriad Pro" panose="020B0503030403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GB" sz="2400" dirty="0">
                          <a:solidFill>
                            <a:schemeClr val="accent5">
                              <a:lumMod val="10000"/>
                            </a:schemeClr>
                          </a:solidFill>
                          <a:latin typeface="Myriad Pro" panose="020B0503030403020204" pitchFamily="34" charset="0"/>
                        </a:rPr>
                        <a:t>Year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Year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Year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10000"/>
                  </a:ext>
                </a:extLst>
              </a:tr>
              <a:tr h="391638">
                <a:tc>
                  <a:txBody>
                    <a:bodyPr/>
                    <a:lstStyle/>
                    <a:p>
                      <a:r>
                        <a:rPr lang="en-GB" sz="2400" kern="1200" dirty="0">
                          <a:solidFill>
                            <a:schemeClr val="dk1"/>
                          </a:solidFill>
                          <a:effectLst/>
                          <a:latin typeface="Myriad Pro" panose="020B0503030403020204" pitchFamily="34" charset="0"/>
                          <a:ea typeface="+mn-ea"/>
                          <a:cs typeface="+mn-cs"/>
                        </a:rPr>
                        <a:t>Number of children asked about their favourite </a:t>
                      </a:r>
                      <a:r>
                        <a:rPr lang="en-GB" sz="2400" b="1" kern="1200" dirty="0">
                          <a:solidFill>
                            <a:schemeClr val="dk1"/>
                          </a:solidFill>
                          <a:effectLst/>
                          <a:latin typeface="Myriad Pro" panose="020B0503030403020204" pitchFamily="34" charset="0"/>
                          <a:ea typeface="+mn-ea"/>
                          <a:cs typeface="+mn-cs"/>
                        </a:rPr>
                        <a:t>drink</a:t>
                      </a:r>
                      <a:endParaRPr lang="en-GB" sz="2400" dirty="0">
                        <a:latin typeface="Myriad Pro" panose="020B0503030403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62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58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59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1638">
                <a:tc>
                  <a:txBody>
                    <a:bodyPr/>
                    <a:lstStyle/>
                    <a:p>
                      <a:pPr>
                        <a:lnSpc>
                          <a:spcPct val="107000"/>
                        </a:lnSpc>
                        <a:spcAft>
                          <a:spcPts val="0"/>
                        </a:spcAft>
                      </a:pP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Number who like </a:t>
                      </a:r>
                      <a:r>
                        <a:rPr lang="en-GB" sz="2400" b="1" dirty="0">
                          <a:effectLst/>
                          <a:latin typeface="Myriad Pro" panose="020B0503030403020204" pitchFamily="34" charset="0"/>
                          <a:ea typeface="Times New Roman" panose="02020603050405020304" pitchFamily="18" charset="0"/>
                          <a:cs typeface="Times New Roman" panose="02020603050405020304" pitchFamily="18" charset="0"/>
                        </a:rPr>
                        <a:t>milk</a:t>
                      </a: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 best</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21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2745736"/>
                  </a:ext>
                </a:extLst>
              </a:tr>
              <a:tr h="391638">
                <a:tc>
                  <a:txBody>
                    <a:bodyPr/>
                    <a:lstStyle/>
                    <a:p>
                      <a:pPr>
                        <a:lnSpc>
                          <a:spcPct val="107000"/>
                        </a:lnSpc>
                        <a:spcAft>
                          <a:spcPts val="0"/>
                        </a:spcAft>
                      </a:pP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Number who like </a:t>
                      </a:r>
                      <a:r>
                        <a:rPr lang="en-GB" sz="2400" b="1" dirty="0">
                          <a:effectLst/>
                          <a:latin typeface="Myriad Pro" panose="020B0503030403020204" pitchFamily="34" charset="0"/>
                          <a:ea typeface="Times New Roman" panose="02020603050405020304" pitchFamily="18" charset="0"/>
                          <a:cs typeface="Times New Roman" panose="02020603050405020304" pitchFamily="18" charset="0"/>
                        </a:rPr>
                        <a:t>lemonade</a:t>
                      </a: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 best</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20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3893109"/>
                  </a:ext>
                </a:extLst>
              </a:tr>
              <a:tr h="391638">
                <a:tc>
                  <a:txBody>
                    <a:bodyPr/>
                    <a:lstStyle/>
                    <a:p>
                      <a:pPr>
                        <a:lnSpc>
                          <a:spcPct val="107000"/>
                        </a:lnSpc>
                        <a:spcAft>
                          <a:spcPts val="0"/>
                        </a:spcAft>
                      </a:pP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Number who like </a:t>
                      </a:r>
                      <a:r>
                        <a:rPr lang="en-GB" sz="2400" b="1" dirty="0">
                          <a:effectLst/>
                          <a:latin typeface="Myriad Pro" panose="020B0503030403020204" pitchFamily="34" charset="0"/>
                          <a:ea typeface="Times New Roman" panose="02020603050405020304" pitchFamily="18" charset="0"/>
                          <a:cs typeface="Times New Roman" panose="02020603050405020304" pitchFamily="18" charset="0"/>
                        </a:rPr>
                        <a:t>juice</a:t>
                      </a:r>
                      <a:r>
                        <a:rPr lang="en-GB" sz="2400" dirty="0">
                          <a:effectLst/>
                          <a:latin typeface="Myriad Pro" panose="020B0503030403020204" pitchFamily="34" charset="0"/>
                          <a:ea typeface="Times New Roman" panose="02020603050405020304" pitchFamily="18" charset="0"/>
                          <a:cs typeface="Times New Roman" panose="02020603050405020304" pitchFamily="18" charset="0"/>
                        </a:rPr>
                        <a:t> best</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latin typeface="Myriad Pro" panose="020B0503030403020204" pitchFamily="34" charset="0"/>
                        </a:rPr>
                        <a:t>35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1788051"/>
                  </a:ext>
                </a:extLst>
              </a:tr>
            </a:tbl>
          </a:graphicData>
        </a:graphic>
      </p:graphicFrame>
      <p:sp>
        <p:nvSpPr>
          <p:cNvPr id="3" name="Rectangle 2">
            <a:extLst>
              <a:ext uri="{FF2B5EF4-FFF2-40B4-BE49-F238E27FC236}">
                <a16:creationId xmlns:a16="http://schemas.microsoft.com/office/drawing/2014/main" id="{0CF705D6-8DD8-46D2-9B30-7BC32DEA303E}"/>
              </a:ext>
            </a:extLst>
          </p:cNvPr>
          <p:cNvSpPr/>
          <p:nvPr/>
        </p:nvSpPr>
        <p:spPr>
          <a:xfrm>
            <a:off x="3238024" y="3106259"/>
            <a:ext cx="498855" cy="461665"/>
          </a:xfrm>
          <a:prstGeom prst="rect">
            <a:avLst/>
          </a:prstGeom>
        </p:spPr>
        <p:txBody>
          <a:bodyPr wrap="none">
            <a:spAutoFit/>
          </a:bodyPr>
          <a:lstStyle/>
          <a:p>
            <a:pPr algn="ctr"/>
            <a:r>
              <a:rPr lang="en-GB" sz="2400" dirty="0">
                <a:latin typeface="Myriad Pro" panose="020B0503030403020204" pitchFamily="34" charset="0"/>
              </a:rPr>
              <a:t>30</a:t>
            </a:r>
          </a:p>
        </p:txBody>
      </p:sp>
      <p:sp>
        <p:nvSpPr>
          <p:cNvPr id="15" name="Rectangle 14">
            <a:extLst>
              <a:ext uri="{FF2B5EF4-FFF2-40B4-BE49-F238E27FC236}">
                <a16:creationId xmlns:a16="http://schemas.microsoft.com/office/drawing/2014/main" id="{741B7848-87E4-4438-8257-9B59F4CED585}"/>
              </a:ext>
            </a:extLst>
          </p:cNvPr>
          <p:cNvSpPr/>
          <p:nvPr/>
        </p:nvSpPr>
        <p:spPr>
          <a:xfrm>
            <a:off x="5411456" y="4044109"/>
            <a:ext cx="498855" cy="461665"/>
          </a:xfrm>
          <a:prstGeom prst="rect">
            <a:avLst/>
          </a:prstGeom>
        </p:spPr>
        <p:txBody>
          <a:bodyPr wrap="none">
            <a:spAutoFit/>
          </a:bodyPr>
          <a:lstStyle/>
          <a:p>
            <a:pPr algn="ctr"/>
            <a:r>
              <a:rPr lang="en-GB" sz="2400" dirty="0">
                <a:latin typeface="Myriad Pro" panose="020B0503030403020204" pitchFamily="34" charset="0"/>
              </a:rPr>
              <a:t>10</a:t>
            </a:r>
          </a:p>
        </p:txBody>
      </p:sp>
      <p:sp>
        <p:nvSpPr>
          <p:cNvPr id="16" name="Rectangle 15">
            <a:extLst>
              <a:ext uri="{FF2B5EF4-FFF2-40B4-BE49-F238E27FC236}">
                <a16:creationId xmlns:a16="http://schemas.microsoft.com/office/drawing/2014/main" id="{E83A2C57-DE0D-42FC-842E-CE19F0DB85C0}"/>
              </a:ext>
            </a:extLst>
          </p:cNvPr>
          <p:cNvSpPr/>
          <p:nvPr/>
        </p:nvSpPr>
        <p:spPr>
          <a:xfrm>
            <a:off x="7575781" y="5008999"/>
            <a:ext cx="498855" cy="461665"/>
          </a:xfrm>
          <a:prstGeom prst="rect">
            <a:avLst/>
          </a:prstGeom>
        </p:spPr>
        <p:txBody>
          <a:bodyPr wrap="none">
            <a:spAutoFit/>
          </a:bodyPr>
          <a:lstStyle/>
          <a:p>
            <a:pPr algn="ctr"/>
            <a:r>
              <a:rPr lang="en-GB" sz="2400" dirty="0">
                <a:latin typeface="Myriad Pro" panose="020B0503030403020204" pitchFamily="34" charset="0"/>
              </a:rPr>
              <a:t>20</a:t>
            </a:r>
          </a:p>
        </p:txBody>
      </p:sp>
    </p:spTree>
    <p:extLst>
      <p:ext uri="{BB962C8B-B14F-4D97-AF65-F5344CB8AC3E}">
        <p14:creationId xmlns:p14="http://schemas.microsoft.com/office/powerpoint/2010/main" val="18309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DBFB0D-D672-4856-AAC9-474AF509B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6" y="2066146"/>
            <a:ext cx="7974949" cy="1812926"/>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3:6</a:t>
            </a:r>
          </a:p>
        </p:txBody>
      </p:sp>
      <p:sp>
        <p:nvSpPr>
          <p:cNvPr id="11" name="TextBox 10">
            <a:extLst>
              <a:ext uri="{FF2B5EF4-FFF2-40B4-BE49-F238E27FC236}">
                <a16:creationId xmlns:a16="http://schemas.microsoft.com/office/drawing/2014/main" id="{388B1AF2-5DFA-4080-8FAF-D1F05EE44FD3}"/>
              </a:ext>
            </a:extLst>
          </p:cNvPr>
          <p:cNvSpPr txBox="1"/>
          <p:nvPr/>
        </p:nvSpPr>
        <p:spPr>
          <a:xfrm>
            <a:off x="4644080" y="4360322"/>
            <a:ext cx="2347117" cy="461665"/>
          </a:xfrm>
          <a:prstGeom prst="rect">
            <a:avLst/>
          </a:prstGeom>
          <a:noFill/>
        </p:spPr>
        <p:txBody>
          <a:bodyPr wrap="none" rtlCol="0">
            <a:spAutoFit/>
          </a:bodyPr>
          <a:lstStyle/>
          <a:p>
            <a:pPr algn="ctr"/>
            <a:r>
              <a:rPr lang="en-GB" sz="2400" dirty="0">
                <a:latin typeface="Myriad Pro" panose="020B0503030403020204" pitchFamily="34" charset="0"/>
              </a:rPr>
              <a:t>345 +            +198</a:t>
            </a:r>
          </a:p>
        </p:txBody>
      </p:sp>
      <p:sp>
        <p:nvSpPr>
          <p:cNvPr id="13" name="Rectangle 12">
            <a:extLst>
              <a:ext uri="{FF2B5EF4-FFF2-40B4-BE49-F238E27FC236}">
                <a16:creationId xmlns:a16="http://schemas.microsoft.com/office/drawing/2014/main" id="{545390CA-C066-44B8-9F34-C8E3C4C7F8DD}"/>
              </a:ext>
            </a:extLst>
          </p:cNvPr>
          <p:cNvSpPr/>
          <p:nvPr/>
        </p:nvSpPr>
        <p:spPr>
          <a:xfrm>
            <a:off x="5525275" y="4419600"/>
            <a:ext cx="654889" cy="3555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F0910B5C-93EE-4C84-A433-725D9E02C5A4}"/>
              </a:ext>
            </a:extLst>
          </p:cNvPr>
          <p:cNvSpPr txBox="1"/>
          <p:nvPr/>
        </p:nvSpPr>
        <p:spPr>
          <a:xfrm>
            <a:off x="2586682" y="4360322"/>
            <a:ext cx="655950" cy="461665"/>
          </a:xfrm>
          <a:prstGeom prst="rect">
            <a:avLst/>
          </a:prstGeom>
          <a:noFill/>
        </p:spPr>
        <p:txBody>
          <a:bodyPr wrap="none" rtlCol="0">
            <a:spAutoFit/>
          </a:bodyPr>
          <a:lstStyle/>
          <a:p>
            <a:pPr algn="ctr"/>
            <a:r>
              <a:rPr lang="en-GB" sz="2400" dirty="0">
                <a:latin typeface="Myriad Pro" panose="020B0503030403020204" pitchFamily="34" charset="0"/>
              </a:rPr>
              <a:t>999</a:t>
            </a:r>
          </a:p>
        </p:txBody>
      </p:sp>
      <p:sp>
        <p:nvSpPr>
          <p:cNvPr id="26" name="TextBox 25">
            <a:extLst>
              <a:ext uri="{FF2B5EF4-FFF2-40B4-BE49-F238E27FC236}">
                <a16:creationId xmlns:a16="http://schemas.microsoft.com/office/drawing/2014/main" id="{E6788FBC-D27F-4E3D-A5FA-1732984E11A0}"/>
              </a:ext>
            </a:extLst>
          </p:cNvPr>
          <p:cNvSpPr txBox="1"/>
          <p:nvPr/>
        </p:nvSpPr>
        <p:spPr>
          <a:xfrm>
            <a:off x="3759652" y="4360322"/>
            <a:ext cx="367408" cy="461665"/>
          </a:xfrm>
          <a:prstGeom prst="rect">
            <a:avLst/>
          </a:prstGeom>
          <a:noFill/>
        </p:spPr>
        <p:txBody>
          <a:bodyPr wrap="none" rtlCol="0">
            <a:spAutoFit/>
          </a:bodyPr>
          <a:lstStyle/>
          <a:p>
            <a:pPr algn="ctr"/>
            <a:r>
              <a:rPr lang="en-GB" sz="2400" dirty="0">
                <a:latin typeface="Myriad Pro" panose="020B0503030403020204" pitchFamily="34" charset="0"/>
              </a:rPr>
              <a:t>=</a:t>
            </a:r>
          </a:p>
        </p:txBody>
      </p:sp>
      <p:cxnSp>
        <p:nvCxnSpPr>
          <p:cNvPr id="27" name="Straight Connector 26">
            <a:extLst>
              <a:ext uri="{FF2B5EF4-FFF2-40B4-BE49-F238E27FC236}">
                <a16:creationId xmlns:a16="http://schemas.microsoft.com/office/drawing/2014/main" id="{82CAF95D-4FEA-4AE4-AD47-60BAF0920E71}"/>
              </a:ext>
            </a:extLst>
          </p:cNvPr>
          <p:cNvCxnSpPr>
            <a:cxnSpLocks/>
          </p:cNvCxnSpPr>
          <p:nvPr/>
        </p:nvCxnSpPr>
        <p:spPr>
          <a:xfrm>
            <a:off x="2636520" y="4821986"/>
            <a:ext cx="556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F268332-C623-49F6-9BFF-FD43781E6323}"/>
              </a:ext>
            </a:extLst>
          </p:cNvPr>
          <p:cNvCxnSpPr>
            <a:cxnSpLocks/>
          </p:cNvCxnSpPr>
          <p:nvPr/>
        </p:nvCxnSpPr>
        <p:spPr>
          <a:xfrm>
            <a:off x="2905442" y="4918597"/>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5F63EAB-0541-4CA1-91D6-8AC1E7B571E1}"/>
              </a:ext>
            </a:extLst>
          </p:cNvPr>
          <p:cNvSpPr txBox="1"/>
          <p:nvPr/>
        </p:nvSpPr>
        <p:spPr>
          <a:xfrm>
            <a:off x="2418441" y="5311629"/>
            <a:ext cx="976550" cy="461665"/>
          </a:xfrm>
          <a:prstGeom prst="rect">
            <a:avLst/>
          </a:prstGeom>
          <a:noFill/>
        </p:spPr>
        <p:txBody>
          <a:bodyPr wrap="none" rtlCol="0">
            <a:spAutoFit/>
          </a:bodyPr>
          <a:lstStyle/>
          <a:p>
            <a:pPr algn="ctr"/>
            <a:r>
              <a:rPr lang="en-GB" sz="2400" dirty="0">
                <a:latin typeface="Myriad Pro" panose="020B0503030403020204" pitchFamily="34" charset="0"/>
              </a:rPr>
              <a:t>whole</a:t>
            </a:r>
          </a:p>
        </p:txBody>
      </p:sp>
      <p:cxnSp>
        <p:nvCxnSpPr>
          <p:cNvPr id="30" name="Straight Connector 29">
            <a:extLst>
              <a:ext uri="{FF2B5EF4-FFF2-40B4-BE49-F238E27FC236}">
                <a16:creationId xmlns:a16="http://schemas.microsoft.com/office/drawing/2014/main" id="{76E671E1-BDA4-4761-8604-2F39CACFC859}"/>
              </a:ext>
            </a:extLst>
          </p:cNvPr>
          <p:cNvCxnSpPr>
            <a:cxnSpLocks/>
          </p:cNvCxnSpPr>
          <p:nvPr/>
        </p:nvCxnSpPr>
        <p:spPr>
          <a:xfrm>
            <a:off x="4710031" y="4821986"/>
            <a:ext cx="2248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75804E9-42AB-4ED6-A7C0-E959B25CCB51}"/>
              </a:ext>
            </a:extLst>
          </p:cNvPr>
          <p:cNvCxnSpPr>
            <a:cxnSpLocks/>
          </p:cNvCxnSpPr>
          <p:nvPr/>
        </p:nvCxnSpPr>
        <p:spPr>
          <a:xfrm>
            <a:off x="5841234" y="4921228"/>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389410-8E5C-41E0-A50F-E947ED86BF15}"/>
              </a:ext>
            </a:extLst>
          </p:cNvPr>
          <p:cNvSpPr txBox="1"/>
          <p:nvPr/>
        </p:nvSpPr>
        <p:spPr>
          <a:xfrm>
            <a:off x="5051020" y="5316197"/>
            <a:ext cx="1586781" cy="461665"/>
          </a:xfrm>
          <a:prstGeom prst="rect">
            <a:avLst/>
          </a:prstGeom>
          <a:noFill/>
        </p:spPr>
        <p:txBody>
          <a:bodyPr wrap="none" rtlCol="0">
            <a:spAutoFit/>
          </a:bodyPr>
          <a:lstStyle/>
          <a:p>
            <a:pPr algn="ctr"/>
            <a:r>
              <a:rPr lang="en-GB" sz="2400" dirty="0">
                <a:latin typeface="Myriad Pro" panose="020B0503030403020204" pitchFamily="34" charset="0"/>
              </a:rPr>
              <a:t>three parts</a:t>
            </a:r>
          </a:p>
        </p:txBody>
      </p:sp>
    </p:spTree>
    <p:extLst>
      <p:ext uri="{BB962C8B-B14F-4D97-AF65-F5344CB8AC3E}">
        <p14:creationId xmlns:p14="http://schemas.microsoft.com/office/powerpoint/2010/main" val="22171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5" grpId="0"/>
      <p:bldP spid="26" grpId="0"/>
      <p:bldP spid="29"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DBFB0D-D672-4856-AAC9-474AF509B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8" y="2066146"/>
            <a:ext cx="7974945" cy="1812926"/>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3:6</a:t>
            </a:r>
          </a:p>
        </p:txBody>
      </p:sp>
      <p:sp>
        <p:nvSpPr>
          <p:cNvPr id="11" name="TextBox 10">
            <a:extLst>
              <a:ext uri="{FF2B5EF4-FFF2-40B4-BE49-F238E27FC236}">
                <a16:creationId xmlns:a16="http://schemas.microsoft.com/office/drawing/2014/main" id="{388B1AF2-5DFA-4080-8FAF-D1F05EE44FD3}"/>
              </a:ext>
            </a:extLst>
          </p:cNvPr>
          <p:cNvSpPr txBox="1"/>
          <p:nvPr/>
        </p:nvSpPr>
        <p:spPr>
          <a:xfrm>
            <a:off x="2554621" y="4360322"/>
            <a:ext cx="720070" cy="461665"/>
          </a:xfrm>
          <a:prstGeom prst="rect">
            <a:avLst/>
          </a:prstGeom>
          <a:noFill/>
        </p:spPr>
        <p:txBody>
          <a:bodyPr wrap="none" rtlCol="0">
            <a:spAutoFit/>
          </a:bodyPr>
          <a:lstStyle/>
          <a:p>
            <a:pPr algn="ctr"/>
            <a:r>
              <a:rPr lang="en-GB" sz="2400" dirty="0">
                <a:latin typeface="Myriad Pro" panose="020B0503030403020204" pitchFamily="34" charset="0"/>
              </a:rPr>
              <a:t>15.1</a:t>
            </a:r>
          </a:p>
        </p:txBody>
      </p:sp>
      <p:sp>
        <p:nvSpPr>
          <p:cNvPr id="9" name="TextBox 8">
            <a:extLst>
              <a:ext uri="{FF2B5EF4-FFF2-40B4-BE49-F238E27FC236}">
                <a16:creationId xmlns:a16="http://schemas.microsoft.com/office/drawing/2014/main" id="{464297B8-20B1-42DE-B5F8-5AA5519FA279}"/>
              </a:ext>
            </a:extLst>
          </p:cNvPr>
          <p:cNvSpPr txBox="1"/>
          <p:nvPr/>
        </p:nvSpPr>
        <p:spPr>
          <a:xfrm>
            <a:off x="3759652" y="4360322"/>
            <a:ext cx="367408" cy="461665"/>
          </a:xfrm>
          <a:prstGeom prst="rect">
            <a:avLst/>
          </a:prstGeom>
          <a:noFill/>
        </p:spPr>
        <p:txBody>
          <a:bodyPr wrap="none" rtlCol="0">
            <a:spAutoFit/>
          </a:bodyPr>
          <a:lstStyle/>
          <a:p>
            <a:pPr algn="ctr"/>
            <a:r>
              <a:rPr lang="en-GB" sz="2400" dirty="0">
                <a:latin typeface="Myriad Pro" panose="020B0503030403020204" pitchFamily="34" charset="0"/>
              </a:rPr>
              <a:t>=</a:t>
            </a:r>
          </a:p>
        </p:txBody>
      </p:sp>
      <p:sp>
        <p:nvSpPr>
          <p:cNvPr id="12" name="TextBox 11">
            <a:extLst>
              <a:ext uri="{FF2B5EF4-FFF2-40B4-BE49-F238E27FC236}">
                <a16:creationId xmlns:a16="http://schemas.microsoft.com/office/drawing/2014/main" id="{80A03093-522E-4239-8617-5AA03BF0586B}"/>
              </a:ext>
            </a:extLst>
          </p:cNvPr>
          <p:cNvSpPr txBox="1"/>
          <p:nvPr/>
        </p:nvSpPr>
        <p:spPr>
          <a:xfrm>
            <a:off x="5316872" y="4360321"/>
            <a:ext cx="1818125" cy="461665"/>
          </a:xfrm>
          <a:prstGeom prst="rect">
            <a:avLst/>
          </a:prstGeom>
          <a:noFill/>
        </p:spPr>
        <p:txBody>
          <a:bodyPr wrap="none" rtlCol="0">
            <a:spAutoFit/>
          </a:bodyPr>
          <a:lstStyle/>
          <a:p>
            <a:pPr algn="ctr"/>
            <a:r>
              <a:rPr lang="en-GB" sz="2400" dirty="0">
                <a:latin typeface="Myriad Pro" panose="020B0503030403020204" pitchFamily="34" charset="0"/>
              </a:rPr>
              <a:t>+ 2.55 + 5.73</a:t>
            </a:r>
          </a:p>
        </p:txBody>
      </p:sp>
      <p:sp>
        <p:nvSpPr>
          <p:cNvPr id="3" name="Rectangle 2">
            <a:extLst>
              <a:ext uri="{FF2B5EF4-FFF2-40B4-BE49-F238E27FC236}">
                <a16:creationId xmlns:a16="http://schemas.microsoft.com/office/drawing/2014/main" id="{C323C26B-F583-4CB3-B8C9-03CB9EA731CF}"/>
              </a:ext>
            </a:extLst>
          </p:cNvPr>
          <p:cNvSpPr/>
          <p:nvPr/>
        </p:nvSpPr>
        <p:spPr>
          <a:xfrm>
            <a:off x="4649071" y="4419600"/>
            <a:ext cx="654889" cy="3555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DDF88667-11F8-46B0-8FCD-A108ED5C6D62}"/>
              </a:ext>
            </a:extLst>
          </p:cNvPr>
          <p:cNvCxnSpPr>
            <a:cxnSpLocks/>
          </p:cNvCxnSpPr>
          <p:nvPr/>
        </p:nvCxnSpPr>
        <p:spPr>
          <a:xfrm>
            <a:off x="2636520" y="4821986"/>
            <a:ext cx="556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B4FA5B-1A9A-4BC8-96BE-0F73EC6926E6}"/>
              </a:ext>
            </a:extLst>
          </p:cNvPr>
          <p:cNvCxnSpPr>
            <a:cxnSpLocks/>
          </p:cNvCxnSpPr>
          <p:nvPr/>
        </p:nvCxnSpPr>
        <p:spPr>
          <a:xfrm>
            <a:off x="4633831" y="4821986"/>
            <a:ext cx="2437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6C0517-9C4A-4316-A028-273F9FA46E46}"/>
              </a:ext>
            </a:extLst>
          </p:cNvPr>
          <p:cNvCxnSpPr>
            <a:cxnSpLocks/>
          </p:cNvCxnSpPr>
          <p:nvPr/>
        </p:nvCxnSpPr>
        <p:spPr>
          <a:xfrm>
            <a:off x="2905442" y="4918597"/>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6EB255-98F8-48A9-ADDD-DCA71EBDEF20}"/>
              </a:ext>
            </a:extLst>
          </p:cNvPr>
          <p:cNvCxnSpPr>
            <a:cxnSpLocks/>
          </p:cNvCxnSpPr>
          <p:nvPr/>
        </p:nvCxnSpPr>
        <p:spPr>
          <a:xfrm>
            <a:off x="5841234" y="4921228"/>
            <a:ext cx="0" cy="37993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6A44A3-628A-4CF3-B72D-07915D1E884B}"/>
              </a:ext>
            </a:extLst>
          </p:cNvPr>
          <p:cNvSpPr txBox="1"/>
          <p:nvPr/>
        </p:nvSpPr>
        <p:spPr>
          <a:xfrm>
            <a:off x="2418441" y="5311629"/>
            <a:ext cx="976550" cy="461665"/>
          </a:xfrm>
          <a:prstGeom prst="rect">
            <a:avLst/>
          </a:prstGeom>
          <a:noFill/>
        </p:spPr>
        <p:txBody>
          <a:bodyPr wrap="none" rtlCol="0">
            <a:spAutoFit/>
          </a:bodyPr>
          <a:lstStyle/>
          <a:p>
            <a:pPr algn="ctr"/>
            <a:r>
              <a:rPr lang="en-GB" sz="2400" dirty="0">
                <a:latin typeface="Myriad Pro" panose="020B0503030403020204" pitchFamily="34" charset="0"/>
              </a:rPr>
              <a:t>whole</a:t>
            </a:r>
          </a:p>
        </p:txBody>
      </p:sp>
      <p:sp>
        <p:nvSpPr>
          <p:cNvPr id="22" name="TextBox 21">
            <a:extLst>
              <a:ext uri="{FF2B5EF4-FFF2-40B4-BE49-F238E27FC236}">
                <a16:creationId xmlns:a16="http://schemas.microsoft.com/office/drawing/2014/main" id="{2A186590-5234-4E53-9C7E-7627A7CF446F}"/>
              </a:ext>
            </a:extLst>
          </p:cNvPr>
          <p:cNvSpPr txBox="1"/>
          <p:nvPr/>
        </p:nvSpPr>
        <p:spPr>
          <a:xfrm>
            <a:off x="5051020" y="5316197"/>
            <a:ext cx="1586781" cy="461665"/>
          </a:xfrm>
          <a:prstGeom prst="rect">
            <a:avLst/>
          </a:prstGeom>
          <a:noFill/>
        </p:spPr>
        <p:txBody>
          <a:bodyPr wrap="none" rtlCol="0">
            <a:spAutoFit/>
          </a:bodyPr>
          <a:lstStyle/>
          <a:p>
            <a:pPr algn="ctr"/>
            <a:r>
              <a:rPr lang="en-GB" sz="2400" dirty="0">
                <a:latin typeface="Myriad Pro" panose="020B0503030403020204" pitchFamily="34" charset="0"/>
              </a:rPr>
              <a:t>three parts</a:t>
            </a:r>
          </a:p>
        </p:txBody>
      </p:sp>
    </p:spTree>
    <p:extLst>
      <p:ext uri="{BB962C8B-B14F-4D97-AF65-F5344CB8AC3E}">
        <p14:creationId xmlns:p14="http://schemas.microsoft.com/office/powerpoint/2010/main" val="29075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P spid="3" grpId="0" animBg="1"/>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DB799-B70C-4950-8012-4E559E091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11" y="1264261"/>
            <a:ext cx="7166332" cy="4329478"/>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3:6</a:t>
            </a:r>
          </a:p>
        </p:txBody>
      </p:sp>
      <p:sp>
        <p:nvSpPr>
          <p:cNvPr id="3" name="Rectangle 2">
            <a:extLst>
              <a:ext uri="{FF2B5EF4-FFF2-40B4-BE49-F238E27FC236}">
                <a16:creationId xmlns:a16="http://schemas.microsoft.com/office/drawing/2014/main" id="{CBB5C317-EF99-4CBE-B6AA-092A0D91E619}"/>
              </a:ext>
            </a:extLst>
          </p:cNvPr>
          <p:cNvSpPr/>
          <p:nvPr/>
        </p:nvSpPr>
        <p:spPr>
          <a:xfrm>
            <a:off x="1175657" y="3429000"/>
            <a:ext cx="7010400" cy="2376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3373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4" name="Picture 3">
            <a:extLst>
              <a:ext uri="{FF2B5EF4-FFF2-40B4-BE49-F238E27FC236}">
                <a16:creationId xmlns:a16="http://schemas.microsoft.com/office/drawing/2014/main" id="{600B51F9-D453-4A99-A130-65800D4CB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739" y="900305"/>
            <a:ext cx="4310523" cy="3076190"/>
          </a:xfrm>
          <a:prstGeom prst="rect">
            <a:avLst/>
          </a:prstGeom>
        </p:spPr>
      </p:pic>
      <p:pic>
        <p:nvPicPr>
          <p:cNvPr id="7" name="Picture 6">
            <a:extLst>
              <a:ext uri="{FF2B5EF4-FFF2-40B4-BE49-F238E27FC236}">
                <a16:creationId xmlns:a16="http://schemas.microsoft.com/office/drawing/2014/main" id="{FAE7A2FF-1487-4EF1-8489-51FC196C4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39" y="4333683"/>
            <a:ext cx="4310523" cy="1812927"/>
          </a:xfrm>
          <a:prstGeom prst="rect">
            <a:avLst/>
          </a:prstGeom>
        </p:spPr>
      </p:pic>
      <p:sp>
        <p:nvSpPr>
          <p:cNvPr id="10" name="Rectangle 9">
            <a:extLst>
              <a:ext uri="{FF2B5EF4-FFF2-40B4-BE49-F238E27FC236}">
                <a16:creationId xmlns:a16="http://schemas.microsoft.com/office/drawing/2014/main" id="{1943536F-5CE2-4C71-A0CB-437FBBE2ECA6}"/>
              </a:ext>
            </a:extLst>
          </p:cNvPr>
          <p:cNvSpPr/>
          <p:nvPr/>
        </p:nvSpPr>
        <p:spPr>
          <a:xfrm>
            <a:off x="5486400" y="2152650"/>
            <a:ext cx="638175" cy="33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98E67D35-CE6D-4596-A765-C455F1AC82E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62600" y="2152650"/>
            <a:ext cx="561975" cy="338138"/>
          </a:xfrm>
          <a:prstGeom prst="rect">
            <a:avLst/>
          </a:prstGeom>
        </p:spPr>
      </p:pic>
      <p:sp>
        <p:nvSpPr>
          <p:cNvPr id="12" name="Rectangle 11">
            <a:extLst>
              <a:ext uri="{FF2B5EF4-FFF2-40B4-BE49-F238E27FC236}">
                <a16:creationId xmlns:a16="http://schemas.microsoft.com/office/drawing/2014/main" id="{BA106853-32B2-44BC-892A-E871426F263B}"/>
              </a:ext>
            </a:extLst>
          </p:cNvPr>
          <p:cNvSpPr/>
          <p:nvPr/>
        </p:nvSpPr>
        <p:spPr>
          <a:xfrm>
            <a:off x="5681662" y="5471920"/>
            <a:ext cx="638175" cy="33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E85CC4F9-9EF0-4DEB-A73C-09976DF5F59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5482" y="5487160"/>
            <a:ext cx="411957" cy="338138"/>
          </a:xfrm>
          <a:prstGeom prst="rect">
            <a:avLst/>
          </a:prstGeom>
        </p:spPr>
      </p:pic>
    </p:spTree>
    <p:extLst>
      <p:ext uri="{BB962C8B-B14F-4D97-AF65-F5344CB8AC3E}">
        <p14:creationId xmlns:p14="http://schemas.microsoft.com/office/powerpoint/2010/main" val="5662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4" name="Picture 3">
            <a:extLst>
              <a:ext uri="{FF2B5EF4-FFF2-40B4-BE49-F238E27FC236}">
                <a16:creationId xmlns:a16="http://schemas.microsoft.com/office/drawing/2014/main" id="{600B51F9-D453-4A99-A130-65800D4CB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739" y="1536311"/>
            <a:ext cx="4310523" cy="1804177"/>
          </a:xfrm>
          <a:prstGeom prst="rect">
            <a:avLst/>
          </a:prstGeom>
        </p:spPr>
      </p:pic>
      <p:pic>
        <p:nvPicPr>
          <p:cNvPr id="7" name="Picture 6">
            <a:extLst>
              <a:ext uri="{FF2B5EF4-FFF2-40B4-BE49-F238E27FC236}">
                <a16:creationId xmlns:a16="http://schemas.microsoft.com/office/drawing/2014/main" id="{FAE7A2FF-1487-4EF1-8489-51FC196C4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39" y="4333683"/>
            <a:ext cx="4310523" cy="1812926"/>
          </a:xfrm>
          <a:prstGeom prst="rect">
            <a:avLst/>
          </a:prstGeom>
        </p:spPr>
      </p:pic>
      <p:sp>
        <p:nvSpPr>
          <p:cNvPr id="10" name="Rectangle 9">
            <a:extLst>
              <a:ext uri="{FF2B5EF4-FFF2-40B4-BE49-F238E27FC236}">
                <a16:creationId xmlns:a16="http://schemas.microsoft.com/office/drawing/2014/main" id="{1943536F-5CE2-4C71-A0CB-437FBBE2ECA6}"/>
              </a:ext>
            </a:extLst>
          </p:cNvPr>
          <p:cNvSpPr/>
          <p:nvPr/>
        </p:nvSpPr>
        <p:spPr>
          <a:xfrm>
            <a:off x="2824162" y="2673350"/>
            <a:ext cx="638175" cy="33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A106853-32B2-44BC-892A-E871426F263B}"/>
              </a:ext>
            </a:extLst>
          </p:cNvPr>
          <p:cNvSpPr/>
          <p:nvPr/>
        </p:nvSpPr>
        <p:spPr>
          <a:xfrm>
            <a:off x="2843212" y="5471920"/>
            <a:ext cx="638175" cy="33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1AC3B3F0-E101-4115-A967-1F711026779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59882" y="2543872"/>
            <a:ext cx="681037" cy="406498"/>
          </a:xfrm>
          <a:prstGeom prst="rect">
            <a:avLst/>
          </a:prstGeom>
        </p:spPr>
      </p:pic>
      <p:pic>
        <p:nvPicPr>
          <p:cNvPr id="14" name="Picture 13">
            <a:extLst>
              <a:ext uri="{FF2B5EF4-FFF2-40B4-BE49-F238E27FC236}">
                <a16:creationId xmlns:a16="http://schemas.microsoft.com/office/drawing/2014/main" id="{64B61CCE-7D76-4E2F-8C45-FED1D964F3E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761970" y="5396077"/>
            <a:ext cx="548762" cy="406498"/>
          </a:xfrm>
          <a:prstGeom prst="rect">
            <a:avLst/>
          </a:prstGeom>
        </p:spPr>
      </p:pic>
    </p:spTree>
    <p:extLst>
      <p:ext uri="{BB962C8B-B14F-4D97-AF65-F5344CB8AC3E}">
        <p14:creationId xmlns:p14="http://schemas.microsoft.com/office/powerpoint/2010/main" val="25464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4" name="Picture 3">
            <a:extLst>
              <a:ext uri="{FF2B5EF4-FFF2-40B4-BE49-F238E27FC236}">
                <a16:creationId xmlns:a16="http://schemas.microsoft.com/office/drawing/2014/main" id="{600B51F9-D453-4A99-A130-65800D4CB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741" y="767054"/>
            <a:ext cx="3284518" cy="3374298"/>
          </a:xfrm>
          <a:prstGeom prst="rect">
            <a:avLst/>
          </a:prstGeom>
        </p:spPr>
      </p:pic>
      <p:pic>
        <p:nvPicPr>
          <p:cNvPr id="7" name="Picture 6">
            <a:extLst>
              <a:ext uri="{FF2B5EF4-FFF2-40B4-BE49-F238E27FC236}">
                <a16:creationId xmlns:a16="http://schemas.microsoft.com/office/drawing/2014/main" id="{FAE7A2FF-1487-4EF1-8489-51FC196C4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40" y="4333683"/>
            <a:ext cx="4310520" cy="1812926"/>
          </a:xfrm>
          <a:prstGeom prst="rect">
            <a:avLst/>
          </a:prstGeom>
        </p:spPr>
      </p:pic>
      <p:sp>
        <p:nvSpPr>
          <p:cNvPr id="10" name="Rectangle 9">
            <a:extLst>
              <a:ext uri="{FF2B5EF4-FFF2-40B4-BE49-F238E27FC236}">
                <a16:creationId xmlns:a16="http://schemas.microsoft.com/office/drawing/2014/main" id="{1943536F-5CE2-4C71-A0CB-437FBBE2ECA6}"/>
              </a:ext>
            </a:extLst>
          </p:cNvPr>
          <p:cNvSpPr/>
          <p:nvPr/>
        </p:nvSpPr>
        <p:spPr>
          <a:xfrm>
            <a:off x="5001305" y="3167063"/>
            <a:ext cx="638175" cy="33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A106853-32B2-44BC-892A-E871426F263B}"/>
              </a:ext>
            </a:extLst>
          </p:cNvPr>
          <p:cNvSpPr/>
          <p:nvPr/>
        </p:nvSpPr>
        <p:spPr>
          <a:xfrm>
            <a:off x="5746432" y="5471920"/>
            <a:ext cx="638175" cy="33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EFD43E4-09E2-4CAB-B98B-369DFF985BF9}"/>
              </a:ext>
            </a:extLst>
          </p:cNvPr>
          <p:cNvSpPr txBox="1"/>
          <p:nvPr/>
        </p:nvSpPr>
        <p:spPr>
          <a:xfrm>
            <a:off x="4962395" y="3054859"/>
            <a:ext cx="562975" cy="430887"/>
          </a:xfrm>
          <a:prstGeom prst="rect">
            <a:avLst/>
          </a:prstGeom>
          <a:noFill/>
        </p:spPr>
        <p:txBody>
          <a:bodyPr wrap="none" rtlCol="0">
            <a:spAutoFit/>
          </a:bodyPr>
          <a:lstStyle/>
          <a:p>
            <a:pPr algn="ctr"/>
            <a:r>
              <a:rPr lang="en-GB" sz="2200" dirty="0">
                <a:latin typeface="Myriad Pro" panose="020B0503030403020204" pitchFamily="34" charset="0"/>
              </a:rPr>
              <a:t>76°</a:t>
            </a:r>
          </a:p>
        </p:txBody>
      </p:sp>
      <p:sp>
        <p:nvSpPr>
          <p:cNvPr id="11" name="TextBox 10">
            <a:extLst>
              <a:ext uri="{FF2B5EF4-FFF2-40B4-BE49-F238E27FC236}">
                <a16:creationId xmlns:a16="http://schemas.microsoft.com/office/drawing/2014/main" id="{C02DC7CE-B90D-40E7-BDA2-BF95468D382C}"/>
              </a:ext>
            </a:extLst>
          </p:cNvPr>
          <p:cNvSpPr txBox="1"/>
          <p:nvPr/>
        </p:nvSpPr>
        <p:spPr>
          <a:xfrm>
            <a:off x="5788840" y="5392349"/>
            <a:ext cx="553358" cy="523220"/>
          </a:xfrm>
          <a:prstGeom prst="rect">
            <a:avLst/>
          </a:prstGeom>
          <a:noFill/>
        </p:spPr>
        <p:txBody>
          <a:bodyPr wrap="none" rtlCol="0">
            <a:spAutoFit/>
          </a:bodyPr>
          <a:lstStyle/>
          <a:p>
            <a:pPr algn="ctr"/>
            <a:r>
              <a:rPr lang="en-GB" sz="2800" dirty="0">
                <a:latin typeface="Myriad Pro" panose="020B0503030403020204" pitchFamily="34" charset="0"/>
              </a:rPr>
              <a:t>76</a:t>
            </a:r>
          </a:p>
        </p:txBody>
      </p:sp>
    </p:spTree>
    <p:extLst>
      <p:ext uri="{BB962C8B-B14F-4D97-AF65-F5344CB8AC3E}">
        <p14:creationId xmlns:p14="http://schemas.microsoft.com/office/powerpoint/2010/main" val="21802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1:1</a:t>
            </a:r>
          </a:p>
        </p:txBody>
      </p:sp>
      <p:pic>
        <p:nvPicPr>
          <p:cNvPr id="6" name="Picture 5">
            <a:extLst>
              <a:ext uri="{FF2B5EF4-FFF2-40B4-BE49-F238E27FC236}">
                <a16:creationId xmlns:a16="http://schemas.microsoft.com/office/drawing/2014/main" id="{0B78F023-8A23-46CC-B136-26183775CE4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66389" y="2585217"/>
            <a:ext cx="6811223" cy="1687566"/>
          </a:xfrm>
          <a:prstGeom prst="rect">
            <a:avLst/>
          </a:prstGeom>
        </p:spPr>
      </p:pic>
      <p:sp>
        <p:nvSpPr>
          <p:cNvPr id="7" name="Rectangle 6">
            <a:extLst>
              <a:ext uri="{FF2B5EF4-FFF2-40B4-BE49-F238E27FC236}">
                <a16:creationId xmlns:a16="http://schemas.microsoft.com/office/drawing/2014/main" id="{8C5DC982-A6AC-44F3-8F22-A649A5A0A68D}"/>
              </a:ext>
            </a:extLst>
          </p:cNvPr>
          <p:cNvSpPr/>
          <p:nvPr/>
        </p:nvSpPr>
        <p:spPr bwMode="auto">
          <a:xfrm>
            <a:off x="1166389" y="2306106"/>
            <a:ext cx="2284466" cy="1070169"/>
          </a:xfrm>
          <a:prstGeom prst="rect">
            <a:avLst/>
          </a:prstGeom>
          <a:solidFill>
            <a:schemeClr val="bg1"/>
          </a:solidFill>
          <a:ln>
            <a:no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Isosceles Triangle 13">
            <a:extLst>
              <a:ext uri="{FF2B5EF4-FFF2-40B4-BE49-F238E27FC236}">
                <a16:creationId xmlns:a16="http://schemas.microsoft.com/office/drawing/2014/main" id="{E274C410-2616-4798-97EB-47B573B19F34}"/>
              </a:ext>
            </a:extLst>
          </p:cNvPr>
          <p:cNvSpPr/>
          <p:nvPr/>
        </p:nvSpPr>
        <p:spPr bwMode="auto">
          <a:xfrm rot="16200000">
            <a:off x="3417878" y="2940486"/>
            <a:ext cx="184545" cy="166212"/>
          </a:xfrm>
          <a:prstGeom prst="triangle">
            <a:avLst/>
          </a:prstGeom>
          <a:solidFill>
            <a:srgbClr val="232322"/>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FE350B6-094F-4615-A3FD-FB499CC1A0A8}"/>
              </a:ext>
            </a:extLst>
          </p:cNvPr>
          <p:cNvSpPr/>
          <p:nvPr/>
        </p:nvSpPr>
        <p:spPr bwMode="auto">
          <a:xfrm>
            <a:off x="3434184" y="2306105"/>
            <a:ext cx="4545809" cy="1070169"/>
          </a:xfrm>
          <a:prstGeom prst="rect">
            <a:avLst/>
          </a:prstGeom>
          <a:solidFill>
            <a:schemeClr val="bg1"/>
          </a:solidFill>
          <a:ln>
            <a:no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320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5" name="Picture 4">
            <a:extLst>
              <a:ext uri="{FF2B5EF4-FFF2-40B4-BE49-F238E27FC236}">
                <a16:creationId xmlns:a16="http://schemas.microsoft.com/office/drawing/2014/main" id="{0D9490C2-08FE-41B5-BE92-125570EC7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35554"/>
            <a:ext cx="7907446" cy="2786893"/>
          </a:xfrm>
          <a:prstGeom prst="rect">
            <a:avLst/>
          </a:prstGeom>
        </p:spPr>
      </p:pic>
      <p:sp>
        <p:nvSpPr>
          <p:cNvPr id="6" name="Oval 5">
            <a:extLst>
              <a:ext uri="{FF2B5EF4-FFF2-40B4-BE49-F238E27FC236}">
                <a16:creationId xmlns:a16="http://schemas.microsoft.com/office/drawing/2014/main" id="{E912C02D-7857-4A71-BBE9-CBEC37E19695}"/>
              </a:ext>
            </a:extLst>
          </p:cNvPr>
          <p:cNvSpPr/>
          <p:nvPr/>
        </p:nvSpPr>
        <p:spPr>
          <a:xfrm>
            <a:off x="4426857" y="1901371"/>
            <a:ext cx="1132114" cy="5370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405F72B6-3A43-4680-9100-653DFC7FE06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73598" y="2035554"/>
            <a:ext cx="986971" cy="402847"/>
          </a:xfrm>
          <a:prstGeom prst="rect">
            <a:avLst/>
          </a:prstGeom>
        </p:spPr>
      </p:pic>
    </p:spTree>
    <p:extLst>
      <p:ext uri="{BB962C8B-B14F-4D97-AF65-F5344CB8AC3E}">
        <p14:creationId xmlns:p14="http://schemas.microsoft.com/office/powerpoint/2010/main" val="35000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0FDFB0-03EF-4A73-90EB-7BC97596EA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38725" y="4356099"/>
            <a:ext cx="1349376" cy="723901"/>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12" name="Picture 11">
            <a:extLst>
              <a:ext uri="{FF2B5EF4-FFF2-40B4-BE49-F238E27FC236}">
                <a16:creationId xmlns:a16="http://schemas.microsoft.com/office/drawing/2014/main" id="{EB6D4CF8-49EB-4169-9DB4-4099BA3C5DA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91199" y="3670301"/>
            <a:ext cx="596902" cy="1409699"/>
          </a:xfrm>
          <a:prstGeom prst="rect">
            <a:avLst/>
          </a:prstGeom>
        </p:spPr>
      </p:pic>
      <p:pic>
        <p:nvPicPr>
          <p:cNvPr id="13" name="Picture 12">
            <a:extLst>
              <a:ext uri="{FF2B5EF4-FFF2-40B4-BE49-F238E27FC236}">
                <a16:creationId xmlns:a16="http://schemas.microsoft.com/office/drawing/2014/main" id="{CE09904C-7D0D-4863-9207-0ED1B9F93B39}"/>
              </a:ext>
            </a:extLst>
          </p:cNvPr>
          <p:cNvPicPr>
            <a:picLocks noChangeAspect="1"/>
          </p:cNvPicPr>
          <p:nvPr/>
        </p:nvPicPr>
        <p:blipFill rotWithShape="1">
          <a:blip r:embed="rId5">
            <a:extLst>
              <a:ext uri="{28A0092B-C50C-407E-A947-70E740481C1C}">
                <a14:useLocalDpi xmlns:a14="http://schemas.microsoft.com/office/drawing/2010/main" val="0"/>
              </a:ext>
            </a:extLst>
          </a:blip>
          <a:srcRect t="-21626"/>
          <a:stretch/>
        </p:blipFill>
        <p:spPr>
          <a:xfrm>
            <a:off x="5638800" y="1485900"/>
            <a:ext cx="952500" cy="1161812"/>
          </a:xfrm>
          <a:prstGeom prst="rect">
            <a:avLst/>
          </a:prstGeom>
        </p:spPr>
      </p:pic>
      <p:pic>
        <p:nvPicPr>
          <p:cNvPr id="4" name="Picture 3">
            <a:extLst>
              <a:ext uri="{FF2B5EF4-FFF2-40B4-BE49-F238E27FC236}">
                <a16:creationId xmlns:a16="http://schemas.microsoft.com/office/drawing/2014/main" id="{794524BE-C6D6-4D33-95E7-A1DF14E91F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552" y="1673933"/>
            <a:ext cx="6624897" cy="3510134"/>
          </a:xfrm>
          <a:prstGeom prst="rect">
            <a:avLst/>
          </a:prstGeom>
        </p:spPr>
      </p:pic>
      <p:sp>
        <p:nvSpPr>
          <p:cNvPr id="9" name="Rectangle 8">
            <a:extLst>
              <a:ext uri="{FF2B5EF4-FFF2-40B4-BE49-F238E27FC236}">
                <a16:creationId xmlns:a16="http://schemas.microsoft.com/office/drawing/2014/main" id="{D29DBA6B-399A-4534-8ACA-57A68C600D8B}"/>
              </a:ext>
            </a:extLst>
          </p:cNvPr>
          <p:cNvSpPr/>
          <p:nvPr/>
        </p:nvSpPr>
        <p:spPr>
          <a:xfrm>
            <a:off x="5038725" y="1990725"/>
            <a:ext cx="414338" cy="347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517D6643-0F62-4F8E-93EB-3FB2271B4E5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38725" y="1990725"/>
            <a:ext cx="600075" cy="347663"/>
          </a:xfrm>
          <a:prstGeom prst="rect">
            <a:avLst/>
          </a:prstGeom>
        </p:spPr>
      </p:pic>
    </p:spTree>
    <p:extLst>
      <p:ext uri="{BB962C8B-B14F-4D97-AF65-F5344CB8AC3E}">
        <p14:creationId xmlns:p14="http://schemas.microsoft.com/office/powerpoint/2010/main" val="5389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5" name="Picture 4">
            <a:extLst>
              <a:ext uri="{FF2B5EF4-FFF2-40B4-BE49-F238E27FC236}">
                <a16:creationId xmlns:a16="http://schemas.microsoft.com/office/drawing/2014/main" id="{54903D2F-56DF-4EB2-96E7-60876DA13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441" y="874146"/>
            <a:ext cx="5711118" cy="5661240"/>
          </a:xfrm>
          <a:prstGeom prst="rect">
            <a:avLst/>
          </a:prstGeom>
        </p:spPr>
      </p:pic>
      <p:pic>
        <p:nvPicPr>
          <p:cNvPr id="7" name="Picture 6">
            <a:extLst>
              <a:ext uri="{FF2B5EF4-FFF2-40B4-BE49-F238E27FC236}">
                <a16:creationId xmlns:a16="http://schemas.microsoft.com/office/drawing/2014/main" id="{4F9EC831-B1EE-44F6-BAB4-74704A2FF0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02830" y="3653984"/>
            <a:ext cx="816769" cy="863247"/>
          </a:xfrm>
          <a:prstGeom prst="rect">
            <a:avLst/>
          </a:prstGeom>
        </p:spPr>
      </p:pic>
      <p:pic>
        <p:nvPicPr>
          <p:cNvPr id="14" name="Picture 13">
            <a:extLst>
              <a:ext uri="{FF2B5EF4-FFF2-40B4-BE49-F238E27FC236}">
                <a16:creationId xmlns:a16="http://schemas.microsoft.com/office/drawing/2014/main" id="{9246CFB1-C242-4E19-BA58-C69388ABBE1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48941" y="3653983"/>
            <a:ext cx="653890" cy="863247"/>
          </a:xfrm>
          <a:prstGeom prst="rect">
            <a:avLst/>
          </a:prstGeom>
        </p:spPr>
      </p:pic>
      <p:pic>
        <p:nvPicPr>
          <p:cNvPr id="15" name="Picture 14">
            <a:extLst>
              <a:ext uri="{FF2B5EF4-FFF2-40B4-BE49-F238E27FC236}">
                <a16:creationId xmlns:a16="http://schemas.microsoft.com/office/drawing/2014/main" id="{EDF4D97B-5472-4640-89F2-62DDBF27487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02829" y="4517230"/>
            <a:ext cx="1037750" cy="664370"/>
          </a:xfrm>
          <a:prstGeom prst="rect">
            <a:avLst/>
          </a:prstGeom>
        </p:spPr>
      </p:pic>
      <p:sp>
        <p:nvSpPr>
          <p:cNvPr id="17" name="Rectangle 16">
            <a:extLst>
              <a:ext uri="{FF2B5EF4-FFF2-40B4-BE49-F238E27FC236}">
                <a16:creationId xmlns:a16="http://schemas.microsoft.com/office/drawing/2014/main" id="{4903D02D-8846-4C58-BAB1-85DD0D48CE55}"/>
              </a:ext>
            </a:extLst>
          </p:cNvPr>
          <p:cNvSpPr/>
          <p:nvPr/>
        </p:nvSpPr>
        <p:spPr>
          <a:xfrm>
            <a:off x="2564606" y="4738687"/>
            <a:ext cx="697706"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60A330B2-733F-4471-B7B6-CBE4D582D92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557463" y="4738687"/>
            <a:ext cx="697706" cy="269411"/>
          </a:xfrm>
          <a:prstGeom prst="rect">
            <a:avLst/>
          </a:prstGeom>
        </p:spPr>
      </p:pic>
      <p:sp>
        <p:nvSpPr>
          <p:cNvPr id="18" name="Isosceles Triangle 17">
            <a:extLst>
              <a:ext uri="{FF2B5EF4-FFF2-40B4-BE49-F238E27FC236}">
                <a16:creationId xmlns:a16="http://schemas.microsoft.com/office/drawing/2014/main" id="{389040B5-1AF9-4030-A908-CB59E4FFB280}"/>
              </a:ext>
            </a:extLst>
          </p:cNvPr>
          <p:cNvSpPr/>
          <p:nvPr/>
        </p:nvSpPr>
        <p:spPr>
          <a:xfrm rot="1800000">
            <a:off x="2206112" y="2462687"/>
            <a:ext cx="1939244" cy="1671762"/>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a:extLst>
              <a:ext uri="{FF2B5EF4-FFF2-40B4-BE49-F238E27FC236}">
                <a16:creationId xmlns:a16="http://schemas.microsoft.com/office/drawing/2014/main" id="{BDF27B04-13C0-4012-BC7B-E6BFABBFEE3D}"/>
              </a:ext>
            </a:extLst>
          </p:cNvPr>
          <p:cNvSpPr/>
          <p:nvPr/>
        </p:nvSpPr>
        <p:spPr>
          <a:xfrm rot="18000000">
            <a:off x="3350861" y="4094748"/>
            <a:ext cx="1942848" cy="1674869"/>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278CF03-5CBC-4FA6-8E5A-7B4EA9B7A728}"/>
              </a:ext>
            </a:extLst>
          </p:cNvPr>
          <p:cNvSpPr/>
          <p:nvPr/>
        </p:nvSpPr>
        <p:spPr>
          <a:xfrm>
            <a:off x="3600448" y="2571750"/>
            <a:ext cx="1938342" cy="19355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Tree>
    <p:extLst>
      <p:ext uri="{BB962C8B-B14F-4D97-AF65-F5344CB8AC3E}">
        <p14:creationId xmlns:p14="http://schemas.microsoft.com/office/powerpoint/2010/main" val="4663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pic>
        <p:nvPicPr>
          <p:cNvPr id="12" name="Picture 11">
            <a:extLst>
              <a:ext uri="{FF2B5EF4-FFF2-40B4-BE49-F238E27FC236}">
                <a16:creationId xmlns:a16="http://schemas.microsoft.com/office/drawing/2014/main" id="{6731D335-0EA9-44C5-A776-8C90BE2A8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280" y="1110395"/>
            <a:ext cx="5853439" cy="4985550"/>
          </a:xfrm>
          <a:prstGeom prst="rect">
            <a:avLst/>
          </a:prstGeom>
        </p:spPr>
      </p:pic>
    </p:spTree>
    <p:extLst>
      <p:ext uri="{BB962C8B-B14F-4D97-AF65-F5344CB8AC3E}">
        <p14:creationId xmlns:p14="http://schemas.microsoft.com/office/powerpoint/2010/main" val="2202298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BE6C0A-220A-4BB3-86DF-FEF25AFA9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837" y="1841889"/>
            <a:ext cx="6586325" cy="4156231"/>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4:2</a:t>
            </a:r>
          </a:p>
        </p:txBody>
      </p:sp>
      <p:sp>
        <p:nvSpPr>
          <p:cNvPr id="6" name="TextBox 5">
            <a:extLst>
              <a:ext uri="{FF2B5EF4-FFF2-40B4-BE49-F238E27FC236}">
                <a16:creationId xmlns:a16="http://schemas.microsoft.com/office/drawing/2014/main" id="{BBF3552B-43F8-4A6D-BAC5-F5364F0456C1}"/>
              </a:ext>
            </a:extLst>
          </p:cNvPr>
          <p:cNvSpPr txBox="1"/>
          <p:nvPr/>
        </p:nvSpPr>
        <p:spPr>
          <a:xfrm>
            <a:off x="3548321" y="1255979"/>
            <a:ext cx="1568386" cy="954107"/>
          </a:xfrm>
          <a:prstGeom prst="rect">
            <a:avLst/>
          </a:prstGeom>
          <a:noFill/>
        </p:spPr>
        <p:txBody>
          <a:bodyPr wrap="square" rtlCol="0">
            <a:spAutoFit/>
          </a:bodyPr>
          <a:lstStyle/>
          <a:p>
            <a:pPr algn="ctr"/>
            <a:r>
              <a:rPr lang="en-GB" sz="2800" dirty="0">
                <a:latin typeface="Myriad Pro" panose="020B0503030403020204" pitchFamily="34" charset="0"/>
              </a:rPr>
              <a:t>8</a:t>
            </a:r>
          </a:p>
          <a:p>
            <a:pPr algn="ctr"/>
            <a:r>
              <a:rPr lang="en-GB" sz="2800" dirty="0">
                <a:latin typeface="Myriad Pro" panose="020B0503030403020204" pitchFamily="34" charset="0"/>
              </a:rPr>
              <a:t>panels</a:t>
            </a:r>
          </a:p>
        </p:txBody>
      </p:sp>
    </p:spTree>
    <p:extLst>
      <p:ext uri="{BB962C8B-B14F-4D97-AF65-F5344CB8AC3E}">
        <p14:creationId xmlns:p14="http://schemas.microsoft.com/office/powerpoint/2010/main" val="38434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4:3</a:t>
            </a:r>
          </a:p>
        </p:txBody>
      </p:sp>
      <p:pic>
        <p:nvPicPr>
          <p:cNvPr id="4" name="Picture 3">
            <a:extLst>
              <a:ext uri="{FF2B5EF4-FFF2-40B4-BE49-F238E27FC236}">
                <a16:creationId xmlns:a16="http://schemas.microsoft.com/office/drawing/2014/main" id="{F6DF93A1-46E5-4C52-AC2B-AC2B6339F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171" y="799143"/>
            <a:ext cx="3431659" cy="3506477"/>
          </a:xfrm>
          <a:prstGeom prst="rect">
            <a:avLst/>
          </a:prstGeom>
        </p:spPr>
      </p:pic>
      <p:pic>
        <p:nvPicPr>
          <p:cNvPr id="8" name="Picture 7">
            <a:extLst>
              <a:ext uri="{FF2B5EF4-FFF2-40B4-BE49-F238E27FC236}">
                <a16:creationId xmlns:a16="http://schemas.microsoft.com/office/drawing/2014/main" id="{72DE00A7-53D2-49D2-B4E2-D044ADA84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730" y="4496477"/>
            <a:ext cx="6634541" cy="1812927"/>
          </a:xfrm>
          <a:prstGeom prst="rect">
            <a:avLst/>
          </a:prstGeom>
        </p:spPr>
      </p:pic>
      <p:sp>
        <p:nvSpPr>
          <p:cNvPr id="10" name="Rectangle 9">
            <a:extLst>
              <a:ext uri="{FF2B5EF4-FFF2-40B4-BE49-F238E27FC236}">
                <a16:creationId xmlns:a16="http://schemas.microsoft.com/office/drawing/2014/main" id="{8F217C00-6903-4FE3-AA0B-A66D2F85D5CF}"/>
              </a:ext>
            </a:extLst>
          </p:cNvPr>
          <p:cNvSpPr/>
          <p:nvPr/>
        </p:nvSpPr>
        <p:spPr>
          <a:xfrm>
            <a:off x="6034088" y="5567363"/>
            <a:ext cx="36195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85519D39-66EA-4878-B315-91AFA4BAA05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15038" y="5634037"/>
            <a:ext cx="371475" cy="514351"/>
          </a:xfrm>
          <a:prstGeom prst="rect">
            <a:avLst/>
          </a:prstGeom>
        </p:spPr>
      </p:pic>
      <p:pic>
        <p:nvPicPr>
          <p:cNvPr id="11" name="Picture 10">
            <a:extLst>
              <a:ext uri="{FF2B5EF4-FFF2-40B4-BE49-F238E27FC236}">
                <a16:creationId xmlns:a16="http://schemas.microsoft.com/office/drawing/2014/main" id="{321C7898-2621-42CA-AA86-F375A0B69AA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60236" y="3140870"/>
            <a:ext cx="390526" cy="812006"/>
          </a:xfrm>
          <a:prstGeom prst="rect">
            <a:avLst/>
          </a:prstGeom>
        </p:spPr>
      </p:pic>
    </p:spTree>
    <p:extLst>
      <p:ext uri="{BB962C8B-B14F-4D97-AF65-F5344CB8AC3E}">
        <p14:creationId xmlns:p14="http://schemas.microsoft.com/office/powerpoint/2010/main" val="297498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4:3</a:t>
            </a:r>
          </a:p>
        </p:txBody>
      </p:sp>
      <p:pic>
        <p:nvPicPr>
          <p:cNvPr id="5" name="Picture 4">
            <a:extLst>
              <a:ext uri="{FF2B5EF4-FFF2-40B4-BE49-F238E27FC236}">
                <a16:creationId xmlns:a16="http://schemas.microsoft.com/office/drawing/2014/main" id="{6238279A-FA6E-40E8-9B13-DA870FEFC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872714"/>
            <a:ext cx="5112573" cy="5112573"/>
          </a:xfrm>
          <a:prstGeom prst="rect">
            <a:avLst/>
          </a:prstGeom>
        </p:spPr>
      </p:pic>
      <p:pic>
        <p:nvPicPr>
          <p:cNvPr id="7" name="Picture 6">
            <a:extLst>
              <a:ext uri="{FF2B5EF4-FFF2-40B4-BE49-F238E27FC236}">
                <a16:creationId xmlns:a16="http://schemas.microsoft.com/office/drawing/2014/main" id="{D6ABA476-16FD-48A9-8758-49B3A499458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12678" y="4867422"/>
            <a:ext cx="815926" cy="478301"/>
          </a:xfrm>
          <a:prstGeom prst="rect">
            <a:avLst/>
          </a:prstGeom>
        </p:spPr>
      </p:pic>
    </p:spTree>
    <p:extLst>
      <p:ext uri="{BB962C8B-B14F-4D97-AF65-F5344CB8AC3E}">
        <p14:creationId xmlns:p14="http://schemas.microsoft.com/office/powerpoint/2010/main" val="34854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4:4</a:t>
            </a:r>
          </a:p>
        </p:txBody>
      </p:sp>
      <p:graphicFrame>
        <p:nvGraphicFramePr>
          <p:cNvPr id="6" name="Table 5">
            <a:extLst>
              <a:ext uri="{FF2B5EF4-FFF2-40B4-BE49-F238E27FC236}">
                <a16:creationId xmlns:a16="http://schemas.microsoft.com/office/drawing/2014/main" id="{3DFEF8DA-E653-4F0D-9AAF-534FCAC7D66D}"/>
              </a:ext>
            </a:extLst>
          </p:cNvPr>
          <p:cNvGraphicFramePr>
            <a:graphicFrameLocks noGrp="1"/>
          </p:cNvGraphicFramePr>
          <p:nvPr>
            <p:extLst>
              <p:ext uri="{D42A27DB-BD31-4B8C-83A1-F6EECF244321}">
                <p14:modId xmlns:p14="http://schemas.microsoft.com/office/powerpoint/2010/main" val="533442463"/>
              </p:ext>
            </p:extLst>
          </p:nvPr>
        </p:nvGraphicFramePr>
        <p:xfrm>
          <a:off x="1442224" y="2262939"/>
          <a:ext cx="6259552" cy="2332122"/>
        </p:xfrm>
        <a:graphic>
          <a:graphicData uri="http://schemas.openxmlformats.org/drawingml/2006/table">
            <a:tbl>
              <a:tblPr firstRow="1" bandRow="1">
                <a:tableStyleId>{5C22544A-7EE6-4342-B048-85BDC9FD1C3A}</a:tableStyleId>
              </a:tblPr>
              <a:tblGrid>
                <a:gridCol w="1564888">
                  <a:extLst>
                    <a:ext uri="{9D8B030D-6E8A-4147-A177-3AD203B41FA5}">
                      <a16:colId xmlns:a16="http://schemas.microsoft.com/office/drawing/2014/main" val="20000"/>
                    </a:ext>
                  </a:extLst>
                </a:gridCol>
                <a:gridCol w="1564888">
                  <a:extLst>
                    <a:ext uri="{9D8B030D-6E8A-4147-A177-3AD203B41FA5}">
                      <a16:colId xmlns:a16="http://schemas.microsoft.com/office/drawing/2014/main" val="20001"/>
                    </a:ext>
                  </a:extLst>
                </a:gridCol>
                <a:gridCol w="1564888">
                  <a:extLst>
                    <a:ext uri="{9D8B030D-6E8A-4147-A177-3AD203B41FA5}">
                      <a16:colId xmlns:a16="http://schemas.microsoft.com/office/drawing/2014/main" val="1165373878"/>
                    </a:ext>
                  </a:extLst>
                </a:gridCol>
                <a:gridCol w="1564888">
                  <a:extLst>
                    <a:ext uri="{9D8B030D-6E8A-4147-A177-3AD203B41FA5}">
                      <a16:colId xmlns:a16="http://schemas.microsoft.com/office/drawing/2014/main" val="356386477"/>
                    </a:ext>
                  </a:extLst>
                </a:gridCol>
              </a:tblGrid>
              <a:tr h="503322">
                <a:tc>
                  <a:txBody>
                    <a:bodyPr/>
                    <a:lstStyle/>
                    <a:p>
                      <a:pPr algn="ctr"/>
                      <a:r>
                        <a:rPr lang="en-GB" sz="2400" b="1" dirty="0">
                          <a:solidFill>
                            <a:schemeClr val="accent5">
                              <a:lumMod val="10000"/>
                            </a:schemeClr>
                          </a:solidFill>
                          <a:latin typeface="Myriad Pro" panose="020B0503030403020204" pitchFamily="34" charset="0"/>
                        </a:rPr>
                        <a:t>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Boys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Girls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Total</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b="1" dirty="0">
                          <a:latin typeface="Myriad Pro" panose="020B0503030403020204" pitchFamily="34" charset="0"/>
                        </a:rPr>
                        <a:t>football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34</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b="1" dirty="0">
                          <a:latin typeface="Myriad Pro" panose="020B0503030403020204" pitchFamily="34" charset="0"/>
                        </a:rPr>
                        <a:t>hockey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b="1" dirty="0">
                          <a:latin typeface="Myriad Pro" panose="020B0503030403020204" pitchFamily="34" charset="0"/>
                        </a:rPr>
                        <a:t>rounders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19</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r h="391638">
                <a:tc>
                  <a:txBody>
                    <a:bodyPr/>
                    <a:lstStyle/>
                    <a:p>
                      <a:r>
                        <a:rPr lang="en-GB" sz="2400" b="1" dirty="0">
                          <a:latin typeface="Myriad Pro" panose="020B0503030403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136</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788051"/>
                  </a:ext>
                </a:extLst>
              </a:tr>
            </a:tbl>
          </a:graphicData>
        </a:graphic>
      </p:graphicFrame>
      <p:sp>
        <p:nvSpPr>
          <p:cNvPr id="8" name="TextBox 7">
            <a:extLst>
              <a:ext uri="{FF2B5EF4-FFF2-40B4-BE49-F238E27FC236}">
                <a16:creationId xmlns:a16="http://schemas.microsoft.com/office/drawing/2014/main" id="{4133144A-878A-491F-BA13-B6838141CC3B}"/>
              </a:ext>
            </a:extLst>
          </p:cNvPr>
          <p:cNvSpPr txBox="1"/>
          <p:nvPr/>
        </p:nvSpPr>
        <p:spPr>
          <a:xfrm>
            <a:off x="6741199" y="2770672"/>
            <a:ext cx="498855" cy="461665"/>
          </a:xfrm>
          <a:prstGeom prst="rect">
            <a:avLst/>
          </a:prstGeom>
          <a:noFill/>
        </p:spPr>
        <p:txBody>
          <a:bodyPr wrap="none" rtlCol="0">
            <a:spAutoFit/>
          </a:bodyPr>
          <a:lstStyle/>
          <a:p>
            <a:pPr algn="ctr"/>
            <a:r>
              <a:rPr lang="en-GB" sz="2400" dirty="0">
                <a:latin typeface="Myriad Pro" panose="020B0503030403020204" pitchFamily="34" charset="0"/>
              </a:rPr>
              <a:t>55</a:t>
            </a:r>
          </a:p>
        </p:txBody>
      </p:sp>
      <p:sp>
        <p:nvSpPr>
          <p:cNvPr id="9" name="TextBox 8">
            <a:extLst>
              <a:ext uri="{FF2B5EF4-FFF2-40B4-BE49-F238E27FC236}">
                <a16:creationId xmlns:a16="http://schemas.microsoft.com/office/drawing/2014/main" id="{2C64E94E-F6A6-4591-9780-C8590BBB4025}"/>
              </a:ext>
            </a:extLst>
          </p:cNvPr>
          <p:cNvSpPr txBox="1"/>
          <p:nvPr/>
        </p:nvSpPr>
        <p:spPr>
          <a:xfrm>
            <a:off x="3541659" y="3668436"/>
            <a:ext cx="498855" cy="461665"/>
          </a:xfrm>
          <a:prstGeom prst="rect">
            <a:avLst/>
          </a:prstGeom>
          <a:noFill/>
        </p:spPr>
        <p:txBody>
          <a:bodyPr wrap="none" rtlCol="0">
            <a:spAutoFit/>
          </a:bodyPr>
          <a:lstStyle/>
          <a:p>
            <a:pPr algn="ctr"/>
            <a:r>
              <a:rPr lang="en-GB" sz="2400" dirty="0">
                <a:latin typeface="Myriad Pro" panose="020B0503030403020204" pitchFamily="34" charset="0"/>
              </a:rPr>
              <a:t>22</a:t>
            </a:r>
          </a:p>
        </p:txBody>
      </p:sp>
      <p:sp>
        <p:nvSpPr>
          <p:cNvPr id="10" name="TextBox 9">
            <a:extLst>
              <a:ext uri="{FF2B5EF4-FFF2-40B4-BE49-F238E27FC236}">
                <a16:creationId xmlns:a16="http://schemas.microsoft.com/office/drawing/2014/main" id="{608547EA-2475-4B77-A7B5-4EBE0CD5F632}"/>
              </a:ext>
            </a:extLst>
          </p:cNvPr>
          <p:cNvSpPr txBox="1"/>
          <p:nvPr/>
        </p:nvSpPr>
        <p:spPr>
          <a:xfrm>
            <a:off x="6750540" y="3682727"/>
            <a:ext cx="498855" cy="461665"/>
          </a:xfrm>
          <a:prstGeom prst="rect">
            <a:avLst/>
          </a:prstGeom>
          <a:noFill/>
        </p:spPr>
        <p:txBody>
          <a:bodyPr wrap="none" rtlCol="0">
            <a:spAutoFit/>
          </a:bodyPr>
          <a:lstStyle/>
          <a:p>
            <a:pPr algn="ctr"/>
            <a:r>
              <a:rPr lang="en-GB" sz="2400" dirty="0">
                <a:latin typeface="Myriad Pro" panose="020B0503030403020204" pitchFamily="34" charset="0"/>
              </a:rPr>
              <a:t>41</a:t>
            </a:r>
          </a:p>
        </p:txBody>
      </p:sp>
      <p:sp>
        <p:nvSpPr>
          <p:cNvPr id="11" name="TextBox 10">
            <a:extLst>
              <a:ext uri="{FF2B5EF4-FFF2-40B4-BE49-F238E27FC236}">
                <a16:creationId xmlns:a16="http://schemas.microsoft.com/office/drawing/2014/main" id="{FDC5F4A5-F6D2-435F-BF24-2DA847802DDB}"/>
              </a:ext>
            </a:extLst>
          </p:cNvPr>
          <p:cNvSpPr txBox="1"/>
          <p:nvPr/>
        </p:nvSpPr>
        <p:spPr>
          <a:xfrm>
            <a:off x="6724426" y="3218496"/>
            <a:ext cx="527709" cy="461665"/>
          </a:xfrm>
          <a:prstGeom prst="rect">
            <a:avLst/>
          </a:prstGeom>
          <a:noFill/>
        </p:spPr>
        <p:txBody>
          <a:bodyPr wrap="none" rtlCol="0">
            <a:spAutoFit/>
          </a:bodyPr>
          <a:lstStyle/>
          <a:p>
            <a:pPr algn="ctr"/>
            <a:r>
              <a:rPr lang="en-GB" sz="2400" dirty="0">
                <a:latin typeface="Myriad Pro" panose="020B0503030403020204" pitchFamily="34" charset="0"/>
              </a:rPr>
              <a:t>40</a:t>
            </a:r>
          </a:p>
        </p:txBody>
      </p:sp>
      <p:sp>
        <p:nvSpPr>
          <p:cNvPr id="12" name="TextBox 11">
            <a:extLst>
              <a:ext uri="{FF2B5EF4-FFF2-40B4-BE49-F238E27FC236}">
                <a16:creationId xmlns:a16="http://schemas.microsoft.com/office/drawing/2014/main" id="{AE278859-2FF1-474F-8E3C-6F28D7C63BCB}"/>
              </a:ext>
            </a:extLst>
          </p:cNvPr>
          <p:cNvSpPr txBox="1"/>
          <p:nvPr/>
        </p:nvSpPr>
        <p:spPr>
          <a:xfrm>
            <a:off x="5096237" y="3218495"/>
            <a:ext cx="527709" cy="461665"/>
          </a:xfrm>
          <a:prstGeom prst="rect">
            <a:avLst/>
          </a:prstGeom>
          <a:noFill/>
        </p:spPr>
        <p:txBody>
          <a:bodyPr wrap="none" rtlCol="0">
            <a:spAutoFit/>
          </a:bodyPr>
          <a:lstStyle/>
          <a:p>
            <a:pPr algn="ctr"/>
            <a:r>
              <a:rPr lang="en-GB" sz="2400" dirty="0">
                <a:latin typeface="Myriad Pro" panose="020B0503030403020204" pitchFamily="34" charset="0"/>
              </a:rPr>
              <a:t>13</a:t>
            </a:r>
          </a:p>
        </p:txBody>
      </p:sp>
      <p:sp>
        <p:nvSpPr>
          <p:cNvPr id="13" name="TextBox 12">
            <a:extLst>
              <a:ext uri="{FF2B5EF4-FFF2-40B4-BE49-F238E27FC236}">
                <a16:creationId xmlns:a16="http://schemas.microsoft.com/office/drawing/2014/main" id="{4A4DE37A-6C0D-4443-B903-C721C9F6DC6A}"/>
              </a:ext>
            </a:extLst>
          </p:cNvPr>
          <p:cNvSpPr txBox="1"/>
          <p:nvPr/>
        </p:nvSpPr>
        <p:spPr>
          <a:xfrm>
            <a:off x="5110308" y="4132891"/>
            <a:ext cx="527709" cy="461665"/>
          </a:xfrm>
          <a:prstGeom prst="rect">
            <a:avLst/>
          </a:prstGeom>
          <a:noFill/>
        </p:spPr>
        <p:txBody>
          <a:bodyPr wrap="none" rtlCol="0">
            <a:spAutoFit/>
          </a:bodyPr>
          <a:lstStyle/>
          <a:p>
            <a:pPr algn="ctr"/>
            <a:r>
              <a:rPr lang="en-GB" sz="2400" dirty="0">
                <a:latin typeface="Myriad Pro" panose="020B0503030403020204" pitchFamily="34" charset="0"/>
              </a:rPr>
              <a:t>66</a:t>
            </a:r>
          </a:p>
        </p:txBody>
      </p:sp>
    </p:spTree>
    <p:extLst>
      <p:ext uri="{BB962C8B-B14F-4D97-AF65-F5344CB8AC3E}">
        <p14:creationId xmlns:p14="http://schemas.microsoft.com/office/powerpoint/2010/main" val="325727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4:4</a:t>
            </a:r>
          </a:p>
        </p:txBody>
      </p:sp>
      <p:graphicFrame>
        <p:nvGraphicFramePr>
          <p:cNvPr id="14" name="Table 13">
            <a:extLst>
              <a:ext uri="{FF2B5EF4-FFF2-40B4-BE49-F238E27FC236}">
                <a16:creationId xmlns:a16="http://schemas.microsoft.com/office/drawing/2014/main" id="{05014302-1066-4ABC-A7F5-5720C7AF4FCC}"/>
              </a:ext>
            </a:extLst>
          </p:cNvPr>
          <p:cNvGraphicFramePr>
            <a:graphicFrameLocks noGrp="1"/>
          </p:cNvGraphicFramePr>
          <p:nvPr>
            <p:extLst>
              <p:ext uri="{D42A27DB-BD31-4B8C-83A1-F6EECF244321}">
                <p14:modId xmlns:p14="http://schemas.microsoft.com/office/powerpoint/2010/main" val="1365943047"/>
              </p:ext>
            </p:extLst>
          </p:nvPr>
        </p:nvGraphicFramePr>
        <p:xfrm>
          <a:off x="1605890" y="2262939"/>
          <a:ext cx="5932220" cy="2332122"/>
        </p:xfrm>
        <a:graphic>
          <a:graphicData uri="http://schemas.openxmlformats.org/drawingml/2006/table">
            <a:tbl>
              <a:tblPr firstRow="1" bandRow="1">
                <a:tableStyleId>{5C22544A-7EE6-4342-B048-85BDC9FD1C3A}</a:tableStyleId>
              </a:tblPr>
              <a:tblGrid>
                <a:gridCol w="2966110">
                  <a:extLst>
                    <a:ext uri="{9D8B030D-6E8A-4147-A177-3AD203B41FA5}">
                      <a16:colId xmlns:a16="http://schemas.microsoft.com/office/drawing/2014/main" val="20000"/>
                    </a:ext>
                  </a:extLst>
                </a:gridCol>
                <a:gridCol w="2966110">
                  <a:extLst>
                    <a:ext uri="{9D8B030D-6E8A-4147-A177-3AD203B41FA5}">
                      <a16:colId xmlns:a16="http://schemas.microsoft.com/office/drawing/2014/main" val="20001"/>
                    </a:ext>
                  </a:extLst>
                </a:gridCol>
              </a:tblGrid>
              <a:tr h="503322">
                <a:tc>
                  <a:txBody>
                    <a:bodyPr/>
                    <a:lstStyle/>
                    <a:p>
                      <a:pPr algn="ctr"/>
                      <a:r>
                        <a:rPr lang="en-GB" sz="2400" b="1" dirty="0">
                          <a:solidFill>
                            <a:schemeClr val="accent5">
                              <a:lumMod val="10000"/>
                            </a:schemeClr>
                          </a:solidFill>
                          <a:latin typeface="Myriad Pro" panose="020B0503030403020204" pitchFamily="34" charset="0"/>
                        </a:rPr>
                        <a:t>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accent5">
                              <a:lumMod val="10000"/>
                            </a:schemeClr>
                          </a:solidFill>
                          <a:latin typeface="Myriad Pro" panose="020B0503030403020204" pitchFamily="34" charset="0"/>
                        </a:rPr>
                        <a:t>Number of visitors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91638">
                <a:tc>
                  <a:txBody>
                    <a:bodyPr/>
                    <a:lstStyle/>
                    <a:p>
                      <a:r>
                        <a:rPr lang="en-GB" sz="2400" kern="1200" dirty="0">
                          <a:solidFill>
                            <a:schemeClr val="dk1"/>
                          </a:solidFill>
                          <a:effectLst/>
                          <a:latin typeface="Myriad Pro" panose="020B0503030403020204" pitchFamily="34" charset="0"/>
                          <a:ea typeface="+mn-ea"/>
                          <a:cs typeface="+mn-cs"/>
                        </a:rPr>
                        <a:t>January – March</a:t>
                      </a: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138,890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638">
                <a:tc>
                  <a:txBody>
                    <a:bodyPr/>
                    <a:lstStyle/>
                    <a:p>
                      <a:r>
                        <a:rPr lang="en-GB" sz="2400" kern="1200" dirty="0">
                          <a:solidFill>
                            <a:schemeClr val="dk1"/>
                          </a:solidFill>
                          <a:effectLst/>
                          <a:latin typeface="Myriad Pro" panose="020B0503030403020204" pitchFamily="34" charset="0"/>
                          <a:ea typeface="+mn-ea"/>
                          <a:cs typeface="+mn-cs"/>
                        </a:rPr>
                        <a:t>April – June</a:t>
                      </a: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289,419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391638">
                <a:tc>
                  <a:txBody>
                    <a:bodyPr/>
                    <a:lstStyle/>
                    <a:p>
                      <a:r>
                        <a:rPr lang="en-GB" sz="2400" kern="1200" dirty="0">
                          <a:solidFill>
                            <a:schemeClr val="dk1"/>
                          </a:solidFill>
                          <a:effectLst/>
                          <a:latin typeface="Myriad Pro" panose="020B0503030403020204" pitchFamily="34" charset="0"/>
                          <a:ea typeface="+mn-ea"/>
                          <a:cs typeface="+mn-cs"/>
                        </a:rPr>
                        <a:t>July – September</a:t>
                      </a: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Myriad Pro" panose="020B0503030403020204" pitchFamily="34" charset="0"/>
                        </a:rPr>
                        <a:t>426,810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r h="391638">
                <a:tc>
                  <a:txBody>
                    <a:bodyPr/>
                    <a:lstStyle/>
                    <a:p>
                      <a:r>
                        <a:rPr lang="en-GB" sz="2400" kern="1200" dirty="0">
                          <a:solidFill>
                            <a:schemeClr val="dk1"/>
                          </a:solidFill>
                          <a:effectLst/>
                          <a:latin typeface="Myriad Pro" panose="020B0503030403020204" pitchFamily="34" charset="0"/>
                          <a:ea typeface="+mn-ea"/>
                          <a:cs typeface="+mn-cs"/>
                        </a:rPr>
                        <a:t>October - December</a:t>
                      </a: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788051"/>
                  </a:ext>
                </a:extLst>
              </a:tr>
            </a:tbl>
          </a:graphicData>
        </a:graphic>
      </p:graphicFrame>
      <p:sp>
        <p:nvSpPr>
          <p:cNvPr id="15" name="TextBox 14">
            <a:extLst>
              <a:ext uri="{FF2B5EF4-FFF2-40B4-BE49-F238E27FC236}">
                <a16:creationId xmlns:a16="http://schemas.microsoft.com/office/drawing/2014/main" id="{521183FE-B1FF-485F-901E-474683C85484}"/>
              </a:ext>
            </a:extLst>
          </p:cNvPr>
          <p:cNvSpPr txBox="1"/>
          <p:nvPr/>
        </p:nvSpPr>
        <p:spPr>
          <a:xfrm>
            <a:off x="5456236" y="4139927"/>
            <a:ext cx="1191352" cy="461665"/>
          </a:xfrm>
          <a:prstGeom prst="rect">
            <a:avLst/>
          </a:prstGeom>
          <a:noFill/>
        </p:spPr>
        <p:txBody>
          <a:bodyPr wrap="none" rtlCol="0">
            <a:spAutoFit/>
          </a:bodyPr>
          <a:lstStyle/>
          <a:p>
            <a:pPr algn="ctr"/>
            <a:r>
              <a:rPr lang="en-GB" sz="2400" dirty="0">
                <a:latin typeface="Myriad Pro" panose="020B0503030403020204" pitchFamily="34" charset="0"/>
              </a:rPr>
              <a:t>144,881</a:t>
            </a:r>
          </a:p>
        </p:txBody>
      </p:sp>
    </p:spTree>
    <p:extLst>
      <p:ext uri="{BB962C8B-B14F-4D97-AF65-F5344CB8AC3E}">
        <p14:creationId xmlns:p14="http://schemas.microsoft.com/office/powerpoint/2010/main" val="101298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4:5</a:t>
            </a:r>
          </a:p>
        </p:txBody>
      </p:sp>
      <p:pic>
        <p:nvPicPr>
          <p:cNvPr id="4" name="Picture 3">
            <a:extLst>
              <a:ext uri="{FF2B5EF4-FFF2-40B4-BE49-F238E27FC236}">
                <a16:creationId xmlns:a16="http://schemas.microsoft.com/office/drawing/2014/main" id="{C4EBDF05-6A4C-485A-A524-CAB7E14F2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25" y="2523600"/>
            <a:ext cx="7974949" cy="1812927"/>
          </a:xfrm>
          <a:prstGeom prst="rect">
            <a:avLst/>
          </a:prstGeom>
        </p:spPr>
      </p:pic>
      <p:sp>
        <p:nvSpPr>
          <p:cNvPr id="6" name="Rectangle 5">
            <a:extLst>
              <a:ext uri="{FF2B5EF4-FFF2-40B4-BE49-F238E27FC236}">
                <a16:creationId xmlns:a16="http://schemas.microsoft.com/office/drawing/2014/main" id="{909650BB-92B4-4B89-8C08-0A7F451230E2}"/>
              </a:ext>
            </a:extLst>
          </p:cNvPr>
          <p:cNvSpPr/>
          <p:nvPr/>
        </p:nvSpPr>
        <p:spPr>
          <a:xfrm>
            <a:off x="6770913" y="3614056"/>
            <a:ext cx="489857"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95FB6C9-6F41-447B-940A-1777F18FEF92}"/>
              </a:ext>
            </a:extLst>
          </p:cNvPr>
          <p:cNvSpPr txBox="1"/>
          <p:nvPr/>
        </p:nvSpPr>
        <p:spPr>
          <a:xfrm>
            <a:off x="6404003" y="3574637"/>
            <a:ext cx="1180131" cy="523220"/>
          </a:xfrm>
          <a:prstGeom prst="rect">
            <a:avLst/>
          </a:prstGeom>
          <a:noFill/>
        </p:spPr>
        <p:txBody>
          <a:bodyPr wrap="none" rtlCol="0">
            <a:spAutoFit/>
          </a:bodyPr>
          <a:lstStyle/>
          <a:p>
            <a:pPr algn="ctr"/>
            <a:r>
              <a:rPr lang="en-GB" sz="2800" dirty="0">
                <a:latin typeface="Myriad Pro" panose="020B0503030403020204" pitchFamily="34" charset="0"/>
              </a:rPr>
              <a:t>£14.53</a:t>
            </a:r>
          </a:p>
        </p:txBody>
      </p:sp>
    </p:spTree>
    <p:extLst>
      <p:ext uri="{BB962C8B-B14F-4D97-AF65-F5344CB8AC3E}">
        <p14:creationId xmlns:p14="http://schemas.microsoft.com/office/powerpoint/2010/main" val="2092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1:1</a:t>
            </a:r>
          </a:p>
        </p:txBody>
      </p:sp>
      <p:pic>
        <p:nvPicPr>
          <p:cNvPr id="6" name="Picture 5">
            <a:extLst>
              <a:ext uri="{FF2B5EF4-FFF2-40B4-BE49-F238E27FC236}">
                <a16:creationId xmlns:a16="http://schemas.microsoft.com/office/drawing/2014/main" id="{A32AE13F-D136-48F8-AC7D-D49739C1DB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50019" y="2556288"/>
            <a:ext cx="6043962" cy="1745424"/>
          </a:xfrm>
          <a:prstGeom prst="rect">
            <a:avLst/>
          </a:prstGeom>
        </p:spPr>
      </p:pic>
      <p:sp>
        <p:nvSpPr>
          <p:cNvPr id="7" name="Rectangle 6">
            <a:extLst>
              <a:ext uri="{FF2B5EF4-FFF2-40B4-BE49-F238E27FC236}">
                <a16:creationId xmlns:a16="http://schemas.microsoft.com/office/drawing/2014/main" id="{84984BE0-65A9-499A-87F3-238578D57646}"/>
              </a:ext>
            </a:extLst>
          </p:cNvPr>
          <p:cNvSpPr/>
          <p:nvPr/>
        </p:nvSpPr>
        <p:spPr bwMode="auto">
          <a:xfrm>
            <a:off x="1166388" y="3438444"/>
            <a:ext cx="6866263" cy="1070169"/>
          </a:xfrm>
          <a:prstGeom prst="rect">
            <a:avLst/>
          </a:prstGeom>
          <a:solidFill>
            <a:schemeClr val="bg1"/>
          </a:solidFill>
          <a:ln>
            <a:no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339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4:6</a:t>
            </a:r>
          </a:p>
        </p:txBody>
      </p:sp>
      <p:pic>
        <p:nvPicPr>
          <p:cNvPr id="13" name="Picture 12">
            <a:extLst>
              <a:ext uri="{FF2B5EF4-FFF2-40B4-BE49-F238E27FC236}">
                <a16:creationId xmlns:a16="http://schemas.microsoft.com/office/drawing/2014/main" id="{A73E78A7-A373-427A-8FD3-906368A6E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1000528"/>
            <a:ext cx="4856945" cy="4856945"/>
          </a:xfrm>
          <a:prstGeom prst="rect">
            <a:avLst/>
          </a:prstGeom>
        </p:spPr>
      </p:pic>
      <p:pic>
        <p:nvPicPr>
          <p:cNvPr id="16" name="Picture 15">
            <a:extLst>
              <a:ext uri="{FF2B5EF4-FFF2-40B4-BE49-F238E27FC236}">
                <a16:creationId xmlns:a16="http://schemas.microsoft.com/office/drawing/2014/main" id="{305028EC-3987-4B0B-AA80-5AE80D3603F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72050" y="2457450"/>
            <a:ext cx="552450" cy="569119"/>
          </a:xfrm>
          <a:prstGeom prst="rect">
            <a:avLst/>
          </a:prstGeom>
        </p:spPr>
      </p:pic>
      <p:pic>
        <p:nvPicPr>
          <p:cNvPr id="17" name="Picture 16">
            <a:extLst>
              <a:ext uri="{FF2B5EF4-FFF2-40B4-BE49-F238E27FC236}">
                <a16:creationId xmlns:a16="http://schemas.microsoft.com/office/drawing/2014/main" id="{80FA490F-513A-4B65-9AFB-B52FCA65357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14750" y="3867150"/>
            <a:ext cx="466725" cy="438150"/>
          </a:xfrm>
          <a:prstGeom prst="rect">
            <a:avLst/>
          </a:prstGeom>
        </p:spPr>
      </p:pic>
      <p:pic>
        <p:nvPicPr>
          <p:cNvPr id="18" name="Picture 17">
            <a:extLst>
              <a:ext uri="{FF2B5EF4-FFF2-40B4-BE49-F238E27FC236}">
                <a16:creationId xmlns:a16="http://schemas.microsoft.com/office/drawing/2014/main" id="{CEBC45BB-ED3C-4BAD-80F3-998D109D691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67300" y="3831432"/>
            <a:ext cx="352425" cy="473868"/>
          </a:xfrm>
          <a:prstGeom prst="rect">
            <a:avLst/>
          </a:prstGeom>
        </p:spPr>
      </p:pic>
    </p:spTree>
    <p:extLst>
      <p:ext uri="{BB962C8B-B14F-4D97-AF65-F5344CB8AC3E}">
        <p14:creationId xmlns:p14="http://schemas.microsoft.com/office/powerpoint/2010/main" val="31704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4:6</a:t>
            </a:r>
          </a:p>
        </p:txBody>
      </p:sp>
      <p:pic>
        <p:nvPicPr>
          <p:cNvPr id="4" name="Picture 3">
            <a:extLst>
              <a:ext uri="{FF2B5EF4-FFF2-40B4-BE49-F238E27FC236}">
                <a16:creationId xmlns:a16="http://schemas.microsoft.com/office/drawing/2014/main" id="{65BFC299-2F7D-4AC3-9E72-7CEC925ED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497" y="1717535"/>
            <a:ext cx="5655006" cy="3422931"/>
          </a:xfrm>
          <a:prstGeom prst="rect">
            <a:avLst/>
          </a:prstGeom>
        </p:spPr>
      </p:pic>
      <p:pic>
        <p:nvPicPr>
          <p:cNvPr id="9" name="Picture 8">
            <a:extLst>
              <a:ext uri="{FF2B5EF4-FFF2-40B4-BE49-F238E27FC236}">
                <a16:creationId xmlns:a16="http://schemas.microsoft.com/office/drawing/2014/main" id="{276370F2-D37C-4238-B333-E53CD14868D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05300" y="3124200"/>
            <a:ext cx="533400" cy="495300"/>
          </a:xfrm>
          <a:prstGeom prst="rect">
            <a:avLst/>
          </a:prstGeom>
        </p:spPr>
      </p:pic>
      <p:pic>
        <p:nvPicPr>
          <p:cNvPr id="10" name="Picture 9">
            <a:extLst>
              <a:ext uri="{FF2B5EF4-FFF2-40B4-BE49-F238E27FC236}">
                <a16:creationId xmlns:a16="http://schemas.microsoft.com/office/drawing/2014/main" id="{E6EDFF41-1F82-4AAA-A233-EC95B53FA1E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05450" y="4330700"/>
            <a:ext cx="508000" cy="393700"/>
          </a:xfrm>
          <a:prstGeom prst="rect">
            <a:avLst/>
          </a:prstGeom>
        </p:spPr>
      </p:pic>
      <p:pic>
        <p:nvPicPr>
          <p:cNvPr id="11" name="Picture 10">
            <a:extLst>
              <a:ext uri="{FF2B5EF4-FFF2-40B4-BE49-F238E27FC236}">
                <a16:creationId xmlns:a16="http://schemas.microsoft.com/office/drawing/2014/main" id="{FC9D0DBB-683B-4D50-AFC6-C924034443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28950" y="4330700"/>
            <a:ext cx="673100" cy="393700"/>
          </a:xfrm>
          <a:prstGeom prst="rect">
            <a:avLst/>
          </a:prstGeom>
        </p:spPr>
      </p:pic>
      <p:pic>
        <p:nvPicPr>
          <p:cNvPr id="12" name="Picture 11">
            <a:extLst>
              <a:ext uri="{FF2B5EF4-FFF2-40B4-BE49-F238E27FC236}">
                <a16:creationId xmlns:a16="http://schemas.microsoft.com/office/drawing/2014/main" id="{3ACF6E00-EBF0-4231-B395-251251A8C82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68501" y="4330700"/>
            <a:ext cx="508000" cy="393700"/>
          </a:xfrm>
          <a:prstGeom prst="rect">
            <a:avLst/>
          </a:prstGeom>
        </p:spPr>
      </p:pic>
    </p:spTree>
    <p:extLst>
      <p:ext uri="{BB962C8B-B14F-4D97-AF65-F5344CB8AC3E}">
        <p14:creationId xmlns:p14="http://schemas.microsoft.com/office/powerpoint/2010/main" val="36235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4:6</a:t>
            </a:r>
          </a:p>
        </p:txBody>
      </p:sp>
      <p:graphicFrame>
        <p:nvGraphicFramePr>
          <p:cNvPr id="8" name="Table 7">
            <a:extLst>
              <a:ext uri="{FF2B5EF4-FFF2-40B4-BE49-F238E27FC236}">
                <a16:creationId xmlns:a16="http://schemas.microsoft.com/office/drawing/2014/main" id="{4D6821EF-5236-4E4C-A278-C673D47265E3}"/>
              </a:ext>
            </a:extLst>
          </p:cNvPr>
          <p:cNvGraphicFramePr>
            <a:graphicFrameLocks noGrp="1"/>
          </p:cNvGraphicFramePr>
          <p:nvPr>
            <p:extLst>
              <p:ext uri="{D42A27DB-BD31-4B8C-83A1-F6EECF244321}">
                <p14:modId xmlns:p14="http://schemas.microsoft.com/office/powerpoint/2010/main" val="1161779319"/>
              </p:ext>
            </p:extLst>
          </p:nvPr>
        </p:nvGraphicFramePr>
        <p:xfrm>
          <a:off x="1789382" y="1126228"/>
          <a:ext cx="5565236" cy="4752056"/>
        </p:xfrm>
        <a:graphic>
          <a:graphicData uri="http://schemas.openxmlformats.org/drawingml/2006/table">
            <a:tbl>
              <a:tblPr firstRow="1" bandRow="1">
                <a:tableStyleId>{5C22544A-7EE6-4342-B048-85BDC9FD1C3A}</a:tableStyleId>
              </a:tblPr>
              <a:tblGrid>
                <a:gridCol w="1391309">
                  <a:extLst>
                    <a:ext uri="{9D8B030D-6E8A-4147-A177-3AD203B41FA5}">
                      <a16:colId xmlns:a16="http://schemas.microsoft.com/office/drawing/2014/main" val="20000"/>
                    </a:ext>
                  </a:extLst>
                </a:gridCol>
                <a:gridCol w="1391309">
                  <a:extLst>
                    <a:ext uri="{9D8B030D-6E8A-4147-A177-3AD203B41FA5}">
                      <a16:colId xmlns:a16="http://schemas.microsoft.com/office/drawing/2014/main" val="20001"/>
                    </a:ext>
                  </a:extLst>
                </a:gridCol>
                <a:gridCol w="1391309">
                  <a:extLst>
                    <a:ext uri="{9D8B030D-6E8A-4147-A177-3AD203B41FA5}">
                      <a16:colId xmlns:a16="http://schemas.microsoft.com/office/drawing/2014/main" val="1881328153"/>
                    </a:ext>
                  </a:extLst>
                </a:gridCol>
                <a:gridCol w="1391309">
                  <a:extLst>
                    <a:ext uri="{9D8B030D-6E8A-4147-A177-3AD203B41FA5}">
                      <a16:colId xmlns:a16="http://schemas.microsoft.com/office/drawing/2014/main" val="2277161461"/>
                    </a:ext>
                  </a:extLst>
                </a:gridCol>
              </a:tblGrid>
              <a:tr h="1188014">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8014">
                <a:tc>
                  <a:txBody>
                    <a:bodyPr/>
                    <a:lstStyle/>
                    <a:p>
                      <a:pPr algn="ctr"/>
                      <a:r>
                        <a:rPr lang="en-GB" sz="2400" b="0" dirty="0">
                          <a:solidFill>
                            <a:schemeClr val="tx1"/>
                          </a:solidFill>
                          <a:latin typeface="Myriad Pro" panose="020B0503030403020204" pitchFamily="34" charset="0"/>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45736"/>
                  </a:ext>
                </a:extLst>
              </a:tr>
              <a:tr h="1188014">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893109"/>
                  </a:ext>
                </a:extLst>
              </a:tr>
              <a:tr h="1188014">
                <a:tc>
                  <a:txBody>
                    <a:bodyPr/>
                    <a:lstStyle/>
                    <a:p>
                      <a:pPr algn="ctr"/>
                      <a:endParaRPr lang="en-GB" sz="2400" b="0" dirty="0">
                        <a:solidFill>
                          <a:schemeClr val="tx1"/>
                        </a:solidFill>
                        <a:latin typeface="Myriad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0" dirty="0">
                          <a:solidFill>
                            <a:schemeClr val="tx1"/>
                          </a:solidFill>
                          <a:latin typeface="Myriad Pro" panose="020B0503030403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788051"/>
                  </a:ext>
                </a:extLst>
              </a:tr>
            </a:tbl>
          </a:graphicData>
        </a:graphic>
      </p:graphicFrame>
      <p:sp>
        <p:nvSpPr>
          <p:cNvPr id="9" name="TextBox 8">
            <a:extLst>
              <a:ext uri="{FF2B5EF4-FFF2-40B4-BE49-F238E27FC236}">
                <a16:creationId xmlns:a16="http://schemas.microsoft.com/office/drawing/2014/main" id="{7C8047E8-54F5-4B00-8175-47464AC4729E}"/>
              </a:ext>
            </a:extLst>
          </p:cNvPr>
          <p:cNvSpPr txBox="1"/>
          <p:nvPr/>
        </p:nvSpPr>
        <p:spPr>
          <a:xfrm>
            <a:off x="2205886" y="5055094"/>
            <a:ext cx="562975" cy="461665"/>
          </a:xfrm>
          <a:prstGeom prst="rect">
            <a:avLst/>
          </a:prstGeom>
          <a:noFill/>
        </p:spPr>
        <p:txBody>
          <a:bodyPr wrap="none" rtlCol="0">
            <a:spAutoFit/>
          </a:bodyPr>
          <a:lstStyle/>
          <a:p>
            <a:pPr algn="ctr"/>
            <a:r>
              <a:rPr lang="en-GB" sz="2400" dirty="0">
                <a:latin typeface="Myriad Pro" panose="020B0503030403020204" pitchFamily="34" charset="0"/>
              </a:rPr>
              <a:t>6.4</a:t>
            </a:r>
          </a:p>
        </p:txBody>
      </p:sp>
      <p:sp>
        <p:nvSpPr>
          <p:cNvPr id="10" name="TextBox 9">
            <a:extLst>
              <a:ext uri="{FF2B5EF4-FFF2-40B4-BE49-F238E27FC236}">
                <a16:creationId xmlns:a16="http://schemas.microsoft.com/office/drawing/2014/main" id="{82A24EA7-EFB3-4DA3-9DB6-0C9AFA3BA25E}"/>
              </a:ext>
            </a:extLst>
          </p:cNvPr>
          <p:cNvSpPr txBox="1"/>
          <p:nvPr/>
        </p:nvSpPr>
        <p:spPr>
          <a:xfrm>
            <a:off x="2205886" y="3857666"/>
            <a:ext cx="562975" cy="461665"/>
          </a:xfrm>
          <a:prstGeom prst="rect">
            <a:avLst/>
          </a:prstGeom>
          <a:noFill/>
        </p:spPr>
        <p:txBody>
          <a:bodyPr wrap="none" rtlCol="0">
            <a:spAutoFit/>
          </a:bodyPr>
          <a:lstStyle/>
          <a:p>
            <a:pPr algn="ctr"/>
            <a:r>
              <a:rPr lang="en-GB" sz="2400" dirty="0">
                <a:latin typeface="Myriad Pro" panose="020B0503030403020204" pitchFamily="34" charset="0"/>
              </a:rPr>
              <a:t>1.2</a:t>
            </a:r>
          </a:p>
        </p:txBody>
      </p:sp>
      <p:sp>
        <p:nvSpPr>
          <p:cNvPr id="11" name="TextBox 10">
            <a:extLst>
              <a:ext uri="{FF2B5EF4-FFF2-40B4-BE49-F238E27FC236}">
                <a16:creationId xmlns:a16="http://schemas.microsoft.com/office/drawing/2014/main" id="{F9020AC7-EB7B-4E66-89D4-D59304D578CB}"/>
              </a:ext>
            </a:extLst>
          </p:cNvPr>
          <p:cNvSpPr txBox="1"/>
          <p:nvPr/>
        </p:nvSpPr>
        <p:spPr>
          <a:xfrm>
            <a:off x="2205886" y="1484579"/>
            <a:ext cx="562975" cy="461665"/>
          </a:xfrm>
          <a:prstGeom prst="rect">
            <a:avLst/>
          </a:prstGeom>
          <a:noFill/>
        </p:spPr>
        <p:txBody>
          <a:bodyPr wrap="none" rtlCol="0">
            <a:spAutoFit/>
          </a:bodyPr>
          <a:lstStyle/>
          <a:p>
            <a:pPr algn="ctr"/>
            <a:r>
              <a:rPr lang="en-GB" sz="2400" dirty="0">
                <a:latin typeface="Myriad Pro" panose="020B0503030403020204" pitchFamily="34" charset="0"/>
              </a:rPr>
              <a:t>5.2</a:t>
            </a:r>
          </a:p>
        </p:txBody>
      </p:sp>
      <p:sp>
        <p:nvSpPr>
          <p:cNvPr id="12" name="TextBox 11">
            <a:extLst>
              <a:ext uri="{FF2B5EF4-FFF2-40B4-BE49-F238E27FC236}">
                <a16:creationId xmlns:a16="http://schemas.microsoft.com/office/drawing/2014/main" id="{0F7714FD-C784-4FB0-9E40-EE78E4E0B3A2}"/>
              </a:ext>
            </a:extLst>
          </p:cNvPr>
          <p:cNvSpPr txBox="1"/>
          <p:nvPr/>
        </p:nvSpPr>
        <p:spPr>
          <a:xfrm>
            <a:off x="3599258" y="1484579"/>
            <a:ext cx="562975" cy="461665"/>
          </a:xfrm>
          <a:prstGeom prst="rect">
            <a:avLst/>
          </a:prstGeom>
          <a:noFill/>
        </p:spPr>
        <p:txBody>
          <a:bodyPr wrap="none" rtlCol="0">
            <a:spAutoFit/>
          </a:bodyPr>
          <a:lstStyle/>
          <a:p>
            <a:pPr algn="ctr"/>
            <a:r>
              <a:rPr lang="en-GB" sz="2400" dirty="0">
                <a:latin typeface="Myriad Pro" panose="020B0503030403020204" pitchFamily="34" charset="0"/>
              </a:rPr>
              <a:t>3.2</a:t>
            </a:r>
          </a:p>
        </p:txBody>
      </p:sp>
      <p:sp>
        <p:nvSpPr>
          <p:cNvPr id="14" name="TextBox 13">
            <a:extLst>
              <a:ext uri="{FF2B5EF4-FFF2-40B4-BE49-F238E27FC236}">
                <a16:creationId xmlns:a16="http://schemas.microsoft.com/office/drawing/2014/main" id="{C0B5588C-B073-4810-A2C4-3701ECC0E222}"/>
              </a:ext>
            </a:extLst>
          </p:cNvPr>
          <p:cNvSpPr txBox="1"/>
          <p:nvPr/>
        </p:nvSpPr>
        <p:spPr>
          <a:xfrm>
            <a:off x="3599258" y="2671121"/>
            <a:ext cx="562975" cy="461665"/>
          </a:xfrm>
          <a:prstGeom prst="rect">
            <a:avLst/>
          </a:prstGeom>
          <a:noFill/>
        </p:spPr>
        <p:txBody>
          <a:bodyPr wrap="none" rtlCol="0">
            <a:spAutoFit/>
          </a:bodyPr>
          <a:lstStyle/>
          <a:p>
            <a:pPr algn="ctr"/>
            <a:r>
              <a:rPr lang="en-GB" sz="2400" dirty="0">
                <a:latin typeface="Myriad Pro" panose="020B0503030403020204" pitchFamily="34" charset="0"/>
              </a:rPr>
              <a:t>4.4</a:t>
            </a:r>
          </a:p>
        </p:txBody>
      </p:sp>
      <p:sp>
        <p:nvSpPr>
          <p:cNvPr id="15" name="TextBox 14">
            <a:extLst>
              <a:ext uri="{FF2B5EF4-FFF2-40B4-BE49-F238E27FC236}">
                <a16:creationId xmlns:a16="http://schemas.microsoft.com/office/drawing/2014/main" id="{CA8DCC26-DD64-40D8-A5B4-6694049CBC36}"/>
              </a:ext>
            </a:extLst>
          </p:cNvPr>
          <p:cNvSpPr txBox="1"/>
          <p:nvPr/>
        </p:nvSpPr>
        <p:spPr>
          <a:xfrm>
            <a:off x="4992655" y="2671121"/>
            <a:ext cx="562975" cy="461665"/>
          </a:xfrm>
          <a:prstGeom prst="rect">
            <a:avLst/>
          </a:prstGeom>
          <a:noFill/>
        </p:spPr>
        <p:txBody>
          <a:bodyPr wrap="none" rtlCol="0">
            <a:spAutoFit/>
          </a:bodyPr>
          <a:lstStyle/>
          <a:p>
            <a:pPr algn="ctr"/>
            <a:r>
              <a:rPr lang="en-GB" sz="2400" dirty="0">
                <a:latin typeface="Myriad Pro" panose="020B0503030403020204" pitchFamily="34" charset="0"/>
              </a:rPr>
              <a:t>2.8</a:t>
            </a:r>
          </a:p>
        </p:txBody>
      </p:sp>
      <p:sp>
        <p:nvSpPr>
          <p:cNvPr id="16" name="TextBox 15">
            <a:extLst>
              <a:ext uri="{FF2B5EF4-FFF2-40B4-BE49-F238E27FC236}">
                <a16:creationId xmlns:a16="http://schemas.microsoft.com/office/drawing/2014/main" id="{4F248AE9-004C-4401-BE51-77E7610E96DF}"/>
              </a:ext>
            </a:extLst>
          </p:cNvPr>
          <p:cNvSpPr txBox="1"/>
          <p:nvPr/>
        </p:nvSpPr>
        <p:spPr>
          <a:xfrm>
            <a:off x="4992655" y="3857666"/>
            <a:ext cx="562975" cy="461665"/>
          </a:xfrm>
          <a:prstGeom prst="rect">
            <a:avLst/>
          </a:prstGeom>
          <a:noFill/>
        </p:spPr>
        <p:txBody>
          <a:bodyPr wrap="none" rtlCol="0">
            <a:spAutoFit/>
          </a:bodyPr>
          <a:lstStyle/>
          <a:p>
            <a:pPr algn="ctr"/>
            <a:r>
              <a:rPr lang="en-GB" sz="2400" dirty="0">
                <a:latin typeface="Myriad Pro" panose="020B0503030403020204" pitchFamily="34" charset="0"/>
              </a:rPr>
              <a:t>2.4</a:t>
            </a:r>
          </a:p>
        </p:txBody>
      </p:sp>
      <p:sp>
        <p:nvSpPr>
          <p:cNvPr id="17" name="TextBox 16">
            <a:extLst>
              <a:ext uri="{FF2B5EF4-FFF2-40B4-BE49-F238E27FC236}">
                <a16:creationId xmlns:a16="http://schemas.microsoft.com/office/drawing/2014/main" id="{8B9C45DD-B6FC-402F-AF04-9009CDA426CF}"/>
              </a:ext>
            </a:extLst>
          </p:cNvPr>
          <p:cNvSpPr txBox="1"/>
          <p:nvPr/>
        </p:nvSpPr>
        <p:spPr>
          <a:xfrm>
            <a:off x="6485746" y="3857666"/>
            <a:ext cx="341760" cy="461665"/>
          </a:xfrm>
          <a:prstGeom prst="rect">
            <a:avLst/>
          </a:prstGeom>
          <a:noFill/>
        </p:spPr>
        <p:txBody>
          <a:bodyPr wrap="none" rtlCol="0">
            <a:spAutoFit/>
          </a:bodyPr>
          <a:lstStyle/>
          <a:p>
            <a:pPr algn="ctr"/>
            <a:r>
              <a:rPr lang="en-GB" sz="2400" dirty="0">
                <a:latin typeface="Myriad Pro" panose="020B0503030403020204" pitchFamily="34" charset="0"/>
              </a:rPr>
              <a:t>6</a:t>
            </a:r>
          </a:p>
        </p:txBody>
      </p:sp>
    </p:spTree>
    <p:extLst>
      <p:ext uri="{BB962C8B-B14F-4D97-AF65-F5344CB8AC3E}">
        <p14:creationId xmlns:p14="http://schemas.microsoft.com/office/powerpoint/2010/main" val="112736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P spid="1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Appendix</a:t>
            </a:r>
          </a:p>
        </p:txBody>
      </p:sp>
      <p:pic>
        <p:nvPicPr>
          <p:cNvPr id="5" name="Picture 4">
            <a:extLst>
              <a:ext uri="{FF2B5EF4-FFF2-40B4-BE49-F238E27FC236}">
                <a16:creationId xmlns:a16="http://schemas.microsoft.com/office/drawing/2014/main" id="{2CDADF7B-2FCF-438B-A57D-356FE23CF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145" y="947531"/>
            <a:ext cx="5673710" cy="4962938"/>
          </a:xfrm>
          <a:prstGeom prst="rect">
            <a:avLst/>
          </a:prstGeom>
        </p:spPr>
      </p:pic>
    </p:spTree>
    <p:extLst>
      <p:ext uri="{BB962C8B-B14F-4D97-AF65-F5344CB8AC3E}">
        <p14:creationId xmlns:p14="http://schemas.microsoft.com/office/powerpoint/2010/main" val="1678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1:1</a:t>
            </a:r>
          </a:p>
        </p:txBody>
      </p:sp>
      <p:pic>
        <p:nvPicPr>
          <p:cNvPr id="4" name="Picture 3">
            <a:extLst>
              <a:ext uri="{FF2B5EF4-FFF2-40B4-BE49-F238E27FC236}">
                <a16:creationId xmlns:a16="http://schemas.microsoft.com/office/drawing/2014/main" id="{54466FAA-93AA-4356-BC57-5777B3DE93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75914" y="1813759"/>
            <a:ext cx="6792173" cy="3230482"/>
          </a:xfrm>
          <a:prstGeom prst="rect">
            <a:avLst/>
          </a:prstGeom>
        </p:spPr>
      </p:pic>
      <p:sp>
        <p:nvSpPr>
          <p:cNvPr id="8" name="Rectangle 7">
            <a:extLst>
              <a:ext uri="{FF2B5EF4-FFF2-40B4-BE49-F238E27FC236}">
                <a16:creationId xmlns:a16="http://schemas.microsoft.com/office/drawing/2014/main" id="{D0D739F7-793A-4581-98D3-0737609725C9}"/>
              </a:ext>
            </a:extLst>
          </p:cNvPr>
          <p:cNvSpPr/>
          <p:nvPr/>
        </p:nvSpPr>
        <p:spPr bwMode="auto">
          <a:xfrm>
            <a:off x="1166388" y="2714544"/>
            <a:ext cx="6866263" cy="1285956"/>
          </a:xfrm>
          <a:prstGeom prst="rect">
            <a:avLst/>
          </a:prstGeom>
          <a:solidFill>
            <a:schemeClr val="bg1"/>
          </a:solidFill>
          <a:ln>
            <a:no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2345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2DD4F-05E6-4EBC-A09A-2423988A16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5255" y="2618969"/>
            <a:ext cx="7533491" cy="1620063"/>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1:1</a:t>
            </a:r>
          </a:p>
        </p:txBody>
      </p:sp>
      <p:sp>
        <p:nvSpPr>
          <p:cNvPr id="8" name="Rectangle 7">
            <a:extLst>
              <a:ext uri="{FF2B5EF4-FFF2-40B4-BE49-F238E27FC236}">
                <a16:creationId xmlns:a16="http://schemas.microsoft.com/office/drawing/2014/main" id="{D0D739F7-793A-4581-98D3-0737609725C9}"/>
              </a:ext>
            </a:extLst>
          </p:cNvPr>
          <p:cNvSpPr/>
          <p:nvPr/>
        </p:nvSpPr>
        <p:spPr bwMode="auto">
          <a:xfrm>
            <a:off x="609600" y="3390900"/>
            <a:ext cx="7988300" cy="1285956"/>
          </a:xfrm>
          <a:prstGeom prst="rect">
            <a:avLst/>
          </a:prstGeom>
          <a:solidFill>
            <a:schemeClr val="bg1"/>
          </a:solidFill>
          <a:ln>
            <a:noFill/>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038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5F496-DC23-4712-B5F3-13B3A0005B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95730" y="2603559"/>
            <a:ext cx="7552541" cy="1803283"/>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1:2</a:t>
            </a:r>
          </a:p>
        </p:txBody>
      </p:sp>
      <p:sp>
        <p:nvSpPr>
          <p:cNvPr id="6" name="TextBox 5">
            <a:extLst>
              <a:ext uri="{FF2B5EF4-FFF2-40B4-BE49-F238E27FC236}">
                <a16:creationId xmlns:a16="http://schemas.microsoft.com/office/drawing/2014/main" id="{6471FA19-0497-42CE-BD52-D28450E52B49}"/>
              </a:ext>
            </a:extLst>
          </p:cNvPr>
          <p:cNvSpPr txBox="1"/>
          <p:nvPr/>
        </p:nvSpPr>
        <p:spPr>
          <a:xfrm>
            <a:off x="2592715" y="4343400"/>
            <a:ext cx="3806170" cy="461665"/>
          </a:xfrm>
          <a:prstGeom prst="rect">
            <a:avLst/>
          </a:prstGeom>
          <a:noFill/>
        </p:spPr>
        <p:txBody>
          <a:bodyPr wrap="none" rtlCol="0">
            <a:spAutoFit/>
          </a:bodyPr>
          <a:lstStyle/>
          <a:p>
            <a:pPr algn="ctr"/>
            <a:r>
              <a:rPr lang="en-GB" sz="2400" dirty="0">
                <a:latin typeface="Myriad Pro" panose="020B0503030403020204" pitchFamily="34" charset="0"/>
              </a:rPr>
              <a:t>black + light green = orange</a:t>
            </a:r>
          </a:p>
        </p:txBody>
      </p:sp>
      <p:sp>
        <p:nvSpPr>
          <p:cNvPr id="9" name="TextBox 8">
            <a:extLst>
              <a:ext uri="{FF2B5EF4-FFF2-40B4-BE49-F238E27FC236}">
                <a16:creationId xmlns:a16="http://schemas.microsoft.com/office/drawing/2014/main" id="{720093B8-A1E7-40D7-8258-B3E0B0138DD6}"/>
              </a:ext>
            </a:extLst>
          </p:cNvPr>
          <p:cNvSpPr txBox="1"/>
          <p:nvPr/>
        </p:nvSpPr>
        <p:spPr>
          <a:xfrm>
            <a:off x="3866464" y="4868930"/>
            <a:ext cx="1258678" cy="461665"/>
          </a:xfrm>
          <a:prstGeom prst="rect">
            <a:avLst/>
          </a:prstGeom>
          <a:noFill/>
        </p:spPr>
        <p:txBody>
          <a:bodyPr wrap="none" rtlCol="0">
            <a:spAutoFit/>
          </a:bodyPr>
          <a:lstStyle/>
          <a:p>
            <a:pPr algn="ctr"/>
            <a:r>
              <a:rPr lang="en-GB" sz="2400" i="1" dirty="0">
                <a:latin typeface="Myriad Pro" panose="020B0503030403020204" pitchFamily="34" charset="0"/>
              </a:rPr>
              <a:t>b + g = o</a:t>
            </a:r>
          </a:p>
        </p:txBody>
      </p:sp>
      <p:sp>
        <p:nvSpPr>
          <p:cNvPr id="10" name="TextBox 9">
            <a:extLst>
              <a:ext uri="{FF2B5EF4-FFF2-40B4-BE49-F238E27FC236}">
                <a16:creationId xmlns:a16="http://schemas.microsoft.com/office/drawing/2014/main" id="{563A2A9F-4B5E-426E-B475-F115E3B2EE7E}"/>
              </a:ext>
            </a:extLst>
          </p:cNvPr>
          <p:cNvSpPr txBox="1"/>
          <p:nvPr/>
        </p:nvSpPr>
        <p:spPr>
          <a:xfrm>
            <a:off x="2592724" y="5394460"/>
            <a:ext cx="3806170" cy="461665"/>
          </a:xfrm>
          <a:prstGeom prst="rect">
            <a:avLst/>
          </a:prstGeom>
          <a:noFill/>
        </p:spPr>
        <p:txBody>
          <a:bodyPr wrap="none" rtlCol="0">
            <a:spAutoFit/>
          </a:bodyPr>
          <a:lstStyle/>
          <a:p>
            <a:pPr algn="ctr"/>
            <a:r>
              <a:rPr lang="en-GB" sz="2400" dirty="0">
                <a:latin typeface="Myriad Pro" panose="020B0503030403020204" pitchFamily="34" charset="0"/>
              </a:rPr>
              <a:t>orange = black + light green</a:t>
            </a:r>
          </a:p>
        </p:txBody>
      </p:sp>
      <p:sp>
        <p:nvSpPr>
          <p:cNvPr id="11" name="TextBox 10">
            <a:extLst>
              <a:ext uri="{FF2B5EF4-FFF2-40B4-BE49-F238E27FC236}">
                <a16:creationId xmlns:a16="http://schemas.microsoft.com/office/drawing/2014/main" id="{6A5A3CE2-B848-4A3E-B5B7-A763C557BF4E}"/>
              </a:ext>
            </a:extLst>
          </p:cNvPr>
          <p:cNvSpPr txBox="1"/>
          <p:nvPr/>
        </p:nvSpPr>
        <p:spPr>
          <a:xfrm>
            <a:off x="3866463" y="5927610"/>
            <a:ext cx="1258678" cy="461665"/>
          </a:xfrm>
          <a:prstGeom prst="rect">
            <a:avLst/>
          </a:prstGeom>
          <a:noFill/>
        </p:spPr>
        <p:txBody>
          <a:bodyPr wrap="none" rtlCol="0">
            <a:spAutoFit/>
          </a:bodyPr>
          <a:lstStyle/>
          <a:p>
            <a:pPr algn="ctr"/>
            <a:r>
              <a:rPr lang="en-GB" sz="2400" i="1" dirty="0">
                <a:latin typeface="Myriad Pro" panose="020B0503030403020204" pitchFamily="34" charset="0"/>
              </a:rPr>
              <a:t>o = b + g</a:t>
            </a:r>
          </a:p>
        </p:txBody>
      </p:sp>
    </p:spTree>
    <p:extLst>
      <p:ext uri="{BB962C8B-B14F-4D97-AF65-F5344CB8AC3E}">
        <p14:creationId xmlns:p14="http://schemas.microsoft.com/office/powerpoint/2010/main" val="114338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0C9817-B0C6-4065-B84B-56D32E74384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8430" y="2606021"/>
            <a:ext cx="7552541" cy="1697208"/>
          </a:xfrm>
          <a:prstGeom prst="rect">
            <a:avLst/>
          </a:prstGeom>
        </p:spPr>
      </p:pic>
      <p:sp>
        <p:nvSpPr>
          <p:cNvPr id="2" name="Text Placeholder 1"/>
          <p:cNvSpPr>
            <a:spLocks noGrp="1"/>
          </p:cNvSpPr>
          <p:nvPr>
            <p:ph type="body" sz="quarter" idx="11"/>
          </p:nvPr>
        </p:nvSpPr>
        <p:spPr/>
        <p:txBody>
          <a:bodyPr/>
          <a:lstStyle/>
          <a:p>
            <a:pPr marL="0" indent="0">
              <a:buNone/>
            </a:pPr>
            <a:r>
              <a:rPr lang="en-GB" dirty="0"/>
              <a:t>1.28 Common structures </a:t>
            </a:r>
            <a:r>
              <a:rPr lang="en-US" dirty="0"/>
              <a:t>– step 1:2</a:t>
            </a:r>
          </a:p>
        </p:txBody>
      </p:sp>
      <p:sp>
        <p:nvSpPr>
          <p:cNvPr id="6" name="TextBox 5">
            <a:extLst>
              <a:ext uri="{FF2B5EF4-FFF2-40B4-BE49-F238E27FC236}">
                <a16:creationId xmlns:a16="http://schemas.microsoft.com/office/drawing/2014/main" id="{6471FA19-0497-42CE-BD52-D28450E52B49}"/>
              </a:ext>
            </a:extLst>
          </p:cNvPr>
          <p:cNvSpPr txBox="1"/>
          <p:nvPr/>
        </p:nvSpPr>
        <p:spPr>
          <a:xfrm>
            <a:off x="2146439" y="4343400"/>
            <a:ext cx="4698722" cy="461665"/>
          </a:xfrm>
          <a:prstGeom prst="rect">
            <a:avLst/>
          </a:prstGeom>
          <a:noFill/>
        </p:spPr>
        <p:txBody>
          <a:bodyPr wrap="none" rtlCol="0">
            <a:spAutoFit/>
          </a:bodyPr>
          <a:lstStyle/>
          <a:p>
            <a:pPr algn="ctr"/>
            <a:r>
              <a:rPr lang="en-GB" sz="2400" dirty="0">
                <a:latin typeface="Myriad Pro" panose="020B0503030403020204" pitchFamily="34" charset="0"/>
              </a:rPr>
              <a:t>red + light green + yellow = orange</a:t>
            </a:r>
          </a:p>
        </p:txBody>
      </p:sp>
      <p:sp>
        <p:nvSpPr>
          <p:cNvPr id="9" name="TextBox 8">
            <a:extLst>
              <a:ext uri="{FF2B5EF4-FFF2-40B4-BE49-F238E27FC236}">
                <a16:creationId xmlns:a16="http://schemas.microsoft.com/office/drawing/2014/main" id="{720093B8-A1E7-40D7-8258-B3E0B0138DD6}"/>
              </a:ext>
            </a:extLst>
          </p:cNvPr>
          <p:cNvSpPr txBox="1"/>
          <p:nvPr/>
        </p:nvSpPr>
        <p:spPr>
          <a:xfrm>
            <a:off x="3593024" y="4868930"/>
            <a:ext cx="1805559" cy="461665"/>
          </a:xfrm>
          <a:prstGeom prst="rect">
            <a:avLst/>
          </a:prstGeom>
          <a:noFill/>
        </p:spPr>
        <p:txBody>
          <a:bodyPr wrap="none" rtlCol="0">
            <a:spAutoFit/>
          </a:bodyPr>
          <a:lstStyle/>
          <a:p>
            <a:pPr algn="ctr"/>
            <a:r>
              <a:rPr lang="en-GB" sz="2400" i="1" dirty="0">
                <a:latin typeface="Myriad Pro" panose="020B0503030403020204" pitchFamily="34" charset="0"/>
              </a:rPr>
              <a:t>r + g + y = o </a:t>
            </a:r>
          </a:p>
        </p:txBody>
      </p:sp>
    </p:spTree>
    <p:extLst>
      <p:ext uri="{BB962C8B-B14F-4D97-AF65-F5344CB8AC3E}">
        <p14:creationId xmlns:p14="http://schemas.microsoft.com/office/powerpoint/2010/main" val="41796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Words>
  <Application>Microsoft Office PowerPoint</Application>
  <PresentationFormat>On-screen Show (4:3)</PresentationFormat>
  <Paragraphs>309</Paragraphs>
  <Slides>53</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Calibri Light</vt:lpstr>
      <vt:lpstr>Myanmar Text</vt:lpstr>
      <vt:lpstr>Myriad Pro</vt:lpstr>
      <vt:lpstr>Myriad Pro Semibold</vt:lpstr>
      <vt:lpstr>Times New Roman</vt:lpstr>
      <vt:lpstr>Wingdings</vt:lpstr>
      <vt:lpstr>Office Theme</vt:lpstr>
      <vt:lpstr>1.28 Common structures and the  part–part–whole relationship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2018-10-09T11:30:20Z</dcterms:created>
  <dcterms:modified xsi:type="dcterms:W3CDTF">2018-10-15T10:19:37Z</dcterms:modified>
</cp:coreProperties>
</file>