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33"/>
  </p:notesMasterIdLst>
  <p:sldIdLst>
    <p:sldId id="263" r:id="rId6"/>
    <p:sldId id="633" r:id="rId7"/>
    <p:sldId id="588" r:id="rId8"/>
    <p:sldId id="271" r:id="rId9"/>
    <p:sldId id="299" r:id="rId10"/>
    <p:sldId id="269" r:id="rId11"/>
    <p:sldId id="276" r:id="rId12"/>
    <p:sldId id="634" r:id="rId13"/>
    <p:sldId id="279" r:id="rId14"/>
    <p:sldId id="280" r:id="rId15"/>
    <p:sldId id="281" r:id="rId16"/>
    <p:sldId id="282" r:id="rId17"/>
    <p:sldId id="580" r:id="rId18"/>
    <p:sldId id="579" r:id="rId19"/>
    <p:sldId id="635" r:id="rId20"/>
    <p:sldId id="636" r:id="rId21"/>
    <p:sldId id="637" r:id="rId22"/>
    <p:sldId id="638" r:id="rId23"/>
    <p:sldId id="286" r:id="rId24"/>
    <p:sldId id="265" r:id="rId25"/>
    <p:sldId id="287" r:id="rId26"/>
    <p:sldId id="656" r:id="rId27"/>
    <p:sldId id="657" r:id="rId28"/>
    <p:sldId id="658" r:id="rId29"/>
    <p:sldId id="606" r:id="rId30"/>
    <p:sldId id="613" r:id="rId31"/>
    <p:sldId id="291" r:id="rId32"/>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5F5"/>
    <a:srgbClr val="FBF5D4"/>
    <a:srgbClr val="347574"/>
    <a:srgbClr val="466665"/>
    <a:srgbClr val="C8E2E8"/>
    <a:srgbClr val="82CBDD"/>
    <a:srgbClr val="585858"/>
    <a:srgbClr val="0062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F72C0A-7185-47FF-88A3-780A9019D4F9}" v="4" dt="2021-09-20T14:50:02.6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06" autoAdjust="0"/>
    <p:restoredTop sz="69573" autoAdjust="0"/>
  </p:normalViewPr>
  <p:slideViewPr>
    <p:cSldViewPr snapToGrid="0">
      <p:cViewPr varScale="1">
        <p:scale>
          <a:sx n="50" d="100"/>
          <a:sy n="50" d="100"/>
        </p:scale>
        <p:origin x="138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8BF72C0A-7185-47FF-88A3-780A9019D4F9}"/>
    <pc:docChg chg="modSld">
      <pc:chgData name="Steve McCormack" userId="a36034f6-e157-44c0-92e0-583c4185333c" providerId="ADAL" clId="{8BF72C0A-7185-47FF-88A3-780A9019D4F9}" dt="2021-09-20T14:52:54.762" v="17" actId="6549"/>
      <pc:docMkLst>
        <pc:docMk/>
      </pc:docMkLst>
      <pc:sldChg chg="modSp">
        <pc:chgData name="Steve McCormack" userId="a36034f6-e157-44c0-92e0-583c4185333c" providerId="ADAL" clId="{8BF72C0A-7185-47FF-88A3-780A9019D4F9}" dt="2021-09-20T14:50:02.656" v="3" actId="6549"/>
        <pc:sldMkLst>
          <pc:docMk/>
          <pc:sldMk cId="387169446" sldId="281"/>
        </pc:sldMkLst>
        <pc:spChg chg="mod">
          <ac:chgData name="Steve McCormack" userId="a36034f6-e157-44c0-92e0-583c4185333c" providerId="ADAL" clId="{8BF72C0A-7185-47FF-88A3-780A9019D4F9}" dt="2021-09-20T14:50:02.656" v="3" actId="6549"/>
          <ac:spMkLst>
            <pc:docMk/>
            <pc:sldMk cId="387169446" sldId="281"/>
            <ac:spMk id="4" creationId="{F119E42E-06D3-4962-8EB7-A909E87EEFF5}"/>
          </ac:spMkLst>
        </pc:spChg>
      </pc:sldChg>
      <pc:sldChg chg="modSp mod">
        <pc:chgData name="Steve McCormack" userId="a36034f6-e157-44c0-92e0-583c4185333c" providerId="ADAL" clId="{8BF72C0A-7185-47FF-88A3-780A9019D4F9}" dt="2021-09-20T14:51:04.382" v="5" actId="6549"/>
        <pc:sldMkLst>
          <pc:docMk/>
          <pc:sldMk cId="1972075379" sldId="579"/>
        </pc:sldMkLst>
        <pc:spChg chg="mod">
          <ac:chgData name="Steve McCormack" userId="a36034f6-e157-44c0-92e0-583c4185333c" providerId="ADAL" clId="{8BF72C0A-7185-47FF-88A3-780A9019D4F9}" dt="2021-09-20T14:51:04.382" v="5" actId="6549"/>
          <ac:spMkLst>
            <pc:docMk/>
            <pc:sldMk cId="1972075379" sldId="579"/>
            <ac:spMk id="7" creationId="{C28A0F69-2F2E-4F6F-B3CF-E46F62A5EC2D}"/>
          </ac:spMkLst>
        </pc:spChg>
      </pc:sldChg>
      <pc:sldChg chg="modSp mod">
        <pc:chgData name="Steve McCormack" userId="a36034f6-e157-44c0-92e0-583c4185333c" providerId="ADAL" clId="{8BF72C0A-7185-47FF-88A3-780A9019D4F9}" dt="2021-09-20T14:50:50.998" v="4" actId="6549"/>
        <pc:sldMkLst>
          <pc:docMk/>
          <pc:sldMk cId="717258061" sldId="580"/>
        </pc:sldMkLst>
        <pc:spChg chg="mod">
          <ac:chgData name="Steve McCormack" userId="a36034f6-e157-44c0-92e0-583c4185333c" providerId="ADAL" clId="{8BF72C0A-7185-47FF-88A3-780A9019D4F9}" dt="2021-09-20T14:50:50.998" v="4" actId="6549"/>
          <ac:spMkLst>
            <pc:docMk/>
            <pc:sldMk cId="717258061" sldId="580"/>
            <ac:spMk id="2" creationId="{23A84928-1FCA-4634-9C2E-8162352F2955}"/>
          </ac:spMkLst>
        </pc:spChg>
      </pc:sldChg>
      <pc:sldChg chg="modSp mod">
        <pc:chgData name="Steve McCormack" userId="a36034f6-e157-44c0-92e0-583c4185333c" providerId="ADAL" clId="{8BF72C0A-7185-47FF-88A3-780A9019D4F9}" dt="2021-09-20T14:52:49.819" v="15" actId="6549"/>
        <pc:sldMkLst>
          <pc:docMk/>
          <pc:sldMk cId="2341685758" sldId="606"/>
        </pc:sldMkLst>
        <pc:spChg chg="mod">
          <ac:chgData name="Steve McCormack" userId="a36034f6-e157-44c0-92e0-583c4185333c" providerId="ADAL" clId="{8BF72C0A-7185-47FF-88A3-780A9019D4F9}" dt="2021-09-20T14:52:49.819" v="15" actId="6549"/>
          <ac:spMkLst>
            <pc:docMk/>
            <pc:sldMk cId="2341685758" sldId="606"/>
            <ac:spMk id="2" creationId="{468AD34D-48AC-4C34-99A5-DF560A5DFC10}"/>
          </ac:spMkLst>
        </pc:spChg>
      </pc:sldChg>
      <pc:sldChg chg="modSp mod">
        <pc:chgData name="Steve McCormack" userId="a36034f6-e157-44c0-92e0-583c4185333c" providerId="ADAL" clId="{8BF72C0A-7185-47FF-88A3-780A9019D4F9}" dt="2021-09-20T14:52:54.762" v="17" actId="6549"/>
        <pc:sldMkLst>
          <pc:docMk/>
          <pc:sldMk cId="1852153207" sldId="613"/>
        </pc:sldMkLst>
        <pc:spChg chg="mod">
          <ac:chgData name="Steve McCormack" userId="a36034f6-e157-44c0-92e0-583c4185333c" providerId="ADAL" clId="{8BF72C0A-7185-47FF-88A3-780A9019D4F9}" dt="2021-09-20T14:52:54.762" v="17" actId="6549"/>
          <ac:spMkLst>
            <pc:docMk/>
            <pc:sldMk cId="1852153207" sldId="613"/>
            <ac:spMk id="2" creationId="{468AD34D-48AC-4C34-99A5-DF560A5DFC10}"/>
          </ac:spMkLst>
        </pc:spChg>
      </pc:sldChg>
      <pc:sldChg chg="modSp mod">
        <pc:chgData name="Steve McCormack" userId="a36034f6-e157-44c0-92e0-583c4185333c" providerId="ADAL" clId="{8BF72C0A-7185-47FF-88A3-780A9019D4F9}" dt="2021-09-20T14:51:09.946" v="6" actId="6549"/>
        <pc:sldMkLst>
          <pc:docMk/>
          <pc:sldMk cId="2290840830" sldId="635"/>
        </pc:sldMkLst>
        <pc:spChg chg="mod">
          <ac:chgData name="Steve McCormack" userId="a36034f6-e157-44c0-92e0-583c4185333c" providerId="ADAL" clId="{8BF72C0A-7185-47FF-88A3-780A9019D4F9}" dt="2021-09-20T14:51:09.946" v="6" actId="6549"/>
          <ac:spMkLst>
            <pc:docMk/>
            <pc:sldMk cId="2290840830" sldId="635"/>
            <ac:spMk id="2" creationId="{23A84928-1FCA-4634-9C2E-8162352F2955}"/>
          </ac:spMkLst>
        </pc:spChg>
      </pc:sldChg>
      <pc:sldChg chg="modSp mod">
        <pc:chgData name="Steve McCormack" userId="a36034f6-e157-44c0-92e0-583c4185333c" providerId="ADAL" clId="{8BF72C0A-7185-47FF-88A3-780A9019D4F9}" dt="2021-09-20T14:51:23.095" v="7" actId="6549"/>
        <pc:sldMkLst>
          <pc:docMk/>
          <pc:sldMk cId="3786694539" sldId="636"/>
        </pc:sldMkLst>
        <pc:spChg chg="mod">
          <ac:chgData name="Steve McCormack" userId="a36034f6-e157-44c0-92e0-583c4185333c" providerId="ADAL" clId="{8BF72C0A-7185-47FF-88A3-780A9019D4F9}" dt="2021-09-20T14:51:23.095" v="7" actId="6549"/>
          <ac:spMkLst>
            <pc:docMk/>
            <pc:sldMk cId="3786694539" sldId="636"/>
            <ac:spMk id="7" creationId="{C28A0F69-2F2E-4F6F-B3CF-E46F62A5EC2D}"/>
          </ac:spMkLst>
        </pc:spChg>
      </pc:sldChg>
      <pc:sldChg chg="modSp mod">
        <pc:chgData name="Steve McCormack" userId="a36034f6-e157-44c0-92e0-583c4185333c" providerId="ADAL" clId="{8BF72C0A-7185-47FF-88A3-780A9019D4F9}" dt="2021-09-20T14:51:40.311" v="8" actId="20577"/>
        <pc:sldMkLst>
          <pc:docMk/>
          <pc:sldMk cId="1055349531" sldId="637"/>
        </pc:sldMkLst>
        <pc:spChg chg="mod">
          <ac:chgData name="Steve McCormack" userId="a36034f6-e157-44c0-92e0-583c4185333c" providerId="ADAL" clId="{8BF72C0A-7185-47FF-88A3-780A9019D4F9}" dt="2021-09-20T14:51:40.311" v="8" actId="20577"/>
          <ac:spMkLst>
            <pc:docMk/>
            <pc:sldMk cId="1055349531" sldId="637"/>
            <ac:spMk id="2" creationId="{23A84928-1FCA-4634-9C2E-8162352F2955}"/>
          </ac:spMkLst>
        </pc:spChg>
      </pc:sldChg>
      <pc:sldChg chg="modSp mod">
        <pc:chgData name="Steve McCormack" userId="a36034f6-e157-44c0-92e0-583c4185333c" providerId="ADAL" clId="{8BF72C0A-7185-47FF-88A3-780A9019D4F9}" dt="2021-09-20T14:52:18.390" v="9" actId="6549"/>
        <pc:sldMkLst>
          <pc:docMk/>
          <pc:sldMk cId="972055150" sldId="638"/>
        </pc:sldMkLst>
        <pc:spChg chg="mod">
          <ac:chgData name="Steve McCormack" userId="a36034f6-e157-44c0-92e0-583c4185333c" providerId="ADAL" clId="{8BF72C0A-7185-47FF-88A3-780A9019D4F9}" dt="2021-09-20T14:52:18.390" v="9" actId="6549"/>
          <ac:spMkLst>
            <pc:docMk/>
            <pc:sldMk cId="972055150" sldId="638"/>
            <ac:spMk id="7" creationId="{C28A0F69-2F2E-4F6F-B3CF-E46F62A5EC2D}"/>
          </ac:spMkLst>
        </pc:spChg>
      </pc:sldChg>
      <pc:sldChg chg="modSp mod">
        <pc:chgData name="Steve McCormack" userId="a36034f6-e157-44c0-92e0-583c4185333c" providerId="ADAL" clId="{8BF72C0A-7185-47FF-88A3-780A9019D4F9}" dt="2021-09-20T14:52:39.088" v="11" actId="6549"/>
        <pc:sldMkLst>
          <pc:docMk/>
          <pc:sldMk cId="1459283757" sldId="656"/>
        </pc:sldMkLst>
        <pc:spChg chg="mod">
          <ac:chgData name="Steve McCormack" userId="a36034f6-e157-44c0-92e0-583c4185333c" providerId="ADAL" clId="{8BF72C0A-7185-47FF-88A3-780A9019D4F9}" dt="2021-09-20T14:52:39.088" v="11" actId="6549"/>
          <ac:spMkLst>
            <pc:docMk/>
            <pc:sldMk cId="1459283757" sldId="656"/>
            <ac:spMk id="2" creationId="{3D3B0D61-9420-4B06-8555-667429430C87}"/>
          </ac:spMkLst>
        </pc:spChg>
      </pc:sldChg>
      <pc:sldChg chg="modSp mod">
        <pc:chgData name="Steve McCormack" userId="a36034f6-e157-44c0-92e0-583c4185333c" providerId="ADAL" clId="{8BF72C0A-7185-47FF-88A3-780A9019D4F9}" dt="2021-09-20T14:52:42.887" v="13" actId="6549"/>
        <pc:sldMkLst>
          <pc:docMk/>
          <pc:sldMk cId="393580831" sldId="657"/>
        </pc:sldMkLst>
        <pc:spChg chg="mod">
          <ac:chgData name="Steve McCormack" userId="a36034f6-e157-44c0-92e0-583c4185333c" providerId="ADAL" clId="{8BF72C0A-7185-47FF-88A3-780A9019D4F9}" dt="2021-09-20T14:52:42.887" v="13" actId="6549"/>
          <ac:spMkLst>
            <pc:docMk/>
            <pc:sldMk cId="393580831" sldId="657"/>
            <ac:spMk id="2" creationId="{3D3B0D61-9420-4B06-8555-667429430C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20/09/2021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sum? What is the addend?</a:t>
            </a:r>
          </a:p>
          <a:p>
            <a:pPr>
              <a:spcBef>
                <a:spcPts val="400"/>
              </a:spcBef>
              <a:spcAft>
                <a:spcPts val="400"/>
              </a:spcAft>
            </a:pPr>
            <a:r>
              <a:rPr lang="en-GB" sz="1200" dirty="0">
                <a:solidFill>
                  <a:srgbClr val="008080"/>
                </a:solidFill>
                <a:latin typeface="Myriad Pro"/>
              </a:rPr>
              <a:t>Is the sum always the value on the right hand side of the equals sign? Why not?</a:t>
            </a:r>
          </a:p>
          <a:p>
            <a:pPr>
              <a:spcBef>
                <a:spcPts val="400"/>
              </a:spcBef>
              <a:spcAft>
                <a:spcPts val="400"/>
              </a:spcAft>
            </a:pPr>
            <a:r>
              <a:rPr lang="en-GB" sz="1200" dirty="0">
                <a:solidFill>
                  <a:srgbClr val="008080"/>
                </a:solidFill>
                <a:latin typeface="Myriad Pro"/>
              </a:rPr>
              <a:t>How many different bar models can you draw each time? Is there more than one possible answer for any of the equations?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dirty="0">
                <a:effectLst/>
                <a:latin typeface="Myriad Pro"/>
                <a:ea typeface="Calibri" panose="020F0502020204030204" pitchFamily="34" charset="0"/>
                <a:cs typeface="Times New Roman" panose="02020603050405020304" pitchFamily="18" charset="0"/>
              </a:rPr>
              <a:t>An important awareness in this key idea is that equations of the form A = B + C are examples of additive relationships even though the expressions A, B and C themselves are not. Once students develop this awareness, they are able to transform such equations in a number of different ways, depending on what is required. For example, students could transform </a:t>
            </a:r>
            <a:r>
              <a:rPr lang="en-GB" sz="1200" i="1" dirty="0">
                <a:effectLst/>
                <a:latin typeface="Myriad Pro"/>
                <a:ea typeface="Calibri" panose="020F0502020204030204" pitchFamily="34" charset="0"/>
                <a:cs typeface="Times New Roman" panose="02020603050405020304" pitchFamily="18" charset="0"/>
              </a:rPr>
              <a:t>v</a:t>
            </a:r>
            <a:r>
              <a:rPr lang="en-GB" sz="1200" baseline="30000" dirty="0">
                <a:effectLst/>
                <a:latin typeface="Myriad Pro"/>
                <a:ea typeface="Calibri" panose="020F0502020204030204" pitchFamily="34" charset="0"/>
                <a:cs typeface="Times New Roman" panose="02020603050405020304" pitchFamily="18" charset="0"/>
              </a:rPr>
              <a:t>2</a:t>
            </a:r>
            <a:r>
              <a:rPr lang="en-GB" sz="1200" dirty="0">
                <a:effectLst/>
                <a:latin typeface="Myriad Pro"/>
                <a:ea typeface="Calibri" panose="020F0502020204030204" pitchFamily="34" charset="0"/>
                <a:cs typeface="Times New Roman" panose="02020603050405020304" pitchFamily="18" charset="0"/>
              </a:rPr>
              <a:t> = </a:t>
            </a:r>
            <a:r>
              <a:rPr lang="en-GB" sz="1200" i="1" dirty="0">
                <a:effectLst/>
                <a:latin typeface="Myriad Pro"/>
                <a:ea typeface="Calibri" panose="020F0502020204030204" pitchFamily="34" charset="0"/>
                <a:cs typeface="Times New Roman" panose="02020603050405020304" pitchFamily="18" charset="0"/>
              </a:rPr>
              <a:t>u</a:t>
            </a:r>
            <a:r>
              <a:rPr lang="en-GB" sz="1200" baseline="30000" dirty="0">
                <a:effectLst/>
                <a:latin typeface="Myriad Pro"/>
                <a:ea typeface="Calibri" panose="020F0502020204030204" pitchFamily="34" charset="0"/>
                <a:cs typeface="Times New Roman" panose="02020603050405020304" pitchFamily="18" charset="0"/>
              </a:rPr>
              <a:t>2</a:t>
            </a:r>
            <a:r>
              <a:rPr lang="en-GB" sz="1200" dirty="0">
                <a:effectLst/>
                <a:latin typeface="Myriad Pro"/>
                <a:ea typeface="Calibri" panose="020F0502020204030204" pitchFamily="34" charset="0"/>
                <a:cs typeface="Times New Roman" panose="02020603050405020304" pitchFamily="18" charset="0"/>
              </a:rPr>
              <a:t> + 2</a:t>
            </a:r>
            <a:r>
              <a:rPr lang="en-GB" sz="1200" i="1" dirty="0">
                <a:effectLst/>
                <a:latin typeface="Myriad Pro"/>
                <a:ea typeface="Calibri" panose="020F0502020204030204" pitchFamily="34" charset="0"/>
                <a:cs typeface="Times New Roman" panose="02020603050405020304" pitchFamily="18" charset="0"/>
              </a:rPr>
              <a:t>as</a:t>
            </a:r>
            <a:r>
              <a:rPr lang="en-GB" sz="1200" dirty="0">
                <a:effectLst/>
                <a:latin typeface="Myriad Pro"/>
                <a:ea typeface="Calibri" panose="020F0502020204030204" pitchFamily="34" charset="0"/>
                <a:cs typeface="Times New Roman" panose="02020603050405020304" pitchFamily="18" charset="0"/>
              </a:rPr>
              <a:t> into </a:t>
            </a:r>
            <a:r>
              <a:rPr lang="en-GB" sz="1200" i="1" dirty="0">
                <a:effectLst/>
                <a:latin typeface="Myriad Pro"/>
                <a:ea typeface="Calibri" panose="020F0502020204030204" pitchFamily="34" charset="0"/>
                <a:cs typeface="Times New Roman" panose="02020603050405020304" pitchFamily="18" charset="0"/>
              </a:rPr>
              <a:t>v</a:t>
            </a:r>
            <a:r>
              <a:rPr lang="en-GB" sz="1200" baseline="30000" dirty="0">
                <a:effectLst/>
                <a:latin typeface="Myriad Pro"/>
                <a:ea typeface="Calibri" panose="020F0502020204030204" pitchFamily="34" charset="0"/>
                <a:cs typeface="Times New Roman" panose="02020603050405020304" pitchFamily="18" charset="0"/>
              </a:rPr>
              <a:t>2</a:t>
            </a:r>
            <a:r>
              <a:rPr lang="en-GB" sz="1200" dirty="0">
                <a:effectLst/>
                <a:latin typeface="Myriad Pro"/>
                <a:ea typeface="Calibri" panose="020F0502020204030204" pitchFamily="34" charset="0"/>
                <a:cs typeface="Times New Roman" panose="02020603050405020304" pitchFamily="18" charset="0"/>
              </a:rPr>
              <a:t> − </a:t>
            </a:r>
            <a:r>
              <a:rPr lang="en-GB" sz="1200" i="1" dirty="0">
                <a:effectLst/>
                <a:latin typeface="Myriad Pro"/>
                <a:ea typeface="Calibri" panose="020F0502020204030204" pitchFamily="34" charset="0"/>
                <a:cs typeface="Times New Roman" panose="02020603050405020304" pitchFamily="18" charset="0"/>
              </a:rPr>
              <a:t>u</a:t>
            </a:r>
            <a:r>
              <a:rPr lang="en-GB" sz="1200" baseline="30000" dirty="0">
                <a:effectLst/>
                <a:latin typeface="Myriad Pro"/>
                <a:ea typeface="Calibri" panose="020F0502020204030204" pitchFamily="34" charset="0"/>
                <a:cs typeface="Times New Roman" panose="02020603050405020304" pitchFamily="18" charset="0"/>
              </a:rPr>
              <a:t>2</a:t>
            </a:r>
            <a:r>
              <a:rPr lang="en-GB" sz="1200" dirty="0">
                <a:effectLst/>
                <a:latin typeface="Myriad Pro"/>
                <a:ea typeface="Calibri" panose="020F0502020204030204" pitchFamily="34" charset="0"/>
                <a:cs typeface="Times New Roman" panose="02020603050405020304" pitchFamily="18" charset="0"/>
              </a:rPr>
              <a:t> = 2</a:t>
            </a:r>
            <a:r>
              <a:rPr lang="en-GB" sz="1200" i="1" dirty="0">
                <a:effectLst/>
                <a:latin typeface="Myriad Pro"/>
                <a:ea typeface="Calibri" panose="020F0502020204030204" pitchFamily="34" charset="0"/>
                <a:cs typeface="Times New Roman" panose="02020603050405020304" pitchFamily="18" charset="0"/>
              </a:rPr>
              <a:t>as</a:t>
            </a:r>
            <a:r>
              <a:rPr lang="en-GB" sz="1200" dirty="0">
                <a:effectLst/>
                <a:latin typeface="Myriad Pro"/>
                <a:ea typeface="Calibri" panose="020F0502020204030204" pitchFamily="34" charset="0"/>
                <a:cs typeface="Times New Roman" panose="02020603050405020304" pitchFamily="18" charset="0"/>
              </a:rPr>
              <a:t> (to begin to isolate </a:t>
            </a:r>
            <a:r>
              <a:rPr lang="en-GB" sz="1200" i="1" dirty="0">
                <a:effectLst/>
                <a:latin typeface="Myriad Pro"/>
                <a:ea typeface="Calibri" panose="020F0502020204030204" pitchFamily="34" charset="0"/>
                <a:cs typeface="Times New Roman" panose="02020603050405020304" pitchFamily="18" charset="0"/>
              </a:rPr>
              <a:t>a</a:t>
            </a:r>
            <a:r>
              <a:rPr lang="en-GB" sz="1200" dirty="0">
                <a:effectLst/>
                <a:latin typeface="Myriad Pro"/>
                <a:ea typeface="Calibri" panose="020F0502020204030204" pitchFamily="34" charset="0"/>
                <a:cs typeface="Times New Roman" panose="02020603050405020304" pitchFamily="18" charset="0"/>
              </a:rPr>
              <a:t> or </a:t>
            </a:r>
            <a:r>
              <a:rPr lang="en-GB" sz="1200" i="1" dirty="0">
                <a:effectLst/>
                <a:latin typeface="Myriad Pro"/>
                <a:ea typeface="Calibri" panose="020F0502020204030204" pitchFamily="34" charset="0"/>
                <a:cs typeface="Times New Roman" panose="02020603050405020304" pitchFamily="18" charset="0"/>
              </a:rPr>
              <a:t>s</a:t>
            </a:r>
            <a:r>
              <a:rPr lang="en-GB" sz="1200" dirty="0">
                <a:effectLst/>
                <a:latin typeface="Myriad Pro"/>
                <a:ea typeface="Calibri" panose="020F0502020204030204" pitchFamily="34" charset="0"/>
                <a:cs typeface="Times New Roman" panose="02020603050405020304" pitchFamily="18" charset="0"/>
              </a:rPr>
              <a:t>) or </a:t>
            </a:r>
            <a:r>
              <a:rPr lang="en-GB" sz="1200" i="1" dirty="0">
                <a:effectLst/>
                <a:latin typeface="Myriad Pro"/>
                <a:ea typeface="Calibri" panose="020F0502020204030204" pitchFamily="34" charset="0"/>
                <a:cs typeface="Times New Roman" panose="02020603050405020304" pitchFamily="18" charset="0"/>
              </a:rPr>
              <a:t>v</a:t>
            </a:r>
            <a:r>
              <a:rPr lang="en-GB" sz="1200" baseline="30000" dirty="0">
                <a:effectLst/>
                <a:latin typeface="Myriad Pro"/>
                <a:ea typeface="Calibri" panose="020F0502020204030204" pitchFamily="34" charset="0"/>
                <a:cs typeface="Times New Roman" panose="02020603050405020304" pitchFamily="18" charset="0"/>
              </a:rPr>
              <a:t>2</a:t>
            </a:r>
            <a:r>
              <a:rPr lang="en-GB" sz="1200" dirty="0">
                <a:effectLst/>
                <a:latin typeface="Myriad Pro"/>
                <a:ea typeface="Calibri" panose="020F0502020204030204" pitchFamily="34" charset="0"/>
                <a:cs typeface="Times New Roman" panose="02020603050405020304" pitchFamily="18" charset="0"/>
              </a:rPr>
              <a:t> − 2</a:t>
            </a:r>
            <a:r>
              <a:rPr lang="en-GB" sz="1200" i="1" dirty="0">
                <a:effectLst/>
                <a:latin typeface="Myriad Pro"/>
                <a:ea typeface="Calibri" panose="020F0502020204030204" pitchFamily="34" charset="0"/>
                <a:cs typeface="Times New Roman" panose="02020603050405020304" pitchFamily="18" charset="0"/>
              </a:rPr>
              <a:t>as</a:t>
            </a:r>
            <a:r>
              <a:rPr lang="en-GB" sz="1200" dirty="0">
                <a:effectLst/>
                <a:latin typeface="Myriad Pro"/>
                <a:ea typeface="Calibri" panose="020F0502020204030204" pitchFamily="34" charset="0"/>
                <a:cs typeface="Times New Roman" panose="02020603050405020304" pitchFamily="18" charset="0"/>
              </a:rPr>
              <a:t> = </a:t>
            </a:r>
            <a:r>
              <a:rPr lang="en-GB" sz="1200" i="1" dirty="0">
                <a:effectLst/>
                <a:latin typeface="Myriad Pro"/>
                <a:ea typeface="Calibri" panose="020F0502020204030204" pitchFamily="34" charset="0"/>
                <a:cs typeface="Times New Roman" panose="02020603050405020304" pitchFamily="18" charset="0"/>
              </a:rPr>
              <a:t>u</a:t>
            </a:r>
            <a:r>
              <a:rPr lang="en-GB" sz="1200" baseline="30000" dirty="0">
                <a:effectLst/>
                <a:latin typeface="Myriad Pro"/>
                <a:ea typeface="Calibri" panose="020F0502020204030204" pitchFamily="34" charset="0"/>
                <a:cs typeface="Times New Roman" panose="02020603050405020304" pitchFamily="18" charset="0"/>
              </a:rPr>
              <a:t>2</a:t>
            </a:r>
            <a:r>
              <a:rPr lang="en-GB" sz="1200" dirty="0">
                <a:effectLst/>
                <a:latin typeface="Myriad Pro"/>
                <a:ea typeface="Calibri" panose="020F0502020204030204" pitchFamily="34" charset="0"/>
                <a:cs typeface="Times New Roman" panose="02020603050405020304" pitchFamily="18" charset="0"/>
              </a:rPr>
              <a:t> (to begin to isolate </a:t>
            </a:r>
            <a:r>
              <a:rPr lang="en-GB" sz="1200" i="1" dirty="0">
                <a:effectLst/>
                <a:latin typeface="Myriad Pro"/>
                <a:ea typeface="Calibri" panose="020F0502020204030204" pitchFamily="34" charset="0"/>
                <a:cs typeface="Times New Roman" panose="02020603050405020304" pitchFamily="18" charset="0"/>
              </a:rPr>
              <a:t>u</a:t>
            </a:r>
            <a:r>
              <a:rPr lang="en-GB" sz="1200" dirty="0">
                <a:effectLst/>
                <a:latin typeface="Myriad Pro"/>
                <a:ea typeface="Calibri" panose="020F0502020204030204" pitchFamily="34" charset="0"/>
                <a:cs typeface="Times New Roman" panose="02020603050405020304" pitchFamily="18" charset="0"/>
              </a:rPr>
              <a:t>).</a:t>
            </a:r>
          </a:p>
          <a:p>
            <a:pPr marL="171450" indent="-171450">
              <a:spcBef>
                <a:spcPts val="400"/>
              </a:spcBef>
              <a:spcAft>
                <a:spcPts val="400"/>
              </a:spcAft>
              <a:buFont typeface="Arial" panose="020B0604020202020204" pitchFamily="34" charset="0"/>
              <a:buChar char="•"/>
            </a:pPr>
            <a:r>
              <a:rPr lang="en-GB" sz="1200" dirty="0">
                <a:solidFill>
                  <a:srgbClr val="000000"/>
                </a:solidFill>
                <a:effectLst/>
                <a:latin typeface="Myriad Pro"/>
                <a:ea typeface="Calibri" panose="020F0502020204030204" pitchFamily="34" charset="0"/>
                <a:cs typeface="Arial" panose="020B0604020202020204" pitchFamily="34" charset="0"/>
              </a:rPr>
              <a:t>In </a:t>
            </a:r>
            <a:r>
              <a:rPr lang="en-GB" sz="1200" i="1" dirty="0">
                <a:solidFill>
                  <a:srgbClr val="000000"/>
                </a:solidFill>
                <a:effectLst/>
                <a:latin typeface="Myriad Pro"/>
                <a:ea typeface="Calibri" panose="020F0502020204030204" pitchFamily="34" charset="0"/>
                <a:cs typeface="Arial" panose="020B0604020202020204" pitchFamily="34" charset="0"/>
              </a:rPr>
              <a:t>Example 1</a:t>
            </a:r>
            <a:r>
              <a:rPr lang="en-GB" sz="1200" dirty="0">
                <a:solidFill>
                  <a:srgbClr val="000000"/>
                </a:solidFill>
                <a:effectLst/>
                <a:latin typeface="Myriad Pro"/>
                <a:ea typeface="Calibri" panose="020F0502020204030204" pitchFamily="34" charset="0"/>
                <a:cs typeface="Arial" panose="020B0604020202020204" pitchFamily="34" charset="0"/>
              </a:rPr>
              <a:t>, the numbers in part a) have been chosen so that students cannot easily calculate the subtraction and check that this gives one of the addends. The emphasis on students’ thinking (and in any ensuing discussion) needs to be on the structure of the number sentence (i.e. A + B = C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000000"/>
                </a:solidFill>
                <a:effectLst/>
                <a:latin typeface="Myriad Pro"/>
                <a:ea typeface="Calibri" panose="020F0502020204030204" pitchFamily="34" charset="0"/>
                <a:cs typeface="Arial" panose="020B0604020202020204" pitchFamily="34" charset="0"/>
              </a:rPr>
              <a:t>  A = C − B and B = C – A).</a:t>
            </a:r>
          </a:p>
          <a:p>
            <a:pPr marL="171450" indent="-171450">
              <a:spcBef>
                <a:spcPts val="400"/>
              </a:spcBef>
              <a:spcAft>
                <a:spcPts val="400"/>
              </a:spcAft>
              <a:buFont typeface="Arial" panose="020B0604020202020204" pitchFamily="34" charset="0"/>
              <a:buChar char="•"/>
            </a:pPr>
            <a:r>
              <a:rPr lang="en-GB" sz="1200" kern="1200" dirty="0">
                <a:solidFill>
                  <a:srgbClr val="000000"/>
                </a:solidFill>
                <a:effectLst/>
                <a:latin typeface="Myriad Pro"/>
                <a:ea typeface="Calibri" panose="020F0502020204030204" pitchFamily="34" charset="0"/>
                <a:cs typeface="Arial" panose="020B0604020202020204" pitchFamily="34" charset="0"/>
              </a:rPr>
              <a:t>Part c) has the single term on the left, not on the right as in parts a) and b), and students should be familiar with such variability and not be thrown by such changes.</a:t>
            </a:r>
          </a:p>
          <a:p>
            <a:pPr marL="172800" indent="-172800">
              <a:spcBef>
                <a:spcPts val="400"/>
              </a:spcBef>
              <a:spcAft>
                <a:spcPts val="400"/>
              </a:spcAft>
              <a:buFont typeface="Arial" panose="020B0604020202020204" pitchFamily="34" charset="0"/>
              <a:buChar char="•"/>
            </a:pPr>
            <a:r>
              <a:rPr lang="en-GB" sz="1200" kern="1200" dirty="0">
                <a:solidFill>
                  <a:srgbClr val="000000"/>
                </a:solidFill>
                <a:effectLst/>
                <a:latin typeface="Myriad Pro"/>
                <a:ea typeface="Calibri" panose="020F0502020204030204" pitchFamily="34" charset="0"/>
                <a:cs typeface="Arial" panose="020B0604020202020204" pitchFamily="34" charset="0"/>
              </a:rPr>
              <a:t>Parts d) and e) introduce extra terms (2 on both sides in part d) and then 3 on one side in part e)). Again, students need to appreciate that this does not change the overall additive structure. It will be important for discussions to enable students to find more than one way of seeing the additive structure and, therefore, rearranging it. </a:t>
            </a:r>
          </a:p>
          <a:p>
            <a:pPr marL="172800" indent="-172800">
              <a:buFont typeface="Arial" panose="020B0604020202020204" pitchFamily="34" charset="0"/>
              <a:buChar char="•"/>
            </a:pPr>
            <a:r>
              <a:rPr lang="en-GB" sz="1200" kern="1200" dirty="0">
                <a:solidFill>
                  <a:srgbClr val="000000"/>
                </a:solidFill>
                <a:effectLst/>
                <a:latin typeface="Myriad Pro"/>
                <a:cs typeface="Arial" panose="020B0604020202020204" pitchFamily="34" charset="0"/>
              </a:rPr>
              <a:t>In part e), students may see the addends as (3m − 2n) and r. It will be useful to ask the question, ‘Is there any other way to write this?’ in order to show the additive relationship as the alternative: (3m + r) − 2n = V. </a:t>
            </a:r>
            <a:r>
              <a:rPr lang="en-GB" dirty="0"/>
              <a:t>This is also showing the additive relationship A – B = C.</a:t>
            </a:r>
          </a:p>
          <a:p>
            <a:pPr marL="0" indent="0">
              <a:buFont typeface="Arial" panose="020B0604020202020204" pitchFamily="34" charset="0"/>
              <a:buNone/>
            </a:pPr>
            <a:r>
              <a:rPr lang="en-GB" dirty="0"/>
              <a:t>Such flexibility of thinking will support students in working on Example 3 below.</a:t>
            </a:r>
          </a:p>
          <a:p>
            <a:pPr marL="285750" indent="-2857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pages 28 and 29 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many different subtractions can you write each time?</a:t>
            </a:r>
          </a:p>
          <a:p>
            <a:pPr>
              <a:spcBef>
                <a:spcPts val="400"/>
              </a:spcBef>
              <a:spcAft>
                <a:spcPts val="400"/>
              </a:spcAft>
            </a:pPr>
            <a:r>
              <a:rPr lang="en-GB" sz="1200" dirty="0">
                <a:solidFill>
                  <a:srgbClr val="008080"/>
                </a:solidFill>
                <a:latin typeface="Myriad Pro"/>
              </a:rPr>
              <a:t>How would you represent these in a bar model?</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Examining the answers to Examples 1 and 2 in a bar model formation allows students to see the additive relationship and to manipulate it to reveal the inverse relationship. Parts a) and c) could be represented as shown on page 29 of the 1.4 Core Concept document (also shown on slide 16). </a:t>
            </a:r>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4048436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The bar models here could be used to examine parts a) and c). The right-hand diagram in each case reveals the inverse additive relationship: 563 – 126 = 437 or 563 – 437 = 126 and r − p = q or r − q = p. </a:t>
            </a: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 29 of the 1.4 Core Concept document.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9731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is the additive relationship each time?</a:t>
            </a:r>
          </a:p>
          <a:p>
            <a:r>
              <a:rPr lang="en-GB" sz="2000" b="0" dirty="0">
                <a:solidFill>
                  <a:srgbClr val="008080"/>
                </a:solidFill>
                <a:latin typeface="Myriad Pro"/>
              </a:rPr>
              <a:t>How many different ways can you rewrite these relationships? </a:t>
            </a:r>
          </a:p>
          <a:p>
            <a:r>
              <a:rPr lang="en-GB" sz="2000" b="0" dirty="0">
                <a:solidFill>
                  <a:srgbClr val="008080"/>
                </a:solidFill>
                <a:latin typeface="Myriad Pro"/>
              </a:rPr>
              <a:t>Can you represent these in a bar model?</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b="0" dirty="0">
                <a:solidFill>
                  <a:srgbClr val="008080"/>
                </a:solidFill>
                <a:latin typeface="Myriad Pro"/>
              </a:rPr>
              <a:t>What other formulae do you know? Could you write and rewrite these?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Example 3, there is a mixture of equations and formulae of the form A + B = C and X − Y = Z. It is important that students see both types as an additive relationship, each of which can be written in three different ways. You could ask students to make up some of their own expressions and set them as a challenge for their partner. Alternatively, ask students what formulae they have used in other subjects (as well as in mathematics) and ask them to write these in different ways.</a:t>
            </a:r>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703835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a:t>
            </a:r>
            <a:r>
              <a:rPr lang="en-GB" sz="1200" b="0">
                <a:solidFill>
                  <a:srgbClr val="008080"/>
                </a:solidFill>
                <a:latin typeface="Myriad Pro"/>
              </a:rPr>
              <a:t>page 29 </a:t>
            </a:r>
            <a:r>
              <a:rPr lang="en-GB" sz="1200" b="0" dirty="0">
                <a:solidFill>
                  <a:srgbClr val="008080"/>
                </a:solidFill>
                <a:latin typeface="Myriad Pro"/>
              </a:rPr>
              <a:t>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3826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85858"/>
                </a:solidFill>
                <a:effectLst/>
                <a:uLnTx/>
                <a:uFillTx/>
                <a:latin typeface="Arial" panose="020B0604020202020204" pitchFamily="34" charset="0"/>
                <a:ea typeface="Calibri" panose="020F0502020204030204" pitchFamily="34" charset="0"/>
                <a:cs typeface="+mn-cs"/>
              </a:rPr>
              <a:t>On page 8 of the </a:t>
            </a:r>
            <a:r>
              <a:rPr kumimoji="0" lang="en-GB" sz="1200" b="0" i="1" u="none" strike="noStrike" kern="1200" cap="none" spc="0" normalizeH="0" baseline="0" noProof="0" err="1">
                <a:ln>
                  <a:noFill/>
                </a:ln>
                <a:solidFill>
                  <a:srgbClr val="585858"/>
                </a:solidFill>
                <a:effectLst/>
                <a:uLnTx/>
                <a:uFillTx/>
                <a:latin typeface="Arial" panose="020B0604020202020204" pitchFamily="34" charset="0"/>
                <a:ea typeface="Calibri" panose="020F0502020204030204" pitchFamily="34" charset="0"/>
                <a:cs typeface="+mn-cs"/>
              </a:rPr>
              <a:t>The</a:t>
            </a:r>
            <a:r>
              <a:rPr kumimoji="0" lang="en-GB" sz="1200" b="0" i="1" u="none" strike="noStrike" kern="1200" cap="none" spc="0" normalizeH="0" baseline="0" noProof="0">
                <a:ln>
                  <a:noFill/>
                </a:ln>
                <a:solidFill>
                  <a:srgbClr val="585858"/>
                </a:solidFill>
                <a:effectLst/>
                <a:uLnTx/>
                <a:uFillTx/>
                <a:latin typeface="Arial" panose="020B0604020202020204" pitchFamily="34" charset="0"/>
                <a:ea typeface="Calibri" panose="020F0502020204030204" pitchFamily="34" charset="0"/>
                <a:cs typeface="+mn-cs"/>
              </a:rPr>
              <a:t> Structure of the number system </a:t>
            </a:r>
            <a:r>
              <a:rPr kumimoji="0" lang="en-GB" sz="1200" b="0" i="0" u="none" strike="noStrike" kern="1200" cap="none" spc="0" normalizeH="0" baseline="0" noProof="0">
                <a:ln>
                  <a:noFill/>
                </a:ln>
                <a:solidFill>
                  <a:srgbClr val="008080"/>
                </a:solidFill>
                <a:effectLst/>
                <a:uLnTx/>
                <a:uFillTx/>
                <a:latin typeface="Arial" panose="020B0604020202020204" pitchFamily="34" charset="0"/>
                <a:ea typeface="Calibri" panose="020F0502020204030204" pitchFamily="34" charset="0"/>
                <a:cs typeface="+mn-cs"/>
              </a:rPr>
              <a:t>Theme Overview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8080"/>
                </a:solidFill>
                <a:effectLst/>
                <a:uLnTx/>
                <a:uFillTx/>
                <a:latin typeface="Arial" panose="020B0604020202020204" pitchFamily="34" charset="0"/>
                <a:ea typeface="Calibri" panose="020F0502020204030204" pitchFamily="34" charset="0"/>
                <a:cs typeface="+mn-cs"/>
              </a:rPr>
              <a:t>Within the NCETM’s Using Mathematical Representations at KS3 documents</a:t>
            </a:r>
            <a:endParaRPr kumimoji="0" lang="en-GB" sz="1200" b="0" i="0" u="none" strike="noStrike" kern="1200" cap="none" spc="0" normalizeH="0" baseline="0" noProof="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a:p>
          <a:p>
            <a:r>
              <a:rPr lang="en-GB"/>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Theme 1 The structure of the number system</a:t>
            </a:r>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a:p>
        </p:txBody>
      </p:sp>
    </p:spTree>
    <p:extLst>
      <p:ext uri="{BB962C8B-B14F-4D97-AF65-F5344CB8AC3E}">
        <p14:creationId xmlns:p14="http://schemas.microsoft.com/office/powerpoint/2010/main" val="1912426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Theme 1 The structure of the number system</a:t>
            </a:r>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a:p>
        </p:txBody>
      </p:sp>
    </p:spTree>
    <p:extLst>
      <p:ext uri="{BB962C8B-B14F-4D97-AF65-F5344CB8AC3E}">
        <p14:creationId xmlns:p14="http://schemas.microsoft.com/office/powerpoint/2010/main" val="515399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a:t>
            </a:fld>
            <a:endParaRPr lang="en-GB"/>
          </a:p>
        </p:txBody>
      </p:sp>
    </p:spTree>
    <p:extLst>
      <p:ext uri="{BB962C8B-B14F-4D97-AF65-F5344CB8AC3E}">
        <p14:creationId xmlns:p14="http://schemas.microsoft.com/office/powerpoint/2010/main" val="4112188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Linked on this slide is the Theme Overview document of </a:t>
            </a:r>
            <a:r>
              <a:rPr lang="en-GB" i="1"/>
              <a:t>The structure of the number system. </a:t>
            </a:r>
            <a:r>
              <a:rPr lang="en-GB" i="0"/>
              <a:t>This document includes</a:t>
            </a:r>
            <a:r>
              <a:rPr lang="en-GB"/>
              <a:t> why it is important, the key underpinning knowledge and links to prior and future learning. There is also guidance about how the five big ideas of Teaching for Mastery relate specifically to this theme.</a:t>
            </a:r>
          </a:p>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1864893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3414821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Simplifying and manipulating expressions, equations and formulae can be found on page 2 of the 1.4 Core Concept document. </a:t>
            </a:r>
          </a:p>
          <a:p>
            <a:endParaRPr lang="en-GB" dirty="0"/>
          </a:p>
          <a:p>
            <a:r>
              <a:rPr lang="en-GB" dirty="0"/>
              <a:t>The background to each key idea is also explored in more detail on the following pages:</a:t>
            </a:r>
          </a:p>
          <a:p>
            <a:r>
              <a:rPr lang="en-GB" dirty="0"/>
              <a:t>1.4.1 Understand and use the conventions and vocabulary of algebra, including forming and interpreting algebraic expressions and equations – page 5</a:t>
            </a:r>
          </a:p>
          <a:p>
            <a:r>
              <a:rPr lang="en-GB" dirty="0"/>
              <a:t>1.4.2 Simplify algebraic expressions by collecting like terms to maintain equivalence – pages 5 and 6</a:t>
            </a:r>
          </a:p>
          <a:p>
            <a:r>
              <a:rPr lang="en-GB" dirty="0"/>
              <a:t>1.4.3 Manipulate algebraic expressions using the distributive law to maintain equivalence – pages 6 and 7</a:t>
            </a:r>
          </a:p>
          <a:p>
            <a:r>
              <a:rPr lang="en-GB" dirty="0"/>
              <a:t>1.4.4 Find products of binomials – pages 7 and 8</a:t>
            </a:r>
          </a:p>
          <a:p>
            <a:r>
              <a:rPr lang="en-GB" dirty="0"/>
              <a:t>1.4.5 Rearrange formulae to change the subject – pages 8 and 9</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a:p>
          <a:p>
            <a:r>
              <a:rPr lang="en-GB"/>
              <a:t>You can find further details regarding prior learning in the following segments of the NCETM primary mastery professional development materials (linked on final slide):</a:t>
            </a:r>
          </a:p>
          <a:p>
            <a:pPr marL="285750" lvl="0" indent="-285750">
              <a:spcBef>
                <a:spcPts val="400"/>
              </a:spcBef>
              <a:spcAft>
                <a:spcPts val="400"/>
              </a:spcAft>
              <a:buClr>
                <a:srgbClr val="82CBDD"/>
              </a:buClr>
              <a:buFont typeface="Arial" panose="020B0604020202020204" pitchFamily="34" charset="0"/>
              <a:buChar char="•"/>
            </a:pPr>
            <a:r>
              <a:rPr lang="en-GB" sz="1800">
                <a:effectLst/>
                <a:latin typeface="Myriad Pro"/>
                <a:ea typeface="Calibri" panose="020F0502020204030204" pitchFamily="34" charset="0"/>
                <a:cs typeface="Times New Roman" panose="02020603050405020304" pitchFamily="18" charset="0"/>
              </a:rPr>
              <a:t>Year 5: 1.28 Common structures and the part–part–whole relationship </a:t>
            </a:r>
          </a:p>
          <a:p>
            <a:pPr marL="285750" indent="-285750">
              <a:buFont typeface="Arial" panose="020B0604020202020204" pitchFamily="34" charset="0"/>
              <a:buChar char="•"/>
            </a:pPr>
            <a:r>
              <a:rPr lang="en-GB" sz="1800">
                <a:effectLst/>
                <a:latin typeface="Myriad Pro"/>
                <a:ea typeface="Calibri" panose="020F0502020204030204" pitchFamily="34" charset="0"/>
                <a:cs typeface="Times New Roman" panose="02020603050405020304" pitchFamily="18" charset="0"/>
              </a:rPr>
              <a:t>Year 6: 1.31 Problems with two unknowns</a:t>
            </a:r>
          </a:p>
          <a:p>
            <a:pPr marL="285750" indent="-285750">
              <a:buFont typeface="Arial" panose="020B0604020202020204" pitchFamily="34" charset="0"/>
              <a:buChar cha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Within the </a:t>
            </a:r>
            <a:r>
              <a:rPr lang="en-GB" i="1"/>
              <a:t>1 The structure of the number system </a:t>
            </a:r>
            <a:r>
              <a:rPr lang="en-GB"/>
              <a:t>Theme Overview document, you can also find a broader description of students’ potential previous learning (page 4), alongside further information about key underpinning knowledge (page 2).</a:t>
            </a:r>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References to the questions (links on final slide):</a:t>
            </a:r>
          </a:p>
          <a:p>
            <a:r>
              <a:rPr lang="en-GB"/>
              <a:t>a) NCETM primary assessment materials: Year 3, page 14</a:t>
            </a:r>
          </a:p>
          <a:p>
            <a:r>
              <a:rPr lang="en-GB"/>
              <a:t>b) NCETM primary assessment materials: Year 5, page 12</a:t>
            </a:r>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28 of the 1.4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a:p>
        </p:txBody>
      </p:sp>
    </p:spTree>
    <p:extLst>
      <p:ext uri="{BB962C8B-B14F-4D97-AF65-F5344CB8AC3E}">
        <p14:creationId xmlns:p14="http://schemas.microsoft.com/office/powerpoint/2010/main" val="70966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a:solidFill>
                  <a:srgbClr val="FBF5D4"/>
                </a:solidFill>
              </a:rPr>
              <a:t>KS3 Mastery PD Materials: Exemplified Key Ideas</a:t>
            </a:r>
          </a:p>
          <a:p>
            <a:pPr fontAlgn="auto">
              <a:lnSpc>
                <a:spcPct val="100000"/>
              </a:lnSpc>
              <a:spcBef>
                <a:spcPts val="0"/>
              </a:spcBef>
              <a:spcAft>
                <a:spcPts val="0"/>
              </a:spcAft>
              <a:buClrTx/>
            </a:pPr>
            <a:r>
              <a:rPr lang="en-GB" sz="110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a:solidFill>
                  <a:schemeClr val="bg1"/>
                </a:solidFill>
              </a:rPr>
              <a:t>Thank you</a:t>
            </a:r>
            <a:endParaRPr lang="en-GB" sz="3600" b="1">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20/09/2021</a:t>
            </a:fld>
            <a:endParaRPr lang="en-GB"/>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zeeniedj/ncetm_ks3_cc_1_4.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ncetm.org.uk/teaching-for-mastery/mastery-materials/secondary-mastery-professional-development/" TargetMode="External"/><Relationship Id="rId4" Type="http://schemas.openxmlformats.org/officeDocument/2006/relationships/hyperlink" Target="https://www.ncetm.org.uk/media/oconaxqx/ncetm_ks3_theme_1.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www.ncetm.org.uk/resources/46689"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resources/50639"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classroom-resources/secmm-using-mathematical-representations-at-ks3/" TargetMode="External"/><Relationship Id="rId5" Type="http://schemas.openxmlformats.org/officeDocument/2006/relationships/hyperlink" Target="https://www.ncetm.org.uk/media/zeeniedj/ncetm_ks3_cc_1_4.pdf" TargetMode="External"/><Relationship Id="rId4" Type="http://schemas.openxmlformats.org/officeDocument/2006/relationships/hyperlink" Target="https://www.ncetm.org.uk/media/oconaxqx/ncetm_ks3_theme_1.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oconaxqx/ncetm_ks3_theme_1.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ncetm.org.uk/media/zeeniedj/ncetm_ks3_cc_1_4.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695400" y="1952835"/>
            <a:ext cx="6049764" cy="648071"/>
          </a:xfrm>
        </p:spPr>
        <p:txBody>
          <a:bodyPr>
            <a:normAutofit fontScale="90000"/>
          </a:bodyPr>
          <a:lstStyle/>
          <a:p>
            <a:r>
              <a:rPr lang="en-GB"/>
              <a:t>Expressing additive relationships between variables</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a:t>(From 1.4 Simplifying and manipulating expressions, equations and formulae)</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a:solidFill>
                  <a:srgbClr val="FBF5D4"/>
                </a:solidFill>
              </a:rPr>
              <a:t>KS3 Mastery PD Materials: Exemplified Key Ideas</a:t>
            </a:r>
          </a:p>
          <a:p>
            <a:pPr fontAlgn="auto">
              <a:lnSpc>
                <a:spcPct val="100000"/>
              </a:lnSpc>
              <a:spcBef>
                <a:spcPts val="0"/>
              </a:spcBef>
              <a:spcAft>
                <a:spcPts val="0"/>
              </a:spcAft>
              <a:buClrTx/>
            </a:pPr>
            <a:r>
              <a:rPr lang="en-GB" sz="110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a:t>Checking prior learning</a:t>
            </a:r>
          </a:p>
        </p:txBody>
      </p:sp>
      <p:pic>
        <p:nvPicPr>
          <p:cNvPr id="5" name="Picture 4">
            <a:extLst>
              <a:ext uri="{FF2B5EF4-FFF2-40B4-BE49-F238E27FC236}">
                <a16:creationId xmlns:a16="http://schemas.microsoft.com/office/drawing/2014/main" id="{0567C6BE-202C-4F93-A8B1-6DFC33137142}"/>
              </a:ext>
            </a:extLst>
          </p:cNvPr>
          <p:cNvPicPr>
            <a:picLocks noChangeAspect="1"/>
          </p:cNvPicPr>
          <p:nvPr/>
        </p:nvPicPr>
        <p:blipFill>
          <a:blip r:embed="rId3"/>
          <a:stretch>
            <a:fillRect/>
          </a:stretch>
        </p:blipFill>
        <p:spPr>
          <a:xfrm>
            <a:off x="1703512" y="2356359"/>
            <a:ext cx="2810267" cy="2848373"/>
          </a:xfrm>
          <a:prstGeom prst="rect">
            <a:avLst/>
          </a:prstGeom>
        </p:spPr>
      </p:pic>
      <p:sp>
        <p:nvSpPr>
          <p:cNvPr id="7" name="TextBox 6">
            <a:extLst>
              <a:ext uri="{FF2B5EF4-FFF2-40B4-BE49-F238E27FC236}">
                <a16:creationId xmlns:a16="http://schemas.microsoft.com/office/drawing/2014/main" id="{0354D38B-0845-44C6-A93E-B7D46821459A}"/>
              </a:ext>
            </a:extLst>
          </p:cNvPr>
          <p:cNvSpPr txBox="1"/>
          <p:nvPr/>
        </p:nvSpPr>
        <p:spPr>
          <a:xfrm>
            <a:off x="263352" y="1374242"/>
            <a:ext cx="5400600" cy="830997"/>
          </a:xfrm>
          <a:prstGeom prst="rect">
            <a:avLst/>
          </a:prstGeom>
          <a:noFill/>
        </p:spPr>
        <p:txBody>
          <a:bodyPr wrap="square" rtlCol="0">
            <a:spAutoFit/>
          </a:bodyPr>
          <a:lstStyle/>
          <a:p>
            <a:pPr marL="457200" indent="-457200">
              <a:buFont typeface="+mj-lt"/>
              <a:buAutoNum type="alphaLcParenR"/>
            </a:pPr>
            <a:r>
              <a:rPr lang="en-GB" sz="2400" dirty="0"/>
              <a:t>Write the four number facts that this bar model shows.</a:t>
            </a:r>
          </a:p>
        </p:txBody>
      </p:sp>
      <p:pic>
        <p:nvPicPr>
          <p:cNvPr id="9" name="Picture 8">
            <a:extLst>
              <a:ext uri="{FF2B5EF4-FFF2-40B4-BE49-F238E27FC236}">
                <a16:creationId xmlns:a16="http://schemas.microsoft.com/office/drawing/2014/main" id="{72097D1E-6CC1-4933-AE1C-CCF0D37C0275}"/>
              </a:ext>
            </a:extLst>
          </p:cNvPr>
          <p:cNvPicPr>
            <a:picLocks noChangeAspect="1"/>
          </p:cNvPicPr>
          <p:nvPr/>
        </p:nvPicPr>
        <p:blipFill>
          <a:blip r:embed="rId4"/>
          <a:stretch>
            <a:fillRect/>
          </a:stretch>
        </p:blipFill>
        <p:spPr>
          <a:xfrm>
            <a:off x="7649642" y="2394465"/>
            <a:ext cx="2838846" cy="2810267"/>
          </a:xfrm>
          <a:prstGeom prst="rect">
            <a:avLst/>
          </a:prstGeom>
        </p:spPr>
      </p:pic>
      <p:sp>
        <p:nvSpPr>
          <p:cNvPr id="10" name="TextBox 9">
            <a:extLst>
              <a:ext uri="{FF2B5EF4-FFF2-40B4-BE49-F238E27FC236}">
                <a16:creationId xmlns:a16="http://schemas.microsoft.com/office/drawing/2014/main" id="{F72B789B-6B0D-445B-ACD3-A57B9A1E674C}"/>
              </a:ext>
            </a:extLst>
          </p:cNvPr>
          <p:cNvSpPr txBox="1"/>
          <p:nvPr/>
        </p:nvSpPr>
        <p:spPr>
          <a:xfrm>
            <a:off x="6312024" y="1374241"/>
            <a:ext cx="5400600" cy="830997"/>
          </a:xfrm>
          <a:prstGeom prst="rect">
            <a:avLst/>
          </a:prstGeom>
          <a:noFill/>
        </p:spPr>
        <p:txBody>
          <a:bodyPr wrap="square" rtlCol="0">
            <a:spAutoFit/>
          </a:bodyPr>
          <a:lstStyle/>
          <a:p>
            <a:pPr marL="457200" indent="-457200">
              <a:buFont typeface="+mj-lt"/>
              <a:buAutoNum type="alphaLcParenR" startAt="2"/>
            </a:pPr>
            <a:r>
              <a:rPr lang="en-GB" sz="2400"/>
              <a:t>Write the four number facts that this bar model shows.</a:t>
            </a:r>
          </a:p>
        </p:txBody>
      </p:sp>
    </p:spTree>
    <p:extLst>
      <p:ext uri="{BB962C8B-B14F-4D97-AF65-F5344CB8AC3E}">
        <p14:creationId xmlns:p14="http://schemas.microsoft.com/office/powerpoint/2010/main" val="193489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a:t>What aspects of this key idea might pupils find challenging?</a:t>
            </a:r>
          </a:p>
          <a:p>
            <a:r>
              <a:rPr lang="en-GB"/>
              <a:t>What misconceptions might pupils have? </a:t>
            </a:r>
          </a:p>
          <a:p>
            <a:endParaRPr lang="en-GB"/>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Thinking expressions are not ‘finished’ and another step is needed for the ‘answer’</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normAutofit/>
          </a:bodyPr>
          <a:lstStyle/>
          <a:p>
            <a:pPr>
              <a:spcBef>
                <a:spcPts val="400"/>
              </a:spcBef>
              <a:spcAft>
                <a:spcPts val="400"/>
              </a:spcAft>
            </a:pPr>
            <a:r>
              <a:rPr lang="en-GB">
                <a:effectLst/>
                <a:latin typeface="+mj-lt"/>
                <a:ea typeface="Calibri" panose="020F0502020204030204" pitchFamily="34" charset="0"/>
                <a:cs typeface="Times New Roman" panose="02020603050405020304" pitchFamily="18" charset="0"/>
              </a:rPr>
              <a:t>A key misconception for some students is thinking that expressions such as 2</a:t>
            </a:r>
            <a:r>
              <a:rPr lang="en-GB" i="1">
                <a:effectLst/>
                <a:latin typeface="+mj-lt"/>
                <a:ea typeface="Calibri" panose="020F0502020204030204" pitchFamily="34" charset="0"/>
                <a:cs typeface="Times New Roman" panose="02020603050405020304" pitchFamily="18" charset="0"/>
              </a:rPr>
              <a:t>x</a:t>
            </a:r>
            <a:r>
              <a:rPr lang="en-GB">
                <a:effectLst/>
                <a:latin typeface="+mj-lt"/>
                <a:ea typeface="Calibri" panose="020F0502020204030204" pitchFamily="34" charset="0"/>
                <a:cs typeface="Times New Roman" panose="02020603050405020304" pitchFamily="18" charset="0"/>
              </a:rPr>
              <a:t> + 3, </a:t>
            </a:r>
            <a:r>
              <a:rPr lang="en-GB" i="1">
                <a:effectLst/>
                <a:latin typeface="+mj-lt"/>
                <a:ea typeface="Calibri" panose="020F0502020204030204" pitchFamily="34" charset="0"/>
                <a:cs typeface="Times New Roman" panose="02020603050405020304" pitchFamily="18" charset="0"/>
              </a:rPr>
              <a:t>x</a:t>
            </a:r>
            <a:r>
              <a:rPr lang="en-GB" baseline="30000">
                <a:effectLst/>
                <a:latin typeface="+mj-lt"/>
                <a:ea typeface="Calibri" panose="020F0502020204030204" pitchFamily="34" charset="0"/>
                <a:cs typeface="Times New Roman" panose="02020603050405020304" pitchFamily="18" charset="0"/>
              </a:rPr>
              <a:t>2</a:t>
            </a:r>
            <a:r>
              <a:rPr lang="en-GB">
                <a:effectLst/>
                <a:latin typeface="+mj-lt"/>
                <a:ea typeface="Calibri" panose="020F0502020204030204" pitchFamily="34" charset="0"/>
                <a:cs typeface="Times New Roman" panose="02020603050405020304" pitchFamily="18" charset="0"/>
              </a:rPr>
              <a:t> – 7 and </a:t>
            </a:r>
            <a:r>
              <a:rPr lang="en-GB" i="1">
                <a:effectLst/>
                <a:latin typeface="+mj-lt"/>
                <a:ea typeface="Calibri" panose="020F0502020204030204" pitchFamily="34" charset="0"/>
                <a:cs typeface="Times New Roman" panose="02020603050405020304" pitchFamily="18" charset="0"/>
              </a:rPr>
              <a:t>x</a:t>
            </a:r>
            <a:r>
              <a:rPr lang="en-GB" baseline="30000">
                <a:effectLst/>
                <a:latin typeface="+mj-lt"/>
                <a:ea typeface="Calibri" panose="020F0502020204030204" pitchFamily="34" charset="0"/>
                <a:cs typeface="Times New Roman" panose="02020603050405020304" pitchFamily="18" charset="0"/>
              </a:rPr>
              <a:t>2</a:t>
            </a:r>
            <a:r>
              <a:rPr lang="en-GB">
                <a:effectLst/>
                <a:latin typeface="+mj-lt"/>
                <a:ea typeface="Calibri" panose="020F0502020204030204" pitchFamily="34" charset="0"/>
                <a:cs typeface="Times New Roman" panose="02020603050405020304" pitchFamily="18" charset="0"/>
              </a:rPr>
              <a:t> + 2</a:t>
            </a:r>
            <a:r>
              <a:rPr lang="en-GB" i="1">
                <a:effectLst/>
                <a:latin typeface="+mj-lt"/>
                <a:ea typeface="Calibri" panose="020F0502020204030204" pitchFamily="34" charset="0"/>
                <a:cs typeface="Times New Roman" panose="02020603050405020304" pitchFamily="18" charset="0"/>
              </a:rPr>
              <a:t>x</a:t>
            </a:r>
            <a:r>
              <a:rPr lang="en-GB">
                <a:effectLst/>
                <a:latin typeface="+mj-lt"/>
                <a:ea typeface="Calibri" panose="020F0502020204030204" pitchFamily="34" charset="0"/>
                <a:cs typeface="Times New Roman" panose="02020603050405020304" pitchFamily="18" charset="0"/>
              </a:rPr>
              <a:t> + 4 are not ‘finished’ and another step is required to ‘complete’ them and get ‘an answer’. Consequently, some students will want to combine 2</a:t>
            </a:r>
            <a:r>
              <a:rPr lang="en-GB" i="1">
                <a:effectLst/>
                <a:latin typeface="+mj-lt"/>
                <a:ea typeface="Calibri" panose="020F0502020204030204" pitchFamily="34" charset="0"/>
                <a:cs typeface="Times New Roman" panose="02020603050405020304" pitchFamily="18" charset="0"/>
              </a:rPr>
              <a:t>x</a:t>
            </a:r>
            <a:r>
              <a:rPr lang="en-GB">
                <a:effectLst/>
                <a:latin typeface="+mj-lt"/>
                <a:ea typeface="Calibri" panose="020F0502020204030204" pitchFamily="34" charset="0"/>
                <a:cs typeface="Times New Roman" panose="02020603050405020304" pitchFamily="18" charset="0"/>
              </a:rPr>
              <a:t> + 3 to make 5 or 5</a:t>
            </a:r>
            <a:r>
              <a:rPr lang="en-GB" i="1">
                <a:effectLst/>
                <a:latin typeface="+mj-lt"/>
                <a:ea typeface="Calibri" panose="020F0502020204030204" pitchFamily="34" charset="0"/>
                <a:cs typeface="Times New Roman" panose="02020603050405020304" pitchFamily="18" charset="0"/>
              </a:rPr>
              <a:t>x</a:t>
            </a:r>
            <a:r>
              <a:rPr lang="en-GB">
                <a:effectLst/>
                <a:latin typeface="+mj-lt"/>
                <a:ea typeface="Calibri" panose="020F0502020204030204" pitchFamily="34" charset="0"/>
                <a:cs typeface="Times New Roman" panose="02020603050405020304" pitchFamily="18" charset="0"/>
              </a:rPr>
              <a:t>, or some will try to combine </a:t>
            </a:r>
            <a:r>
              <a:rPr lang="en-GB" i="1">
                <a:effectLst/>
                <a:latin typeface="+mj-lt"/>
                <a:ea typeface="Calibri" panose="020F0502020204030204" pitchFamily="34" charset="0"/>
                <a:cs typeface="Times New Roman" panose="02020603050405020304" pitchFamily="18" charset="0"/>
              </a:rPr>
              <a:t>x</a:t>
            </a:r>
            <a:r>
              <a:rPr lang="en-GB" baseline="30000">
                <a:effectLst/>
                <a:latin typeface="+mj-lt"/>
                <a:ea typeface="Calibri" panose="020F0502020204030204" pitchFamily="34" charset="0"/>
                <a:cs typeface="Times New Roman" panose="02020603050405020304" pitchFamily="18" charset="0"/>
              </a:rPr>
              <a:t>2</a:t>
            </a:r>
            <a:r>
              <a:rPr lang="en-GB">
                <a:effectLst/>
                <a:latin typeface="+mj-lt"/>
                <a:ea typeface="Calibri" panose="020F0502020204030204" pitchFamily="34" charset="0"/>
                <a:cs typeface="Times New Roman" panose="02020603050405020304" pitchFamily="18" charset="0"/>
              </a:rPr>
              <a:t> + 2</a:t>
            </a:r>
            <a:r>
              <a:rPr lang="en-GB" i="1">
                <a:effectLst/>
                <a:latin typeface="+mj-lt"/>
                <a:ea typeface="Calibri" panose="020F0502020204030204" pitchFamily="34" charset="0"/>
                <a:cs typeface="Times New Roman" panose="02020603050405020304" pitchFamily="18" charset="0"/>
              </a:rPr>
              <a:t>x</a:t>
            </a:r>
            <a:r>
              <a:rPr lang="en-GB">
                <a:effectLst/>
                <a:latin typeface="+mj-lt"/>
                <a:ea typeface="Calibri" panose="020F0502020204030204" pitchFamily="34" charset="0"/>
                <a:cs typeface="Times New Roman" panose="02020603050405020304" pitchFamily="18" charset="0"/>
              </a:rPr>
              <a:t> by treating the </a:t>
            </a:r>
            <a:r>
              <a:rPr lang="en-GB" i="1">
                <a:effectLst/>
                <a:latin typeface="+mj-lt"/>
                <a:ea typeface="Calibri" panose="020F0502020204030204" pitchFamily="34" charset="0"/>
                <a:cs typeface="Times New Roman" panose="02020603050405020304" pitchFamily="18" charset="0"/>
              </a:rPr>
              <a:t>x</a:t>
            </a:r>
            <a:r>
              <a:rPr lang="en-GB" baseline="30000">
                <a:effectLst/>
                <a:latin typeface="+mj-lt"/>
                <a:ea typeface="Calibri" panose="020F0502020204030204" pitchFamily="34" charset="0"/>
                <a:cs typeface="Times New Roman" panose="02020603050405020304" pitchFamily="18" charset="0"/>
              </a:rPr>
              <a:t>2</a:t>
            </a:r>
            <a:r>
              <a:rPr lang="en-GB">
                <a:effectLst/>
                <a:latin typeface="+mj-lt"/>
                <a:ea typeface="Calibri" panose="020F0502020204030204" pitchFamily="34" charset="0"/>
                <a:cs typeface="Times New Roman" panose="02020603050405020304" pitchFamily="18" charset="0"/>
              </a:rPr>
              <a:t> and </a:t>
            </a:r>
            <a:r>
              <a:rPr lang="en-GB" i="1">
                <a:effectLst/>
                <a:latin typeface="+mj-lt"/>
                <a:ea typeface="Calibri" panose="020F0502020204030204" pitchFamily="34" charset="0"/>
                <a:cs typeface="Times New Roman" panose="02020603050405020304" pitchFamily="18" charset="0"/>
              </a:rPr>
              <a:t>x</a:t>
            </a:r>
            <a:r>
              <a:rPr lang="en-GB">
                <a:effectLst/>
                <a:latin typeface="+mj-lt"/>
                <a:ea typeface="Calibri" panose="020F0502020204030204" pitchFamily="34" charset="0"/>
                <a:cs typeface="Times New Roman" panose="02020603050405020304" pitchFamily="18" charset="0"/>
              </a:rPr>
              <a:t> terms as somehow the same.</a:t>
            </a:r>
          </a:p>
          <a:p>
            <a:r>
              <a:rPr lang="en-GB">
                <a:effectLst/>
                <a:latin typeface="+mj-lt"/>
                <a:ea typeface="Calibri" panose="020F0502020204030204" pitchFamily="34" charset="0"/>
                <a:cs typeface="Times New Roman" panose="02020603050405020304" pitchFamily="18" charset="0"/>
              </a:rPr>
              <a:t>Students need to understand that algebraic expressions like the ones above cannot be simplified but can be thought of as one term when appropriate. For example, 2</a:t>
            </a:r>
            <a:r>
              <a:rPr lang="en-GB" i="1">
                <a:effectLst/>
                <a:latin typeface="+mj-lt"/>
                <a:ea typeface="Calibri" panose="020F0502020204030204" pitchFamily="34" charset="0"/>
                <a:cs typeface="Times New Roman" panose="02020603050405020304" pitchFamily="18" charset="0"/>
              </a:rPr>
              <a:t>x</a:t>
            </a:r>
            <a:r>
              <a:rPr lang="en-GB">
                <a:effectLst/>
                <a:latin typeface="+mj-lt"/>
                <a:ea typeface="Calibri" panose="020F0502020204030204" pitchFamily="34" charset="0"/>
                <a:cs typeface="Times New Roman" panose="02020603050405020304" pitchFamily="18" charset="0"/>
              </a:rPr>
              <a:t> + 3 can be thought of as the sum of 2</a:t>
            </a:r>
            <a:r>
              <a:rPr lang="en-GB" i="1">
                <a:effectLst/>
                <a:latin typeface="+mj-lt"/>
                <a:ea typeface="Calibri" panose="020F0502020204030204" pitchFamily="34" charset="0"/>
                <a:cs typeface="Times New Roman" panose="02020603050405020304" pitchFamily="18" charset="0"/>
              </a:rPr>
              <a:t>x</a:t>
            </a:r>
            <a:r>
              <a:rPr lang="en-GB">
                <a:effectLst/>
                <a:latin typeface="+mj-lt"/>
                <a:ea typeface="Calibri" panose="020F0502020204030204" pitchFamily="34" charset="0"/>
                <a:cs typeface="Times New Roman" panose="02020603050405020304" pitchFamily="18" charset="0"/>
              </a:rPr>
              <a:t> and 3, and </a:t>
            </a:r>
            <a:r>
              <a:rPr lang="en-GB" i="1">
                <a:effectLst/>
                <a:latin typeface="+mj-lt"/>
                <a:ea typeface="Calibri" panose="020F0502020204030204" pitchFamily="34" charset="0"/>
                <a:cs typeface="Times New Roman" panose="02020603050405020304" pitchFamily="18" charset="0"/>
              </a:rPr>
              <a:t>x</a:t>
            </a:r>
            <a:r>
              <a:rPr lang="en-GB" baseline="30000">
                <a:effectLst/>
                <a:latin typeface="+mj-lt"/>
                <a:ea typeface="Calibri" panose="020F0502020204030204" pitchFamily="34" charset="0"/>
                <a:cs typeface="Times New Roman" panose="02020603050405020304" pitchFamily="18" charset="0"/>
              </a:rPr>
              <a:t>2</a:t>
            </a:r>
            <a:r>
              <a:rPr lang="en-GB">
                <a:effectLst/>
                <a:latin typeface="+mj-lt"/>
                <a:ea typeface="Calibri" panose="020F0502020204030204" pitchFamily="34" charset="0"/>
                <a:cs typeface="Times New Roman" panose="02020603050405020304" pitchFamily="18" charset="0"/>
              </a:rPr>
              <a:t> + 2</a:t>
            </a:r>
            <a:r>
              <a:rPr lang="en-GB" i="1">
                <a:effectLst/>
                <a:latin typeface="+mj-lt"/>
                <a:ea typeface="Calibri" panose="020F0502020204030204" pitchFamily="34" charset="0"/>
                <a:cs typeface="Times New Roman" panose="02020603050405020304" pitchFamily="18" charset="0"/>
              </a:rPr>
              <a:t>x</a:t>
            </a:r>
            <a:r>
              <a:rPr lang="en-GB">
                <a:effectLst/>
                <a:latin typeface="+mj-lt"/>
                <a:ea typeface="Calibri" panose="020F0502020204030204" pitchFamily="34" charset="0"/>
                <a:cs typeface="Times New Roman" panose="02020603050405020304" pitchFamily="18" charset="0"/>
              </a:rPr>
              <a:t> + 4 can be thought of as the sum of </a:t>
            </a:r>
            <a:r>
              <a:rPr lang="en-GB" i="1">
                <a:effectLst/>
                <a:latin typeface="+mj-lt"/>
                <a:ea typeface="Calibri" panose="020F0502020204030204" pitchFamily="34" charset="0"/>
                <a:cs typeface="Times New Roman" panose="02020603050405020304" pitchFamily="18" charset="0"/>
              </a:rPr>
              <a:t>x</a:t>
            </a:r>
            <a:r>
              <a:rPr lang="en-GB" baseline="30000">
                <a:effectLst/>
                <a:latin typeface="+mj-lt"/>
                <a:ea typeface="Calibri" panose="020F0502020204030204" pitchFamily="34" charset="0"/>
                <a:cs typeface="Times New Roman" panose="02020603050405020304" pitchFamily="18" charset="0"/>
              </a:rPr>
              <a:t>2</a:t>
            </a:r>
            <a:r>
              <a:rPr lang="en-GB">
                <a:effectLst/>
                <a:latin typeface="+mj-lt"/>
                <a:ea typeface="Calibri" panose="020F0502020204030204" pitchFamily="34" charset="0"/>
                <a:cs typeface="Times New Roman" panose="02020603050405020304" pitchFamily="18" charset="0"/>
              </a:rPr>
              <a:t> and (2</a:t>
            </a:r>
            <a:r>
              <a:rPr lang="en-GB" i="1">
                <a:effectLst/>
                <a:latin typeface="+mj-lt"/>
                <a:ea typeface="Calibri" panose="020F0502020204030204" pitchFamily="34" charset="0"/>
                <a:cs typeface="Times New Roman" panose="02020603050405020304" pitchFamily="18" charset="0"/>
              </a:rPr>
              <a:t>x</a:t>
            </a:r>
            <a:r>
              <a:rPr lang="en-GB">
                <a:effectLst/>
                <a:latin typeface="+mj-lt"/>
                <a:ea typeface="Calibri" panose="020F0502020204030204" pitchFamily="34" charset="0"/>
                <a:cs typeface="Times New Roman" panose="02020603050405020304" pitchFamily="18" charset="0"/>
              </a:rPr>
              <a:t> + 4).</a:t>
            </a:r>
            <a:endParaRPr lang="en-GB" sz="3200">
              <a:highlight>
                <a:srgbClr val="FFFF00"/>
              </a:highlight>
              <a:latin typeface="+mj-lt"/>
            </a:endParaRPr>
          </a:p>
        </p:txBody>
      </p:sp>
    </p:spTree>
    <p:extLst>
      <p:ext uri="{BB962C8B-B14F-4D97-AF65-F5344CB8AC3E}">
        <p14:creationId xmlns:p14="http://schemas.microsoft.com/office/powerpoint/2010/main" val="2445168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Every addition can be rewritten as a subtraction and every subtraction as an addition</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a:p>
        </p:txBody>
      </p:sp>
      <p:sp>
        <p:nvSpPr>
          <p:cNvPr id="7" name="TextBox 6">
            <a:extLst>
              <a:ext uri="{FF2B5EF4-FFF2-40B4-BE49-F238E27FC236}">
                <a16:creationId xmlns:a16="http://schemas.microsoft.com/office/drawing/2014/main" id="{3DFFD0BA-A50D-4CFD-B118-74514CD53BDC}"/>
              </a:ext>
            </a:extLst>
          </p:cNvPr>
          <p:cNvSpPr txBox="1"/>
          <p:nvPr/>
        </p:nvSpPr>
        <p:spPr>
          <a:xfrm>
            <a:off x="335360" y="1714712"/>
            <a:ext cx="11521280" cy="830997"/>
          </a:xfrm>
          <a:prstGeom prst="rect">
            <a:avLst/>
          </a:prstGeom>
          <a:noFill/>
        </p:spPr>
        <p:txBody>
          <a:bodyPr wrap="square">
            <a:spAutoFit/>
          </a:bodyPr>
          <a:lstStyle/>
          <a:p>
            <a:pPr>
              <a:spcBef>
                <a:spcPts val="400"/>
              </a:spcBef>
              <a:spcAft>
                <a:spcPts val="400"/>
              </a:spcAft>
              <a:buNone/>
            </a:pPr>
            <a:r>
              <a:rPr lang="en-GB" sz="2400">
                <a:effectLst/>
                <a:latin typeface="+mj-lt"/>
                <a:ea typeface="Calibri" panose="020F0502020204030204" pitchFamily="34" charset="0"/>
                <a:cs typeface="Times New Roman" panose="02020603050405020304" pitchFamily="18" charset="0"/>
              </a:rPr>
              <a:t>Identify two addends and their sum in the following equations and show them on a bar model (as below).</a:t>
            </a:r>
          </a:p>
        </p:txBody>
      </p:sp>
      <p:pic>
        <p:nvPicPr>
          <p:cNvPr id="9" name="Picture 8" descr="A screenshot of a cell phone&#10;&#10;Description automatically generated">
            <a:extLst>
              <a:ext uri="{FF2B5EF4-FFF2-40B4-BE49-F238E27FC236}">
                <a16:creationId xmlns:a16="http://schemas.microsoft.com/office/drawing/2014/main" id="{B36DF18E-38F1-4F81-AE6B-BF35A62D0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417" y="3074493"/>
            <a:ext cx="5384413" cy="1377901"/>
          </a:xfrm>
          <a:prstGeom prst="rect">
            <a:avLst/>
          </a:prstGeom>
        </p:spPr>
      </p:pic>
      <p:sp>
        <p:nvSpPr>
          <p:cNvPr id="10" name="TextBox 9">
            <a:extLst>
              <a:ext uri="{FF2B5EF4-FFF2-40B4-BE49-F238E27FC236}">
                <a16:creationId xmlns:a16="http://schemas.microsoft.com/office/drawing/2014/main" id="{5AD246E1-6D40-47F5-98DF-C05BF382A022}"/>
              </a:ext>
            </a:extLst>
          </p:cNvPr>
          <p:cNvSpPr txBox="1"/>
          <p:nvPr/>
        </p:nvSpPr>
        <p:spPr>
          <a:xfrm>
            <a:off x="6097860" y="2545709"/>
            <a:ext cx="6094140" cy="2759730"/>
          </a:xfrm>
          <a:prstGeom prst="rect">
            <a:avLst/>
          </a:prstGeom>
          <a:noFill/>
        </p:spPr>
        <p:txBody>
          <a:bodyPr wrap="square">
            <a:spAutoFit/>
          </a:bodyPr>
          <a:lstStyle/>
          <a:p>
            <a:pPr marL="342900" lvl="0" indent="-342900">
              <a:spcBef>
                <a:spcPts val="400"/>
              </a:spcBef>
              <a:spcAft>
                <a:spcPts val="12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126</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437</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563</a:t>
            </a:r>
          </a:p>
          <a:p>
            <a:pPr marL="342900" lvl="0" indent="-342900">
              <a:spcBef>
                <a:spcPts val="400"/>
              </a:spcBef>
              <a:spcAft>
                <a:spcPts val="1200"/>
              </a:spcAft>
              <a:buFont typeface="+mj-lt"/>
              <a:buAutoNum type="alphaLcParenR" startAt="2"/>
            </a:pPr>
            <a:r>
              <a:rPr lang="en-GB" sz="2400" dirty="0">
                <a:effectLst/>
                <a:latin typeface="+mj-lt"/>
                <a:ea typeface="Calibri" panose="020F0502020204030204" pitchFamily="34" charset="0"/>
                <a:cs typeface="Times New Roman" panose="02020603050405020304" pitchFamily="18" charset="0"/>
              </a:rPr>
              <a:t>2</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17</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ru-RU" sz="2400" dirty="0">
                <a:effectLst/>
                <a:latin typeface="+mj-lt"/>
                <a:ea typeface="Calibri" panose="020F0502020204030204" pitchFamily="34" charset="0"/>
                <a:cs typeface="Times New Roman" panose="02020603050405020304" pitchFamily="18" charset="0"/>
              </a:rPr>
              <a:t> </a:t>
            </a:r>
            <a:r>
              <a:rPr lang="en-GB" sz="2400" i="1" dirty="0">
                <a:effectLst/>
                <a:latin typeface="+mj-lt"/>
                <a:ea typeface="Calibri" panose="020F0502020204030204" pitchFamily="34" charset="0"/>
                <a:cs typeface="Times New Roman" panose="02020603050405020304" pitchFamily="18" charset="0"/>
              </a:rPr>
              <a:t>y</a:t>
            </a:r>
          </a:p>
          <a:p>
            <a:pPr marL="342900" lvl="0" indent="-342900">
              <a:spcBef>
                <a:spcPts val="400"/>
              </a:spcBef>
              <a:spcAft>
                <a:spcPts val="1200"/>
              </a:spcAft>
              <a:buFont typeface="+mj-lt"/>
              <a:buAutoNum type="alphaLcParenR" startAt="2"/>
            </a:pPr>
            <a:r>
              <a:rPr lang="en-GB" sz="2400" i="1" dirty="0">
                <a:effectLst/>
                <a:latin typeface="+mj-lt"/>
                <a:ea typeface="Calibri" panose="020F0502020204030204" pitchFamily="34" charset="0"/>
                <a:cs typeface="Times New Roman" panose="02020603050405020304" pitchFamily="18" charset="0"/>
              </a:rPr>
              <a:t>r</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ru-RU" sz="2400" dirty="0">
                <a:effectLst/>
                <a:latin typeface="+mj-lt"/>
                <a:ea typeface="Calibri" panose="020F0502020204030204" pitchFamily="34" charset="0"/>
                <a:cs typeface="Times New Roman" panose="02020603050405020304" pitchFamily="18" charset="0"/>
              </a:rPr>
              <a:t> </a:t>
            </a:r>
            <a:r>
              <a:rPr lang="en-GB" sz="2400" i="1" dirty="0">
                <a:effectLst/>
                <a:latin typeface="+mj-lt"/>
                <a:ea typeface="Calibri" panose="020F0502020204030204" pitchFamily="34" charset="0"/>
                <a:cs typeface="Times New Roman" panose="02020603050405020304" pitchFamily="18" charset="0"/>
              </a:rPr>
              <a:t>p</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ru-RU" sz="2400" dirty="0">
                <a:effectLst/>
                <a:latin typeface="+mj-lt"/>
                <a:ea typeface="Calibri" panose="020F0502020204030204" pitchFamily="34" charset="0"/>
                <a:cs typeface="Times New Roman" panose="02020603050405020304" pitchFamily="18" charset="0"/>
              </a:rPr>
              <a:t> </a:t>
            </a:r>
            <a:r>
              <a:rPr lang="en-GB" sz="2400" i="1" dirty="0">
                <a:effectLst/>
                <a:latin typeface="+mj-lt"/>
                <a:ea typeface="Calibri" panose="020F0502020204030204" pitchFamily="34" charset="0"/>
                <a:cs typeface="Times New Roman" panose="02020603050405020304" pitchFamily="18" charset="0"/>
              </a:rPr>
              <a:t>q</a:t>
            </a:r>
          </a:p>
          <a:p>
            <a:pPr marL="342900" lvl="0" indent="-342900">
              <a:spcBef>
                <a:spcPts val="400"/>
              </a:spcBef>
              <a:spcAft>
                <a:spcPts val="1200"/>
              </a:spcAft>
              <a:buFont typeface="+mj-lt"/>
              <a:buAutoNum type="alphaLcParenR" startAt="2"/>
            </a:pP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400" baseline="30000" dirty="0">
                <a:effectLst/>
                <a:latin typeface="+mj-lt"/>
                <a:ea typeface="Calibri" panose="020F0502020204030204" pitchFamily="34" charset="0"/>
                <a:cs typeface="Times New Roman" panose="02020603050405020304" pitchFamily="18" charset="0"/>
              </a:rPr>
              <a:t>2</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6</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4</a:t>
            </a:r>
            <a:r>
              <a:rPr lang="en-GB" sz="2400" i="1" dirty="0">
                <a:effectLst/>
                <a:latin typeface="+mj-lt"/>
                <a:ea typeface="Calibri" panose="020F0502020204030204" pitchFamily="34" charset="0"/>
                <a:cs typeface="Times New Roman" panose="02020603050405020304" pitchFamily="18" charset="0"/>
              </a:rPr>
              <a:t>p</a:t>
            </a:r>
            <a:r>
              <a:rPr lang="en-GB" sz="2400" baseline="30000" dirty="0">
                <a:effectLst/>
                <a:latin typeface="+mj-lt"/>
                <a:ea typeface="Calibri" panose="020F0502020204030204" pitchFamily="34" charset="0"/>
                <a:cs typeface="Times New Roman" panose="02020603050405020304" pitchFamily="18" charset="0"/>
              </a:rPr>
              <a:t>2</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9</a:t>
            </a:r>
          </a:p>
          <a:p>
            <a:pPr marL="342900" lvl="0" indent="-342900">
              <a:spcBef>
                <a:spcPts val="400"/>
              </a:spcBef>
              <a:spcAft>
                <a:spcPts val="1200"/>
              </a:spcAft>
              <a:buFont typeface="+mj-lt"/>
              <a:buAutoNum type="alphaLcParenR" startAt="2"/>
            </a:pPr>
            <a:r>
              <a:rPr lang="en-GB" sz="2400" dirty="0">
                <a:effectLst/>
                <a:latin typeface="+mj-lt"/>
                <a:ea typeface="Calibri" panose="020F0502020204030204" pitchFamily="34" charset="0"/>
                <a:cs typeface="Times New Roman" panose="02020603050405020304" pitchFamily="18" charset="0"/>
              </a:rPr>
              <a:t>3</a:t>
            </a:r>
            <a:r>
              <a:rPr lang="en-GB" sz="2400" i="1" dirty="0">
                <a:effectLst/>
                <a:latin typeface="+mj-lt"/>
                <a:ea typeface="Calibri" panose="020F0502020204030204" pitchFamily="34" charset="0"/>
                <a:cs typeface="Times New Roman" panose="02020603050405020304" pitchFamily="18" charset="0"/>
              </a:rPr>
              <a:t>m</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2</a:t>
            </a:r>
            <a:r>
              <a:rPr lang="en-GB" sz="2400" i="1" dirty="0">
                <a:effectLst/>
                <a:latin typeface="+mj-lt"/>
                <a:ea typeface="Calibri" panose="020F0502020204030204" pitchFamily="34" charset="0"/>
                <a:cs typeface="Times New Roman" panose="02020603050405020304" pitchFamily="18" charset="0"/>
              </a:rPr>
              <a:t>n</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ru-RU" sz="2400" dirty="0">
                <a:effectLst/>
                <a:latin typeface="+mj-lt"/>
                <a:ea typeface="Calibri" panose="020F0502020204030204" pitchFamily="34" charset="0"/>
                <a:cs typeface="Times New Roman" panose="02020603050405020304" pitchFamily="18" charset="0"/>
              </a:rPr>
              <a:t> </a:t>
            </a:r>
            <a:r>
              <a:rPr lang="en-GB" sz="2400" i="1" dirty="0">
                <a:effectLst/>
                <a:latin typeface="+mj-lt"/>
                <a:ea typeface="Calibri" panose="020F0502020204030204" pitchFamily="34" charset="0"/>
                <a:cs typeface="Times New Roman" panose="02020603050405020304" pitchFamily="18" charset="0"/>
              </a:rPr>
              <a:t>r</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ru-RU" sz="2400" dirty="0">
                <a:effectLst/>
                <a:latin typeface="+mj-lt"/>
                <a:ea typeface="Calibri" panose="020F0502020204030204" pitchFamily="34" charset="0"/>
                <a:cs typeface="Times New Roman" panose="02020603050405020304" pitchFamily="18" charset="0"/>
              </a:rPr>
              <a:t> </a:t>
            </a:r>
            <a:r>
              <a:rPr lang="en-GB" sz="2400" i="1" dirty="0">
                <a:effectLst/>
                <a:latin typeface="+mj-lt"/>
                <a:ea typeface="Calibri" panose="020F0502020204030204" pitchFamily="34" charset="0"/>
                <a:cs typeface="Times New Roman" panose="02020603050405020304" pitchFamily="18" charset="0"/>
              </a:rPr>
              <a:t>V</a:t>
            </a:r>
          </a:p>
        </p:txBody>
      </p:sp>
    </p:spTree>
    <p:extLst>
      <p:ext uri="{BB962C8B-B14F-4D97-AF65-F5344CB8AC3E}">
        <p14:creationId xmlns:p14="http://schemas.microsoft.com/office/powerpoint/2010/main" val="717258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a:t>How familiar are your students with the bar model representation? </a:t>
            </a:r>
          </a:p>
          <a:p>
            <a:pPr marL="360000" lvl="1" fontAlgn="auto">
              <a:lnSpc>
                <a:spcPct val="100000"/>
              </a:lnSpc>
              <a:spcBef>
                <a:spcPts val="0"/>
              </a:spcBef>
              <a:spcAft>
                <a:spcPts val="1200"/>
              </a:spcAft>
              <a:buClrTx/>
            </a:pPr>
            <a:r>
              <a:rPr lang="en-GB" sz="2400"/>
              <a:t>Why might it be useful to explore this representation in the context of these questions?</a:t>
            </a:r>
          </a:p>
          <a:p>
            <a:pPr marL="360000" lvl="1" fontAlgn="auto">
              <a:lnSpc>
                <a:spcPct val="100000"/>
              </a:lnSpc>
              <a:spcBef>
                <a:spcPts val="0"/>
              </a:spcBef>
              <a:spcAft>
                <a:spcPts val="1200"/>
              </a:spcAft>
              <a:buClrTx/>
            </a:pPr>
            <a:r>
              <a:rPr lang="en-GB" sz="2400"/>
              <a:t>What different answers might students produce for parts d) and e)? How do you plan to respond?</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69503" y="179986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C28A0F69-2F2E-4F6F-B3CF-E46F62A5EC2D}"/>
              </a:ext>
            </a:extLst>
          </p:cNvPr>
          <p:cNvSpPr>
            <a:spLocks noGrp="1"/>
          </p:cNvSpPr>
          <p:nvPr>
            <p:ph type="title"/>
          </p:nvPr>
        </p:nvSpPr>
        <p:spPr>
          <a:xfrm>
            <a:off x="116849" y="443915"/>
            <a:ext cx="10593151" cy="426170"/>
          </a:xfrm>
        </p:spPr>
        <p:txBody>
          <a:bodyPr/>
          <a:lstStyle/>
          <a:p>
            <a:r>
              <a:rPr lang="en-GB" sz="2000" b="1" dirty="0"/>
              <a:t>Every addition can be rewritten as a subtraction and every subtraction as an addition</a:t>
            </a:r>
          </a:p>
        </p:txBody>
      </p:sp>
      <p:sp>
        <p:nvSpPr>
          <p:cNvPr id="8" name="TextBox 7">
            <a:extLst>
              <a:ext uri="{FF2B5EF4-FFF2-40B4-BE49-F238E27FC236}">
                <a16:creationId xmlns:a16="http://schemas.microsoft.com/office/drawing/2014/main" id="{30A1C8B4-F04E-4837-9CE1-F20B8C32E2EA}"/>
              </a:ext>
            </a:extLst>
          </p:cNvPr>
          <p:cNvSpPr txBox="1"/>
          <p:nvPr/>
        </p:nvSpPr>
        <p:spPr>
          <a:xfrm>
            <a:off x="469503" y="1835256"/>
            <a:ext cx="6160612" cy="707886"/>
          </a:xfrm>
          <a:prstGeom prst="rect">
            <a:avLst/>
          </a:prstGeom>
          <a:noFill/>
        </p:spPr>
        <p:txBody>
          <a:bodyPr wrap="square">
            <a:spAutoFit/>
          </a:bodyPr>
          <a:lstStyle/>
          <a:p>
            <a:pPr>
              <a:spcBef>
                <a:spcPts val="400"/>
              </a:spcBef>
              <a:spcAft>
                <a:spcPts val="400"/>
              </a:spcAft>
              <a:buNone/>
            </a:pPr>
            <a:r>
              <a:rPr lang="en-GB" sz="2000" dirty="0">
                <a:effectLst/>
                <a:latin typeface="+mj-lt"/>
                <a:ea typeface="Calibri" panose="020F0502020204030204" pitchFamily="34" charset="0"/>
                <a:cs typeface="Times New Roman" panose="02020603050405020304" pitchFamily="18" charset="0"/>
              </a:rPr>
              <a:t>Identify two addends and their sum in the following equations and show them on a bar model (as below).</a:t>
            </a:r>
          </a:p>
        </p:txBody>
      </p:sp>
      <p:pic>
        <p:nvPicPr>
          <p:cNvPr id="9" name="Picture 8" descr="A screenshot of a cell phone&#10;&#10;Description automatically generated">
            <a:extLst>
              <a:ext uri="{FF2B5EF4-FFF2-40B4-BE49-F238E27FC236}">
                <a16:creationId xmlns:a16="http://schemas.microsoft.com/office/drawing/2014/main" id="{A510E046-D7A4-4755-ADAD-1A469D5E48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417" y="3074493"/>
            <a:ext cx="3222303" cy="824605"/>
          </a:xfrm>
          <a:prstGeom prst="rect">
            <a:avLst/>
          </a:prstGeom>
        </p:spPr>
      </p:pic>
      <p:sp>
        <p:nvSpPr>
          <p:cNvPr id="11" name="TextBox 10">
            <a:extLst>
              <a:ext uri="{FF2B5EF4-FFF2-40B4-BE49-F238E27FC236}">
                <a16:creationId xmlns:a16="http://schemas.microsoft.com/office/drawing/2014/main" id="{C2B31824-E985-455C-B7F1-55E2932203D9}"/>
              </a:ext>
            </a:extLst>
          </p:cNvPr>
          <p:cNvSpPr txBox="1"/>
          <p:nvPr/>
        </p:nvSpPr>
        <p:spPr>
          <a:xfrm>
            <a:off x="3549809" y="2789354"/>
            <a:ext cx="2989536" cy="2451953"/>
          </a:xfrm>
          <a:prstGeom prst="rect">
            <a:avLst/>
          </a:prstGeom>
          <a:noFill/>
        </p:spPr>
        <p:txBody>
          <a:bodyPr wrap="square">
            <a:spAutoFit/>
          </a:bodyPr>
          <a:lstStyle/>
          <a:p>
            <a:pPr marL="342900" lvl="0" indent="-342900">
              <a:spcBef>
                <a:spcPts val="400"/>
              </a:spcBef>
              <a:spcAft>
                <a:spcPts val="12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126</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437</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563</a:t>
            </a:r>
          </a:p>
          <a:p>
            <a:pPr marL="342900" lvl="0" indent="-342900">
              <a:spcBef>
                <a:spcPts val="400"/>
              </a:spcBef>
              <a:spcAft>
                <a:spcPts val="1200"/>
              </a:spcAft>
              <a:buFont typeface="+mj-lt"/>
              <a:buAutoNum type="alphaLcParenR" startAt="2"/>
            </a:pPr>
            <a:r>
              <a:rPr lang="en-GB" sz="2000" dirty="0">
                <a:effectLst/>
                <a:latin typeface="+mj-lt"/>
                <a:ea typeface="Calibri" panose="020F0502020204030204" pitchFamily="34" charset="0"/>
                <a:cs typeface="Times New Roman" panose="02020603050405020304" pitchFamily="18" charset="0"/>
              </a:rPr>
              <a:t>2</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17</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a:t>
            </a:r>
            <a:r>
              <a:rPr lang="ru-RU" sz="2000" dirty="0">
                <a:effectLst/>
                <a:latin typeface="+mj-lt"/>
                <a:ea typeface="Calibri" panose="020F0502020204030204" pitchFamily="34" charset="0"/>
                <a:cs typeface="Times New Roman" panose="02020603050405020304" pitchFamily="18" charset="0"/>
              </a:rPr>
              <a:t> </a:t>
            </a:r>
            <a:r>
              <a:rPr lang="en-GB" sz="2000" i="1" dirty="0">
                <a:effectLst/>
                <a:latin typeface="+mj-lt"/>
                <a:ea typeface="Calibri" panose="020F0502020204030204" pitchFamily="34" charset="0"/>
                <a:cs typeface="Times New Roman" panose="02020603050405020304" pitchFamily="18" charset="0"/>
              </a:rPr>
              <a:t>y</a:t>
            </a:r>
          </a:p>
          <a:p>
            <a:pPr marL="342900" lvl="0" indent="-342900">
              <a:spcBef>
                <a:spcPts val="400"/>
              </a:spcBef>
              <a:spcAft>
                <a:spcPts val="1200"/>
              </a:spcAft>
              <a:buFont typeface="+mj-lt"/>
              <a:buAutoNum type="alphaLcParenR" startAt="2"/>
            </a:pPr>
            <a:r>
              <a:rPr lang="en-GB" sz="2000" i="1" dirty="0">
                <a:effectLst/>
                <a:latin typeface="+mj-lt"/>
                <a:ea typeface="Calibri" panose="020F0502020204030204" pitchFamily="34" charset="0"/>
                <a:cs typeface="Times New Roman" panose="02020603050405020304" pitchFamily="18" charset="0"/>
              </a:rPr>
              <a:t>r</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a:t>
            </a:r>
            <a:r>
              <a:rPr lang="ru-RU" sz="2000" dirty="0">
                <a:effectLst/>
                <a:latin typeface="+mj-lt"/>
                <a:ea typeface="Calibri" panose="020F0502020204030204" pitchFamily="34" charset="0"/>
                <a:cs typeface="Times New Roman" panose="02020603050405020304" pitchFamily="18" charset="0"/>
              </a:rPr>
              <a:t> </a:t>
            </a:r>
            <a:r>
              <a:rPr lang="en-GB" sz="2000" i="1" dirty="0">
                <a:effectLst/>
                <a:latin typeface="+mj-lt"/>
                <a:ea typeface="Calibri" panose="020F0502020204030204" pitchFamily="34" charset="0"/>
                <a:cs typeface="Times New Roman" panose="02020603050405020304" pitchFamily="18" charset="0"/>
              </a:rPr>
              <a:t>p</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a:t>
            </a:r>
            <a:r>
              <a:rPr lang="ru-RU" sz="2000" dirty="0">
                <a:effectLst/>
                <a:latin typeface="+mj-lt"/>
                <a:ea typeface="Calibri" panose="020F0502020204030204" pitchFamily="34" charset="0"/>
                <a:cs typeface="Times New Roman" panose="02020603050405020304" pitchFamily="18" charset="0"/>
              </a:rPr>
              <a:t> </a:t>
            </a:r>
            <a:r>
              <a:rPr lang="en-GB" sz="2000" i="1" dirty="0">
                <a:effectLst/>
                <a:latin typeface="+mj-lt"/>
                <a:ea typeface="Calibri" panose="020F0502020204030204" pitchFamily="34" charset="0"/>
                <a:cs typeface="Times New Roman" panose="02020603050405020304" pitchFamily="18" charset="0"/>
              </a:rPr>
              <a:t>q</a:t>
            </a:r>
          </a:p>
          <a:p>
            <a:pPr marL="342900" lvl="0" indent="-342900">
              <a:spcBef>
                <a:spcPts val="400"/>
              </a:spcBef>
              <a:spcAft>
                <a:spcPts val="1200"/>
              </a:spcAft>
              <a:buFont typeface="+mj-lt"/>
              <a:buAutoNum type="alphaLcParenR" startAt="2"/>
            </a:pP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baseline="30000" dirty="0">
                <a:effectLst/>
                <a:latin typeface="+mj-lt"/>
                <a:ea typeface="Calibri" panose="020F0502020204030204" pitchFamily="34" charset="0"/>
                <a:cs typeface="Times New Roman" panose="02020603050405020304" pitchFamily="18" charset="0"/>
              </a:rPr>
              <a:t>2</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6</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4</a:t>
            </a:r>
            <a:r>
              <a:rPr lang="en-GB" sz="2000" i="1" dirty="0">
                <a:effectLst/>
                <a:latin typeface="+mj-lt"/>
                <a:ea typeface="Calibri" panose="020F0502020204030204" pitchFamily="34" charset="0"/>
                <a:cs typeface="Times New Roman" panose="02020603050405020304" pitchFamily="18" charset="0"/>
              </a:rPr>
              <a:t>p</a:t>
            </a:r>
            <a:r>
              <a:rPr lang="en-GB" sz="2000" baseline="30000" dirty="0">
                <a:effectLst/>
                <a:latin typeface="+mj-lt"/>
                <a:ea typeface="Calibri" panose="020F0502020204030204" pitchFamily="34" charset="0"/>
                <a:cs typeface="Times New Roman" panose="02020603050405020304" pitchFamily="18" charset="0"/>
              </a:rPr>
              <a:t>2</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9</a:t>
            </a:r>
          </a:p>
          <a:p>
            <a:pPr marL="342900" lvl="0" indent="-342900">
              <a:spcBef>
                <a:spcPts val="400"/>
              </a:spcBef>
              <a:spcAft>
                <a:spcPts val="1200"/>
              </a:spcAft>
              <a:buFont typeface="+mj-lt"/>
              <a:buAutoNum type="alphaLcParenR" startAt="2"/>
            </a:pPr>
            <a:r>
              <a:rPr lang="en-GB" sz="2000" dirty="0">
                <a:effectLst/>
                <a:latin typeface="+mj-lt"/>
                <a:ea typeface="Calibri" panose="020F0502020204030204" pitchFamily="34" charset="0"/>
                <a:cs typeface="Times New Roman" panose="02020603050405020304" pitchFamily="18" charset="0"/>
              </a:rPr>
              <a:t>3</a:t>
            </a:r>
            <a:r>
              <a:rPr lang="en-GB" sz="2000" i="1" dirty="0">
                <a:effectLst/>
                <a:latin typeface="+mj-lt"/>
                <a:ea typeface="Calibri" panose="020F0502020204030204" pitchFamily="34" charset="0"/>
                <a:cs typeface="Times New Roman" panose="02020603050405020304" pitchFamily="18" charset="0"/>
              </a:rPr>
              <a:t>m</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2</a:t>
            </a:r>
            <a:r>
              <a:rPr lang="en-GB" sz="2000" i="1" dirty="0">
                <a:effectLst/>
                <a:latin typeface="+mj-lt"/>
                <a:ea typeface="Calibri" panose="020F0502020204030204" pitchFamily="34" charset="0"/>
                <a:cs typeface="Times New Roman" panose="02020603050405020304" pitchFamily="18" charset="0"/>
              </a:rPr>
              <a:t>n</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a:t>
            </a:r>
            <a:r>
              <a:rPr lang="ru-RU" sz="2000" dirty="0">
                <a:effectLst/>
                <a:latin typeface="+mj-lt"/>
                <a:ea typeface="Calibri" panose="020F0502020204030204" pitchFamily="34" charset="0"/>
                <a:cs typeface="Times New Roman" panose="02020603050405020304" pitchFamily="18" charset="0"/>
              </a:rPr>
              <a:t> </a:t>
            </a:r>
            <a:r>
              <a:rPr lang="en-GB" sz="2000" i="1" dirty="0">
                <a:effectLst/>
                <a:latin typeface="+mj-lt"/>
                <a:ea typeface="Calibri" panose="020F0502020204030204" pitchFamily="34" charset="0"/>
                <a:cs typeface="Times New Roman" panose="02020603050405020304" pitchFamily="18" charset="0"/>
              </a:rPr>
              <a:t>r</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a:t>
            </a:r>
            <a:r>
              <a:rPr lang="ru-RU" sz="2000" dirty="0">
                <a:effectLst/>
                <a:latin typeface="+mj-lt"/>
                <a:ea typeface="Calibri" panose="020F0502020204030204" pitchFamily="34" charset="0"/>
                <a:cs typeface="Times New Roman" panose="02020603050405020304" pitchFamily="18" charset="0"/>
              </a:rPr>
              <a:t> </a:t>
            </a:r>
            <a:r>
              <a:rPr lang="en-GB" sz="2000" i="1" dirty="0">
                <a:effectLst/>
                <a:latin typeface="+mj-lt"/>
                <a:ea typeface="Calibri" panose="020F0502020204030204" pitchFamily="34" charset="0"/>
                <a:cs typeface="Times New Roman" panose="02020603050405020304" pitchFamily="18" charset="0"/>
              </a:rPr>
              <a:t>V</a:t>
            </a:r>
          </a:p>
        </p:txBody>
      </p:sp>
    </p:spTree>
    <p:custDataLst>
      <p:tags r:id="rId1"/>
    </p:custDataLst>
    <p:extLst>
      <p:ext uri="{BB962C8B-B14F-4D97-AF65-F5344CB8AC3E}">
        <p14:creationId xmlns:p14="http://schemas.microsoft.com/office/powerpoint/2010/main" val="1972075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Every addition can be rewritten as a subtraction and every subtraction as an addition</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a:p>
        </p:txBody>
      </p:sp>
      <p:sp>
        <p:nvSpPr>
          <p:cNvPr id="5" name="TextBox 4">
            <a:extLst>
              <a:ext uri="{FF2B5EF4-FFF2-40B4-BE49-F238E27FC236}">
                <a16:creationId xmlns:a16="http://schemas.microsoft.com/office/drawing/2014/main" id="{2EB67FA5-A9D7-4D84-86E2-58B380930E66}"/>
              </a:ext>
            </a:extLst>
          </p:cNvPr>
          <p:cNvSpPr txBox="1"/>
          <p:nvPr/>
        </p:nvSpPr>
        <p:spPr>
          <a:xfrm>
            <a:off x="407368" y="1781834"/>
            <a:ext cx="9289032" cy="461665"/>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Re-express the equations in Example 1 as subtractions.</a:t>
            </a:r>
          </a:p>
        </p:txBody>
      </p:sp>
      <p:sp>
        <p:nvSpPr>
          <p:cNvPr id="8" name="TextBox 7">
            <a:extLst>
              <a:ext uri="{FF2B5EF4-FFF2-40B4-BE49-F238E27FC236}">
                <a16:creationId xmlns:a16="http://schemas.microsoft.com/office/drawing/2014/main" id="{BB866850-C137-44B4-A896-5CAB33998CB6}"/>
              </a:ext>
            </a:extLst>
          </p:cNvPr>
          <p:cNvSpPr txBox="1"/>
          <p:nvPr/>
        </p:nvSpPr>
        <p:spPr>
          <a:xfrm>
            <a:off x="907024" y="2638073"/>
            <a:ext cx="6094140" cy="2759730"/>
          </a:xfrm>
          <a:prstGeom prst="rect">
            <a:avLst/>
          </a:prstGeom>
          <a:noFill/>
        </p:spPr>
        <p:txBody>
          <a:bodyPr wrap="square">
            <a:spAutoFit/>
          </a:bodyPr>
          <a:lstStyle/>
          <a:p>
            <a:pPr marL="342900" lvl="0" indent="-342900">
              <a:spcBef>
                <a:spcPts val="400"/>
              </a:spcBef>
              <a:spcAft>
                <a:spcPts val="12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126</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437</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563</a:t>
            </a:r>
          </a:p>
          <a:p>
            <a:pPr marL="342900" lvl="0" indent="-342900">
              <a:spcBef>
                <a:spcPts val="400"/>
              </a:spcBef>
              <a:spcAft>
                <a:spcPts val="1200"/>
              </a:spcAft>
              <a:buFont typeface="+mj-lt"/>
              <a:buAutoNum type="alphaLcParenR" startAt="2"/>
            </a:pPr>
            <a:r>
              <a:rPr lang="en-GB" sz="2400" dirty="0">
                <a:effectLst/>
                <a:latin typeface="+mj-lt"/>
                <a:ea typeface="Calibri" panose="020F0502020204030204" pitchFamily="34" charset="0"/>
                <a:cs typeface="Times New Roman" panose="02020603050405020304" pitchFamily="18" charset="0"/>
              </a:rPr>
              <a:t>2</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17</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ru-RU" sz="2400" dirty="0">
                <a:effectLst/>
                <a:latin typeface="+mj-lt"/>
                <a:ea typeface="Calibri" panose="020F0502020204030204" pitchFamily="34" charset="0"/>
                <a:cs typeface="Times New Roman" panose="02020603050405020304" pitchFamily="18" charset="0"/>
              </a:rPr>
              <a:t> </a:t>
            </a:r>
            <a:r>
              <a:rPr lang="en-GB" sz="2400" i="1" dirty="0">
                <a:effectLst/>
                <a:latin typeface="+mj-lt"/>
                <a:ea typeface="Calibri" panose="020F0502020204030204" pitchFamily="34" charset="0"/>
                <a:cs typeface="Times New Roman" panose="02020603050405020304" pitchFamily="18" charset="0"/>
              </a:rPr>
              <a:t>y</a:t>
            </a:r>
          </a:p>
          <a:p>
            <a:pPr marL="342900" lvl="0" indent="-342900">
              <a:spcBef>
                <a:spcPts val="400"/>
              </a:spcBef>
              <a:spcAft>
                <a:spcPts val="1200"/>
              </a:spcAft>
              <a:buFont typeface="+mj-lt"/>
              <a:buAutoNum type="alphaLcParenR" startAt="2"/>
            </a:pPr>
            <a:r>
              <a:rPr lang="en-GB" sz="2400" i="1" dirty="0">
                <a:effectLst/>
                <a:latin typeface="+mj-lt"/>
                <a:ea typeface="Calibri" panose="020F0502020204030204" pitchFamily="34" charset="0"/>
                <a:cs typeface="Times New Roman" panose="02020603050405020304" pitchFamily="18" charset="0"/>
              </a:rPr>
              <a:t>r</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ru-RU" sz="2400" dirty="0">
                <a:effectLst/>
                <a:latin typeface="+mj-lt"/>
                <a:ea typeface="Calibri" panose="020F0502020204030204" pitchFamily="34" charset="0"/>
                <a:cs typeface="Times New Roman" panose="02020603050405020304" pitchFamily="18" charset="0"/>
              </a:rPr>
              <a:t> </a:t>
            </a:r>
            <a:r>
              <a:rPr lang="en-GB" sz="2400" i="1" dirty="0">
                <a:effectLst/>
                <a:latin typeface="+mj-lt"/>
                <a:ea typeface="Calibri" panose="020F0502020204030204" pitchFamily="34" charset="0"/>
                <a:cs typeface="Times New Roman" panose="02020603050405020304" pitchFamily="18" charset="0"/>
              </a:rPr>
              <a:t>p</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ru-RU" sz="2400" dirty="0">
                <a:effectLst/>
                <a:latin typeface="+mj-lt"/>
                <a:ea typeface="Calibri" panose="020F0502020204030204" pitchFamily="34" charset="0"/>
                <a:cs typeface="Times New Roman" panose="02020603050405020304" pitchFamily="18" charset="0"/>
              </a:rPr>
              <a:t> </a:t>
            </a:r>
            <a:r>
              <a:rPr lang="en-GB" sz="2400" i="1" dirty="0">
                <a:effectLst/>
                <a:latin typeface="+mj-lt"/>
                <a:ea typeface="Calibri" panose="020F0502020204030204" pitchFamily="34" charset="0"/>
                <a:cs typeface="Times New Roman" panose="02020603050405020304" pitchFamily="18" charset="0"/>
              </a:rPr>
              <a:t>q</a:t>
            </a:r>
          </a:p>
          <a:p>
            <a:pPr marL="342900" lvl="0" indent="-342900">
              <a:spcBef>
                <a:spcPts val="400"/>
              </a:spcBef>
              <a:spcAft>
                <a:spcPts val="1200"/>
              </a:spcAft>
              <a:buFont typeface="+mj-lt"/>
              <a:buAutoNum type="alphaLcParenR" startAt="2"/>
            </a:pP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400" baseline="30000" dirty="0">
                <a:effectLst/>
                <a:latin typeface="+mj-lt"/>
                <a:ea typeface="Calibri" panose="020F0502020204030204" pitchFamily="34" charset="0"/>
                <a:cs typeface="Times New Roman" panose="02020603050405020304" pitchFamily="18" charset="0"/>
              </a:rPr>
              <a:t>2</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6</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4</a:t>
            </a:r>
            <a:r>
              <a:rPr lang="en-GB" sz="2400" i="1" dirty="0">
                <a:effectLst/>
                <a:latin typeface="+mj-lt"/>
                <a:ea typeface="Calibri" panose="020F0502020204030204" pitchFamily="34" charset="0"/>
                <a:cs typeface="Times New Roman" panose="02020603050405020304" pitchFamily="18" charset="0"/>
              </a:rPr>
              <a:t>p</a:t>
            </a:r>
            <a:r>
              <a:rPr lang="en-GB" sz="2400" baseline="30000" dirty="0">
                <a:effectLst/>
                <a:latin typeface="+mj-lt"/>
                <a:ea typeface="Calibri" panose="020F0502020204030204" pitchFamily="34" charset="0"/>
                <a:cs typeface="Times New Roman" panose="02020603050405020304" pitchFamily="18" charset="0"/>
              </a:rPr>
              <a:t>2</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9</a:t>
            </a:r>
          </a:p>
          <a:p>
            <a:pPr marL="342900" lvl="0" indent="-342900">
              <a:spcBef>
                <a:spcPts val="400"/>
              </a:spcBef>
              <a:spcAft>
                <a:spcPts val="1200"/>
              </a:spcAft>
              <a:buFont typeface="+mj-lt"/>
              <a:buAutoNum type="alphaLcParenR" startAt="2"/>
            </a:pPr>
            <a:r>
              <a:rPr lang="en-GB" sz="2400" dirty="0">
                <a:effectLst/>
                <a:latin typeface="+mj-lt"/>
                <a:ea typeface="Calibri" panose="020F0502020204030204" pitchFamily="34" charset="0"/>
                <a:cs typeface="Times New Roman" panose="02020603050405020304" pitchFamily="18" charset="0"/>
              </a:rPr>
              <a:t>3</a:t>
            </a:r>
            <a:r>
              <a:rPr lang="en-GB" sz="2400" i="1" dirty="0">
                <a:effectLst/>
                <a:latin typeface="+mj-lt"/>
                <a:ea typeface="Calibri" panose="020F0502020204030204" pitchFamily="34" charset="0"/>
                <a:cs typeface="Times New Roman" panose="02020603050405020304" pitchFamily="18" charset="0"/>
              </a:rPr>
              <a:t>m</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2</a:t>
            </a:r>
            <a:r>
              <a:rPr lang="en-GB" sz="2400" i="1" dirty="0">
                <a:effectLst/>
                <a:latin typeface="+mj-lt"/>
                <a:ea typeface="Calibri" panose="020F0502020204030204" pitchFamily="34" charset="0"/>
                <a:cs typeface="Times New Roman" panose="02020603050405020304" pitchFamily="18" charset="0"/>
              </a:rPr>
              <a:t>n</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ru-RU" sz="2400" dirty="0">
                <a:effectLst/>
                <a:latin typeface="+mj-lt"/>
                <a:ea typeface="Calibri" panose="020F0502020204030204" pitchFamily="34" charset="0"/>
                <a:cs typeface="Times New Roman" panose="02020603050405020304" pitchFamily="18" charset="0"/>
              </a:rPr>
              <a:t> </a:t>
            </a:r>
            <a:r>
              <a:rPr lang="en-GB" sz="2400" i="1" dirty="0">
                <a:effectLst/>
                <a:latin typeface="+mj-lt"/>
                <a:ea typeface="Calibri" panose="020F0502020204030204" pitchFamily="34" charset="0"/>
                <a:cs typeface="Times New Roman" panose="02020603050405020304" pitchFamily="18" charset="0"/>
              </a:rPr>
              <a:t>r</a:t>
            </a:r>
            <a:r>
              <a:rPr lang="ru-RU" sz="24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a:t>
            </a:r>
            <a:r>
              <a:rPr lang="ru-RU" sz="2400" dirty="0">
                <a:effectLst/>
                <a:latin typeface="+mj-lt"/>
                <a:ea typeface="Calibri" panose="020F0502020204030204" pitchFamily="34" charset="0"/>
                <a:cs typeface="Times New Roman" panose="02020603050405020304" pitchFamily="18" charset="0"/>
              </a:rPr>
              <a:t> </a:t>
            </a:r>
            <a:r>
              <a:rPr lang="en-GB" sz="2400" i="1" dirty="0">
                <a:effectLst/>
                <a:latin typeface="+mj-lt"/>
                <a:ea typeface="Calibri" panose="020F0502020204030204" pitchFamily="34" charset="0"/>
                <a:cs typeface="Times New Roman" panose="02020603050405020304" pitchFamily="18" charset="0"/>
              </a:rPr>
              <a:t>V</a:t>
            </a:r>
          </a:p>
        </p:txBody>
      </p:sp>
    </p:spTree>
    <p:extLst>
      <p:ext uri="{BB962C8B-B14F-4D97-AF65-F5344CB8AC3E}">
        <p14:creationId xmlns:p14="http://schemas.microsoft.com/office/powerpoint/2010/main" val="2290840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4365756" y="1386318"/>
            <a:ext cx="7419685" cy="3384376"/>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a:t>What misconceptions might students have around the additive relationship and its inverse? How might a task like this help address these misconceptions?</a:t>
            </a:r>
          </a:p>
          <a:p>
            <a:pPr marL="360000" lvl="1" fontAlgn="auto">
              <a:lnSpc>
                <a:spcPct val="100000"/>
              </a:lnSpc>
              <a:spcBef>
                <a:spcPts val="0"/>
              </a:spcBef>
              <a:spcAft>
                <a:spcPts val="1200"/>
              </a:spcAft>
              <a:buClrTx/>
            </a:pPr>
            <a:r>
              <a:rPr lang="en-GB" sz="2400"/>
              <a:t>You could use a bar model formation, like those below, to examine these answers. What are the advantages of this? Are there any potential disadvantages?</a:t>
            </a:r>
          </a:p>
        </p:txBody>
      </p:sp>
      <p:sp>
        <p:nvSpPr>
          <p:cNvPr id="7" name="Title 1">
            <a:extLst>
              <a:ext uri="{FF2B5EF4-FFF2-40B4-BE49-F238E27FC236}">
                <a16:creationId xmlns:a16="http://schemas.microsoft.com/office/drawing/2014/main" id="{C28A0F69-2F2E-4F6F-B3CF-E46F62A5EC2D}"/>
              </a:ext>
            </a:extLst>
          </p:cNvPr>
          <p:cNvSpPr>
            <a:spLocks noGrp="1"/>
          </p:cNvSpPr>
          <p:nvPr>
            <p:ph type="title"/>
          </p:nvPr>
        </p:nvSpPr>
        <p:spPr>
          <a:xfrm>
            <a:off x="116849" y="443915"/>
            <a:ext cx="10593151" cy="426170"/>
          </a:xfrm>
        </p:spPr>
        <p:txBody>
          <a:bodyPr/>
          <a:lstStyle/>
          <a:p>
            <a:r>
              <a:rPr lang="en-GB" sz="2000" b="1" dirty="0"/>
              <a:t>Every addition can be rewritten as a subtraction and every subtraction as an addition</a:t>
            </a:r>
          </a:p>
        </p:txBody>
      </p:sp>
      <p:pic>
        <p:nvPicPr>
          <p:cNvPr id="9" name="Picture 8">
            <a:extLst>
              <a:ext uri="{FF2B5EF4-FFF2-40B4-BE49-F238E27FC236}">
                <a16:creationId xmlns:a16="http://schemas.microsoft.com/office/drawing/2014/main" id="{3762DE47-232D-4F2E-B131-26350BCEF252}"/>
              </a:ext>
            </a:extLst>
          </p:cNvPr>
          <p:cNvPicPr>
            <a:picLocks noChangeAspect="1"/>
          </p:cNvPicPr>
          <p:nvPr/>
        </p:nvPicPr>
        <p:blipFill rotWithShape="1">
          <a:blip r:embed="rId4"/>
          <a:srcRect b="55842"/>
          <a:stretch/>
        </p:blipFill>
        <p:spPr>
          <a:xfrm>
            <a:off x="862378" y="5071559"/>
            <a:ext cx="5132143" cy="1054069"/>
          </a:xfrm>
          <a:prstGeom prst="rect">
            <a:avLst/>
          </a:prstGeom>
        </p:spPr>
      </p:pic>
      <p:pic>
        <p:nvPicPr>
          <p:cNvPr id="10" name="Picture 9">
            <a:extLst>
              <a:ext uri="{FF2B5EF4-FFF2-40B4-BE49-F238E27FC236}">
                <a16:creationId xmlns:a16="http://schemas.microsoft.com/office/drawing/2014/main" id="{7BCDFD16-86C8-4D6B-AF28-03CFA29F97E1}"/>
              </a:ext>
            </a:extLst>
          </p:cNvPr>
          <p:cNvPicPr>
            <a:picLocks noChangeAspect="1"/>
          </p:cNvPicPr>
          <p:nvPr/>
        </p:nvPicPr>
        <p:blipFill rotWithShape="1">
          <a:blip r:embed="rId4"/>
          <a:srcRect l="146" t="55720" r="-146" b="122"/>
          <a:stretch/>
        </p:blipFill>
        <p:spPr>
          <a:xfrm>
            <a:off x="6357676" y="5071559"/>
            <a:ext cx="4619186" cy="948715"/>
          </a:xfrm>
          <a:prstGeom prst="rect">
            <a:avLst/>
          </a:prstGeom>
        </p:spPr>
      </p:pic>
      <p:grpSp>
        <p:nvGrpSpPr>
          <p:cNvPr id="2" name="Group 1">
            <a:extLst>
              <a:ext uri="{FF2B5EF4-FFF2-40B4-BE49-F238E27FC236}">
                <a16:creationId xmlns:a16="http://schemas.microsoft.com/office/drawing/2014/main" id="{046FBBC7-11E8-4820-BC30-8C9482E93A6D}"/>
              </a:ext>
            </a:extLst>
          </p:cNvPr>
          <p:cNvGrpSpPr/>
          <p:nvPr/>
        </p:nvGrpSpPr>
        <p:grpSpPr>
          <a:xfrm>
            <a:off x="469503" y="1683777"/>
            <a:ext cx="3888432" cy="3199868"/>
            <a:chOff x="469503" y="1795287"/>
            <a:chExt cx="3888432" cy="319986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69503" y="1799862"/>
              <a:ext cx="3888432" cy="3195293"/>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F03EEFF-47A1-469E-B8BC-0A00250BBFFB}"/>
                </a:ext>
              </a:extLst>
            </p:cNvPr>
            <p:cNvSpPr txBox="1"/>
            <p:nvPr/>
          </p:nvSpPr>
          <p:spPr>
            <a:xfrm>
              <a:off x="480638" y="1795287"/>
              <a:ext cx="3703643" cy="707886"/>
            </a:xfrm>
            <a:prstGeom prst="rect">
              <a:avLst/>
            </a:prstGeom>
            <a:noFill/>
          </p:spPr>
          <p:txBody>
            <a:bodyPr wrap="square">
              <a:spAutoFit/>
            </a:bodyPr>
            <a:lstStyle/>
            <a:p>
              <a:pPr>
                <a:spcBef>
                  <a:spcPts val="400"/>
                </a:spcBef>
                <a:spcAft>
                  <a:spcPts val="400"/>
                </a:spcAft>
                <a:buNone/>
              </a:pPr>
              <a:r>
                <a:rPr lang="en-GB" sz="2000" dirty="0">
                  <a:effectLst/>
                  <a:latin typeface="+mj-lt"/>
                  <a:ea typeface="Calibri" panose="020F0502020204030204" pitchFamily="34" charset="0"/>
                  <a:cs typeface="Times New Roman" panose="02020603050405020304" pitchFamily="18" charset="0"/>
                </a:rPr>
                <a:t>Re-express the equations in Example 1 as subtractions.</a:t>
              </a:r>
            </a:p>
          </p:txBody>
        </p:sp>
        <p:sp>
          <p:nvSpPr>
            <p:cNvPr id="11" name="TextBox 10">
              <a:extLst>
                <a:ext uri="{FF2B5EF4-FFF2-40B4-BE49-F238E27FC236}">
                  <a16:creationId xmlns:a16="http://schemas.microsoft.com/office/drawing/2014/main" id="{8B59BC6B-F4C9-4CBA-860B-01B8D436DF6B}"/>
                </a:ext>
              </a:extLst>
            </p:cNvPr>
            <p:cNvSpPr txBox="1"/>
            <p:nvPr/>
          </p:nvSpPr>
          <p:spPr>
            <a:xfrm>
              <a:off x="862378" y="2476296"/>
              <a:ext cx="2989536" cy="2451953"/>
            </a:xfrm>
            <a:prstGeom prst="rect">
              <a:avLst/>
            </a:prstGeom>
            <a:noFill/>
          </p:spPr>
          <p:txBody>
            <a:bodyPr wrap="square">
              <a:spAutoFit/>
            </a:bodyPr>
            <a:lstStyle/>
            <a:p>
              <a:pPr marL="342900" lvl="0" indent="-342900">
                <a:spcBef>
                  <a:spcPts val="400"/>
                </a:spcBef>
                <a:spcAft>
                  <a:spcPts val="12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126</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437</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563</a:t>
              </a:r>
            </a:p>
            <a:p>
              <a:pPr marL="342900" lvl="0" indent="-342900">
                <a:spcBef>
                  <a:spcPts val="400"/>
                </a:spcBef>
                <a:spcAft>
                  <a:spcPts val="1200"/>
                </a:spcAft>
                <a:buFont typeface="+mj-lt"/>
                <a:buAutoNum type="alphaLcParenR" startAt="2"/>
              </a:pPr>
              <a:r>
                <a:rPr lang="en-GB" sz="2000" dirty="0">
                  <a:effectLst/>
                  <a:latin typeface="+mj-lt"/>
                  <a:ea typeface="Calibri" panose="020F0502020204030204" pitchFamily="34" charset="0"/>
                  <a:cs typeface="Times New Roman" panose="02020603050405020304" pitchFamily="18" charset="0"/>
                </a:rPr>
                <a:t>2</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17</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a:t>
              </a:r>
              <a:r>
                <a:rPr lang="ru-RU" sz="2000" dirty="0">
                  <a:effectLst/>
                  <a:latin typeface="+mj-lt"/>
                  <a:ea typeface="Calibri" panose="020F0502020204030204" pitchFamily="34" charset="0"/>
                  <a:cs typeface="Times New Roman" panose="02020603050405020304" pitchFamily="18" charset="0"/>
                </a:rPr>
                <a:t> </a:t>
              </a:r>
              <a:r>
                <a:rPr lang="en-GB" sz="2000" i="1" dirty="0">
                  <a:effectLst/>
                  <a:latin typeface="+mj-lt"/>
                  <a:ea typeface="Calibri" panose="020F0502020204030204" pitchFamily="34" charset="0"/>
                  <a:cs typeface="Times New Roman" panose="02020603050405020304" pitchFamily="18" charset="0"/>
                </a:rPr>
                <a:t>y</a:t>
              </a:r>
            </a:p>
            <a:p>
              <a:pPr marL="342900" lvl="0" indent="-342900">
                <a:spcBef>
                  <a:spcPts val="400"/>
                </a:spcBef>
                <a:spcAft>
                  <a:spcPts val="1200"/>
                </a:spcAft>
                <a:buFont typeface="+mj-lt"/>
                <a:buAutoNum type="alphaLcParenR" startAt="2"/>
              </a:pPr>
              <a:r>
                <a:rPr lang="en-GB" sz="2000" i="1" dirty="0">
                  <a:effectLst/>
                  <a:latin typeface="+mj-lt"/>
                  <a:ea typeface="Calibri" panose="020F0502020204030204" pitchFamily="34" charset="0"/>
                  <a:cs typeface="Times New Roman" panose="02020603050405020304" pitchFamily="18" charset="0"/>
                </a:rPr>
                <a:t>r</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a:t>
              </a:r>
              <a:r>
                <a:rPr lang="ru-RU" sz="2000" dirty="0">
                  <a:effectLst/>
                  <a:latin typeface="+mj-lt"/>
                  <a:ea typeface="Calibri" panose="020F0502020204030204" pitchFamily="34" charset="0"/>
                  <a:cs typeface="Times New Roman" panose="02020603050405020304" pitchFamily="18" charset="0"/>
                </a:rPr>
                <a:t> </a:t>
              </a:r>
              <a:r>
                <a:rPr lang="en-GB" sz="2000" i="1" dirty="0">
                  <a:effectLst/>
                  <a:latin typeface="+mj-lt"/>
                  <a:ea typeface="Calibri" panose="020F0502020204030204" pitchFamily="34" charset="0"/>
                  <a:cs typeface="Times New Roman" panose="02020603050405020304" pitchFamily="18" charset="0"/>
                </a:rPr>
                <a:t>p</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a:t>
              </a:r>
              <a:r>
                <a:rPr lang="ru-RU" sz="2000" dirty="0">
                  <a:effectLst/>
                  <a:latin typeface="+mj-lt"/>
                  <a:ea typeface="Calibri" panose="020F0502020204030204" pitchFamily="34" charset="0"/>
                  <a:cs typeface="Times New Roman" panose="02020603050405020304" pitchFamily="18" charset="0"/>
                </a:rPr>
                <a:t> </a:t>
              </a:r>
              <a:r>
                <a:rPr lang="en-GB" sz="2000" i="1" dirty="0">
                  <a:effectLst/>
                  <a:latin typeface="+mj-lt"/>
                  <a:ea typeface="Calibri" panose="020F0502020204030204" pitchFamily="34" charset="0"/>
                  <a:cs typeface="Times New Roman" panose="02020603050405020304" pitchFamily="18" charset="0"/>
                </a:rPr>
                <a:t>q</a:t>
              </a:r>
            </a:p>
            <a:p>
              <a:pPr marL="342900" lvl="0" indent="-342900">
                <a:spcBef>
                  <a:spcPts val="400"/>
                </a:spcBef>
                <a:spcAft>
                  <a:spcPts val="1200"/>
                </a:spcAft>
                <a:buFont typeface="+mj-lt"/>
                <a:buAutoNum type="alphaLcParenR" startAt="2"/>
              </a:pP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baseline="30000" dirty="0">
                  <a:effectLst/>
                  <a:latin typeface="+mj-lt"/>
                  <a:ea typeface="Calibri" panose="020F0502020204030204" pitchFamily="34" charset="0"/>
                  <a:cs typeface="Times New Roman" panose="02020603050405020304" pitchFamily="18" charset="0"/>
                </a:rPr>
                <a:t>2</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6</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4</a:t>
              </a:r>
              <a:r>
                <a:rPr lang="en-GB" sz="2000" i="1" dirty="0">
                  <a:effectLst/>
                  <a:latin typeface="+mj-lt"/>
                  <a:ea typeface="Calibri" panose="020F0502020204030204" pitchFamily="34" charset="0"/>
                  <a:cs typeface="Times New Roman" panose="02020603050405020304" pitchFamily="18" charset="0"/>
                </a:rPr>
                <a:t>p</a:t>
              </a:r>
              <a:r>
                <a:rPr lang="en-GB" sz="2000" baseline="30000" dirty="0">
                  <a:effectLst/>
                  <a:latin typeface="+mj-lt"/>
                  <a:ea typeface="Calibri" panose="020F0502020204030204" pitchFamily="34" charset="0"/>
                  <a:cs typeface="Times New Roman" panose="02020603050405020304" pitchFamily="18" charset="0"/>
                </a:rPr>
                <a:t>2</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9</a:t>
              </a:r>
            </a:p>
            <a:p>
              <a:pPr marL="342900" lvl="0" indent="-342900">
                <a:spcBef>
                  <a:spcPts val="400"/>
                </a:spcBef>
                <a:spcAft>
                  <a:spcPts val="1200"/>
                </a:spcAft>
                <a:buFont typeface="+mj-lt"/>
                <a:buAutoNum type="alphaLcParenR" startAt="2"/>
              </a:pPr>
              <a:r>
                <a:rPr lang="en-GB" sz="2000" dirty="0">
                  <a:effectLst/>
                  <a:latin typeface="+mj-lt"/>
                  <a:ea typeface="Calibri" panose="020F0502020204030204" pitchFamily="34" charset="0"/>
                  <a:cs typeface="Times New Roman" panose="02020603050405020304" pitchFamily="18" charset="0"/>
                </a:rPr>
                <a:t>3</a:t>
              </a:r>
              <a:r>
                <a:rPr lang="en-GB" sz="2000" i="1" dirty="0">
                  <a:effectLst/>
                  <a:latin typeface="+mj-lt"/>
                  <a:ea typeface="Calibri" panose="020F0502020204030204" pitchFamily="34" charset="0"/>
                  <a:cs typeface="Times New Roman" panose="02020603050405020304" pitchFamily="18" charset="0"/>
                </a:rPr>
                <a:t>m</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2</a:t>
              </a:r>
              <a:r>
                <a:rPr lang="en-GB" sz="2000" i="1" dirty="0">
                  <a:effectLst/>
                  <a:latin typeface="+mj-lt"/>
                  <a:ea typeface="Calibri" panose="020F0502020204030204" pitchFamily="34" charset="0"/>
                  <a:cs typeface="Times New Roman" panose="02020603050405020304" pitchFamily="18" charset="0"/>
                </a:rPr>
                <a:t>n</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a:t>
              </a:r>
              <a:r>
                <a:rPr lang="ru-RU" sz="2000" dirty="0">
                  <a:effectLst/>
                  <a:latin typeface="+mj-lt"/>
                  <a:ea typeface="Calibri" panose="020F0502020204030204" pitchFamily="34" charset="0"/>
                  <a:cs typeface="Times New Roman" panose="02020603050405020304" pitchFamily="18" charset="0"/>
                </a:rPr>
                <a:t> </a:t>
              </a:r>
              <a:r>
                <a:rPr lang="en-GB" sz="2000" i="1" dirty="0">
                  <a:effectLst/>
                  <a:latin typeface="+mj-lt"/>
                  <a:ea typeface="Calibri" panose="020F0502020204030204" pitchFamily="34" charset="0"/>
                  <a:cs typeface="Times New Roman" panose="02020603050405020304" pitchFamily="18" charset="0"/>
                </a:rPr>
                <a:t>r</a:t>
              </a:r>
              <a:r>
                <a:rPr lang="ru-RU" sz="2000" dirty="0">
                  <a:effectLst/>
                  <a:latin typeface="+mj-lt"/>
                  <a:ea typeface="Calibri" panose="020F0502020204030204" pitchFamily="34" charset="0"/>
                  <a:cs typeface="Times New Roman" panose="02020603050405020304" pitchFamily="18" charset="0"/>
                </a:rPr>
                <a:t> </a:t>
              </a:r>
              <a:r>
                <a:rPr lang="en-GB" sz="2000" dirty="0">
                  <a:effectLst/>
                  <a:latin typeface="+mj-lt"/>
                  <a:ea typeface="Calibri" panose="020F0502020204030204" pitchFamily="34" charset="0"/>
                  <a:cs typeface="Times New Roman" panose="02020603050405020304" pitchFamily="18" charset="0"/>
                </a:rPr>
                <a:t>=</a:t>
              </a:r>
              <a:r>
                <a:rPr lang="ru-RU" sz="2000" dirty="0">
                  <a:effectLst/>
                  <a:latin typeface="+mj-lt"/>
                  <a:ea typeface="Calibri" panose="020F0502020204030204" pitchFamily="34" charset="0"/>
                  <a:cs typeface="Times New Roman" panose="02020603050405020304" pitchFamily="18" charset="0"/>
                </a:rPr>
                <a:t> </a:t>
              </a:r>
              <a:r>
                <a:rPr lang="en-GB" sz="2000" i="1" dirty="0">
                  <a:effectLst/>
                  <a:latin typeface="+mj-lt"/>
                  <a:ea typeface="Calibri" panose="020F0502020204030204" pitchFamily="34" charset="0"/>
                  <a:cs typeface="Times New Roman" panose="02020603050405020304" pitchFamily="18" charset="0"/>
                </a:rPr>
                <a:t>V</a:t>
              </a:r>
            </a:p>
          </p:txBody>
        </p:sp>
      </p:grpSp>
    </p:spTree>
    <p:custDataLst>
      <p:tags r:id="rId1"/>
    </p:custDataLst>
    <p:extLst>
      <p:ext uri="{BB962C8B-B14F-4D97-AF65-F5344CB8AC3E}">
        <p14:creationId xmlns:p14="http://schemas.microsoft.com/office/powerpoint/2010/main" val="3786694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Every addition can be rewritten as a subtraction and every subtraction as an addition</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a:p>
        </p:txBody>
      </p:sp>
      <p:sp>
        <p:nvSpPr>
          <p:cNvPr id="5" name="TextBox 4">
            <a:extLst>
              <a:ext uri="{FF2B5EF4-FFF2-40B4-BE49-F238E27FC236}">
                <a16:creationId xmlns:a16="http://schemas.microsoft.com/office/drawing/2014/main" id="{285043A9-25DA-413B-B0CD-086D50A589B6}"/>
              </a:ext>
            </a:extLst>
          </p:cNvPr>
          <p:cNvSpPr txBox="1"/>
          <p:nvPr/>
        </p:nvSpPr>
        <p:spPr>
          <a:xfrm>
            <a:off x="263444" y="1765408"/>
            <a:ext cx="11665112" cy="830997"/>
          </a:xfrm>
          <a:prstGeom prst="rect">
            <a:avLst/>
          </a:prstGeom>
          <a:noFill/>
        </p:spPr>
        <p:txBody>
          <a:bodyPr wrap="square">
            <a:spAutoFit/>
          </a:bodyPr>
          <a:lstStyle/>
          <a:p>
            <a:pPr>
              <a:buNone/>
            </a:pPr>
            <a:r>
              <a:rPr lang="en-GB" sz="2400"/>
              <a:t>Identify the additive relationship in the following expressions and rewrite them in as many different ways as you can.</a:t>
            </a:r>
          </a:p>
        </p:txBody>
      </p:sp>
      <p:sp>
        <p:nvSpPr>
          <p:cNvPr id="12" name="TextBox 11">
            <a:extLst>
              <a:ext uri="{FF2B5EF4-FFF2-40B4-BE49-F238E27FC236}">
                <a16:creationId xmlns:a16="http://schemas.microsoft.com/office/drawing/2014/main" id="{6AAAF311-58A0-42EC-BEC0-8D7E7E6F7CD4}"/>
              </a:ext>
            </a:extLst>
          </p:cNvPr>
          <p:cNvSpPr txBox="1"/>
          <p:nvPr/>
        </p:nvSpPr>
        <p:spPr>
          <a:xfrm>
            <a:off x="1847528" y="2708920"/>
            <a:ext cx="3331361" cy="3447098"/>
          </a:xfrm>
          <a:prstGeom prst="rect">
            <a:avLst/>
          </a:prstGeom>
          <a:noFill/>
        </p:spPr>
        <p:txBody>
          <a:bodyPr wrap="none" rtlCol="0">
            <a:spAutoFit/>
          </a:bodyPr>
          <a:lstStyle/>
          <a:p>
            <a:pPr marL="514350" indent="-514350">
              <a:spcAft>
                <a:spcPts val="1200"/>
              </a:spcAft>
              <a:buFont typeface="+mj-lt"/>
              <a:buAutoNum type="alphaLcParenR"/>
            </a:pPr>
            <a:r>
              <a:rPr lang="en-GB" sz="2400" dirty="0"/>
              <a:t> </a:t>
            </a:r>
            <a:r>
              <a:rPr lang="en-GB" sz="2400" i="1" dirty="0"/>
              <a:t>V</a:t>
            </a:r>
            <a:r>
              <a:rPr lang="en-GB" sz="2400" dirty="0"/>
              <a:t> = </a:t>
            </a:r>
            <a:r>
              <a:rPr lang="en-GB" sz="2400" i="1" dirty="0"/>
              <a:t>u</a:t>
            </a:r>
            <a:r>
              <a:rPr lang="en-GB" sz="2400" dirty="0"/>
              <a:t> + </a:t>
            </a:r>
            <a:r>
              <a:rPr lang="en-GB" sz="2400" i="1" dirty="0"/>
              <a:t>at</a:t>
            </a:r>
          </a:p>
          <a:p>
            <a:pPr marL="514350" indent="-514350">
              <a:spcAft>
                <a:spcPts val="1200"/>
              </a:spcAft>
              <a:buFont typeface="+mj-lt"/>
              <a:buAutoNum type="alphaLcParenR"/>
            </a:pPr>
            <a:r>
              <a:rPr lang="en-GB" sz="2400" dirty="0">
                <a:latin typeface="+mn-lt"/>
                <a:cs typeface="Times New Roman" panose="02020603050405020304" pitchFamily="18" charset="0"/>
              </a:rPr>
              <a:t> </a:t>
            </a:r>
            <a:r>
              <a:rPr lang="en-GB" sz="2400" i="1" dirty="0">
                <a:latin typeface="+mj-lt"/>
                <a:cs typeface="Times New Roman" panose="02020603050405020304" pitchFamily="18" charset="0"/>
              </a:rPr>
              <a:t>p</a:t>
            </a:r>
            <a:r>
              <a:rPr lang="en-GB" sz="2400" dirty="0">
                <a:latin typeface="+mj-lt"/>
              </a:rPr>
              <a:t> = 2</a:t>
            </a:r>
            <a:r>
              <a:rPr lang="en-GB" sz="2400" i="1" dirty="0">
                <a:latin typeface="+mj-lt"/>
                <a:cs typeface="Times New Roman" panose="02020603050405020304" pitchFamily="18" charset="0"/>
              </a:rPr>
              <a:t>q</a:t>
            </a:r>
            <a:r>
              <a:rPr lang="en-GB" sz="2400" dirty="0">
                <a:latin typeface="+mj-lt"/>
              </a:rPr>
              <a:t> + 2</a:t>
            </a:r>
            <a:r>
              <a:rPr lang="en-GB" sz="2400" i="1" dirty="0">
                <a:latin typeface="+mj-lt"/>
                <a:cs typeface="Times New Roman" panose="02020603050405020304" pitchFamily="18" charset="0"/>
              </a:rPr>
              <a:t>l</a:t>
            </a:r>
          </a:p>
          <a:p>
            <a:pPr marL="514350" indent="-514350">
              <a:spcAft>
                <a:spcPts val="1200"/>
              </a:spcAft>
              <a:buFont typeface="+mj-lt"/>
              <a:buAutoNum type="alphaLcParenR"/>
            </a:pPr>
            <a:r>
              <a:rPr lang="en-GB" sz="2400" dirty="0">
                <a:latin typeface="+mj-lt"/>
                <a:cs typeface="Times New Roman" panose="02020603050405020304" pitchFamily="18" charset="0"/>
              </a:rPr>
              <a:t>cos</a:t>
            </a:r>
            <a:r>
              <a:rPr lang="en-GB" sz="2400" baseline="30000" dirty="0">
                <a:latin typeface="+mj-lt"/>
                <a:cs typeface="Times New Roman" panose="02020603050405020304" pitchFamily="18" charset="0"/>
              </a:rPr>
              <a:t>2</a:t>
            </a:r>
            <a:r>
              <a:rPr lang="el-GR" sz="2400" dirty="0">
                <a:latin typeface="+mj-lt"/>
                <a:cs typeface="Times New Roman" panose="02020603050405020304" pitchFamily="18" charset="0"/>
              </a:rPr>
              <a:t>ϴ</a:t>
            </a:r>
            <a:r>
              <a:rPr lang="en-GB" sz="2400" dirty="0">
                <a:latin typeface="+mj-lt"/>
                <a:cs typeface="Times New Roman" panose="02020603050405020304" pitchFamily="18" charset="0"/>
              </a:rPr>
              <a:t> = 1 – sin</a:t>
            </a:r>
            <a:r>
              <a:rPr lang="en-GB" sz="2400" baseline="30000" dirty="0">
                <a:latin typeface="+mj-lt"/>
                <a:cs typeface="Times New Roman" panose="02020603050405020304" pitchFamily="18" charset="0"/>
              </a:rPr>
              <a:t>2</a:t>
            </a:r>
            <a:r>
              <a:rPr lang="el-GR" sz="2400" dirty="0">
                <a:cs typeface="Times New Roman" panose="02020603050405020304" pitchFamily="18" charset="0"/>
              </a:rPr>
              <a:t>ϴ</a:t>
            </a:r>
            <a:endParaRPr lang="en-GB" sz="2400" dirty="0">
              <a:latin typeface="+mj-lt"/>
              <a:cs typeface="Times New Roman" panose="02020603050405020304" pitchFamily="18" charset="0"/>
            </a:endParaRPr>
          </a:p>
          <a:p>
            <a:pPr marL="514350" indent="-514350">
              <a:spcAft>
                <a:spcPts val="1200"/>
              </a:spcAft>
              <a:buFont typeface="+mj-lt"/>
              <a:buAutoNum type="alphaLcParenR"/>
            </a:pPr>
            <a:r>
              <a:rPr lang="en-GB" sz="2400" dirty="0">
                <a:latin typeface="+mj-lt"/>
                <a:cs typeface="Times New Roman" panose="02020603050405020304" pitchFamily="18" charset="0"/>
              </a:rPr>
              <a:t> </a:t>
            </a:r>
            <a:r>
              <a:rPr lang="en-GB" sz="2400" i="1" dirty="0">
                <a:latin typeface="+mj-lt"/>
                <a:cs typeface="Times New Roman" panose="02020603050405020304" pitchFamily="18" charset="0"/>
              </a:rPr>
              <a:t>s </a:t>
            </a:r>
            <a:r>
              <a:rPr lang="en-GB" sz="2400" dirty="0">
                <a:latin typeface="+mj-lt"/>
                <a:cs typeface="Times New Roman" panose="02020603050405020304" pitchFamily="18" charset="0"/>
              </a:rPr>
              <a:t>= </a:t>
            </a:r>
            <a:r>
              <a:rPr lang="en-GB" sz="2400" i="1" dirty="0" err="1">
                <a:latin typeface="+mj-lt"/>
                <a:cs typeface="Times New Roman" panose="02020603050405020304" pitchFamily="18" charset="0"/>
              </a:rPr>
              <a:t>ut</a:t>
            </a:r>
            <a:r>
              <a:rPr lang="en-GB" sz="2400" i="1" dirty="0">
                <a:latin typeface="+mj-lt"/>
                <a:cs typeface="Times New Roman" panose="02020603050405020304" pitchFamily="18" charset="0"/>
              </a:rPr>
              <a:t> </a:t>
            </a:r>
            <a:r>
              <a:rPr lang="en-GB" sz="2400" dirty="0">
                <a:latin typeface="+mj-lt"/>
                <a:cs typeface="Times New Roman" panose="02020603050405020304" pitchFamily="18" charset="0"/>
              </a:rPr>
              <a:t>+ ½</a:t>
            </a:r>
            <a:r>
              <a:rPr lang="en-GB" sz="2400" i="1" dirty="0">
                <a:latin typeface="+mj-lt"/>
                <a:cs typeface="Times New Roman" panose="02020603050405020304" pitchFamily="18" charset="0"/>
              </a:rPr>
              <a:t>at</a:t>
            </a:r>
            <a:r>
              <a:rPr lang="en-GB" sz="2400" baseline="30000" dirty="0">
                <a:latin typeface="+mj-lt"/>
                <a:cs typeface="Times New Roman" panose="02020603050405020304" pitchFamily="18" charset="0"/>
              </a:rPr>
              <a:t>2</a:t>
            </a:r>
            <a:endParaRPr lang="en-GB" sz="2400" dirty="0">
              <a:latin typeface="+mj-lt"/>
              <a:cs typeface="Times New Roman" panose="02020603050405020304" pitchFamily="18" charset="0"/>
            </a:endParaRPr>
          </a:p>
          <a:p>
            <a:pPr marL="514350" indent="-514350">
              <a:spcAft>
                <a:spcPts val="1200"/>
              </a:spcAft>
              <a:buFont typeface="+mj-lt"/>
              <a:buAutoNum type="alphaLcParenR"/>
            </a:pPr>
            <a:r>
              <a:rPr lang="es-ES" sz="2400" dirty="0">
                <a:latin typeface="+mj-lt"/>
                <a:cs typeface="Times New Roman" panose="02020603050405020304" pitchFamily="18" charset="0"/>
              </a:rPr>
              <a:t> </a:t>
            </a:r>
            <a:r>
              <a:rPr lang="es-ES" sz="2400" i="1" dirty="0">
                <a:latin typeface="Times New Roman" panose="02020603050405020304" pitchFamily="18" charset="0"/>
                <a:cs typeface="Times New Roman" panose="02020603050405020304" pitchFamily="18" charset="0"/>
              </a:rPr>
              <a:t>x</a:t>
            </a:r>
            <a:r>
              <a:rPr lang="es-ES" sz="2400" dirty="0">
                <a:latin typeface="+mj-lt"/>
                <a:cs typeface="Times New Roman" panose="02020603050405020304" pitchFamily="18" charset="0"/>
              </a:rPr>
              <a:t> + 3</a:t>
            </a:r>
            <a:r>
              <a:rPr lang="es-ES" sz="2400" i="1" dirty="0">
                <a:latin typeface="+mj-lt"/>
                <a:cs typeface="Times New Roman" panose="02020603050405020304" pitchFamily="18" charset="0"/>
              </a:rPr>
              <a:t>y</a:t>
            </a:r>
            <a:r>
              <a:rPr lang="es-ES" sz="2400" dirty="0">
                <a:latin typeface="+mj-lt"/>
                <a:cs typeface="Times New Roman" panose="02020603050405020304" pitchFamily="18" charset="0"/>
              </a:rPr>
              <a:t> − 2</a:t>
            </a:r>
            <a:r>
              <a:rPr lang="es-ES" sz="2400" i="1" dirty="0">
                <a:latin typeface="+mj-lt"/>
                <a:cs typeface="Times New Roman" panose="02020603050405020304" pitchFamily="18" charset="0"/>
              </a:rPr>
              <a:t>p</a:t>
            </a:r>
            <a:r>
              <a:rPr lang="es-ES" sz="2400" baseline="30000" dirty="0">
                <a:latin typeface="+mj-lt"/>
                <a:cs typeface="Times New Roman" panose="02020603050405020304" pitchFamily="18" charset="0"/>
              </a:rPr>
              <a:t>3</a:t>
            </a:r>
            <a:r>
              <a:rPr lang="es-ES" sz="2400" dirty="0">
                <a:latin typeface="+mj-lt"/>
                <a:cs typeface="Times New Roman" panose="02020603050405020304" pitchFamily="18" charset="0"/>
              </a:rPr>
              <a:t> = 5</a:t>
            </a:r>
            <a:r>
              <a:rPr lang="es-ES" sz="2400" i="1" dirty="0">
                <a:latin typeface="Times New Roman" panose="02020603050405020304" pitchFamily="18" charset="0"/>
                <a:cs typeface="Times New Roman" panose="02020603050405020304" pitchFamily="18" charset="0"/>
              </a:rPr>
              <a:t>x</a:t>
            </a:r>
            <a:r>
              <a:rPr lang="es-ES" sz="2400" baseline="30000" dirty="0">
                <a:latin typeface="+mj-lt"/>
                <a:cs typeface="Times New Roman" panose="02020603050405020304" pitchFamily="18" charset="0"/>
              </a:rPr>
              <a:t>2</a:t>
            </a:r>
            <a:r>
              <a:rPr lang="es-ES" sz="2400" i="1" dirty="0">
                <a:latin typeface="+mj-lt"/>
                <a:cs typeface="Times New Roman" panose="02020603050405020304" pitchFamily="18" charset="0"/>
              </a:rPr>
              <a:t>y</a:t>
            </a:r>
            <a:endParaRPr lang="en-GB" sz="2400" i="1" dirty="0">
              <a:latin typeface="Times New Roman" panose="02020603050405020304" pitchFamily="18" charset="0"/>
              <a:cs typeface="Times New Roman" panose="02020603050405020304" pitchFamily="18" charset="0"/>
            </a:endParaRPr>
          </a:p>
          <a:p>
            <a:pPr marL="514350" indent="-514350">
              <a:spcAft>
                <a:spcPts val="1200"/>
              </a:spcAft>
              <a:buFont typeface="+mj-lt"/>
              <a:buAutoNum type="alphaLcParenR"/>
            </a:pPr>
            <a:endParaRPr lang="en-GB" sz="2400" dirty="0"/>
          </a:p>
        </p:txBody>
      </p:sp>
    </p:spTree>
    <p:extLst>
      <p:ext uri="{BB962C8B-B14F-4D97-AF65-F5344CB8AC3E}">
        <p14:creationId xmlns:p14="http://schemas.microsoft.com/office/powerpoint/2010/main" val="1055349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623301" y="1671488"/>
            <a:ext cx="5127192" cy="4104456"/>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a:t>Which of these will your students find most challenging to rewrite? How might you explain or model these examples?</a:t>
            </a:r>
          </a:p>
          <a:p>
            <a:pPr marL="360000" lvl="1" fontAlgn="auto">
              <a:lnSpc>
                <a:spcPct val="100000"/>
              </a:lnSpc>
              <a:spcBef>
                <a:spcPts val="0"/>
              </a:spcBef>
              <a:spcAft>
                <a:spcPts val="1200"/>
              </a:spcAft>
              <a:buClrTx/>
            </a:pPr>
            <a:r>
              <a:rPr lang="en-GB" sz="2400"/>
              <a:t>How might students’ increased confidence with additive structures benefit other aspects of the curriculum? When might you want to refer back to this work?</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15063" y="1823328"/>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C28A0F69-2F2E-4F6F-B3CF-E46F62A5EC2D}"/>
              </a:ext>
            </a:extLst>
          </p:cNvPr>
          <p:cNvSpPr>
            <a:spLocks noGrp="1"/>
          </p:cNvSpPr>
          <p:nvPr>
            <p:ph type="title"/>
          </p:nvPr>
        </p:nvSpPr>
        <p:spPr>
          <a:xfrm>
            <a:off x="116849" y="443915"/>
            <a:ext cx="10593151" cy="426170"/>
          </a:xfrm>
        </p:spPr>
        <p:txBody>
          <a:bodyPr/>
          <a:lstStyle/>
          <a:p>
            <a:r>
              <a:rPr lang="en-GB" sz="2000" b="1" dirty="0"/>
              <a:t>Every addition can be rewritten as a subtraction and every subtraction as an addition</a:t>
            </a:r>
          </a:p>
        </p:txBody>
      </p:sp>
      <p:sp>
        <p:nvSpPr>
          <p:cNvPr id="6" name="TextBox 5">
            <a:extLst>
              <a:ext uri="{FF2B5EF4-FFF2-40B4-BE49-F238E27FC236}">
                <a16:creationId xmlns:a16="http://schemas.microsoft.com/office/drawing/2014/main" id="{0F01E789-34CD-4CC4-8A2B-C1DE31F8F22B}"/>
              </a:ext>
            </a:extLst>
          </p:cNvPr>
          <p:cNvSpPr txBox="1"/>
          <p:nvPr/>
        </p:nvSpPr>
        <p:spPr>
          <a:xfrm>
            <a:off x="526888" y="1863614"/>
            <a:ext cx="6001160" cy="923330"/>
          </a:xfrm>
          <a:prstGeom prst="rect">
            <a:avLst/>
          </a:prstGeom>
          <a:noFill/>
        </p:spPr>
        <p:txBody>
          <a:bodyPr wrap="square">
            <a:spAutoFit/>
          </a:bodyPr>
          <a:lstStyle/>
          <a:p>
            <a:pPr>
              <a:buNone/>
            </a:pPr>
            <a:r>
              <a:rPr lang="en-GB" sz="1800" dirty="0"/>
              <a:t>Identify the additive relationship in the following expressions and rewrite them in as many different ways as you can.</a:t>
            </a:r>
          </a:p>
        </p:txBody>
      </p:sp>
      <p:sp>
        <p:nvSpPr>
          <p:cNvPr id="9" name="TextBox 8">
            <a:extLst>
              <a:ext uri="{FF2B5EF4-FFF2-40B4-BE49-F238E27FC236}">
                <a16:creationId xmlns:a16="http://schemas.microsoft.com/office/drawing/2014/main" id="{9E18737F-3ECA-40AD-915D-B0654CECD5A0}"/>
              </a:ext>
            </a:extLst>
          </p:cNvPr>
          <p:cNvSpPr txBox="1"/>
          <p:nvPr/>
        </p:nvSpPr>
        <p:spPr>
          <a:xfrm>
            <a:off x="1127092" y="2966987"/>
            <a:ext cx="2888932" cy="3016210"/>
          </a:xfrm>
          <a:prstGeom prst="rect">
            <a:avLst/>
          </a:prstGeom>
          <a:noFill/>
        </p:spPr>
        <p:txBody>
          <a:bodyPr wrap="none" rtlCol="0">
            <a:spAutoFit/>
          </a:bodyPr>
          <a:lstStyle/>
          <a:p>
            <a:pPr marL="514350" indent="-514350">
              <a:spcAft>
                <a:spcPts val="1200"/>
              </a:spcAft>
              <a:buFont typeface="+mj-lt"/>
              <a:buAutoNum type="alphaLcParenR"/>
            </a:pPr>
            <a:r>
              <a:rPr lang="en-GB" sz="2000" dirty="0"/>
              <a:t> </a:t>
            </a:r>
            <a:r>
              <a:rPr lang="en-GB" sz="2000" i="1" dirty="0"/>
              <a:t>V</a:t>
            </a:r>
            <a:r>
              <a:rPr lang="en-GB" sz="2000" dirty="0"/>
              <a:t> = </a:t>
            </a:r>
            <a:r>
              <a:rPr lang="en-GB" sz="2000" i="1" dirty="0"/>
              <a:t>u</a:t>
            </a:r>
            <a:r>
              <a:rPr lang="en-GB" sz="2000" dirty="0"/>
              <a:t> + </a:t>
            </a:r>
            <a:r>
              <a:rPr lang="en-GB" sz="2000" i="1" dirty="0"/>
              <a:t>at</a:t>
            </a:r>
          </a:p>
          <a:p>
            <a:pPr marL="514350" indent="-514350">
              <a:spcAft>
                <a:spcPts val="1200"/>
              </a:spcAft>
              <a:buFont typeface="+mj-lt"/>
              <a:buAutoNum type="alphaLcParenR"/>
            </a:pPr>
            <a:r>
              <a:rPr lang="en-GB" sz="2000" dirty="0">
                <a:latin typeface="+mn-lt"/>
                <a:cs typeface="Times New Roman" panose="02020603050405020304" pitchFamily="18" charset="0"/>
              </a:rPr>
              <a:t> </a:t>
            </a:r>
            <a:r>
              <a:rPr lang="en-GB" sz="2000" i="1" dirty="0">
                <a:latin typeface="+mj-lt"/>
                <a:cs typeface="Times New Roman" panose="02020603050405020304" pitchFamily="18" charset="0"/>
              </a:rPr>
              <a:t>p</a:t>
            </a:r>
            <a:r>
              <a:rPr lang="en-GB" sz="2000" dirty="0">
                <a:latin typeface="+mj-lt"/>
              </a:rPr>
              <a:t> = 2</a:t>
            </a:r>
            <a:r>
              <a:rPr lang="en-GB" sz="2000" i="1" dirty="0">
                <a:latin typeface="+mj-lt"/>
                <a:cs typeface="Times New Roman" panose="02020603050405020304" pitchFamily="18" charset="0"/>
              </a:rPr>
              <a:t>q</a:t>
            </a:r>
            <a:r>
              <a:rPr lang="en-GB" sz="2000" dirty="0">
                <a:latin typeface="+mj-lt"/>
              </a:rPr>
              <a:t> + 2</a:t>
            </a:r>
            <a:r>
              <a:rPr lang="en-GB" sz="2000" i="1" dirty="0">
                <a:latin typeface="+mj-lt"/>
                <a:cs typeface="Times New Roman" panose="02020603050405020304" pitchFamily="18" charset="0"/>
              </a:rPr>
              <a:t>l</a:t>
            </a:r>
          </a:p>
          <a:p>
            <a:pPr marL="514350" indent="-514350">
              <a:spcAft>
                <a:spcPts val="1200"/>
              </a:spcAft>
              <a:buFont typeface="+mj-lt"/>
              <a:buAutoNum type="alphaLcParenR"/>
            </a:pPr>
            <a:r>
              <a:rPr lang="en-GB" sz="2000" dirty="0">
                <a:latin typeface="+mj-lt"/>
                <a:cs typeface="Times New Roman" panose="02020603050405020304" pitchFamily="18" charset="0"/>
              </a:rPr>
              <a:t>cos</a:t>
            </a:r>
            <a:r>
              <a:rPr lang="en-GB" sz="2000" baseline="30000" dirty="0">
                <a:latin typeface="+mj-lt"/>
                <a:cs typeface="Times New Roman" panose="02020603050405020304" pitchFamily="18" charset="0"/>
              </a:rPr>
              <a:t>2</a:t>
            </a:r>
            <a:r>
              <a:rPr lang="el-GR" sz="2000" dirty="0">
                <a:latin typeface="+mj-lt"/>
                <a:cs typeface="Times New Roman" panose="02020603050405020304" pitchFamily="18" charset="0"/>
              </a:rPr>
              <a:t>ϴ</a:t>
            </a:r>
            <a:r>
              <a:rPr lang="en-GB" sz="2000" dirty="0">
                <a:latin typeface="+mj-lt"/>
                <a:cs typeface="Times New Roman" panose="02020603050405020304" pitchFamily="18" charset="0"/>
              </a:rPr>
              <a:t> = 1 – sin</a:t>
            </a:r>
            <a:r>
              <a:rPr lang="en-GB" sz="2000" baseline="30000" dirty="0">
                <a:latin typeface="+mj-lt"/>
                <a:cs typeface="Times New Roman" panose="02020603050405020304" pitchFamily="18" charset="0"/>
              </a:rPr>
              <a:t>2</a:t>
            </a:r>
            <a:r>
              <a:rPr lang="el-GR" sz="2000" dirty="0">
                <a:cs typeface="Times New Roman" panose="02020603050405020304" pitchFamily="18" charset="0"/>
              </a:rPr>
              <a:t>ϴ</a:t>
            </a:r>
            <a:endParaRPr lang="en-GB" sz="2000" dirty="0">
              <a:latin typeface="+mj-lt"/>
              <a:cs typeface="Times New Roman" panose="02020603050405020304" pitchFamily="18" charset="0"/>
            </a:endParaRPr>
          </a:p>
          <a:p>
            <a:pPr marL="514350" indent="-514350">
              <a:spcAft>
                <a:spcPts val="1200"/>
              </a:spcAft>
              <a:buFont typeface="+mj-lt"/>
              <a:buAutoNum type="alphaLcParenR"/>
            </a:pPr>
            <a:r>
              <a:rPr lang="en-GB" sz="2000" dirty="0">
                <a:latin typeface="+mj-lt"/>
                <a:cs typeface="Times New Roman" panose="02020603050405020304" pitchFamily="18" charset="0"/>
              </a:rPr>
              <a:t> </a:t>
            </a:r>
            <a:r>
              <a:rPr lang="en-GB" sz="2000" i="1" dirty="0">
                <a:latin typeface="+mj-lt"/>
                <a:cs typeface="Times New Roman" panose="02020603050405020304" pitchFamily="18" charset="0"/>
              </a:rPr>
              <a:t>s</a:t>
            </a:r>
            <a:r>
              <a:rPr lang="en-GB" sz="2000" dirty="0">
                <a:latin typeface="+mj-lt"/>
                <a:cs typeface="Times New Roman" panose="02020603050405020304" pitchFamily="18" charset="0"/>
              </a:rPr>
              <a:t> = </a:t>
            </a:r>
            <a:r>
              <a:rPr lang="en-GB" sz="2000" i="1" dirty="0" err="1">
                <a:latin typeface="+mj-lt"/>
                <a:cs typeface="Times New Roman" panose="02020603050405020304" pitchFamily="18" charset="0"/>
              </a:rPr>
              <a:t>ut</a:t>
            </a:r>
            <a:r>
              <a:rPr lang="en-GB" sz="2000" dirty="0">
                <a:latin typeface="+mj-lt"/>
                <a:cs typeface="Times New Roman" panose="02020603050405020304" pitchFamily="18" charset="0"/>
              </a:rPr>
              <a:t> + ½</a:t>
            </a:r>
            <a:r>
              <a:rPr lang="en-GB" sz="2000" i="1" dirty="0">
                <a:latin typeface="+mj-lt"/>
                <a:cs typeface="Times New Roman" panose="02020603050405020304" pitchFamily="18" charset="0"/>
              </a:rPr>
              <a:t>at</a:t>
            </a:r>
            <a:r>
              <a:rPr lang="en-GB" sz="2000" baseline="30000" dirty="0">
                <a:latin typeface="+mj-lt"/>
                <a:cs typeface="Times New Roman" panose="02020603050405020304" pitchFamily="18" charset="0"/>
              </a:rPr>
              <a:t>2</a:t>
            </a:r>
            <a:endParaRPr lang="en-GB" sz="2000" dirty="0">
              <a:latin typeface="+mj-lt"/>
              <a:cs typeface="Times New Roman" panose="02020603050405020304" pitchFamily="18" charset="0"/>
            </a:endParaRPr>
          </a:p>
          <a:p>
            <a:pPr marL="514350" indent="-514350">
              <a:spcAft>
                <a:spcPts val="1200"/>
              </a:spcAft>
              <a:buFont typeface="+mj-lt"/>
              <a:buAutoNum type="alphaLcParenR"/>
            </a:pPr>
            <a:r>
              <a:rPr lang="es-ES" sz="2000" dirty="0">
                <a:latin typeface="+mj-lt"/>
                <a:cs typeface="Times New Roman" panose="02020603050405020304" pitchFamily="18" charset="0"/>
              </a:rPr>
              <a:t> </a:t>
            </a:r>
            <a:r>
              <a:rPr lang="es-ES" sz="2000" i="1" dirty="0">
                <a:latin typeface="Times New Roman" panose="02020603050405020304" pitchFamily="18" charset="0"/>
                <a:cs typeface="Times New Roman" panose="02020603050405020304" pitchFamily="18" charset="0"/>
              </a:rPr>
              <a:t>x</a:t>
            </a:r>
            <a:r>
              <a:rPr lang="es-ES" sz="2000" dirty="0">
                <a:latin typeface="+mj-lt"/>
                <a:cs typeface="Times New Roman" panose="02020603050405020304" pitchFamily="18" charset="0"/>
              </a:rPr>
              <a:t> + 3</a:t>
            </a:r>
            <a:r>
              <a:rPr lang="es-ES" sz="2000" i="1" dirty="0">
                <a:latin typeface="+mj-lt"/>
                <a:cs typeface="Times New Roman" panose="02020603050405020304" pitchFamily="18" charset="0"/>
              </a:rPr>
              <a:t>y</a:t>
            </a:r>
            <a:r>
              <a:rPr lang="es-ES" sz="2000" dirty="0">
                <a:latin typeface="+mj-lt"/>
                <a:cs typeface="Times New Roman" panose="02020603050405020304" pitchFamily="18" charset="0"/>
              </a:rPr>
              <a:t> − 2</a:t>
            </a:r>
            <a:r>
              <a:rPr lang="es-ES" sz="2000" i="1" dirty="0">
                <a:latin typeface="+mj-lt"/>
                <a:cs typeface="Times New Roman" panose="02020603050405020304" pitchFamily="18" charset="0"/>
              </a:rPr>
              <a:t>p</a:t>
            </a:r>
            <a:r>
              <a:rPr lang="es-ES" sz="2000" baseline="30000" dirty="0">
                <a:latin typeface="+mj-lt"/>
                <a:cs typeface="Times New Roman" panose="02020603050405020304" pitchFamily="18" charset="0"/>
              </a:rPr>
              <a:t>3</a:t>
            </a:r>
            <a:r>
              <a:rPr lang="es-ES" sz="2000" dirty="0">
                <a:latin typeface="+mj-lt"/>
                <a:cs typeface="Times New Roman" panose="02020603050405020304" pitchFamily="18" charset="0"/>
              </a:rPr>
              <a:t> = 5</a:t>
            </a:r>
            <a:r>
              <a:rPr lang="es-ES" sz="2000" i="1" dirty="0">
                <a:latin typeface="Times New Roman" panose="02020603050405020304" pitchFamily="18" charset="0"/>
                <a:cs typeface="Times New Roman" panose="02020603050405020304" pitchFamily="18" charset="0"/>
              </a:rPr>
              <a:t>x</a:t>
            </a:r>
            <a:r>
              <a:rPr lang="es-ES" sz="2000" baseline="30000" dirty="0">
                <a:latin typeface="+mj-lt"/>
                <a:cs typeface="Times New Roman" panose="02020603050405020304" pitchFamily="18" charset="0"/>
              </a:rPr>
              <a:t>2</a:t>
            </a:r>
            <a:r>
              <a:rPr lang="es-ES" sz="2000" i="1" dirty="0">
                <a:latin typeface="+mj-lt"/>
                <a:cs typeface="Times New Roman" panose="02020603050405020304" pitchFamily="18" charset="0"/>
              </a:rPr>
              <a:t>y</a:t>
            </a:r>
            <a:endParaRPr lang="en-GB" sz="2000" i="1" dirty="0">
              <a:latin typeface="Times New Roman" panose="02020603050405020304" pitchFamily="18" charset="0"/>
              <a:cs typeface="Times New Roman" panose="02020603050405020304" pitchFamily="18" charset="0"/>
            </a:endParaRPr>
          </a:p>
          <a:p>
            <a:pPr marL="514350" indent="-514350">
              <a:spcAft>
                <a:spcPts val="1200"/>
              </a:spcAft>
              <a:buFont typeface="+mj-lt"/>
              <a:buAutoNum type="alphaLcParenR"/>
            </a:pPr>
            <a:endParaRPr lang="en-GB" sz="2000" dirty="0"/>
          </a:p>
        </p:txBody>
      </p:sp>
    </p:spTree>
    <p:custDataLst>
      <p:tags r:id="rId1"/>
    </p:custDataLst>
    <p:extLst>
      <p:ext uri="{BB962C8B-B14F-4D97-AF65-F5344CB8AC3E}">
        <p14:creationId xmlns:p14="http://schemas.microsoft.com/office/powerpoint/2010/main" val="972055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a:t>What other mathematical concepts will be supported by students’ stronger understanding of this key idea?   </a:t>
            </a:r>
          </a:p>
          <a:p>
            <a:r>
              <a:rPr lang="en-GB"/>
              <a:t>What mathematical language will you continue to use to support pupils to make connections with other areas?</a:t>
            </a:r>
          </a:p>
          <a:p>
            <a:r>
              <a:rPr lang="en-GB"/>
              <a:t>Which representations might you continue to use to further develop students’ understanding?</a:t>
            </a:r>
          </a:p>
          <a:p>
            <a:endParaRPr lang="en-GB"/>
          </a:p>
        </p:txBody>
      </p:sp>
    </p:spTree>
    <p:extLst>
      <p:ext uri="{BB962C8B-B14F-4D97-AF65-F5344CB8AC3E}">
        <p14:creationId xmlns:p14="http://schemas.microsoft.com/office/powerpoint/2010/main" val="1249562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18165" y="1196752"/>
            <a:ext cx="10972800" cy="3888432"/>
          </a:xfrm>
        </p:spPr>
        <p:txBody>
          <a:bodyPr>
            <a:noAutofit/>
          </a:bodyPr>
          <a:lstStyle/>
          <a:p>
            <a:r>
              <a:rPr lang="en-GB" sz="2200" dirty="0"/>
              <a:t>These slides are designed to complement the </a:t>
            </a:r>
            <a:r>
              <a:rPr lang="en-GB" sz="2200" dirty="0">
                <a:hlinkClick r:id="rId3"/>
              </a:rPr>
              <a:t>1.4 Simplifying and manipulating expressions, equations and formulae</a:t>
            </a:r>
            <a:r>
              <a:rPr lang="en-GB" sz="2200" dirty="0"/>
              <a:t> Core Concept document and its associated Theme Overview document </a:t>
            </a:r>
            <a:r>
              <a:rPr lang="en-GB" sz="2200" dirty="0">
                <a:hlinkClick r:id="rId4"/>
              </a:rPr>
              <a:t>1 The Structure of the number system</a:t>
            </a:r>
            <a:r>
              <a:rPr lang="en-GB" sz="2200" dirty="0"/>
              <a:t>, b</a:t>
            </a:r>
            <a:r>
              <a:rPr lang="en-GB" sz="2200" b="0" i="0" dirty="0">
                <a:effectLst/>
              </a:rPr>
              <a:t>oth found in the </a:t>
            </a:r>
            <a:r>
              <a:rPr lang="en-GB" sz="2200" b="0" i="0" u="sng" dirty="0">
                <a:solidFill>
                  <a:srgbClr val="1B6AC9"/>
                </a:solidFill>
                <a:effectLst/>
                <a:hlinkClick r:id="rId5"/>
              </a:rPr>
              <a:t>Secondary Mastery Professional Development</a:t>
            </a:r>
            <a:r>
              <a:rPr lang="en-GB" sz="2200" b="0" i="0" dirty="0">
                <a:solidFill>
                  <a:srgbClr val="283C46"/>
                </a:solidFill>
                <a:effectLst/>
              </a:rPr>
              <a:t> </a:t>
            </a:r>
            <a:r>
              <a:rPr lang="en-GB" sz="2200" b="0" i="0" dirty="0">
                <a:effectLst/>
              </a:rPr>
              <a:t>pages</a:t>
            </a:r>
            <a:r>
              <a:rPr lang="en-GB" sz="2200" dirty="0"/>
              <a:t>.</a:t>
            </a:r>
          </a:p>
          <a:p>
            <a:r>
              <a:rPr lang="en-GB" sz="2200"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sz="2200" dirty="0"/>
              <a:t>These slides do not fully replicate the Core Concept document, so should be used alongside it. Reference to specific page numbers, and to other useful NCETM resources, can be found in the notes for each slide.</a:t>
            </a:r>
          </a:p>
          <a:p>
            <a:r>
              <a:rPr lang="en-GB" sz="2200" dirty="0"/>
              <a:t>This slide deck is not designed to be a complete PD session, rather it is a selection of resources that you can adapt and use as needed when planning a session with a group of teachers.</a:t>
            </a:r>
          </a:p>
          <a:p>
            <a:endParaRPr lang="en-GB" sz="2200" dirty="0"/>
          </a:p>
          <a:p>
            <a:endParaRPr lang="en-GB" sz="2200" dirty="0"/>
          </a:p>
          <a:p>
            <a:endParaRPr lang="en-GB" sz="2200" dirty="0"/>
          </a:p>
        </p:txBody>
      </p:sp>
    </p:spTree>
    <p:extLst>
      <p:ext uri="{BB962C8B-B14F-4D97-AF65-F5344CB8AC3E}">
        <p14:creationId xmlns:p14="http://schemas.microsoft.com/office/powerpoint/2010/main" val="1324374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a:t>You may choose to use the following slides when planning or delivering a PD session. They cover:</a:t>
            </a:r>
          </a:p>
          <a:p>
            <a:pPr lvl="1"/>
            <a:r>
              <a:rPr lang="en-GB" sz="2400" i="1"/>
              <a:t>Key vocabulary</a:t>
            </a:r>
          </a:p>
          <a:p>
            <a:pPr lvl="1"/>
            <a:r>
              <a:rPr lang="en-GB" sz="2400" i="1"/>
              <a:t>Representations and structure</a:t>
            </a:r>
          </a:p>
          <a:p>
            <a:pPr lvl="1"/>
            <a:r>
              <a:rPr lang="en-GB" sz="2400" i="1"/>
              <a:t>Previous learning</a:t>
            </a:r>
          </a:p>
          <a:p>
            <a:pPr lvl="1"/>
            <a:r>
              <a:rPr lang="en-GB" sz="2400" i="1"/>
              <a:t>Future learning</a:t>
            </a:r>
          </a:p>
          <a:p>
            <a:pPr lvl="1"/>
            <a:r>
              <a:rPr lang="en-GB" sz="2400" i="1"/>
              <a:t>Library of links</a:t>
            </a:r>
          </a:p>
          <a:p>
            <a:endParaRPr lang="en-GB"/>
          </a:p>
        </p:txBody>
      </p:sp>
    </p:spTree>
    <p:extLst>
      <p:ext uri="{BB962C8B-B14F-4D97-AF65-F5344CB8AC3E}">
        <p14:creationId xmlns:p14="http://schemas.microsoft.com/office/powerpoint/2010/main" val="528848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a:bodyPr>
          <a:lstStyle/>
          <a:p>
            <a:r>
              <a:rPr lang="en-GB" dirty="0"/>
              <a:t>Key vocabulary (1)</a:t>
            </a:r>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579413" y="1401995"/>
          <a:ext cx="11011552" cy="4165600"/>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a:t>Term</a:t>
                      </a:r>
                    </a:p>
                  </a:txBody>
                  <a:tcPr/>
                </a:tc>
                <a:tc>
                  <a:txBody>
                    <a:bodyPr/>
                    <a:lstStyle/>
                    <a:p>
                      <a:r>
                        <a:rPr lang="en-GB"/>
                        <a:t>Definition</a:t>
                      </a:r>
                    </a:p>
                  </a:txBody>
                  <a:tcPr/>
                </a:tc>
                <a:extLst>
                  <a:ext uri="{0D108BD9-81ED-4DB2-BD59-A6C34878D82A}">
                    <a16:rowId xmlns:a16="http://schemas.microsoft.com/office/drawing/2014/main" val="3122299005"/>
                  </a:ext>
                </a:extLst>
              </a:tr>
              <a:tr h="370840">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binomial</a:t>
                      </a:r>
                    </a:p>
                  </a:txBody>
                  <a:tcPr marL="68580" marR="68580" marT="0" marB="0"/>
                </a:tc>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An algebraic expression of the sum or difference of two terms.</a:t>
                      </a:r>
                    </a:p>
                  </a:txBody>
                  <a:tcPr marL="68580" marR="68580" marT="0" marB="0"/>
                </a:tc>
                <a:extLst>
                  <a:ext uri="{0D108BD9-81ED-4DB2-BD59-A6C34878D82A}">
                    <a16:rowId xmlns:a16="http://schemas.microsoft.com/office/drawing/2014/main" val="2719448778"/>
                  </a:ext>
                </a:extLst>
              </a:tr>
              <a:tr h="370840">
                <a:tc>
                  <a:txBody>
                    <a:bodyPr/>
                    <a:lstStyle/>
                    <a:p>
                      <a:pPr marL="0" algn="l" defTabSz="914400" rtl="0" eaLnBrk="1" latinLnBrk="0" hangingPunct="1">
                        <a:spcBef>
                          <a:spcPts val="400"/>
                        </a:spcBef>
                        <a:spcAft>
                          <a:spcPts val="400"/>
                        </a:spcAft>
                      </a:pPr>
                      <a:r>
                        <a:rPr lang="en-GB" sz="1800" kern="1200">
                          <a:solidFill>
                            <a:srgbClr val="585858"/>
                          </a:solidFill>
                          <a:effectLst/>
                          <a:latin typeface="+mj-lt"/>
                          <a:ea typeface="Calibri" panose="020F0502020204030204" pitchFamily="34" charset="0"/>
                          <a:cs typeface="Times New Roman" panose="02020603050405020304" pitchFamily="18" charset="0"/>
                        </a:rPr>
                        <a:t>equation</a:t>
                      </a:r>
                    </a:p>
                  </a:txBody>
                  <a:tcPr marL="68580" marR="68580" marT="0" marB="0"/>
                </a:tc>
                <a:tc>
                  <a:txBody>
                    <a:bodyPr/>
                    <a:lstStyle/>
                    <a:p>
                      <a:pPr marL="0" algn="l" defTabSz="914400" rtl="0" eaLnBrk="1" latinLnBrk="0" hangingPunct="1">
                        <a:spcBef>
                          <a:spcPts val="400"/>
                        </a:spcBef>
                        <a:spcAft>
                          <a:spcPts val="400"/>
                        </a:spcAft>
                      </a:pPr>
                      <a:r>
                        <a:rPr lang="en-GB" sz="1800" kern="1200">
                          <a:solidFill>
                            <a:srgbClr val="585858"/>
                          </a:solidFill>
                          <a:effectLst/>
                          <a:latin typeface="+mj-lt"/>
                          <a:ea typeface="Calibri" panose="020F0502020204030204" pitchFamily="34" charset="0"/>
                          <a:cs typeface="Times New Roman" panose="02020603050405020304" pitchFamily="18" charset="0"/>
                        </a:rPr>
                        <a:t>A mathematical statement showing that two expressions are equal. The expressions are linked with the symbol =</a:t>
                      </a:r>
                    </a:p>
                    <a:p>
                      <a:pPr marL="0" algn="l" defTabSz="914400" rtl="0" eaLnBrk="1" latinLnBrk="0" hangingPunct="1">
                        <a:spcBef>
                          <a:spcPts val="400"/>
                        </a:spcBef>
                        <a:spcAft>
                          <a:spcPts val="400"/>
                        </a:spcAft>
                        <a:tabLst>
                          <a:tab pos="836295" algn="l"/>
                        </a:tabLst>
                      </a:pPr>
                      <a:r>
                        <a:rPr lang="en-GB" sz="1800" kern="1200">
                          <a:solidFill>
                            <a:srgbClr val="585858"/>
                          </a:solidFill>
                          <a:effectLst/>
                          <a:latin typeface="+mj-lt"/>
                          <a:ea typeface="Calibri" panose="020F0502020204030204" pitchFamily="34" charset="0"/>
                          <a:cs typeface="Times New Roman" panose="02020603050405020304" pitchFamily="18" charset="0"/>
                        </a:rPr>
                        <a:t>Examples: 7 – 2 = 4 + 1             4x = 3             x</a:t>
                      </a:r>
                      <a:r>
                        <a:rPr lang="en-GB" sz="1800" kern="1200" baseline="30000">
                          <a:solidFill>
                            <a:srgbClr val="585858"/>
                          </a:solidFill>
                          <a:effectLst/>
                          <a:latin typeface="+mj-lt"/>
                          <a:ea typeface="Calibri" panose="020F0502020204030204" pitchFamily="34" charset="0"/>
                          <a:cs typeface="Times New Roman" panose="02020603050405020304" pitchFamily="18" charset="0"/>
                        </a:rPr>
                        <a:t>2</a:t>
                      </a:r>
                      <a:r>
                        <a:rPr lang="en-GB" sz="1800" kern="1200">
                          <a:solidFill>
                            <a:srgbClr val="585858"/>
                          </a:solidFill>
                          <a:effectLst/>
                          <a:latin typeface="+mj-lt"/>
                          <a:ea typeface="Calibri" panose="020F0502020204030204" pitchFamily="34" charset="0"/>
                          <a:cs typeface="Times New Roman" panose="02020603050405020304" pitchFamily="18" charset="0"/>
                        </a:rPr>
                        <a:t> − 2x + 1 = 0</a:t>
                      </a:r>
                    </a:p>
                  </a:txBody>
                  <a:tcPr marL="68580" marR="68580" marT="0" marB="0"/>
                </a:tc>
                <a:extLst>
                  <a:ext uri="{0D108BD9-81ED-4DB2-BD59-A6C34878D82A}">
                    <a16:rowId xmlns:a16="http://schemas.microsoft.com/office/drawing/2014/main" val="78949882"/>
                  </a:ext>
                </a:extLst>
              </a:tr>
              <a:tr h="225381">
                <a:tc>
                  <a:txBody>
                    <a:bodyPr/>
                    <a:lstStyle/>
                    <a:p>
                      <a:pPr marL="0" algn="l" defTabSz="914400" rtl="0" eaLnBrk="1" latinLnBrk="0" hangingPunct="1">
                        <a:spcBef>
                          <a:spcPts val="400"/>
                        </a:spcBef>
                        <a:spcAft>
                          <a:spcPts val="400"/>
                        </a:spcAft>
                      </a:pPr>
                      <a:r>
                        <a:rPr lang="en-GB" sz="1800" kern="1200">
                          <a:solidFill>
                            <a:srgbClr val="585858"/>
                          </a:solidFill>
                          <a:effectLst/>
                          <a:latin typeface="+mj-lt"/>
                          <a:ea typeface="Calibri" panose="020F0502020204030204" pitchFamily="34" charset="0"/>
                          <a:cs typeface="Times New Roman" panose="02020603050405020304" pitchFamily="18" charset="0"/>
                        </a:rPr>
                        <a:t>expression</a:t>
                      </a:r>
                    </a:p>
                  </a:txBody>
                  <a:tcPr marL="68580" marR="68580" marT="0" marB="0"/>
                </a:tc>
                <a:tc>
                  <a:txBody>
                    <a:bodyPr/>
                    <a:lstStyle/>
                    <a:p>
                      <a:pPr marL="0" algn="l" defTabSz="914400" rtl="0" eaLnBrk="1" latinLnBrk="0" hangingPunct="1">
                        <a:spcBef>
                          <a:spcPts val="400"/>
                        </a:spcBef>
                        <a:spcAft>
                          <a:spcPts val="400"/>
                        </a:spcAft>
                      </a:pPr>
                      <a:r>
                        <a:rPr lang="en-GB" sz="1800" kern="1200">
                          <a:solidFill>
                            <a:srgbClr val="585858"/>
                          </a:solidFill>
                          <a:effectLst/>
                          <a:latin typeface="+mj-lt"/>
                          <a:ea typeface="Calibri" panose="020F0502020204030204" pitchFamily="34" charset="0"/>
                          <a:cs typeface="Times New Roman" panose="02020603050405020304" pitchFamily="18" charset="0"/>
                        </a:rPr>
                        <a:t>A mathematical form expressed symbolically.</a:t>
                      </a:r>
                    </a:p>
                    <a:p>
                      <a:pPr marL="0" algn="l" defTabSz="914400" rtl="0" eaLnBrk="1" latinLnBrk="0" hangingPunct="1">
                        <a:spcBef>
                          <a:spcPts val="400"/>
                        </a:spcBef>
                        <a:spcAft>
                          <a:spcPts val="400"/>
                        </a:spcAft>
                      </a:pPr>
                      <a:r>
                        <a:rPr lang="en-GB" sz="1800" kern="1200">
                          <a:solidFill>
                            <a:srgbClr val="585858"/>
                          </a:solidFill>
                          <a:effectLst/>
                          <a:latin typeface="+mj-lt"/>
                          <a:ea typeface="Calibri" panose="020F0502020204030204" pitchFamily="34" charset="0"/>
                          <a:cs typeface="Times New Roman" panose="02020603050405020304" pitchFamily="18" charset="0"/>
                        </a:rPr>
                        <a:t>Examples: 7 + 3             a</a:t>
                      </a:r>
                      <a:r>
                        <a:rPr lang="en-GB" sz="1800" kern="1200" baseline="30000">
                          <a:solidFill>
                            <a:srgbClr val="585858"/>
                          </a:solidFill>
                          <a:effectLst/>
                          <a:latin typeface="+mj-lt"/>
                          <a:ea typeface="Calibri" panose="020F0502020204030204" pitchFamily="34" charset="0"/>
                          <a:cs typeface="Times New Roman" panose="02020603050405020304" pitchFamily="18" charset="0"/>
                        </a:rPr>
                        <a:t>2</a:t>
                      </a:r>
                      <a:r>
                        <a:rPr lang="en-GB" sz="1800" kern="1200">
                          <a:solidFill>
                            <a:srgbClr val="585858"/>
                          </a:solidFill>
                          <a:effectLst/>
                          <a:latin typeface="+mj-lt"/>
                          <a:ea typeface="Calibri" panose="020F0502020204030204" pitchFamily="34" charset="0"/>
                          <a:cs typeface="Times New Roman" panose="02020603050405020304" pitchFamily="18" charset="0"/>
                        </a:rPr>
                        <a:t> + b</a:t>
                      </a:r>
                      <a:r>
                        <a:rPr lang="en-GB" sz="1800" kern="1200" baseline="30000">
                          <a:solidFill>
                            <a:srgbClr val="585858"/>
                          </a:solidFill>
                          <a:effectLst/>
                          <a:latin typeface="+mj-lt"/>
                          <a:ea typeface="Calibri" panose="020F0502020204030204" pitchFamily="34" charset="0"/>
                          <a:cs typeface="Times New Roman" panose="02020603050405020304" pitchFamily="18" charset="0"/>
                        </a:rPr>
                        <a:t>2</a:t>
                      </a:r>
                    </a:p>
                  </a:txBody>
                  <a:tcPr marL="68580" marR="68580" marT="0" marB="0"/>
                </a:tc>
                <a:extLst>
                  <a:ext uri="{0D108BD9-81ED-4DB2-BD59-A6C34878D82A}">
                    <a16:rowId xmlns:a16="http://schemas.microsoft.com/office/drawing/2014/main" val="404107335"/>
                  </a:ext>
                </a:extLst>
              </a:tr>
              <a:tr h="225381">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factorise</a:t>
                      </a:r>
                    </a:p>
                  </a:txBody>
                  <a:tcPr marL="68580" marR="68580" marT="0" marB="0"/>
                </a:tc>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To express a number or a polynomial as the product of its factors.</a:t>
                      </a:r>
                    </a:p>
                    <a:p>
                      <a:pPr marL="746125" indent="-746125">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Example 1:	Factorising 12: 12 = 1 × 12 = 2 × 6 = 3 × 4</a:t>
                      </a:r>
                      <a:br>
                        <a:rPr lang="en-GB" sz="1800">
                          <a:solidFill>
                            <a:srgbClr val="585858"/>
                          </a:solidFill>
                          <a:effectLst/>
                          <a:latin typeface="+mj-lt"/>
                          <a:ea typeface="Calibri" panose="020F0502020204030204" pitchFamily="34" charset="0"/>
                          <a:cs typeface="Times New Roman" panose="02020603050405020304" pitchFamily="18" charset="0"/>
                        </a:rPr>
                      </a:br>
                      <a:r>
                        <a:rPr lang="en-GB" sz="1800">
                          <a:solidFill>
                            <a:srgbClr val="585858"/>
                          </a:solidFill>
                          <a:effectLst/>
                          <a:latin typeface="+mj-lt"/>
                          <a:ea typeface="Calibri" panose="020F0502020204030204" pitchFamily="34" charset="0"/>
                          <a:cs typeface="Times New Roman" panose="02020603050405020304" pitchFamily="18" charset="0"/>
                        </a:rPr>
                        <a:t>The factors of 12 are 1, 2, 3, 4, 6 and 12.</a:t>
                      </a:r>
                      <a:br>
                        <a:rPr lang="en-GB" sz="1800">
                          <a:solidFill>
                            <a:srgbClr val="585858"/>
                          </a:solidFill>
                          <a:effectLst/>
                          <a:latin typeface="+mj-lt"/>
                          <a:ea typeface="Calibri" panose="020F0502020204030204" pitchFamily="34" charset="0"/>
                          <a:cs typeface="Times New Roman" panose="02020603050405020304" pitchFamily="18" charset="0"/>
                        </a:rPr>
                      </a:br>
                      <a:r>
                        <a:rPr lang="en-GB" sz="1800">
                          <a:solidFill>
                            <a:srgbClr val="585858"/>
                          </a:solidFill>
                          <a:effectLst/>
                          <a:latin typeface="+mj-lt"/>
                          <a:ea typeface="Calibri" panose="020F0502020204030204" pitchFamily="34" charset="0"/>
                          <a:cs typeface="Times New Roman" panose="02020603050405020304" pitchFamily="18" charset="0"/>
                        </a:rPr>
                        <a:t>12 may be expressed as a product of its prime factors: 12 = 2 × 2 × 3 </a:t>
                      </a:r>
                    </a:p>
                    <a:p>
                      <a:pPr marL="746125" indent="-746125">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Example 2:	Factorising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baseline="30000">
                          <a:solidFill>
                            <a:srgbClr val="585858"/>
                          </a:solidFill>
                          <a:effectLst/>
                          <a:latin typeface="+mj-lt"/>
                          <a:ea typeface="Calibri" panose="020F0502020204030204" pitchFamily="34" charset="0"/>
                          <a:cs typeface="Times New Roman" panose="02020603050405020304" pitchFamily="18" charset="0"/>
                        </a:rPr>
                        <a:t>2</a:t>
                      </a:r>
                      <a:r>
                        <a:rPr lang="en-GB" sz="1800">
                          <a:solidFill>
                            <a:srgbClr val="585858"/>
                          </a:solidFill>
                          <a:effectLst/>
                          <a:latin typeface="+mj-lt"/>
                          <a:ea typeface="Calibri" panose="020F0502020204030204" pitchFamily="34" charset="0"/>
                          <a:cs typeface="Times New Roman" panose="02020603050405020304" pitchFamily="18" charset="0"/>
                        </a:rPr>
                        <a:t> − 4</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− 21: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baseline="30000">
                          <a:solidFill>
                            <a:srgbClr val="585858"/>
                          </a:solidFill>
                          <a:effectLst/>
                          <a:latin typeface="+mj-lt"/>
                          <a:ea typeface="Calibri" panose="020F0502020204030204" pitchFamily="34" charset="0"/>
                          <a:cs typeface="Times New Roman" panose="02020603050405020304" pitchFamily="18" charset="0"/>
                        </a:rPr>
                        <a:t>2</a:t>
                      </a:r>
                      <a:r>
                        <a:rPr lang="en-GB" sz="1800">
                          <a:solidFill>
                            <a:srgbClr val="585858"/>
                          </a:solidFill>
                          <a:effectLst/>
                          <a:latin typeface="+mj-lt"/>
                          <a:ea typeface="Calibri" panose="020F0502020204030204" pitchFamily="34" charset="0"/>
                          <a:cs typeface="Times New Roman" panose="02020603050405020304" pitchFamily="18" charset="0"/>
                        </a:rPr>
                        <a:t> − 4</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21 =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+ 3)(</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− 7)</a:t>
                      </a:r>
                      <a:br>
                        <a:rPr lang="en-GB" sz="1800">
                          <a:solidFill>
                            <a:srgbClr val="585858"/>
                          </a:solidFill>
                          <a:effectLst/>
                          <a:latin typeface="+mj-lt"/>
                          <a:ea typeface="Calibri" panose="020F0502020204030204" pitchFamily="34" charset="0"/>
                          <a:cs typeface="Times New Roman" panose="02020603050405020304" pitchFamily="18" charset="0"/>
                        </a:rPr>
                      </a:br>
                      <a:r>
                        <a:rPr lang="en-GB" sz="1800">
                          <a:solidFill>
                            <a:srgbClr val="585858"/>
                          </a:solidFill>
                          <a:effectLst/>
                          <a:latin typeface="+mj-lt"/>
                          <a:ea typeface="Calibri" panose="020F0502020204030204" pitchFamily="34" charset="0"/>
                          <a:cs typeface="Times New Roman" panose="02020603050405020304" pitchFamily="18" charset="0"/>
                        </a:rPr>
                        <a:t>The factors of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baseline="30000">
                          <a:solidFill>
                            <a:srgbClr val="585858"/>
                          </a:solidFill>
                          <a:effectLst/>
                          <a:latin typeface="+mj-lt"/>
                          <a:ea typeface="Calibri" panose="020F0502020204030204" pitchFamily="34" charset="0"/>
                          <a:cs typeface="Times New Roman" panose="02020603050405020304" pitchFamily="18" charset="0"/>
                        </a:rPr>
                        <a:t>2</a:t>
                      </a:r>
                      <a:r>
                        <a:rPr lang="en-GB" sz="1800">
                          <a:solidFill>
                            <a:srgbClr val="585858"/>
                          </a:solidFill>
                          <a:effectLst/>
                          <a:latin typeface="+mj-lt"/>
                          <a:ea typeface="Calibri" panose="020F0502020204030204" pitchFamily="34" charset="0"/>
                          <a:cs typeface="Times New Roman" panose="02020603050405020304" pitchFamily="18" charset="0"/>
                        </a:rPr>
                        <a:t> − 4</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21 are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+ 3) and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− 7).</a:t>
                      </a:r>
                    </a:p>
                  </a:txBody>
                  <a:tcPr marL="68580" marR="68580" marT="0" marB="0"/>
                </a:tc>
                <a:extLst>
                  <a:ext uri="{0D108BD9-81ED-4DB2-BD59-A6C34878D82A}">
                    <a16:rowId xmlns:a16="http://schemas.microsoft.com/office/drawing/2014/main" val="2792780685"/>
                  </a:ext>
                </a:extLst>
              </a:tr>
            </a:tbl>
          </a:graphicData>
        </a:graphic>
      </p:graphicFrame>
    </p:spTree>
    <p:extLst>
      <p:ext uri="{BB962C8B-B14F-4D97-AF65-F5344CB8AC3E}">
        <p14:creationId xmlns:p14="http://schemas.microsoft.com/office/powerpoint/2010/main" val="1459283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a:bodyPr>
          <a:lstStyle/>
          <a:p>
            <a:r>
              <a:rPr lang="en-GB" dirty="0"/>
              <a:t>Key vocabulary (2)</a:t>
            </a:r>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579413" y="1401994"/>
              <a:ext cx="11011552" cy="3373375"/>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457274">
                    <a:tc>
                      <a:txBody>
                        <a:bodyPr/>
                        <a:lstStyle/>
                        <a:p>
                          <a:r>
                            <a:rPr lang="en-GB"/>
                            <a:t>Term</a:t>
                          </a:r>
                        </a:p>
                      </a:txBody>
                      <a:tcPr/>
                    </a:tc>
                    <a:tc>
                      <a:txBody>
                        <a:bodyPr/>
                        <a:lstStyle/>
                        <a:p>
                          <a:r>
                            <a:rPr lang="en-GB"/>
                            <a:t>Definition</a:t>
                          </a:r>
                        </a:p>
                      </a:txBody>
                      <a:tcPr/>
                    </a:tc>
                    <a:extLst>
                      <a:ext uri="{0D108BD9-81ED-4DB2-BD59-A6C34878D82A}">
                        <a16:rowId xmlns:a16="http://schemas.microsoft.com/office/drawing/2014/main" val="3122299005"/>
                      </a:ext>
                    </a:extLst>
                  </a:tr>
                  <a:tr h="1265333">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formula</a:t>
                          </a:r>
                        </a:p>
                      </a:txBody>
                      <a:tcPr marL="68580" marR="68580" marT="0" marB="0"/>
                    </a:tc>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An equation linking sets of physical variables.</a:t>
                          </a:r>
                        </a:p>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Example: </a:t>
                          </a:r>
                          <a14:m>
                            <m:oMath xmlns:m="http://schemas.openxmlformats.org/officeDocument/2006/math">
                              <m:r>
                                <a:rPr lang="en-GB" sz="180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GB" sz="180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m:t>
                              </m:r>
                              <m:r>
                                <a:rPr lang="el-GR" sz="180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en-GB" sz="180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GB" sz="180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𝑟</m:t>
                                  </m:r>
                                </m:e>
                                <m:sup>
                                  <m:r>
                                    <a:rPr lang="en-GB" sz="180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GB" sz="1800">
                              <a:solidFill>
                                <a:srgbClr val="585858"/>
                              </a:solidFill>
                              <a:effectLst/>
                              <a:latin typeface="+mj-lt"/>
                              <a:ea typeface="Calibri" panose="020F0502020204030204" pitchFamily="34" charset="0"/>
                              <a:cs typeface="Times New Roman" panose="02020603050405020304" pitchFamily="18" charset="0"/>
                            </a:rPr>
                            <a:t> is the formula for the area of a circle.</a:t>
                          </a:r>
                        </a:p>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Plural: formulae.</a:t>
                          </a:r>
                        </a:p>
                      </a:txBody>
                      <a:tcPr marL="68580" marR="68580" marT="0" marB="0"/>
                    </a:tc>
                    <a:extLst>
                      <a:ext uri="{0D108BD9-81ED-4DB2-BD59-A6C34878D82A}">
                        <a16:rowId xmlns:a16="http://schemas.microsoft.com/office/drawing/2014/main" val="2719448778"/>
                      </a:ext>
                    </a:extLst>
                  </a:tr>
                  <a:tr h="1312511">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substitute/ substitution</a:t>
                          </a:r>
                        </a:p>
                      </a:txBody>
                      <a:tcPr marL="68580" marR="68580" marT="0" marB="0"/>
                    </a:tc>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Numbers can be substituted into an algebraic expression in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to get a value for that expression for a given value of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a:t>
                          </a:r>
                        </a:p>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Example: When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−2, the value of the expression 5</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baseline="30000">
                              <a:solidFill>
                                <a:srgbClr val="585858"/>
                              </a:solidFill>
                              <a:effectLst/>
                              <a:latin typeface="+mj-lt"/>
                              <a:ea typeface="Calibri" panose="020F0502020204030204" pitchFamily="34" charset="0"/>
                              <a:cs typeface="Times New Roman" panose="02020603050405020304" pitchFamily="18" charset="0"/>
                            </a:rPr>
                            <a:t>2</a:t>
                          </a:r>
                          <a:r>
                            <a:rPr lang="en-GB" sz="1800">
                              <a:solidFill>
                                <a:srgbClr val="585858"/>
                              </a:solidFill>
                              <a:effectLst/>
                              <a:latin typeface="+mj-lt"/>
                              <a:ea typeface="Calibri" panose="020F0502020204030204" pitchFamily="34" charset="0"/>
                              <a:cs typeface="Times New Roman" panose="02020603050405020304" pitchFamily="18" charset="0"/>
                            </a:rPr>
                            <a:t> − 4</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+ 7 is 5(−2)</a:t>
                          </a:r>
                          <a:r>
                            <a:rPr lang="en-GB" sz="1800" baseline="30000">
                              <a:solidFill>
                                <a:srgbClr val="585858"/>
                              </a:solidFill>
                              <a:effectLst/>
                              <a:latin typeface="+mj-lt"/>
                              <a:ea typeface="Calibri" panose="020F0502020204030204" pitchFamily="34" charset="0"/>
                              <a:cs typeface="Times New Roman" panose="02020603050405020304" pitchFamily="18" charset="0"/>
                            </a:rPr>
                            <a:t>2</a:t>
                          </a:r>
                          <a:r>
                            <a:rPr lang="en-GB" sz="1800">
                              <a:solidFill>
                                <a:srgbClr val="585858"/>
                              </a:solidFill>
                              <a:effectLst/>
                              <a:latin typeface="+mj-lt"/>
                              <a:ea typeface="Calibri" panose="020F0502020204030204" pitchFamily="34" charset="0"/>
                              <a:cs typeface="Times New Roman" panose="02020603050405020304" pitchFamily="18" charset="0"/>
                            </a:rPr>
                            <a:t> −4(−2) + 7 = 5(4) + 8 + 7 = 35.</a:t>
                          </a:r>
                        </a:p>
                      </a:txBody>
                      <a:tcPr marL="68580" marR="68580" marT="0" marB="0"/>
                    </a:tc>
                    <a:extLst>
                      <a:ext uri="{0D108BD9-81ED-4DB2-BD59-A6C34878D82A}">
                        <a16:rowId xmlns:a16="http://schemas.microsoft.com/office/drawing/2014/main" val="78949882"/>
                      </a:ext>
                    </a:extLst>
                  </a:tr>
                  <a:tr h="338257">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variable</a:t>
                          </a:r>
                        </a:p>
                      </a:txBody>
                      <a:tcPr marL="68580" marR="68580" marT="0" marB="0"/>
                    </a:tc>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A quantity that can take on a range of values, often denoted by a letter,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a:t>
                          </a:r>
                          <a:r>
                            <a:rPr lang="en-GB" sz="1800" i="1">
                              <a:solidFill>
                                <a:srgbClr val="585858"/>
                              </a:solidFill>
                              <a:effectLst/>
                              <a:latin typeface="+mj-lt"/>
                              <a:ea typeface="Calibri" panose="020F0502020204030204" pitchFamily="34" charset="0"/>
                              <a:cs typeface="Times New Roman" panose="02020603050405020304" pitchFamily="18" charset="0"/>
                            </a:rPr>
                            <a:t>y</a:t>
                          </a:r>
                          <a:r>
                            <a:rPr lang="en-GB" sz="1800">
                              <a:solidFill>
                                <a:srgbClr val="585858"/>
                              </a:solidFill>
                              <a:effectLst/>
                              <a:latin typeface="+mj-lt"/>
                              <a:ea typeface="Calibri" panose="020F0502020204030204" pitchFamily="34" charset="0"/>
                              <a:cs typeface="Times New Roman" panose="02020603050405020304" pitchFamily="18" charset="0"/>
                            </a:rPr>
                            <a:t>, </a:t>
                          </a:r>
                          <a:r>
                            <a:rPr lang="en-GB" sz="1800" i="1">
                              <a:solidFill>
                                <a:srgbClr val="585858"/>
                              </a:solidFill>
                              <a:effectLst/>
                              <a:latin typeface="+mj-lt"/>
                              <a:ea typeface="Calibri" panose="020F0502020204030204" pitchFamily="34" charset="0"/>
                              <a:cs typeface="Times New Roman" panose="02020603050405020304" pitchFamily="18" charset="0"/>
                            </a:rPr>
                            <a:t>z</a:t>
                          </a:r>
                          <a:r>
                            <a:rPr lang="en-GB" sz="1800">
                              <a:solidFill>
                                <a:srgbClr val="585858"/>
                              </a:solidFill>
                              <a:effectLst/>
                              <a:latin typeface="+mj-lt"/>
                              <a:ea typeface="Calibri" panose="020F0502020204030204" pitchFamily="34" charset="0"/>
                              <a:cs typeface="Times New Roman" panose="02020603050405020304" pitchFamily="18" charset="0"/>
                            </a:rPr>
                            <a:t>, </a:t>
                          </a:r>
                          <a:r>
                            <a:rPr lang="en-GB" sz="1800" i="1">
                              <a:solidFill>
                                <a:srgbClr val="585858"/>
                              </a:solidFill>
                              <a:effectLst/>
                              <a:latin typeface="+mj-lt"/>
                              <a:ea typeface="Calibri" panose="020F0502020204030204" pitchFamily="34" charset="0"/>
                              <a:cs typeface="Times New Roman" panose="02020603050405020304" pitchFamily="18" charset="0"/>
                            </a:rPr>
                            <a:t>t</a:t>
                          </a:r>
                          <a:r>
                            <a:rPr lang="en-GB" sz="1800">
                              <a:solidFill>
                                <a:srgbClr val="585858"/>
                              </a:solidFill>
                              <a:effectLst/>
                              <a:latin typeface="+mj-lt"/>
                              <a:ea typeface="Calibri" panose="020F0502020204030204" pitchFamily="34" charset="0"/>
                              <a:cs typeface="Times New Roman" panose="02020603050405020304" pitchFamily="18" charset="0"/>
                            </a:rPr>
                            <a:t>, …, etc.</a:t>
                          </a:r>
                        </a:p>
                      </a:txBody>
                      <a:tcPr marL="68580" marR="68580" marT="0" marB="0"/>
                    </a:tc>
                    <a:extLst>
                      <a:ext uri="{0D108BD9-81ED-4DB2-BD59-A6C34878D82A}">
                        <a16:rowId xmlns:a16="http://schemas.microsoft.com/office/drawing/2014/main" val="404107335"/>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579413" y="1401994"/>
              <a:ext cx="11011552" cy="3373375"/>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457274">
                    <a:tc>
                      <a:txBody>
                        <a:bodyPr/>
                        <a:lstStyle/>
                        <a:p>
                          <a:r>
                            <a:rPr lang="en-GB"/>
                            <a:t>Term</a:t>
                          </a:r>
                        </a:p>
                      </a:txBody>
                      <a:tcPr/>
                    </a:tc>
                    <a:tc>
                      <a:txBody>
                        <a:bodyPr/>
                        <a:lstStyle/>
                        <a:p>
                          <a:r>
                            <a:rPr lang="en-GB"/>
                            <a:t>Definition</a:t>
                          </a:r>
                        </a:p>
                      </a:txBody>
                      <a:tcPr/>
                    </a:tc>
                    <a:extLst>
                      <a:ext uri="{0D108BD9-81ED-4DB2-BD59-A6C34878D82A}">
                        <a16:rowId xmlns:a16="http://schemas.microsoft.com/office/drawing/2014/main" val="3122299005"/>
                      </a:ext>
                    </a:extLst>
                  </a:tr>
                  <a:tr h="1265333">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formula</a:t>
                          </a:r>
                        </a:p>
                      </a:txBody>
                      <a:tcPr marL="68580" marR="68580" marT="0" marB="0"/>
                    </a:tc>
                    <a:tc>
                      <a:txBody>
                        <a:bodyPr/>
                        <a:lstStyle/>
                        <a:p>
                          <a:endParaRPr lang="en-US"/>
                        </a:p>
                      </a:txBody>
                      <a:tcPr marL="68580" marR="68580" marT="0" marB="0">
                        <a:blipFill>
                          <a:blip r:embed="rId2"/>
                          <a:stretch>
                            <a:fillRect l="-14794" t="-38462" r="-190" b="-136538"/>
                          </a:stretch>
                        </a:blipFill>
                      </a:tcPr>
                    </a:tc>
                    <a:extLst>
                      <a:ext uri="{0D108BD9-81ED-4DB2-BD59-A6C34878D82A}">
                        <a16:rowId xmlns:a16="http://schemas.microsoft.com/office/drawing/2014/main" val="2719448778"/>
                      </a:ext>
                    </a:extLst>
                  </a:tr>
                  <a:tr h="1312511">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substitute/ substitution</a:t>
                          </a:r>
                        </a:p>
                      </a:txBody>
                      <a:tcPr marL="68580" marR="68580" marT="0" marB="0"/>
                    </a:tc>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Numbers can be substituted into an algebraic expression in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to get a value for that expression for a given value of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a:t>
                          </a:r>
                        </a:p>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Example: When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−2, the value of the expression 5</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baseline="30000">
                              <a:solidFill>
                                <a:srgbClr val="585858"/>
                              </a:solidFill>
                              <a:effectLst/>
                              <a:latin typeface="+mj-lt"/>
                              <a:ea typeface="Calibri" panose="020F0502020204030204" pitchFamily="34" charset="0"/>
                              <a:cs typeface="Times New Roman" panose="02020603050405020304" pitchFamily="18" charset="0"/>
                            </a:rPr>
                            <a:t>2</a:t>
                          </a:r>
                          <a:r>
                            <a:rPr lang="en-GB" sz="1800">
                              <a:solidFill>
                                <a:srgbClr val="585858"/>
                              </a:solidFill>
                              <a:effectLst/>
                              <a:latin typeface="+mj-lt"/>
                              <a:ea typeface="Calibri" panose="020F0502020204030204" pitchFamily="34" charset="0"/>
                              <a:cs typeface="Times New Roman" panose="02020603050405020304" pitchFamily="18" charset="0"/>
                            </a:rPr>
                            <a:t> − 4</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+ 7 is 5(−2)</a:t>
                          </a:r>
                          <a:r>
                            <a:rPr lang="en-GB" sz="1800" baseline="30000">
                              <a:solidFill>
                                <a:srgbClr val="585858"/>
                              </a:solidFill>
                              <a:effectLst/>
                              <a:latin typeface="+mj-lt"/>
                              <a:ea typeface="Calibri" panose="020F0502020204030204" pitchFamily="34" charset="0"/>
                              <a:cs typeface="Times New Roman" panose="02020603050405020304" pitchFamily="18" charset="0"/>
                            </a:rPr>
                            <a:t>2</a:t>
                          </a:r>
                          <a:r>
                            <a:rPr lang="en-GB" sz="1800">
                              <a:solidFill>
                                <a:srgbClr val="585858"/>
                              </a:solidFill>
                              <a:effectLst/>
                              <a:latin typeface="+mj-lt"/>
                              <a:ea typeface="Calibri" panose="020F0502020204030204" pitchFamily="34" charset="0"/>
                              <a:cs typeface="Times New Roman" panose="02020603050405020304" pitchFamily="18" charset="0"/>
                            </a:rPr>
                            <a:t> −4(−2) + 7 = 5(4) + 8 + 7 = 35.</a:t>
                          </a:r>
                        </a:p>
                      </a:txBody>
                      <a:tcPr marL="68580" marR="68580" marT="0" marB="0"/>
                    </a:tc>
                    <a:extLst>
                      <a:ext uri="{0D108BD9-81ED-4DB2-BD59-A6C34878D82A}">
                        <a16:rowId xmlns:a16="http://schemas.microsoft.com/office/drawing/2014/main" val="78949882"/>
                      </a:ext>
                    </a:extLst>
                  </a:tr>
                  <a:tr h="338257">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variable</a:t>
                          </a:r>
                        </a:p>
                      </a:txBody>
                      <a:tcPr marL="68580" marR="68580" marT="0" marB="0"/>
                    </a:tc>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A quantity that can take on a range of values, often denoted by a letter,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a:t>
                          </a:r>
                          <a:r>
                            <a:rPr lang="en-GB" sz="1800" i="1">
                              <a:solidFill>
                                <a:srgbClr val="585858"/>
                              </a:solidFill>
                              <a:effectLst/>
                              <a:latin typeface="+mj-lt"/>
                              <a:ea typeface="Calibri" panose="020F0502020204030204" pitchFamily="34" charset="0"/>
                              <a:cs typeface="Times New Roman" panose="02020603050405020304" pitchFamily="18" charset="0"/>
                            </a:rPr>
                            <a:t>y</a:t>
                          </a:r>
                          <a:r>
                            <a:rPr lang="en-GB" sz="1800">
                              <a:solidFill>
                                <a:srgbClr val="585858"/>
                              </a:solidFill>
                              <a:effectLst/>
                              <a:latin typeface="+mj-lt"/>
                              <a:ea typeface="Calibri" panose="020F0502020204030204" pitchFamily="34" charset="0"/>
                              <a:cs typeface="Times New Roman" panose="02020603050405020304" pitchFamily="18" charset="0"/>
                            </a:rPr>
                            <a:t>, </a:t>
                          </a:r>
                          <a:r>
                            <a:rPr lang="en-GB" sz="1800" i="1">
                              <a:solidFill>
                                <a:srgbClr val="585858"/>
                              </a:solidFill>
                              <a:effectLst/>
                              <a:latin typeface="+mj-lt"/>
                              <a:ea typeface="Calibri" panose="020F0502020204030204" pitchFamily="34" charset="0"/>
                              <a:cs typeface="Times New Roman" panose="02020603050405020304" pitchFamily="18" charset="0"/>
                            </a:rPr>
                            <a:t>z</a:t>
                          </a:r>
                          <a:r>
                            <a:rPr lang="en-GB" sz="1800">
                              <a:solidFill>
                                <a:srgbClr val="585858"/>
                              </a:solidFill>
                              <a:effectLst/>
                              <a:latin typeface="+mj-lt"/>
                              <a:ea typeface="Calibri" panose="020F0502020204030204" pitchFamily="34" charset="0"/>
                              <a:cs typeface="Times New Roman" panose="02020603050405020304" pitchFamily="18" charset="0"/>
                            </a:rPr>
                            <a:t>, </a:t>
                          </a:r>
                          <a:r>
                            <a:rPr lang="en-GB" sz="1800" i="1">
                              <a:solidFill>
                                <a:srgbClr val="585858"/>
                              </a:solidFill>
                              <a:effectLst/>
                              <a:latin typeface="+mj-lt"/>
                              <a:ea typeface="Calibri" panose="020F0502020204030204" pitchFamily="34" charset="0"/>
                              <a:cs typeface="Times New Roman" panose="02020603050405020304" pitchFamily="18" charset="0"/>
                            </a:rPr>
                            <a:t>t</a:t>
                          </a:r>
                          <a:r>
                            <a:rPr lang="en-GB" sz="1800">
                              <a:solidFill>
                                <a:srgbClr val="585858"/>
                              </a:solidFill>
                              <a:effectLst/>
                              <a:latin typeface="+mj-lt"/>
                              <a:ea typeface="Calibri" panose="020F0502020204030204" pitchFamily="34" charset="0"/>
                              <a:cs typeface="Times New Roman" panose="02020603050405020304" pitchFamily="18" charset="0"/>
                            </a:rPr>
                            <a:t>, …, etc.</a:t>
                          </a:r>
                        </a:p>
                      </a:txBody>
                      <a:tcPr marL="68580" marR="68580" marT="0" marB="0"/>
                    </a:tc>
                    <a:extLst>
                      <a:ext uri="{0D108BD9-81ED-4DB2-BD59-A6C34878D82A}">
                        <a16:rowId xmlns:a16="http://schemas.microsoft.com/office/drawing/2014/main" val="404107335"/>
                      </a:ext>
                    </a:extLst>
                  </a:tr>
                </a:tbl>
              </a:graphicData>
            </a:graphic>
          </p:graphicFrame>
        </mc:Fallback>
      </mc:AlternateContent>
    </p:spTree>
    <p:extLst>
      <p:ext uri="{BB962C8B-B14F-4D97-AF65-F5344CB8AC3E}">
        <p14:creationId xmlns:p14="http://schemas.microsoft.com/office/powerpoint/2010/main" val="393580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320640"/>
            <a:ext cx="10972800" cy="5256584"/>
          </a:xfrm>
        </p:spPr>
        <p:txBody>
          <a:bodyPr/>
          <a:lstStyle/>
          <a:p>
            <a:r>
              <a:rPr lang="en-GB"/>
              <a:t>There are a number of different representations that you may wish to use to support students’ understanding of this key idea. These might include:</a:t>
            </a:r>
          </a:p>
          <a:p>
            <a:endParaRPr lang="en-GB"/>
          </a:p>
        </p:txBody>
      </p:sp>
      <p:pic>
        <p:nvPicPr>
          <p:cNvPr id="7" name="Picture 6">
            <a:extLst>
              <a:ext uri="{FF2B5EF4-FFF2-40B4-BE49-F238E27FC236}">
                <a16:creationId xmlns:a16="http://schemas.microsoft.com/office/drawing/2014/main" id="{B7337989-30CF-4017-A03B-167752EC0B4A}"/>
              </a:ext>
            </a:extLst>
          </p:cNvPr>
          <p:cNvPicPr>
            <a:picLocks noChangeAspect="1"/>
          </p:cNvPicPr>
          <p:nvPr/>
        </p:nvPicPr>
        <p:blipFill rotWithShape="1">
          <a:blip r:embed="rId3"/>
          <a:srcRect r="24122" b="22127"/>
          <a:stretch/>
        </p:blipFill>
        <p:spPr>
          <a:xfrm>
            <a:off x="7854692" y="2950939"/>
            <a:ext cx="3929940" cy="2160239"/>
          </a:xfrm>
          <a:prstGeom prst="rect">
            <a:avLst/>
          </a:prstGeom>
        </p:spPr>
      </p:pic>
      <p:sp>
        <p:nvSpPr>
          <p:cNvPr id="9" name="TextBox 8">
            <a:extLst>
              <a:ext uri="{FF2B5EF4-FFF2-40B4-BE49-F238E27FC236}">
                <a16:creationId xmlns:a16="http://schemas.microsoft.com/office/drawing/2014/main" id="{C93604E4-9688-404D-B9E8-5DFC331F6222}"/>
              </a:ext>
            </a:extLst>
          </p:cNvPr>
          <p:cNvSpPr txBox="1"/>
          <p:nvPr/>
        </p:nvSpPr>
        <p:spPr>
          <a:xfrm>
            <a:off x="598355" y="2132856"/>
            <a:ext cx="7297846" cy="4228850"/>
          </a:xfrm>
          <a:prstGeom prst="rect">
            <a:avLst/>
          </a:prstGeom>
          <a:noFill/>
        </p:spPr>
        <p:txBody>
          <a:bodyPr wrap="square">
            <a:spAutoFit/>
          </a:bodyPr>
          <a:lstStyle/>
          <a:p>
            <a:pPr marL="457200" indent="-457200">
              <a:buClr>
                <a:srgbClr val="585858"/>
              </a:buClr>
              <a:buFont typeface="Arial" panose="020B0604020202020204" pitchFamily="34" charset="0"/>
              <a:buChar char="•"/>
            </a:pPr>
            <a:r>
              <a:rPr lang="en-GB" sz="2400" b="1"/>
              <a:t>Bar models</a:t>
            </a:r>
          </a:p>
          <a:p>
            <a:pPr marL="914400" lvl="1" indent="-457200">
              <a:buClr>
                <a:srgbClr val="585858"/>
              </a:buClr>
              <a:buFont typeface="Arial" panose="020B0604020202020204" pitchFamily="34" charset="0"/>
              <a:buChar char="•"/>
            </a:pPr>
            <a:r>
              <a:rPr lang="en-GB" sz="2000"/>
              <a:t>Bar models can be very useful to support students in representing (literally, re-presenting) problems to reveal additive and multiplicative structures, including those involving unknown values</a:t>
            </a:r>
            <a:r>
              <a:rPr lang="en-GB" sz="2400"/>
              <a:t>. </a:t>
            </a:r>
          </a:p>
          <a:p>
            <a:pPr marL="457200" indent="-457200">
              <a:buClr>
                <a:srgbClr val="585858"/>
              </a:buClr>
              <a:buFont typeface="Arial" panose="020B0604020202020204" pitchFamily="34" charset="0"/>
              <a:buChar char="•"/>
            </a:pPr>
            <a:r>
              <a:rPr lang="en-GB" sz="2400" b="1"/>
              <a:t>Algebra tiles</a:t>
            </a:r>
          </a:p>
          <a:p>
            <a:pPr marL="914400" lvl="1" indent="-457200">
              <a:buClr>
                <a:srgbClr val="585858"/>
              </a:buClr>
              <a:buFont typeface="Arial" panose="020B0604020202020204" pitchFamily="34" charset="0"/>
              <a:buChar char="•"/>
            </a:pPr>
            <a:r>
              <a:rPr lang="en-GB" sz="2000"/>
              <a:t>Although not offering a generalised image of a variable (x is represented by an actual length and will necessarily be seen as a particular length relative to the ‘1’), algebra tiles can provide a useful representation for expressions and give meaning to certain symbolic manipulations</a:t>
            </a:r>
            <a:r>
              <a:rPr lang="en-GB" sz="2400"/>
              <a:t>.</a:t>
            </a:r>
          </a:p>
        </p:txBody>
      </p:sp>
    </p:spTree>
    <p:extLst>
      <p:ext uri="{BB962C8B-B14F-4D97-AF65-F5344CB8AC3E}">
        <p14:creationId xmlns:p14="http://schemas.microsoft.com/office/powerpoint/2010/main" val="3956566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196752"/>
            <a:ext cx="10972800" cy="3888432"/>
          </a:xfrm>
        </p:spPr>
        <p:txBody>
          <a:bodyPr>
            <a:noAutofit/>
          </a:bodyPr>
          <a:lstStyle/>
          <a:p>
            <a:pPr marL="0" indent="0">
              <a:buNone/>
            </a:pPr>
            <a:r>
              <a:rPr lang="en-GB" sz="2000"/>
              <a:t>From Upper Key Stage 2, students will bring experience of:</a:t>
            </a:r>
          </a:p>
          <a:p>
            <a:r>
              <a:rPr lang="en-GB" sz="1800"/>
              <a:t>reading, writing, ordering and comparing numbers up to 10 000 000 and determining the value of each digit</a:t>
            </a:r>
          </a:p>
          <a:p>
            <a:r>
              <a:rPr lang="en-GB" sz="1800"/>
              <a:t>rounding any whole number to a required degree of accuracy</a:t>
            </a:r>
          </a:p>
          <a:p>
            <a:r>
              <a:rPr lang="en-GB" sz="1800"/>
              <a:t>using negative numbers in context</a:t>
            </a:r>
          </a:p>
          <a:p>
            <a:r>
              <a:rPr lang="en-GB" sz="1800"/>
              <a:t>identifying the value of each digit in numbers given to three decimal places and multiplying and dividing numbers by 10, 100 and 1 000, giving answers up to three decimal places</a:t>
            </a:r>
          </a:p>
          <a:p>
            <a:r>
              <a:rPr lang="en-GB" sz="1800"/>
              <a:t>using, reading, writing and converting between standard units, converting measurements of length, mass, volume and time from a smaller unit of measure to a larger unit and vice versa, using decimal notation up to three decimal places</a:t>
            </a:r>
          </a:p>
          <a:p>
            <a:r>
              <a:rPr lang="en-GB" sz="1800"/>
              <a:t>using symbols and letters to represent variables and unknowns in mathematical situations that they already understand, such as:</a:t>
            </a:r>
          </a:p>
          <a:p>
            <a:pPr lvl="1"/>
            <a:r>
              <a:rPr lang="en-GB" sz="1800"/>
              <a:t>missing numbers, lengths, coordinates and angles</a:t>
            </a:r>
          </a:p>
          <a:p>
            <a:pPr lvl="1"/>
            <a:r>
              <a:rPr lang="en-GB" sz="1800"/>
              <a:t>formulae in mathematics and science</a:t>
            </a:r>
          </a:p>
          <a:p>
            <a:endParaRPr lang="en-GB"/>
          </a:p>
        </p:txBody>
      </p:sp>
    </p:spTree>
    <p:extLst>
      <p:ext uri="{BB962C8B-B14F-4D97-AF65-F5344CB8AC3E}">
        <p14:creationId xmlns:p14="http://schemas.microsoft.com/office/powerpoint/2010/main" val="2341685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196752"/>
                <a:ext cx="10972800" cy="3888432"/>
              </a:xfrm>
            </p:spPr>
            <p:txBody>
              <a:bodyPr>
                <a:noAutofit/>
              </a:bodyPr>
              <a:lstStyle/>
              <a:p>
                <a:pPr marL="0" indent="0">
                  <a:buNone/>
                </a:pPr>
                <a:r>
                  <a:rPr lang="en-GB" sz="2000"/>
                  <a:t>In KS4, students will build on the core concepts in this mathematical theme to:</a:t>
                </a:r>
              </a:p>
              <a:p>
                <a:r>
                  <a:rPr lang="en-GB" sz="1800"/>
                  <a:t>{estimate powers and roots of any given positive number}</a:t>
                </a:r>
              </a:p>
              <a:p>
                <a:r>
                  <a:rPr lang="en-GB" sz="1800"/>
                  <a:t>calculate with roots, and with integer {and fractional} indices </a:t>
                </a:r>
              </a:p>
              <a:p>
                <a:r>
                  <a:rPr lang="en-GB" sz="1800"/>
                  <a:t>{simplify surd expressions involving squares [e.g . </a:t>
                </a:r>
                <a14:m>
                  <m:oMath xmlns:m="http://schemas.openxmlformats.org/officeDocument/2006/math">
                    <m:rad>
                      <m:radPr>
                        <m:degHide m:val="on"/>
                        <m:ctrlPr>
                          <a:rPr lang="en-GB" sz="1800" i="1" smtClean="0">
                            <a:latin typeface="Cambria Math" panose="02040503050406030204" pitchFamily="18" charset="0"/>
                          </a:rPr>
                        </m:ctrlPr>
                      </m:radPr>
                      <m:deg/>
                      <m:e>
                        <m:r>
                          <a:rPr lang="en-GB" sz="1800" b="0" i="1" smtClean="0">
                            <a:latin typeface="Cambria Math" panose="02040503050406030204" pitchFamily="18" charset="0"/>
                          </a:rPr>
                          <m:t>12</m:t>
                        </m:r>
                      </m:e>
                    </m:rad>
                    <m:r>
                      <a:rPr lang="en-GB" sz="1800" i="1" smtClean="0">
                        <a:latin typeface="Cambria Math" panose="02040503050406030204" pitchFamily="18" charset="0"/>
                        <a:ea typeface="Cambria Math" panose="02040503050406030204" pitchFamily="18" charset="0"/>
                      </a:rPr>
                      <m:t>=</m:t>
                    </m:r>
                    <m:rad>
                      <m:radPr>
                        <m:degHide m:val="on"/>
                        <m:ctrlPr>
                          <a:rPr lang="en-GB" sz="180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(4×3)</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r>
                      <a:rPr lang="en-GB" sz="1800" b="0" i="1" smtClean="0">
                        <a:latin typeface="Cambria Math" panose="02040503050406030204" pitchFamily="18" charset="0"/>
                        <a:ea typeface="Cambria Math" panose="02040503050406030204" pitchFamily="18" charset="0"/>
                      </a:rPr>
                      <m:t>=2</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oMath>
                </a14:m>
                <a:r>
                  <a:rPr lang="en-GB" sz="1800"/>
                  <a:t>.] and rationalise denominators}</a:t>
                </a:r>
              </a:p>
              <a:p>
                <a:r>
                  <a:rPr lang="en-GB" sz="1800"/>
                  <a:t>calculate with numbers in standard form A × 10n, where 1 ≤ A &lt; 10 and n is an integer </a:t>
                </a:r>
              </a:p>
              <a:p>
                <a:r>
                  <a:rPr lang="en-GB" sz="1800"/>
                  <a:t>{change recurring decimals into their corresponding fractions and vice versa}</a:t>
                </a:r>
              </a:p>
              <a:p>
                <a:r>
                  <a:rPr lang="en-GB" sz="1800"/>
                  <a:t>apply and interpret limits of accuracy when rounding or truncating, {including upper and lower bounds}.</a:t>
                </a:r>
              </a:p>
              <a:p>
                <a:pPr marL="57150" indent="0">
                  <a:buNone/>
                </a:pPr>
                <a:r>
                  <a:rPr lang="en-GB" sz="1800"/>
                  <a:t>Please note: Braces { } indicate additional mathematical content to be taught to more highly attaining students. Square brackets [ ] indicate content schools are not required to teach by law.</a:t>
                </a:r>
              </a:p>
              <a:p>
                <a:endParaRPr lang="en-GB"/>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09600" y="1196752"/>
                <a:ext cx="10972800" cy="3888432"/>
              </a:xfrm>
              <a:blipFill>
                <a:blip r:embed="rId3"/>
                <a:stretch>
                  <a:fillRect l="-556" t="-1411"/>
                </a:stretch>
              </a:blipFill>
            </p:spPr>
            <p:txBody>
              <a:bodyPr/>
              <a:lstStyle/>
              <a:p>
                <a:r>
                  <a:rPr lang="en-US">
                    <a:noFill/>
                  </a:rPr>
                  <a:t> </a:t>
                </a:r>
              </a:p>
            </p:txBody>
          </p:sp>
        </mc:Fallback>
      </mc:AlternateContent>
    </p:spTree>
    <p:extLst>
      <p:ext uri="{BB962C8B-B14F-4D97-AF65-F5344CB8AC3E}">
        <p14:creationId xmlns:p14="http://schemas.microsoft.com/office/powerpoint/2010/main" val="1852153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4320480"/>
          </a:xfrm>
        </p:spPr>
        <p:txBody>
          <a:bodyPr>
            <a:normAutofit/>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2"/>
              </a:rPr>
              <a:t>NCETM Secondary Mastery Professional Development</a:t>
            </a:r>
            <a:endParaRPr lang="en-GB" dirty="0">
              <a:hlinkClick r:id="rId3"/>
            </a:endParaRPr>
          </a:p>
          <a:p>
            <a:pPr lvl="2">
              <a:lnSpc>
                <a:spcPct val="100000"/>
              </a:lnSpc>
            </a:pPr>
            <a:r>
              <a:rPr lang="en-GB">
                <a:hlinkClick r:id="rId4"/>
              </a:rPr>
              <a:t>1 The Structure of the number system Theme Overview Document</a:t>
            </a:r>
            <a:endParaRPr lang="en-GB"/>
          </a:p>
          <a:p>
            <a:pPr lvl="2">
              <a:lnSpc>
                <a:spcPct val="100000"/>
              </a:lnSpc>
            </a:pPr>
            <a:r>
              <a:rPr lang="en-GB" dirty="0">
                <a:hlinkClick r:id="rId5"/>
              </a:rPr>
              <a:t>1.4 Simplifying and manipulating expressions, equations and formulae Core Concept Document</a:t>
            </a:r>
            <a:endParaRPr lang="en-GB" dirty="0"/>
          </a:p>
          <a:p>
            <a:pPr lvl="1">
              <a:lnSpc>
                <a:spcPct val="100000"/>
              </a:lnSpc>
            </a:pPr>
            <a:r>
              <a:rPr lang="en-GB" dirty="0">
                <a:hlinkClick r:id="rId6"/>
              </a:rPr>
              <a:t>Using mathematical representations at KS3 | NCETM</a:t>
            </a:r>
            <a:endParaRPr lang="en-GB" dirty="0"/>
          </a:p>
          <a:p>
            <a:pPr lvl="1">
              <a:lnSpc>
                <a:spcPct val="100000"/>
              </a:lnSpc>
            </a:pPr>
            <a:r>
              <a:rPr lang="en-GB" dirty="0">
                <a:hlinkClick r:id="rId7"/>
              </a:rPr>
              <a:t>NCETM primary mastery professional development materials</a:t>
            </a:r>
            <a:endParaRPr lang="en-GB" dirty="0"/>
          </a:p>
          <a:p>
            <a:pPr lvl="1">
              <a:lnSpc>
                <a:spcPct val="100000"/>
              </a:lnSpc>
            </a:pPr>
            <a:r>
              <a:rPr lang="en-GB" dirty="0">
                <a:hlinkClick r:id="rId8"/>
              </a:rPr>
              <a:t>NCETM primary assessment materials</a:t>
            </a:r>
            <a:endParaRPr lang="en-GB" dirty="0"/>
          </a:p>
          <a:p>
            <a:pPr>
              <a:lnSpc>
                <a:spcPct val="100000"/>
              </a:lnSpc>
            </a:pPr>
            <a:endParaRPr lang="en-GB" dirty="0"/>
          </a:p>
        </p:txBody>
      </p:sp>
    </p:spTree>
    <p:extLst>
      <p:ext uri="{BB962C8B-B14F-4D97-AF65-F5344CB8AC3E}">
        <p14:creationId xmlns:p14="http://schemas.microsoft.com/office/powerpoint/2010/main" val="309275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a:t>The slides are structured as follows:</a:t>
            </a:r>
          </a:p>
          <a:p>
            <a:pPr lvl="1"/>
            <a:r>
              <a:rPr lang="en-GB"/>
              <a:t>The big picture:</a:t>
            </a:r>
          </a:p>
          <a:p>
            <a:pPr lvl="2"/>
            <a:r>
              <a:rPr lang="en-GB"/>
              <a:t>Where does this fit in? </a:t>
            </a:r>
          </a:p>
          <a:p>
            <a:pPr lvl="2"/>
            <a:r>
              <a:rPr lang="en-GB"/>
              <a:t>What do students need to understand? </a:t>
            </a:r>
          </a:p>
          <a:p>
            <a:pPr lvl="2"/>
            <a:r>
              <a:rPr lang="en-GB"/>
              <a:t>Why is this key idea important?</a:t>
            </a:r>
          </a:p>
          <a:p>
            <a:pPr lvl="1"/>
            <a:r>
              <a:rPr lang="en-GB"/>
              <a:t>Prior learning </a:t>
            </a:r>
          </a:p>
          <a:p>
            <a:pPr lvl="1"/>
            <a:r>
              <a:rPr lang="en-GB"/>
              <a:t>Misconceptions</a:t>
            </a:r>
          </a:p>
          <a:p>
            <a:pPr lvl="1"/>
            <a:r>
              <a:rPr lang="en-GB" b="1"/>
              <a:t>Exemplified key ideas</a:t>
            </a:r>
          </a:p>
          <a:p>
            <a:pPr lvl="1"/>
            <a:r>
              <a:rPr lang="en-GB"/>
              <a:t>Reflection questions</a:t>
            </a:r>
          </a:p>
          <a:p>
            <a:pPr lvl="1"/>
            <a:r>
              <a:rPr lang="en-GB"/>
              <a:t>Appendices:</a:t>
            </a:r>
          </a:p>
          <a:p>
            <a:pPr lvl="2"/>
            <a:r>
              <a:rPr lang="en-GB"/>
              <a:t>Key vocabulary</a:t>
            </a:r>
          </a:p>
          <a:p>
            <a:pPr lvl="2"/>
            <a:r>
              <a:rPr lang="en-GB"/>
              <a:t>Representations and structure</a:t>
            </a:r>
          </a:p>
          <a:p>
            <a:pPr lvl="2"/>
            <a:r>
              <a:rPr lang="en-GB"/>
              <a:t>Previous and Future learning</a:t>
            </a:r>
          </a:p>
          <a:p>
            <a:pPr lvl="2"/>
            <a:r>
              <a:rPr lang="en-GB"/>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a:solidFill>
                  <a:srgbClr val="585858"/>
                </a:solidFill>
                <a:effectLst/>
                <a:ea typeface="Times New Roman" panose="02020603050405020304" pitchFamily="18" charset="0"/>
                <a:cs typeface="Arial" panose="020B0604020202020204" pitchFamily="34" charset="0"/>
              </a:rPr>
              <a:t>The </a:t>
            </a:r>
            <a:r>
              <a:rPr lang="en-GB" sz="1400" b="1">
                <a:solidFill>
                  <a:srgbClr val="585858"/>
                </a:solidFill>
                <a:ea typeface="Times New Roman" panose="02020603050405020304" pitchFamily="18" charset="0"/>
                <a:cs typeface="Arial" panose="020B0604020202020204" pitchFamily="34" charset="0"/>
              </a:rPr>
              <a:t>exemplified key idea </a:t>
            </a:r>
            <a:r>
              <a:rPr lang="en-GB" sz="140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a:solidFill>
                  <a:srgbClr val="585858"/>
                </a:solidFill>
                <a:cs typeface="Arial" panose="020B0604020202020204" pitchFamily="34" charset="0"/>
              </a:rPr>
              <a:t>Into the classroom</a:t>
            </a:r>
          </a:p>
          <a:p>
            <a:pPr>
              <a:buNone/>
            </a:pPr>
            <a:r>
              <a:rPr lang="en-GB" sz="1400" b="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a:solidFill>
                  <a:srgbClr val="585858"/>
                </a:solidFill>
                <a:ea typeface="Times New Roman" panose="02020603050405020304" pitchFamily="18" charset="0"/>
                <a:cs typeface="Arial" panose="020B0604020202020204" pitchFamily="34" charset="0"/>
              </a:rPr>
              <a:t>so that they could be used in PD, but also </a:t>
            </a:r>
            <a:r>
              <a:rPr lang="en-GB" sz="1400" b="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a:solidFill>
                <a:srgbClr val="585858"/>
              </a:solidFill>
              <a:cs typeface="Arial" panose="020B0604020202020204" pitchFamily="34" charset="0"/>
            </a:endParaRPr>
          </a:p>
          <a:p>
            <a:pPr>
              <a:buNone/>
            </a:pPr>
            <a:endParaRPr lang="en-GB" sz="1400" b="1">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a:solidFill>
                  <a:srgbClr val="585858"/>
                </a:solidFill>
                <a:cs typeface="Arial" panose="020B0604020202020204" pitchFamily="34" charset="0"/>
              </a:rPr>
              <a:t>PD</a:t>
            </a:r>
            <a:r>
              <a:rPr lang="en-GB" sz="1400">
                <a:solidFill>
                  <a:srgbClr val="585858"/>
                </a:solidFill>
                <a:cs typeface="Arial" panose="020B0604020202020204" pitchFamily="34" charset="0"/>
              </a:rPr>
              <a:t> </a:t>
            </a:r>
            <a:r>
              <a:rPr lang="en-GB" sz="1400" b="1">
                <a:solidFill>
                  <a:srgbClr val="585858"/>
                </a:solidFill>
                <a:cs typeface="Arial" panose="020B0604020202020204" pitchFamily="34" charset="0"/>
              </a:rPr>
              <a:t>discussion prompts</a:t>
            </a:r>
          </a:p>
          <a:p>
            <a:pPr fontAlgn="auto">
              <a:spcBef>
                <a:spcPts val="0"/>
              </a:spcBef>
              <a:spcAft>
                <a:spcPts val="0"/>
              </a:spcAft>
              <a:buClrTx/>
              <a:buNone/>
              <a:defRPr/>
            </a:pPr>
            <a:r>
              <a:rPr lang="en-GB" sz="140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a:t>The NCETM has identified a set of six ‘mathematical themes’ within Key Stage 3 mathematics that bring together a group of ‘core concepts’.</a:t>
            </a:r>
          </a:p>
          <a:p>
            <a:pPr marL="0" indent="0">
              <a:buNone/>
            </a:pPr>
            <a:endParaRPr lang="en-GB"/>
          </a:p>
          <a:p>
            <a:pPr marL="0" indent="0">
              <a:buNone/>
            </a:pPr>
            <a:r>
              <a:rPr lang="en-GB"/>
              <a:t>The first of these themes is </a:t>
            </a:r>
            <a:r>
              <a:rPr lang="en-GB">
                <a:hlinkClick r:id="rId3"/>
              </a:rPr>
              <a:t>The structure of the number system</a:t>
            </a:r>
            <a:r>
              <a:rPr lang="en-GB"/>
              <a:t>, which covers the following interconnected core concepts:</a:t>
            </a:r>
          </a:p>
          <a:p>
            <a:pPr marL="800100" lvl="2" indent="0">
              <a:buNone/>
            </a:pPr>
            <a:r>
              <a:rPr lang="en-GB" sz="2400" i="1"/>
              <a:t>1.1</a:t>
            </a:r>
            <a:r>
              <a:rPr lang="en-GB" i="1"/>
              <a:t>	</a:t>
            </a:r>
            <a:r>
              <a:rPr lang="en-GB" sz="2400" i="1"/>
              <a:t>Place value, estimation and rounding</a:t>
            </a:r>
          </a:p>
          <a:p>
            <a:pPr marL="800100" lvl="2" indent="0">
              <a:buNone/>
            </a:pPr>
            <a:r>
              <a:rPr lang="en-GB" sz="2400" i="1"/>
              <a:t>1.2	Properties of number</a:t>
            </a:r>
          </a:p>
          <a:p>
            <a:pPr marL="800100" lvl="2" indent="0">
              <a:buNone/>
            </a:pPr>
            <a:r>
              <a:rPr lang="en-GB" sz="2400" i="1"/>
              <a:t>1.3	Ordering and comparing</a:t>
            </a:r>
          </a:p>
          <a:p>
            <a:pPr marL="800100" lvl="2" indent="0">
              <a:buNone/>
            </a:pPr>
            <a:r>
              <a:rPr lang="en-GB" sz="2400" i="1"/>
              <a:t>1.4	Simplifying and manipulating expressions, equations and formulae</a:t>
            </a:r>
          </a:p>
          <a:p>
            <a:endParaRPr lang="en-GB"/>
          </a:p>
        </p:txBody>
      </p:sp>
    </p:spTree>
    <p:extLst>
      <p:ext uri="{BB962C8B-B14F-4D97-AF65-F5344CB8AC3E}">
        <p14:creationId xmlns:p14="http://schemas.microsoft.com/office/powerpoint/2010/main" val="4150506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CCBE3B-DC4D-4AB4-900F-ED7340F09015}"/>
              </a:ext>
            </a:extLst>
          </p:cNvPr>
          <p:cNvPicPr>
            <a:picLocks noChangeAspect="1"/>
          </p:cNvPicPr>
          <p:nvPr/>
        </p:nvPicPr>
        <p:blipFill>
          <a:blip r:embed="rId3"/>
          <a:stretch>
            <a:fillRect/>
          </a:stretch>
        </p:blipFill>
        <p:spPr>
          <a:xfrm>
            <a:off x="257175" y="307454"/>
            <a:ext cx="11677650" cy="4057650"/>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a:t>Within this core concept, </a:t>
            </a:r>
            <a:r>
              <a:rPr lang="en-GB" sz="1500">
                <a:hlinkClick r:id="rId4"/>
              </a:rPr>
              <a:t>1.4 Simplifying and manipulating expressions, equations and formulae</a:t>
            </a:r>
            <a:r>
              <a:rPr lang="en-GB" sz="1500"/>
              <a:t>, there are three statements of knowledge, skills and understanding. </a:t>
            </a:r>
          </a:p>
          <a:p>
            <a:pPr>
              <a:spcBef>
                <a:spcPts val="600"/>
              </a:spcBef>
            </a:pPr>
            <a:r>
              <a:rPr lang="en-GB" sz="1500"/>
              <a:t>These, in turn, are broken down into seventeen key ideas. The highlighted key idea is exemplified in this slide deck.</a:t>
            </a:r>
          </a:p>
          <a:p>
            <a:pPr>
              <a:spcBef>
                <a:spcPts val="600"/>
              </a:spcBef>
            </a:pPr>
            <a:endParaRPr lang="en-GB"/>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15680" y="3573016"/>
            <a:ext cx="6408000"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a:solidFill>
                <a:schemeClr val="tx1"/>
              </a:solidFill>
              <a:highlight>
                <a:srgbClr val="FFFF00"/>
              </a:highlight>
            </a:endParaRPr>
          </a:p>
        </p:txBody>
      </p:sp>
    </p:spTree>
    <p:extLst>
      <p:ext uri="{BB962C8B-B14F-4D97-AF65-F5344CB8AC3E}">
        <p14:creationId xmlns:p14="http://schemas.microsoft.com/office/powerpoint/2010/main" val="1515403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a:t>What prior knowledge might your students already have? </a:t>
            </a:r>
          </a:p>
          <a:p>
            <a:pPr lvl="1"/>
            <a:r>
              <a:rPr lang="en-GB" sz="2400"/>
              <a:t>What language might they use to describe this key idea? </a:t>
            </a:r>
          </a:p>
          <a:p>
            <a:pPr lvl="1"/>
            <a:r>
              <a:rPr lang="en-GB" sz="240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3"/>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a:latin typeface="+mj-lt"/>
                <a:ea typeface="Calibri" panose="020F0502020204030204" pitchFamily="34" charset="0"/>
                <a:cs typeface="Times New Roman" panose="02020603050405020304" pitchFamily="18" charset="0"/>
              </a:rPr>
              <a:t>1.4.5.1 Understand that an additive relationship between variables can be written in a number of different ways</a:t>
            </a:r>
          </a:p>
          <a:p>
            <a:pPr fontAlgn="auto">
              <a:lnSpc>
                <a:spcPct val="100000"/>
              </a:lnSpc>
              <a:spcBef>
                <a:spcPts val="600"/>
              </a:spcBef>
              <a:spcAft>
                <a:spcPts val="600"/>
              </a:spcAft>
              <a:buClrTx/>
            </a:pPr>
            <a:r>
              <a:rPr lang="en-GB">
                <a:latin typeface="+mj-lt"/>
                <a:ea typeface="Calibri" panose="020F0502020204030204" pitchFamily="34" charset="0"/>
                <a:cs typeface="Times New Roman" panose="02020603050405020304" pitchFamily="18" charset="0"/>
              </a:rPr>
              <a:t>Every addition can be rewritten as a subtraction and every subtraction as an addition.</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a:t>Why is this key idea important?</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124744"/>
            <a:ext cx="10972800" cy="5040560"/>
          </a:xfrm>
        </p:spPr>
        <p:txBody>
          <a:bodyPr>
            <a:normAutofit fontScale="85000" lnSpcReduction="10000"/>
          </a:bodyPr>
          <a:lstStyle/>
          <a:p>
            <a:r>
              <a:rPr lang="en-GB"/>
              <a:t>The fundamental understanding in this set of key ideas is that a letter can be used to represent a generalised number and that algebraic notation is used to generalise number properties, structures and relationships.</a:t>
            </a:r>
          </a:p>
          <a:p>
            <a:r>
              <a:rPr lang="en-GB"/>
              <a:t>At Key Stages 1 and 2, students had experience of expressing number relationships in different ways. So, for example, if students know 3 + 4 = 7, they should also know the ‘three facts for free’: 4 + 3 = 7, 7 − 4 = 3 and 7 − 3 = 4. </a:t>
            </a:r>
          </a:p>
          <a:p>
            <a:r>
              <a:rPr lang="en-GB"/>
              <a:t>Within this key idea, students need to be aware that this additive structure can be expressed generally (i.e. a = b + c gives rise to a = c + b, a – b = c and a – c = b).</a:t>
            </a:r>
          </a:p>
          <a:p>
            <a:r>
              <a:rPr lang="en-GB"/>
              <a:t>Students should also understand that this additive structure can be applied to more complex equations. For example, (x</a:t>
            </a:r>
            <a:r>
              <a:rPr lang="en-GB" baseline="30000"/>
              <a:t>2</a:t>
            </a:r>
            <a:r>
              <a:rPr lang="en-GB"/>
              <a:t> + a) + (x</a:t>
            </a:r>
            <a:r>
              <a:rPr lang="en-GB" baseline="30000"/>
              <a:t>3</a:t>
            </a:r>
            <a:r>
              <a:rPr lang="en-GB"/>
              <a:t> − px + m) = (4 − p) can be rewritten as: (x</a:t>
            </a:r>
            <a:r>
              <a:rPr lang="en-GB" baseline="30000"/>
              <a:t>2</a:t>
            </a:r>
            <a:r>
              <a:rPr lang="en-GB"/>
              <a:t> + a) = (4 − p) − (x</a:t>
            </a:r>
            <a:r>
              <a:rPr lang="en-GB" baseline="30000"/>
              <a:t>3</a:t>
            </a:r>
            <a:r>
              <a:rPr lang="en-GB"/>
              <a:t> − px + m), which, because the left-hand side is also an additive expression, can be written as: a = (4 − p) − (x</a:t>
            </a:r>
            <a:r>
              <a:rPr lang="en-GB" baseline="30000"/>
              <a:t>3</a:t>
            </a:r>
            <a:r>
              <a:rPr lang="en-GB"/>
              <a:t> – px + m) − x</a:t>
            </a:r>
            <a:r>
              <a:rPr lang="en-GB" baseline="30000"/>
              <a:t>2</a:t>
            </a:r>
            <a:r>
              <a:rPr lang="en-GB"/>
              <a:t> to make a the subject. </a:t>
            </a:r>
          </a:p>
          <a:p>
            <a:r>
              <a:rPr lang="en-GB"/>
              <a:t>This gives rise to work on rearranging formulae: students should appreciate that, when expressing the relationship between one variable (the subject of the formula) and the rest of the expression, it is possible to evaluate any of the variables, given values for all the others. Students should appreciate that the process of changing the subject of a formula is essentially the same process as solving an equation in one unknown.</a:t>
            </a:r>
          </a:p>
          <a:p>
            <a:pPr marL="0" indent="0">
              <a:buNone/>
            </a:pPr>
            <a:endParaRPr lang="en-GB"/>
          </a:p>
          <a:p>
            <a:endParaRPr lang="en-GB"/>
          </a:p>
          <a:p>
            <a:endParaRPr lang="en-GB"/>
          </a:p>
        </p:txBody>
      </p:sp>
    </p:spTree>
    <p:extLst>
      <p:ext uri="{BB962C8B-B14F-4D97-AF65-F5344CB8AC3E}">
        <p14:creationId xmlns:p14="http://schemas.microsoft.com/office/powerpoint/2010/main" val="278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a:t>What prior knowledge might your students already have? </a:t>
            </a:r>
          </a:p>
          <a:p>
            <a:pPr lvl="1"/>
            <a:r>
              <a:rPr lang="en-GB" sz="2400"/>
              <a:t>What language might they use to describe this key idea? </a:t>
            </a:r>
          </a:p>
          <a:p>
            <a:pPr lvl="1"/>
            <a:r>
              <a:rPr lang="en-GB" sz="240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1641767218"/>
              </p:ext>
            </p:extLst>
          </p:nvPr>
        </p:nvGraphicFramePr>
        <p:xfrm>
          <a:off x="660693" y="1411381"/>
          <a:ext cx="6160612" cy="4576806"/>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332866">
                <a:tc>
                  <a:txBody>
                    <a:bodyPr/>
                    <a:lstStyle/>
                    <a:p>
                      <a:r>
                        <a:rPr lang="en-GB"/>
                        <a:t>Upper Key Stage 2 Learning Outcome</a:t>
                      </a:r>
                    </a:p>
                  </a:txBody>
                  <a:tcPr/>
                </a:tc>
                <a:extLst>
                  <a:ext uri="{0D108BD9-81ED-4DB2-BD59-A6C34878D82A}">
                    <a16:rowId xmlns:a16="http://schemas.microsoft.com/office/drawing/2014/main" val="1564221312"/>
                  </a:ext>
                </a:extLst>
              </a:tr>
              <a:tr h="582515">
                <a:tc>
                  <a:txBody>
                    <a:bodyPr/>
                    <a:lstStyle/>
                    <a:p>
                      <a:pPr marL="285750" indent="-285750">
                        <a:buFont typeface="Arial" panose="020B0604020202020204" pitchFamily="34" charset="0"/>
                        <a:buChar char="•"/>
                      </a:pPr>
                      <a:r>
                        <a:rPr lang="en-GB"/>
                        <a:t>Use their knowledge of the order of operations to carry out calculations involving the four operations </a:t>
                      </a:r>
                    </a:p>
                  </a:txBody>
                  <a:tcPr anchor="ctr"/>
                </a:tc>
                <a:extLst>
                  <a:ext uri="{0D108BD9-81ED-4DB2-BD59-A6C34878D82A}">
                    <a16:rowId xmlns:a16="http://schemas.microsoft.com/office/drawing/2014/main" val="1387505252"/>
                  </a:ext>
                </a:extLst>
              </a:tr>
              <a:tr h="580722">
                <a:tc>
                  <a:txBody>
                    <a:bodyPr/>
                    <a:lstStyle/>
                    <a:p>
                      <a:pPr marL="285750" indent="-285750">
                        <a:buFont typeface="Arial" panose="020B0604020202020204" pitchFamily="34" charset="0"/>
                        <a:buChar char="•"/>
                      </a:pPr>
                      <a:r>
                        <a:rPr lang="en-GB" dirty="0"/>
                        <a:t>Use simple formulae </a:t>
                      </a:r>
                    </a:p>
                  </a:txBody>
                  <a:tcPr anchor="ctr"/>
                </a:tc>
                <a:extLst>
                  <a:ext uri="{0D108BD9-81ED-4DB2-BD59-A6C34878D82A}">
                    <a16:rowId xmlns:a16="http://schemas.microsoft.com/office/drawing/2014/main" val="502591801"/>
                  </a:ext>
                </a:extLst>
              </a:tr>
              <a:tr h="580722">
                <a:tc>
                  <a:txBody>
                    <a:bodyPr/>
                    <a:lstStyle/>
                    <a:p>
                      <a:pPr marL="285750" indent="-285750">
                        <a:buFont typeface="Arial" panose="020B0604020202020204" pitchFamily="34" charset="0"/>
                        <a:buChar char="•"/>
                      </a:pPr>
                      <a:r>
                        <a:rPr lang="en-GB"/>
                        <a:t>Express missing number problems algebraically </a:t>
                      </a:r>
                    </a:p>
                  </a:txBody>
                  <a:tcPr anchor="ctr"/>
                </a:tc>
                <a:extLst>
                  <a:ext uri="{0D108BD9-81ED-4DB2-BD59-A6C34878D82A}">
                    <a16:rowId xmlns:a16="http://schemas.microsoft.com/office/drawing/2014/main" val="2537917201"/>
                  </a:ext>
                </a:extLst>
              </a:tr>
              <a:tr h="582515">
                <a:tc>
                  <a:txBody>
                    <a:bodyPr/>
                    <a:lstStyle/>
                    <a:p>
                      <a:pPr marL="285750" indent="-285750">
                        <a:buFont typeface="Arial" panose="020B0604020202020204" pitchFamily="34" charset="0"/>
                        <a:buChar char="•"/>
                      </a:pPr>
                      <a:r>
                        <a:rPr lang="en-GB"/>
                        <a:t>Find pairs of numbers that satisfy an equation with two unknowns </a:t>
                      </a:r>
                    </a:p>
                  </a:txBody>
                  <a:tcPr anchor="ctr"/>
                </a:tc>
                <a:extLst>
                  <a:ext uri="{0D108BD9-81ED-4DB2-BD59-A6C34878D82A}">
                    <a16:rowId xmlns:a16="http://schemas.microsoft.com/office/drawing/2014/main" val="4192537400"/>
                  </a:ext>
                </a:extLst>
              </a:tr>
              <a:tr h="580722">
                <a:tc>
                  <a:txBody>
                    <a:bodyPr/>
                    <a:lstStyle/>
                    <a:p>
                      <a:pPr marL="285750" indent="-285750">
                        <a:buFont typeface="Arial" panose="020B0604020202020204" pitchFamily="34" charset="0"/>
                        <a:buChar char="•"/>
                      </a:pPr>
                      <a:r>
                        <a:rPr lang="en-GB"/>
                        <a:t>Enumerate possibilities of combinations of two variables</a:t>
                      </a:r>
                    </a:p>
                  </a:txBody>
                  <a:tcPr anchor="ctr"/>
                </a:tc>
                <a:extLst>
                  <a:ext uri="{0D108BD9-81ED-4DB2-BD59-A6C34878D82A}">
                    <a16:rowId xmlns:a16="http://schemas.microsoft.com/office/drawing/2014/main" val="6563484"/>
                  </a:ext>
                </a:extLst>
              </a:tr>
              <a:tr h="108181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Be introduced to the use of symbols and letters to represent variables and unknowns in mathematical situations that they already understand (non-statutory guidance)</a:t>
                      </a:r>
                    </a:p>
                  </a:txBody>
                  <a:tcPr anchor="ctr"/>
                </a:tc>
                <a:extLst>
                  <a:ext uri="{0D108BD9-81ED-4DB2-BD59-A6C34878D82A}">
                    <a16:rowId xmlns:a16="http://schemas.microsoft.com/office/drawing/2014/main" val="854264206"/>
                  </a:ext>
                </a:extLst>
              </a:tr>
            </a:tbl>
          </a:graphicData>
        </a:graphic>
      </p:graphicFrame>
    </p:spTree>
    <p:extLst>
      <p:ext uri="{BB962C8B-B14F-4D97-AF65-F5344CB8AC3E}">
        <p14:creationId xmlns:p14="http://schemas.microsoft.com/office/powerpoint/2010/main" val="43297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a:t>The following slides contain questions for checking prior learning. </a:t>
            </a:r>
          </a:p>
          <a:p>
            <a:pPr lvl="1"/>
            <a:r>
              <a:rPr lang="en-GB" sz="2400"/>
              <a:t>What representations might students use to support their understanding of these questions?</a:t>
            </a:r>
          </a:p>
          <a:p>
            <a:pPr lvl="1"/>
            <a:r>
              <a:rPr lang="en-GB" sz="2400"/>
              <a:t>What variation might you put in place for these questions to fully assess students’ understanding of the concept?</a:t>
            </a:r>
          </a:p>
          <a:p>
            <a:pPr lvl="1"/>
            <a:r>
              <a:rPr lang="en-GB" sz="2400"/>
              <a:t>How might changing the language of each question change the difficulty?</a:t>
            </a:r>
          </a:p>
          <a:p>
            <a:pPr lvl="1"/>
            <a:r>
              <a:rPr lang="en-GB" sz="2400"/>
              <a:t>Why are these such crucial pre-requisites for this key idea? </a:t>
            </a:r>
          </a:p>
          <a:p>
            <a:endParaRPr lang="en-GB" sz="2800"/>
          </a:p>
        </p:txBody>
      </p:sp>
    </p:spTree>
    <p:extLst>
      <p:ext uri="{BB962C8B-B14F-4D97-AF65-F5344CB8AC3E}">
        <p14:creationId xmlns:p14="http://schemas.microsoft.com/office/powerpoint/2010/main" val="1019329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9E276CD5-BEAC-4CCE-AE34-74AB2CA1AEBD}" vid="{BC810C90-8B54-4148-B4B6-1999428F45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7C929F17-7065-44D4-BAC9-30D6CA7CBC8C}">
  <ds:schemaRefs>
    <ds:schemaRef ds:uri="b17c8f57-d5a2-4476-ad19-6366d61ed755"/>
    <ds:schemaRef ds:uri="dc9bd944-225f-43f1-96dc-d5ee43d55d1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3.xml><?xml version="1.0" encoding="utf-8"?>
<ds:datastoreItem xmlns:ds="http://schemas.openxmlformats.org/officeDocument/2006/customXml" ds:itemID="{B1B18B3D-5C68-4030-BEF3-6F927E24DA37}">
  <ds:schemaRefs>
    <ds:schemaRef ds:uri="b17c8f57-d5a2-4476-ad19-6366d61ed755"/>
    <ds:schemaRef ds:uri="dc9bd944-225f-43f1-96dc-d5ee43d55d1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85CA48D5-CF87-4E62-9CFA-B8134F07C6D3}">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49</TotalTime>
  <Words>4176</Words>
  <Application>Microsoft Office PowerPoint</Application>
  <PresentationFormat>Widescreen</PresentationFormat>
  <Paragraphs>300</Paragraphs>
  <Slides>27</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Cambria Math</vt:lpstr>
      <vt:lpstr>Myriad Pro</vt:lpstr>
      <vt:lpstr>Times New Roman</vt:lpstr>
      <vt:lpstr>Custom Design</vt:lpstr>
      <vt:lpstr>Expressing additive relationships between variables</vt:lpstr>
      <vt:lpstr>About this resource</vt:lpstr>
      <vt:lpstr>About this resource</vt:lpstr>
      <vt:lpstr>Where does this fit in?</vt:lpstr>
      <vt:lpstr>Where does this fit in?</vt:lpstr>
      <vt:lpstr>What do students need to understand?</vt:lpstr>
      <vt:lpstr>Why is this key idea important?</vt:lpstr>
      <vt:lpstr>Prior learning</vt:lpstr>
      <vt:lpstr>Checking prior learning</vt:lpstr>
      <vt:lpstr>Checking prior learning</vt:lpstr>
      <vt:lpstr>Common difficulties and misconceptions</vt:lpstr>
      <vt:lpstr>Common difficulties and misconceptions (1)</vt:lpstr>
      <vt:lpstr>Every addition can be rewritten as a subtraction and every subtraction as an addition</vt:lpstr>
      <vt:lpstr>Every addition can be rewritten as a subtraction and every subtraction as an addition</vt:lpstr>
      <vt:lpstr>Every addition can be rewritten as a subtraction and every subtraction as an addition</vt:lpstr>
      <vt:lpstr>Every addition can be rewritten as a subtraction and every subtraction as an addition</vt:lpstr>
      <vt:lpstr>Every addition can be rewritten as a subtraction and every subtraction as an addition</vt:lpstr>
      <vt:lpstr>Every addition can be rewritten as a subtraction and every subtraction as an addition</vt:lpstr>
      <vt:lpstr>Reflection questions</vt:lpstr>
      <vt:lpstr>PowerPoint Presentation</vt:lpstr>
      <vt:lpstr>Appendices</vt:lpstr>
      <vt:lpstr>Key vocabulary (1)</vt:lpstr>
      <vt:lpstr>Key vocabulary (2)</vt:lpstr>
      <vt:lpstr>Representations and structure</vt:lpstr>
      <vt:lpstr>Previous learning</vt:lpstr>
      <vt:lpstr>Future learning</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Expressing additive relationships between variables</dc:title>
  <dc:creator>Rebecca Donaldson</dc:creator>
  <cp:lastModifiedBy>Steve McCormack</cp:lastModifiedBy>
  <cp:revision>4</cp:revision>
  <dcterms:created xsi:type="dcterms:W3CDTF">2021-05-06T09:13:41Z</dcterms:created>
  <dcterms:modified xsi:type="dcterms:W3CDTF">2021-09-20T14:53:05Z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