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53"/>
  </p:notesMasterIdLst>
  <p:sldIdLst>
    <p:sldId id="263" r:id="rId6"/>
    <p:sldId id="256" r:id="rId7"/>
    <p:sldId id="588" r:id="rId8"/>
    <p:sldId id="589" r:id="rId9"/>
    <p:sldId id="590" r:id="rId10"/>
    <p:sldId id="269" r:id="rId11"/>
    <p:sldId id="276" r:id="rId12"/>
    <p:sldId id="277" r:id="rId13"/>
    <p:sldId id="279" r:id="rId14"/>
    <p:sldId id="280" r:id="rId15"/>
    <p:sldId id="281" r:id="rId16"/>
    <p:sldId id="282" r:id="rId17"/>
    <p:sldId id="591" r:id="rId18"/>
    <p:sldId id="592" r:id="rId19"/>
    <p:sldId id="580" r:id="rId20"/>
    <p:sldId id="609" r:id="rId21"/>
    <p:sldId id="579" r:id="rId22"/>
    <p:sldId id="593" r:id="rId23"/>
    <p:sldId id="594" r:id="rId24"/>
    <p:sldId id="595" r:id="rId25"/>
    <p:sldId id="596" r:id="rId26"/>
    <p:sldId id="597" r:id="rId27"/>
    <p:sldId id="598" r:id="rId28"/>
    <p:sldId id="599" r:id="rId29"/>
    <p:sldId id="600" r:id="rId30"/>
    <p:sldId id="601" r:id="rId31"/>
    <p:sldId id="602" r:id="rId32"/>
    <p:sldId id="603" r:id="rId33"/>
    <p:sldId id="610" r:id="rId34"/>
    <p:sldId id="604" r:id="rId35"/>
    <p:sldId id="605" r:id="rId36"/>
    <p:sldId id="606" r:id="rId37"/>
    <p:sldId id="611" r:id="rId38"/>
    <p:sldId id="612" r:id="rId39"/>
    <p:sldId id="613" r:id="rId40"/>
    <p:sldId id="615" r:id="rId41"/>
    <p:sldId id="617" r:id="rId42"/>
    <p:sldId id="614" r:id="rId43"/>
    <p:sldId id="618" r:id="rId44"/>
    <p:sldId id="286" r:id="rId45"/>
    <p:sldId id="265" r:id="rId46"/>
    <p:sldId id="287" r:id="rId47"/>
    <p:sldId id="288" r:id="rId48"/>
    <p:sldId id="289" r:id="rId49"/>
    <p:sldId id="582" r:id="rId50"/>
    <p:sldId id="290" r:id="rId51"/>
    <p:sldId id="291" r:id="rId52"/>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85858"/>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77143" autoAdjust="0"/>
  </p:normalViewPr>
  <p:slideViewPr>
    <p:cSldViewPr>
      <p:cViewPr varScale="1">
        <p:scale>
          <a:sx n="55" d="100"/>
          <a:sy n="55" d="100"/>
        </p:scale>
        <p:origin x="1338"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0609ED6B-D58B-406A-8FCF-33021E16E75F}"/>
    <pc:docChg chg="custSel modSld">
      <pc:chgData name="Steve McCormack" userId="a36034f6-e157-44c0-92e0-583c4185333c" providerId="ADAL" clId="{0609ED6B-D58B-406A-8FCF-33021E16E75F}" dt="2021-09-20T14:01:38.486" v="42" actId="6549"/>
      <pc:docMkLst>
        <pc:docMk/>
      </pc:docMkLst>
      <pc:sldChg chg="modSp mod">
        <pc:chgData name="Steve McCormack" userId="a36034f6-e157-44c0-92e0-583c4185333c" providerId="ADAL" clId="{0609ED6B-D58B-406A-8FCF-33021E16E75F}" dt="2021-09-20T13:54:51.335" v="5" actId="6549"/>
        <pc:sldMkLst>
          <pc:docMk/>
          <pc:sldMk cId="0" sldId="256"/>
        </pc:sldMkLst>
        <pc:spChg chg="mod">
          <ac:chgData name="Steve McCormack" userId="a36034f6-e157-44c0-92e0-583c4185333c" providerId="ADAL" clId="{0609ED6B-D58B-406A-8FCF-33021E16E75F}" dt="2021-09-20T13:54:51.335" v="5" actId="6549"/>
          <ac:spMkLst>
            <pc:docMk/>
            <pc:sldMk cId="0" sldId="256"/>
            <ac:spMk id="5" creationId="{F3AEFA3D-6E0E-40FE-BDA2-AC1662A877CD}"/>
          </ac:spMkLst>
        </pc:spChg>
      </pc:sldChg>
      <pc:sldChg chg="modSp mod">
        <pc:chgData name="Steve McCormack" userId="a36034f6-e157-44c0-92e0-583c4185333c" providerId="ADAL" clId="{0609ED6B-D58B-406A-8FCF-33021E16E75F}" dt="2021-09-20T14:01:20.687" v="36" actId="6549"/>
        <pc:sldMkLst>
          <pc:docMk/>
          <pc:sldMk cId="1792976774" sldId="288"/>
        </pc:sldMkLst>
        <pc:spChg chg="mod">
          <ac:chgData name="Steve McCormack" userId="a36034f6-e157-44c0-92e0-583c4185333c" providerId="ADAL" clId="{0609ED6B-D58B-406A-8FCF-33021E16E75F}" dt="2021-09-20T14:01:20.687" v="36" actId="6549"/>
          <ac:spMkLst>
            <pc:docMk/>
            <pc:sldMk cId="1792976774" sldId="288"/>
            <ac:spMk id="2" creationId="{3D3B0D61-9420-4B06-8555-667429430C87}"/>
          </ac:spMkLst>
        </pc:spChg>
      </pc:sldChg>
      <pc:sldChg chg="modSp mod">
        <pc:chgData name="Steve McCormack" userId="a36034f6-e157-44c0-92e0-583c4185333c" providerId="ADAL" clId="{0609ED6B-D58B-406A-8FCF-33021E16E75F}" dt="2021-09-20T14:01:31.633" v="40" actId="6549"/>
        <pc:sldMkLst>
          <pc:docMk/>
          <pc:sldMk cId="2116399320" sldId="290"/>
        </pc:sldMkLst>
        <pc:spChg chg="mod">
          <ac:chgData name="Steve McCormack" userId="a36034f6-e157-44c0-92e0-583c4185333c" providerId="ADAL" clId="{0609ED6B-D58B-406A-8FCF-33021E16E75F}" dt="2021-09-20T14:01:31.633" v="40" actId="6549"/>
          <ac:spMkLst>
            <pc:docMk/>
            <pc:sldMk cId="2116399320" sldId="290"/>
            <ac:spMk id="2" creationId="{468AD34D-48AC-4C34-99A5-DF560A5DFC10}"/>
          </ac:spMkLst>
        </pc:spChg>
      </pc:sldChg>
      <pc:sldChg chg="modSp mod">
        <pc:chgData name="Steve McCormack" userId="a36034f6-e157-44c0-92e0-583c4185333c" providerId="ADAL" clId="{0609ED6B-D58B-406A-8FCF-33021E16E75F}" dt="2021-09-20T14:01:38.486" v="42" actId="6549"/>
        <pc:sldMkLst>
          <pc:docMk/>
          <pc:sldMk cId="309275939" sldId="291"/>
        </pc:sldMkLst>
        <pc:spChg chg="mod">
          <ac:chgData name="Steve McCormack" userId="a36034f6-e157-44c0-92e0-583c4185333c" providerId="ADAL" clId="{0609ED6B-D58B-406A-8FCF-33021E16E75F}" dt="2021-09-20T14:01:38.486" v="42" actId="6549"/>
          <ac:spMkLst>
            <pc:docMk/>
            <pc:sldMk cId="309275939" sldId="291"/>
            <ac:spMk id="2" creationId="{2FC8153A-3089-4481-8DDB-FCA2DBF5BD26}"/>
          </ac:spMkLst>
        </pc:spChg>
      </pc:sldChg>
      <pc:sldChg chg="modSp mod">
        <pc:chgData name="Steve McCormack" userId="a36034f6-e157-44c0-92e0-583c4185333c" providerId="ADAL" clId="{0609ED6B-D58B-406A-8FCF-33021E16E75F}" dt="2021-09-20T13:57:08.615" v="12" actId="6549"/>
        <pc:sldMkLst>
          <pc:docMk/>
          <pc:sldMk cId="1972075379" sldId="579"/>
        </pc:sldMkLst>
        <pc:spChg chg="mod">
          <ac:chgData name="Steve McCormack" userId="a36034f6-e157-44c0-92e0-583c4185333c" providerId="ADAL" clId="{0609ED6B-D58B-406A-8FCF-33021E16E75F}" dt="2021-09-20T13:57:08.615" v="12" actId="6549"/>
          <ac:spMkLst>
            <pc:docMk/>
            <pc:sldMk cId="1972075379" sldId="579"/>
            <ac:spMk id="8" creationId="{518DFCB7-B5C2-4546-A38E-A69D63D0A38C}"/>
          </ac:spMkLst>
        </pc:spChg>
      </pc:sldChg>
      <pc:sldChg chg="modSp mod">
        <pc:chgData name="Steve McCormack" userId="a36034f6-e157-44c0-92e0-583c4185333c" providerId="ADAL" clId="{0609ED6B-D58B-406A-8FCF-33021E16E75F}" dt="2021-09-20T13:56:46.907" v="10" actId="6549"/>
        <pc:sldMkLst>
          <pc:docMk/>
          <pc:sldMk cId="717258061" sldId="580"/>
        </pc:sldMkLst>
        <pc:spChg chg="mod">
          <ac:chgData name="Steve McCormack" userId="a36034f6-e157-44c0-92e0-583c4185333c" providerId="ADAL" clId="{0609ED6B-D58B-406A-8FCF-33021E16E75F}" dt="2021-09-20T13:56:46.907" v="10" actId="6549"/>
          <ac:spMkLst>
            <pc:docMk/>
            <pc:sldMk cId="717258061" sldId="580"/>
            <ac:spMk id="2" creationId="{23A84928-1FCA-4634-9C2E-8162352F2955}"/>
          </ac:spMkLst>
        </pc:spChg>
      </pc:sldChg>
      <pc:sldChg chg="modSp mod">
        <pc:chgData name="Steve McCormack" userId="a36034f6-e157-44c0-92e0-583c4185333c" providerId="ADAL" clId="{0609ED6B-D58B-406A-8FCF-33021E16E75F}" dt="2021-09-20T14:01:26.782" v="38" actId="6549"/>
        <pc:sldMkLst>
          <pc:docMk/>
          <pc:sldMk cId="174020298" sldId="582"/>
        </pc:sldMkLst>
        <pc:spChg chg="mod">
          <ac:chgData name="Steve McCormack" userId="a36034f6-e157-44c0-92e0-583c4185333c" providerId="ADAL" clId="{0609ED6B-D58B-406A-8FCF-33021E16E75F}" dt="2021-09-20T14:01:26.782" v="38" actId="6549"/>
          <ac:spMkLst>
            <pc:docMk/>
            <pc:sldMk cId="174020298" sldId="582"/>
            <ac:spMk id="2" creationId="{468AD34D-48AC-4C34-99A5-DF560A5DFC10}"/>
          </ac:spMkLst>
        </pc:spChg>
      </pc:sldChg>
      <pc:sldChg chg="modSp mod">
        <pc:chgData name="Steve McCormack" userId="a36034f6-e157-44c0-92e0-583c4185333c" providerId="ADAL" clId="{0609ED6B-D58B-406A-8FCF-33021E16E75F}" dt="2021-09-20T13:56:26.085" v="9" actId="20577"/>
        <pc:sldMkLst>
          <pc:docMk/>
          <pc:sldMk cId="3838437015" sldId="592"/>
        </pc:sldMkLst>
        <pc:spChg chg="mod">
          <ac:chgData name="Steve McCormack" userId="a36034f6-e157-44c0-92e0-583c4185333c" providerId="ADAL" clId="{0609ED6B-D58B-406A-8FCF-33021E16E75F}" dt="2021-09-20T13:56:26.085" v="9" actId="20577"/>
          <ac:spMkLst>
            <pc:docMk/>
            <pc:sldMk cId="3838437015" sldId="592"/>
            <ac:spMk id="2" creationId="{B08EAE25-5B76-4ADD-94E3-A4483F44E3F4}"/>
          </ac:spMkLst>
        </pc:spChg>
      </pc:sldChg>
      <pc:sldChg chg="modSp mod">
        <pc:chgData name="Steve McCormack" userId="a36034f6-e157-44c0-92e0-583c4185333c" providerId="ADAL" clId="{0609ED6B-D58B-406A-8FCF-33021E16E75F}" dt="2021-09-20T13:57:15.438" v="13" actId="20577"/>
        <pc:sldMkLst>
          <pc:docMk/>
          <pc:sldMk cId="978811286" sldId="593"/>
        </pc:sldMkLst>
        <pc:spChg chg="mod">
          <ac:chgData name="Steve McCormack" userId="a36034f6-e157-44c0-92e0-583c4185333c" providerId="ADAL" clId="{0609ED6B-D58B-406A-8FCF-33021E16E75F}" dt="2021-09-20T13:57:15.438" v="13" actId="20577"/>
          <ac:spMkLst>
            <pc:docMk/>
            <pc:sldMk cId="978811286" sldId="593"/>
            <ac:spMk id="2" creationId="{23A84928-1FCA-4634-9C2E-8162352F2955}"/>
          </ac:spMkLst>
        </pc:spChg>
      </pc:sldChg>
      <pc:sldChg chg="modSp mod">
        <pc:chgData name="Steve McCormack" userId="a36034f6-e157-44c0-92e0-583c4185333c" providerId="ADAL" clId="{0609ED6B-D58B-406A-8FCF-33021E16E75F}" dt="2021-09-20T13:57:23.197" v="14" actId="20577"/>
        <pc:sldMkLst>
          <pc:docMk/>
          <pc:sldMk cId="2409897377" sldId="594"/>
        </pc:sldMkLst>
        <pc:spChg chg="mod">
          <ac:chgData name="Steve McCormack" userId="a36034f6-e157-44c0-92e0-583c4185333c" providerId="ADAL" clId="{0609ED6B-D58B-406A-8FCF-33021E16E75F}" dt="2021-09-20T13:57:23.197" v="14" actId="20577"/>
          <ac:spMkLst>
            <pc:docMk/>
            <pc:sldMk cId="2409897377" sldId="594"/>
            <ac:spMk id="7" creationId="{3C8E85A5-8E11-41B5-8D9B-1F91B1A56AD1}"/>
          </ac:spMkLst>
        </pc:spChg>
      </pc:sldChg>
      <pc:sldChg chg="modSp mod">
        <pc:chgData name="Steve McCormack" userId="a36034f6-e157-44c0-92e0-583c4185333c" providerId="ADAL" clId="{0609ED6B-D58B-406A-8FCF-33021E16E75F}" dt="2021-09-20T13:57:28.590" v="15" actId="6549"/>
        <pc:sldMkLst>
          <pc:docMk/>
          <pc:sldMk cId="1511555069" sldId="595"/>
        </pc:sldMkLst>
        <pc:spChg chg="mod">
          <ac:chgData name="Steve McCormack" userId="a36034f6-e157-44c0-92e0-583c4185333c" providerId="ADAL" clId="{0609ED6B-D58B-406A-8FCF-33021E16E75F}" dt="2021-09-20T13:57:28.590" v="15" actId="6549"/>
          <ac:spMkLst>
            <pc:docMk/>
            <pc:sldMk cId="1511555069" sldId="595"/>
            <ac:spMk id="2" creationId="{23A84928-1FCA-4634-9C2E-8162352F2955}"/>
          </ac:spMkLst>
        </pc:spChg>
      </pc:sldChg>
      <pc:sldChg chg="modSp mod">
        <pc:chgData name="Steve McCormack" userId="a36034f6-e157-44c0-92e0-583c4185333c" providerId="ADAL" clId="{0609ED6B-D58B-406A-8FCF-33021E16E75F}" dt="2021-09-20T13:57:41.103" v="16" actId="20577"/>
        <pc:sldMkLst>
          <pc:docMk/>
          <pc:sldMk cId="3094803494" sldId="596"/>
        </pc:sldMkLst>
        <pc:spChg chg="mod">
          <ac:chgData name="Steve McCormack" userId="a36034f6-e157-44c0-92e0-583c4185333c" providerId="ADAL" clId="{0609ED6B-D58B-406A-8FCF-33021E16E75F}" dt="2021-09-20T13:57:41.103" v="16" actId="20577"/>
          <ac:spMkLst>
            <pc:docMk/>
            <pc:sldMk cId="3094803494" sldId="596"/>
            <ac:spMk id="7" creationId="{02FA0AC3-9850-4D87-8C64-8E937CB9E073}"/>
          </ac:spMkLst>
        </pc:spChg>
      </pc:sldChg>
      <pc:sldChg chg="modSp mod">
        <pc:chgData name="Steve McCormack" userId="a36034f6-e157-44c0-92e0-583c4185333c" providerId="ADAL" clId="{0609ED6B-D58B-406A-8FCF-33021E16E75F}" dt="2021-09-20T13:57:52.894" v="17" actId="6549"/>
        <pc:sldMkLst>
          <pc:docMk/>
          <pc:sldMk cId="3198859804" sldId="597"/>
        </pc:sldMkLst>
        <pc:spChg chg="mod">
          <ac:chgData name="Steve McCormack" userId="a36034f6-e157-44c0-92e0-583c4185333c" providerId="ADAL" clId="{0609ED6B-D58B-406A-8FCF-33021E16E75F}" dt="2021-09-20T13:57:52.894" v="17" actId="6549"/>
          <ac:spMkLst>
            <pc:docMk/>
            <pc:sldMk cId="3198859804" sldId="597"/>
            <ac:spMk id="2" creationId="{23A84928-1FCA-4634-9C2E-8162352F2955}"/>
          </ac:spMkLst>
        </pc:spChg>
      </pc:sldChg>
      <pc:sldChg chg="modSp mod">
        <pc:chgData name="Steve McCormack" userId="a36034f6-e157-44c0-92e0-583c4185333c" providerId="ADAL" clId="{0609ED6B-D58B-406A-8FCF-33021E16E75F}" dt="2021-09-20T13:58:01.081" v="18" actId="6549"/>
        <pc:sldMkLst>
          <pc:docMk/>
          <pc:sldMk cId="744135711" sldId="598"/>
        </pc:sldMkLst>
        <pc:spChg chg="mod">
          <ac:chgData name="Steve McCormack" userId="a36034f6-e157-44c0-92e0-583c4185333c" providerId="ADAL" clId="{0609ED6B-D58B-406A-8FCF-33021E16E75F}" dt="2021-09-20T13:58:01.081" v="18" actId="6549"/>
          <ac:spMkLst>
            <pc:docMk/>
            <pc:sldMk cId="744135711" sldId="598"/>
            <ac:spMk id="12" creationId="{054453C5-CABE-4364-9C79-6CD97F34E730}"/>
          </ac:spMkLst>
        </pc:spChg>
      </pc:sldChg>
      <pc:sldChg chg="modSp mod">
        <pc:chgData name="Steve McCormack" userId="a36034f6-e157-44c0-92e0-583c4185333c" providerId="ADAL" clId="{0609ED6B-D58B-406A-8FCF-33021E16E75F}" dt="2021-09-20T13:58:14.953" v="19" actId="6549"/>
        <pc:sldMkLst>
          <pc:docMk/>
          <pc:sldMk cId="4180888871" sldId="599"/>
        </pc:sldMkLst>
        <pc:spChg chg="mod">
          <ac:chgData name="Steve McCormack" userId="a36034f6-e157-44c0-92e0-583c4185333c" providerId="ADAL" clId="{0609ED6B-D58B-406A-8FCF-33021E16E75F}" dt="2021-09-20T13:58:14.953" v="19" actId="6549"/>
          <ac:spMkLst>
            <pc:docMk/>
            <pc:sldMk cId="4180888871" sldId="599"/>
            <ac:spMk id="2" creationId="{23A84928-1FCA-4634-9C2E-8162352F2955}"/>
          </ac:spMkLst>
        </pc:spChg>
      </pc:sldChg>
      <pc:sldChg chg="modSp mod">
        <pc:chgData name="Steve McCormack" userId="a36034f6-e157-44c0-92e0-583c4185333c" providerId="ADAL" clId="{0609ED6B-D58B-406A-8FCF-33021E16E75F}" dt="2021-09-20T13:58:23.646" v="20" actId="6549"/>
        <pc:sldMkLst>
          <pc:docMk/>
          <pc:sldMk cId="2070236999" sldId="600"/>
        </pc:sldMkLst>
        <pc:spChg chg="mod">
          <ac:chgData name="Steve McCormack" userId="a36034f6-e157-44c0-92e0-583c4185333c" providerId="ADAL" clId="{0609ED6B-D58B-406A-8FCF-33021E16E75F}" dt="2021-09-20T13:58:23.646" v="20" actId="6549"/>
          <ac:spMkLst>
            <pc:docMk/>
            <pc:sldMk cId="2070236999" sldId="600"/>
            <ac:spMk id="7" creationId="{05A03527-A8C1-4E17-B5E3-2C60DA11578F}"/>
          </ac:spMkLst>
        </pc:spChg>
      </pc:sldChg>
      <pc:sldChg chg="modSp mod">
        <pc:chgData name="Steve McCormack" userId="a36034f6-e157-44c0-92e0-583c4185333c" providerId="ADAL" clId="{0609ED6B-D58B-406A-8FCF-33021E16E75F}" dt="2021-09-20T13:58:31.568" v="21" actId="6549"/>
        <pc:sldMkLst>
          <pc:docMk/>
          <pc:sldMk cId="3277727747" sldId="601"/>
        </pc:sldMkLst>
        <pc:spChg chg="mod">
          <ac:chgData name="Steve McCormack" userId="a36034f6-e157-44c0-92e0-583c4185333c" providerId="ADAL" clId="{0609ED6B-D58B-406A-8FCF-33021E16E75F}" dt="2021-09-20T13:58:31.568" v="21" actId="6549"/>
          <ac:spMkLst>
            <pc:docMk/>
            <pc:sldMk cId="3277727747" sldId="601"/>
            <ac:spMk id="9" creationId="{12359EA0-2AFF-41E0-94C5-6CCC5D9172D2}"/>
          </ac:spMkLst>
        </pc:spChg>
      </pc:sldChg>
      <pc:sldChg chg="modSp mod">
        <pc:chgData name="Steve McCormack" userId="a36034f6-e157-44c0-92e0-583c4185333c" providerId="ADAL" clId="{0609ED6B-D58B-406A-8FCF-33021E16E75F}" dt="2021-09-20T13:58:43.116" v="22" actId="6549"/>
        <pc:sldMkLst>
          <pc:docMk/>
          <pc:sldMk cId="3354250961" sldId="602"/>
        </pc:sldMkLst>
        <pc:spChg chg="mod">
          <ac:chgData name="Steve McCormack" userId="a36034f6-e157-44c0-92e0-583c4185333c" providerId="ADAL" clId="{0609ED6B-D58B-406A-8FCF-33021E16E75F}" dt="2021-09-20T13:58:43.116" v="22" actId="6549"/>
          <ac:spMkLst>
            <pc:docMk/>
            <pc:sldMk cId="3354250961" sldId="602"/>
            <ac:spMk id="8" creationId="{BDC0BE28-DDF0-4AAF-8D60-1AE1D5B106FE}"/>
          </ac:spMkLst>
        </pc:spChg>
      </pc:sldChg>
      <pc:sldChg chg="modSp mod">
        <pc:chgData name="Steve McCormack" userId="a36034f6-e157-44c0-92e0-583c4185333c" providerId="ADAL" clId="{0609ED6B-D58B-406A-8FCF-33021E16E75F}" dt="2021-09-20T13:58:52.159" v="23" actId="6549"/>
        <pc:sldMkLst>
          <pc:docMk/>
          <pc:sldMk cId="1309441556" sldId="603"/>
        </pc:sldMkLst>
        <pc:spChg chg="mod">
          <ac:chgData name="Steve McCormack" userId="a36034f6-e157-44c0-92e0-583c4185333c" providerId="ADAL" clId="{0609ED6B-D58B-406A-8FCF-33021E16E75F}" dt="2021-09-20T13:58:52.159" v="23" actId="6549"/>
          <ac:spMkLst>
            <pc:docMk/>
            <pc:sldMk cId="1309441556" sldId="603"/>
            <ac:spMk id="2" creationId="{23A84928-1FCA-4634-9C2E-8162352F2955}"/>
          </ac:spMkLst>
        </pc:spChg>
      </pc:sldChg>
      <pc:sldChg chg="modSp mod">
        <pc:chgData name="Steve McCormack" userId="a36034f6-e157-44c0-92e0-583c4185333c" providerId="ADAL" clId="{0609ED6B-D58B-406A-8FCF-33021E16E75F}" dt="2021-09-20T13:59:17.004" v="25" actId="20577"/>
        <pc:sldMkLst>
          <pc:docMk/>
          <pc:sldMk cId="1969770910" sldId="604"/>
        </pc:sldMkLst>
        <pc:spChg chg="mod">
          <ac:chgData name="Steve McCormack" userId="a36034f6-e157-44c0-92e0-583c4185333c" providerId="ADAL" clId="{0609ED6B-D58B-406A-8FCF-33021E16E75F}" dt="2021-09-20T13:59:17.004" v="25" actId="20577"/>
          <ac:spMkLst>
            <pc:docMk/>
            <pc:sldMk cId="1969770910" sldId="604"/>
            <ac:spMk id="7" creationId="{F9176069-87F1-4B90-A2CF-6AFE811C234B}"/>
          </ac:spMkLst>
        </pc:spChg>
      </pc:sldChg>
      <pc:sldChg chg="modSp mod">
        <pc:chgData name="Steve McCormack" userId="a36034f6-e157-44c0-92e0-583c4185333c" providerId="ADAL" clId="{0609ED6B-D58B-406A-8FCF-33021E16E75F}" dt="2021-09-20T13:59:26.608" v="26" actId="6549"/>
        <pc:sldMkLst>
          <pc:docMk/>
          <pc:sldMk cId="2680282514" sldId="605"/>
        </pc:sldMkLst>
        <pc:spChg chg="mod">
          <ac:chgData name="Steve McCormack" userId="a36034f6-e157-44c0-92e0-583c4185333c" providerId="ADAL" clId="{0609ED6B-D58B-406A-8FCF-33021E16E75F}" dt="2021-09-20T13:59:26.608" v="26" actId="6549"/>
          <ac:spMkLst>
            <pc:docMk/>
            <pc:sldMk cId="2680282514" sldId="605"/>
            <ac:spMk id="2" creationId="{23A84928-1FCA-4634-9C2E-8162352F2955}"/>
          </ac:spMkLst>
        </pc:spChg>
      </pc:sldChg>
      <pc:sldChg chg="modSp mod">
        <pc:chgData name="Steve McCormack" userId="a36034f6-e157-44c0-92e0-583c4185333c" providerId="ADAL" clId="{0609ED6B-D58B-406A-8FCF-33021E16E75F}" dt="2021-09-20T13:59:37.251" v="27" actId="20577"/>
        <pc:sldMkLst>
          <pc:docMk/>
          <pc:sldMk cId="1602178093" sldId="606"/>
        </pc:sldMkLst>
        <pc:spChg chg="mod">
          <ac:chgData name="Steve McCormack" userId="a36034f6-e157-44c0-92e0-583c4185333c" providerId="ADAL" clId="{0609ED6B-D58B-406A-8FCF-33021E16E75F}" dt="2021-09-20T13:59:37.251" v="27" actId="20577"/>
          <ac:spMkLst>
            <pc:docMk/>
            <pc:sldMk cId="1602178093" sldId="606"/>
            <ac:spMk id="7" creationId="{BD1B9C36-55F8-41A4-9868-7FF4106111CB}"/>
          </ac:spMkLst>
        </pc:spChg>
      </pc:sldChg>
      <pc:sldChg chg="modSp mod">
        <pc:chgData name="Steve McCormack" userId="a36034f6-e157-44c0-92e0-583c4185333c" providerId="ADAL" clId="{0609ED6B-D58B-406A-8FCF-33021E16E75F}" dt="2021-09-20T13:56:53.593" v="11" actId="6549"/>
        <pc:sldMkLst>
          <pc:docMk/>
          <pc:sldMk cId="909152974" sldId="609"/>
        </pc:sldMkLst>
        <pc:spChg chg="mod">
          <ac:chgData name="Steve McCormack" userId="a36034f6-e157-44c0-92e0-583c4185333c" providerId="ADAL" clId="{0609ED6B-D58B-406A-8FCF-33021E16E75F}" dt="2021-09-20T13:56:53.593" v="11" actId="6549"/>
          <ac:spMkLst>
            <pc:docMk/>
            <pc:sldMk cId="909152974" sldId="609"/>
            <ac:spMk id="2" creationId="{23A84928-1FCA-4634-9C2E-8162352F2955}"/>
          </ac:spMkLst>
        </pc:spChg>
      </pc:sldChg>
      <pc:sldChg chg="modSp mod">
        <pc:chgData name="Steve McCormack" userId="a36034f6-e157-44c0-92e0-583c4185333c" providerId="ADAL" clId="{0609ED6B-D58B-406A-8FCF-33021E16E75F}" dt="2021-09-20T13:59:07.088" v="24" actId="6549"/>
        <pc:sldMkLst>
          <pc:docMk/>
          <pc:sldMk cId="938111343" sldId="610"/>
        </pc:sldMkLst>
        <pc:spChg chg="mod">
          <ac:chgData name="Steve McCormack" userId="a36034f6-e157-44c0-92e0-583c4185333c" providerId="ADAL" clId="{0609ED6B-D58B-406A-8FCF-33021E16E75F}" dt="2021-09-20T13:59:07.088" v="24" actId="6549"/>
          <ac:spMkLst>
            <pc:docMk/>
            <pc:sldMk cId="938111343" sldId="610"/>
            <ac:spMk id="2" creationId="{23A84928-1FCA-4634-9C2E-8162352F2955}"/>
          </ac:spMkLst>
        </pc:spChg>
      </pc:sldChg>
      <pc:sldChg chg="modSp mod">
        <pc:chgData name="Steve McCormack" userId="a36034f6-e157-44c0-92e0-583c4185333c" providerId="ADAL" clId="{0609ED6B-D58B-406A-8FCF-33021E16E75F}" dt="2021-09-20T13:59:51.027" v="28" actId="6549"/>
        <pc:sldMkLst>
          <pc:docMk/>
          <pc:sldMk cId="1223893145" sldId="611"/>
        </pc:sldMkLst>
        <pc:spChg chg="mod">
          <ac:chgData name="Steve McCormack" userId="a36034f6-e157-44c0-92e0-583c4185333c" providerId="ADAL" clId="{0609ED6B-D58B-406A-8FCF-33021E16E75F}" dt="2021-09-20T13:59:51.027" v="28" actId="6549"/>
          <ac:spMkLst>
            <pc:docMk/>
            <pc:sldMk cId="1223893145" sldId="611"/>
            <ac:spMk id="2" creationId="{23A84928-1FCA-4634-9C2E-8162352F2955}"/>
          </ac:spMkLst>
        </pc:spChg>
      </pc:sldChg>
      <pc:sldChg chg="modSp mod">
        <pc:chgData name="Steve McCormack" userId="a36034f6-e157-44c0-92e0-583c4185333c" providerId="ADAL" clId="{0609ED6B-D58B-406A-8FCF-33021E16E75F}" dt="2021-09-20T14:00:14.565" v="29" actId="6549"/>
        <pc:sldMkLst>
          <pc:docMk/>
          <pc:sldMk cId="3268478747" sldId="612"/>
        </pc:sldMkLst>
        <pc:spChg chg="mod">
          <ac:chgData name="Steve McCormack" userId="a36034f6-e157-44c0-92e0-583c4185333c" providerId="ADAL" clId="{0609ED6B-D58B-406A-8FCF-33021E16E75F}" dt="2021-09-20T14:00:14.565" v="29" actId="6549"/>
          <ac:spMkLst>
            <pc:docMk/>
            <pc:sldMk cId="3268478747" sldId="612"/>
            <ac:spMk id="7" creationId="{64B10411-C71F-4D3A-8D8A-A2A4BD5D3CD7}"/>
          </ac:spMkLst>
        </pc:spChg>
      </pc:sldChg>
      <pc:sldChg chg="modSp mod">
        <pc:chgData name="Steve McCormack" userId="a36034f6-e157-44c0-92e0-583c4185333c" providerId="ADAL" clId="{0609ED6B-D58B-406A-8FCF-33021E16E75F}" dt="2021-09-20T14:00:23.683" v="30" actId="6549"/>
        <pc:sldMkLst>
          <pc:docMk/>
          <pc:sldMk cId="3131800635" sldId="613"/>
        </pc:sldMkLst>
        <pc:spChg chg="mod">
          <ac:chgData name="Steve McCormack" userId="a36034f6-e157-44c0-92e0-583c4185333c" providerId="ADAL" clId="{0609ED6B-D58B-406A-8FCF-33021E16E75F}" dt="2021-09-20T14:00:23.683" v="30" actId="6549"/>
          <ac:spMkLst>
            <pc:docMk/>
            <pc:sldMk cId="3131800635" sldId="613"/>
            <ac:spMk id="2" creationId="{23A84928-1FCA-4634-9C2E-8162352F2955}"/>
          </ac:spMkLst>
        </pc:spChg>
      </pc:sldChg>
      <pc:sldChg chg="modSp mod">
        <pc:chgData name="Steve McCormack" userId="a36034f6-e157-44c0-92e0-583c4185333c" providerId="ADAL" clId="{0609ED6B-D58B-406A-8FCF-33021E16E75F}" dt="2021-09-20T14:00:52.164" v="33" actId="20577"/>
        <pc:sldMkLst>
          <pc:docMk/>
          <pc:sldMk cId="1330692113" sldId="614"/>
        </pc:sldMkLst>
        <pc:spChg chg="mod">
          <ac:chgData name="Steve McCormack" userId="a36034f6-e157-44c0-92e0-583c4185333c" providerId="ADAL" clId="{0609ED6B-D58B-406A-8FCF-33021E16E75F}" dt="2021-09-20T14:00:52.164" v="33" actId="20577"/>
          <ac:spMkLst>
            <pc:docMk/>
            <pc:sldMk cId="1330692113" sldId="614"/>
            <ac:spMk id="7" creationId="{CB3AC8DC-4984-430D-96E7-774210D6FCC6}"/>
          </ac:spMkLst>
        </pc:spChg>
      </pc:sldChg>
      <pc:sldChg chg="modSp mod">
        <pc:chgData name="Steve McCormack" userId="a36034f6-e157-44c0-92e0-583c4185333c" providerId="ADAL" clId="{0609ED6B-D58B-406A-8FCF-33021E16E75F}" dt="2021-09-20T14:00:34.021" v="31" actId="20577"/>
        <pc:sldMkLst>
          <pc:docMk/>
          <pc:sldMk cId="3906512519" sldId="615"/>
        </pc:sldMkLst>
        <pc:spChg chg="mod">
          <ac:chgData name="Steve McCormack" userId="a36034f6-e157-44c0-92e0-583c4185333c" providerId="ADAL" clId="{0609ED6B-D58B-406A-8FCF-33021E16E75F}" dt="2021-09-20T14:00:34.021" v="31" actId="20577"/>
          <ac:spMkLst>
            <pc:docMk/>
            <pc:sldMk cId="3906512519" sldId="615"/>
            <ac:spMk id="9" creationId="{D256363D-0CED-4BE2-AF2D-74D11A4D4A21}"/>
          </ac:spMkLst>
        </pc:spChg>
      </pc:sldChg>
      <pc:sldChg chg="modSp mod">
        <pc:chgData name="Steve McCormack" userId="a36034f6-e157-44c0-92e0-583c4185333c" providerId="ADAL" clId="{0609ED6B-D58B-406A-8FCF-33021E16E75F}" dt="2021-09-20T14:00:46.088" v="32" actId="20577"/>
        <pc:sldMkLst>
          <pc:docMk/>
          <pc:sldMk cId="3420468437" sldId="617"/>
        </pc:sldMkLst>
        <pc:spChg chg="mod">
          <ac:chgData name="Steve McCormack" userId="a36034f6-e157-44c0-92e0-583c4185333c" providerId="ADAL" clId="{0609ED6B-D58B-406A-8FCF-33021E16E75F}" dt="2021-09-20T14:00:46.088" v="32" actId="20577"/>
          <ac:spMkLst>
            <pc:docMk/>
            <pc:sldMk cId="3420468437" sldId="617"/>
            <ac:spMk id="10" creationId="{FE04713E-AE8E-439E-87DB-36AC54B4B7A1}"/>
          </ac:spMkLst>
        </pc:spChg>
      </pc:sldChg>
      <pc:sldChg chg="modSp mod">
        <pc:chgData name="Steve McCormack" userId="a36034f6-e157-44c0-92e0-583c4185333c" providerId="ADAL" clId="{0609ED6B-D58B-406A-8FCF-33021E16E75F}" dt="2021-09-20T14:01:01.668" v="34" actId="20577"/>
        <pc:sldMkLst>
          <pc:docMk/>
          <pc:sldMk cId="3158821570" sldId="618"/>
        </pc:sldMkLst>
        <pc:spChg chg="mod">
          <ac:chgData name="Steve McCormack" userId="a36034f6-e157-44c0-92e0-583c4185333c" providerId="ADAL" clId="{0609ED6B-D58B-406A-8FCF-33021E16E75F}" dt="2021-09-20T14:01:01.668" v="34" actId="20577"/>
          <ac:spMkLst>
            <pc:docMk/>
            <pc:sldMk cId="3158821570" sldId="618"/>
            <ac:spMk id="7" creationId="{BD1B9C36-55F8-41A4-9868-7FF4106111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information can be found on page 10 of the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3220271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information can be found on page 10 of the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4249798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What was the same/different about each question?</a:t>
            </a:r>
          </a:p>
          <a:p>
            <a:pPr>
              <a:spcBef>
                <a:spcPts val="400"/>
              </a:spcBef>
              <a:spcAft>
                <a:spcPts val="400"/>
              </a:spcAft>
            </a:pPr>
            <a:r>
              <a:rPr lang="en-GB" sz="2000" dirty="0">
                <a:solidFill>
                  <a:srgbClr val="008080"/>
                </a:solidFill>
                <a:latin typeface="Myriad Pro"/>
              </a:rPr>
              <a:t>What numbers (to 1 significant figure) are either side of __? </a:t>
            </a:r>
          </a:p>
          <a:p>
            <a:pPr>
              <a:spcBef>
                <a:spcPts val="400"/>
              </a:spcBef>
              <a:spcAft>
                <a:spcPts val="400"/>
              </a:spcAft>
            </a:pPr>
            <a:r>
              <a:rPr lang="en-GB" sz="2000" dirty="0">
                <a:solidFill>
                  <a:srgbClr val="008080"/>
                </a:solidFill>
                <a:latin typeface="Myriad Pro"/>
              </a:rPr>
              <a:t>What other numbers would round to __?</a:t>
            </a:r>
          </a:p>
          <a:p>
            <a:pPr>
              <a:spcBef>
                <a:spcPts val="400"/>
              </a:spcBef>
              <a:spcAft>
                <a:spcPts val="400"/>
              </a:spcAft>
            </a:pPr>
            <a:r>
              <a:rPr lang="en-GB" sz="2000" dirty="0">
                <a:solidFill>
                  <a:srgbClr val="008080"/>
                </a:solidFill>
                <a:latin typeface="Myriad Pro"/>
              </a:rPr>
              <a:t>Does ‘nearest 10’ mean the same as ‘1 significant figure’? Why or why not?</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Ensure that students are confident working with two-digit numbers before introducing larger numbers. Similarly, ensure they are secure with rounding to one significant figure before introducing further numbers of significant figures.</a:t>
            </a:r>
          </a:p>
          <a:p>
            <a:pPr>
              <a:spcBef>
                <a:spcPts val="400"/>
              </a:spcBef>
              <a:spcAft>
                <a:spcPts val="400"/>
              </a:spcAft>
            </a:pPr>
            <a:r>
              <a:rPr lang="en-GB" sz="2000" dirty="0">
                <a:solidFill>
                  <a:srgbClr val="008080"/>
                </a:solidFill>
                <a:latin typeface="Myriad Pro"/>
              </a:rPr>
              <a:t>A number line representation might support deeper understanding. Examples of follow-up questions you may ask can be found on pages 9 and 10 of the 1.1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0" dirty="0">
                <a:solidFill>
                  <a:srgbClr val="008080"/>
                </a:solidFill>
                <a:latin typeface="Myriad Pro"/>
              </a:rPr>
              <a:t>For </a:t>
            </a:r>
            <a:r>
              <a:rPr lang="en-GB" sz="3600" b="1" dirty="0">
                <a:solidFill>
                  <a:srgbClr val="008080"/>
                </a:solidFill>
                <a:latin typeface="Myriad Pro"/>
              </a:rPr>
              <a:t>suggested questioning</a:t>
            </a:r>
            <a:r>
              <a:rPr lang="en-GB" sz="3600" b="0" dirty="0">
                <a:solidFill>
                  <a:srgbClr val="008080"/>
                </a:solidFill>
                <a:latin typeface="Myriad Pro"/>
              </a:rPr>
              <a:t> and </a:t>
            </a:r>
            <a:r>
              <a:rPr lang="en-GB" sz="3600" b="1" dirty="0">
                <a:solidFill>
                  <a:srgbClr val="008080"/>
                </a:solidFill>
                <a:latin typeface="Myriad Pro"/>
              </a:rPr>
              <a:t>things to think about</a:t>
            </a:r>
            <a:r>
              <a:rPr lang="en-GB" sz="3600" b="0" dirty="0">
                <a:solidFill>
                  <a:srgbClr val="008080"/>
                </a:solidFill>
                <a:latin typeface="Myriad Pro"/>
              </a:rPr>
              <a:t>, see slide 15. The number line representation uses the abbreviation of “</a:t>
            </a:r>
            <a:r>
              <a:rPr lang="en-GB" sz="3600" b="0" dirty="0" err="1">
                <a:solidFill>
                  <a:srgbClr val="008080"/>
                </a:solidFill>
                <a:latin typeface="Myriad Pro"/>
              </a:rPr>
              <a:t>s.f.</a:t>
            </a:r>
            <a:r>
              <a:rPr lang="en-GB" sz="3600" b="0" dirty="0">
                <a:solidFill>
                  <a:srgbClr val="008080"/>
                </a:solidFill>
                <a:latin typeface="Myriad Pro"/>
              </a:rPr>
              <a:t>” for “significant figures” which you may wish to explicitly explain </a:t>
            </a:r>
            <a:r>
              <a:rPr lang="en-GB" sz="3600" b="0">
                <a:solidFill>
                  <a:srgbClr val="008080"/>
                </a:solidFill>
                <a:latin typeface="Myriad Pro"/>
              </a:rPr>
              <a:t>to students first.</a:t>
            </a:r>
            <a:endParaRPr lang="en-GB" sz="2000" b="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2030547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decisions behind the sequencing of the questions can be found on pages 11 and 12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When are the answers to both parts of the question the same? When are they different?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2000" dirty="0">
                <a:solidFill>
                  <a:srgbClr val="008080"/>
                </a:solidFill>
                <a:latin typeface="Myriad Pro"/>
              </a:rPr>
              <a:t>Does ‘nearest 10’ or ‘nearest 100’ mean the same as ‘1 significant figure’? Why or why not?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2000" dirty="0">
                <a:solidFill>
                  <a:srgbClr val="008080"/>
                </a:solidFill>
                <a:latin typeface="Myriad Pro"/>
              </a:rPr>
              <a:t>Could you draw a diagram to explain why (e.g. 5149) rounds to different numbers in the two parts of (e.g. question d)?</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The choice of what to vary and what not to vary, as well as the pairing of questions, can draw students’ attention to key ideas. Discussing why the two parts to each question are the same/different is an important element of these questions and will encourage students to reason about what the significant digit is in each case. </a:t>
            </a:r>
          </a:p>
          <a:p>
            <a:pPr>
              <a:spcBef>
                <a:spcPts val="400"/>
              </a:spcBef>
              <a:spcAft>
                <a:spcPts val="400"/>
              </a:spcAft>
            </a:pPr>
            <a:r>
              <a:rPr lang="en-GB" sz="2000" dirty="0">
                <a:solidFill>
                  <a:srgbClr val="008080"/>
                </a:solidFill>
                <a:latin typeface="Myriad Pro"/>
              </a:rPr>
              <a:t>Taking time to discuss these questions can help students not just to focus on the process of ‘getting an answer’ but to understand the concepts involved.</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3030556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decisions behind the sequencing of the questions can be found on page 12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0766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What is the same/different about the four questions in each set?</a:t>
            </a:r>
          </a:p>
          <a:p>
            <a:pPr>
              <a:spcBef>
                <a:spcPts val="400"/>
              </a:spcBef>
              <a:spcAft>
                <a:spcPts val="400"/>
              </a:spcAft>
            </a:pPr>
            <a:r>
              <a:rPr lang="en-GB" sz="2000" dirty="0">
                <a:solidFill>
                  <a:srgbClr val="008080"/>
                </a:solidFill>
                <a:latin typeface="Myriad Pro"/>
              </a:rPr>
              <a:t>What is the same/different about the first most significant digit in each question?</a:t>
            </a:r>
          </a:p>
          <a:p>
            <a:pPr>
              <a:spcBef>
                <a:spcPts val="400"/>
              </a:spcBef>
              <a:spcAft>
                <a:spcPts val="400"/>
              </a:spcAft>
            </a:pPr>
            <a:r>
              <a:rPr lang="en-GB" sz="2000" dirty="0">
                <a:solidFill>
                  <a:srgbClr val="008080"/>
                </a:solidFill>
                <a:latin typeface="Myriad Pro"/>
              </a:rPr>
              <a:t>Are the zeros in these questions significant? Why or why not?</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These questions are designed to encourage students to think about the importance of place value, and when zeros are significant and my impact on rounding. What other sets of questions might you wish to expose pupils to?</a:t>
            </a:r>
          </a:p>
          <a:p>
            <a:pPr>
              <a:spcBef>
                <a:spcPts val="400"/>
              </a:spcBef>
              <a:spcAft>
                <a:spcPts val="400"/>
              </a:spcAft>
            </a:pPr>
            <a:r>
              <a:rPr lang="en-GB" sz="2000" dirty="0">
                <a:solidFill>
                  <a:srgbClr val="008080"/>
                </a:solidFill>
                <a:latin typeface="Myriad Pro"/>
              </a:rPr>
              <a:t>To prompt some deeper thinking you may wish to ask whether 807 rounded to one significant figure is more accurate, less accurate or equally as accurate as 80 007 rounded to one significant figure.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2585462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decisions behind the sequencing of the questions can be found on page 13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0506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When are some or all of your three answers the same? When are they different?</a:t>
            </a:r>
          </a:p>
          <a:p>
            <a:pPr>
              <a:spcBef>
                <a:spcPts val="400"/>
              </a:spcBef>
              <a:spcAft>
                <a:spcPts val="400"/>
              </a:spcAft>
            </a:pPr>
            <a:r>
              <a:rPr lang="en-GB" sz="2000" dirty="0">
                <a:solidFill>
                  <a:srgbClr val="008080"/>
                </a:solidFill>
                <a:latin typeface="Myriad Pro"/>
              </a:rPr>
              <a:t>When is a zero digit significant?</a:t>
            </a:r>
          </a:p>
          <a:p>
            <a:pPr>
              <a:spcBef>
                <a:spcPts val="400"/>
              </a:spcBef>
              <a:spcAft>
                <a:spcPts val="400"/>
              </a:spcAft>
            </a:pPr>
            <a:r>
              <a:rPr lang="en-GB" sz="2000" dirty="0">
                <a:solidFill>
                  <a:srgbClr val="008080"/>
                </a:solidFill>
                <a:latin typeface="Myriad Pro"/>
              </a:rPr>
              <a:t>Can you give an example of a number that remains the same when rounded to one, two or three significant figures?</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All of these examples raise ‘difficulty points’ that you will want to discuss further with your students. You can find more detail about the specific issues raised on page 12 of the 1.1 Core Concept document. Are there any other ‘difficulty points’ that you find students encounter? What examples might you wish to use in order to have an opportunity to discuss these issues?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364061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The structure of the number system.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1961535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decisions behind the sequencing of the questions can be found on pages 13 and 14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90338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How many different answers are there? Are there always the same number of answers?</a:t>
            </a:r>
          </a:p>
          <a:p>
            <a:pPr>
              <a:spcBef>
                <a:spcPts val="400"/>
              </a:spcBef>
              <a:spcAft>
                <a:spcPts val="400"/>
              </a:spcAft>
            </a:pPr>
            <a:r>
              <a:rPr lang="en-GB" sz="2000" dirty="0">
                <a:solidFill>
                  <a:srgbClr val="008080"/>
                </a:solidFill>
                <a:latin typeface="Myriad Pro"/>
              </a:rPr>
              <a:t>Does the missing value always make a difference to the rounding?</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These non-standard questions are designed to guard against unthinking mechanical practice and ensure that students are thinking deeply about what they are doing. Think about what questions/prompts you will use to ensure that students get the most out of this activity.</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3206736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thinking behind these questions can be found on page 14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2875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r>
              <a:rPr lang="en-GB" sz="3600" b="0" dirty="0">
                <a:solidFill>
                  <a:srgbClr val="008080"/>
                </a:solidFill>
                <a:latin typeface="Myriad Pro"/>
              </a:rPr>
              <a:t>Why might someone choose the wrong answer? How would you explain to them why they were wrong?</a:t>
            </a:r>
          </a:p>
          <a:p>
            <a:r>
              <a:rPr lang="en-GB" sz="3600" b="0" dirty="0">
                <a:solidFill>
                  <a:srgbClr val="008080"/>
                </a:solidFill>
                <a:latin typeface="Myriad Pro"/>
              </a:rPr>
              <a:t>Could you explain why these are/are not true using a number line?</a:t>
            </a:r>
            <a:endParaRPr lang="en-GB" sz="2000" b="0" dirty="0">
              <a:solidFill>
                <a:srgbClr val="008080"/>
              </a:solidFill>
              <a:latin typeface="Myriad Pro"/>
            </a:endParaRP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Carefully considered multiple choice questions are a good opportunity to challenge common misconceptions: explicitly including examples of ‘what it’s not’ can support students to clarify ideas in their minds.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3993535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decisions behind the sequencing of the questions, and the misconceptions they are designed to draw out, can be found on pages 15 and 16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2495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Can you think of an example when Cara is correct? How about an example of when Cara is not correct?</a:t>
            </a:r>
          </a:p>
          <a:p>
            <a:pPr>
              <a:spcBef>
                <a:spcPts val="400"/>
              </a:spcBef>
              <a:spcAft>
                <a:spcPts val="400"/>
              </a:spcAft>
            </a:pPr>
            <a:r>
              <a:rPr lang="en-GB" sz="2000" dirty="0">
                <a:solidFill>
                  <a:srgbClr val="008080"/>
                </a:solidFill>
                <a:latin typeface="Myriad Pro"/>
              </a:rPr>
              <a:t>How might you rephrase Cara’s statement to always be true?</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Think about what reasoning students might give with their explanation. What are they likely to say? What do you want them to say?</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2198321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5400" b="1" dirty="0">
                <a:solidFill>
                  <a:srgbClr val="008080"/>
                </a:solidFill>
                <a:latin typeface="Myriad Pro"/>
              </a:rPr>
              <a:t>Suggested questioning:</a:t>
            </a:r>
          </a:p>
          <a:p>
            <a:pPr>
              <a:spcBef>
                <a:spcPts val="400"/>
              </a:spcBef>
              <a:spcAft>
                <a:spcPts val="400"/>
              </a:spcAft>
            </a:pPr>
            <a:r>
              <a:rPr lang="en-GB" sz="3600" dirty="0">
                <a:solidFill>
                  <a:srgbClr val="008080"/>
                </a:solidFill>
                <a:latin typeface="Myriad Pro"/>
              </a:rPr>
              <a:t>What has Jobin understood/not understood about rounding to significant figures?</a:t>
            </a:r>
          </a:p>
          <a:p>
            <a:pPr>
              <a:spcBef>
                <a:spcPts val="400"/>
              </a:spcBef>
              <a:spcAft>
                <a:spcPts val="400"/>
              </a:spcAft>
            </a:pPr>
            <a:r>
              <a:rPr lang="en-GB" sz="3600" dirty="0">
                <a:solidFill>
                  <a:srgbClr val="008080"/>
                </a:solidFill>
                <a:latin typeface="Myriad Pro"/>
              </a:rPr>
              <a:t>How does a number line help us to understand his mistake?</a:t>
            </a:r>
          </a:p>
          <a:p>
            <a:pPr>
              <a:spcBef>
                <a:spcPts val="400"/>
              </a:spcBef>
              <a:spcAft>
                <a:spcPts val="400"/>
              </a:spcAft>
            </a:pPr>
            <a:endParaRPr lang="en-GB" sz="3600" dirty="0">
              <a:solidFill>
                <a:srgbClr val="008080"/>
              </a:solidFill>
              <a:latin typeface="Myriad Pro"/>
            </a:endParaRPr>
          </a:p>
          <a:p>
            <a:pPr>
              <a:spcBef>
                <a:spcPts val="400"/>
              </a:spcBef>
              <a:spcAft>
                <a:spcPts val="400"/>
              </a:spcAft>
            </a:pPr>
            <a:r>
              <a:rPr lang="en-GB" sz="3600" b="1" dirty="0">
                <a:solidFill>
                  <a:srgbClr val="008080"/>
                </a:solidFill>
                <a:latin typeface="Myriad Pro"/>
              </a:rPr>
              <a:t>Things for you to think about:</a:t>
            </a:r>
          </a:p>
          <a:p>
            <a:pPr>
              <a:spcBef>
                <a:spcPts val="400"/>
              </a:spcBef>
              <a:spcAft>
                <a:spcPts val="400"/>
              </a:spcAft>
            </a:pPr>
            <a:r>
              <a:rPr lang="en-GB" sz="3600" dirty="0">
                <a:solidFill>
                  <a:srgbClr val="008080"/>
                </a:solidFill>
                <a:latin typeface="Myriad Pro"/>
              </a:rPr>
              <a:t>Think about what reasoning students might give with their explanation. What are they likely to say? What do you want them to say?</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1528734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These questions and the thinking behind them can be found on pages 15 and 16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2132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Who is correct? Can they both be correct?</a:t>
            </a:r>
          </a:p>
          <a:p>
            <a:pPr>
              <a:spcBef>
                <a:spcPts val="400"/>
              </a:spcBef>
              <a:spcAft>
                <a:spcPts val="400"/>
              </a:spcAft>
            </a:pPr>
            <a:r>
              <a:rPr lang="en-GB" sz="2000" dirty="0">
                <a:solidFill>
                  <a:srgbClr val="008080"/>
                </a:solidFill>
                <a:latin typeface="Myriad Pro"/>
              </a:rPr>
              <a:t>Can you think of a number where both are correct? </a:t>
            </a:r>
            <a:br>
              <a:rPr lang="en-GB" sz="2000" dirty="0">
                <a:solidFill>
                  <a:srgbClr val="008080"/>
                </a:solidFill>
                <a:latin typeface="Myriad Pro"/>
              </a:rPr>
            </a:br>
            <a:r>
              <a:rPr lang="en-GB" sz="2000" dirty="0">
                <a:solidFill>
                  <a:srgbClr val="008080"/>
                </a:solidFill>
                <a:latin typeface="Myriad Pro"/>
              </a:rPr>
              <a:t>Can you think of a number where only one of them is correct?</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This is another opportunity to think about the significance of a zero digit. In examples 3 and 4, students needed to round numbers with a zero in. This example looks at the reverse procedure, which should help to consolidate and deepen this understanding. The fact that, in this case, either statement could be correct will also challenge students to think more deeply.</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1649492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these questions can be found on page 16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840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3094485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What is Newcastle’s capacity to 1 </a:t>
            </a:r>
            <a:r>
              <a:rPr lang="en-GB" sz="2000" dirty="0" err="1">
                <a:solidFill>
                  <a:srgbClr val="008080"/>
                </a:solidFill>
                <a:latin typeface="Myriad Pro"/>
              </a:rPr>
              <a:t>s.f.</a:t>
            </a:r>
            <a:r>
              <a:rPr lang="en-GB" sz="2000" dirty="0">
                <a:solidFill>
                  <a:srgbClr val="008080"/>
                </a:solidFill>
                <a:latin typeface="Myriad Pro"/>
              </a:rPr>
              <a:t>?</a:t>
            </a:r>
          </a:p>
          <a:p>
            <a:pPr>
              <a:spcBef>
                <a:spcPts val="400"/>
              </a:spcBef>
              <a:spcAft>
                <a:spcPts val="400"/>
              </a:spcAft>
            </a:pPr>
            <a:r>
              <a:rPr lang="en-GB" sz="2000" dirty="0">
                <a:solidFill>
                  <a:srgbClr val="008080"/>
                </a:solidFill>
                <a:latin typeface="Myriad Pro"/>
              </a:rPr>
              <a:t>Give some possible exact answers for Liverpool’s capacity? What is the smallest number it could be? What is the biggest?</a:t>
            </a:r>
          </a:p>
          <a:p>
            <a:pPr>
              <a:spcBef>
                <a:spcPts val="400"/>
              </a:spcBef>
              <a:spcAft>
                <a:spcPts val="400"/>
              </a:spcAft>
            </a:pPr>
            <a:r>
              <a:rPr lang="en-GB" sz="2000" dirty="0">
                <a:solidFill>
                  <a:srgbClr val="008080"/>
                </a:solidFill>
                <a:latin typeface="Myriad Pro"/>
              </a:rPr>
              <a:t>When might Sam be correct? When might </a:t>
            </a:r>
            <a:r>
              <a:rPr lang="en-GB" sz="2000" dirty="0" err="1">
                <a:solidFill>
                  <a:srgbClr val="008080"/>
                </a:solidFill>
                <a:latin typeface="Myriad Pro"/>
              </a:rPr>
              <a:t>Bano</a:t>
            </a:r>
            <a:r>
              <a:rPr lang="en-GB" sz="2000" dirty="0">
                <a:solidFill>
                  <a:srgbClr val="008080"/>
                </a:solidFill>
                <a:latin typeface="Myriad Pro"/>
              </a:rPr>
              <a:t> be correct? </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Real-life contexts are important not just for their practical use and application, but also as a motivating technique.</a:t>
            </a:r>
          </a:p>
          <a:p>
            <a:pPr>
              <a:spcBef>
                <a:spcPts val="400"/>
              </a:spcBef>
              <a:spcAft>
                <a:spcPts val="400"/>
              </a:spcAft>
            </a:pPr>
            <a:r>
              <a:rPr lang="en-GB" sz="2000" dirty="0">
                <a:solidFill>
                  <a:srgbClr val="008080"/>
                </a:solidFill>
                <a:latin typeface="Myriad Pro"/>
              </a:rPr>
              <a:t>While deeply understanding the mathematical structure of numbers and the number system is important, students also need to be able to feel that the mathematics they are learning is related to their own experiences and interests. It is therefore important that contexts take account of the interests of all your students and are varied accordingly.</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291688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this question can be found on page 16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5300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Can you find another example?</a:t>
            </a:r>
          </a:p>
          <a:p>
            <a:pPr>
              <a:spcBef>
                <a:spcPts val="400"/>
              </a:spcBef>
              <a:spcAft>
                <a:spcPts val="400"/>
              </a:spcAft>
            </a:pPr>
            <a:r>
              <a:rPr lang="en-GB" sz="2000" dirty="0">
                <a:solidFill>
                  <a:srgbClr val="008080"/>
                </a:solidFill>
                <a:latin typeface="Myriad Pro"/>
              </a:rPr>
              <a:t>What is the same/different about all your examples?</a:t>
            </a:r>
          </a:p>
          <a:p>
            <a:pPr>
              <a:spcBef>
                <a:spcPts val="400"/>
              </a:spcBef>
              <a:spcAft>
                <a:spcPts val="400"/>
              </a:spcAft>
            </a:pPr>
            <a:r>
              <a:rPr lang="en-GB" sz="2000" dirty="0">
                <a:solidFill>
                  <a:srgbClr val="008080"/>
                </a:solidFill>
                <a:latin typeface="Myriad Pro"/>
              </a:rPr>
              <a:t>How will I know if we’ve found all of the possible examples? How might a number line help us?</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The tactic of asking students to find one answer, then another, then another and so on, is a good way of supporting students in generalising. Example 11 models this process explicitly, and is then useful for tackling examples 12 and 13.</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2878040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Can you find an example of a value it could be? Is there a smaller/greater possible value?</a:t>
            </a:r>
          </a:p>
          <a:p>
            <a:pPr>
              <a:spcBef>
                <a:spcPts val="400"/>
              </a:spcBef>
              <a:spcAft>
                <a:spcPts val="400"/>
              </a:spcAft>
            </a:pPr>
            <a:r>
              <a:rPr lang="en-GB" sz="2000" dirty="0">
                <a:solidFill>
                  <a:srgbClr val="008080"/>
                </a:solidFill>
                <a:latin typeface="Myriad Pro"/>
              </a:rPr>
              <a:t>How will I know if we’ve found the greatest and smallest values? How might a number line help us?</a:t>
            </a:r>
          </a:p>
          <a:p>
            <a:pPr>
              <a:spcBef>
                <a:spcPts val="400"/>
              </a:spcBef>
              <a:spcAft>
                <a:spcPts val="400"/>
              </a:spcAft>
            </a:pPr>
            <a:r>
              <a:rPr lang="en-GB" sz="2000" dirty="0">
                <a:solidFill>
                  <a:srgbClr val="008080"/>
                </a:solidFill>
                <a:latin typeface="Myriad Pro"/>
              </a:rPr>
              <a:t>Does the size of the initial number change the possible answers? Does the number of significant figures change the possible answers?</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Example 12 builds on the generalising practised in example 11. This time, students are challenged to immediately identify the upper and lower bound, rather than arrive at that point by generating examples. If students are struggling, you could give them number lines to help them identify what options they could round to. Prompt them to consider strategies for finding all the options.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4230434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What is the smallest integer it could be? What is the largest?</a:t>
            </a:r>
          </a:p>
          <a:p>
            <a:pPr>
              <a:spcBef>
                <a:spcPts val="400"/>
              </a:spcBef>
              <a:spcAft>
                <a:spcPts val="400"/>
              </a:spcAft>
            </a:pPr>
            <a:r>
              <a:rPr lang="en-GB" sz="2000" dirty="0">
                <a:solidFill>
                  <a:srgbClr val="008080"/>
                </a:solidFill>
                <a:latin typeface="Myriad Pro"/>
              </a:rPr>
              <a:t>How many possibilities would there be if my original answer was a three digit number? How about if it was a seven digit number?</a:t>
            </a:r>
          </a:p>
          <a:p>
            <a:pPr>
              <a:spcBef>
                <a:spcPts val="400"/>
              </a:spcBef>
              <a:spcAft>
                <a:spcPts val="400"/>
              </a:spcAft>
            </a:pPr>
            <a:r>
              <a:rPr lang="en-GB" sz="2000" dirty="0">
                <a:solidFill>
                  <a:srgbClr val="008080"/>
                </a:solidFill>
                <a:latin typeface="Myriad Pro"/>
              </a:rPr>
              <a:t>How many possibilities would there be if I’d rounded to a different number of significant figures?</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Example 13 builds upon the previous two examples. You may also want to ask students to consider non-integer examples and how this would change their answer. You could encourage students to go deeper by beginning to explore upper and lower bounds. Be mindful not to progress some students onto this new key idea before the whole class is ready to work together on it.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2584204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decisions behind the sequencing of these examples can be found on page 17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9579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these questions can be found on pages 16 and 17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1552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In the Using mathematical representations at KS3 document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6 of The structure of the number system Theme Overview document. Links to both can be found on the final slide.</a:t>
            </a: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a:t>
            </a:r>
            <a:r>
              <a:rPr lang="en-GB" sz="1800" dirty="0">
                <a:effectLst/>
                <a:latin typeface="Myriad Pro"/>
                <a:ea typeface="Calibri" panose="020F0502020204030204" pitchFamily="34" charset="0"/>
                <a:cs typeface="Times New Roman" panose="02020603050405020304" pitchFamily="18" charset="0"/>
              </a:rPr>
              <a:t>Place value, estimation and rounding</a:t>
            </a:r>
            <a:r>
              <a:rPr lang="en-GB" dirty="0"/>
              <a:t> can be found on page 2 of the 1.1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1.1.1 Understand the value of digits in decimals, measures and integers – page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1.1.2 Round numbers to a required number of decimal places – page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1.1.3 Round numbers to a required number of significant figures – page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1.1.4 Estimate calculations by rounding – page 6</a:t>
            </a: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342900" lvl="0" indent="-342900">
              <a:spcBef>
                <a:spcPts val="400"/>
              </a:spcBef>
              <a:buClr>
                <a:srgbClr val="82CBDD"/>
              </a:buClr>
              <a:buFont typeface="Symbol" panose="05050102010706020507" pitchFamily="18" charset="2"/>
              <a:buChar char=""/>
            </a:pPr>
            <a:r>
              <a:rPr lang="en-GB" sz="1200" dirty="0">
                <a:effectLst/>
                <a:latin typeface="Myriad Pro"/>
                <a:ea typeface="Calibri" panose="020F0502020204030204" pitchFamily="34" charset="0"/>
                <a:cs typeface="Times New Roman" panose="02020603050405020304" pitchFamily="18" charset="0"/>
              </a:rPr>
              <a:t>Year 4: 2.13 Calculation: multiplying and dividing by 10 or 100</a:t>
            </a:r>
          </a:p>
          <a:p>
            <a:pPr marL="342900" lvl="0" indent="-342900">
              <a:buClr>
                <a:srgbClr val="82CBDD"/>
              </a:buClr>
              <a:buFont typeface="Symbol" panose="05050102010706020507" pitchFamily="18" charset="2"/>
              <a:buChar char=""/>
            </a:pPr>
            <a:r>
              <a:rPr lang="en-GB" sz="1200" dirty="0">
                <a:effectLst/>
                <a:latin typeface="Myriad Pro"/>
                <a:ea typeface="Calibri" panose="020F0502020204030204" pitchFamily="34" charset="0"/>
                <a:cs typeface="Times New Roman" panose="02020603050405020304" pitchFamily="18" charset="0"/>
              </a:rPr>
              <a:t>Year 5: 1.26 Composition and calculation: multiples of 1</a:t>
            </a:r>
            <a:r>
              <a:rPr lang="en-GB" sz="1200" baseline="30000" dirty="0">
                <a:effectLst/>
                <a:latin typeface="Myriad Pro"/>
                <a:ea typeface="Calibri" panose="020F0502020204030204" pitchFamily="34" charset="0"/>
                <a:cs typeface="Times New Roman" panose="02020603050405020304" pitchFamily="18" charset="0"/>
              </a:rPr>
              <a:t> </a:t>
            </a:r>
            <a:r>
              <a:rPr lang="en-GB" sz="1200" dirty="0">
                <a:effectLst/>
                <a:latin typeface="Myriad Pro"/>
                <a:ea typeface="Calibri" panose="020F0502020204030204" pitchFamily="34" charset="0"/>
                <a:cs typeface="Times New Roman" panose="02020603050405020304" pitchFamily="18" charset="0"/>
              </a:rPr>
              <a:t>000 up to 1</a:t>
            </a:r>
            <a:r>
              <a:rPr lang="en-GB" sz="1200" baseline="30000" dirty="0">
                <a:effectLst/>
                <a:latin typeface="Myriad Pro"/>
                <a:ea typeface="Calibri" panose="020F0502020204030204" pitchFamily="34" charset="0"/>
                <a:cs typeface="Times New Roman" panose="02020603050405020304" pitchFamily="18" charset="0"/>
              </a:rPr>
              <a:t> </a:t>
            </a:r>
            <a:r>
              <a:rPr lang="en-GB" sz="1200" dirty="0">
                <a:effectLst/>
                <a:latin typeface="Myriad Pro"/>
                <a:ea typeface="Calibri" panose="020F0502020204030204" pitchFamily="34" charset="0"/>
                <a:cs typeface="Times New Roman" panose="02020603050405020304" pitchFamily="18" charset="0"/>
              </a:rPr>
              <a:t>000</a:t>
            </a:r>
            <a:r>
              <a:rPr lang="en-GB" sz="1200" baseline="30000" dirty="0">
                <a:effectLst/>
                <a:latin typeface="Myriad Pro"/>
                <a:ea typeface="Calibri" panose="020F0502020204030204" pitchFamily="34" charset="0"/>
                <a:cs typeface="Times New Roman" panose="02020603050405020304" pitchFamily="18" charset="0"/>
              </a:rPr>
              <a:t> </a:t>
            </a:r>
            <a:r>
              <a:rPr lang="en-GB" sz="1200" dirty="0">
                <a:effectLst/>
                <a:latin typeface="Myriad Pro"/>
                <a:ea typeface="Calibri" panose="020F0502020204030204" pitchFamily="34" charset="0"/>
                <a:cs typeface="Times New Roman" panose="02020603050405020304" pitchFamily="18" charset="0"/>
              </a:rPr>
              <a:t>000</a:t>
            </a:r>
          </a:p>
          <a:p>
            <a:pPr marL="342900" lvl="0" indent="-342900">
              <a:spcAft>
                <a:spcPts val="400"/>
              </a:spcAft>
              <a:buClr>
                <a:srgbClr val="82CBDD"/>
              </a:buClr>
              <a:buFont typeface="Symbol" panose="05050102010706020507" pitchFamily="18" charset="2"/>
              <a:buChar char=""/>
            </a:pPr>
            <a:r>
              <a:rPr lang="en-GB" sz="1200" dirty="0">
                <a:effectLst/>
                <a:latin typeface="Myriad Pro"/>
                <a:ea typeface="Calibri" panose="020F0502020204030204" pitchFamily="34" charset="0"/>
                <a:cs typeface="Times New Roman" panose="02020603050405020304" pitchFamily="18" charset="0"/>
              </a:rPr>
              <a:t>Year 6: 1.30 Composition and calculation: numbers up to 10</a:t>
            </a:r>
            <a:r>
              <a:rPr lang="en-GB" sz="1200" baseline="30000" dirty="0">
                <a:effectLst/>
                <a:latin typeface="Myriad Pro"/>
                <a:ea typeface="Calibri" panose="020F0502020204030204" pitchFamily="34" charset="0"/>
                <a:cs typeface="Times New Roman" panose="02020603050405020304" pitchFamily="18" charset="0"/>
              </a:rPr>
              <a:t> </a:t>
            </a:r>
            <a:r>
              <a:rPr lang="en-GB" sz="1200" dirty="0">
                <a:effectLst/>
                <a:latin typeface="Myriad Pro"/>
                <a:ea typeface="Calibri" panose="020F0502020204030204" pitchFamily="34" charset="0"/>
                <a:cs typeface="Times New Roman" panose="02020603050405020304" pitchFamily="18" charset="0"/>
              </a:rPr>
              <a:t>000</a:t>
            </a:r>
            <a:r>
              <a:rPr lang="en-GB" sz="1200" baseline="30000" dirty="0">
                <a:effectLst/>
                <a:latin typeface="Myriad Pro"/>
                <a:ea typeface="Calibri" panose="020F0502020204030204" pitchFamily="34" charset="0"/>
                <a:cs typeface="Times New Roman" panose="02020603050405020304" pitchFamily="18" charset="0"/>
              </a:rPr>
              <a:t> </a:t>
            </a:r>
            <a:r>
              <a:rPr lang="en-GB" sz="1200" dirty="0">
                <a:effectLst/>
                <a:latin typeface="Myriad Pro"/>
                <a:ea typeface="Calibri" panose="020F0502020204030204" pitchFamily="34" charset="0"/>
                <a:cs typeface="Times New Roman" panose="02020603050405020304" pitchFamily="18" charset="0"/>
              </a:rPr>
              <a:t>000</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228600" indent="-228600">
              <a:buAutoNum type="alphaLcParenR"/>
            </a:pPr>
            <a:r>
              <a:rPr lang="en-GB" dirty="0"/>
              <a:t>NCETM primary assessment materials: </a:t>
            </a:r>
            <a:r>
              <a:rPr lang="en-GB" sz="1200" dirty="0">
                <a:effectLst/>
                <a:latin typeface="Myriad Pro"/>
                <a:ea typeface="Calibri" panose="020F0502020204030204" pitchFamily="34" charset="0"/>
                <a:cs typeface="Times New Roman" panose="02020603050405020304" pitchFamily="18" charset="0"/>
              </a:rPr>
              <a:t>Year 6 page 9</a:t>
            </a:r>
          </a:p>
          <a:p>
            <a:pPr marL="228600" indent="-228600">
              <a:buAutoNum type="alphaLcParenR"/>
            </a:pPr>
            <a:r>
              <a:rPr lang="en-GB" sz="1200" dirty="0">
                <a:effectLst/>
                <a:latin typeface="Myriad Pro"/>
                <a:cs typeface="Times New Roman" panose="02020603050405020304" pitchFamily="18" charset="0"/>
              </a:rPr>
              <a:t>NCETM primary assessment materials: Year 6 page 10</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can be found on page 10 of the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1121573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information can be found on page 10 of the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20/09/2021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hyperlink" Target="https://www.ncetm.org.uk/media/ounhep23/ncetm_ks3_cc_1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hyperlink" Target="https://www.ncetm.org.uk/classroom-resources/insights-from-experienced-teache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hyperlink" Target="https://www.ncetm.org.uk/resources/5063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insights-from-experienced-teacher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ounhep23/ncetm_ks3_cc_1_1.pdf" TargetMode="External"/><Relationship Id="rId10" Type="http://schemas.openxmlformats.org/officeDocument/2006/relationships/hyperlink" Target="https://www.gov.uk/government/collections/national-curriculum-assessments-practice-materials#key-stage-2-past-papers" TargetMode="External"/><Relationship Id="rId4" Type="http://schemas.openxmlformats.org/officeDocument/2006/relationships/hyperlink" Target="https://www.ncetm.org.uk/media/oconaxqx/ncetm_ks3_theme_1.pdf" TargetMode="External"/><Relationship Id="rId9" Type="http://schemas.openxmlformats.org/officeDocument/2006/relationships/hyperlink" Target="https://www.ncetm.org.uk/resources/4668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ounhep23/ncetm_ks3_cc_1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95400" y="2432048"/>
            <a:ext cx="6049764" cy="648071"/>
          </a:xfrm>
        </p:spPr>
        <p:txBody>
          <a:bodyPr>
            <a:normAutofit fontScale="90000"/>
          </a:bodyPr>
          <a:lstStyle/>
          <a:p>
            <a:r>
              <a:rPr lang="en-GB" dirty="0"/>
              <a:t>Rounding integers to significant figures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1.1 Place value, estimation and rounding)</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5" name="TextBox 4">
            <a:extLst>
              <a:ext uri="{FF2B5EF4-FFF2-40B4-BE49-F238E27FC236}">
                <a16:creationId xmlns:a16="http://schemas.microsoft.com/office/drawing/2014/main" id="{3C603FBC-891A-4F82-9E2B-3E1C31CFECB8}"/>
              </a:ext>
            </a:extLst>
          </p:cNvPr>
          <p:cNvSpPr txBox="1"/>
          <p:nvPr/>
        </p:nvSpPr>
        <p:spPr>
          <a:xfrm>
            <a:off x="990867" y="1268760"/>
            <a:ext cx="5904656" cy="4577663"/>
          </a:xfrm>
          <a:prstGeom prst="rect">
            <a:avLst/>
          </a:prstGeom>
          <a:noFill/>
        </p:spPr>
        <p:txBody>
          <a:bodyPr wrap="square">
            <a:spAutoFit/>
          </a:bodyPr>
          <a:lstStyle/>
          <a:p>
            <a:pPr>
              <a:spcBef>
                <a:spcPts val="400"/>
              </a:spcBef>
              <a:spcAft>
                <a:spcPts val="6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Think about the number </a:t>
            </a:r>
            <a:r>
              <a:rPr lang="en-GB" sz="2400" b="1" dirty="0">
                <a:solidFill>
                  <a:srgbClr val="585858"/>
                </a:solidFill>
                <a:effectLst/>
                <a:latin typeface="+mj-lt"/>
                <a:ea typeface="Calibri" panose="020F0502020204030204" pitchFamily="34" charset="0"/>
                <a:cs typeface="Times New Roman" panose="02020603050405020304" pitchFamily="18" charset="0"/>
              </a:rPr>
              <a:t>34</a:t>
            </a:r>
            <a:r>
              <a:rPr lang="en-GB" sz="2400" b="1" baseline="30000" dirty="0">
                <a:solidFill>
                  <a:srgbClr val="585858"/>
                </a:solidFill>
                <a:effectLst/>
                <a:latin typeface="+mj-lt"/>
                <a:ea typeface="Calibri" panose="020F0502020204030204" pitchFamily="34" charset="0"/>
                <a:cs typeface="Arial" panose="020B0604020202020204" pitchFamily="34" charset="0"/>
              </a:rPr>
              <a:t> </a:t>
            </a:r>
            <a:r>
              <a:rPr lang="en-GB" sz="2400" b="1" dirty="0">
                <a:solidFill>
                  <a:srgbClr val="585858"/>
                </a:solidFill>
                <a:effectLst/>
                <a:latin typeface="+mj-lt"/>
                <a:ea typeface="Calibri" panose="020F0502020204030204" pitchFamily="34" charset="0"/>
                <a:cs typeface="Times New Roman" panose="02020603050405020304" pitchFamily="18" charset="0"/>
              </a:rPr>
              <a:t>567</a:t>
            </a:r>
            <a:r>
              <a:rPr lang="en-GB" sz="2400" b="1" baseline="30000" dirty="0">
                <a:solidFill>
                  <a:srgbClr val="585858"/>
                </a:solidFill>
                <a:effectLst/>
                <a:latin typeface="+mj-lt"/>
                <a:ea typeface="Calibri" panose="020F0502020204030204" pitchFamily="34" charset="0"/>
                <a:cs typeface="Arial" panose="020B0604020202020204" pitchFamily="34" charset="0"/>
              </a:rPr>
              <a:t> </a:t>
            </a:r>
            <a:r>
              <a:rPr lang="en-GB" sz="2400" b="1" dirty="0">
                <a:solidFill>
                  <a:srgbClr val="585858"/>
                </a:solidFill>
                <a:effectLst/>
                <a:latin typeface="+mj-lt"/>
                <a:ea typeface="Calibri" panose="020F0502020204030204" pitchFamily="34" charset="0"/>
                <a:cs typeface="Times New Roman" panose="02020603050405020304" pitchFamily="18" charset="0"/>
              </a:rPr>
              <a:t>800</a:t>
            </a:r>
            <a:r>
              <a:rPr lang="en-GB" sz="2400" dirty="0">
                <a:solidFill>
                  <a:srgbClr val="585858"/>
                </a:solidFill>
                <a:effectLst/>
                <a:latin typeface="+mj-lt"/>
                <a:ea typeface="Calibri" panose="020F0502020204030204" pitchFamily="34" charset="0"/>
                <a:cs typeface="Times New Roman" panose="02020603050405020304" pitchFamily="18" charset="0"/>
              </a:rPr>
              <a:t>.</a:t>
            </a:r>
            <a:endParaRPr lang="en-GB" sz="2400" dirty="0">
              <a:solidFill>
                <a:srgbClr val="585858"/>
              </a:solidFill>
              <a:latin typeface="+mj-lt"/>
              <a:ea typeface="Calibri" panose="020F0502020204030204" pitchFamily="34" charset="0"/>
              <a:cs typeface="Times New Roman" panose="02020603050405020304" pitchFamily="18" charset="0"/>
            </a:endParaRPr>
          </a:p>
          <a:p>
            <a:pPr marL="342900" indent="-342900">
              <a:spcBef>
                <a:spcPts val="400"/>
              </a:spcBef>
              <a:spcAft>
                <a:spcPts val="600"/>
              </a:spcAft>
            </a:pPr>
            <a:r>
              <a:rPr lang="en-GB" sz="2400" dirty="0">
                <a:solidFill>
                  <a:srgbClr val="585858"/>
                </a:solidFill>
                <a:effectLst/>
                <a:latin typeface="+mj-lt"/>
                <a:ea typeface="Calibri" panose="020F0502020204030204" pitchFamily="34" charset="0"/>
                <a:cs typeface="Times New Roman" panose="02020603050405020304" pitchFamily="18" charset="0"/>
              </a:rPr>
              <a:t>Say this number aloud.</a:t>
            </a:r>
          </a:p>
          <a:p>
            <a:pPr marL="342900" indent="-342900">
              <a:spcBef>
                <a:spcPts val="400"/>
              </a:spcBef>
              <a:spcAft>
                <a:spcPts val="600"/>
              </a:spcAft>
            </a:pPr>
            <a:r>
              <a:rPr lang="en-GB" sz="2400" dirty="0">
                <a:solidFill>
                  <a:srgbClr val="585858"/>
                </a:solidFill>
                <a:effectLst/>
                <a:latin typeface="+mj-lt"/>
                <a:ea typeface="Calibri" panose="020F0502020204030204" pitchFamily="34" charset="0"/>
                <a:cs typeface="Times New Roman" panose="02020603050405020304" pitchFamily="18" charset="0"/>
              </a:rPr>
              <a:t>Round this number to the nearest million.</a:t>
            </a:r>
          </a:p>
          <a:p>
            <a:pPr marL="342900" indent="-342900">
              <a:spcBef>
                <a:spcPts val="400"/>
              </a:spcBef>
              <a:spcAft>
                <a:spcPts val="600"/>
              </a:spcAft>
            </a:pPr>
            <a:r>
              <a:rPr lang="en-GB" sz="2400" dirty="0">
                <a:solidFill>
                  <a:srgbClr val="585858"/>
                </a:solidFill>
                <a:effectLst/>
                <a:latin typeface="+mj-lt"/>
                <a:ea typeface="Calibri" panose="020F0502020204030204" pitchFamily="34" charset="0"/>
                <a:cs typeface="Times New Roman" panose="02020603050405020304" pitchFamily="18" charset="0"/>
              </a:rPr>
              <a:t>What does the digit ‘8’ represent?</a:t>
            </a:r>
          </a:p>
          <a:p>
            <a:pPr marL="342900" indent="-342900">
              <a:spcBef>
                <a:spcPts val="400"/>
              </a:spcBef>
              <a:spcAft>
                <a:spcPts val="600"/>
              </a:spcAft>
            </a:pPr>
            <a:r>
              <a:rPr lang="en-GB" sz="2400" dirty="0">
                <a:solidFill>
                  <a:srgbClr val="585858"/>
                </a:solidFill>
                <a:effectLst/>
                <a:latin typeface="+mj-lt"/>
                <a:ea typeface="Calibri" panose="020F0502020204030204" pitchFamily="34" charset="0"/>
                <a:cs typeface="Times New Roman" panose="02020603050405020304" pitchFamily="18" charset="0"/>
              </a:rPr>
              <a:t>What does the digit ‘7’ represent?</a:t>
            </a:r>
          </a:p>
          <a:p>
            <a:pPr marL="342900" indent="-342900">
              <a:spcBef>
                <a:spcPts val="400"/>
              </a:spcBef>
              <a:spcAft>
                <a:spcPts val="600"/>
              </a:spcAft>
            </a:pPr>
            <a:r>
              <a:rPr lang="en-GB" sz="2400" dirty="0">
                <a:solidFill>
                  <a:srgbClr val="585858"/>
                </a:solidFill>
                <a:effectLst/>
                <a:latin typeface="+mj-lt"/>
                <a:ea typeface="Calibri" panose="020F0502020204030204" pitchFamily="34" charset="0"/>
                <a:cs typeface="Times New Roman" panose="02020603050405020304" pitchFamily="18" charset="0"/>
              </a:rPr>
              <a:t>Divide this number by 100 and say your answer aloud.</a:t>
            </a:r>
          </a:p>
          <a:p>
            <a:pPr marL="342900" indent="-342900">
              <a:spcAft>
                <a:spcPts val="600"/>
              </a:spcAft>
            </a:pPr>
            <a:r>
              <a:rPr lang="en-GB" sz="2400" dirty="0">
                <a:solidFill>
                  <a:srgbClr val="585858"/>
                </a:solidFill>
                <a:effectLst/>
                <a:latin typeface="+mj-lt"/>
                <a:ea typeface="Calibri" panose="020F0502020204030204" pitchFamily="34" charset="0"/>
                <a:cs typeface="Times New Roman" panose="02020603050405020304" pitchFamily="18" charset="0"/>
              </a:rPr>
              <a:t>Divide this number by 1</a:t>
            </a:r>
            <a:r>
              <a:rPr lang="en-GB" sz="2400" baseline="30000" dirty="0">
                <a:solidFill>
                  <a:srgbClr val="585858"/>
                </a:solidFill>
                <a:effectLst/>
                <a:latin typeface="+mj-lt"/>
                <a:ea typeface="Calibri" panose="020F0502020204030204" pitchFamily="34" charset="0"/>
                <a:cs typeface="Arial" panose="020B0604020202020204" pitchFamily="34" charset="0"/>
              </a:rPr>
              <a:t> </a:t>
            </a:r>
            <a:r>
              <a:rPr lang="en-GB" sz="2400" dirty="0">
                <a:solidFill>
                  <a:srgbClr val="585858"/>
                </a:solidFill>
                <a:effectLst/>
                <a:latin typeface="+mj-lt"/>
                <a:ea typeface="Calibri" panose="020F0502020204030204" pitchFamily="34" charset="0"/>
                <a:cs typeface="Times New Roman" panose="02020603050405020304" pitchFamily="18" charset="0"/>
              </a:rPr>
              <a:t>000 and say your answer aloud.</a:t>
            </a:r>
            <a:endParaRPr lang="en-GB" sz="2400" dirty="0">
              <a:solidFill>
                <a:srgbClr val="585858"/>
              </a:solidFill>
              <a:latin typeface="+mj-lt"/>
            </a:endParaRPr>
          </a:p>
        </p:txBody>
      </p:sp>
      <p:sp>
        <p:nvSpPr>
          <p:cNvPr id="7" name="TextBox 6">
            <a:extLst>
              <a:ext uri="{FF2B5EF4-FFF2-40B4-BE49-F238E27FC236}">
                <a16:creationId xmlns:a16="http://schemas.microsoft.com/office/drawing/2014/main" id="{B77146A4-EB21-47A7-B65F-CAAED11467C0}"/>
              </a:ext>
            </a:extLst>
          </p:cNvPr>
          <p:cNvSpPr txBox="1"/>
          <p:nvPr/>
        </p:nvSpPr>
        <p:spPr>
          <a:xfrm>
            <a:off x="608495" y="1268760"/>
            <a:ext cx="541283" cy="461665"/>
          </a:xfrm>
          <a:prstGeom prst="rect">
            <a:avLst/>
          </a:prstGeom>
          <a:noFill/>
        </p:spPr>
        <p:txBody>
          <a:bodyPr wrap="square">
            <a:spAutoFit/>
          </a:bodyPr>
          <a:lstStyle/>
          <a:p>
            <a:pPr>
              <a:spcBef>
                <a:spcPts val="400"/>
              </a:spcBef>
              <a:spcAft>
                <a:spcPts val="600"/>
              </a:spcAft>
              <a:buNone/>
            </a:pPr>
            <a:r>
              <a:rPr lang="en-GB" sz="2400" dirty="0">
                <a:solidFill>
                  <a:srgbClr val="00628C"/>
                </a:solidFill>
                <a:effectLst/>
                <a:latin typeface="+mj-lt"/>
                <a:ea typeface="Calibri" panose="020F0502020204030204" pitchFamily="34" charset="0"/>
                <a:cs typeface="Times New Roman" panose="02020603050405020304" pitchFamily="18" charset="0"/>
              </a:rPr>
              <a:t>a)</a:t>
            </a:r>
            <a:endParaRPr lang="en-GB" sz="2400" dirty="0">
              <a:solidFill>
                <a:srgbClr val="00628C"/>
              </a:solidFill>
              <a:latin typeface="+mj-lt"/>
            </a:endParaRPr>
          </a:p>
        </p:txBody>
      </p:sp>
      <p:sp>
        <p:nvSpPr>
          <p:cNvPr id="8" name="TextBox 7">
            <a:extLst>
              <a:ext uri="{FF2B5EF4-FFF2-40B4-BE49-F238E27FC236}">
                <a16:creationId xmlns:a16="http://schemas.microsoft.com/office/drawing/2014/main" id="{3D4F68B1-00D4-4CFC-8699-48A3DC5674F3}"/>
              </a:ext>
            </a:extLst>
          </p:cNvPr>
          <p:cNvSpPr txBox="1"/>
          <p:nvPr/>
        </p:nvSpPr>
        <p:spPr>
          <a:xfrm>
            <a:off x="7824192" y="1268760"/>
            <a:ext cx="3766773" cy="3190617"/>
          </a:xfrm>
          <a:prstGeom prst="rect">
            <a:avLst/>
          </a:prstGeom>
          <a:noFill/>
        </p:spPr>
        <p:txBody>
          <a:bodyPr wrap="square">
            <a:spAutoFit/>
          </a:bodyPr>
          <a:lstStyle/>
          <a:p>
            <a:pPr>
              <a:spcBef>
                <a:spcPts val="400"/>
              </a:spcBef>
              <a:spcAft>
                <a:spcPts val="600"/>
              </a:spcAft>
              <a:buNone/>
            </a:pPr>
            <a:r>
              <a:rPr lang="en-GB" sz="2400" dirty="0">
                <a:solidFill>
                  <a:srgbClr val="585858"/>
                </a:solidFill>
                <a:latin typeface="+mj-lt"/>
                <a:cs typeface="Times New Roman" panose="02020603050405020304" pitchFamily="18" charset="0"/>
              </a:rPr>
              <a:t>Estimate the answer to 4 243 + 1 734 by rounding the numbers to:</a:t>
            </a:r>
          </a:p>
          <a:p>
            <a:pPr marL="342900" lvl="0" indent="-342900">
              <a:spcBef>
                <a:spcPts val="400"/>
              </a:spcBef>
              <a:spcAft>
                <a:spcPts val="600"/>
              </a:spcAft>
            </a:pPr>
            <a:r>
              <a:rPr lang="en-GB" sz="2400" dirty="0">
                <a:solidFill>
                  <a:srgbClr val="585858"/>
                </a:solidFill>
                <a:latin typeface="+mj-lt"/>
                <a:cs typeface="Times New Roman" panose="02020603050405020304" pitchFamily="18" charset="0"/>
              </a:rPr>
              <a:t>the nearest 1 000</a:t>
            </a:r>
          </a:p>
          <a:p>
            <a:pPr marL="342900" lvl="0" indent="-342900">
              <a:spcBef>
                <a:spcPts val="400"/>
              </a:spcBef>
              <a:spcAft>
                <a:spcPts val="600"/>
              </a:spcAft>
            </a:pPr>
            <a:r>
              <a:rPr lang="en-GB" sz="2400" dirty="0">
                <a:solidFill>
                  <a:srgbClr val="585858"/>
                </a:solidFill>
                <a:latin typeface="+mj-lt"/>
                <a:cs typeface="Times New Roman" panose="02020603050405020304" pitchFamily="18" charset="0"/>
              </a:rPr>
              <a:t>the nearest 100</a:t>
            </a:r>
          </a:p>
          <a:p>
            <a:pPr marL="342900" lvl="0" indent="-342900">
              <a:spcBef>
                <a:spcPts val="400"/>
              </a:spcBef>
              <a:spcAft>
                <a:spcPts val="600"/>
              </a:spcAft>
            </a:pPr>
            <a:r>
              <a:rPr lang="en-GB" sz="2400" dirty="0">
                <a:solidFill>
                  <a:srgbClr val="585858"/>
                </a:solidFill>
                <a:latin typeface="+mj-lt"/>
                <a:cs typeface="Times New Roman" panose="02020603050405020304" pitchFamily="18" charset="0"/>
              </a:rPr>
              <a:t>the nearest 50</a:t>
            </a:r>
          </a:p>
          <a:p>
            <a:pPr marL="342900" lvl="0" indent="-342900">
              <a:spcBef>
                <a:spcPts val="400"/>
              </a:spcBef>
              <a:spcAft>
                <a:spcPts val="600"/>
              </a:spcAft>
            </a:pPr>
            <a:r>
              <a:rPr lang="en-GB" sz="2400" dirty="0">
                <a:solidFill>
                  <a:srgbClr val="585858"/>
                </a:solidFill>
                <a:latin typeface="+mj-lt"/>
                <a:cs typeface="Times New Roman" panose="02020603050405020304" pitchFamily="18" charset="0"/>
              </a:rPr>
              <a:t>the nearest 10.</a:t>
            </a:r>
          </a:p>
        </p:txBody>
      </p:sp>
      <p:sp>
        <p:nvSpPr>
          <p:cNvPr id="9" name="TextBox 8">
            <a:extLst>
              <a:ext uri="{FF2B5EF4-FFF2-40B4-BE49-F238E27FC236}">
                <a16:creationId xmlns:a16="http://schemas.microsoft.com/office/drawing/2014/main" id="{55EA393C-193C-4D32-A1E8-842448044C70}"/>
              </a:ext>
            </a:extLst>
          </p:cNvPr>
          <p:cNvSpPr txBox="1"/>
          <p:nvPr/>
        </p:nvSpPr>
        <p:spPr>
          <a:xfrm>
            <a:off x="7392145" y="1268760"/>
            <a:ext cx="576064" cy="461665"/>
          </a:xfrm>
          <a:prstGeom prst="rect">
            <a:avLst/>
          </a:prstGeom>
          <a:noFill/>
        </p:spPr>
        <p:txBody>
          <a:bodyPr wrap="square">
            <a:spAutoFit/>
          </a:bodyPr>
          <a:lstStyle/>
          <a:p>
            <a:pPr>
              <a:spcBef>
                <a:spcPts val="400"/>
              </a:spcBef>
              <a:spcAft>
                <a:spcPts val="600"/>
              </a:spcAft>
              <a:buNone/>
            </a:pPr>
            <a:r>
              <a:rPr lang="en-GB" sz="2400" dirty="0">
                <a:solidFill>
                  <a:srgbClr val="00628C"/>
                </a:solidFill>
                <a:latin typeface="+mj-lt"/>
                <a:cs typeface="Times New Roman" panose="02020603050405020304" pitchFamily="18" charset="0"/>
              </a:rPr>
              <a:t>b)</a:t>
            </a:r>
          </a:p>
        </p:txBody>
      </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Approaching rounding as an algorithm to follow</a:t>
            </a:r>
          </a:p>
          <a:p>
            <a:pPr marL="457200" indent="-457200" fontAlgn="auto">
              <a:spcAft>
                <a:spcPts val="0"/>
              </a:spcAft>
              <a:buClrTx/>
              <a:buFont typeface="+mj-lt"/>
              <a:buAutoNum type="arabicParenR"/>
            </a:pPr>
            <a:r>
              <a:rPr lang="en-GB" dirty="0"/>
              <a:t>Identifying when a zero digit is significant</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1034" y="1196752"/>
            <a:ext cx="11183597" cy="3888432"/>
          </a:xfrm>
        </p:spPr>
        <p:txBody>
          <a:bodyPr>
            <a:normAutofit/>
          </a:bodyPr>
          <a:lstStyle/>
          <a:p>
            <a:r>
              <a:rPr lang="en-GB" sz="2200" dirty="0"/>
              <a:t>Students may see the task of rounding as an algorithm to follow without appreciating the idea that they are trying to find a number (with a specified number of significant figures) to which the chosen number is closer. For example, students may keep on rounding until they achieve a number to one significant figure, thus:</a:t>
            </a:r>
          </a:p>
          <a:p>
            <a:r>
              <a:rPr lang="en-GB" sz="2200" dirty="0"/>
              <a:t>3 472 → 3 470 (because two is less than five) → 3 500 (because seven is more than five) → 4 000 (because five is halfway) and not realise that 3 472 is closer to 3 000 than 4 000.</a:t>
            </a:r>
          </a:p>
        </p:txBody>
      </p:sp>
      <p:pic>
        <p:nvPicPr>
          <p:cNvPr id="5" name="Picture 4">
            <a:extLst>
              <a:ext uri="{FF2B5EF4-FFF2-40B4-BE49-F238E27FC236}">
                <a16:creationId xmlns:a16="http://schemas.microsoft.com/office/drawing/2014/main" id="{F94A3C94-6ED4-46C6-8117-A76B0A94446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35960" y="3635861"/>
            <a:ext cx="7570591" cy="1373500"/>
          </a:xfrm>
          <a:prstGeom prst="rect">
            <a:avLst/>
          </a:prstGeom>
          <a:noFill/>
          <a:ln>
            <a:noFill/>
          </a:ln>
        </p:spPr>
      </p:pic>
      <p:sp>
        <p:nvSpPr>
          <p:cNvPr id="7" name="TextBox 6">
            <a:extLst>
              <a:ext uri="{FF2B5EF4-FFF2-40B4-BE49-F238E27FC236}">
                <a16:creationId xmlns:a16="http://schemas.microsoft.com/office/drawing/2014/main" id="{5F1DE9B8-FFFE-49B9-9EB2-5307E5DF4FF8}"/>
              </a:ext>
            </a:extLst>
          </p:cNvPr>
          <p:cNvSpPr txBox="1"/>
          <p:nvPr/>
        </p:nvSpPr>
        <p:spPr>
          <a:xfrm>
            <a:off x="601033" y="3573016"/>
            <a:ext cx="6287055" cy="2123658"/>
          </a:xfrm>
          <a:prstGeom prst="rect">
            <a:avLst/>
          </a:prstGeom>
          <a:noFill/>
        </p:spPr>
        <p:txBody>
          <a:bodyPr wrap="square">
            <a:spAutoFit/>
          </a:bodyPr>
          <a:lstStyle/>
          <a:p>
            <a:pPr marL="342900" indent="-342900">
              <a:buClr>
                <a:srgbClr val="585858"/>
              </a:buClr>
              <a:buFont typeface="Arial" panose="020B0604020202020204" pitchFamily="34" charset="0"/>
              <a:buChar char="•"/>
            </a:pPr>
            <a:r>
              <a:rPr lang="en-GB" sz="2200" dirty="0">
                <a:solidFill>
                  <a:srgbClr val="585858"/>
                </a:solidFill>
                <a:cs typeface="Arial" panose="020B0604020202020204" pitchFamily="34" charset="0"/>
              </a:rPr>
              <a:t>A number line could be used to support students’ understanding. Locate the number to be rounded on the line and identify the critical values of 3 000 and 4 000 either side of it. This should help students to see that 3 472 is closer to 3 000.</a:t>
            </a:r>
          </a:p>
        </p:txBody>
      </p:sp>
    </p:spTree>
    <p:extLst>
      <p:ext uri="{BB962C8B-B14F-4D97-AF65-F5344CB8AC3E}">
        <p14:creationId xmlns:p14="http://schemas.microsoft.com/office/powerpoint/2010/main" val="244516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1034" y="1196752"/>
            <a:ext cx="11183597" cy="4608512"/>
          </a:xfrm>
        </p:spPr>
        <p:txBody>
          <a:bodyPr>
            <a:normAutofit/>
          </a:bodyPr>
          <a:lstStyle/>
          <a:p>
            <a:r>
              <a:rPr lang="en-GB" sz="2200" dirty="0"/>
              <a:t>Students can also find it challenging to identify when a zero digit is significant. </a:t>
            </a:r>
          </a:p>
          <a:p>
            <a:r>
              <a:rPr lang="en-GB" sz="2200" dirty="0"/>
              <a:t>Designing questions that contain zero digits in a variety of positions (i.e. within a number and at the end of a number) will help challenge students’ understanding and enable you to identify and address misconceptions. </a:t>
            </a:r>
          </a:p>
          <a:p>
            <a:r>
              <a:rPr lang="en-GB" sz="2200" dirty="0"/>
              <a:t>Students should experience situations where they are asked to round to more significant figures than the number has digits (for example, rounding 96 to three significant figures). Knowing what to do in these scenarios, and how zero digits can be used, is important in developing a comprehensive understanding of the concept. </a:t>
            </a:r>
          </a:p>
          <a:p>
            <a:r>
              <a:rPr lang="en-GB" sz="2200" dirty="0"/>
              <a:t>For a deeper understanding, it will also be important to offer students the opportunity to think about numbers that have already been rounded (as in Example 9).</a:t>
            </a:r>
          </a:p>
          <a:p>
            <a:r>
              <a:rPr lang="en-GB" sz="2200" dirty="0"/>
              <a:t>Further information about how you might use variation to support students’ understanding can be found in the notes below.</a:t>
            </a:r>
          </a:p>
        </p:txBody>
      </p:sp>
    </p:spTree>
    <p:extLst>
      <p:ext uri="{BB962C8B-B14F-4D97-AF65-F5344CB8AC3E}">
        <p14:creationId xmlns:p14="http://schemas.microsoft.com/office/powerpoint/2010/main" val="2565624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fontScale="90000"/>
          </a:bodyPr>
          <a:lstStyle/>
          <a:p>
            <a:r>
              <a:rPr lang="en-GB" dirty="0"/>
              <a:t>Common difficulties and misconceptions (2 cont’d)</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1034" y="1196752"/>
            <a:ext cx="11183597" cy="3888432"/>
          </a:xfrm>
        </p:spPr>
        <p:txBody>
          <a:bodyPr>
            <a:normAutofit/>
          </a:bodyPr>
          <a:lstStyle/>
          <a:p>
            <a:pPr marL="280670" indent="-280670">
              <a:spcBef>
                <a:spcPts val="400"/>
              </a:spcBef>
              <a:spcAft>
                <a:spcPts val="400"/>
              </a:spcAft>
            </a:pPr>
            <a:r>
              <a:rPr lang="en-GB" dirty="0">
                <a:effectLst/>
                <a:latin typeface="+mj-lt"/>
                <a:ea typeface="Calibri" panose="020F0502020204030204" pitchFamily="34" charset="0"/>
                <a:cs typeface="Arial" panose="020B0604020202020204" pitchFamily="34" charset="0"/>
              </a:rPr>
              <a:t>Avoid mechanistic practice of exclusively standard questions, as this can result in students stopping thinking and blindly following a procedure. Carefully design questions which draw students’ attention to a specific aspect by varying one element at a time (see </a:t>
            </a:r>
            <a:r>
              <a:rPr lang="en-GB" i="1" dirty="0">
                <a:effectLst/>
                <a:latin typeface="+mj-lt"/>
                <a:ea typeface="Calibri" panose="020F0502020204030204" pitchFamily="34" charset="0"/>
                <a:cs typeface="Arial" panose="020B0604020202020204" pitchFamily="34" charset="0"/>
              </a:rPr>
              <a:t>Example 1</a:t>
            </a:r>
            <a:r>
              <a:rPr lang="en-GB" dirty="0">
                <a:effectLst/>
                <a:latin typeface="+mj-lt"/>
                <a:ea typeface="Calibri" panose="020F0502020204030204" pitchFamily="34" charset="0"/>
                <a:cs typeface="Arial" panose="020B0604020202020204" pitchFamily="34" charset="0"/>
              </a:rPr>
              <a:t>), as this will enable students to notice what is happening and develop a deeper understanding of the structure. </a:t>
            </a:r>
          </a:p>
          <a:p>
            <a:r>
              <a:rPr lang="en-GB" dirty="0">
                <a:effectLst/>
                <a:latin typeface="+mj-lt"/>
                <a:ea typeface="Calibri" panose="020F0502020204030204" pitchFamily="34" charset="0"/>
                <a:cs typeface="Times New Roman" panose="02020603050405020304" pitchFamily="18" charset="0"/>
              </a:rPr>
              <a:t>The use of non-standard examples, examples of errors or non-examples (such as </a:t>
            </a:r>
            <a:r>
              <a:rPr lang="en-GB" i="1" dirty="0">
                <a:effectLst/>
                <a:latin typeface="+mj-lt"/>
                <a:ea typeface="Calibri" panose="020F0502020204030204" pitchFamily="34" charset="0"/>
                <a:cs typeface="Times New Roman" panose="02020603050405020304" pitchFamily="18" charset="0"/>
              </a:rPr>
              <a:t>Examples 5</a:t>
            </a:r>
            <a:r>
              <a:rPr lang="en-GB" dirty="0">
                <a:effectLst/>
                <a:latin typeface="+mj-lt"/>
                <a:ea typeface="Calibri" panose="020F0502020204030204" pitchFamily="34" charset="0"/>
                <a:cs typeface="Times New Roman" panose="02020603050405020304" pitchFamily="18" charset="0"/>
              </a:rPr>
              <a:t> and </a:t>
            </a:r>
            <a:r>
              <a:rPr lang="en-GB" i="1" dirty="0">
                <a:effectLst/>
                <a:latin typeface="+mj-lt"/>
                <a:ea typeface="Calibri" panose="020F0502020204030204" pitchFamily="34" charset="0"/>
                <a:cs typeface="Times New Roman" panose="02020603050405020304" pitchFamily="18" charset="0"/>
              </a:rPr>
              <a:t>6</a:t>
            </a:r>
            <a:r>
              <a:rPr lang="en-GB" dirty="0">
                <a:effectLst/>
                <a:latin typeface="+mj-lt"/>
                <a:ea typeface="Calibri" panose="020F0502020204030204" pitchFamily="34" charset="0"/>
                <a:cs typeface="Times New Roman" panose="02020603050405020304" pitchFamily="18" charset="0"/>
              </a:rPr>
              <a:t>) for students to critique and reason about, and asking students to solve problems in a number of different ways, can all support students to overcome difficulties and establish a secure understanding.</a:t>
            </a:r>
            <a:endParaRPr lang="en-GB" sz="2800" dirty="0">
              <a:latin typeface="+mj-lt"/>
            </a:endParaRPr>
          </a:p>
        </p:txBody>
      </p:sp>
    </p:spTree>
    <p:extLst>
      <p:ext uri="{BB962C8B-B14F-4D97-AF65-F5344CB8AC3E}">
        <p14:creationId xmlns:p14="http://schemas.microsoft.com/office/powerpoint/2010/main" val="383843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the value of the ones digit and how it impacts on rounding</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5" name="TextBox 4">
            <a:extLst>
              <a:ext uri="{FF2B5EF4-FFF2-40B4-BE49-F238E27FC236}">
                <a16:creationId xmlns:a16="http://schemas.microsoft.com/office/drawing/2014/main" id="{374D73FD-96C5-4E44-B3CB-F4A7F4D1C179}"/>
              </a:ext>
            </a:extLst>
          </p:cNvPr>
          <p:cNvSpPr txBox="1"/>
          <p:nvPr/>
        </p:nvSpPr>
        <p:spPr>
          <a:xfrm>
            <a:off x="695400" y="1844824"/>
            <a:ext cx="6097904" cy="3662541"/>
          </a:xfrm>
          <a:prstGeom prst="rect">
            <a:avLst/>
          </a:prstGeom>
          <a:noFill/>
        </p:spPr>
        <p:txBody>
          <a:bodyPr wrap="square">
            <a:spAutoFit/>
          </a:bodyPr>
          <a:lstStyle/>
          <a:p>
            <a:pPr marL="342900" lvl="0" indent="-342900">
              <a:spcBef>
                <a:spcPts val="400"/>
              </a:spcBef>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Round 84 to the nearest 10.</a:t>
            </a:r>
            <a:br>
              <a:rPr lang="en-GB" sz="2400" dirty="0">
                <a:solidFill>
                  <a:srgbClr val="585858"/>
                </a:solidFill>
                <a:effectLst/>
                <a:latin typeface="+mj-lt"/>
                <a:ea typeface="Calibri" panose="020F0502020204030204" pitchFamily="34" charset="0"/>
                <a:cs typeface="Times New Roman" panose="02020603050405020304" pitchFamily="18" charset="0"/>
              </a:rPr>
            </a:br>
            <a:r>
              <a:rPr lang="en-GB" sz="2400" dirty="0">
                <a:solidFill>
                  <a:srgbClr val="585858"/>
                </a:solidFill>
                <a:effectLst/>
                <a:latin typeface="+mj-lt"/>
                <a:ea typeface="Calibri" panose="020F0502020204030204" pitchFamily="34" charset="0"/>
                <a:cs typeface="Times New Roman" panose="02020603050405020304" pitchFamily="18" charset="0"/>
              </a:rPr>
              <a:t>Round 84 to one significant figure.</a:t>
            </a:r>
          </a:p>
          <a:p>
            <a:pPr marL="342900" lvl="0" indent="-342900">
              <a:spcBef>
                <a:spcPts val="400"/>
              </a:spcBef>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Round 86 to the nearest 10.</a:t>
            </a:r>
            <a:br>
              <a:rPr lang="en-GB" sz="2400" dirty="0">
                <a:solidFill>
                  <a:srgbClr val="585858"/>
                </a:solidFill>
                <a:effectLst/>
                <a:latin typeface="+mj-lt"/>
                <a:ea typeface="Calibri" panose="020F0502020204030204" pitchFamily="34" charset="0"/>
                <a:cs typeface="Times New Roman" panose="02020603050405020304" pitchFamily="18" charset="0"/>
              </a:rPr>
            </a:br>
            <a:r>
              <a:rPr lang="en-GB" sz="2400" dirty="0">
                <a:solidFill>
                  <a:srgbClr val="585858"/>
                </a:solidFill>
                <a:effectLst/>
                <a:latin typeface="+mj-lt"/>
                <a:ea typeface="Calibri" panose="020F0502020204030204" pitchFamily="34" charset="0"/>
                <a:cs typeface="Times New Roman" panose="02020603050405020304" pitchFamily="18" charset="0"/>
              </a:rPr>
              <a:t>Round 86 to one significant figure.</a:t>
            </a:r>
          </a:p>
          <a:p>
            <a:pPr marL="342900" lvl="0" indent="-342900">
              <a:spcBef>
                <a:spcPts val="400"/>
              </a:spcBef>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Round 85 to the nearest 10.</a:t>
            </a:r>
            <a:br>
              <a:rPr lang="en-GB" sz="2400" dirty="0">
                <a:solidFill>
                  <a:srgbClr val="585858"/>
                </a:solidFill>
                <a:effectLst/>
                <a:latin typeface="+mj-lt"/>
                <a:ea typeface="Calibri" panose="020F0502020204030204" pitchFamily="34" charset="0"/>
                <a:cs typeface="Times New Roman" panose="02020603050405020304" pitchFamily="18" charset="0"/>
              </a:rPr>
            </a:br>
            <a:r>
              <a:rPr lang="en-GB" sz="2400" dirty="0">
                <a:solidFill>
                  <a:srgbClr val="585858"/>
                </a:solidFill>
                <a:effectLst/>
                <a:latin typeface="+mj-lt"/>
                <a:ea typeface="Calibri" panose="020F0502020204030204" pitchFamily="34" charset="0"/>
                <a:cs typeface="Times New Roman" panose="02020603050405020304" pitchFamily="18" charset="0"/>
              </a:rPr>
              <a:t>Round 85 to one significant figure.</a:t>
            </a:r>
          </a:p>
          <a:p>
            <a:pPr marL="342900" lvl="0" indent="-342900">
              <a:spcBef>
                <a:spcPts val="400"/>
              </a:spcBef>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Round 95 to the nearest 10.</a:t>
            </a:r>
            <a:br>
              <a:rPr lang="en-GB" sz="2400" dirty="0">
                <a:solidFill>
                  <a:srgbClr val="585858"/>
                </a:solidFill>
                <a:effectLst/>
                <a:latin typeface="+mj-lt"/>
                <a:ea typeface="Calibri" panose="020F0502020204030204" pitchFamily="34" charset="0"/>
                <a:cs typeface="Times New Roman" panose="02020603050405020304" pitchFamily="18" charset="0"/>
              </a:rPr>
            </a:br>
            <a:r>
              <a:rPr lang="en-GB" sz="2400" dirty="0">
                <a:solidFill>
                  <a:srgbClr val="585858"/>
                </a:solidFill>
                <a:effectLst/>
                <a:latin typeface="+mj-lt"/>
                <a:ea typeface="Calibri" panose="020F0502020204030204" pitchFamily="34" charset="0"/>
                <a:cs typeface="Times New Roman" panose="02020603050405020304" pitchFamily="18" charset="0"/>
              </a:rPr>
              <a:t>Round 95 to one significant figure.</a:t>
            </a:r>
            <a:endParaRPr lang="en-GB" sz="2400" dirty="0">
              <a:solidFill>
                <a:srgbClr val="585858"/>
              </a:solidFill>
              <a:latin typeface="+mj-lt"/>
            </a:endParaRPr>
          </a:p>
        </p:txBody>
      </p:sp>
    </p:spTree>
    <p:extLst>
      <p:ext uri="{BB962C8B-B14F-4D97-AF65-F5344CB8AC3E}">
        <p14:creationId xmlns:p14="http://schemas.microsoft.com/office/powerpoint/2010/main" val="71725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the value of the ones digit and how it impacts on rounding</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a:t>
            </a:r>
            <a:endParaRPr lang="en-GB" dirty="0"/>
          </a:p>
        </p:txBody>
      </p:sp>
      <p:sp>
        <p:nvSpPr>
          <p:cNvPr id="5" name="TextBox 4">
            <a:extLst>
              <a:ext uri="{FF2B5EF4-FFF2-40B4-BE49-F238E27FC236}">
                <a16:creationId xmlns:a16="http://schemas.microsoft.com/office/drawing/2014/main" id="{374D73FD-96C5-4E44-B3CB-F4A7F4D1C179}"/>
              </a:ext>
            </a:extLst>
          </p:cNvPr>
          <p:cNvSpPr txBox="1"/>
          <p:nvPr/>
        </p:nvSpPr>
        <p:spPr>
          <a:xfrm>
            <a:off x="335360" y="1802681"/>
            <a:ext cx="6097904" cy="3662541"/>
          </a:xfrm>
          <a:prstGeom prst="rect">
            <a:avLst/>
          </a:prstGeom>
          <a:noFill/>
        </p:spPr>
        <p:txBody>
          <a:bodyPr wrap="square">
            <a:spAutoFit/>
          </a:bodyPr>
          <a:lstStyle/>
          <a:p>
            <a:pPr marL="342900" lvl="0" indent="-342900">
              <a:spcBef>
                <a:spcPts val="400"/>
              </a:spcBef>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Round 84 to the nearest 10.</a:t>
            </a:r>
            <a:br>
              <a:rPr lang="en-GB" sz="2400" dirty="0">
                <a:solidFill>
                  <a:srgbClr val="585858"/>
                </a:solidFill>
                <a:effectLst/>
                <a:latin typeface="+mj-lt"/>
                <a:ea typeface="Calibri" panose="020F0502020204030204" pitchFamily="34" charset="0"/>
                <a:cs typeface="Times New Roman" panose="02020603050405020304" pitchFamily="18" charset="0"/>
              </a:rPr>
            </a:br>
            <a:r>
              <a:rPr lang="en-GB" sz="2400" dirty="0">
                <a:solidFill>
                  <a:srgbClr val="585858"/>
                </a:solidFill>
                <a:effectLst/>
                <a:latin typeface="+mj-lt"/>
                <a:ea typeface="Calibri" panose="020F0502020204030204" pitchFamily="34" charset="0"/>
                <a:cs typeface="Times New Roman" panose="02020603050405020304" pitchFamily="18" charset="0"/>
              </a:rPr>
              <a:t>Round 84 to one significant figure.</a:t>
            </a:r>
          </a:p>
          <a:p>
            <a:pPr marL="342900" lvl="0" indent="-342900">
              <a:spcBef>
                <a:spcPts val="400"/>
              </a:spcBef>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Round 86 to the nearest 10.</a:t>
            </a:r>
            <a:br>
              <a:rPr lang="en-GB" sz="2400" dirty="0">
                <a:solidFill>
                  <a:srgbClr val="585858"/>
                </a:solidFill>
                <a:effectLst/>
                <a:latin typeface="+mj-lt"/>
                <a:ea typeface="Calibri" panose="020F0502020204030204" pitchFamily="34" charset="0"/>
                <a:cs typeface="Times New Roman" panose="02020603050405020304" pitchFamily="18" charset="0"/>
              </a:rPr>
            </a:br>
            <a:r>
              <a:rPr lang="en-GB" sz="2400" dirty="0">
                <a:solidFill>
                  <a:srgbClr val="585858"/>
                </a:solidFill>
                <a:effectLst/>
                <a:latin typeface="+mj-lt"/>
                <a:ea typeface="Calibri" panose="020F0502020204030204" pitchFamily="34" charset="0"/>
                <a:cs typeface="Times New Roman" panose="02020603050405020304" pitchFamily="18" charset="0"/>
              </a:rPr>
              <a:t>Round 86 to one significant figure.</a:t>
            </a:r>
          </a:p>
          <a:p>
            <a:pPr marL="342900" lvl="0" indent="-342900">
              <a:spcBef>
                <a:spcPts val="400"/>
              </a:spcBef>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Round 85 to the nearest 10.</a:t>
            </a:r>
            <a:br>
              <a:rPr lang="en-GB" sz="2400" dirty="0">
                <a:solidFill>
                  <a:srgbClr val="585858"/>
                </a:solidFill>
                <a:effectLst/>
                <a:latin typeface="+mj-lt"/>
                <a:ea typeface="Calibri" panose="020F0502020204030204" pitchFamily="34" charset="0"/>
                <a:cs typeface="Times New Roman" panose="02020603050405020304" pitchFamily="18" charset="0"/>
              </a:rPr>
            </a:br>
            <a:r>
              <a:rPr lang="en-GB" sz="2400" dirty="0">
                <a:solidFill>
                  <a:srgbClr val="585858"/>
                </a:solidFill>
                <a:effectLst/>
                <a:latin typeface="+mj-lt"/>
                <a:ea typeface="Calibri" panose="020F0502020204030204" pitchFamily="34" charset="0"/>
                <a:cs typeface="Times New Roman" panose="02020603050405020304" pitchFamily="18" charset="0"/>
              </a:rPr>
              <a:t>Round 85 to one significant figure.</a:t>
            </a:r>
          </a:p>
          <a:p>
            <a:pPr marL="342900" lvl="0" indent="-342900">
              <a:spcBef>
                <a:spcPts val="400"/>
              </a:spcBef>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Round 95 to the nearest 10.</a:t>
            </a:r>
            <a:br>
              <a:rPr lang="en-GB" sz="2400" dirty="0">
                <a:solidFill>
                  <a:srgbClr val="585858"/>
                </a:solidFill>
                <a:effectLst/>
                <a:latin typeface="+mj-lt"/>
                <a:ea typeface="Calibri" panose="020F0502020204030204" pitchFamily="34" charset="0"/>
                <a:cs typeface="Times New Roman" panose="02020603050405020304" pitchFamily="18" charset="0"/>
              </a:rPr>
            </a:br>
            <a:r>
              <a:rPr lang="en-GB" sz="2400" dirty="0">
                <a:solidFill>
                  <a:srgbClr val="585858"/>
                </a:solidFill>
                <a:effectLst/>
                <a:latin typeface="+mj-lt"/>
                <a:ea typeface="Calibri" panose="020F0502020204030204" pitchFamily="34" charset="0"/>
                <a:cs typeface="Times New Roman" panose="02020603050405020304" pitchFamily="18" charset="0"/>
              </a:rPr>
              <a:t>Round 95 to one significant figure.</a:t>
            </a:r>
            <a:endParaRPr lang="en-GB" sz="2400" dirty="0">
              <a:solidFill>
                <a:srgbClr val="585858"/>
              </a:solidFill>
              <a:latin typeface="+mj-lt"/>
            </a:endParaRPr>
          </a:p>
        </p:txBody>
      </p:sp>
      <p:pic>
        <p:nvPicPr>
          <p:cNvPr id="7" name="Picture 6">
            <a:extLst>
              <a:ext uri="{FF2B5EF4-FFF2-40B4-BE49-F238E27FC236}">
                <a16:creationId xmlns:a16="http://schemas.microsoft.com/office/drawing/2014/main" id="{A6475BAD-97DB-4C07-AA7F-FC9C4FCAE5F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14288" y="2855278"/>
            <a:ext cx="4905854" cy="1767563"/>
          </a:xfrm>
          <a:prstGeom prst="rect">
            <a:avLst/>
          </a:prstGeom>
          <a:noFill/>
          <a:ln>
            <a:noFill/>
          </a:ln>
        </p:spPr>
      </p:pic>
      <p:sp>
        <p:nvSpPr>
          <p:cNvPr id="8" name="TextBox 7">
            <a:extLst>
              <a:ext uri="{FF2B5EF4-FFF2-40B4-BE49-F238E27FC236}">
                <a16:creationId xmlns:a16="http://schemas.microsoft.com/office/drawing/2014/main" id="{8ED25425-8461-4F67-8550-61417DA3347A}"/>
              </a:ext>
            </a:extLst>
          </p:cNvPr>
          <p:cNvSpPr txBox="1"/>
          <p:nvPr/>
        </p:nvSpPr>
        <p:spPr>
          <a:xfrm>
            <a:off x="6534236" y="4686235"/>
            <a:ext cx="5065959" cy="830997"/>
          </a:xfrm>
          <a:prstGeom prst="rect">
            <a:avLst/>
          </a:prstGeom>
          <a:noFill/>
        </p:spPr>
        <p:txBody>
          <a:bodyPr wrap="square">
            <a:spAutoFit/>
          </a:bodyPr>
          <a:lstStyle/>
          <a:p>
            <a:pPr algn="ctr">
              <a:buNone/>
            </a:pPr>
            <a:r>
              <a:rPr lang="en-GB" sz="2400" dirty="0">
                <a:solidFill>
                  <a:srgbClr val="585858"/>
                </a:solidFill>
                <a:latin typeface="+mj-lt"/>
                <a:ea typeface="Calibri" panose="020F0502020204030204" pitchFamily="34" charset="0"/>
                <a:cs typeface="Times New Roman" panose="02020603050405020304" pitchFamily="18" charset="0"/>
              </a:rPr>
              <a:t>Can you use this diagram to explain your answers to a, b and c?</a:t>
            </a:r>
          </a:p>
        </p:txBody>
      </p:sp>
      <p:sp>
        <p:nvSpPr>
          <p:cNvPr id="9" name="TextBox 8">
            <a:extLst>
              <a:ext uri="{FF2B5EF4-FFF2-40B4-BE49-F238E27FC236}">
                <a16:creationId xmlns:a16="http://schemas.microsoft.com/office/drawing/2014/main" id="{05980324-7C1A-45F9-A5BF-8BBABF8D7699}"/>
              </a:ext>
            </a:extLst>
          </p:cNvPr>
          <p:cNvSpPr txBox="1"/>
          <p:nvPr/>
        </p:nvSpPr>
        <p:spPr>
          <a:xfrm>
            <a:off x="6528048" y="1689481"/>
            <a:ext cx="5078334" cy="1200329"/>
          </a:xfrm>
          <a:prstGeom prst="rect">
            <a:avLst/>
          </a:prstGeom>
          <a:noFill/>
        </p:spPr>
        <p:txBody>
          <a:bodyPr wrap="square">
            <a:spAutoFit/>
          </a:bodyPr>
          <a:lstStyle/>
          <a:p>
            <a:pPr algn="ctr">
              <a:buNone/>
            </a:pPr>
            <a:r>
              <a:rPr lang="en-GB" sz="2400" dirty="0">
                <a:solidFill>
                  <a:srgbClr val="585858"/>
                </a:solidFill>
                <a:latin typeface="+mj-lt"/>
                <a:ea typeface="Calibri" panose="020F0502020204030204" pitchFamily="34" charset="0"/>
                <a:cs typeface="Times New Roman" panose="02020603050405020304" pitchFamily="18" charset="0"/>
              </a:rPr>
              <a:t>What are the numbers (to 1 </a:t>
            </a:r>
            <a:r>
              <a:rPr lang="en-GB" sz="2400" dirty="0" err="1">
                <a:solidFill>
                  <a:srgbClr val="585858"/>
                </a:solidFill>
                <a:latin typeface="+mj-lt"/>
                <a:ea typeface="Calibri" panose="020F0502020204030204" pitchFamily="34" charset="0"/>
                <a:cs typeface="Times New Roman" panose="02020603050405020304" pitchFamily="18" charset="0"/>
              </a:rPr>
              <a:t>s.f.</a:t>
            </a:r>
            <a:r>
              <a:rPr lang="en-GB" sz="2400" dirty="0">
                <a:solidFill>
                  <a:srgbClr val="585858"/>
                </a:solidFill>
                <a:latin typeface="+mj-lt"/>
                <a:ea typeface="Calibri" panose="020F0502020204030204" pitchFamily="34" charset="0"/>
                <a:cs typeface="Times New Roman" panose="02020603050405020304" pitchFamily="18" charset="0"/>
              </a:rPr>
              <a:t>) which are either side of 84, 85 and 86?</a:t>
            </a:r>
          </a:p>
        </p:txBody>
      </p:sp>
    </p:spTree>
    <p:extLst>
      <p:ext uri="{BB962C8B-B14F-4D97-AF65-F5344CB8AC3E}">
        <p14:creationId xmlns:p14="http://schemas.microsoft.com/office/powerpoint/2010/main" val="90915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AAD0EA-0FB1-433E-B7D2-9AA2A1475198}"/>
              </a:ext>
            </a:extLst>
          </p:cNvPr>
          <p:cNvGrpSpPr/>
          <p:nvPr/>
        </p:nvGrpSpPr>
        <p:grpSpPr>
          <a:xfrm>
            <a:off x="660695" y="1741532"/>
            <a:ext cx="6276625" cy="3847708"/>
            <a:chOff x="660695" y="1741532"/>
            <a:chExt cx="6276625"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0DFA54B-F19A-400F-93AC-2D41ED3D7B93}"/>
                </a:ext>
              </a:extLst>
            </p:cNvPr>
            <p:cNvSpPr txBox="1"/>
            <p:nvPr/>
          </p:nvSpPr>
          <p:spPr>
            <a:xfrm>
              <a:off x="839416" y="1957225"/>
              <a:ext cx="6097904" cy="3416320"/>
            </a:xfrm>
            <a:prstGeom prst="rect">
              <a:avLst/>
            </a:prstGeom>
            <a:noFill/>
          </p:spPr>
          <p:txBody>
            <a:bodyPr wrap="square">
              <a:spAutoFit/>
            </a:bodyPr>
            <a:lstStyle/>
            <a:p>
              <a:pPr marL="342900" lvl="0" indent="-342900">
                <a:spcBef>
                  <a:spcPts val="400"/>
                </a:spcBef>
                <a:spcAft>
                  <a:spcPts val="1200"/>
                </a:spcAft>
                <a:buFont typeface="+mj-lt"/>
                <a:buAutoNum type="alphaLcParenR"/>
              </a:pPr>
              <a:r>
                <a:rPr lang="en-GB" sz="2200" dirty="0">
                  <a:solidFill>
                    <a:srgbClr val="585858"/>
                  </a:solidFill>
                  <a:effectLst/>
                  <a:latin typeface="+mj-lt"/>
                  <a:ea typeface="Calibri" panose="020F0502020204030204" pitchFamily="34" charset="0"/>
                  <a:cs typeface="Times New Roman" panose="02020603050405020304" pitchFamily="18" charset="0"/>
                </a:rPr>
                <a:t>Round 84 to the nearest 10.</a:t>
              </a:r>
              <a:br>
                <a:rPr lang="en-GB" sz="2200" dirty="0">
                  <a:solidFill>
                    <a:srgbClr val="585858"/>
                  </a:solidFill>
                  <a:effectLst/>
                  <a:latin typeface="+mj-lt"/>
                  <a:ea typeface="Calibri" panose="020F0502020204030204" pitchFamily="34" charset="0"/>
                  <a:cs typeface="Times New Roman" panose="02020603050405020304" pitchFamily="18" charset="0"/>
                </a:rPr>
              </a:br>
              <a:r>
                <a:rPr lang="en-GB" sz="2200" dirty="0">
                  <a:solidFill>
                    <a:srgbClr val="585858"/>
                  </a:solidFill>
                  <a:effectLst/>
                  <a:latin typeface="+mj-lt"/>
                  <a:ea typeface="Calibri" panose="020F0502020204030204" pitchFamily="34" charset="0"/>
                  <a:cs typeface="Times New Roman" panose="02020603050405020304" pitchFamily="18" charset="0"/>
                </a:rPr>
                <a:t>Round 84 to one significant figure.</a:t>
              </a:r>
            </a:p>
            <a:p>
              <a:pPr marL="342900" lvl="0" indent="-342900">
                <a:spcBef>
                  <a:spcPts val="400"/>
                </a:spcBef>
                <a:spcAft>
                  <a:spcPts val="1200"/>
                </a:spcAft>
                <a:buFont typeface="+mj-lt"/>
                <a:buAutoNum type="alphaLcParenR"/>
              </a:pPr>
              <a:r>
                <a:rPr lang="en-GB" sz="2200" dirty="0">
                  <a:solidFill>
                    <a:srgbClr val="585858"/>
                  </a:solidFill>
                  <a:effectLst/>
                  <a:latin typeface="+mj-lt"/>
                  <a:ea typeface="Calibri" panose="020F0502020204030204" pitchFamily="34" charset="0"/>
                  <a:cs typeface="Times New Roman" panose="02020603050405020304" pitchFamily="18" charset="0"/>
                </a:rPr>
                <a:t>Round 86 to the nearest 10.</a:t>
              </a:r>
              <a:br>
                <a:rPr lang="en-GB" sz="2200" dirty="0">
                  <a:solidFill>
                    <a:srgbClr val="585858"/>
                  </a:solidFill>
                  <a:effectLst/>
                  <a:latin typeface="+mj-lt"/>
                  <a:ea typeface="Calibri" panose="020F0502020204030204" pitchFamily="34" charset="0"/>
                  <a:cs typeface="Times New Roman" panose="02020603050405020304" pitchFamily="18" charset="0"/>
                </a:rPr>
              </a:br>
              <a:r>
                <a:rPr lang="en-GB" sz="2200" dirty="0">
                  <a:solidFill>
                    <a:srgbClr val="585858"/>
                  </a:solidFill>
                  <a:effectLst/>
                  <a:latin typeface="+mj-lt"/>
                  <a:ea typeface="Calibri" panose="020F0502020204030204" pitchFamily="34" charset="0"/>
                  <a:cs typeface="Times New Roman" panose="02020603050405020304" pitchFamily="18" charset="0"/>
                </a:rPr>
                <a:t>Round 86 to one significant figure.</a:t>
              </a:r>
            </a:p>
            <a:p>
              <a:pPr marL="342900" lvl="0" indent="-342900">
                <a:spcBef>
                  <a:spcPts val="400"/>
                </a:spcBef>
                <a:spcAft>
                  <a:spcPts val="1200"/>
                </a:spcAft>
                <a:buFont typeface="+mj-lt"/>
                <a:buAutoNum type="alphaLcParenR"/>
              </a:pPr>
              <a:r>
                <a:rPr lang="en-GB" sz="2200" dirty="0">
                  <a:solidFill>
                    <a:srgbClr val="585858"/>
                  </a:solidFill>
                  <a:effectLst/>
                  <a:latin typeface="+mj-lt"/>
                  <a:ea typeface="Calibri" panose="020F0502020204030204" pitchFamily="34" charset="0"/>
                  <a:cs typeface="Times New Roman" panose="02020603050405020304" pitchFamily="18" charset="0"/>
                </a:rPr>
                <a:t>Round 85 to the nearest 10.</a:t>
              </a:r>
              <a:br>
                <a:rPr lang="en-GB" sz="2200" dirty="0">
                  <a:solidFill>
                    <a:srgbClr val="585858"/>
                  </a:solidFill>
                  <a:effectLst/>
                  <a:latin typeface="+mj-lt"/>
                  <a:ea typeface="Calibri" panose="020F0502020204030204" pitchFamily="34" charset="0"/>
                  <a:cs typeface="Times New Roman" panose="02020603050405020304" pitchFamily="18" charset="0"/>
                </a:rPr>
              </a:br>
              <a:r>
                <a:rPr lang="en-GB" sz="2200" dirty="0">
                  <a:solidFill>
                    <a:srgbClr val="585858"/>
                  </a:solidFill>
                  <a:effectLst/>
                  <a:latin typeface="+mj-lt"/>
                  <a:ea typeface="Calibri" panose="020F0502020204030204" pitchFamily="34" charset="0"/>
                  <a:cs typeface="Times New Roman" panose="02020603050405020304" pitchFamily="18" charset="0"/>
                </a:rPr>
                <a:t>Round 85 to one significant figure.</a:t>
              </a:r>
            </a:p>
            <a:p>
              <a:pPr marL="342900" lvl="0" indent="-342900">
                <a:spcBef>
                  <a:spcPts val="400"/>
                </a:spcBef>
                <a:spcAft>
                  <a:spcPts val="1200"/>
                </a:spcAft>
                <a:buFont typeface="+mj-lt"/>
                <a:buAutoNum type="alphaLcParenR"/>
              </a:pPr>
              <a:r>
                <a:rPr lang="en-GB" sz="2200" dirty="0">
                  <a:solidFill>
                    <a:srgbClr val="585858"/>
                  </a:solidFill>
                  <a:effectLst/>
                  <a:latin typeface="+mj-lt"/>
                  <a:ea typeface="Calibri" panose="020F0502020204030204" pitchFamily="34" charset="0"/>
                  <a:cs typeface="Times New Roman" panose="02020603050405020304" pitchFamily="18" charset="0"/>
                </a:rPr>
                <a:t>Round 95 to the nearest 10.</a:t>
              </a:r>
              <a:br>
                <a:rPr lang="en-GB" sz="2200" dirty="0">
                  <a:solidFill>
                    <a:srgbClr val="585858"/>
                  </a:solidFill>
                  <a:effectLst/>
                  <a:latin typeface="+mj-lt"/>
                  <a:ea typeface="Calibri" panose="020F0502020204030204" pitchFamily="34" charset="0"/>
                  <a:cs typeface="Times New Roman" panose="02020603050405020304" pitchFamily="18" charset="0"/>
                </a:rPr>
              </a:br>
              <a:r>
                <a:rPr lang="en-GB" sz="2200" dirty="0">
                  <a:solidFill>
                    <a:srgbClr val="585858"/>
                  </a:solidFill>
                  <a:effectLst/>
                  <a:latin typeface="+mj-lt"/>
                  <a:ea typeface="Calibri" panose="020F0502020204030204" pitchFamily="34" charset="0"/>
                  <a:cs typeface="Times New Roman" panose="02020603050405020304" pitchFamily="18" charset="0"/>
                </a:rPr>
                <a:t>Round 95 to one significant figure.</a:t>
              </a:r>
              <a:endParaRPr lang="en-GB" sz="2200" dirty="0">
                <a:solidFill>
                  <a:srgbClr val="585858"/>
                </a:solidFill>
                <a:latin typeface="+mj-lt"/>
              </a:endParaRPr>
            </a:p>
          </p:txBody>
        </p:sp>
      </p:gr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might the intention be behind the number selection in this sequence of questions?</a:t>
            </a:r>
          </a:p>
          <a:p>
            <a:pPr marL="360000" lvl="1" fontAlgn="auto">
              <a:lnSpc>
                <a:spcPct val="100000"/>
              </a:lnSpc>
              <a:spcBef>
                <a:spcPts val="0"/>
              </a:spcBef>
              <a:spcAft>
                <a:spcPts val="1200"/>
              </a:spcAft>
              <a:buClrTx/>
            </a:pPr>
            <a:r>
              <a:rPr lang="en-GB" sz="2400" dirty="0"/>
              <a:t>What representations might support understanding of rounding?</a:t>
            </a:r>
          </a:p>
          <a:p>
            <a:pPr marL="360000" lvl="1" fontAlgn="auto">
              <a:lnSpc>
                <a:spcPct val="100000"/>
              </a:lnSpc>
              <a:spcBef>
                <a:spcPts val="0"/>
              </a:spcBef>
              <a:spcAft>
                <a:spcPts val="1200"/>
              </a:spcAft>
              <a:buClrTx/>
            </a:pPr>
            <a:r>
              <a:rPr lang="en-GB" sz="2400" dirty="0"/>
              <a:t>What questions might you ask to encourage students to think more deeply?</a:t>
            </a:r>
          </a:p>
        </p:txBody>
      </p:sp>
      <p:sp>
        <p:nvSpPr>
          <p:cNvPr id="8" name="Title 1">
            <a:extLst>
              <a:ext uri="{FF2B5EF4-FFF2-40B4-BE49-F238E27FC236}">
                <a16:creationId xmlns:a16="http://schemas.microsoft.com/office/drawing/2014/main" id="{518DFCB7-B5C2-4546-A38E-A69D63D0A38C}"/>
              </a:ext>
            </a:extLst>
          </p:cNvPr>
          <p:cNvSpPr>
            <a:spLocks noGrp="1"/>
          </p:cNvSpPr>
          <p:nvPr>
            <p:ph type="title"/>
          </p:nvPr>
        </p:nvSpPr>
        <p:spPr>
          <a:xfrm>
            <a:off x="116849" y="443915"/>
            <a:ext cx="10593151" cy="426170"/>
          </a:xfrm>
        </p:spPr>
        <p:txBody>
          <a:bodyPr/>
          <a:lstStyle/>
          <a:p>
            <a:r>
              <a:rPr lang="en-GB" sz="2000" b="1" dirty="0"/>
              <a:t>Understand the value of the ones digit and how it impacts on rounding</a:t>
            </a:r>
          </a:p>
        </p:txBody>
      </p:sp>
      <p:sp>
        <p:nvSpPr>
          <p:cNvPr id="9" name="TextBox 8">
            <a:extLst>
              <a:ext uri="{FF2B5EF4-FFF2-40B4-BE49-F238E27FC236}">
                <a16:creationId xmlns:a16="http://schemas.microsoft.com/office/drawing/2014/main" id="{E7AD93C7-162E-49B4-A90B-970C2EB80CD5}"/>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Notice similarities and differences when rounding to the nearest 10, the nearest 100 and to one significant figure</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7" name="TextBox 6">
            <a:extLst>
              <a:ext uri="{FF2B5EF4-FFF2-40B4-BE49-F238E27FC236}">
                <a16:creationId xmlns:a16="http://schemas.microsoft.com/office/drawing/2014/main" id="{11253590-05FA-45A4-ABF1-6FD0AB4CDE70}"/>
              </a:ext>
            </a:extLst>
          </p:cNvPr>
          <p:cNvSpPr txBox="1"/>
          <p:nvPr/>
        </p:nvSpPr>
        <p:spPr>
          <a:xfrm>
            <a:off x="623392" y="1813747"/>
            <a:ext cx="6097904" cy="3662541"/>
          </a:xfrm>
          <a:prstGeom prst="rect">
            <a:avLst/>
          </a:prstGeom>
          <a:noFill/>
        </p:spPr>
        <p:txBody>
          <a:bodyPr wrap="square">
            <a:spAutoFit/>
          </a:bodyPr>
          <a:lstStyle/>
          <a:p>
            <a:pPr marL="342900" lvl="0" indent="-342900">
              <a:spcBef>
                <a:spcPts val="400"/>
              </a:spcBef>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Round 61 to the nearest 10.</a:t>
            </a:r>
            <a:br>
              <a:rPr lang="en-GB" sz="2400" dirty="0">
                <a:solidFill>
                  <a:srgbClr val="585858"/>
                </a:solidFill>
                <a:effectLst/>
                <a:latin typeface="+mj-lt"/>
                <a:ea typeface="Calibri" panose="020F0502020204030204" pitchFamily="34" charset="0"/>
                <a:cs typeface="Times New Roman" panose="02020603050405020304" pitchFamily="18" charset="0"/>
              </a:rPr>
            </a:br>
            <a:r>
              <a:rPr lang="en-GB" sz="2400" dirty="0">
                <a:solidFill>
                  <a:srgbClr val="585858"/>
                </a:solidFill>
                <a:effectLst/>
                <a:latin typeface="+mj-lt"/>
                <a:ea typeface="Calibri" panose="020F0502020204030204" pitchFamily="34" charset="0"/>
                <a:cs typeface="Times New Roman" panose="02020603050405020304" pitchFamily="18" charset="0"/>
              </a:rPr>
              <a:t>Round 61 to one significant figure.</a:t>
            </a:r>
          </a:p>
          <a:p>
            <a:pPr marL="342900" lvl="0" indent="-342900">
              <a:spcBef>
                <a:spcPts val="400"/>
              </a:spcBef>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Round 185 to the nearest 10.</a:t>
            </a:r>
            <a:br>
              <a:rPr lang="en-GB" sz="2400" dirty="0">
                <a:solidFill>
                  <a:srgbClr val="585858"/>
                </a:solidFill>
                <a:effectLst/>
                <a:latin typeface="+mj-lt"/>
                <a:ea typeface="Calibri" panose="020F0502020204030204" pitchFamily="34" charset="0"/>
                <a:cs typeface="Times New Roman" panose="02020603050405020304" pitchFamily="18" charset="0"/>
              </a:rPr>
            </a:br>
            <a:r>
              <a:rPr lang="en-GB" sz="2400" dirty="0">
                <a:solidFill>
                  <a:srgbClr val="585858"/>
                </a:solidFill>
                <a:effectLst/>
                <a:latin typeface="+mj-lt"/>
                <a:ea typeface="Calibri" panose="020F0502020204030204" pitchFamily="34" charset="0"/>
                <a:cs typeface="Times New Roman" panose="02020603050405020304" pitchFamily="18" charset="0"/>
              </a:rPr>
              <a:t>Round 185 to one significant figure.</a:t>
            </a:r>
          </a:p>
          <a:p>
            <a:pPr marL="342900" lvl="0" indent="-342900">
              <a:spcBef>
                <a:spcPts val="400"/>
              </a:spcBef>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Round 349 to the nearest 100.</a:t>
            </a:r>
            <a:br>
              <a:rPr lang="en-GB" sz="2400" dirty="0">
                <a:solidFill>
                  <a:srgbClr val="585858"/>
                </a:solidFill>
                <a:effectLst/>
                <a:latin typeface="+mj-lt"/>
                <a:ea typeface="Calibri" panose="020F0502020204030204" pitchFamily="34" charset="0"/>
                <a:cs typeface="Times New Roman" panose="02020603050405020304" pitchFamily="18" charset="0"/>
              </a:rPr>
            </a:br>
            <a:r>
              <a:rPr lang="en-GB" sz="2400" dirty="0">
                <a:solidFill>
                  <a:srgbClr val="585858"/>
                </a:solidFill>
                <a:effectLst/>
                <a:latin typeface="+mj-lt"/>
                <a:ea typeface="Calibri" panose="020F0502020204030204" pitchFamily="34" charset="0"/>
                <a:cs typeface="Times New Roman" panose="02020603050405020304" pitchFamily="18" charset="0"/>
              </a:rPr>
              <a:t>Round 349 to one significant figure.</a:t>
            </a:r>
          </a:p>
          <a:p>
            <a:pPr marL="342900" lvl="0" indent="-342900">
              <a:spcBef>
                <a:spcPts val="400"/>
              </a:spcBef>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Round 5 419 to the nearest 100.</a:t>
            </a:r>
            <a:br>
              <a:rPr lang="en-GB" sz="2400" dirty="0">
                <a:solidFill>
                  <a:srgbClr val="585858"/>
                </a:solidFill>
                <a:effectLst/>
                <a:latin typeface="+mj-lt"/>
                <a:ea typeface="Calibri" panose="020F0502020204030204" pitchFamily="34" charset="0"/>
                <a:cs typeface="Times New Roman" panose="02020603050405020304" pitchFamily="18" charset="0"/>
              </a:rPr>
            </a:br>
            <a:r>
              <a:rPr lang="en-GB" sz="2400" dirty="0">
                <a:solidFill>
                  <a:srgbClr val="585858"/>
                </a:solidFill>
                <a:effectLst/>
                <a:latin typeface="+mj-lt"/>
                <a:ea typeface="Calibri" panose="020F0502020204030204" pitchFamily="34" charset="0"/>
                <a:cs typeface="Times New Roman" panose="02020603050405020304" pitchFamily="18" charset="0"/>
              </a:rPr>
              <a:t>Round 5 419 to one significant figure.</a:t>
            </a:r>
            <a:endParaRPr lang="en-GB" sz="2400" dirty="0">
              <a:solidFill>
                <a:srgbClr val="585858"/>
              </a:solidFill>
              <a:latin typeface="+mj-lt"/>
            </a:endParaRPr>
          </a:p>
        </p:txBody>
      </p:sp>
    </p:spTree>
    <p:extLst>
      <p:ext uri="{BB962C8B-B14F-4D97-AF65-F5344CB8AC3E}">
        <p14:creationId xmlns:p14="http://schemas.microsoft.com/office/powerpoint/2010/main" val="978811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teacher questions and prompts might be helpful to offer alongside these examples and at what stage might they be offered?</a:t>
            </a:r>
          </a:p>
          <a:p>
            <a:pPr marL="360000" lvl="1" fontAlgn="auto">
              <a:lnSpc>
                <a:spcPct val="100000"/>
              </a:lnSpc>
              <a:spcBef>
                <a:spcPts val="0"/>
              </a:spcBef>
              <a:spcAft>
                <a:spcPts val="1200"/>
              </a:spcAft>
              <a:buClrTx/>
            </a:pPr>
            <a:r>
              <a:rPr lang="en-GB" sz="2400" dirty="0"/>
              <a:t>How does the pairing of these questions support students to understand the concept of significant figures?</a:t>
            </a:r>
          </a:p>
        </p:txBody>
      </p:sp>
      <p:sp>
        <p:nvSpPr>
          <p:cNvPr id="7" name="Title 1">
            <a:extLst>
              <a:ext uri="{FF2B5EF4-FFF2-40B4-BE49-F238E27FC236}">
                <a16:creationId xmlns:a16="http://schemas.microsoft.com/office/drawing/2014/main" id="{3C8E85A5-8E11-41B5-8D9B-1F91B1A56AD1}"/>
              </a:ext>
            </a:extLst>
          </p:cNvPr>
          <p:cNvSpPr>
            <a:spLocks noGrp="1"/>
          </p:cNvSpPr>
          <p:nvPr>
            <p:ph type="title"/>
          </p:nvPr>
        </p:nvSpPr>
        <p:spPr>
          <a:xfrm>
            <a:off x="116849" y="443915"/>
            <a:ext cx="10593151" cy="426170"/>
          </a:xfrm>
        </p:spPr>
        <p:txBody>
          <a:bodyPr>
            <a:normAutofit fontScale="90000"/>
          </a:bodyPr>
          <a:lstStyle/>
          <a:p>
            <a:r>
              <a:rPr lang="en-GB" sz="2000" b="1" dirty="0"/>
              <a:t>Notice similarities and differences when rounding to the nearest 10, the nearest 100 and to one significant figure</a:t>
            </a:r>
          </a:p>
        </p:txBody>
      </p:sp>
      <p:sp>
        <p:nvSpPr>
          <p:cNvPr id="8" name="TextBox 7">
            <a:extLst>
              <a:ext uri="{FF2B5EF4-FFF2-40B4-BE49-F238E27FC236}">
                <a16:creationId xmlns:a16="http://schemas.microsoft.com/office/drawing/2014/main" id="{5C3F31E1-1A8B-4A1F-9358-C680C1F12320}"/>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grpSp>
        <p:nvGrpSpPr>
          <p:cNvPr id="2" name="Group 1">
            <a:extLst>
              <a:ext uri="{FF2B5EF4-FFF2-40B4-BE49-F238E27FC236}">
                <a16:creationId xmlns:a16="http://schemas.microsoft.com/office/drawing/2014/main" id="{69A1EA33-8326-4BEA-B65F-84F318C49A34}"/>
              </a:ext>
            </a:extLst>
          </p:cNvPr>
          <p:cNvGrpSpPr/>
          <p:nvPr/>
        </p:nvGrpSpPr>
        <p:grpSpPr>
          <a:xfrm>
            <a:off x="660695" y="1741532"/>
            <a:ext cx="6166774" cy="3847708"/>
            <a:chOff x="660695" y="1741532"/>
            <a:chExt cx="6166774"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1CA45C0-D8BB-4D03-81E4-120FF97CBD29}"/>
                </a:ext>
              </a:extLst>
            </p:cNvPr>
            <p:cNvSpPr txBox="1"/>
            <p:nvPr/>
          </p:nvSpPr>
          <p:spPr>
            <a:xfrm>
              <a:off x="729565" y="1957225"/>
              <a:ext cx="6097904" cy="3416320"/>
            </a:xfrm>
            <a:prstGeom prst="rect">
              <a:avLst/>
            </a:prstGeom>
            <a:noFill/>
          </p:spPr>
          <p:txBody>
            <a:bodyPr wrap="square">
              <a:spAutoFit/>
            </a:bodyPr>
            <a:lstStyle/>
            <a:p>
              <a:pPr marL="342900" lvl="0" indent="-342900">
                <a:spcBef>
                  <a:spcPts val="400"/>
                </a:spcBef>
                <a:spcAft>
                  <a:spcPts val="1200"/>
                </a:spcAft>
                <a:buFont typeface="+mj-lt"/>
                <a:buAutoNum type="alphaLcParenR"/>
              </a:pPr>
              <a:r>
                <a:rPr lang="en-GB" sz="2200" dirty="0">
                  <a:solidFill>
                    <a:srgbClr val="585858"/>
                  </a:solidFill>
                  <a:effectLst/>
                  <a:latin typeface="+mj-lt"/>
                  <a:ea typeface="Calibri" panose="020F0502020204030204" pitchFamily="34" charset="0"/>
                  <a:cs typeface="Times New Roman" panose="02020603050405020304" pitchFamily="18" charset="0"/>
                </a:rPr>
                <a:t>Round 61 to the nearest 10.</a:t>
              </a:r>
              <a:br>
                <a:rPr lang="en-GB" sz="2200" dirty="0">
                  <a:solidFill>
                    <a:srgbClr val="585858"/>
                  </a:solidFill>
                  <a:effectLst/>
                  <a:latin typeface="+mj-lt"/>
                  <a:ea typeface="Calibri" panose="020F0502020204030204" pitchFamily="34" charset="0"/>
                  <a:cs typeface="Times New Roman" panose="02020603050405020304" pitchFamily="18" charset="0"/>
                </a:rPr>
              </a:br>
              <a:r>
                <a:rPr lang="en-GB" sz="2200" dirty="0">
                  <a:solidFill>
                    <a:srgbClr val="585858"/>
                  </a:solidFill>
                  <a:effectLst/>
                  <a:latin typeface="+mj-lt"/>
                  <a:ea typeface="Calibri" panose="020F0502020204030204" pitchFamily="34" charset="0"/>
                  <a:cs typeface="Times New Roman" panose="02020603050405020304" pitchFamily="18" charset="0"/>
                </a:rPr>
                <a:t>Round 61 to one significant figure.</a:t>
              </a:r>
            </a:p>
            <a:p>
              <a:pPr marL="342900" lvl="0" indent="-342900">
                <a:spcBef>
                  <a:spcPts val="400"/>
                </a:spcBef>
                <a:spcAft>
                  <a:spcPts val="1200"/>
                </a:spcAft>
                <a:buFont typeface="+mj-lt"/>
                <a:buAutoNum type="alphaLcParenR"/>
              </a:pPr>
              <a:r>
                <a:rPr lang="en-GB" sz="2200" dirty="0">
                  <a:solidFill>
                    <a:srgbClr val="585858"/>
                  </a:solidFill>
                  <a:effectLst/>
                  <a:latin typeface="+mj-lt"/>
                  <a:ea typeface="Calibri" panose="020F0502020204030204" pitchFamily="34" charset="0"/>
                  <a:cs typeface="Times New Roman" panose="02020603050405020304" pitchFamily="18" charset="0"/>
                </a:rPr>
                <a:t>Round 185 to the nearest 10.</a:t>
              </a:r>
              <a:br>
                <a:rPr lang="en-GB" sz="2200" dirty="0">
                  <a:solidFill>
                    <a:srgbClr val="585858"/>
                  </a:solidFill>
                  <a:effectLst/>
                  <a:latin typeface="+mj-lt"/>
                  <a:ea typeface="Calibri" panose="020F0502020204030204" pitchFamily="34" charset="0"/>
                  <a:cs typeface="Times New Roman" panose="02020603050405020304" pitchFamily="18" charset="0"/>
                </a:rPr>
              </a:br>
              <a:r>
                <a:rPr lang="en-GB" sz="2200" dirty="0">
                  <a:solidFill>
                    <a:srgbClr val="585858"/>
                  </a:solidFill>
                  <a:effectLst/>
                  <a:latin typeface="+mj-lt"/>
                  <a:ea typeface="Calibri" panose="020F0502020204030204" pitchFamily="34" charset="0"/>
                  <a:cs typeface="Times New Roman" panose="02020603050405020304" pitchFamily="18" charset="0"/>
                </a:rPr>
                <a:t>Round 185 to one significant figure.</a:t>
              </a:r>
            </a:p>
            <a:p>
              <a:pPr marL="342900" lvl="0" indent="-342900">
                <a:spcBef>
                  <a:spcPts val="400"/>
                </a:spcBef>
                <a:spcAft>
                  <a:spcPts val="1200"/>
                </a:spcAft>
                <a:buFont typeface="+mj-lt"/>
                <a:buAutoNum type="alphaLcParenR"/>
              </a:pPr>
              <a:r>
                <a:rPr lang="en-GB" sz="2200" dirty="0">
                  <a:solidFill>
                    <a:srgbClr val="585858"/>
                  </a:solidFill>
                  <a:effectLst/>
                  <a:latin typeface="+mj-lt"/>
                  <a:ea typeface="Calibri" panose="020F0502020204030204" pitchFamily="34" charset="0"/>
                  <a:cs typeface="Times New Roman" panose="02020603050405020304" pitchFamily="18" charset="0"/>
                </a:rPr>
                <a:t>Round 349 to the nearest 100.</a:t>
              </a:r>
              <a:br>
                <a:rPr lang="en-GB" sz="2200" dirty="0">
                  <a:solidFill>
                    <a:srgbClr val="585858"/>
                  </a:solidFill>
                  <a:effectLst/>
                  <a:latin typeface="+mj-lt"/>
                  <a:ea typeface="Calibri" panose="020F0502020204030204" pitchFamily="34" charset="0"/>
                  <a:cs typeface="Times New Roman" panose="02020603050405020304" pitchFamily="18" charset="0"/>
                </a:rPr>
              </a:br>
              <a:r>
                <a:rPr lang="en-GB" sz="2200" dirty="0">
                  <a:solidFill>
                    <a:srgbClr val="585858"/>
                  </a:solidFill>
                  <a:effectLst/>
                  <a:latin typeface="+mj-lt"/>
                  <a:ea typeface="Calibri" panose="020F0502020204030204" pitchFamily="34" charset="0"/>
                  <a:cs typeface="Times New Roman" panose="02020603050405020304" pitchFamily="18" charset="0"/>
                </a:rPr>
                <a:t>Round 349 to one significant figure.</a:t>
              </a:r>
            </a:p>
            <a:p>
              <a:pPr marL="342900" lvl="0" indent="-342900">
                <a:spcBef>
                  <a:spcPts val="400"/>
                </a:spcBef>
                <a:spcAft>
                  <a:spcPts val="1200"/>
                </a:spcAft>
                <a:buFont typeface="+mj-lt"/>
                <a:buAutoNum type="alphaLcParenR"/>
              </a:pPr>
              <a:r>
                <a:rPr lang="en-GB" sz="2200" dirty="0">
                  <a:solidFill>
                    <a:srgbClr val="585858"/>
                  </a:solidFill>
                  <a:effectLst/>
                  <a:latin typeface="+mj-lt"/>
                  <a:ea typeface="Calibri" panose="020F0502020204030204" pitchFamily="34" charset="0"/>
                  <a:cs typeface="Times New Roman" panose="02020603050405020304" pitchFamily="18" charset="0"/>
                </a:rPr>
                <a:t>Round 5 419 to the nearest 100.</a:t>
              </a:r>
              <a:br>
                <a:rPr lang="en-GB" sz="2200" dirty="0">
                  <a:solidFill>
                    <a:srgbClr val="585858"/>
                  </a:solidFill>
                  <a:effectLst/>
                  <a:latin typeface="+mj-lt"/>
                  <a:ea typeface="Calibri" panose="020F0502020204030204" pitchFamily="34" charset="0"/>
                  <a:cs typeface="Times New Roman" panose="02020603050405020304" pitchFamily="18" charset="0"/>
                </a:rPr>
              </a:br>
              <a:r>
                <a:rPr lang="en-GB" sz="2200" dirty="0">
                  <a:solidFill>
                    <a:srgbClr val="585858"/>
                  </a:solidFill>
                  <a:effectLst/>
                  <a:latin typeface="+mj-lt"/>
                  <a:ea typeface="Calibri" panose="020F0502020204030204" pitchFamily="34" charset="0"/>
                  <a:cs typeface="Times New Roman" panose="02020603050405020304" pitchFamily="18" charset="0"/>
                </a:rPr>
                <a:t>Round 5 419 to one significant figure.</a:t>
              </a:r>
              <a:endParaRPr lang="en-GB" sz="2200" dirty="0">
                <a:solidFill>
                  <a:srgbClr val="585858"/>
                </a:solidFill>
                <a:latin typeface="+mj-lt"/>
              </a:endParaRPr>
            </a:p>
          </p:txBody>
        </p:sp>
      </p:grpSp>
    </p:spTree>
    <p:custDataLst>
      <p:tags r:id="rId1"/>
    </p:custDataLst>
    <p:extLst>
      <p:ext uri="{BB962C8B-B14F-4D97-AF65-F5344CB8AC3E}">
        <p14:creationId xmlns:p14="http://schemas.microsoft.com/office/powerpoint/2010/main" val="240989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124744"/>
            <a:ext cx="10972800" cy="4968552"/>
          </a:xfrm>
        </p:spPr>
        <p:txBody>
          <a:bodyPr>
            <a:normAutofit lnSpcReduction="10000"/>
          </a:bodyPr>
          <a:lstStyle/>
          <a:p>
            <a:r>
              <a:rPr lang="en-GB" dirty="0"/>
              <a:t>These slides are designed to complement the </a:t>
            </a:r>
            <a:r>
              <a:rPr lang="en-GB" dirty="0">
                <a:hlinkClick r:id="rId2"/>
              </a:rPr>
              <a:t>1.1 Place value, estimation and rounding</a:t>
            </a:r>
            <a:r>
              <a:rPr lang="en-GB" dirty="0"/>
              <a:t> Core Concept document and its associated Theme Overview document </a:t>
            </a:r>
            <a:r>
              <a:rPr lang="en-GB" dirty="0">
                <a:hlinkClick r:id="rId3"/>
              </a:rPr>
              <a:t>1 The Structure of the number system</a:t>
            </a:r>
            <a:r>
              <a:rPr lang="en-GB" dirty="0"/>
              <a:t>, b</a:t>
            </a:r>
            <a:r>
              <a:rPr lang="en-GB" b="0" i="0" dirty="0">
                <a:effectLst/>
              </a:rPr>
              <a:t>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Appreciate that the value of the first digit needs to be reflected in the size of the final answer</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42B6DAC8-BEC3-4822-8B19-BE4954AD3E26}"/>
              </a:ext>
            </a:extLst>
          </p:cNvPr>
          <p:cNvSpPr txBox="1"/>
          <p:nvPr/>
        </p:nvSpPr>
        <p:spPr>
          <a:xfrm>
            <a:off x="490806" y="1556792"/>
            <a:ext cx="5615834" cy="2060885"/>
          </a:xfrm>
          <a:prstGeom prst="rect">
            <a:avLst/>
          </a:prstGeom>
          <a:noFill/>
        </p:spPr>
        <p:txBody>
          <a:bodyPr wrap="square">
            <a:spAutoFit/>
          </a:bodyPr>
          <a:lstStyle/>
          <a:p>
            <a:pPr marL="360000" lvl="0" indent="-360000">
              <a:lnSpc>
                <a:spcPct val="150000"/>
              </a:lnSpc>
              <a:spcBef>
                <a:spcPts val="1200"/>
              </a:spcBef>
              <a:spcAft>
                <a:spcPts val="1800"/>
              </a:spcAft>
              <a:buFont typeface="+mj-lt"/>
              <a:buAutoNum type="alphaLcParenR"/>
            </a:pPr>
            <a:r>
              <a:rPr lang="en-GB" sz="2200" dirty="0">
                <a:solidFill>
                  <a:srgbClr val="585858"/>
                </a:solidFill>
                <a:effectLst/>
                <a:latin typeface="+mj-lt"/>
                <a:ea typeface="Calibri" panose="020F0502020204030204" pitchFamily="34" charset="0"/>
                <a:cs typeface="Times New Roman" panose="02020603050405020304" pitchFamily="18" charset="0"/>
              </a:rPr>
              <a:t>Round 40 to one significant figure.</a:t>
            </a:r>
            <a:br>
              <a:rPr lang="en-GB" sz="2200" dirty="0">
                <a:solidFill>
                  <a:srgbClr val="585858"/>
                </a:solidFill>
                <a:effectLst/>
                <a:latin typeface="+mj-lt"/>
                <a:ea typeface="Calibri" panose="020F0502020204030204" pitchFamily="34" charset="0"/>
                <a:cs typeface="Times New Roman" panose="02020603050405020304" pitchFamily="18" charset="0"/>
              </a:rPr>
            </a:br>
            <a:r>
              <a:rPr lang="en-GB" sz="2200" dirty="0">
                <a:solidFill>
                  <a:srgbClr val="585858"/>
                </a:solidFill>
                <a:effectLst/>
                <a:latin typeface="+mj-lt"/>
                <a:ea typeface="Calibri" panose="020F0502020204030204" pitchFamily="34" charset="0"/>
                <a:cs typeface="Times New Roman" panose="02020603050405020304" pitchFamily="18" charset="0"/>
              </a:rPr>
              <a:t>Round 46 to one significant figure.</a:t>
            </a:r>
            <a:br>
              <a:rPr lang="en-GB" sz="2200" dirty="0">
                <a:solidFill>
                  <a:srgbClr val="585858"/>
                </a:solidFill>
                <a:effectLst/>
                <a:latin typeface="+mj-lt"/>
                <a:ea typeface="Calibri" panose="020F0502020204030204" pitchFamily="34" charset="0"/>
                <a:cs typeface="Times New Roman" panose="02020603050405020304" pitchFamily="18" charset="0"/>
              </a:rPr>
            </a:br>
            <a:r>
              <a:rPr lang="en-GB" sz="2200" dirty="0">
                <a:solidFill>
                  <a:srgbClr val="585858"/>
                </a:solidFill>
                <a:effectLst/>
                <a:latin typeface="+mj-lt"/>
                <a:ea typeface="Calibri" panose="020F0502020204030204" pitchFamily="34" charset="0"/>
                <a:cs typeface="Times New Roman" panose="02020603050405020304" pitchFamily="18" charset="0"/>
              </a:rPr>
              <a:t>Round 460 to one significant figure.</a:t>
            </a:r>
            <a:br>
              <a:rPr lang="en-GB" sz="2200" dirty="0">
                <a:solidFill>
                  <a:srgbClr val="585858"/>
                </a:solidFill>
                <a:effectLst/>
                <a:latin typeface="+mj-lt"/>
                <a:ea typeface="Calibri" panose="020F0502020204030204" pitchFamily="34" charset="0"/>
                <a:cs typeface="Times New Roman" panose="02020603050405020304" pitchFamily="18" charset="0"/>
              </a:rPr>
            </a:br>
            <a:r>
              <a:rPr lang="en-GB" sz="2200" dirty="0">
                <a:solidFill>
                  <a:srgbClr val="585858"/>
                </a:solidFill>
                <a:effectLst/>
                <a:latin typeface="+mj-lt"/>
                <a:ea typeface="Calibri" panose="020F0502020204030204" pitchFamily="34" charset="0"/>
                <a:cs typeface="Times New Roman" panose="02020603050405020304" pitchFamily="18" charset="0"/>
              </a:rPr>
              <a:t>Round 4</a:t>
            </a:r>
            <a:r>
              <a:rPr lang="en-GB" sz="2200" baseline="30000" dirty="0">
                <a:solidFill>
                  <a:srgbClr val="585858"/>
                </a:solidFill>
                <a:effectLst/>
                <a:latin typeface="+mj-lt"/>
                <a:ea typeface="Calibri" panose="020F0502020204030204" pitchFamily="34" charset="0"/>
                <a:cs typeface="Times New Roman" panose="02020603050405020304" pitchFamily="18" charset="0"/>
              </a:rPr>
              <a:t> </a:t>
            </a:r>
            <a:r>
              <a:rPr lang="en-GB" sz="2200" dirty="0">
                <a:solidFill>
                  <a:srgbClr val="585858"/>
                </a:solidFill>
                <a:effectLst/>
                <a:latin typeface="+mj-lt"/>
                <a:ea typeface="Calibri" panose="020F0502020204030204" pitchFamily="34" charset="0"/>
                <a:cs typeface="Times New Roman" panose="02020603050405020304" pitchFamily="18" charset="0"/>
              </a:rPr>
              <a:t>600 to one significant figure.</a:t>
            </a:r>
          </a:p>
        </p:txBody>
      </p:sp>
      <p:sp>
        <p:nvSpPr>
          <p:cNvPr id="7" name="TextBox 6">
            <a:extLst>
              <a:ext uri="{FF2B5EF4-FFF2-40B4-BE49-F238E27FC236}">
                <a16:creationId xmlns:a16="http://schemas.microsoft.com/office/drawing/2014/main" id="{021706D7-5DE7-4304-82A2-A8E60DEF86A8}"/>
              </a:ext>
            </a:extLst>
          </p:cNvPr>
          <p:cNvSpPr txBox="1"/>
          <p:nvPr/>
        </p:nvSpPr>
        <p:spPr>
          <a:xfrm>
            <a:off x="504956" y="3963851"/>
            <a:ext cx="5820771" cy="2060885"/>
          </a:xfrm>
          <a:prstGeom prst="rect">
            <a:avLst/>
          </a:prstGeom>
          <a:noFill/>
        </p:spPr>
        <p:txBody>
          <a:bodyPr wrap="square">
            <a:spAutoFit/>
          </a:bodyPr>
          <a:lstStyle/>
          <a:p>
            <a:pPr marL="360000" lvl="0" indent="-360000">
              <a:lnSpc>
                <a:spcPct val="150000"/>
              </a:lnSpc>
              <a:spcBef>
                <a:spcPts val="1200"/>
              </a:spcBef>
              <a:spcAft>
                <a:spcPts val="1800"/>
              </a:spcAft>
              <a:buFont typeface="+mj-lt"/>
              <a:buAutoNum type="alphaLcParenR" startAt="2"/>
            </a:pPr>
            <a:r>
              <a:rPr lang="en-GB" sz="2200" dirty="0">
                <a:solidFill>
                  <a:srgbClr val="585858"/>
                </a:solidFill>
                <a:latin typeface="+mj-lt"/>
                <a:cs typeface="Times New Roman" panose="02020603050405020304" pitchFamily="18" charset="0"/>
              </a:rPr>
              <a:t>Round 800 to one significant figure.</a:t>
            </a:r>
            <a:br>
              <a:rPr lang="en-GB" sz="2200" dirty="0">
                <a:solidFill>
                  <a:srgbClr val="585858"/>
                </a:solidFill>
                <a:latin typeface="+mj-lt"/>
                <a:cs typeface="Times New Roman" panose="02020603050405020304" pitchFamily="18" charset="0"/>
              </a:rPr>
            </a:br>
            <a:r>
              <a:rPr lang="en-GB" sz="2200" dirty="0">
                <a:solidFill>
                  <a:srgbClr val="585858"/>
                </a:solidFill>
                <a:latin typeface="+mj-lt"/>
                <a:cs typeface="Times New Roman" panose="02020603050405020304" pitchFamily="18" charset="0"/>
              </a:rPr>
              <a:t>Round 807 to one significant figure.</a:t>
            </a:r>
            <a:br>
              <a:rPr lang="en-GB" sz="2200" dirty="0">
                <a:solidFill>
                  <a:srgbClr val="585858"/>
                </a:solidFill>
                <a:latin typeface="+mj-lt"/>
                <a:cs typeface="Times New Roman" panose="02020603050405020304" pitchFamily="18" charset="0"/>
              </a:rPr>
            </a:br>
            <a:r>
              <a:rPr lang="en-GB" sz="2200" dirty="0">
                <a:solidFill>
                  <a:srgbClr val="585858"/>
                </a:solidFill>
                <a:latin typeface="+mj-lt"/>
                <a:cs typeface="Times New Roman" panose="02020603050405020304" pitchFamily="18" charset="0"/>
              </a:rPr>
              <a:t>Round 8 007 to one significant figure.</a:t>
            </a:r>
            <a:br>
              <a:rPr lang="en-GB" sz="2200" dirty="0">
                <a:solidFill>
                  <a:srgbClr val="585858"/>
                </a:solidFill>
                <a:latin typeface="+mj-lt"/>
                <a:cs typeface="Times New Roman" panose="02020603050405020304" pitchFamily="18" charset="0"/>
              </a:rPr>
            </a:br>
            <a:r>
              <a:rPr lang="en-GB" sz="2200" dirty="0">
                <a:solidFill>
                  <a:srgbClr val="585858"/>
                </a:solidFill>
                <a:latin typeface="+mj-lt"/>
                <a:cs typeface="Times New Roman" panose="02020603050405020304" pitchFamily="18" charset="0"/>
              </a:rPr>
              <a:t>Round 80 007 to one significant figure.</a:t>
            </a:r>
          </a:p>
        </p:txBody>
      </p:sp>
    </p:spTree>
    <p:extLst>
      <p:ext uri="{BB962C8B-B14F-4D97-AF65-F5344CB8AC3E}">
        <p14:creationId xmlns:p14="http://schemas.microsoft.com/office/powerpoint/2010/main" val="1511555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09145" y="4456590"/>
            <a:ext cx="11203480" cy="1132650"/>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is each set of questions designed to draw students’ attention to?</a:t>
            </a:r>
          </a:p>
          <a:p>
            <a:pPr marL="360000" lvl="1" fontAlgn="auto">
              <a:lnSpc>
                <a:spcPct val="100000"/>
              </a:lnSpc>
              <a:spcBef>
                <a:spcPts val="0"/>
              </a:spcBef>
              <a:spcAft>
                <a:spcPts val="1200"/>
              </a:spcAft>
              <a:buClrTx/>
            </a:pPr>
            <a:r>
              <a:rPr lang="en-GB" sz="2400" dirty="0"/>
              <a:t>What language might you use to verbalise what is going on?</a:t>
            </a:r>
          </a:p>
        </p:txBody>
      </p:sp>
      <p:sp>
        <p:nvSpPr>
          <p:cNvPr id="7" name="Title 1">
            <a:extLst>
              <a:ext uri="{FF2B5EF4-FFF2-40B4-BE49-F238E27FC236}">
                <a16:creationId xmlns:a16="http://schemas.microsoft.com/office/drawing/2014/main" id="{02FA0AC3-9850-4D87-8C64-8E937CB9E073}"/>
              </a:ext>
            </a:extLst>
          </p:cNvPr>
          <p:cNvSpPr>
            <a:spLocks noGrp="1"/>
          </p:cNvSpPr>
          <p:nvPr>
            <p:ph type="title"/>
          </p:nvPr>
        </p:nvSpPr>
        <p:spPr>
          <a:xfrm>
            <a:off x="116849" y="443915"/>
            <a:ext cx="10593151" cy="426170"/>
          </a:xfrm>
        </p:spPr>
        <p:txBody>
          <a:bodyPr>
            <a:normAutofit fontScale="90000"/>
          </a:bodyPr>
          <a:lstStyle/>
          <a:p>
            <a:r>
              <a:rPr lang="en-GB" sz="2000" b="1" dirty="0"/>
              <a:t>Appreciate that the value of the first digit needs to be reflected in the size of the final answer</a:t>
            </a:r>
          </a:p>
        </p:txBody>
      </p:sp>
      <p:sp>
        <p:nvSpPr>
          <p:cNvPr id="8" name="TextBox 7">
            <a:extLst>
              <a:ext uri="{FF2B5EF4-FFF2-40B4-BE49-F238E27FC236}">
                <a16:creationId xmlns:a16="http://schemas.microsoft.com/office/drawing/2014/main" id="{912443C2-8B61-435D-8EC6-3F63A919065B}"/>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9" name="TextBox 8">
            <a:extLst>
              <a:ext uri="{FF2B5EF4-FFF2-40B4-BE49-F238E27FC236}">
                <a16:creationId xmlns:a16="http://schemas.microsoft.com/office/drawing/2014/main" id="{C36B9AF6-410D-4BB7-BB31-F0456CC8764F}"/>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grpSp>
        <p:nvGrpSpPr>
          <p:cNvPr id="2" name="Group 1">
            <a:extLst>
              <a:ext uri="{FF2B5EF4-FFF2-40B4-BE49-F238E27FC236}">
                <a16:creationId xmlns:a16="http://schemas.microsoft.com/office/drawing/2014/main" id="{F0213959-D832-4A54-BDFC-7F7E8FD76C77}"/>
              </a:ext>
            </a:extLst>
          </p:cNvPr>
          <p:cNvGrpSpPr/>
          <p:nvPr/>
        </p:nvGrpSpPr>
        <p:grpSpPr>
          <a:xfrm>
            <a:off x="218014" y="1651310"/>
            <a:ext cx="11813930" cy="2539758"/>
            <a:chOff x="218014" y="1651310"/>
            <a:chExt cx="11813930" cy="253975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18014" y="1651310"/>
              <a:ext cx="11813930" cy="253975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1BE3884-FA2B-4871-9585-15CCF1C53979}"/>
                </a:ext>
              </a:extLst>
            </p:cNvPr>
            <p:cNvSpPr txBox="1"/>
            <p:nvPr/>
          </p:nvSpPr>
          <p:spPr>
            <a:xfrm>
              <a:off x="483996" y="1916832"/>
              <a:ext cx="5615834" cy="2060885"/>
            </a:xfrm>
            <a:prstGeom prst="rect">
              <a:avLst/>
            </a:prstGeom>
            <a:noFill/>
          </p:spPr>
          <p:txBody>
            <a:bodyPr wrap="square">
              <a:spAutoFit/>
            </a:bodyPr>
            <a:lstStyle/>
            <a:p>
              <a:pPr marL="342900" lvl="0" indent="-396000">
                <a:lnSpc>
                  <a:spcPct val="150000"/>
                </a:lnSpc>
                <a:spcBef>
                  <a:spcPts val="1200"/>
                </a:spcBef>
                <a:spcAft>
                  <a:spcPts val="1800"/>
                </a:spcAft>
                <a:buFont typeface="+mj-lt"/>
                <a:buAutoNum type="alphaLcParenR"/>
              </a:pPr>
              <a:r>
                <a:rPr lang="en-GB" sz="2200" dirty="0">
                  <a:solidFill>
                    <a:srgbClr val="585858"/>
                  </a:solidFill>
                  <a:effectLst/>
                  <a:latin typeface="+mj-lt"/>
                  <a:ea typeface="Calibri" panose="020F0502020204030204" pitchFamily="34" charset="0"/>
                  <a:cs typeface="Times New Roman" panose="02020603050405020304" pitchFamily="18" charset="0"/>
                </a:rPr>
                <a:t>Round 40 to one significant figure.</a:t>
              </a:r>
              <a:br>
                <a:rPr lang="en-GB" sz="2200" dirty="0">
                  <a:solidFill>
                    <a:srgbClr val="585858"/>
                  </a:solidFill>
                  <a:effectLst/>
                  <a:latin typeface="+mj-lt"/>
                  <a:ea typeface="Calibri" panose="020F0502020204030204" pitchFamily="34" charset="0"/>
                  <a:cs typeface="Times New Roman" panose="02020603050405020304" pitchFamily="18" charset="0"/>
                </a:rPr>
              </a:br>
              <a:r>
                <a:rPr lang="en-GB" sz="2200" dirty="0">
                  <a:solidFill>
                    <a:srgbClr val="585858"/>
                  </a:solidFill>
                  <a:effectLst/>
                  <a:latin typeface="+mj-lt"/>
                  <a:ea typeface="Calibri" panose="020F0502020204030204" pitchFamily="34" charset="0"/>
                  <a:cs typeface="Times New Roman" panose="02020603050405020304" pitchFamily="18" charset="0"/>
                </a:rPr>
                <a:t>Round 46 to one significant figure.</a:t>
              </a:r>
              <a:br>
                <a:rPr lang="en-GB" sz="2200" dirty="0">
                  <a:solidFill>
                    <a:srgbClr val="585858"/>
                  </a:solidFill>
                  <a:effectLst/>
                  <a:latin typeface="+mj-lt"/>
                  <a:ea typeface="Calibri" panose="020F0502020204030204" pitchFamily="34" charset="0"/>
                  <a:cs typeface="Times New Roman" panose="02020603050405020304" pitchFamily="18" charset="0"/>
                </a:rPr>
              </a:br>
              <a:r>
                <a:rPr lang="en-GB" sz="2200" dirty="0">
                  <a:solidFill>
                    <a:srgbClr val="585858"/>
                  </a:solidFill>
                  <a:effectLst/>
                  <a:latin typeface="+mj-lt"/>
                  <a:ea typeface="Calibri" panose="020F0502020204030204" pitchFamily="34" charset="0"/>
                  <a:cs typeface="Times New Roman" panose="02020603050405020304" pitchFamily="18" charset="0"/>
                </a:rPr>
                <a:t>Round 460 to one significant figure.</a:t>
              </a:r>
              <a:br>
                <a:rPr lang="en-GB" sz="2200" dirty="0">
                  <a:solidFill>
                    <a:srgbClr val="585858"/>
                  </a:solidFill>
                  <a:effectLst/>
                  <a:latin typeface="+mj-lt"/>
                  <a:ea typeface="Calibri" panose="020F0502020204030204" pitchFamily="34" charset="0"/>
                  <a:cs typeface="Times New Roman" panose="02020603050405020304" pitchFamily="18" charset="0"/>
                </a:rPr>
              </a:br>
              <a:r>
                <a:rPr lang="en-GB" sz="2200" dirty="0">
                  <a:solidFill>
                    <a:srgbClr val="585858"/>
                  </a:solidFill>
                  <a:effectLst/>
                  <a:latin typeface="+mj-lt"/>
                  <a:ea typeface="Calibri" panose="020F0502020204030204" pitchFamily="34" charset="0"/>
                  <a:cs typeface="Times New Roman" panose="02020603050405020304" pitchFamily="18" charset="0"/>
                </a:rPr>
                <a:t>Round 4</a:t>
              </a:r>
              <a:r>
                <a:rPr lang="en-GB" sz="2200" baseline="30000" dirty="0">
                  <a:solidFill>
                    <a:srgbClr val="585858"/>
                  </a:solidFill>
                  <a:effectLst/>
                  <a:latin typeface="+mj-lt"/>
                  <a:ea typeface="Calibri" panose="020F0502020204030204" pitchFamily="34" charset="0"/>
                  <a:cs typeface="Times New Roman" panose="02020603050405020304" pitchFamily="18" charset="0"/>
                </a:rPr>
                <a:t> </a:t>
              </a:r>
              <a:r>
                <a:rPr lang="en-GB" sz="2200" dirty="0">
                  <a:solidFill>
                    <a:srgbClr val="585858"/>
                  </a:solidFill>
                  <a:effectLst/>
                  <a:latin typeface="+mj-lt"/>
                  <a:ea typeface="Calibri" panose="020F0502020204030204" pitchFamily="34" charset="0"/>
                  <a:cs typeface="Times New Roman" panose="02020603050405020304" pitchFamily="18" charset="0"/>
                </a:rPr>
                <a:t>600 to one significant figure.</a:t>
              </a:r>
            </a:p>
          </p:txBody>
        </p:sp>
        <p:sp>
          <p:nvSpPr>
            <p:cNvPr id="11" name="TextBox 10">
              <a:extLst>
                <a:ext uri="{FF2B5EF4-FFF2-40B4-BE49-F238E27FC236}">
                  <a16:creationId xmlns:a16="http://schemas.microsoft.com/office/drawing/2014/main" id="{FFC0DF49-A709-4BC1-974F-40A79E433436}"/>
                </a:ext>
              </a:extLst>
            </p:cNvPr>
            <p:cNvSpPr txBox="1"/>
            <p:nvPr/>
          </p:nvSpPr>
          <p:spPr>
            <a:xfrm>
              <a:off x="6365812" y="1924854"/>
              <a:ext cx="5608174" cy="2060885"/>
            </a:xfrm>
            <a:prstGeom prst="rect">
              <a:avLst/>
            </a:prstGeom>
            <a:noFill/>
          </p:spPr>
          <p:txBody>
            <a:bodyPr wrap="square">
              <a:spAutoFit/>
            </a:bodyPr>
            <a:lstStyle/>
            <a:p>
              <a:pPr marL="461250" lvl="0" indent="-514350">
                <a:lnSpc>
                  <a:spcPct val="150000"/>
                </a:lnSpc>
                <a:spcBef>
                  <a:spcPts val="1200"/>
                </a:spcBef>
                <a:spcAft>
                  <a:spcPts val="1800"/>
                </a:spcAft>
                <a:buFont typeface="+mj-lt"/>
                <a:buAutoNum type="alphaLcParenR" startAt="2"/>
              </a:pPr>
              <a:r>
                <a:rPr lang="en-GB" sz="2200" dirty="0">
                  <a:solidFill>
                    <a:srgbClr val="585858"/>
                  </a:solidFill>
                  <a:latin typeface="+mj-lt"/>
                  <a:cs typeface="Times New Roman" panose="02020603050405020304" pitchFamily="18" charset="0"/>
                </a:rPr>
                <a:t>Round 800 to one significant figure.</a:t>
              </a:r>
              <a:br>
                <a:rPr lang="en-GB" sz="2200" dirty="0">
                  <a:solidFill>
                    <a:srgbClr val="585858"/>
                  </a:solidFill>
                  <a:latin typeface="+mj-lt"/>
                  <a:cs typeface="Times New Roman" panose="02020603050405020304" pitchFamily="18" charset="0"/>
                </a:rPr>
              </a:br>
              <a:r>
                <a:rPr lang="en-GB" sz="2200" dirty="0">
                  <a:solidFill>
                    <a:srgbClr val="585858"/>
                  </a:solidFill>
                  <a:latin typeface="+mj-lt"/>
                  <a:cs typeface="Times New Roman" panose="02020603050405020304" pitchFamily="18" charset="0"/>
                </a:rPr>
                <a:t>Round 807 to one significant figure.</a:t>
              </a:r>
              <a:br>
                <a:rPr lang="en-GB" sz="2200" dirty="0">
                  <a:solidFill>
                    <a:srgbClr val="585858"/>
                  </a:solidFill>
                  <a:latin typeface="+mj-lt"/>
                  <a:cs typeface="Times New Roman" panose="02020603050405020304" pitchFamily="18" charset="0"/>
                </a:rPr>
              </a:br>
              <a:r>
                <a:rPr lang="en-GB" sz="2200" dirty="0">
                  <a:solidFill>
                    <a:srgbClr val="585858"/>
                  </a:solidFill>
                  <a:latin typeface="+mj-lt"/>
                  <a:cs typeface="Times New Roman" panose="02020603050405020304" pitchFamily="18" charset="0"/>
                </a:rPr>
                <a:t>Round 8 007 to one significant figure.</a:t>
              </a:r>
              <a:br>
                <a:rPr lang="en-GB" sz="2200" dirty="0">
                  <a:solidFill>
                    <a:srgbClr val="585858"/>
                  </a:solidFill>
                  <a:latin typeface="+mj-lt"/>
                  <a:cs typeface="Times New Roman" panose="02020603050405020304" pitchFamily="18" charset="0"/>
                </a:rPr>
              </a:br>
              <a:r>
                <a:rPr lang="en-GB" sz="2200" dirty="0">
                  <a:solidFill>
                    <a:srgbClr val="585858"/>
                  </a:solidFill>
                  <a:latin typeface="+mj-lt"/>
                  <a:cs typeface="Times New Roman" panose="02020603050405020304" pitchFamily="18" charset="0"/>
                </a:rPr>
                <a:t>Round 80 007 to one significant figure.</a:t>
              </a:r>
            </a:p>
          </p:txBody>
        </p:sp>
      </p:grpSp>
    </p:spTree>
    <p:custDataLst>
      <p:tags r:id="rId1"/>
    </p:custDataLst>
    <p:extLst>
      <p:ext uri="{BB962C8B-B14F-4D97-AF65-F5344CB8AC3E}">
        <p14:creationId xmlns:p14="http://schemas.microsoft.com/office/powerpoint/2010/main" val="3094803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Extend understanding to round to more than one significant figure</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4</a:t>
            </a:r>
            <a:endParaRPr lang="en-GB" dirty="0"/>
          </a:p>
        </p:txBody>
      </p:sp>
      <p:graphicFrame>
        <p:nvGraphicFramePr>
          <p:cNvPr id="5" name="Table 4">
            <a:extLst>
              <a:ext uri="{FF2B5EF4-FFF2-40B4-BE49-F238E27FC236}">
                <a16:creationId xmlns:a16="http://schemas.microsoft.com/office/drawing/2014/main" id="{D4D979EE-FAE0-4CF7-9A03-3E202E225905}"/>
              </a:ext>
            </a:extLst>
          </p:cNvPr>
          <p:cNvGraphicFramePr>
            <a:graphicFrameLocks noGrp="1"/>
          </p:cNvGraphicFramePr>
          <p:nvPr>
            <p:extLst>
              <p:ext uri="{D42A27DB-BD31-4B8C-83A1-F6EECF244321}">
                <p14:modId xmlns:p14="http://schemas.microsoft.com/office/powerpoint/2010/main" val="1427862934"/>
              </p:ext>
            </p:extLst>
          </p:nvPr>
        </p:nvGraphicFramePr>
        <p:xfrm>
          <a:off x="3216000" y="2280235"/>
          <a:ext cx="5760000" cy="2804951"/>
        </p:xfrm>
        <a:graphic>
          <a:graphicData uri="http://schemas.openxmlformats.org/drawingml/2006/table">
            <a:tbl>
              <a:tblPr firstRow="1" firstCol="1" bandRow="1">
                <a:tableStyleId>{912C8C85-51F0-491E-9774-3900AFEF0FD7}</a:tableStyleId>
              </a:tblPr>
              <a:tblGrid>
                <a:gridCol w="432000">
                  <a:extLst>
                    <a:ext uri="{9D8B030D-6E8A-4147-A177-3AD203B41FA5}">
                      <a16:colId xmlns:a16="http://schemas.microsoft.com/office/drawing/2014/main" val="872608270"/>
                    </a:ext>
                  </a:extLst>
                </a:gridCol>
                <a:gridCol w="1332000">
                  <a:extLst>
                    <a:ext uri="{9D8B030D-6E8A-4147-A177-3AD203B41FA5}">
                      <a16:colId xmlns:a16="http://schemas.microsoft.com/office/drawing/2014/main" val="401869964"/>
                    </a:ext>
                  </a:extLst>
                </a:gridCol>
                <a:gridCol w="1332000">
                  <a:extLst>
                    <a:ext uri="{9D8B030D-6E8A-4147-A177-3AD203B41FA5}">
                      <a16:colId xmlns:a16="http://schemas.microsoft.com/office/drawing/2014/main" val="2619913819"/>
                    </a:ext>
                  </a:extLst>
                </a:gridCol>
                <a:gridCol w="1332000">
                  <a:extLst>
                    <a:ext uri="{9D8B030D-6E8A-4147-A177-3AD203B41FA5}">
                      <a16:colId xmlns:a16="http://schemas.microsoft.com/office/drawing/2014/main" val="2550635615"/>
                    </a:ext>
                  </a:extLst>
                </a:gridCol>
                <a:gridCol w="1332000">
                  <a:extLst>
                    <a:ext uri="{9D8B030D-6E8A-4147-A177-3AD203B41FA5}">
                      <a16:colId xmlns:a16="http://schemas.microsoft.com/office/drawing/2014/main" val="4079581886"/>
                    </a:ext>
                  </a:extLst>
                </a:gridCol>
              </a:tblGrid>
              <a:tr h="441681">
                <a:tc>
                  <a:txBody>
                    <a:bodyPr/>
                    <a:lstStyle/>
                    <a:p>
                      <a:pPr algn="ctr">
                        <a:lnSpc>
                          <a:spcPct val="107000"/>
                        </a:lnSpc>
                        <a:spcBef>
                          <a:spcPts val="400"/>
                        </a:spcBef>
                        <a:spcAft>
                          <a:spcPts val="400"/>
                        </a:spcAft>
                      </a:pPr>
                      <a:r>
                        <a:rPr lang="en-GB" sz="2400" dirty="0">
                          <a:solidFill>
                            <a:srgbClr val="00628C"/>
                          </a:solidFill>
                          <a:effectLst/>
                        </a:rPr>
                        <a:t> </a:t>
                      </a:r>
                      <a:endParaRPr lang="en-GB" sz="24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400"/>
                        </a:spcBef>
                        <a:spcAft>
                          <a:spcPts val="400"/>
                        </a:spcAft>
                      </a:pPr>
                      <a:r>
                        <a:rPr lang="en-GB" sz="2400" b="1" dirty="0">
                          <a:solidFill>
                            <a:srgbClr val="585858"/>
                          </a:solidFill>
                          <a:effectLst/>
                        </a:rPr>
                        <a:t> </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400"/>
                        </a:spcBef>
                        <a:spcAft>
                          <a:spcPts val="400"/>
                        </a:spcAft>
                      </a:pPr>
                      <a:r>
                        <a:rPr lang="en-GB" sz="2400" b="1" dirty="0">
                          <a:solidFill>
                            <a:srgbClr val="585858"/>
                          </a:solidFill>
                          <a:effectLst/>
                        </a:rPr>
                        <a:t>1 </a:t>
                      </a:r>
                      <a:r>
                        <a:rPr lang="en-GB" sz="2400" b="1" dirty="0" err="1">
                          <a:solidFill>
                            <a:srgbClr val="585858"/>
                          </a:solidFill>
                          <a:effectLst/>
                        </a:rPr>
                        <a:t>s.f.</a:t>
                      </a:r>
                      <a:endParaRPr lang="en-GB" sz="2400" b="1"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b="1" dirty="0">
                          <a:solidFill>
                            <a:srgbClr val="585858"/>
                          </a:solidFill>
                          <a:effectLst/>
                        </a:rPr>
                        <a:t>2 </a:t>
                      </a:r>
                      <a:r>
                        <a:rPr lang="en-GB" sz="2400" b="1" dirty="0" err="1">
                          <a:solidFill>
                            <a:srgbClr val="585858"/>
                          </a:solidFill>
                          <a:effectLst/>
                        </a:rPr>
                        <a:t>s.f.</a:t>
                      </a:r>
                      <a:endParaRPr lang="en-GB" sz="2400" b="1"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b="1" dirty="0">
                          <a:solidFill>
                            <a:srgbClr val="585858"/>
                          </a:solidFill>
                          <a:effectLst/>
                        </a:rPr>
                        <a:t>3 </a:t>
                      </a:r>
                      <a:r>
                        <a:rPr lang="en-GB" sz="2400" b="1" dirty="0" err="1">
                          <a:solidFill>
                            <a:srgbClr val="585858"/>
                          </a:solidFill>
                          <a:effectLst/>
                        </a:rPr>
                        <a:t>s.f.</a:t>
                      </a:r>
                      <a:endParaRPr lang="en-GB" sz="2400" b="1"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404202"/>
                  </a:ext>
                </a:extLst>
              </a:tr>
              <a:tr h="472654">
                <a:tc>
                  <a:txBody>
                    <a:bodyPr/>
                    <a:lstStyle/>
                    <a:p>
                      <a:pPr>
                        <a:spcBef>
                          <a:spcPts val="400"/>
                        </a:spcBef>
                        <a:spcAft>
                          <a:spcPts val="400"/>
                        </a:spcAft>
                      </a:pPr>
                      <a:r>
                        <a:rPr lang="en-GB" sz="2400" dirty="0">
                          <a:solidFill>
                            <a:srgbClr val="00628C"/>
                          </a:solidFill>
                          <a:effectLst/>
                        </a:rPr>
                        <a:t>a)</a:t>
                      </a:r>
                      <a:endParaRPr lang="en-GB" sz="2400" i="1" dirty="0">
                        <a:solidFill>
                          <a:srgbClr val="00628C"/>
                        </a:solidFill>
                        <a:effectLst/>
                        <a:latin typeface="+mj-lt"/>
                        <a:ea typeface="Calibri" panose="020F0502020204030204" pitchFamily="34" charset="0"/>
                        <a:cs typeface="Times New Roman" panose="02020603050405020304" pitchFamily="18" charset="0"/>
                      </a:endParaRPr>
                    </a:p>
                  </a:txBody>
                  <a:tcPr marL="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Bef>
                          <a:spcPts val="400"/>
                        </a:spcBef>
                        <a:spcAft>
                          <a:spcPts val="400"/>
                        </a:spcAft>
                      </a:pPr>
                      <a:r>
                        <a:rPr lang="en-GB" sz="2400" dirty="0">
                          <a:solidFill>
                            <a:srgbClr val="585858"/>
                          </a:solidFill>
                          <a:effectLst/>
                        </a:rPr>
                        <a:t>305</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dirty="0">
                          <a:solidFill>
                            <a:srgbClr val="585858"/>
                          </a:solidFill>
                          <a:effectLst/>
                        </a:rPr>
                        <a:t> </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a:solidFill>
                            <a:srgbClr val="585858"/>
                          </a:solidFill>
                          <a:effectLst/>
                        </a:rPr>
                        <a:t> </a:t>
                      </a:r>
                      <a:endParaRPr lang="en-GB" sz="240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a:solidFill>
                            <a:srgbClr val="585858"/>
                          </a:solidFill>
                          <a:effectLst/>
                        </a:rPr>
                        <a:t> </a:t>
                      </a:r>
                      <a:endParaRPr lang="en-GB" sz="240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2150119"/>
                  </a:ext>
                </a:extLst>
              </a:tr>
              <a:tr h="472654">
                <a:tc>
                  <a:txBody>
                    <a:bodyPr/>
                    <a:lstStyle/>
                    <a:p>
                      <a:pPr>
                        <a:spcBef>
                          <a:spcPts val="400"/>
                        </a:spcBef>
                        <a:spcAft>
                          <a:spcPts val="400"/>
                        </a:spcAft>
                      </a:pPr>
                      <a:r>
                        <a:rPr lang="en-GB" sz="2400" dirty="0">
                          <a:solidFill>
                            <a:srgbClr val="00628C"/>
                          </a:solidFill>
                          <a:effectLst/>
                        </a:rPr>
                        <a:t>b)</a:t>
                      </a:r>
                      <a:endParaRPr lang="en-GB" sz="2400" i="1" dirty="0">
                        <a:solidFill>
                          <a:srgbClr val="00628C"/>
                        </a:solidFill>
                        <a:effectLst/>
                        <a:latin typeface="+mj-lt"/>
                        <a:ea typeface="Calibri" panose="020F0502020204030204" pitchFamily="34" charset="0"/>
                        <a:cs typeface="Times New Roman" panose="02020603050405020304" pitchFamily="18" charset="0"/>
                      </a:endParaRPr>
                    </a:p>
                  </a:txBody>
                  <a:tcPr marL="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Bef>
                          <a:spcPts val="400"/>
                        </a:spcBef>
                        <a:spcAft>
                          <a:spcPts val="400"/>
                        </a:spcAft>
                      </a:pPr>
                      <a:r>
                        <a:rPr lang="en-GB" sz="2400" dirty="0">
                          <a:solidFill>
                            <a:srgbClr val="585858"/>
                          </a:solidFill>
                          <a:effectLst/>
                        </a:rPr>
                        <a:t>8</a:t>
                      </a:r>
                      <a:r>
                        <a:rPr lang="en-GB" sz="2400" baseline="30000" dirty="0">
                          <a:solidFill>
                            <a:srgbClr val="585858"/>
                          </a:solidFill>
                          <a:effectLst/>
                        </a:rPr>
                        <a:t> </a:t>
                      </a:r>
                      <a:r>
                        <a:rPr lang="en-GB" sz="2400" dirty="0">
                          <a:solidFill>
                            <a:srgbClr val="585858"/>
                          </a:solidFill>
                          <a:effectLst/>
                        </a:rPr>
                        <a:t>953</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dirty="0">
                          <a:solidFill>
                            <a:srgbClr val="585858"/>
                          </a:solidFill>
                          <a:effectLst/>
                        </a:rPr>
                        <a:t> </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dirty="0">
                          <a:solidFill>
                            <a:srgbClr val="585858"/>
                          </a:solidFill>
                          <a:effectLst/>
                        </a:rPr>
                        <a:t> </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dirty="0">
                          <a:solidFill>
                            <a:srgbClr val="585858"/>
                          </a:solidFill>
                          <a:effectLst/>
                        </a:rPr>
                        <a:t> </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25241"/>
                  </a:ext>
                </a:extLst>
              </a:tr>
              <a:tr h="472654">
                <a:tc>
                  <a:txBody>
                    <a:bodyPr/>
                    <a:lstStyle/>
                    <a:p>
                      <a:pPr>
                        <a:spcBef>
                          <a:spcPts val="400"/>
                        </a:spcBef>
                        <a:spcAft>
                          <a:spcPts val="400"/>
                        </a:spcAft>
                      </a:pPr>
                      <a:r>
                        <a:rPr lang="en-GB" sz="2400" dirty="0">
                          <a:solidFill>
                            <a:srgbClr val="00628C"/>
                          </a:solidFill>
                          <a:effectLst/>
                        </a:rPr>
                        <a:t>c)</a:t>
                      </a:r>
                      <a:endParaRPr lang="en-GB" sz="2400" i="1" dirty="0">
                        <a:solidFill>
                          <a:srgbClr val="00628C"/>
                        </a:solidFill>
                        <a:effectLst/>
                        <a:latin typeface="+mj-lt"/>
                        <a:ea typeface="Calibri" panose="020F0502020204030204" pitchFamily="34" charset="0"/>
                        <a:cs typeface="Times New Roman" panose="02020603050405020304" pitchFamily="18" charset="0"/>
                      </a:endParaRPr>
                    </a:p>
                  </a:txBody>
                  <a:tcPr marL="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Bef>
                          <a:spcPts val="400"/>
                        </a:spcBef>
                        <a:spcAft>
                          <a:spcPts val="400"/>
                        </a:spcAft>
                      </a:pPr>
                      <a:r>
                        <a:rPr lang="en-GB" sz="2400" dirty="0">
                          <a:solidFill>
                            <a:srgbClr val="585858"/>
                          </a:solidFill>
                          <a:effectLst/>
                        </a:rPr>
                        <a:t>18</a:t>
                      </a:r>
                      <a:r>
                        <a:rPr lang="en-GB" sz="2400" baseline="30000" dirty="0">
                          <a:solidFill>
                            <a:srgbClr val="585858"/>
                          </a:solidFill>
                          <a:effectLst/>
                        </a:rPr>
                        <a:t> </a:t>
                      </a:r>
                      <a:r>
                        <a:rPr lang="en-GB" sz="2400" dirty="0">
                          <a:solidFill>
                            <a:srgbClr val="585858"/>
                          </a:solidFill>
                          <a:effectLst/>
                        </a:rPr>
                        <a:t>000</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dirty="0">
                          <a:solidFill>
                            <a:srgbClr val="585858"/>
                          </a:solidFill>
                          <a:effectLst/>
                        </a:rPr>
                        <a:t> </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dirty="0">
                          <a:solidFill>
                            <a:srgbClr val="585858"/>
                          </a:solidFill>
                          <a:effectLst/>
                        </a:rPr>
                        <a:t> </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a:solidFill>
                            <a:srgbClr val="585858"/>
                          </a:solidFill>
                          <a:effectLst/>
                        </a:rPr>
                        <a:t> </a:t>
                      </a:r>
                      <a:endParaRPr lang="en-GB" sz="240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1650883"/>
                  </a:ext>
                </a:extLst>
              </a:tr>
              <a:tr h="472654">
                <a:tc>
                  <a:txBody>
                    <a:bodyPr/>
                    <a:lstStyle/>
                    <a:p>
                      <a:pPr>
                        <a:spcBef>
                          <a:spcPts val="400"/>
                        </a:spcBef>
                        <a:spcAft>
                          <a:spcPts val="400"/>
                        </a:spcAft>
                      </a:pPr>
                      <a:r>
                        <a:rPr lang="en-GB" sz="2400" dirty="0">
                          <a:solidFill>
                            <a:srgbClr val="00628C"/>
                          </a:solidFill>
                          <a:effectLst/>
                        </a:rPr>
                        <a:t>d)</a:t>
                      </a:r>
                      <a:endParaRPr lang="en-GB" sz="2400" i="1" dirty="0">
                        <a:solidFill>
                          <a:srgbClr val="00628C"/>
                        </a:solidFill>
                        <a:effectLst/>
                        <a:latin typeface="+mj-lt"/>
                        <a:ea typeface="Calibri" panose="020F0502020204030204" pitchFamily="34" charset="0"/>
                        <a:cs typeface="Times New Roman" panose="02020603050405020304" pitchFamily="18" charset="0"/>
                      </a:endParaRPr>
                    </a:p>
                  </a:txBody>
                  <a:tcPr marL="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Bef>
                          <a:spcPts val="400"/>
                        </a:spcBef>
                        <a:spcAft>
                          <a:spcPts val="400"/>
                        </a:spcAft>
                      </a:pPr>
                      <a:r>
                        <a:rPr lang="en-GB" sz="2400" dirty="0">
                          <a:solidFill>
                            <a:srgbClr val="585858"/>
                          </a:solidFill>
                          <a:effectLst/>
                        </a:rPr>
                        <a:t>47</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dirty="0">
                          <a:solidFill>
                            <a:srgbClr val="585858"/>
                          </a:solidFill>
                          <a:effectLst/>
                        </a:rPr>
                        <a:t> </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dirty="0">
                          <a:solidFill>
                            <a:srgbClr val="585858"/>
                          </a:solidFill>
                          <a:effectLst/>
                        </a:rPr>
                        <a:t> </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dirty="0">
                          <a:solidFill>
                            <a:srgbClr val="585858"/>
                          </a:solidFill>
                          <a:effectLst/>
                        </a:rPr>
                        <a:t> </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8118993"/>
                  </a:ext>
                </a:extLst>
              </a:tr>
              <a:tr h="472654">
                <a:tc>
                  <a:txBody>
                    <a:bodyPr/>
                    <a:lstStyle/>
                    <a:p>
                      <a:pPr>
                        <a:spcBef>
                          <a:spcPts val="400"/>
                        </a:spcBef>
                        <a:spcAft>
                          <a:spcPts val="400"/>
                        </a:spcAft>
                      </a:pPr>
                      <a:r>
                        <a:rPr lang="en-GB" sz="2400" dirty="0">
                          <a:solidFill>
                            <a:srgbClr val="00628C"/>
                          </a:solidFill>
                          <a:effectLst/>
                        </a:rPr>
                        <a:t>e)</a:t>
                      </a:r>
                      <a:endParaRPr lang="en-GB" sz="2400" i="1" dirty="0">
                        <a:solidFill>
                          <a:srgbClr val="00628C"/>
                        </a:solidFill>
                        <a:effectLst/>
                        <a:latin typeface="+mj-lt"/>
                        <a:ea typeface="Calibri" panose="020F0502020204030204" pitchFamily="34" charset="0"/>
                        <a:cs typeface="Times New Roman" panose="02020603050405020304" pitchFamily="18" charset="0"/>
                      </a:endParaRPr>
                    </a:p>
                  </a:txBody>
                  <a:tcPr marL="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Bef>
                          <a:spcPts val="400"/>
                        </a:spcBef>
                        <a:spcAft>
                          <a:spcPts val="400"/>
                        </a:spcAft>
                      </a:pPr>
                      <a:r>
                        <a:rPr lang="en-GB" sz="2400" dirty="0">
                          <a:solidFill>
                            <a:srgbClr val="585858"/>
                          </a:solidFill>
                          <a:effectLst/>
                        </a:rPr>
                        <a:t>9 999</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dirty="0">
                          <a:solidFill>
                            <a:srgbClr val="585858"/>
                          </a:solidFill>
                          <a:effectLst/>
                        </a:rPr>
                        <a:t> </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dirty="0">
                          <a:solidFill>
                            <a:srgbClr val="585858"/>
                          </a:solidFill>
                          <a:effectLst/>
                        </a:rPr>
                        <a:t> </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2400" dirty="0">
                          <a:solidFill>
                            <a:srgbClr val="585858"/>
                          </a:solidFill>
                          <a:effectLst/>
                        </a:rPr>
                        <a:t> </a:t>
                      </a:r>
                      <a:endParaRPr lang="en-GB" sz="24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161310"/>
                  </a:ext>
                </a:extLst>
              </a:tr>
            </a:tbl>
          </a:graphicData>
        </a:graphic>
      </p:graphicFrame>
      <p:sp>
        <p:nvSpPr>
          <p:cNvPr id="7" name="Rectangle 1">
            <a:extLst>
              <a:ext uri="{FF2B5EF4-FFF2-40B4-BE49-F238E27FC236}">
                <a16:creationId xmlns:a16="http://schemas.microsoft.com/office/drawing/2014/main" id="{D1286B6D-F920-4550-AC3C-23A3FE2FC9BA}"/>
              </a:ext>
            </a:extLst>
          </p:cNvPr>
          <p:cNvSpPr>
            <a:spLocks noChangeArrowheads="1"/>
          </p:cNvSpPr>
          <p:nvPr/>
        </p:nvSpPr>
        <p:spPr bwMode="auto">
          <a:xfrm>
            <a:off x="498128" y="1593528"/>
            <a:ext cx="111957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Round each number to the required number of significant figures (</a:t>
            </a:r>
            <a:r>
              <a:rPr kumimoji="0" lang="en-GB" altLang="en-US" sz="2400" b="0" u="none" strike="noStrike" cap="none" normalizeH="0" baseline="0" dirty="0" err="1">
                <a:ln>
                  <a:noFill/>
                </a:ln>
                <a:solidFill>
                  <a:srgbClr val="585858"/>
                </a:solidFill>
                <a:effectLst/>
                <a:latin typeface="+mj-lt"/>
                <a:ea typeface="Calibri" panose="020F0502020204030204" pitchFamily="34" charset="0"/>
                <a:cs typeface="Times New Roman" panose="02020603050405020304" pitchFamily="18" charset="0"/>
              </a:rPr>
              <a:t>s.f.</a:t>
            </a: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a:t>
            </a:r>
            <a:endParaRPr kumimoji="0" lang="en-GB" altLang="en-US" sz="2400" b="0" u="none" strike="noStrike" cap="none" normalizeH="0" baseline="0" dirty="0">
              <a:ln>
                <a:noFill/>
              </a:ln>
              <a:solidFill>
                <a:srgbClr val="585858"/>
              </a:solidFill>
              <a:effectLst/>
              <a:latin typeface="+mj-lt"/>
            </a:endParaRPr>
          </a:p>
        </p:txBody>
      </p:sp>
      <p:sp>
        <p:nvSpPr>
          <p:cNvPr id="9" name="TextBox 8">
            <a:extLst>
              <a:ext uri="{FF2B5EF4-FFF2-40B4-BE49-F238E27FC236}">
                <a16:creationId xmlns:a16="http://schemas.microsoft.com/office/drawing/2014/main" id="{2FF47609-3AE4-41D6-AFB0-4B68060021C7}"/>
              </a:ext>
            </a:extLst>
          </p:cNvPr>
          <p:cNvSpPr txBox="1"/>
          <p:nvPr/>
        </p:nvSpPr>
        <p:spPr>
          <a:xfrm>
            <a:off x="659396" y="5264472"/>
            <a:ext cx="10873208" cy="83099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Can you give an example of a number that remains the same when rounded to one, two or three significant figures?</a:t>
            </a:r>
            <a:endParaRPr kumimoji="0" lang="en-GB" altLang="en-US" sz="2400" b="0" u="none" strike="noStrike" cap="none" normalizeH="0" baseline="0" dirty="0">
              <a:ln>
                <a:noFill/>
              </a:ln>
              <a:solidFill>
                <a:srgbClr val="585858"/>
              </a:solidFill>
              <a:effectLst/>
              <a:latin typeface="+mj-lt"/>
            </a:endParaRPr>
          </a:p>
        </p:txBody>
      </p:sp>
    </p:spTree>
    <p:extLst>
      <p:ext uri="{BB962C8B-B14F-4D97-AF65-F5344CB8AC3E}">
        <p14:creationId xmlns:p14="http://schemas.microsoft.com/office/powerpoint/2010/main" val="3198859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BE9EC3-CC1E-45E1-BA63-57CD93CD7FCD}"/>
              </a:ext>
            </a:extLst>
          </p:cNvPr>
          <p:cNvGrpSpPr/>
          <p:nvPr/>
        </p:nvGrpSpPr>
        <p:grpSpPr>
          <a:xfrm>
            <a:off x="638382" y="1741531"/>
            <a:ext cx="6160612" cy="4351765"/>
            <a:chOff x="638382" y="1741531"/>
            <a:chExt cx="6160612" cy="4351765"/>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38382" y="1741531"/>
              <a:ext cx="6160612" cy="435176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5" name="Rectangle 1">
              <a:extLst>
                <a:ext uri="{FF2B5EF4-FFF2-40B4-BE49-F238E27FC236}">
                  <a16:creationId xmlns:a16="http://schemas.microsoft.com/office/drawing/2014/main" id="{46EE61DD-F61C-45F2-BAD7-030F1CFA366E}"/>
                </a:ext>
              </a:extLst>
            </p:cNvPr>
            <p:cNvSpPr>
              <a:spLocks noChangeArrowheads="1"/>
            </p:cNvSpPr>
            <p:nvPr/>
          </p:nvSpPr>
          <p:spPr bwMode="auto">
            <a:xfrm>
              <a:off x="767408" y="1796970"/>
              <a:ext cx="59046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Round each number to the required number of significant figures (</a:t>
              </a:r>
              <a:r>
                <a:rPr kumimoji="0" lang="en-GB" altLang="en-US" sz="1800" b="0" u="none" strike="noStrike" cap="none" normalizeH="0" baseline="0" dirty="0" err="1">
                  <a:ln>
                    <a:noFill/>
                  </a:ln>
                  <a:solidFill>
                    <a:srgbClr val="585858"/>
                  </a:solidFill>
                  <a:effectLst/>
                  <a:latin typeface="+mj-lt"/>
                  <a:ea typeface="Calibri" panose="020F0502020204030204" pitchFamily="34" charset="0"/>
                  <a:cs typeface="Times New Roman" panose="02020603050405020304" pitchFamily="18" charset="0"/>
                </a:rPr>
                <a:t>s.f.</a:t>
              </a:r>
              <a:r>
                <a:rPr kumimoji="0" lang="en-GB" altLang="en-US" sz="18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a:t>
              </a:r>
              <a:endParaRPr kumimoji="0" lang="en-GB" altLang="en-US" sz="1800" b="0" u="none" strike="noStrike" cap="none" normalizeH="0" baseline="0" dirty="0">
                <a:ln>
                  <a:noFill/>
                </a:ln>
                <a:solidFill>
                  <a:srgbClr val="585858"/>
                </a:solidFill>
                <a:effectLst/>
                <a:latin typeface="+mj-lt"/>
              </a:endParaRPr>
            </a:p>
          </p:txBody>
        </p:sp>
        <p:sp>
          <p:nvSpPr>
            <p:cNvPr id="16" name="TextBox 15">
              <a:extLst>
                <a:ext uri="{FF2B5EF4-FFF2-40B4-BE49-F238E27FC236}">
                  <a16:creationId xmlns:a16="http://schemas.microsoft.com/office/drawing/2014/main" id="{9F877CCA-81DD-4CDB-8B6F-71FB48B3DF42}"/>
                </a:ext>
              </a:extLst>
            </p:cNvPr>
            <p:cNvSpPr txBox="1"/>
            <p:nvPr/>
          </p:nvSpPr>
          <p:spPr>
            <a:xfrm>
              <a:off x="1204763" y="5067063"/>
              <a:ext cx="5027849" cy="92333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Can you give an example of a number that remains the same when rounded to one, two or three significant figures?</a:t>
              </a:r>
              <a:endParaRPr kumimoji="0" lang="en-GB" altLang="en-US" sz="1800" b="0" u="none" strike="noStrike" cap="none" normalizeH="0" baseline="0" dirty="0">
                <a:ln>
                  <a:noFill/>
                </a:ln>
                <a:solidFill>
                  <a:srgbClr val="585858"/>
                </a:solidFill>
                <a:effectLst/>
                <a:latin typeface="+mj-lt"/>
              </a:endParaRPr>
            </a:p>
          </p:txBody>
        </p:sp>
      </p:gr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‘difficulty points’ are students being exposed to in each part of this question?</a:t>
            </a:r>
          </a:p>
          <a:p>
            <a:pPr marL="360000" lvl="1" fontAlgn="auto">
              <a:lnSpc>
                <a:spcPct val="100000"/>
              </a:lnSpc>
              <a:spcBef>
                <a:spcPts val="0"/>
              </a:spcBef>
              <a:spcAft>
                <a:spcPts val="1200"/>
              </a:spcAft>
              <a:buClrTx/>
            </a:pPr>
            <a:r>
              <a:rPr lang="en-GB" sz="2400" dirty="0"/>
              <a:t>What other difficulty points might you want to introduce students to?</a:t>
            </a:r>
          </a:p>
          <a:p>
            <a:pPr marL="360000" lvl="1" fontAlgn="auto">
              <a:lnSpc>
                <a:spcPct val="100000"/>
              </a:lnSpc>
              <a:spcBef>
                <a:spcPts val="0"/>
              </a:spcBef>
              <a:spcAft>
                <a:spcPts val="1200"/>
              </a:spcAft>
              <a:buClrTx/>
            </a:pPr>
            <a:r>
              <a:rPr lang="en-GB" sz="2400" dirty="0"/>
              <a:t>How does asking students to create their own examples build their understanding?</a:t>
            </a:r>
          </a:p>
        </p:txBody>
      </p:sp>
      <p:sp>
        <p:nvSpPr>
          <p:cNvPr id="12" name="Title 1">
            <a:extLst>
              <a:ext uri="{FF2B5EF4-FFF2-40B4-BE49-F238E27FC236}">
                <a16:creationId xmlns:a16="http://schemas.microsoft.com/office/drawing/2014/main" id="{054453C5-CABE-4364-9C79-6CD97F34E730}"/>
              </a:ext>
            </a:extLst>
          </p:cNvPr>
          <p:cNvSpPr>
            <a:spLocks noGrp="1"/>
          </p:cNvSpPr>
          <p:nvPr>
            <p:ph type="title"/>
          </p:nvPr>
        </p:nvSpPr>
        <p:spPr>
          <a:xfrm>
            <a:off x="116849" y="443915"/>
            <a:ext cx="10593151" cy="426170"/>
          </a:xfrm>
        </p:spPr>
        <p:txBody>
          <a:bodyPr/>
          <a:lstStyle/>
          <a:p>
            <a:r>
              <a:rPr lang="en-GB" sz="2000" b="1" dirty="0"/>
              <a:t>Extend understanding to round to more than one significant figure</a:t>
            </a:r>
          </a:p>
        </p:txBody>
      </p:sp>
      <p:sp>
        <p:nvSpPr>
          <p:cNvPr id="13" name="TextBox 12">
            <a:extLst>
              <a:ext uri="{FF2B5EF4-FFF2-40B4-BE49-F238E27FC236}">
                <a16:creationId xmlns:a16="http://schemas.microsoft.com/office/drawing/2014/main" id="{C0868C30-02E1-488A-B94C-150C78DD4064}"/>
              </a:ext>
            </a:extLst>
          </p:cNvPr>
          <p:cNvSpPr txBox="1"/>
          <p:nvPr/>
        </p:nvSpPr>
        <p:spPr>
          <a:xfrm>
            <a:off x="116849" y="1076753"/>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4</a:t>
            </a:r>
            <a:endParaRPr lang="en-GB" dirty="0"/>
          </a:p>
        </p:txBody>
      </p:sp>
      <p:graphicFrame>
        <p:nvGraphicFramePr>
          <p:cNvPr id="14" name="Table 13">
            <a:extLst>
              <a:ext uri="{FF2B5EF4-FFF2-40B4-BE49-F238E27FC236}">
                <a16:creationId xmlns:a16="http://schemas.microsoft.com/office/drawing/2014/main" id="{88E63492-8FA2-4481-AD36-3092AB493B5E}"/>
              </a:ext>
            </a:extLst>
          </p:cNvPr>
          <p:cNvGraphicFramePr>
            <a:graphicFrameLocks noGrp="1"/>
          </p:cNvGraphicFramePr>
          <p:nvPr>
            <p:extLst>
              <p:ext uri="{D42A27DB-BD31-4B8C-83A1-F6EECF244321}">
                <p14:modId xmlns:p14="http://schemas.microsoft.com/office/powerpoint/2010/main" val="3809696524"/>
              </p:ext>
            </p:extLst>
          </p:nvPr>
        </p:nvGraphicFramePr>
        <p:xfrm>
          <a:off x="1487488" y="2576547"/>
          <a:ext cx="4104454" cy="2375991"/>
        </p:xfrm>
        <a:graphic>
          <a:graphicData uri="http://schemas.openxmlformats.org/drawingml/2006/table">
            <a:tbl>
              <a:tblPr firstRow="1" firstCol="1" bandRow="1">
                <a:tableStyleId>{912C8C85-51F0-491E-9774-3900AFEF0FD7}</a:tableStyleId>
              </a:tblPr>
              <a:tblGrid>
                <a:gridCol w="307834">
                  <a:extLst>
                    <a:ext uri="{9D8B030D-6E8A-4147-A177-3AD203B41FA5}">
                      <a16:colId xmlns:a16="http://schemas.microsoft.com/office/drawing/2014/main" val="872608270"/>
                    </a:ext>
                  </a:extLst>
                </a:gridCol>
                <a:gridCol w="949155">
                  <a:extLst>
                    <a:ext uri="{9D8B030D-6E8A-4147-A177-3AD203B41FA5}">
                      <a16:colId xmlns:a16="http://schemas.microsoft.com/office/drawing/2014/main" val="401869964"/>
                    </a:ext>
                  </a:extLst>
                </a:gridCol>
                <a:gridCol w="949155">
                  <a:extLst>
                    <a:ext uri="{9D8B030D-6E8A-4147-A177-3AD203B41FA5}">
                      <a16:colId xmlns:a16="http://schemas.microsoft.com/office/drawing/2014/main" val="2619913819"/>
                    </a:ext>
                  </a:extLst>
                </a:gridCol>
                <a:gridCol w="949155">
                  <a:extLst>
                    <a:ext uri="{9D8B030D-6E8A-4147-A177-3AD203B41FA5}">
                      <a16:colId xmlns:a16="http://schemas.microsoft.com/office/drawing/2014/main" val="2550635615"/>
                    </a:ext>
                  </a:extLst>
                </a:gridCol>
                <a:gridCol w="949155">
                  <a:extLst>
                    <a:ext uri="{9D8B030D-6E8A-4147-A177-3AD203B41FA5}">
                      <a16:colId xmlns:a16="http://schemas.microsoft.com/office/drawing/2014/main" val="4079581886"/>
                    </a:ext>
                  </a:extLst>
                </a:gridCol>
              </a:tblGrid>
              <a:tr h="374136">
                <a:tc>
                  <a:txBody>
                    <a:bodyPr/>
                    <a:lstStyle/>
                    <a:p>
                      <a:pPr algn="ctr">
                        <a:lnSpc>
                          <a:spcPct val="107000"/>
                        </a:lnSpc>
                        <a:spcBef>
                          <a:spcPts val="400"/>
                        </a:spcBef>
                        <a:spcAft>
                          <a:spcPts val="400"/>
                        </a:spcAft>
                      </a:pPr>
                      <a:r>
                        <a:rPr lang="en-GB" sz="1800" dirty="0">
                          <a:solidFill>
                            <a:srgbClr val="00628C"/>
                          </a:solidFill>
                          <a:effectLst/>
                        </a:rPr>
                        <a:t> </a:t>
                      </a:r>
                      <a:endParaRPr lang="en-GB" sz="18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400"/>
                        </a:spcBef>
                        <a:spcAft>
                          <a:spcPts val="400"/>
                        </a:spcAft>
                      </a:pPr>
                      <a:r>
                        <a:rPr lang="en-GB" sz="1800" b="1" dirty="0">
                          <a:solidFill>
                            <a:srgbClr val="585858"/>
                          </a:solidFill>
                          <a:effectLst/>
                        </a:rPr>
                        <a:t> </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400"/>
                        </a:spcBef>
                        <a:spcAft>
                          <a:spcPts val="400"/>
                        </a:spcAft>
                      </a:pPr>
                      <a:r>
                        <a:rPr lang="en-GB" sz="1800" b="1" dirty="0">
                          <a:solidFill>
                            <a:srgbClr val="585858"/>
                          </a:solidFill>
                          <a:effectLst/>
                        </a:rPr>
                        <a:t>1 </a:t>
                      </a:r>
                      <a:r>
                        <a:rPr lang="en-GB" sz="1800" b="1" dirty="0" err="1">
                          <a:solidFill>
                            <a:srgbClr val="585858"/>
                          </a:solidFill>
                          <a:effectLst/>
                        </a:rPr>
                        <a:t>s.f.</a:t>
                      </a:r>
                      <a:endParaRPr lang="en-GB" sz="1800" b="1"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b="1" dirty="0">
                          <a:solidFill>
                            <a:srgbClr val="585858"/>
                          </a:solidFill>
                          <a:effectLst/>
                        </a:rPr>
                        <a:t>2 </a:t>
                      </a:r>
                      <a:r>
                        <a:rPr lang="en-GB" sz="1800" b="1" dirty="0" err="1">
                          <a:solidFill>
                            <a:srgbClr val="585858"/>
                          </a:solidFill>
                          <a:effectLst/>
                        </a:rPr>
                        <a:t>s.f.</a:t>
                      </a:r>
                      <a:endParaRPr lang="en-GB" sz="1800" b="1"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b="1" dirty="0">
                          <a:solidFill>
                            <a:srgbClr val="585858"/>
                          </a:solidFill>
                          <a:effectLst/>
                        </a:rPr>
                        <a:t>3 </a:t>
                      </a:r>
                      <a:r>
                        <a:rPr lang="en-GB" sz="1800" b="1" dirty="0" err="1">
                          <a:solidFill>
                            <a:srgbClr val="585858"/>
                          </a:solidFill>
                          <a:effectLst/>
                        </a:rPr>
                        <a:t>s.f.</a:t>
                      </a:r>
                      <a:endParaRPr lang="en-GB" sz="1800" b="1"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404202"/>
                  </a:ext>
                </a:extLst>
              </a:tr>
              <a:tr h="400371">
                <a:tc>
                  <a:txBody>
                    <a:bodyPr/>
                    <a:lstStyle/>
                    <a:p>
                      <a:pPr>
                        <a:spcBef>
                          <a:spcPts val="400"/>
                        </a:spcBef>
                        <a:spcAft>
                          <a:spcPts val="400"/>
                        </a:spcAft>
                      </a:pPr>
                      <a:r>
                        <a:rPr lang="en-GB" sz="1800" dirty="0">
                          <a:solidFill>
                            <a:srgbClr val="00628C"/>
                          </a:solidFill>
                          <a:effectLst/>
                        </a:rPr>
                        <a:t>a)</a:t>
                      </a:r>
                      <a:endParaRPr lang="en-GB" sz="1800" i="1" dirty="0">
                        <a:solidFill>
                          <a:srgbClr val="00628C"/>
                        </a:solidFill>
                        <a:effectLst/>
                        <a:latin typeface="+mj-lt"/>
                        <a:ea typeface="Calibri" panose="020F0502020204030204" pitchFamily="34" charset="0"/>
                        <a:cs typeface="Times New Roman" panose="02020603050405020304" pitchFamily="18" charset="0"/>
                      </a:endParaRPr>
                    </a:p>
                  </a:txBody>
                  <a:tcPr marL="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Bef>
                          <a:spcPts val="400"/>
                        </a:spcBef>
                        <a:spcAft>
                          <a:spcPts val="400"/>
                        </a:spcAft>
                      </a:pPr>
                      <a:r>
                        <a:rPr lang="en-GB" sz="1800" dirty="0">
                          <a:solidFill>
                            <a:srgbClr val="585858"/>
                          </a:solidFill>
                          <a:effectLst/>
                        </a:rPr>
                        <a:t>305</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800" dirty="0">
                          <a:solidFill>
                            <a:srgbClr val="585858"/>
                          </a:solidFill>
                          <a:effectLst/>
                        </a:rPr>
                        <a:t> </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800">
                          <a:solidFill>
                            <a:srgbClr val="585858"/>
                          </a:solidFill>
                          <a:effectLst/>
                        </a:rPr>
                        <a:t> </a:t>
                      </a:r>
                      <a:endParaRPr lang="en-GB" sz="180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800">
                          <a:solidFill>
                            <a:srgbClr val="585858"/>
                          </a:solidFill>
                          <a:effectLst/>
                        </a:rPr>
                        <a:t> </a:t>
                      </a:r>
                      <a:endParaRPr lang="en-GB" sz="180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2150119"/>
                  </a:ext>
                </a:extLst>
              </a:tr>
              <a:tr h="400371">
                <a:tc>
                  <a:txBody>
                    <a:bodyPr/>
                    <a:lstStyle/>
                    <a:p>
                      <a:pPr>
                        <a:spcBef>
                          <a:spcPts val="400"/>
                        </a:spcBef>
                        <a:spcAft>
                          <a:spcPts val="400"/>
                        </a:spcAft>
                      </a:pPr>
                      <a:r>
                        <a:rPr lang="en-GB" sz="1800" dirty="0">
                          <a:solidFill>
                            <a:srgbClr val="00628C"/>
                          </a:solidFill>
                          <a:effectLst/>
                        </a:rPr>
                        <a:t>b)</a:t>
                      </a:r>
                      <a:endParaRPr lang="en-GB" sz="1800" i="1" dirty="0">
                        <a:solidFill>
                          <a:srgbClr val="00628C"/>
                        </a:solidFill>
                        <a:effectLst/>
                        <a:latin typeface="+mj-lt"/>
                        <a:ea typeface="Calibri" panose="020F0502020204030204" pitchFamily="34" charset="0"/>
                        <a:cs typeface="Times New Roman" panose="02020603050405020304" pitchFamily="18" charset="0"/>
                      </a:endParaRPr>
                    </a:p>
                  </a:txBody>
                  <a:tcPr marL="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Bef>
                          <a:spcPts val="400"/>
                        </a:spcBef>
                        <a:spcAft>
                          <a:spcPts val="400"/>
                        </a:spcAft>
                      </a:pPr>
                      <a:r>
                        <a:rPr lang="en-GB" sz="1800" dirty="0">
                          <a:solidFill>
                            <a:srgbClr val="585858"/>
                          </a:solidFill>
                          <a:effectLst/>
                        </a:rPr>
                        <a:t>8</a:t>
                      </a:r>
                      <a:r>
                        <a:rPr lang="en-GB" sz="1800" baseline="30000" dirty="0">
                          <a:solidFill>
                            <a:srgbClr val="585858"/>
                          </a:solidFill>
                          <a:effectLst/>
                        </a:rPr>
                        <a:t> </a:t>
                      </a:r>
                      <a:r>
                        <a:rPr lang="en-GB" sz="1800" dirty="0">
                          <a:solidFill>
                            <a:srgbClr val="585858"/>
                          </a:solidFill>
                          <a:effectLst/>
                        </a:rPr>
                        <a:t>953</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800" dirty="0">
                          <a:solidFill>
                            <a:srgbClr val="585858"/>
                          </a:solidFill>
                          <a:effectLst/>
                        </a:rPr>
                        <a:t> </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800" dirty="0">
                          <a:solidFill>
                            <a:srgbClr val="585858"/>
                          </a:solidFill>
                          <a:effectLst/>
                        </a:rPr>
                        <a:t> </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800" dirty="0">
                          <a:solidFill>
                            <a:srgbClr val="585858"/>
                          </a:solidFill>
                          <a:effectLst/>
                        </a:rPr>
                        <a:t> </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25241"/>
                  </a:ext>
                </a:extLst>
              </a:tr>
              <a:tr h="400371">
                <a:tc>
                  <a:txBody>
                    <a:bodyPr/>
                    <a:lstStyle/>
                    <a:p>
                      <a:pPr>
                        <a:spcBef>
                          <a:spcPts val="400"/>
                        </a:spcBef>
                        <a:spcAft>
                          <a:spcPts val="400"/>
                        </a:spcAft>
                      </a:pPr>
                      <a:r>
                        <a:rPr lang="en-GB" sz="1800" dirty="0">
                          <a:solidFill>
                            <a:srgbClr val="00628C"/>
                          </a:solidFill>
                          <a:effectLst/>
                        </a:rPr>
                        <a:t>c)</a:t>
                      </a:r>
                      <a:endParaRPr lang="en-GB" sz="1800" i="1" dirty="0">
                        <a:solidFill>
                          <a:srgbClr val="00628C"/>
                        </a:solidFill>
                        <a:effectLst/>
                        <a:latin typeface="+mj-lt"/>
                        <a:ea typeface="Calibri" panose="020F0502020204030204" pitchFamily="34" charset="0"/>
                        <a:cs typeface="Times New Roman" panose="02020603050405020304" pitchFamily="18" charset="0"/>
                      </a:endParaRPr>
                    </a:p>
                  </a:txBody>
                  <a:tcPr marL="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Bef>
                          <a:spcPts val="400"/>
                        </a:spcBef>
                        <a:spcAft>
                          <a:spcPts val="400"/>
                        </a:spcAft>
                      </a:pPr>
                      <a:r>
                        <a:rPr lang="en-GB" sz="1800" dirty="0">
                          <a:solidFill>
                            <a:srgbClr val="585858"/>
                          </a:solidFill>
                          <a:effectLst/>
                        </a:rPr>
                        <a:t>18</a:t>
                      </a:r>
                      <a:r>
                        <a:rPr lang="en-GB" sz="1800" baseline="30000" dirty="0">
                          <a:solidFill>
                            <a:srgbClr val="585858"/>
                          </a:solidFill>
                          <a:effectLst/>
                        </a:rPr>
                        <a:t> </a:t>
                      </a:r>
                      <a:r>
                        <a:rPr lang="en-GB" sz="1800" dirty="0">
                          <a:solidFill>
                            <a:srgbClr val="585858"/>
                          </a:solidFill>
                          <a:effectLst/>
                        </a:rPr>
                        <a:t>000</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800" dirty="0">
                          <a:solidFill>
                            <a:srgbClr val="585858"/>
                          </a:solidFill>
                          <a:effectLst/>
                        </a:rPr>
                        <a:t> </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800" dirty="0">
                          <a:solidFill>
                            <a:srgbClr val="585858"/>
                          </a:solidFill>
                          <a:effectLst/>
                        </a:rPr>
                        <a:t> </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800">
                          <a:solidFill>
                            <a:srgbClr val="585858"/>
                          </a:solidFill>
                          <a:effectLst/>
                        </a:rPr>
                        <a:t> </a:t>
                      </a:r>
                      <a:endParaRPr lang="en-GB" sz="180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1650883"/>
                  </a:ext>
                </a:extLst>
              </a:tr>
              <a:tr h="400371">
                <a:tc>
                  <a:txBody>
                    <a:bodyPr/>
                    <a:lstStyle/>
                    <a:p>
                      <a:pPr>
                        <a:spcBef>
                          <a:spcPts val="400"/>
                        </a:spcBef>
                        <a:spcAft>
                          <a:spcPts val="400"/>
                        </a:spcAft>
                      </a:pPr>
                      <a:r>
                        <a:rPr lang="en-GB" sz="1800" dirty="0">
                          <a:solidFill>
                            <a:srgbClr val="00628C"/>
                          </a:solidFill>
                          <a:effectLst/>
                        </a:rPr>
                        <a:t>d)</a:t>
                      </a:r>
                      <a:endParaRPr lang="en-GB" sz="1800" i="1" dirty="0">
                        <a:solidFill>
                          <a:srgbClr val="00628C"/>
                        </a:solidFill>
                        <a:effectLst/>
                        <a:latin typeface="+mj-lt"/>
                        <a:ea typeface="Calibri" panose="020F0502020204030204" pitchFamily="34" charset="0"/>
                        <a:cs typeface="Times New Roman" panose="02020603050405020304" pitchFamily="18" charset="0"/>
                      </a:endParaRPr>
                    </a:p>
                  </a:txBody>
                  <a:tcPr marL="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Bef>
                          <a:spcPts val="400"/>
                        </a:spcBef>
                        <a:spcAft>
                          <a:spcPts val="400"/>
                        </a:spcAft>
                      </a:pPr>
                      <a:r>
                        <a:rPr lang="en-GB" sz="1800" dirty="0">
                          <a:solidFill>
                            <a:srgbClr val="585858"/>
                          </a:solidFill>
                          <a:effectLst/>
                        </a:rPr>
                        <a:t>47</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800" dirty="0">
                          <a:solidFill>
                            <a:srgbClr val="585858"/>
                          </a:solidFill>
                          <a:effectLst/>
                        </a:rPr>
                        <a:t> </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800" dirty="0">
                          <a:solidFill>
                            <a:srgbClr val="585858"/>
                          </a:solidFill>
                          <a:effectLst/>
                        </a:rPr>
                        <a:t> </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800" dirty="0">
                          <a:solidFill>
                            <a:srgbClr val="585858"/>
                          </a:solidFill>
                          <a:effectLst/>
                        </a:rPr>
                        <a:t> </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8118993"/>
                  </a:ext>
                </a:extLst>
              </a:tr>
              <a:tr h="400371">
                <a:tc>
                  <a:txBody>
                    <a:bodyPr/>
                    <a:lstStyle/>
                    <a:p>
                      <a:pPr>
                        <a:spcBef>
                          <a:spcPts val="400"/>
                        </a:spcBef>
                        <a:spcAft>
                          <a:spcPts val="400"/>
                        </a:spcAft>
                      </a:pPr>
                      <a:r>
                        <a:rPr lang="en-GB" sz="1800" dirty="0">
                          <a:solidFill>
                            <a:srgbClr val="00628C"/>
                          </a:solidFill>
                          <a:effectLst/>
                        </a:rPr>
                        <a:t>e)</a:t>
                      </a:r>
                      <a:endParaRPr lang="en-GB" sz="1800" i="1" dirty="0">
                        <a:solidFill>
                          <a:srgbClr val="00628C"/>
                        </a:solidFill>
                        <a:effectLst/>
                        <a:latin typeface="+mj-lt"/>
                        <a:ea typeface="Calibri" panose="020F0502020204030204" pitchFamily="34" charset="0"/>
                        <a:cs typeface="Times New Roman" panose="02020603050405020304" pitchFamily="18" charset="0"/>
                      </a:endParaRPr>
                    </a:p>
                  </a:txBody>
                  <a:tcPr marL="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Bef>
                          <a:spcPts val="400"/>
                        </a:spcBef>
                        <a:spcAft>
                          <a:spcPts val="400"/>
                        </a:spcAft>
                      </a:pPr>
                      <a:r>
                        <a:rPr lang="en-GB" sz="1800" dirty="0">
                          <a:solidFill>
                            <a:srgbClr val="585858"/>
                          </a:solidFill>
                          <a:effectLst/>
                        </a:rPr>
                        <a:t>9 999</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800" dirty="0">
                          <a:solidFill>
                            <a:srgbClr val="585858"/>
                          </a:solidFill>
                          <a:effectLst/>
                        </a:rPr>
                        <a:t> </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800" dirty="0">
                          <a:solidFill>
                            <a:srgbClr val="585858"/>
                          </a:solidFill>
                          <a:effectLst/>
                        </a:rPr>
                        <a:t> </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800" dirty="0">
                          <a:solidFill>
                            <a:srgbClr val="585858"/>
                          </a:solidFill>
                          <a:effectLst/>
                        </a:rPr>
                        <a:t> </a:t>
                      </a:r>
                      <a:endParaRPr lang="en-GB" sz="18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161310"/>
                  </a:ext>
                </a:extLst>
              </a:tr>
            </a:tbl>
          </a:graphicData>
        </a:graphic>
      </p:graphicFrame>
    </p:spTree>
    <p:custDataLst>
      <p:tags r:id="rId1"/>
    </p:custDataLst>
    <p:extLst>
      <p:ext uri="{BB962C8B-B14F-4D97-AF65-F5344CB8AC3E}">
        <p14:creationId xmlns:p14="http://schemas.microsoft.com/office/powerpoint/2010/main" val="744135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Extend understanding to round to more than one significant figure</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52608"/>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graphicFrame>
        <p:nvGraphicFramePr>
          <p:cNvPr id="5" name="Table 8">
            <a:extLst>
              <a:ext uri="{FF2B5EF4-FFF2-40B4-BE49-F238E27FC236}">
                <a16:creationId xmlns:a16="http://schemas.microsoft.com/office/drawing/2014/main" id="{3FB4312D-8345-485C-AC9B-85FEFD3A5532}"/>
              </a:ext>
            </a:extLst>
          </p:cNvPr>
          <p:cNvGraphicFramePr>
            <a:graphicFrameLocks noGrp="1"/>
          </p:cNvGraphicFramePr>
          <p:nvPr>
            <p:extLst>
              <p:ext uri="{D42A27DB-BD31-4B8C-83A1-F6EECF244321}">
                <p14:modId xmlns:p14="http://schemas.microsoft.com/office/powerpoint/2010/main" val="1117927950"/>
              </p:ext>
            </p:extLst>
          </p:nvPr>
        </p:nvGraphicFramePr>
        <p:xfrm>
          <a:off x="1172903" y="1652984"/>
          <a:ext cx="9692893" cy="3931920"/>
        </p:xfrm>
        <a:graphic>
          <a:graphicData uri="http://schemas.openxmlformats.org/drawingml/2006/table">
            <a:tbl>
              <a:tblPr firstRow="1" bandRow="1">
                <a:tableStyleId>{5940675A-B579-460E-94D1-54222C63F5DA}</a:tableStyleId>
              </a:tblPr>
              <a:tblGrid>
                <a:gridCol w="549510">
                  <a:extLst>
                    <a:ext uri="{9D8B030D-6E8A-4147-A177-3AD203B41FA5}">
                      <a16:colId xmlns:a16="http://schemas.microsoft.com/office/drawing/2014/main" val="1430668118"/>
                    </a:ext>
                  </a:extLst>
                </a:gridCol>
                <a:gridCol w="629240">
                  <a:extLst>
                    <a:ext uri="{9D8B030D-6E8A-4147-A177-3AD203B41FA5}">
                      <a16:colId xmlns:a16="http://schemas.microsoft.com/office/drawing/2014/main" val="557486076"/>
                    </a:ext>
                  </a:extLst>
                </a:gridCol>
                <a:gridCol w="8514143">
                  <a:extLst>
                    <a:ext uri="{9D8B030D-6E8A-4147-A177-3AD203B41FA5}">
                      <a16:colId xmlns:a16="http://schemas.microsoft.com/office/drawing/2014/main" val="3228312543"/>
                    </a:ext>
                  </a:extLst>
                </a:gridCol>
              </a:tblGrid>
              <a:tr h="370840">
                <a:tc>
                  <a:txBody>
                    <a:bodyPr/>
                    <a:lstStyle/>
                    <a:p>
                      <a:r>
                        <a:rPr lang="en-GB" sz="2400" dirty="0">
                          <a:solidFill>
                            <a:srgbClr val="00628C"/>
                          </a:solidFill>
                          <a:latin typeface="+mj-lt"/>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85858"/>
                          </a:solidFill>
                          <a:latin typeface="+mj-lt"/>
                        </a:rPr>
                        <a:t>What values can each missing digit take?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3506934564"/>
                  </a:ext>
                </a:extLst>
              </a:tr>
              <a:tr h="370840">
                <a:tc>
                  <a:txBody>
                    <a:bodyPr/>
                    <a:lstStyle/>
                    <a:p>
                      <a:endParaRPr lang="en-GB" sz="240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00628C"/>
                          </a:solidFill>
                          <a:latin typeface="+mj-lt"/>
                        </a:rPr>
                        <a:t>(</a:t>
                      </a:r>
                      <a:r>
                        <a:rPr lang="en-GB" sz="2400" dirty="0" err="1">
                          <a:solidFill>
                            <a:srgbClr val="00628C"/>
                          </a:solidFill>
                          <a:latin typeface="+mj-lt"/>
                        </a:rPr>
                        <a:t>i</a:t>
                      </a:r>
                      <a:r>
                        <a:rPr lang="en-GB" sz="2400" dirty="0">
                          <a:solidFill>
                            <a:srgbClr val="00628C"/>
                          </a:solidFill>
                          <a:latin typeface="+mj-l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585858"/>
                          </a:solidFill>
                          <a:latin typeface="+mj-lt"/>
                        </a:rPr>
                        <a:t>4 ?90 = 4 000 to one significant figure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2048967"/>
                  </a:ext>
                </a:extLst>
              </a:tr>
              <a:tr h="370840">
                <a:tc>
                  <a:txBody>
                    <a:bodyPr/>
                    <a:lstStyle/>
                    <a:p>
                      <a:endParaRPr lang="en-GB" sz="240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00628C"/>
                          </a:solidFill>
                          <a:latin typeface="+mj-lt"/>
                        </a:rPr>
                        <a:t>(ii)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585858"/>
                          </a:solidFill>
                          <a:latin typeface="+mj-lt"/>
                        </a:rPr>
                        <a:t>9 ?12 = 10 000 to one significant figure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4548731"/>
                  </a:ext>
                </a:extLst>
              </a:tr>
              <a:tr h="370840">
                <a:tc>
                  <a:txBody>
                    <a:bodyPr/>
                    <a:lstStyle/>
                    <a:p>
                      <a:endParaRPr lang="en-GB" sz="240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00628C"/>
                          </a:solidFill>
                          <a:latin typeface="+mj-lt"/>
                        </a:rPr>
                        <a:t>(iii)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85858"/>
                          </a:solidFill>
                          <a:latin typeface="+mj-lt"/>
                        </a:rPr>
                        <a:t>34 ?90 = 30 000 to one significant figure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0919600"/>
                  </a:ext>
                </a:extLst>
              </a:tr>
              <a:tr h="370840">
                <a:tc>
                  <a:txBody>
                    <a:bodyPr/>
                    <a:lstStyle/>
                    <a:p>
                      <a:endParaRPr lang="en-GB" sz="240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00628C"/>
                          </a:solidFill>
                          <a:latin typeface="+mj-lt"/>
                        </a:rPr>
                        <a:t>(iv)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dirty="0">
                          <a:solidFill>
                            <a:srgbClr val="585858"/>
                          </a:solidFill>
                          <a:latin typeface="+mj-lt"/>
                        </a:rPr>
                        <a:t>6 78? = 7 000 to one significant figure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4505954"/>
                  </a:ext>
                </a:extLst>
              </a:tr>
              <a:tr h="370840">
                <a:tc>
                  <a:txBody>
                    <a:bodyPr/>
                    <a:lstStyle/>
                    <a:p>
                      <a:endParaRPr lang="en-GB" sz="240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5574095"/>
                  </a:ext>
                </a:extLst>
              </a:tr>
              <a:tr h="370840">
                <a:tc>
                  <a:txBody>
                    <a:bodyPr/>
                    <a:lstStyle/>
                    <a:p>
                      <a:r>
                        <a:rPr lang="en-GB" sz="2400" dirty="0">
                          <a:solidFill>
                            <a:srgbClr val="00628C"/>
                          </a:solidFill>
                          <a:latin typeface="+mj-lt"/>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2400" dirty="0">
                          <a:solidFill>
                            <a:srgbClr val="585858"/>
                          </a:solidFill>
                          <a:latin typeface="+mj-lt"/>
                        </a:rPr>
                        <a:t>A number is 1 900 when rounded to two significant figures and     1 850 when rounded to three significant figures. What could the number be?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362231774"/>
                  </a:ext>
                </a:extLst>
              </a:tr>
            </a:tbl>
          </a:graphicData>
        </a:graphic>
      </p:graphicFrame>
    </p:spTree>
    <p:extLst>
      <p:ext uri="{BB962C8B-B14F-4D97-AF65-F5344CB8AC3E}">
        <p14:creationId xmlns:p14="http://schemas.microsoft.com/office/powerpoint/2010/main" val="4180888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464389" y="1741531"/>
            <a:ext cx="5248236"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discussions might you want to have with pupils at each stage of part a?</a:t>
            </a:r>
          </a:p>
          <a:p>
            <a:pPr marL="360000" lvl="1" fontAlgn="auto">
              <a:lnSpc>
                <a:spcPct val="100000"/>
              </a:lnSpc>
              <a:spcBef>
                <a:spcPts val="0"/>
              </a:spcBef>
              <a:spcAft>
                <a:spcPts val="1200"/>
              </a:spcAft>
              <a:buClrTx/>
            </a:pPr>
            <a:r>
              <a:rPr lang="en-GB" sz="2400" dirty="0"/>
              <a:t>What is the effect of focusing just on one significant figure for all of part a?</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696981"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5A03527-A8C1-4E17-B5E3-2C60DA11578F}"/>
              </a:ext>
            </a:extLst>
          </p:cNvPr>
          <p:cNvSpPr>
            <a:spLocks noGrp="1"/>
          </p:cNvSpPr>
          <p:nvPr>
            <p:ph type="title"/>
          </p:nvPr>
        </p:nvSpPr>
        <p:spPr>
          <a:xfrm>
            <a:off x="116849" y="443915"/>
            <a:ext cx="10593151" cy="426170"/>
          </a:xfrm>
        </p:spPr>
        <p:txBody>
          <a:bodyPr/>
          <a:lstStyle/>
          <a:p>
            <a:r>
              <a:rPr lang="en-GB" sz="2000" b="1" dirty="0"/>
              <a:t>Extend understanding to round to more than one significant figure</a:t>
            </a:r>
          </a:p>
        </p:txBody>
      </p:sp>
      <p:sp>
        <p:nvSpPr>
          <p:cNvPr id="8" name="TextBox 7">
            <a:extLst>
              <a:ext uri="{FF2B5EF4-FFF2-40B4-BE49-F238E27FC236}">
                <a16:creationId xmlns:a16="http://schemas.microsoft.com/office/drawing/2014/main" id="{324C4A9D-AC8A-4BEA-8D95-F8F5ED16D441}"/>
              </a:ext>
            </a:extLst>
          </p:cNvPr>
          <p:cNvSpPr txBox="1"/>
          <p:nvPr/>
        </p:nvSpPr>
        <p:spPr>
          <a:xfrm>
            <a:off x="123947" y="1095684"/>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graphicFrame>
        <p:nvGraphicFramePr>
          <p:cNvPr id="9" name="Table 8">
            <a:extLst>
              <a:ext uri="{FF2B5EF4-FFF2-40B4-BE49-F238E27FC236}">
                <a16:creationId xmlns:a16="http://schemas.microsoft.com/office/drawing/2014/main" id="{2374CFA7-5AB5-48B4-B56F-51067B192CF8}"/>
              </a:ext>
            </a:extLst>
          </p:cNvPr>
          <p:cNvGraphicFramePr>
            <a:graphicFrameLocks noGrp="1"/>
          </p:cNvGraphicFramePr>
          <p:nvPr>
            <p:extLst>
              <p:ext uri="{D42A27DB-BD31-4B8C-83A1-F6EECF244321}">
                <p14:modId xmlns:p14="http://schemas.microsoft.com/office/powerpoint/2010/main" val="2008608117"/>
              </p:ext>
            </p:extLst>
          </p:nvPr>
        </p:nvGraphicFramePr>
        <p:xfrm>
          <a:off x="767408" y="1958505"/>
          <a:ext cx="5400599" cy="3413760"/>
        </p:xfrm>
        <a:graphic>
          <a:graphicData uri="http://schemas.openxmlformats.org/drawingml/2006/table">
            <a:tbl>
              <a:tblPr firstRow="1" bandRow="1">
                <a:tableStyleId>{5940675A-B579-460E-94D1-54222C63F5DA}</a:tableStyleId>
              </a:tblPr>
              <a:tblGrid>
                <a:gridCol w="432047">
                  <a:extLst>
                    <a:ext uri="{9D8B030D-6E8A-4147-A177-3AD203B41FA5}">
                      <a16:colId xmlns:a16="http://schemas.microsoft.com/office/drawing/2014/main" val="1430668118"/>
                    </a:ext>
                  </a:extLst>
                </a:gridCol>
                <a:gridCol w="576064">
                  <a:extLst>
                    <a:ext uri="{9D8B030D-6E8A-4147-A177-3AD203B41FA5}">
                      <a16:colId xmlns:a16="http://schemas.microsoft.com/office/drawing/2014/main" val="557486076"/>
                    </a:ext>
                  </a:extLst>
                </a:gridCol>
                <a:gridCol w="4392488">
                  <a:extLst>
                    <a:ext uri="{9D8B030D-6E8A-4147-A177-3AD203B41FA5}">
                      <a16:colId xmlns:a16="http://schemas.microsoft.com/office/drawing/2014/main" val="3228312543"/>
                    </a:ext>
                  </a:extLst>
                </a:gridCol>
              </a:tblGrid>
              <a:tr h="370840">
                <a:tc>
                  <a:txBody>
                    <a:bodyPr/>
                    <a:lstStyle/>
                    <a:p>
                      <a:r>
                        <a:rPr lang="en-GB" sz="1800" dirty="0">
                          <a:solidFill>
                            <a:srgbClr val="00628C"/>
                          </a:solidFill>
                          <a:latin typeface="+mj-lt"/>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585858"/>
                          </a:solidFill>
                          <a:latin typeface="+mj-lt"/>
                        </a:rPr>
                        <a:t>What values can each missing digit take?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3506934564"/>
                  </a:ext>
                </a:extLst>
              </a:tr>
              <a:tr h="370840">
                <a:tc>
                  <a:txBody>
                    <a:bodyPr/>
                    <a:lstStyle/>
                    <a:p>
                      <a:endParaRPr lang="en-GB" sz="1800" dirty="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solidFill>
                            <a:srgbClr val="00628C"/>
                          </a:solidFill>
                          <a:latin typeface="+mj-lt"/>
                        </a:rPr>
                        <a:t>(</a:t>
                      </a:r>
                      <a:r>
                        <a:rPr lang="en-GB" sz="1800" dirty="0" err="1">
                          <a:solidFill>
                            <a:srgbClr val="00628C"/>
                          </a:solidFill>
                          <a:latin typeface="+mj-lt"/>
                        </a:rPr>
                        <a:t>i</a:t>
                      </a:r>
                      <a:r>
                        <a:rPr lang="en-GB" sz="1800" dirty="0">
                          <a:solidFill>
                            <a:srgbClr val="00628C"/>
                          </a:solidFill>
                          <a:latin typeface="+mj-lt"/>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solidFill>
                            <a:srgbClr val="585858"/>
                          </a:solidFill>
                          <a:latin typeface="+mj-lt"/>
                        </a:rPr>
                        <a:t>4 ?90 = 4 000 to one significant figure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2048967"/>
                  </a:ext>
                </a:extLst>
              </a:tr>
              <a:tr h="370840">
                <a:tc>
                  <a:txBody>
                    <a:bodyPr/>
                    <a:lstStyle/>
                    <a:p>
                      <a:endParaRPr lang="en-GB" sz="180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solidFill>
                            <a:srgbClr val="00628C"/>
                          </a:solidFill>
                          <a:latin typeface="+mj-lt"/>
                        </a:rPr>
                        <a:t>(ii)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solidFill>
                            <a:srgbClr val="585858"/>
                          </a:solidFill>
                          <a:latin typeface="+mj-lt"/>
                        </a:rPr>
                        <a:t>9 ?12 = 10 000 to one significant figure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4548731"/>
                  </a:ext>
                </a:extLst>
              </a:tr>
              <a:tr h="370840">
                <a:tc>
                  <a:txBody>
                    <a:bodyPr/>
                    <a:lstStyle/>
                    <a:p>
                      <a:endParaRPr lang="en-GB" sz="180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solidFill>
                            <a:srgbClr val="00628C"/>
                          </a:solidFill>
                          <a:latin typeface="+mj-lt"/>
                        </a:rPr>
                        <a:t>(iii)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585858"/>
                          </a:solidFill>
                          <a:latin typeface="+mj-lt"/>
                        </a:rPr>
                        <a:t>34 ?90 = 30 000 to one significant figure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0919600"/>
                  </a:ext>
                </a:extLst>
              </a:tr>
              <a:tr h="370840">
                <a:tc>
                  <a:txBody>
                    <a:bodyPr/>
                    <a:lstStyle/>
                    <a:p>
                      <a:endParaRPr lang="en-GB" sz="180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solidFill>
                            <a:srgbClr val="00628C"/>
                          </a:solidFill>
                          <a:latin typeface="+mj-lt"/>
                        </a:rPr>
                        <a:t>(iv)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solidFill>
                            <a:srgbClr val="585858"/>
                          </a:solidFill>
                          <a:latin typeface="+mj-lt"/>
                        </a:rPr>
                        <a:t>6 78? = 7 000 to one significant figure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4505954"/>
                  </a:ext>
                </a:extLst>
              </a:tr>
              <a:tr h="370840">
                <a:tc>
                  <a:txBody>
                    <a:bodyPr/>
                    <a:lstStyle/>
                    <a:p>
                      <a:endParaRPr lang="en-GB" sz="180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800">
                        <a:solidFill>
                          <a:srgbClr val="585858"/>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5574095"/>
                  </a:ext>
                </a:extLst>
              </a:tr>
              <a:tr h="370840">
                <a:tc>
                  <a:txBody>
                    <a:bodyPr/>
                    <a:lstStyle/>
                    <a:p>
                      <a:r>
                        <a:rPr lang="en-GB" sz="1800" dirty="0">
                          <a:solidFill>
                            <a:srgbClr val="00628C"/>
                          </a:solidFill>
                          <a:latin typeface="+mj-lt"/>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GB" sz="1800" dirty="0">
                          <a:solidFill>
                            <a:srgbClr val="585858"/>
                          </a:solidFill>
                          <a:latin typeface="+mj-lt"/>
                        </a:rPr>
                        <a:t>A number is 1 900 when rounded to two significant figures and 1 850 when rounded to three significant figures. What could the number be?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362231774"/>
                  </a:ext>
                </a:extLst>
              </a:tr>
            </a:tbl>
          </a:graphicData>
        </a:graphic>
      </p:graphicFrame>
    </p:spTree>
    <p:custDataLst>
      <p:tags r:id="rId1"/>
    </p:custDataLst>
    <p:extLst>
      <p:ext uri="{BB962C8B-B14F-4D97-AF65-F5344CB8AC3E}">
        <p14:creationId xmlns:p14="http://schemas.microsoft.com/office/powerpoint/2010/main" val="2070236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116849" y="101341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9" name="Title 1">
            <a:extLst>
              <a:ext uri="{FF2B5EF4-FFF2-40B4-BE49-F238E27FC236}">
                <a16:creationId xmlns:a16="http://schemas.microsoft.com/office/drawing/2014/main" id="{12359EA0-2AFF-41E0-94C5-6CCC5D9172D2}"/>
              </a:ext>
            </a:extLst>
          </p:cNvPr>
          <p:cNvSpPr>
            <a:spLocks noGrp="1"/>
          </p:cNvSpPr>
          <p:nvPr>
            <p:ph type="title"/>
          </p:nvPr>
        </p:nvSpPr>
        <p:spPr>
          <a:xfrm>
            <a:off x="116849" y="443915"/>
            <a:ext cx="10593151" cy="426170"/>
          </a:xfrm>
        </p:spPr>
        <p:txBody>
          <a:bodyPr/>
          <a:lstStyle/>
          <a:p>
            <a:r>
              <a:rPr lang="en-GB" sz="2000" b="1" dirty="0"/>
              <a:t>Extend understanding to round to more than one significant figure</a:t>
            </a:r>
          </a:p>
        </p:txBody>
      </p:sp>
      <p:graphicFrame>
        <p:nvGraphicFramePr>
          <p:cNvPr id="10" name="Table 5">
            <a:extLst>
              <a:ext uri="{FF2B5EF4-FFF2-40B4-BE49-F238E27FC236}">
                <a16:creationId xmlns:a16="http://schemas.microsoft.com/office/drawing/2014/main" id="{D722303E-3B25-4CC3-A0C4-C2B5C4C725F9}"/>
              </a:ext>
            </a:extLst>
          </p:cNvPr>
          <p:cNvGraphicFramePr>
            <a:graphicFrameLocks noGrp="1"/>
          </p:cNvGraphicFramePr>
          <p:nvPr>
            <p:extLst>
              <p:ext uri="{D42A27DB-BD31-4B8C-83A1-F6EECF244321}">
                <p14:modId xmlns:p14="http://schemas.microsoft.com/office/powerpoint/2010/main" val="3430795907"/>
              </p:ext>
            </p:extLst>
          </p:nvPr>
        </p:nvGraphicFramePr>
        <p:xfrm>
          <a:off x="1986122" y="1475079"/>
          <a:ext cx="8219756" cy="457200"/>
        </p:xfrm>
        <a:graphic>
          <a:graphicData uri="http://schemas.openxmlformats.org/drawingml/2006/table">
            <a:tbl>
              <a:tblPr firstRow="1" bandRow="1">
                <a:tableStyleId>{5940675A-B579-460E-94D1-54222C63F5DA}</a:tableStyleId>
              </a:tblPr>
              <a:tblGrid>
                <a:gridCol w="8219756">
                  <a:extLst>
                    <a:ext uri="{9D8B030D-6E8A-4147-A177-3AD203B41FA5}">
                      <a16:colId xmlns:a16="http://schemas.microsoft.com/office/drawing/2014/main" val="4189581239"/>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0" dirty="0">
                          <a:solidFill>
                            <a:srgbClr val="585858"/>
                          </a:solidFill>
                          <a:effectLst/>
                          <a:latin typeface="+mj-lt"/>
                          <a:ea typeface="Calibri" panose="020F0502020204030204" pitchFamily="34" charset="0"/>
                          <a:cs typeface="Times New Roman" panose="02020603050405020304" pitchFamily="18" charset="0"/>
                        </a:rPr>
                        <a:t>Which of these is correct? Justify your answer.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03920117"/>
                  </a:ext>
                </a:extLst>
              </a:tr>
            </a:tbl>
          </a:graphicData>
        </a:graphic>
      </p:graphicFrame>
      <p:graphicFrame>
        <p:nvGraphicFramePr>
          <p:cNvPr id="11" name="Table 10">
            <a:extLst>
              <a:ext uri="{FF2B5EF4-FFF2-40B4-BE49-F238E27FC236}">
                <a16:creationId xmlns:a16="http://schemas.microsoft.com/office/drawing/2014/main" id="{D59CDC0A-BE50-471E-B64B-A13CC6A03F00}"/>
              </a:ext>
            </a:extLst>
          </p:cNvPr>
          <p:cNvGraphicFramePr>
            <a:graphicFrameLocks noGrp="1"/>
          </p:cNvGraphicFramePr>
          <p:nvPr>
            <p:extLst>
              <p:ext uri="{D42A27DB-BD31-4B8C-83A1-F6EECF244321}">
                <p14:modId xmlns:p14="http://schemas.microsoft.com/office/powerpoint/2010/main" val="2263231568"/>
              </p:ext>
            </p:extLst>
          </p:nvPr>
        </p:nvGraphicFramePr>
        <p:xfrm>
          <a:off x="6456040" y="2060848"/>
          <a:ext cx="5118283" cy="2042160"/>
        </p:xfrm>
        <a:graphic>
          <a:graphicData uri="http://schemas.openxmlformats.org/drawingml/2006/table">
            <a:tbl>
              <a:tblPr firstRow="1" bandRow="1">
                <a:tableStyleId>{5940675A-B579-460E-94D1-54222C63F5DA}</a:tableStyleId>
              </a:tblPr>
              <a:tblGrid>
                <a:gridCol w="509969">
                  <a:extLst>
                    <a:ext uri="{9D8B030D-6E8A-4147-A177-3AD203B41FA5}">
                      <a16:colId xmlns:a16="http://schemas.microsoft.com/office/drawing/2014/main" val="3300307220"/>
                    </a:ext>
                  </a:extLst>
                </a:gridCol>
                <a:gridCol w="571890">
                  <a:extLst>
                    <a:ext uri="{9D8B030D-6E8A-4147-A177-3AD203B41FA5}">
                      <a16:colId xmlns:a16="http://schemas.microsoft.com/office/drawing/2014/main" val="1923900964"/>
                    </a:ext>
                  </a:extLst>
                </a:gridCol>
                <a:gridCol w="4036424">
                  <a:extLst>
                    <a:ext uri="{9D8B030D-6E8A-4147-A177-3AD203B41FA5}">
                      <a16:colId xmlns:a16="http://schemas.microsoft.com/office/drawing/2014/main" val="3463103394"/>
                    </a:ext>
                  </a:extLst>
                </a:gridCol>
              </a:tblGrid>
              <a:tr h="370840">
                <a:tc>
                  <a:txBody>
                    <a:bodyPr/>
                    <a:lstStyle/>
                    <a:p>
                      <a:pPr marL="0" algn="l" defTabSz="914400" rtl="0" eaLnBrk="1" latinLnBrk="0" hangingPunct="1"/>
                      <a:r>
                        <a:rPr lang="en-GB" sz="2200" i="0" kern="1200" dirty="0">
                          <a:solidFill>
                            <a:srgbClr val="00628C"/>
                          </a:solidFill>
                          <a:latin typeface="+mn-lt"/>
                          <a:ea typeface="+mn-ea"/>
                          <a:cs typeface="+mn-cs"/>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kern="1200" dirty="0">
                          <a:solidFill>
                            <a:srgbClr val="585858"/>
                          </a:solidFill>
                          <a:latin typeface="+mn-lt"/>
                          <a:ea typeface="+mn-ea"/>
                          <a:cs typeface="+mn-cs"/>
                        </a:rPr>
                        <a:t>6 582 rounded to two significant figures 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626449076"/>
                  </a:ext>
                </a:extLst>
              </a:tr>
              <a:tr h="370840">
                <a:tc>
                  <a:txBody>
                    <a:bodyPr/>
                    <a:lstStyle/>
                    <a:p>
                      <a:pPr marL="0" algn="l" defTabSz="914400" rtl="0" eaLnBrk="1" latinLnBrk="0" hangingPunct="1"/>
                      <a:endParaRPr lang="en-GB" sz="2200" i="0" kern="1200">
                        <a:solidFill>
                          <a:srgbClr val="585858"/>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2200" i="0" kern="1200" dirty="0">
                          <a:solidFill>
                            <a:srgbClr val="00628C"/>
                          </a:solidFill>
                          <a:latin typeface="+mn-lt"/>
                          <a:ea typeface="+mn-ea"/>
                          <a:cs typeface="+mn-cs"/>
                        </a:rPr>
                        <a:t>(</a:t>
                      </a:r>
                      <a:r>
                        <a:rPr lang="en-GB" sz="2200" i="0" kern="1200" dirty="0" err="1">
                          <a:solidFill>
                            <a:srgbClr val="00628C"/>
                          </a:solidFill>
                          <a:latin typeface="+mn-lt"/>
                          <a:ea typeface="+mn-ea"/>
                          <a:cs typeface="+mn-cs"/>
                        </a:rPr>
                        <a:t>i</a:t>
                      </a:r>
                      <a:r>
                        <a:rPr lang="en-GB" sz="2200" i="0" kern="1200" dirty="0">
                          <a:solidFill>
                            <a:srgbClr val="00628C"/>
                          </a:solidFill>
                          <a:latin typeface="+mn-lt"/>
                          <a:ea typeface="+mn-ea"/>
                          <a:cs typeface="+mn-cs"/>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kern="1200" dirty="0">
                          <a:solidFill>
                            <a:srgbClr val="585858"/>
                          </a:solidFill>
                          <a:latin typeface="+mn-lt"/>
                          <a:ea typeface="+mn-ea"/>
                          <a:cs typeface="+mn-cs"/>
                        </a:rPr>
                        <a:t>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0144143"/>
                  </a:ext>
                </a:extLst>
              </a:tr>
              <a:tr h="370840">
                <a:tc>
                  <a:txBody>
                    <a:bodyPr/>
                    <a:lstStyle/>
                    <a:p>
                      <a:pPr marL="0" algn="l" defTabSz="914400" rtl="0" eaLnBrk="1" latinLnBrk="0" hangingPunct="1"/>
                      <a:endParaRPr lang="en-GB" sz="2200" i="0" kern="1200">
                        <a:solidFill>
                          <a:srgbClr val="585858"/>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2200" i="0" kern="1200" dirty="0">
                          <a:solidFill>
                            <a:srgbClr val="00628C"/>
                          </a:solidFill>
                          <a:latin typeface="+mn-lt"/>
                          <a:ea typeface="+mn-ea"/>
                          <a:cs typeface="+mn-cs"/>
                        </a:rPr>
                        <a:t>(ii)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kern="1200" dirty="0">
                          <a:solidFill>
                            <a:srgbClr val="585858"/>
                          </a:solidFill>
                          <a:latin typeface="+mn-lt"/>
                          <a:ea typeface="+mn-ea"/>
                          <a:cs typeface="+mn-cs"/>
                        </a:rPr>
                        <a:t>7 000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3613309"/>
                  </a:ext>
                </a:extLst>
              </a:tr>
              <a:tr h="370840">
                <a:tc>
                  <a:txBody>
                    <a:bodyPr/>
                    <a:lstStyle/>
                    <a:p>
                      <a:pPr marL="0" algn="l" defTabSz="914400" rtl="0" eaLnBrk="1" latinLnBrk="0" hangingPunct="1"/>
                      <a:endParaRPr lang="en-GB" sz="2200" i="0" kern="1200">
                        <a:solidFill>
                          <a:srgbClr val="585858"/>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2200" i="0" kern="1200" dirty="0">
                          <a:solidFill>
                            <a:srgbClr val="00628C"/>
                          </a:solidFill>
                          <a:latin typeface="+mn-lt"/>
                          <a:ea typeface="+mn-ea"/>
                          <a:cs typeface="+mn-cs"/>
                        </a:rPr>
                        <a:t>(iii)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kern="1200" dirty="0">
                          <a:solidFill>
                            <a:srgbClr val="585858"/>
                          </a:solidFill>
                          <a:latin typeface="+mn-lt"/>
                          <a:ea typeface="+mn-ea"/>
                          <a:cs typeface="+mn-cs"/>
                        </a:rPr>
                        <a:t>6 600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8398098"/>
                  </a:ext>
                </a:extLst>
              </a:tr>
            </a:tbl>
          </a:graphicData>
        </a:graphic>
      </p:graphicFrame>
      <p:graphicFrame>
        <p:nvGraphicFramePr>
          <p:cNvPr id="12" name="Table 11">
            <a:extLst>
              <a:ext uri="{FF2B5EF4-FFF2-40B4-BE49-F238E27FC236}">
                <a16:creationId xmlns:a16="http://schemas.microsoft.com/office/drawing/2014/main" id="{E5A742FD-AA92-46E1-846A-D315CC2DFA76}"/>
              </a:ext>
            </a:extLst>
          </p:cNvPr>
          <p:cNvGraphicFramePr>
            <a:graphicFrameLocks noGrp="1"/>
          </p:cNvGraphicFramePr>
          <p:nvPr>
            <p:extLst>
              <p:ext uri="{D42A27DB-BD31-4B8C-83A1-F6EECF244321}">
                <p14:modId xmlns:p14="http://schemas.microsoft.com/office/powerpoint/2010/main" val="3628913634"/>
              </p:ext>
            </p:extLst>
          </p:nvPr>
        </p:nvGraphicFramePr>
        <p:xfrm>
          <a:off x="3477476" y="4371925"/>
          <a:ext cx="5237045" cy="2042160"/>
        </p:xfrm>
        <a:graphic>
          <a:graphicData uri="http://schemas.openxmlformats.org/drawingml/2006/table">
            <a:tbl>
              <a:tblPr firstRow="1" bandRow="1">
                <a:tableStyleId>{5940675A-B579-460E-94D1-54222C63F5DA}</a:tableStyleId>
              </a:tblPr>
              <a:tblGrid>
                <a:gridCol w="521018">
                  <a:extLst>
                    <a:ext uri="{9D8B030D-6E8A-4147-A177-3AD203B41FA5}">
                      <a16:colId xmlns:a16="http://schemas.microsoft.com/office/drawing/2014/main" val="99762878"/>
                    </a:ext>
                  </a:extLst>
                </a:gridCol>
                <a:gridCol w="675005">
                  <a:extLst>
                    <a:ext uri="{9D8B030D-6E8A-4147-A177-3AD203B41FA5}">
                      <a16:colId xmlns:a16="http://schemas.microsoft.com/office/drawing/2014/main" val="821062799"/>
                    </a:ext>
                  </a:extLst>
                </a:gridCol>
                <a:gridCol w="4041022">
                  <a:extLst>
                    <a:ext uri="{9D8B030D-6E8A-4147-A177-3AD203B41FA5}">
                      <a16:colId xmlns:a16="http://schemas.microsoft.com/office/drawing/2014/main" val="494428419"/>
                    </a:ext>
                  </a:extLst>
                </a:gridCol>
              </a:tblGrid>
              <a:tr h="370840">
                <a:tc>
                  <a:txBody>
                    <a:bodyPr/>
                    <a:lstStyle/>
                    <a:p>
                      <a:pPr marL="0" algn="l" defTabSz="914400" rtl="0" eaLnBrk="1" latinLnBrk="0" hangingPunct="1"/>
                      <a:r>
                        <a:rPr lang="en-GB" sz="2200" i="0" kern="1200" dirty="0">
                          <a:solidFill>
                            <a:srgbClr val="00628C"/>
                          </a:solidFill>
                          <a:latin typeface="+mn-lt"/>
                          <a:ea typeface="+mn-ea"/>
                          <a:cs typeface="+mn-cs"/>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kern="1200" dirty="0">
                          <a:solidFill>
                            <a:srgbClr val="585858"/>
                          </a:solidFill>
                          <a:latin typeface="+mn-lt"/>
                          <a:ea typeface="+mn-ea"/>
                          <a:cs typeface="+mn-cs"/>
                        </a:rPr>
                        <a:t>40 073 rounded to one significant figure 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Myriad Pro"/>
                          <a:ea typeface="Calibri" panose="020F0502020204030204" pitchFamily="34" charset="0"/>
                          <a:cs typeface="Times New Roman" panose="02020603050405020304" pitchFamily="18" charset="0"/>
                        </a:rPr>
                        <a:t>40</a:t>
                      </a:r>
                      <a:r>
                        <a:rPr lang="en-GB" sz="1800" i="1" baseline="30000" dirty="0">
                          <a:effectLst/>
                          <a:latin typeface="Myriad Pro"/>
                          <a:ea typeface="Calibri" panose="020F0502020204030204" pitchFamily="34" charset="0"/>
                          <a:cs typeface="Times New Roman" panose="02020603050405020304" pitchFamily="18" charset="0"/>
                        </a:rPr>
                        <a:t> </a:t>
                      </a:r>
                      <a:r>
                        <a:rPr lang="en-GB" sz="1800" i="1" dirty="0">
                          <a:effectLst/>
                          <a:latin typeface="Myriad Pro"/>
                          <a:ea typeface="Calibri" panose="020F0502020204030204" pitchFamily="34" charset="0"/>
                          <a:cs typeface="Times New Roman" panose="02020603050405020304" pitchFamily="18" charset="0"/>
                        </a:rPr>
                        <a:t>073 rounded to one significant figure is:</a:t>
                      </a:r>
                    </a:p>
                    <a:p>
                      <a:endParaRPr lang="en-GB" dirty="0"/>
                    </a:p>
                  </a:txBody>
                  <a:tcPr/>
                </a:tc>
                <a:extLst>
                  <a:ext uri="{0D108BD9-81ED-4DB2-BD59-A6C34878D82A}">
                    <a16:rowId xmlns:a16="http://schemas.microsoft.com/office/drawing/2014/main" val="2314486841"/>
                  </a:ext>
                </a:extLst>
              </a:tr>
              <a:tr h="370840">
                <a:tc>
                  <a:txBody>
                    <a:bodyPr/>
                    <a:lstStyle/>
                    <a:p>
                      <a:pPr marL="0" algn="l" defTabSz="914400" rtl="0" eaLnBrk="1" latinLnBrk="0" hangingPunct="1"/>
                      <a:endParaRPr lang="en-GB" sz="2200" i="0" kern="1200">
                        <a:solidFill>
                          <a:srgbClr val="585858"/>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2200" i="0" kern="1200" dirty="0">
                          <a:solidFill>
                            <a:srgbClr val="00628C"/>
                          </a:solidFill>
                          <a:latin typeface="+mn-lt"/>
                          <a:ea typeface="+mn-ea"/>
                          <a:cs typeface="+mn-cs"/>
                        </a:rPr>
                        <a:t>(</a:t>
                      </a:r>
                      <a:r>
                        <a:rPr lang="en-GB" sz="2200" i="0" kern="1200" dirty="0" err="1">
                          <a:solidFill>
                            <a:srgbClr val="00628C"/>
                          </a:solidFill>
                          <a:latin typeface="+mn-lt"/>
                          <a:ea typeface="+mn-ea"/>
                          <a:cs typeface="+mn-cs"/>
                        </a:rPr>
                        <a:t>i</a:t>
                      </a:r>
                      <a:r>
                        <a:rPr lang="en-GB" sz="2200" i="0" kern="1200" dirty="0">
                          <a:solidFill>
                            <a:srgbClr val="00628C"/>
                          </a:solidFill>
                          <a:latin typeface="+mn-lt"/>
                          <a:ea typeface="+mn-ea"/>
                          <a:cs typeface="+mn-cs"/>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2200" i="0" kern="1200" dirty="0">
                          <a:solidFill>
                            <a:srgbClr val="585858"/>
                          </a:solidFill>
                          <a:latin typeface="+mn-lt"/>
                          <a:ea typeface="+mn-ea"/>
                          <a:cs typeface="+mn-cs"/>
                        </a:rPr>
                        <a:t>40 000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14485185"/>
                  </a:ext>
                </a:extLst>
              </a:tr>
              <a:tr h="370840">
                <a:tc>
                  <a:txBody>
                    <a:bodyPr/>
                    <a:lstStyle/>
                    <a:p>
                      <a:pPr marL="0" algn="l" defTabSz="914400" rtl="0" eaLnBrk="1" latinLnBrk="0" hangingPunct="1"/>
                      <a:endParaRPr lang="en-GB" sz="2200" i="0" kern="1200">
                        <a:solidFill>
                          <a:srgbClr val="585858"/>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2200" i="0" kern="1200" dirty="0">
                          <a:solidFill>
                            <a:srgbClr val="00628C"/>
                          </a:solidFill>
                          <a:latin typeface="+mn-lt"/>
                          <a:ea typeface="+mn-ea"/>
                          <a:cs typeface="+mn-cs"/>
                        </a:rPr>
                        <a:t>(ii)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2200" i="0" kern="1200" dirty="0">
                          <a:solidFill>
                            <a:srgbClr val="585858"/>
                          </a:solidFill>
                          <a:latin typeface="+mn-lt"/>
                          <a:ea typeface="+mn-ea"/>
                          <a:cs typeface="+mn-cs"/>
                        </a:rPr>
                        <a:t>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95196953"/>
                  </a:ext>
                </a:extLst>
              </a:tr>
              <a:tr h="370840">
                <a:tc>
                  <a:txBody>
                    <a:bodyPr/>
                    <a:lstStyle/>
                    <a:p>
                      <a:pPr marL="0" algn="l" defTabSz="914400" rtl="0" eaLnBrk="1" latinLnBrk="0" hangingPunct="1"/>
                      <a:endParaRPr lang="en-GB" sz="2200" i="0" kern="1200">
                        <a:solidFill>
                          <a:srgbClr val="585858"/>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2200" i="0" kern="1200" dirty="0">
                          <a:solidFill>
                            <a:srgbClr val="00628C"/>
                          </a:solidFill>
                          <a:latin typeface="+mn-lt"/>
                          <a:ea typeface="+mn-ea"/>
                          <a:cs typeface="+mn-cs"/>
                        </a:rPr>
                        <a:t>(iii)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2200" i="0" kern="1200" dirty="0">
                          <a:solidFill>
                            <a:srgbClr val="585858"/>
                          </a:solidFill>
                          <a:latin typeface="+mn-lt"/>
                          <a:ea typeface="+mn-ea"/>
                          <a:cs typeface="+mn-cs"/>
                        </a:rPr>
                        <a:t>50 000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1100097"/>
                  </a:ext>
                </a:extLst>
              </a:tr>
            </a:tbl>
          </a:graphicData>
        </a:graphic>
      </p:graphicFrame>
      <p:graphicFrame>
        <p:nvGraphicFramePr>
          <p:cNvPr id="13" name="Table 12">
            <a:extLst>
              <a:ext uri="{FF2B5EF4-FFF2-40B4-BE49-F238E27FC236}">
                <a16:creationId xmlns:a16="http://schemas.microsoft.com/office/drawing/2014/main" id="{252DD258-B0AE-46BB-8A49-B3DD9CFCE6E1}"/>
              </a:ext>
            </a:extLst>
          </p:cNvPr>
          <p:cNvGraphicFramePr>
            <a:graphicFrameLocks noGrp="1"/>
          </p:cNvGraphicFramePr>
          <p:nvPr>
            <p:extLst>
              <p:ext uri="{D42A27DB-BD31-4B8C-83A1-F6EECF244321}">
                <p14:modId xmlns:p14="http://schemas.microsoft.com/office/powerpoint/2010/main" val="3609599378"/>
              </p:ext>
            </p:extLst>
          </p:nvPr>
        </p:nvGraphicFramePr>
        <p:xfrm>
          <a:off x="479375" y="2060848"/>
          <a:ext cx="5616624" cy="2042160"/>
        </p:xfrm>
        <a:graphic>
          <a:graphicData uri="http://schemas.openxmlformats.org/drawingml/2006/table">
            <a:tbl>
              <a:tblPr firstRow="1" bandRow="1">
                <a:tableStyleId>{5940675A-B579-460E-94D1-54222C63F5DA}</a:tableStyleId>
              </a:tblPr>
              <a:tblGrid>
                <a:gridCol w="506603">
                  <a:extLst>
                    <a:ext uri="{9D8B030D-6E8A-4147-A177-3AD203B41FA5}">
                      <a16:colId xmlns:a16="http://schemas.microsoft.com/office/drawing/2014/main" val="3791803400"/>
                    </a:ext>
                  </a:extLst>
                </a:gridCol>
                <a:gridCol w="680891">
                  <a:extLst>
                    <a:ext uri="{9D8B030D-6E8A-4147-A177-3AD203B41FA5}">
                      <a16:colId xmlns:a16="http://schemas.microsoft.com/office/drawing/2014/main" val="1223177502"/>
                    </a:ext>
                  </a:extLst>
                </a:gridCol>
                <a:gridCol w="4429130">
                  <a:extLst>
                    <a:ext uri="{9D8B030D-6E8A-4147-A177-3AD203B41FA5}">
                      <a16:colId xmlns:a16="http://schemas.microsoft.com/office/drawing/2014/main" val="39332308"/>
                    </a:ext>
                  </a:extLst>
                </a:gridCol>
              </a:tblGrid>
              <a:tr h="354187">
                <a:tc>
                  <a:txBody>
                    <a:bodyPr/>
                    <a:lstStyle/>
                    <a:p>
                      <a:r>
                        <a:rPr lang="en-GB" sz="2200" i="0" dirty="0">
                          <a:solidFill>
                            <a:srgbClr val="00628C"/>
                          </a:solidFill>
                          <a:latin typeface="+mn-lt"/>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dirty="0">
                          <a:solidFill>
                            <a:srgbClr val="585858"/>
                          </a:solidFill>
                          <a:effectLst/>
                          <a:latin typeface="+mn-lt"/>
                          <a:ea typeface="Calibri" panose="020F0502020204030204" pitchFamily="34" charset="0"/>
                          <a:cs typeface="Times New Roman" panose="02020603050405020304" pitchFamily="18" charset="0"/>
                        </a:rPr>
                        <a:t>29</a:t>
                      </a:r>
                      <a:r>
                        <a:rPr lang="en-GB" sz="2200" i="0" baseline="30000" dirty="0">
                          <a:solidFill>
                            <a:srgbClr val="585858"/>
                          </a:solidFill>
                          <a:effectLst/>
                          <a:latin typeface="+mn-lt"/>
                          <a:ea typeface="Calibri" panose="020F0502020204030204" pitchFamily="34" charset="0"/>
                          <a:cs typeface="Times New Roman" panose="02020603050405020304" pitchFamily="18" charset="0"/>
                        </a:rPr>
                        <a:t> </a:t>
                      </a:r>
                      <a:r>
                        <a:rPr lang="en-GB" sz="2200" i="0" dirty="0">
                          <a:solidFill>
                            <a:srgbClr val="585858"/>
                          </a:solidFill>
                          <a:effectLst/>
                          <a:latin typeface="+mn-lt"/>
                          <a:ea typeface="Calibri" panose="020F0502020204030204" pitchFamily="34" charset="0"/>
                          <a:cs typeface="Times New Roman" panose="02020603050405020304" pitchFamily="18" charset="0"/>
                        </a:rPr>
                        <a:t>354 rounded to three significant figures 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878576452"/>
                  </a:ext>
                </a:extLst>
              </a:tr>
              <a:tr h="406256">
                <a:tc>
                  <a:txBody>
                    <a:bodyPr/>
                    <a:lstStyle/>
                    <a:p>
                      <a:endParaRPr lang="en-GB" sz="2200" i="0">
                        <a:solidFill>
                          <a:srgbClr val="585858"/>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200" i="0" dirty="0">
                          <a:solidFill>
                            <a:srgbClr val="00628C"/>
                          </a:solidFill>
                          <a:latin typeface="+mn-lt"/>
                        </a:rPr>
                        <a:t>(</a:t>
                      </a:r>
                      <a:r>
                        <a:rPr lang="en-GB" sz="2200" i="0" dirty="0" err="1">
                          <a:solidFill>
                            <a:srgbClr val="00628C"/>
                          </a:solidFill>
                          <a:latin typeface="+mn-lt"/>
                        </a:rPr>
                        <a:t>i</a:t>
                      </a:r>
                      <a:r>
                        <a:rPr lang="en-GB" sz="2200" i="0" dirty="0">
                          <a:solidFill>
                            <a:srgbClr val="00628C"/>
                          </a:solidFill>
                          <a:latin typeface="+mn-lt"/>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dirty="0">
                          <a:solidFill>
                            <a:srgbClr val="585858"/>
                          </a:solidFill>
                          <a:effectLst/>
                          <a:latin typeface="+mn-lt"/>
                          <a:ea typeface="Calibri" panose="020F0502020204030204" pitchFamily="34" charset="0"/>
                          <a:cs typeface="Times New Roman" panose="02020603050405020304" pitchFamily="18" charset="0"/>
                        </a:rPr>
                        <a:t>29</a:t>
                      </a:r>
                      <a:r>
                        <a:rPr lang="en-GB" sz="2200" i="0" baseline="30000" dirty="0">
                          <a:solidFill>
                            <a:srgbClr val="585858"/>
                          </a:solidFill>
                          <a:effectLst/>
                          <a:latin typeface="+mn-lt"/>
                          <a:ea typeface="Calibri" panose="020F0502020204030204" pitchFamily="34" charset="0"/>
                          <a:cs typeface="Times New Roman" panose="02020603050405020304" pitchFamily="18" charset="0"/>
                        </a:rPr>
                        <a:t> </a:t>
                      </a:r>
                      <a:r>
                        <a:rPr lang="en-GB" sz="2200" i="0" dirty="0">
                          <a:solidFill>
                            <a:srgbClr val="585858"/>
                          </a:solidFill>
                          <a:effectLst/>
                          <a:latin typeface="+mn-lt"/>
                          <a:ea typeface="Calibri" panose="020F0502020204030204" pitchFamily="34" charset="0"/>
                          <a:cs typeface="Times New Roman" panose="02020603050405020304" pitchFamily="18" charset="0"/>
                        </a:rPr>
                        <a:t>400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7900999"/>
                  </a:ext>
                </a:extLst>
              </a:tr>
              <a:tr h="0">
                <a:tc>
                  <a:txBody>
                    <a:bodyPr/>
                    <a:lstStyle/>
                    <a:p>
                      <a:endParaRPr lang="en-GB" sz="2200" i="0">
                        <a:solidFill>
                          <a:srgbClr val="585858"/>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200" i="0" dirty="0">
                          <a:solidFill>
                            <a:srgbClr val="00628C"/>
                          </a:solidFill>
                          <a:latin typeface="+mn-lt"/>
                        </a:rPr>
                        <a:t>(ii)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dirty="0">
                          <a:solidFill>
                            <a:srgbClr val="585858"/>
                          </a:solidFill>
                          <a:effectLst/>
                          <a:latin typeface="+mn-lt"/>
                          <a:ea typeface="Calibri" panose="020F0502020204030204" pitchFamily="34" charset="0"/>
                          <a:cs typeface="Times New Roman" panose="02020603050405020304" pitchFamily="18" charset="0"/>
                        </a:rPr>
                        <a:t>29</a:t>
                      </a:r>
                      <a:r>
                        <a:rPr lang="en-GB" sz="2200" i="0" baseline="30000" dirty="0">
                          <a:solidFill>
                            <a:srgbClr val="585858"/>
                          </a:solidFill>
                          <a:effectLst/>
                          <a:latin typeface="+mn-lt"/>
                          <a:ea typeface="Calibri" panose="020F0502020204030204" pitchFamily="34" charset="0"/>
                          <a:cs typeface="Times New Roman" panose="02020603050405020304" pitchFamily="18" charset="0"/>
                        </a:rPr>
                        <a:t> </a:t>
                      </a:r>
                      <a:r>
                        <a:rPr lang="en-GB" sz="2200" i="0" dirty="0">
                          <a:solidFill>
                            <a:srgbClr val="585858"/>
                          </a:solidFill>
                          <a:effectLst/>
                          <a:latin typeface="+mn-lt"/>
                          <a:ea typeface="Calibri" panose="020F0502020204030204" pitchFamily="34" charset="0"/>
                          <a:cs typeface="Times New Roman" panose="02020603050405020304" pitchFamily="18" charset="0"/>
                        </a:rPr>
                        <a:t>300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7429312"/>
                  </a:ext>
                </a:extLst>
              </a:tr>
              <a:tr h="370840">
                <a:tc>
                  <a:txBody>
                    <a:bodyPr/>
                    <a:lstStyle/>
                    <a:p>
                      <a:endParaRPr lang="en-GB" sz="2200" i="0">
                        <a:solidFill>
                          <a:srgbClr val="585858"/>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200" i="0" dirty="0">
                          <a:solidFill>
                            <a:srgbClr val="00628C"/>
                          </a:solidFill>
                          <a:latin typeface="+mn-lt"/>
                        </a:rPr>
                        <a:t>(iii)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dirty="0">
                          <a:solidFill>
                            <a:srgbClr val="585858"/>
                          </a:solidFill>
                          <a:effectLst/>
                          <a:latin typeface="+mn-lt"/>
                          <a:ea typeface="Calibri" panose="020F0502020204030204" pitchFamily="34" charset="0"/>
                          <a:cs typeface="Times New Roman" panose="02020603050405020304" pitchFamily="18" charset="0"/>
                        </a:rPr>
                        <a:t>294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572633"/>
                  </a:ext>
                </a:extLst>
              </a:tr>
            </a:tbl>
          </a:graphicData>
        </a:graphic>
      </p:graphicFrame>
    </p:spTree>
    <p:extLst>
      <p:ext uri="{BB962C8B-B14F-4D97-AF65-F5344CB8AC3E}">
        <p14:creationId xmlns:p14="http://schemas.microsoft.com/office/powerpoint/2010/main" val="3277727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479375" y="4246531"/>
            <a:ext cx="11233250" cy="1584176"/>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misconceptions might lead to the incorrect answers given here?</a:t>
            </a:r>
          </a:p>
          <a:p>
            <a:pPr marL="360000" lvl="1" fontAlgn="auto">
              <a:lnSpc>
                <a:spcPct val="100000"/>
              </a:lnSpc>
              <a:spcBef>
                <a:spcPts val="0"/>
              </a:spcBef>
              <a:spcAft>
                <a:spcPts val="1200"/>
              </a:spcAft>
              <a:buClrTx/>
            </a:pPr>
            <a:r>
              <a:rPr lang="en-GB" sz="2400" dirty="0"/>
              <a:t>Can you construct some other ‘what it’s not’ examples that might highlight the fact that the first digit needs to be reflected in the size of the answer?</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24152" y="1622685"/>
            <a:ext cx="11532488" cy="252639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DFD78BE-169E-415B-B367-B76EB9916FE6}"/>
              </a:ext>
            </a:extLst>
          </p:cNvPr>
          <p:cNvSpPr txBox="1"/>
          <p:nvPr/>
        </p:nvSpPr>
        <p:spPr>
          <a:xfrm>
            <a:off x="116849" y="110121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8" name="Title 1">
            <a:extLst>
              <a:ext uri="{FF2B5EF4-FFF2-40B4-BE49-F238E27FC236}">
                <a16:creationId xmlns:a16="http://schemas.microsoft.com/office/drawing/2014/main" id="{BDC0BE28-DDF0-4AAF-8D60-1AE1D5B106FE}"/>
              </a:ext>
            </a:extLst>
          </p:cNvPr>
          <p:cNvSpPr>
            <a:spLocks noGrp="1"/>
          </p:cNvSpPr>
          <p:nvPr>
            <p:ph type="title"/>
          </p:nvPr>
        </p:nvSpPr>
        <p:spPr>
          <a:xfrm>
            <a:off x="116849" y="443915"/>
            <a:ext cx="10593151" cy="426170"/>
          </a:xfrm>
        </p:spPr>
        <p:txBody>
          <a:bodyPr/>
          <a:lstStyle/>
          <a:p>
            <a:r>
              <a:rPr lang="en-GB" sz="2000" b="1" dirty="0"/>
              <a:t>Extend understanding to round to more than one significant figure</a:t>
            </a:r>
          </a:p>
        </p:txBody>
      </p:sp>
      <p:graphicFrame>
        <p:nvGraphicFramePr>
          <p:cNvPr id="9" name="Table 5">
            <a:extLst>
              <a:ext uri="{FF2B5EF4-FFF2-40B4-BE49-F238E27FC236}">
                <a16:creationId xmlns:a16="http://schemas.microsoft.com/office/drawing/2014/main" id="{7F2C03A4-DDF9-439E-8CEE-16E6F4EF5E53}"/>
              </a:ext>
            </a:extLst>
          </p:cNvPr>
          <p:cNvGraphicFramePr>
            <a:graphicFrameLocks noGrp="1"/>
          </p:cNvGraphicFramePr>
          <p:nvPr>
            <p:extLst>
              <p:ext uri="{D42A27DB-BD31-4B8C-83A1-F6EECF244321}">
                <p14:modId xmlns:p14="http://schemas.microsoft.com/office/powerpoint/2010/main" val="3501755099"/>
              </p:ext>
            </p:extLst>
          </p:nvPr>
        </p:nvGraphicFramePr>
        <p:xfrm>
          <a:off x="1980700" y="1690008"/>
          <a:ext cx="8219756" cy="370840"/>
        </p:xfrm>
        <a:graphic>
          <a:graphicData uri="http://schemas.openxmlformats.org/drawingml/2006/table">
            <a:tbl>
              <a:tblPr firstRow="1" bandRow="1">
                <a:tableStyleId>{5940675A-B579-460E-94D1-54222C63F5DA}</a:tableStyleId>
              </a:tblPr>
              <a:tblGrid>
                <a:gridCol w="8219756">
                  <a:extLst>
                    <a:ext uri="{9D8B030D-6E8A-4147-A177-3AD203B41FA5}">
                      <a16:colId xmlns:a16="http://schemas.microsoft.com/office/drawing/2014/main" val="4189581239"/>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i="0" dirty="0">
                          <a:solidFill>
                            <a:srgbClr val="585858"/>
                          </a:solidFill>
                          <a:effectLst/>
                          <a:latin typeface="+mj-lt"/>
                          <a:ea typeface="Calibri" panose="020F0502020204030204" pitchFamily="34" charset="0"/>
                          <a:cs typeface="Times New Roman" panose="02020603050405020304" pitchFamily="18" charset="0"/>
                        </a:rPr>
                        <a:t>Which of these is correct? Justify your answer.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03920117"/>
                  </a:ext>
                </a:extLst>
              </a:tr>
            </a:tbl>
          </a:graphicData>
        </a:graphic>
      </p:graphicFrame>
      <p:graphicFrame>
        <p:nvGraphicFramePr>
          <p:cNvPr id="10" name="Table 9">
            <a:extLst>
              <a:ext uri="{FF2B5EF4-FFF2-40B4-BE49-F238E27FC236}">
                <a16:creationId xmlns:a16="http://schemas.microsoft.com/office/drawing/2014/main" id="{9BE47B04-9BF1-42C7-B59E-EB835E6BA84A}"/>
              </a:ext>
            </a:extLst>
          </p:cNvPr>
          <p:cNvGraphicFramePr>
            <a:graphicFrameLocks noGrp="1"/>
          </p:cNvGraphicFramePr>
          <p:nvPr>
            <p:extLst>
              <p:ext uri="{D42A27DB-BD31-4B8C-83A1-F6EECF244321}">
                <p14:modId xmlns:p14="http://schemas.microsoft.com/office/powerpoint/2010/main" val="1861983694"/>
              </p:ext>
            </p:extLst>
          </p:nvPr>
        </p:nvGraphicFramePr>
        <p:xfrm>
          <a:off x="4470216" y="2180456"/>
          <a:ext cx="3240360" cy="1752600"/>
        </p:xfrm>
        <a:graphic>
          <a:graphicData uri="http://schemas.openxmlformats.org/drawingml/2006/table">
            <a:tbl>
              <a:tblPr firstRow="1" bandRow="1">
                <a:tableStyleId>{5940675A-B579-460E-94D1-54222C63F5DA}</a:tableStyleId>
              </a:tblPr>
              <a:tblGrid>
                <a:gridCol w="509969">
                  <a:extLst>
                    <a:ext uri="{9D8B030D-6E8A-4147-A177-3AD203B41FA5}">
                      <a16:colId xmlns:a16="http://schemas.microsoft.com/office/drawing/2014/main" val="3300307220"/>
                    </a:ext>
                  </a:extLst>
                </a:gridCol>
                <a:gridCol w="571890">
                  <a:extLst>
                    <a:ext uri="{9D8B030D-6E8A-4147-A177-3AD203B41FA5}">
                      <a16:colId xmlns:a16="http://schemas.microsoft.com/office/drawing/2014/main" val="1923900964"/>
                    </a:ext>
                  </a:extLst>
                </a:gridCol>
                <a:gridCol w="2158501">
                  <a:extLst>
                    <a:ext uri="{9D8B030D-6E8A-4147-A177-3AD203B41FA5}">
                      <a16:colId xmlns:a16="http://schemas.microsoft.com/office/drawing/2014/main" val="3463103394"/>
                    </a:ext>
                  </a:extLst>
                </a:gridCol>
              </a:tblGrid>
              <a:tr h="370840">
                <a:tc>
                  <a:txBody>
                    <a:bodyPr/>
                    <a:lstStyle/>
                    <a:p>
                      <a:pPr marL="0" algn="l" defTabSz="914400" rtl="0" eaLnBrk="1" latinLnBrk="0" hangingPunct="1"/>
                      <a:r>
                        <a:rPr lang="en-GB" sz="1800" i="0" kern="1200" dirty="0">
                          <a:solidFill>
                            <a:srgbClr val="00628C"/>
                          </a:solidFill>
                          <a:latin typeface="+mn-lt"/>
                          <a:ea typeface="+mn-ea"/>
                          <a:cs typeface="+mn-cs"/>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kern="1200" dirty="0">
                          <a:solidFill>
                            <a:srgbClr val="585858"/>
                          </a:solidFill>
                          <a:latin typeface="+mn-lt"/>
                          <a:ea typeface="+mn-ea"/>
                          <a:cs typeface="+mn-cs"/>
                        </a:rPr>
                        <a:t>6 582 rounded to two significant figures 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626449076"/>
                  </a:ext>
                </a:extLst>
              </a:tr>
              <a:tr h="370840">
                <a:tc>
                  <a:txBody>
                    <a:bodyPr/>
                    <a:lstStyle/>
                    <a:p>
                      <a:pPr marL="0" algn="l" defTabSz="914400" rtl="0" eaLnBrk="1" latinLnBrk="0" hangingPunct="1"/>
                      <a:endParaRPr lang="en-GB" sz="1800" i="0" kern="1200">
                        <a:solidFill>
                          <a:srgbClr val="585858"/>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1800" i="0" kern="1200" dirty="0">
                          <a:solidFill>
                            <a:srgbClr val="00628C"/>
                          </a:solidFill>
                          <a:latin typeface="+mn-lt"/>
                          <a:ea typeface="+mn-ea"/>
                          <a:cs typeface="+mn-cs"/>
                        </a:rPr>
                        <a:t>(</a:t>
                      </a:r>
                      <a:r>
                        <a:rPr lang="en-GB" sz="1800" i="0" kern="1200" dirty="0" err="1">
                          <a:solidFill>
                            <a:srgbClr val="00628C"/>
                          </a:solidFill>
                          <a:latin typeface="+mn-lt"/>
                          <a:ea typeface="+mn-ea"/>
                          <a:cs typeface="+mn-cs"/>
                        </a:rPr>
                        <a:t>i</a:t>
                      </a:r>
                      <a:r>
                        <a:rPr lang="en-GB" sz="1800" i="0" kern="1200" dirty="0">
                          <a:solidFill>
                            <a:srgbClr val="00628C"/>
                          </a:solidFill>
                          <a:latin typeface="+mn-lt"/>
                          <a:ea typeface="+mn-ea"/>
                          <a:cs typeface="+mn-cs"/>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kern="1200" dirty="0">
                          <a:solidFill>
                            <a:srgbClr val="585858"/>
                          </a:solidFill>
                          <a:latin typeface="+mn-lt"/>
                          <a:ea typeface="+mn-ea"/>
                          <a:cs typeface="+mn-cs"/>
                        </a:rPr>
                        <a:t>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0144143"/>
                  </a:ext>
                </a:extLst>
              </a:tr>
              <a:tr h="370840">
                <a:tc>
                  <a:txBody>
                    <a:bodyPr/>
                    <a:lstStyle/>
                    <a:p>
                      <a:pPr marL="0" algn="l" defTabSz="914400" rtl="0" eaLnBrk="1" latinLnBrk="0" hangingPunct="1"/>
                      <a:endParaRPr lang="en-GB" sz="1800" i="0" kern="1200" dirty="0">
                        <a:solidFill>
                          <a:srgbClr val="585858"/>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1800" i="0" kern="1200" dirty="0">
                          <a:solidFill>
                            <a:srgbClr val="00628C"/>
                          </a:solidFill>
                          <a:latin typeface="+mn-lt"/>
                          <a:ea typeface="+mn-ea"/>
                          <a:cs typeface="+mn-cs"/>
                        </a:rPr>
                        <a:t>(ii)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kern="1200" dirty="0">
                          <a:solidFill>
                            <a:srgbClr val="585858"/>
                          </a:solidFill>
                          <a:latin typeface="+mn-lt"/>
                          <a:ea typeface="+mn-ea"/>
                          <a:cs typeface="+mn-cs"/>
                        </a:rPr>
                        <a:t>7 000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3613309"/>
                  </a:ext>
                </a:extLst>
              </a:tr>
              <a:tr h="370840">
                <a:tc>
                  <a:txBody>
                    <a:bodyPr/>
                    <a:lstStyle/>
                    <a:p>
                      <a:pPr marL="0" algn="l" defTabSz="914400" rtl="0" eaLnBrk="1" latinLnBrk="0" hangingPunct="1"/>
                      <a:endParaRPr lang="en-GB" sz="1800" i="0" kern="1200">
                        <a:solidFill>
                          <a:srgbClr val="585858"/>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1800" i="0" kern="1200" dirty="0">
                          <a:solidFill>
                            <a:srgbClr val="00628C"/>
                          </a:solidFill>
                          <a:latin typeface="+mn-lt"/>
                          <a:ea typeface="+mn-ea"/>
                          <a:cs typeface="+mn-cs"/>
                        </a:rPr>
                        <a:t>(iii)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kern="1200" dirty="0">
                          <a:solidFill>
                            <a:srgbClr val="585858"/>
                          </a:solidFill>
                          <a:latin typeface="+mn-lt"/>
                          <a:ea typeface="+mn-ea"/>
                          <a:cs typeface="+mn-cs"/>
                        </a:rPr>
                        <a:t>6 600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8398098"/>
                  </a:ext>
                </a:extLst>
              </a:tr>
            </a:tbl>
          </a:graphicData>
        </a:graphic>
      </p:graphicFrame>
      <p:graphicFrame>
        <p:nvGraphicFramePr>
          <p:cNvPr id="11" name="Table 10">
            <a:extLst>
              <a:ext uri="{FF2B5EF4-FFF2-40B4-BE49-F238E27FC236}">
                <a16:creationId xmlns:a16="http://schemas.microsoft.com/office/drawing/2014/main" id="{0227D412-9AB4-4D0B-8DE1-38726BDD9B0E}"/>
              </a:ext>
            </a:extLst>
          </p:cNvPr>
          <p:cNvGraphicFramePr>
            <a:graphicFrameLocks noGrp="1"/>
          </p:cNvGraphicFramePr>
          <p:nvPr>
            <p:extLst>
              <p:ext uri="{D42A27DB-BD31-4B8C-83A1-F6EECF244321}">
                <p14:modId xmlns:p14="http://schemas.microsoft.com/office/powerpoint/2010/main" val="3919626291"/>
              </p:ext>
            </p:extLst>
          </p:nvPr>
        </p:nvGraphicFramePr>
        <p:xfrm>
          <a:off x="8256240" y="2180456"/>
          <a:ext cx="3384376" cy="1752600"/>
        </p:xfrm>
        <a:graphic>
          <a:graphicData uri="http://schemas.openxmlformats.org/drawingml/2006/table">
            <a:tbl>
              <a:tblPr firstRow="1" bandRow="1">
                <a:tableStyleId>{5940675A-B579-460E-94D1-54222C63F5DA}</a:tableStyleId>
              </a:tblPr>
              <a:tblGrid>
                <a:gridCol w="521018">
                  <a:extLst>
                    <a:ext uri="{9D8B030D-6E8A-4147-A177-3AD203B41FA5}">
                      <a16:colId xmlns:a16="http://schemas.microsoft.com/office/drawing/2014/main" val="99762878"/>
                    </a:ext>
                  </a:extLst>
                </a:gridCol>
                <a:gridCol w="675005">
                  <a:extLst>
                    <a:ext uri="{9D8B030D-6E8A-4147-A177-3AD203B41FA5}">
                      <a16:colId xmlns:a16="http://schemas.microsoft.com/office/drawing/2014/main" val="821062799"/>
                    </a:ext>
                  </a:extLst>
                </a:gridCol>
                <a:gridCol w="2188353">
                  <a:extLst>
                    <a:ext uri="{9D8B030D-6E8A-4147-A177-3AD203B41FA5}">
                      <a16:colId xmlns:a16="http://schemas.microsoft.com/office/drawing/2014/main" val="494428419"/>
                    </a:ext>
                  </a:extLst>
                </a:gridCol>
              </a:tblGrid>
              <a:tr h="370840">
                <a:tc>
                  <a:txBody>
                    <a:bodyPr/>
                    <a:lstStyle/>
                    <a:p>
                      <a:pPr marL="0" algn="l" defTabSz="914400" rtl="0" eaLnBrk="1" latinLnBrk="0" hangingPunct="1"/>
                      <a:r>
                        <a:rPr lang="en-GB" sz="1800" i="0" kern="1200" dirty="0">
                          <a:solidFill>
                            <a:srgbClr val="00628C"/>
                          </a:solidFill>
                          <a:latin typeface="+mn-lt"/>
                          <a:ea typeface="+mn-ea"/>
                          <a:cs typeface="+mn-cs"/>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kern="1200" dirty="0">
                          <a:solidFill>
                            <a:srgbClr val="585858"/>
                          </a:solidFill>
                          <a:latin typeface="+mn-lt"/>
                          <a:ea typeface="+mn-ea"/>
                          <a:cs typeface="+mn-cs"/>
                        </a:rPr>
                        <a:t>40 073 rounded to one significant figure 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Myriad Pro"/>
                          <a:ea typeface="Calibri" panose="020F0502020204030204" pitchFamily="34" charset="0"/>
                          <a:cs typeface="Times New Roman" panose="02020603050405020304" pitchFamily="18" charset="0"/>
                        </a:rPr>
                        <a:t>40</a:t>
                      </a:r>
                      <a:r>
                        <a:rPr lang="en-GB" sz="1800" i="1" baseline="30000" dirty="0">
                          <a:effectLst/>
                          <a:latin typeface="Myriad Pro"/>
                          <a:ea typeface="Calibri" panose="020F0502020204030204" pitchFamily="34" charset="0"/>
                          <a:cs typeface="Times New Roman" panose="02020603050405020304" pitchFamily="18" charset="0"/>
                        </a:rPr>
                        <a:t> </a:t>
                      </a:r>
                      <a:r>
                        <a:rPr lang="en-GB" sz="1800" i="1" dirty="0">
                          <a:effectLst/>
                          <a:latin typeface="Myriad Pro"/>
                          <a:ea typeface="Calibri" panose="020F0502020204030204" pitchFamily="34" charset="0"/>
                          <a:cs typeface="Times New Roman" panose="02020603050405020304" pitchFamily="18" charset="0"/>
                        </a:rPr>
                        <a:t>073 rounded to one significant figure is:</a:t>
                      </a:r>
                    </a:p>
                    <a:p>
                      <a:endParaRPr lang="en-GB" dirty="0"/>
                    </a:p>
                  </a:txBody>
                  <a:tcPr/>
                </a:tc>
                <a:extLst>
                  <a:ext uri="{0D108BD9-81ED-4DB2-BD59-A6C34878D82A}">
                    <a16:rowId xmlns:a16="http://schemas.microsoft.com/office/drawing/2014/main" val="2314486841"/>
                  </a:ext>
                </a:extLst>
              </a:tr>
              <a:tr h="370840">
                <a:tc>
                  <a:txBody>
                    <a:bodyPr/>
                    <a:lstStyle/>
                    <a:p>
                      <a:pPr marL="0" algn="l" defTabSz="914400" rtl="0" eaLnBrk="1" latinLnBrk="0" hangingPunct="1"/>
                      <a:endParaRPr lang="en-GB" sz="1800" i="0" kern="1200">
                        <a:solidFill>
                          <a:srgbClr val="585858"/>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1800" i="0" kern="1200" dirty="0">
                          <a:solidFill>
                            <a:srgbClr val="00628C"/>
                          </a:solidFill>
                          <a:latin typeface="+mn-lt"/>
                          <a:ea typeface="+mn-ea"/>
                          <a:cs typeface="+mn-cs"/>
                        </a:rPr>
                        <a:t>(</a:t>
                      </a:r>
                      <a:r>
                        <a:rPr lang="en-GB" sz="1800" i="0" kern="1200" dirty="0" err="1">
                          <a:solidFill>
                            <a:srgbClr val="00628C"/>
                          </a:solidFill>
                          <a:latin typeface="+mn-lt"/>
                          <a:ea typeface="+mn-ea"/>
                          <a:cs typeface="+mn-cs"/>
                        </a:rPr>
                        <a:t>i</a:t>
                      </a:r>
                      <a:r>
                        <a:rPr lang="en-GB" sz="1800" i="0" kern="1200" dirty="0">
                          <a:solidFill>
                            <a:srgbClr val="00628C"/>
                          </a:solidFill>
                          <a:latin typeface="+mn-lt"/>
                          <a:ea typeface="+mn-ea"/>
                          <a:cs typeface="+mn-cs"/>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1800" i="0" kern="1200" dirty="0">
                          <a:solidFill>
                            <a:srgbClr val="585858"/>
                          </a:solidFill>
                          <a:latin typeface="+mn-lt"/>
                          <a:ea typeface="+mn-ea"/>
                          <a:cs typeface="+mn-cs"/>
                        </a:rPr>
                        <a:t>40 000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14485185"/>
                  </a:ext>
                </a:extLst>
              </a:tr>
              <a:tr h="370840">
                <a:tc>
                  <a:txBody>
                    <a:bodyPr/>
                    <a:lstStyle/>
                    <a:p>
                      <a:pPr marL="0" algn="l" defTabSz="914400" rtl="0" eaLnBrk="1" latinLnBrk="0" hangingPunct="1"/>
                      <a:endParaRPr lang="en-GB" sz="1800" i="0" kern="1200">
                        <a:solidFill>
                          <a:srgbClr val="585858"/>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1800" i="0" kern="1200" dirty="0">
                          <a:solidFill>
                            <a:srgbClr val="00628C"/>
                          </a:solidFill>
                          <a:latin typeface="+mn-lt"/>
                          <a:ea typeface="+mn-ea"/>
                          <a:cs typeface="+mn-cs"/>
                        </a:rPr>
                        <a:t>(ii)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1800" i="0" kern="1200" dirty="0">
                          <a:solidFill>
                            <a:srgbClr val="585858"/>
                          </a:solidFill>
                          <a:latin typeface="+mn-lt"/>
                          <a:ea typeface="+mn-ea"/>
                          <a:cs typeface="+mn-cs"/>
                        </a:rPr>
                        <a:t>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95196953"/>
                  </a:ext>
                </a:extLst>
              </a:tr>
              <a:tr h="370840">
                <a:tc>
                  <a:txBody>
                    <a:bodyPr/>
                    <a:lstStyle/>
                    <a:p>
                      <a:pPr marL="0" algn="l" defTabSz="914400" rtl="0" eaLnBrk="1" latinLnBrk="0" hangingPunct="1"/>
                      <a:endParaRPr lang="en-GB" sz="1800" i="0" kern="1200">
                        <a:solidFill>
                          <a:srgbClr val="585858"/>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1800" i="0" kern="1200" dirty="0">
                          <a:solidFill>
                            <a:srgbClr val="00628C"/>
                          </a:solidFill>
                          <a:latin typeface="+mn-lt"/>
                          <a:ea typeface="+mn-ea"/>
                          <a:cs typeface="+mn-cs"/>
                        </a:rPr>
                        <a:t>(iii)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1800" i="0" kern="1200" dirty="0">
                          <a:solidFill>
                            <a:srgbClr val="585858"/>
                          </a:solidFill>
                          <a:latin typeface="+mn-lt"/>
                          <a:ea typeface="+mn-ea"/>
                          <a:cs typeface="+mn-cs"/>
                        </a:rPr>
                        <a:t>50 000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1100097"/>
                  </a:ext>
                </a:extLst>
              </a:tr>
            </a:tbl>
          </a:graphicData>
        </a:graphic>
      </p:graphicFrame>
      <p:graphicFrame>
        <p:nvGraphicFramePr>
          <p:cNvPr id="12" name="Table 11">
            <a:extLst>
              <a:ext uri="{FF2B5EF4-FFF2-40B4-BE49-F238E27FC236}">
                <a16:creationId xmlns:a16="http://schemas.microsoft.com/office/drawing/2014/main" id="{FF75324A-B193-4E2C-B3EB-BED54003A3BB}"/>
              </a:ext>
            </a:extLst>
          </p:cNvPr>
          <p:cNvGraphicFramePr>
            <a:graphicFrameLocks noGrp="1"/>
          </p:cNvGraphicFramePr>
          <p:nvPr>
            <p:extLst>
              <p:ext uri="{D42A27DB-BD31-4B8C-83A1-F6EECF244321}">
                <p14:modId xmlns:p14="http://schemas.microsoft.com/office/powerpoint/2010/main" val="745257522"/>
              </p:ext>
            </p:extLst>
          </p:nvPr>
        </p:nvGraphicFramePr>
        <p:xfrm>
          <a:off x="479375" y="2180456"/>
          <a:ext cx="3127336" cy="1747520"/>
        </p:xfrm>
        <a:graphic>
          <a:graphicData uri="http://schemas.openxmlformats.org/drawingml/2006/table">
            <a:tbl>
              <a:tblPr firstRow="1" bandRow="1">
                <a:tableStyleId>{5940675A-B579-460E-94D1-54222C63F5DA}</a:tableStyleId>
              </a:tblPr>
              <a:tblGrid>
                <a:gridCol w="503732">
                  <a:extLst>
                    <a:ext uri="{9D8B030D-6E8A-4147-A177-3AD203B41FA5}">
                      <a16:colId xmlns:a16="http://schemas.microsoft.com/office/drawing/2014/main" val="3791803400"/>
                    </a:ext>
                  </a:extLst>
                </a:gridCol>
                <a:gridCol w="677033">
                  <a:extLst>
                    <a:ext uri="{9D8B030D-6E8A-4147-A177-3AD203B41FA5}">
                      <a16:colId xmlns:a16="http://schemas.microsoft.com/office/drawing/2014/main" val="1223177502"/>
                    </a:ext>
                  </a:extLst>
                </a:gridCol>
                <a:gridCol w="1946571">
                  <a:extLst>
                    <a:ext uri="{9D8B030D-6E8A-4147-A177-3AD203B41FA5}">
                      <a16:colId xmlns:a16="http://schemas.microsoft.com/office/drawing/2014/main" val="39332308"/>
                    </a:ext>
                  </a:extLst>
                </a:gridCol>
              </a:tblGrid>
              <a:tr h="354187">
                <a:tc>
                  <a:txBody>
                    <a:bodyPr/>
                    <a:lstStyle/>
                    <a:p>
                      <a:r>
                        <a:rPr lang="en-GB" sz="1800" i="0" dirty="0">
                          <a:solidFill>
                            <a:srgbClr val="00628C"/>
                          </a:solidFill>
                          <a:latin typeface="+mn-lt"/>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solidFill>
                            <a:srgbClr val="585858"/>
                          </a:solidFill>
                          <a:effectLst/>
                          <a:latin typeface="+mn-lt"/>
                          <a:ea typeface="Calibri" panose="020F0502020204030204" pitchFamily="34" charset="0"/>
                          <a:cs typeface="Times New Roman" panose="02020603050405020304" pitchFamily="18" charset="0"/>
                        </a:rPr>
                        <a:t>29</a:t>
                      </a:r>
                      <a:r>
                        <a:rPr lang="en-GB" sz="1800" i="0" baseline="30000" dirty="0">
                          <a:solidFill>
                            <a:srgbClr val="585858"/>
                          </a:solidFill>
                          <a:effectLst/>
                          <a:latin typeface="+mn-lt"/>
                          <a:ea typeface="Calibri" panose="020F0502020204030204" pitchFamily="34" charset="0"/>
                          <a:cs typeface="Times New Roman" panose="02020603050405020304" pitchFamily="18" charset="0"/>
                        </a:rPr>
                        <a:t> </a:t>
                      </a:r>
                      <a:r>
                        <a:rPr lang="en-GB" sz="1800" i="0" dirty="0">
                          <a:solidFill>
                            <a:srgbClr val="585858"/>
                          </a:solidFill>
                          <a:effectLst/>
                          <a:latin typeface="+mn-lt"/>
                          <a:ea typeface="Calibri" panose="020F0502020204030204" pitchFamily="34" charset="0"/>
                          <a:cs typeface="Times New Roman" panose="02020603050405020304" pitchFamily="18" charset="0"/>
                        </a:rPr>
                        <a:t>354 rounded to three significa</a:t>
                      </a:r>
                      <a:r>
                        <a:rPr lang="en-GB" sz="1800" i="0" dirty="0">
                          <a:solidFill>
                            <a:srgbClr val="585858"/>
                          </a:solidFill>
                          <a:effectLst/>
                          <a:latin typeface="+mn-lt"/>
                          <a:ea typeface="+mn-ea"/>
                          <a:cs typeface="Times New Roman" panose="02020603050405020304" pitchFamily="18" charset="0"/>
                        </a:rPr>
                        <a:t>nt </a:t>
                      </a:r>
                      <a:r>
                        <a:rPr lang="en-GB" sz="1800" i="0" dirty="0">
                          <a:solidFill>
                            <a:srgbClr val="585858"/>
                          </a:solidFill>
                          <a:effectLst/>
                          <a:latin typeface="+mn-lt"/>
                          <a:ea typeface="Calibri" panose="020F0502020204030204" pitchFamily="34" charset="0"/>
                          <a:cs typeface="Times New Roman" panose="02020603050405020304" pitchFamily="18" charset="0"/>
                        </a:rPr>
                        <a:t>figures 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878576452"/>
                  </a:ext>
                </a:extLst>
              </a:tr>
              <a:tr h="370840">
                <a:tc>
                  <a:txBody>
                    <a:bodyPr/>
                    <a:lstStyle/>
                    <a:p>
                      <a:endParaRPr lang="en-GB" sz="1800" i="0">
                        <a:solidFill>
                          <a:srgbClr val="585858"/>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800" i="0" dirty="0">
                          <a:solidFill>
                            <a:srgbClr val="00628C"/>
                          </a:solidFill>
                          <a:latin typeface="+mn-lt"/>
                        </a:rPr>
                        <a:t>(</a:t>
                      </a:r>
                      <a:r>
                        <a:rPr lang="en-GB" sz="1800" i="0" dirty="0" err="1">
                          <a:solidFill>
                            <a:srgbClr val="00628C"/>
                          </a:solidFill>
                          <a:latin typeface="+mn-lt"/>
                        </a:rPr>
                        <a:t>i</a:t>
                      </a:r>
                      <a:r>
                        <a:rPr lang="en-GB" sz="1800" i="0" dirty="0">
                          <a:solidFill>
                            <a:srgbClr val="00628C"/>
                          </a:solidFill>
                          <a:latin typeface="+mn-lt"/>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solidFill>
                            <a:srgbClr val="585858"/>
                          </a:solidFill>
                          <a:effectLst/>
                          <a:latin typeface="+mn-lt"/>
                          <a:ea typeface="Calibri" panose="020F0502020204030204" pitchFamily="34" charset="0"/>
                          <a:cs typeface="Times New Roman" panose="02020603050405020304" pitchFamily="18" charset="0"/>
                        </a:rPr>
                        <a:t>29</a:t>
                      </a:r>
                      <a:r>
                        <a:rPr lang="en-GB" sz="1800" i="0" baseline="30000" dirty="0">
                          <a:solidFill>
                            <a:srgbClr val="585858"/>
                          </a:solidFill>
                          <a:effectLst/>
                          <a:latin typeface="+mn-lt"/>
                          <a:ea typeface="Calibri" panose="020F0502020204030204" pitchFamily="34" charset="0"/>
                          <a:cs typeface="Times New Roman" panose="02020603050405020304" pitchFamily="18" charset="0"/>
                        </a:rPr>
                        <a:t> </a:t>
                      </a:r>
                      <a:r>
                        <a:rPr lang="en-GB" sz="1800" i="0" dirty="0">
                          <a:solidFill>
                            <a:srgbClr val="585858"/>
                          </a:solidFill>
                          <a:effectLst/>
                          <a:latin typeface="+mn-lt"/>
                          <a:ea typeface="Calibri" panose="020F0502020204030204" pitchFamily="34" charset="0"/>
                          <a:cs typeface="Times New Roman" panose="02020603050405020304" pitchFamily="18" charset="0"/>
                        </a:rPr>
                        <a:t>400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7900999"/>
                  </a:ext>
                </a:extLst>
              </a:tr>
              <a:tr h="0">
                <a:tc>
                  <a:txBody>
                    <a:bodyPr/>
                    <a:lstStyle/>
                    <a:p>
                      <a:endParaRPr lang="en-GB" sz="1800" i="0">
                        <a:solidFill>
                          <a:srgbClr val="585858"/>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800" i="0" dirty="0">
                          <a:solidFill>
                            <a:srgbClr val="00628C"/>
                          </a:solidFill>
                          <a:latin typeface="+mn-lt"/>
                        </a:rPr>
                        <a:t>(ii)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solidFill>
                            <a:srgbClr val="585858"/>
                          </a:solidFill>
                          <a:effectLst/>
                          <a:latin typeface="+mn-lt"/>
                          <a:ea typeface="Calibri" panose="020F0502020204030204" pitchFamily="34" charset="0"/>
                          <a:cs typeface="Times New Roman" panose="02020603050405020304" pitchFamily="18" charset="0"/>
                        </a:rPr>
                        <a:t>29</a:t>
                      </a:r>
                      <a:r>
                        <a:rPr lang="en-GB" sz="1800" i="0" baseline="30000" dirty="0">
                          <a:solidFill>
                            <a:srgbClr val="585858"/>
                          </a:solidFill>
                          <a:effectLst/>
                          <a:latin typeface="+mn-lt"/>
                          <a:ea typeface="Calibri" panose="020F0502020204030204" pitchFamily="34" charset="0"/>
                          <a:cs typeface="Times New Roman" panose="02020603050405020304" pitchFamily="18" charset="0"/>
                        </a:rPr>
                        <a:t> </a:t>
                      </a:r>
                      <a:r>
                        <a:rPr lang="en-GB" sz="1800" i="0" dirty="0">
                          <a:solidFill>
                            <a:srgbClr val="585858"/>
                          </a:solidFill>
                          <a:effectLst/>
                          <a:latin typeface="+mn-lt"/>
                          <a:ea typeface="Calibri" panose="020F0502020204030204" pitchFamily="34" charset="0"/>
                          <a:cs typeface="Times New Roman" panose="02020603050405020304" pitchFamily="18" charset="0"/>
                        </a:rPr>
                        <a:t>300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7429312"/>
                  </a:ext>
                </a:extLst>
              </a:tr>
              <a:tr h="370840">
                <a:tc>
                  <a:txBody>
                    <a:bodyPr/>
                    <a:lstStyle/>
                    <a:p>
                      <a:endParaRPr lang="en-GB" sz="1800" i="0">
                        <a:solidFill>
                          <a:srgbClr val="585858"/>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800" i="0" dirty="0">
                          <a:solidFill>
                            <a:srgbClr val="00628C"/>
                          </a:solidFill>
                          <a:latin typeface="+mn-lt"/>
                        </a:rPr>
                        <a:t>(iii)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solidFill>
                            <a:srgbClr val="585858"/>
                          </a:solidFill>
                          <a:effectLst/>
                          <a:latin typeface="+mn-lt"/>
                          <a:ea typeface="Calibri" panose="020F0502020204030204" pitchFamily="34" charset="0"/>
                          <a:cs typeface="Times New Roman" panose="02020603050405020304" pitchFamily="18" charset="0"/>
                        </a:rPr>
                        <a:t>294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572633"/>
                  </a:ext>
                </a:extLst>
              </a:tr>
            </a:tbl>
          </a:graphicData>
        </a:graphic>
      </p:graphicFrame>
    </p:spTree>
    <p:custDataLst>
      <p:tags r:id="rId1"/>
    </p:custDataLst>
    <p:extLst>
      <p:ext uri="{BB962C8B-B14F-4D97-AF65-F5344CB8AC3E}">
        <p14:creationId xmlns:p14="http://schemas.microsoft.com/office/powerpoint/2010/main" val="3354250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‘what is the same’ and ‘what is different’ when rounding to the nearest 10, to the nearest 100 and to one significant figure</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12474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5" name="TextBox 4">
            <a:extLst>
              <a:ext uri="{FF2B5EF4-FFF2-40B4-BE49-F238E27FC236}">
                <a16:creationId xmlns:a16="http://schemas.microsoft.com/office/drawing/2014/main" id="{17FBDB26-2A85-4784-8FF2-A364CF21A59C}"/>
              </a:ext>
            </a:extLst>
          </p:cNvPr>
          <p:cNvSpPr txBox="1"/>
          <p:nvPr/>
        </p:nvSpPr>
        <p:spPr>
          <a:xfrm>
            <a:off x="1859756" y="1664414"/>
            <a:ext cx="8472487" cy="3529171"/>
          </a:xfrm>
          <a:prstGeom prst="rect">
            <a:avLst/>
          </a:prstGeom>
          <a:noFill/>
        </p:spPr>
        <p:txBody>
          <a:bodyPr wrap="square">
            <a:spAutoFit/>
          </a:bodyPr>
          <a:lstStyle/>
          <a:p>
            <a:pPr algn="ctr" fontAlgn="auto">
              <a:spcBef>
                <a:spcPts val="400"/>
              </a:spcBef>
              <a:spcAft>
                <a:spcPts val="2400"/>
              </a:spcAft>
              <a:buClrTx/>
              <a:buFontTx/>
              <a:buNone/>
            </a:pPr>
            <a:r>
              <a:rPr lang="en-GB" sz="3600" dirty="0">
                <a:solidFill>
                  <a:srgbClr val="585858"/>
                </a:solidFill>
                <a:latin typeface="+mj-lt"/>
                <a:ea typeface="Calibri" panose="020F0502020204030204" pitchFamily="34" charset="0"/>
                <a:cs typeface="Times New Roman" panose="02020603050405020304" pitchFamily="18" charset="0"/>
              </a:rPr>
              <a:t>Cara says, </a:t>
            </a:r>
          </a:p>
          <a:p>
            <a:pPr algn="ctr" fontAlgn="auto">
              <a:spcBef>
                <a:spcPts val="400"/>
              </a:spcBef>
              <a:spcAft>
                <a:spcPts val="2400"/>
              </a:spcAft>
              <a:buClrTx/>
              <a:buFontTx/>
              <a:buNone/>
            </a:pPr>
            <a:r>
              <a:rPr lang="en-GB" sz="3600" dirty="0">
                <a:solidFill>
                  <a:srgbClr val="00628C"/>
                </a:solidFill>
                <a:latin typeface="+mj-lt"/>
                <a:ea typeface="Calibri" panose="020F0502020204030204" pitchFamily="34" charset="0"/>
                <a:cs typeface="Times New Roman" panose="02020603050405020304" pitchFamily="18" charset="0"/>
              </a:rPr>
              <a:t>‘Rounding integers to one significant figure is the same as rounding to the nearest 10, 100 and 1</a:t>
            </a:r>
            <a:r>
              <a:rPr lang="en-GB" sz="3600" baseline="30000" dirty="0">
                <a:solidFill>
                  <a:srgbClr val="00628C"/>
                </a:solidFill>
                <a:latin typeface="+mj-lt"/>
                <a:ea typeface="Calibri" panose="020F0502020204030204" pitchFamily="34" charset="0"/>
                <a:cs typeface="Times New Roman" panose="02020603050405020304" pitchFamily="18" charset="0"/>
              </a:rPr>
              <a:t> </a:t>
            </a:r>
            <a:r>
              <a:rPr lang="en-GB" sz="3600" dirty="0">
                <a:solidFill>
                  <a:srgbClr val="00628C"/>
                </a:solidFill>
                <a:latin typeface="+mj-lt"/>
                <a:ea typeface="Calibri" panose="020F0502020204030204" pitchFamily="34" charset="0"/>
                <a:cs typeface="Times New Roman" panose="02020603050405020304" pitchFamily="18" charset="0"/>
              </a:rPr>
              <a:t>000.’</a:t>
            </a:r>
          </a:p>
          <a:p>
            <a:pPr algn="ctr" fontAlgn="auto">
              <a:spcBef>
                <a:spcPts val="0"/>
              </a:spcBef>
              <a:spcAft>
                <a:spcPts val="2400"/>
              </a:spcAft>
              <a:buClrTx/>
              <a:buFontTx/>
              <a:buNone/>
            </a:pPr>
            <a:r>
              <a:rPr lang="en-GB" sz="3600" dirty="0">
                <a:solidFill>
                  <a:srgbClr val="585858"/>
                </a:solidFill>
                <a:latin typeface="+mj-lt"/>
                <a:ea typeface="Calibri" panose="020F0502020204030204" pitchFamily="34" charset="0"/>
                <a:cs typeface="Times New Roman" panose="02020603050405020304" pitchFamily="18" charset="0"/>
              </a:rPr>
              <a:t>Is Cara correct? Explain your answer.</a:t>
            </a:r>
            <a:endParaRPr lang="en-GB" sz="3600" dirty="0">
              <a:solidFill>
                <a:srgbClr val="585858"/>
              </a:solidFill>
              <a:latin typeface="+mj-lt"/>
            </a:endParaRPr>
          </a:p>
        </p:txBody>
      </p:sp>
    </p:spTree>
    <p:extLst>
      <p:ext uri="{BB962C8B-B14F-4D97-AF65-F5344CB8AC3E}">
        <p14:creationId xmlns:p14="http://schemas.microsoft.com/office/powerpoint/2010/main" val="1309441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Understand the importance of place value and maintaining size when rounding</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52736"/>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7" name="TextBox 6">
            <a:extLst>
              <a:ext uri="{FF2B5EF4-FFF2-40B4-BE49-F238E27FC236}">
                <a16:creationId xmlns:a16="http://schemas.microsoft.com/office/drawing/2014/main" id="{36261EAB-8207-4250-82A6-320BA013F3A7}"/>
              </a:ext>
            </a:extLst>
          </p:cNvPr>
          <p:cNvSpPr txBox="1"/>
          <p:nvPr/>
        </p:nvSpPr>
        <p:spPr>
          <a:xfrm>
            <a:off x="1859756" y="1988840"/>
            <a:ext cx="8472487" cy="3580467"/>
          </a:xfrm>
          <a:prstGeom prst="rect">
            <a:avLst/>
          </a:prstGeom>
          <a:noFill/>
        </p:spPr>
        <p:txBody>
          <a:bodyPr wrap="square">
            <a:spAutoFit/>
          </a:bodyPr>
          <a:lstStyle/>
          <a:p>
            <a:pPr algn="ctr" fontAlgn="auto">
              <a:spcBef>
                <a:spcPts val="400"/>
              </a:spcBef>
              <a:spcAft>
                <a:spcPts val="2400"/>
              </a:spcAft>
              <a:buClrTx/>
              <a:buFontTx/>
              <a:buNone/>
            </a:pPr>
            <a:r>
              <a:rPr lang="en-GB" sz="3600" dirty="0">
                <a:solidFill>
                  <a:srgbClr val="585858"/>
                </a:solidFill>
                <a:latin typeface="+mj-lt"/>
                <a:ea typeface="Calibri" panose="020F0502020204030204" pitchFamily="34" charset="0"/>
                <a:cs typeface="Times New Roman" panose="02020603050405020304" pitchFamily="18" charset="0"/>
              </a:rPr>
              <a:t>Jobin says, </a:t>
            </a:r>
          </a:p>
          <a:p>
            <a:pPr algn="ctr" fontAlgn="auto">
              <a:spcBef>
                <a:spcPts val="400"/>
              </a:spcBef>
              <a:spcAft>
                <a:spcPts val="2400"/>
              </a:spcAft>
              <a:buClrTx/>
              <a:buFontTx/>
              <a:buNone/>
            </a:pPr>
            <a:r>
              <a:rPr lang="en-GB" sz="3600" dirty="0">
                <a:solidFill>
                  <a:srgbClr val="00628C"/>
                </a:solidFill>
                <a:latin typeface="+mj-lt"/>
                <a:ea typeface="Calibri" panose="020F0502020204030204" pitchFamily="34" charset="0"/>
                <a:cs typeface="Times New Roman" panose="02020603050405020304" pitchFamily="18" charset="0"/>
              </a:rPr>
              <a:t>‘48 700 rounded to one significant figure is 50.’ </a:t>
            </a:r>
          </a:p>
          <a:p>
            <a:pPr algn="ctr" fontAlgn="auto">
              <a:spcBef>
                <a:spcPts val="400"/>
              </a:spcBef>
              <a:spcAft>
                <a:spcPts val="2400"/>
              </a:spcAft>
              <a:buClrTx/>
              <a:buFontTx/>
              <a:buNone/>
            </a:pPr>
            <a:r>
              <a:rPr lang="en-GB" sz="3600" dirty="0">
                <a:solidFill>
                  <a:srgbClr val="585858"/>
                </a:solidFill>
                <a:latin typeface="+mj-lt"/>
                <a:ea typeface="Calibri" panose="020F0502020204030204" pitchFamily="34" charset="0"/>
                <a:cs typeface="Times New Roman" panose="02020603050405020304" pitchFamily="18" charset="0"/>
              </a:rPr>
              <a:t>Explain why Jobin is incorrect, using a number line to support your reasoning.</a:t>
            </a:r>
          </a:p>
        </p:txBody>
      </p:sp>
    </p:spTree>
    <p:extLst>
      <p:ext uri="{BB962C8B-B14F-4D97-AF65-F5344CB8AC3E}">
        <p14:creationId xmlns:p14="http://schemas.microsoft.com/office/powerpoint/2010/main" val="93811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does responding to incorrect statements such as these support students with their reasoning?</a:t>
            </a:r>
          </a:p>
          <a:p>
            <a:pPr marL="360000" lvl="1" fontAlgn="auto">
              <a:lnSpc>
                <a:spcPct val="100000"/>
              </a:lnSpc>
              <a:spcBef>
                <a:spcPts val="0"/>
              </a:spcBef>
              <a:spcAft>
                <a:spcPts val="1200"/>
              </a:spcAft>
              <a:buClrTx/>
            </a:pPr>
            <a:r>
              <a:rPr lang="en-GB" sz="2400" dirty="0"/>
              <a:t>What other incorrect statements might you want pupils to explain, in order to support their conceptual understanding?</a:t>
            </a:r>
          </a:p>
        </p:txBody>
      </p:sp>
      <p:sp>
        <p:nvSpPr>
          <p:cNvPr id="7" name="Title 1">
            <a:extLst>
              <a:ext uri="{FF2B5EF4-FFF2-40B4-BE49-F238E27FC236}">
                <a16:creationId xmlns:a16="http://schemas.microsoft.com/office/drawing/2014/main" id="{F9176069-87F1-4B90-A2CF-6AFE811C234B}"/>
              </a:ext>
            </a:extLst>
          </p:cNvPr>
          <p:cNvSpPr>
            <a:spLocks noGrp="1"/>
          </p:cNvSpPr>
          <p:nvPr>
            <p:ph type="title"/>
          </p:nvPr>
        </p:nvSpPr>
        <p:spPr>
          <a:xfrm>
            <a:off x="116849" y="314981"/>
            <a:ext cx="10593151" cy="681148"/>
          </a:xfrm>
        </p:spPr>
        <p:txBody>
          <a:bodyPr>
            <a:noAutofit/>
          </a:bodyPr>
          <a:lstStyle/>
          <a:p>
            <a:r>
              <a:rPr lang="en-GB" sz="1400" b="1" dirty="0"/>
              <a:t>Understand ‘what is the same’ and ‘what is different’ when rounding to the nearest 10, to the nearest 100 and to one significant figure. Understand the importance of place value and maintaining size when rounding</a:t>
            </a:r>
          </a:p>
        </p:txBody>
      </p:sp>
      <p:sp>
        <p:nvSpPr>
          <p:cNvPr id="8" name="TextBox 7">
            <a:extLst>
              <a:ext uri="{FF2B5EF4-FFF2-40B4-BE49-F238E27FC236}">
                <a16:creationId xmlns:a16="http://schemas.microsoft.com/office/drawing/2014/main" id="{F95AF4E9-31F5-4FED-A8EE-473BE8168FB0}"/>
              </a:ext>
            </a:extLst>
          </p:cNvPr>
          <p:cNvSpPr txBox="1"/>
          <p:nvPr/>
        </p:nvSpPr>
        <p:spPr>
          <a:xfrm>
            <a:off x="119336"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grpSp>
        <p:nvGrpSpPr>
          <p:cNvPr id="2" name="Group 1">
            <a:extLst>
              <a:ext uri="{FF2B5EF4-FFF2-40B4-BE49-F238E27FC236}">
                <a16:creationId xmlns:a16="http://schemas.microsoft.com/office/drawing/2014/main" id="{C6BB398C-259A-47F5-B74E-1BE2309FCFE7}"/>
              </a:ext>
            </a:extLst>
          </p:cNvPr>
          <p:cNvGrpSpPr/>
          <p:nvPr/>
        </p:nvGrpSpPr>
        <p:grpSpPr>
          <a:xfrm>
            <a:off x="660695" y="1741532"/>
            <a:ext cx="5959645" cy="1821813"/>
            <a:chOff x="660695" y="1741532"/>
            <a:chExt cx="5959645" cy="1821813"/>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959645" cy="182181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AD1626A-EC3F-4EE0-9DEE-43F69C794E34}"/>
                </a:ext>
              </a:extLst>
            </p:cNvPr>
            <p:cNvSpPr txBox="1"/>
            <p:nvPr/>
          </p:nvSpPr>
          <p:spPr>
            <a:xfrm>
              <a:off x="680978" y="1781834"/>
              <a:ext cx="5939362" cy="1631216"/>
            </a:xfrm>
            <a:prstGeom prst="rect">
              <a:avLst/>
            </a:prstGeom>
            <a:noFill/>
          </p:spPr>
          <p:txBody>
            <a:bodyPr wrap="square">
              <a:spAutoFit/>
            </a:bodyPr>
            <a:lstStyle/>
            <a:p>
              <a:pPr algn="ctr" fontAlgn="auto">
                <a:spcBef>
                  <a:spcPts val="400"/>
                </a:spcBef>
                <a:spcAft>
                  <a:spcPts val="2400"/>
                </a:spcAft>
                <a:buClrTx/>
                <a:buFontTx/>
                <a:buNone/>
              </a:pPr>
              <a:r>
                <a:rPr lang="en-GB" sz="2000" dirty="0">
                  <a:solidFill>
                    <a:srgbClr val="585858"/>
                  </a:solidFill>
                  <a:latin typeface="+mj-lt"/>
                  <a:ea typeface="Calibri" panose="020F0502020204030204" pitchFamily="34" charset="0"/>
                  <a:cs typeface="Times New Roman" panose="02020603050405020304" pitchFamily="18" charset="0"/>
                </a:rPr>
                <a:t>Cara says, </a:t>
              </a:r>
              <a:r>
                <a:rPr lang="en-GB" sz="2000" dirty="0">
                  <a:solidFill>
                    <a:srgbClr val="00628C"/>
                  </a:solidFill>
                  <a:latin typeface="+mj-lt"/>
                  <a:ea typeface="Calibri" panose="020F0502020204030204" pitchFamily="34" charset="0"/>
                  <a:cs typeface="Times New Roman" panose="02020603050405020304" pitchFamily="18" charset="0"/>
                </a:rPr>
                <a:t>‘Rounding integers to one significant figure is the same as rounding to the nearest 10, 100 and 1</a:t>
              </a:r>
              <a:r>
                <a:rPr lang="en-GB" sz="2000" baseline="30000" dirty="0">
                  <a:solidFill>
                    <a:srgbClr val="00628C"/>
                  </a:solidFill>
                  <a:latin typeface="+mj-lt"/>
                  <a:ea typeface="Calibri" panose="020F0502020204030204" pitchFamily="34" charset="0"/>
                  <a:cs typeface="Times New Roman" panose="02020603050405020304" pitchFamily="18" charset="0"/>
                </a:rPr>
                <a:t> </a:t>
              </a:r>
              <a:r>
                <a:rPr lang="en-GB" sz="2000" dirty="0">
                  <a:solidFill>
                    <a:srgbClr val="00628C"/>
                  </a:solidFill>
                  <a:latin typeface="+mj-lt"/>
                  <a:ea typeface="Calibri" panose="020F0502020204030204" pitchFamily="34" charset="0"/>
                  <a:cs typeface="Times New Roman" panose="02020603050405020304" pitchFamily="18" charset="0"/>
                </a:rPr>
                <a:t>000.’</a:t>
              </a:r>
            </a:p>
            <a:p>
              <a:pPr algn="ctr" fontAlgn="auto">
                <a:spcBef>
                  <a:spcPts val="0"/>
                </a:spcBef>
                <a:spcAft>
                  <a:spcPts val="2400"/>
                </a:spcAft>
                <a:buClrTx/>
                <a:buFontTx/>
                <a:buNone/>
              </a:pPr>
              <a:r>
                <a:rPr lang="en-GB" sz="2000" dirty="0">
                  <a:solidFill>
                    <a:srgbClr val="585858"/>
                  </a:solidFill>
                  <a:latin typeface="+mj-lt"/>
                  <a:ea typeface="Calibri" panose="020F0502020204030204" pitchFamily="34" charset="0"/>
                  <a:cs typeface="Times New Roman" panose="02020603050405020304" pitchFamily="18" charset="0"/>
                </a:rPr>
                <a:t>Is Cara correct? Explain your answer.</a:t>
              </a:r>
              <a:endParaRPr lang="en-GB" sz="2000" dirty="0">
                <a:solidFill>
                  <a:srgbClr val="585858"/>
                </a:solidFill>
                <a:latin typeface="+mj-lt"/>
              </a:endParaRPr>
            </a:p>
          </p:txBody>
        </p:sp>
      </p:grpSp>
      <p:sp>
        <p:nvSpPr>
          <p:cNvPr id="11" name="TextBox 10">
            <a:extLst>
              <a:ext uri="{FF2B5EF4-FFF2-40B4-BE49-F238E27FC236}">
                <a16:creationId xmlns:a16="http://schemas.microsoft.com/office/drawing/2014/main" id="{C111DDE3-D0F9-40FC-8A00-A9A27B16E3C8}"/>
              </a:ext>
            </a:extLst>
          </p:cNvPr>
          <p:cNvSpPr txBox="1"/>
          <p:nvPr/>
        </p:nvSpPr>
        <p:spPr>
          <a:xfrm>
            <a:off x="119336" y="369708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grpSp>
        <p:nvGrpSpPr>
          <p:cNvPr id="3" name="Group 2">
            <a:extLst>
              <a:ext uri="{FF2B5EF4-FFF2-40B4-BE49-F238E27FC236}">
                <a16:creationId xmlns:a16="http://schemas.microsoft.com/office/drawing/2014/main" id="{353D43F4-1268-44C7-B5F9-1C7C15F8BA67}"/>
              </a:ext>
            </a:extLst>
          </p:cNvPr>
          <p:cNvGrpSpPr/>
          <p:nvPr/>
        </p:nvGrpSpPr>
        <p:grpSpPr>
          <a:xfrm>
            <a:off x="660695" y="4343491"/>
            <a:ext cx="5939362" cy="1821813"/>
            <a:chOff x="660695" y="4343491"/>
            <a:chExt cx="5939362" cy="1821813"/>
          </a:xfrm>
        </p:grpSpPr>
        <p:sp>
          <p:nvSpPr>
            <p:cNvPr id="10" name="Content Placeholder 2">
              <a:extLst>
                <a:ext uri="{FF2B5EF4-FFF2-40B4-BE49-F238E27FC236}">
                  <a16:creationId xmlns:a16="http://schemas.microsoft.com/office/drawing/2014/main" id="{46626C96-F7F8-4BA4-B970-089CCB32E9E9}"/>
                </a:ext>
              </a:extLst>
            </p:cNvPr>
            <p:cNvSpPr txBox="1">
              <a:spLocks/>
            </p:cNvSpPr>
            <p:nvPr/>
          </p:nvSpPr>
          <p:spPr>
            <a:xfrm>
              <a:off x="660695" y="4343491"/>
              <a:ext cx="5939362" cy="182181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2CAF2DC-AE5C-4D7A-AFE8-5521DC542B1B}"/>
                </a:ext>
              </a:extLst>
            </p:cNvPr>
            <p:cNvSpPr txBox="1"/>
            <p:nvPr/>
          </p:nvSpPr>
          <p:spPr>
            <a:xfrm>
              <a:off x="680978" y="4383794"/>
              <a:ext cx="5919079" cy="1682512"/>
            </a:xfrm>
            <a:prstGeom prst="rect">
              <a:avLst/>
            </a:prstGeom>
            <a:noFill/>
          </p:spPr>
          <p:txBody>
            <a:bodyPr wrap="square">
              <a:spAutoFit/>
            </a:bodyPr>
            <a:lstStyle/>
            <a:p>
              <a:pPr algn="ctr" fontAlgn="auto">
                <a:spcBef>
                  <a:spcPts val="400"/>
                </a:spcBef>
                <a:spcAft>
                  <a:spcPts val="2400"/>
                </a:spcAft>
                <a:buClrTx/>
                <a:buFontTx/>
                <a:buNone/>
              </a:pPr>
              <a:r>
                <a:rPr lang="en-GB" sz="2000" dirty="0">
                  <a:solidFill>
                    <a:srgbClr val="585858"/>
                  </a:solidFill>
                  <a:latin typeface="+mj-lt"/>
                  <a:ea typeface="Calibri" panose="020F0502020204030204" pitchFamily="34" charset="0"/>
                  <a:cs typeface="Times New Roman" panose="02020603050405020304" pitchFamily="18" charset="0"/>
                </a:rPr>
                <a:t>Jobin says, </a:t>
              </a:r>
              <a:r>
                <a:rPr lang="en-GB" sz="2000" dirty="0">
                  <a:solidFill>
                    <a:srgbClr val="00628C"/>
                  </a:solidFill>
                  <a:latin typeface="+mj-lt"/>
                  <a:ea typeface="Calibri" panose="020F0502020204030204" pitchFamily="34" charset="0"/>
                  <a:cs typeface="Times New Roman" panose="02020603050405020304" pitchFamily="18" charset="0"/>
                </a:rPr>
                <a:t>‘48 700 rounded to one significant figure is 50.’ </a:t>
              </a:r>
            </a:p>
            <a:p>
              <a:pPr algn="ctr" fontAlgn="auto">
                <a:spcBef>
                  <a:spcPts val="400"/>
                </a:spcBef>
                <a:spcAft>
                  <a:spcPts val="2400"/>
                </a:spcAft>
                <a:buClrTx/>
                <a:buFontTx/>
                <a:buNone/>
              </a:pPr>
              <a:r>
                <a:rPr lang="en-GB" sz="2000" dirty="0">
                  <a:solidFill>
                    <a:srgbClr val="585858"/>
                  </a:solidFill>
                  <a:latin typeface="+mj-lt"/>
                  <a:ea typeface="Calibri" panose="020F0502020204030204" pitchFamily="34" charset="0"/>
                  <a:cs typeface="Times New Roman" panose="02020603050405020304" pitchFamily="18" charset="0"/>
                </a:rPr>
                <a:t>Explain why Jobin is incorrect, using a number line to support your reasoning.</a:t>
              </a:r>
            </a:p>
          </p:txBody>
        </p:sp>
      </p:grpSp>
    </p:spTree>
    <p:custDataLst>
      <p:tags r:id="rId1"/>
    </p:custDataLst>
    <p:extLst>
      <p:ext uri="{BB962C8B-B14F-4D97-AF65-F5344CB8AC3E}">
        <p14:creationId xmlns:p14="http://schemas.microsoft.com/office/powerpoint/2010/main" val="1969770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Explore the significance of zero digits when rounding to significant figures</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5273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5" name="TextBox 4">
            <a:extLst>
              <a:ext uri="{FF2B5EF4-FFF2-40B4-BE49-F238E27FC236}">
                <a16:creationId xmlns:a16="http://schemas.microsoft.com/office/drawing/2014/main" id="{6CE836AD-F9E9-4115-8856-F9ACC0C7A28B}"/>
              </a:ext>
            </a:extLst>
          </p:cNvPr>
          <p:cNvSpPr txBox="1"/>
          <p:nvPr/>
        </p:nvSpPr>
        <p:spPr>
          <a:xfrm>
            <a:off x="1055440" y="1988840"/>
            <a:ext cx="10153127" cy="2609945"/>
          </a:xfrm>
          <a:prstGeom prst="rect">
            <a:avLst/>
          </a:prstGeom>
          <a:noFill/>
        </p:spPr>
        <p:txBody>
          <a:bodyPr wrap="square">
            <a:spAutoFit/>
          </a:bodyPr>
          <a:lstStyle/>
          <a:p>
            <a:pPr>
              <a:spcAft>
                <a:spcPts val="6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A number has been rounded to a number of significant figures, with the result of 76</a:t>
            </a:r>
            <a:r>
              <a:rPr lang="en-GB" sz="2400" baseline="30000" dirty="0">
                <a:solidFill>
                  <a:srgbClr val="585858"/>
                </a:solidFill>
                <a:effectLst/>
                <a:latin typeface="+mj-lt"/>
                <a:ea typeface="Calibri" panose="020F0502020204030204" pitchFamily="34" charset="0"/>
                <a:cs typeface="Times New Roman" panose="02020603050405020304" pitchFamily="18" charset="0"/>
              </a:rPr>
              <a:t> </a:t>
            </a:r>
            <a:r>
              <a:rPr lang="en-GB" sz="2400" dirty="0">
                <a:solidFill>
                  <a:srgbClr val="585858"/>
                </a:solidFill>
                <a:effectLst/>
                <a:latin typeface="+mj-lt"/>
                <a:ea typeface="Calibri" panose="020F0502020204030204" pitchFamily="34" charset="0"/>
                <a:cs typeface="Times New Roman" panose="02020603050405020304" pitchFamily="18" charset="0"/>
              </a:rPr>
              <a:t>500.</a:t>
            </a:r>
          </a:p>
          <a:p>
            <a:pPr marL="342900" lvl="0" indent="-342900">
              <a:spcAft>
                <a:spcPts val="6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Kayla says that it has been rounded to three significant figures. Lakshmi says that it has been rounded to four significant figures. </a:t>
            </a:r>
            <a:br>
              <a:rPr lang="en-GB" sz="2400" dirty="0">
                <a:solidFill>
                  <a:srgbClr val="585858"/>
                </a:solidFill>
                <a:effectLst/>
                <a:latin typeface="+mj-lt"/>
                <a:ea typeface="Calibri" panose="020F0502020204030204" pitchFamily="34" charset="0"/>
                <a:cs typeface="Times New Roman" panose="02020603050405020304" pitchFamily="18" charset="0"/>
              </a:rPr>
            </a:br>
            <a:r>
              <a:rPr lang="en-GB" sz="2400" dirty="0">
                <a:solidFill>
                  <a:srgbClr val="585858"/>
                </a:solidFill>
                <a:effectLst/>
                <a:latin typeface="+mj-lt"/>
                <a:ea typeface="Calibri" panose="020F0502020204030204" pitchFamily="34" charset="0"/>
                <a:cs typeface="Times New Roman" panose="02020603050405020304" pitchFamily="18" charset="0"/>
              </a:rPr>
              <a:t>Who is correct? Why?</a:t>
            </a:r>
          </a:p>
          <a:p>
            <a:pPr marL="342900" lvl="0" indent="-342900">
              <a:spcAft>
                <a:spcPts val="6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What might the original number have been before rounding?</a:t>
            </a:r>
            <a:endParaRPr lang="en-GB" sz="3600" dirty="0">
              <a:solidFill>
                <a:srgbClr val="585858"/>
              </a:solidFill>
              <a:latin typeface="+mj-lt"/>
            </a:endParaRPr>
          </a:p>
        </p:txBody>
      </p:sp>
    </p:spTree>
    <p:extLst>
      <p:ext uri="{BB962C8B-B14F-4D97-AF65-F5344CB8AC3E}">
        <p14:creationId xmlns:p14="http://schemas.microsoft.com/office/powerpoint/2010/main" val="2680282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47443" y="1741532"/>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this example challenge students’ understanding of significant figures?</a:t>
            </a:r>
          </a:p>
          <a:p>
            <a:pPr marL="360000" lvl="1" fontAlgn="auto">
              <a:lnSpc>
                <a:spcPct val="100000"/>
              </a:lnSpc>
              <a:spcBef>
                <a:spcPts val="0"/>
              </a:spcBef>
              <a:spcAft>
                <a:spcPts val="1200"/>
              </a:spcAft>
              <a:buClrTx/>
            </a:pPr>
            <a:r>
              <a:rPr lang="en-GB" sz="2400" dirty="0"/>
              <a:t>What discussions might arise when sharing answers to this example?</a:t>
            </a:r>
          </a:p>
        </p:txBody>
      </p:sp>
      <p:sp>
        <p:nvSpPr>
          <p:cNvPr id="7" name="Title 1">
            <a:extLst>
              <a:ext uri="{FF2B5EF4-FFF2-40B4-BE49-F238E27FC236}">
                <a16:creationId xmlns:a16="http://schemas.microsoft.com/office/drawing/2014/main" id="{BD1B9C36-55F8-41A4-9868-7FF4106111CB}"/>
              </a:ext>
            </a:extLst>
          </p:cNvPr>
          <p:cNvSpPr>
            <a:spLocks noGrp="1"/>
          </p:cNvSpPr>
          <p:nvPr>
            <p:ph type="title"/>
          </p:nvPr>
        </p:nvSpPr>
        <p:spPr>
          <a:xfrm>
            <a:off x="116849" y="443915"/>
            <a:ext cx="10593151" cy="426170"/>
          </a:xfrm>
        </p:spPr>
        <p:txBody>
          <a:bodyPr/>
          <a:lstStyle/>
          <a:p>
            <a:r>
              <a:rPr lang="en-GB" sz="2000" b="1" dirty="0"/>
              <a:t>Explore the significance of zero digits when rounding to significant figures</a:t>
            </a:r>
          </a:p>
        </p:txBody>
      </p:sp>
      <p:sp>
        <p:nvSpPr>
          <p:cNvPr id="8" name="TextBox 7">
            <a:extLst>
              <a:ext uri="{FF2B5EF4-FFF2-40B4-BE49-F238E27FC236}">
                <a16:creationId xmlns:a16="http://schemas.microsoft.com/office/drawing/2014/main" id="{080DCE14-D134-4F13-9BBF-0A0E3A8DA50C}"/>
              </a:ext>
            </a:extLst>
          </p:cNvPr>
          <p:cNvSpPr txBox="1"/>
          <p:nvPr/>
        </p:nvSpPr>
        <p:spPr>
          <a:xfrm>
            <a:off x="116849" y="105273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grpSp>
        <p:nvGrpSpPr>
          <p:cNvPr id="2" name="Group 1">
            <a:extLst>
              <a:ext uri="{FF2B5EF4-FFF2-40B4-BE49-F238E27FC236}">
                <a16:creationId xmlns:a16="http://schemas.microsoft.com/office/drawing/2014/main" id="{9290C2F3-DE06-4F65-826E-CFF552978A67}"/>
              </a:ext>
            </a:extLst>
          </p:cNvPr>
          <p:cNvGrpSpPr/>
          <p:nvPr/>
        </p:nvGrpSpPr>
        <p:grpSpPr>
          <a:xfrm>
            <a:off x="660695" y="1741532"/>
            <a:ext cx="5939362" cy="3847708"/>
            <a:chOff x="660695" y="1741532"/>
            <a:chExt cx="593936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93936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8F8A1EE-D029-4E38-B142-6FF93FFF584F}"/>
                </a:ext>
              </a:extLst>
            </p:cNvPr>
            <p:cNvSpPr txBox="1"/>
            <p:nvPr/>
          </p:nvSpPr>
          <p:spPr>
            <a:xfrm>
              <a:off x="912723" y="1957225"/>
              <a:ext cx="5435305" cy="3416320"/>
            </a:xfrm>
            <a:prstGeom prst="rect">
              <a:avLst/>
            </a:prstGeom>
            <a:noFill/>
          </p:spPr>
          <p:txBody>
            <a:bodyPr wrap="square">
              <a:spAutoFit/>
            </a:bodyPr>
            <a:lstStyle/>
            <a:p>
              <a:pPr>
                <a:spcAft>
                  <a:spcPts val="600"/>
                </a:spcAft>
                <a:buNone/>
              </a:pPr>
              <a:r>
                <a:rPr lang="en-GB" sz="2000" dirty="0">
                  <a:solidFill>
                    <a:srgbClr val="585858"/>
                  </a:solidFill>
                  <a:effectLst/>
                  <a:latin typeface="+mj-lt"/>
                  <a:ea typeface="Calibri" panose="020F0502020204030204" pitchFamily="34" charset="0"/>
                  <a:cs typeface="Times New Roman" panose="02020603050405020304" pitchFamily="18" charset="0"/>
                </a:rPr>
                <a:t>A number has been rounded to a number of significant figures, with the result of 76</a:t>
              </a:r>
              <a:r>
                <a:rPr lang="en-GB" sz="2000" baseline="30000" dirty="0">
                  <a:solidFill>
                    <a:srgbClr val="585858"/>
                  </a:solidFill>
                  <a:effectLst/>
                  <a:latin typeface="+mj-lt"/>
                  <a:ea typeface="Calibri" panose="020F0502020204030204" pitchFamily="34" charset="0"/>
                  <a:cs typeface="Times New Roman" panose="02020603050405020304" pitchFamily="18" charset="0"/>
                </a:rPr>
                <a:t> </a:t>
              </a:r>
              <a:r>
                <a:rPr lang="en-GB" sz="2000" dirty="0">
                  <a:solidFill>
                    <a:srgbClr val="585858"/>
                  </a:solidFill>
                  <a:effectLst/>
                  <a:latin typeface="+mj-lt"/>
                  <a:ea typeface="Calibri" panose="020F0502020204030204" pitchFamily="34" charset="0"/>
                  <a:cs typeface="Times New Roman" panose="02020603050405020304" pitchFamily="18" charset="0"/>
                </a:rPr>
                <a:t>500.</a:t>
              </a:r>
            </a:p>
            <a:p>
              <a:pPr marL="342900" lvl="0" indent="-342900">
                <a:spcAft>
                  <a:spcPts val="600"/>
                </a:spcAft>
                <a:buFont typeface="+mj-lt"/>
                <a:buAutoNum type="alphaLcParenR"/>
              </a:pPr>
              <a:r>
                <a:rPr lang="en-GB" sz="2000" dirty="0">
                  <a:solidFill>
                    <a:srgbClr val="585858"/>
                  </a:solidFill>
                  <a:effectLst/>
                  <a:latin typeface="+mj-lt"/>
                  <a:ea typeface="Calibri" panose="020F0502020204030204" pitchFamily="34" charset="0"/>
                  <a:cs typeface="Times New Roman" panose="02020603050405020304" pitchFamily="18" charset="0"/>
                </a:rPr>
                <a:t>Kayla says that it has been rounded to three significant figures. </a:t>
              </a:r>
            </a:p>
            <a:p>
              <a:pPr marL="324000" lvl="1">
                <a:spcAft>
                  <a:spcPts val="600"/>
                </a:spcAft>
                <a:buNone/>
              </a:pPr>
              <a:r>
                <a:rPr lang="en-GB" sz="2000" dirty="0">
                  <a:solidFill>
                    <a:srgbClr val="585858"/>
                  </a:solidFill>
                  <a:effectLst/>
                  <a:latin typeface="+mj-lt"/>
                  <a:ea typeface="Calibri" panose="020F0502020204030204" pitchFamily="34" charset="0"/>
                  <a:cs typeface="Times New Roman" panose="02020603050405020304" pitchFamily="18" charset="0"/>
                </a:rPr>
                <a:t>Lakshmi says that it has been rounded to four significant figures. </a:t>
              </a:r>
            </a:p>
            <a:p>
              <a:pPr marL="324000" lvl="1">
                <a:spcAft>
                  <a:spcPts val="600"/>
                </a:spcAft>
                <a:buNone/>
              </a:pPr>
              <a:r>
                <a:rPr lang="en-GB" sz="2000" dirty="0">
                  <a:solidFill>
                    <a:srgbClr val="585858"/>
                  </a:solidFill>
                  <a:effectLst/>
                  <a:latin typeface="+mj-lt"/>
                  <a:ea typeface="Calibri" panose="020F0502020204030204" pitchFamily="34" charset="0"/>
                  <a:cs typeface="Times New Roman" panose="02020603050405020304" pitchFamily="18" charset="0"/>
                </a:rPr>
                <a:t>Who is correct? Why?</a:t>
              </a:r>
            </a:p>
            <a:p>
              <a:pPr marL="342900" lvl="0" indent="-342900">
                <a:spcAft>
                  <a:spcPts val="600"/>
                </a:spcAft>
                <a:buFont typeface="+mj-lt"/>
                <a:buAutoNum type="alphaLcParenR"/>
              </a:pPr>
              <a:r>
                <a:rPr lang="en-GB" sz="2000" dirty="0">
                  <a:solidFill>
                    <a:srgbClr val="585858"/>
                  </a:solidFill>
                  <a:effectLst/>
                  <a:latin typeface="+mj-lt"/>
                  <a:ea typeface="Calibri" panose="020F0502020204030204" pitchFamily="34" charset="0"/>
                  <a:cs typeface="Times New Roman" panose="02020603050405020304" pitchFamily="18" charset="0"/>
                </a:rPr>
                <a:t>What might the original number have been before rounding?</a:t>
              </a:r>
              <a:endParaRPr lang="en-GB" sz="3200" dirty="0">
                <a:solidFill>
                  <a:srgbClr val="585858"/>
                </a:solidFill>
                <a:latin typeface="+mj-lt"/>
              </a:endParaRPr>
            </a:p>
          </p:txBody>
        </p:sp>
      </p:grpSp>
    </p:spTree>
    <p:custDataLst>
      <p:tags r:id="rId1"/>
    </p:custDataLst>
    <p:extLst>
      <p:ext uri="{BB962C8B-B14F-4D97-AF65-F5344CB8AC3E}">
        <p14:creationId xmlns:p14="http://schemas.microsoft.com/office/powerpoint/2010/main" val="1602178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Consider real-life applications of rounding and its limitations</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51771"/>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10</a:t>
            </a:r>
            <a:endParaRPr lang="en-GB" dirty="0"/>
          </a:p>
        </p:txBody>
      </p:sp>
      <p:sp>
        <p:nvSpPr>
          <p:cNvPr id="5" name="TextBox 4">
            <a:extLst>
              <a:ext uri="{FF2B5EF4-FFF2-40B4-BE49-F238E27FC236}">
                <a16:creationId xmlns:a16="http://schemas.microsoft.com/office/drawing/2014/main" id="{B2C6F076-4C89-4F23-A492-660897F4E3D7}"/>
              </a:ext>
            </a:extLst>
          </p:cNvPr>
          <p:cNvSpPr txBox="1"/>
          <p:nvPr/>
        </p:nvSpPr>
        <p:spPr>
          <a:xfrm>
            <a:off x="1020560" y="1634716"/>
            <a:ext cx="10150879" cy="2425279"/>
          </a:xfrm>
          <a:prstGeom prst="rect">
            <a:avLst/>
          </a:prstGeom>
          <a:noFill/>
        </p:spPr>
        <p:txBody>
          <a:bodyPr wrap="square">
            <a:spAutoFit/>
          </a:bodyPr>
          <a:lstStyle/>
          <a:p>
            <a:pPr algn="ctr">
              <a:spcAft>
                <a:spcPts val="6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The capacity of Liverpool’s football stadium is 50</a:t>
            </a:r>
            <a:r>
              <a:rPr lang="en-GB" sz="2400" baseline="30000" dirty="0">
                <a:solidFill>
                  <a:srgbClr val="585858"/>
                </a:solidFill>
                <a:effectLst/>
                <a:latin typeface="+mj-lt"/>
                <a:ea typeface="Calibri" panose="020F0502020204030204" pitchFamily="34" charset="0"/>
                <a:cs typeface="Times New Roman" panose="02020603050405020304" pitchFamily="18" charset="0"/>
              </a:rPr>
              <a:t> </a:t>
            </a:r>
            <a:r>
              <a:rPr lang="en-GB" sz="2400" dirty="0">
                <a:solidFill>
                  <a:srgbClr val="585858"/>
                </a:solidFill>
                <a:effectLst/>
                <a:latin typeface="+mj-lt"/>
                <a:ea typeface="Calibri" panose="020F0502020204030204" pitchFamily="34" charset="0"/>
                <a:cs typeface="Times New Roman" panose="02020603050405020304" pitchFamily="18" charset="0"/>
              </a:rPr>
              <a:t>000 people when rounded to one significant figure. </a:t>
            </a:r>
          </a:p>
          <a:p>
            <a:pPr algn="ctr">
              <a:spcAft>
                <a:spcPts val="6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The capacity of Newcastle’s football stadium is 52</a:t>
            </a:r>
            <a:r>
              <a:rPr lang="en-GB" sz="2400" baseline="30000" dirty="0">
                <a:solidFill>
                  <a:srgbClr val="585858"/>
                </a:solidFill>
                <a:effectLst/>
                <a:latin typeface="+mj-lt"/>
                <a:ea typeface="Calibri" panose="020F0502020204030204" pitchFamily="34" charset="0"/>
                <a:cs typeface="Times New Roman" panose="02020603050405020304" pitchFamily="18" charset="0"/>
              </a:rPr>
              <a:t> </a:t>
            </a:r>
            <a:r>
              <a:rPr lang="en-GB" sz="2400" dirty="0">
                <a:solidFill>
                  <a:srgbClr val="585858"/>
                </a:solidFill>
                <a:effectLst/>
                <a:latin typeface="+mj-lt"/>
                <a:ea typeface="Calibri" panose="020F0502020204030204" pitchFamily="34" charset="0"/>
                <a:cs typeface="Times New Roman" panose="02020603050405020304" pitchFamily="18" charset="0"/>
              </a:rPr>
              <a:t>338 people. </a:t>
            </a:r>
          </a:p>
          <a:p>
            <a:pPr algn="ctr">
              <a:spcAft>
                <a:spcPts val="600"/>
              </a:spcAft>
              <a:buNone/>
            </a:pPr>
            <a:br>
              <a:rPr lang="en-GB" sz="2400" dirty="0">
                <a:solidFill>
                  <a:srgbClr val="585858"/>
                </a:solidFill>
                <a:effectLst/>
                <a:latin typeface="+mj-lt"/>
                <a:ea typeface="Calibri" panose="020F0502020204030204" pitchFamily="34" charset="0"/>
                <a:cs typeface="Times New Roman" panose="02020603050405020304" pitchFamily="18" charset="0"/>
              </a:rPr>
            </a:br>
            <a:endParaRPr lang="en-GB" sz="3600" dirty="0">
              <a:solidFill>
                <a:srgbClr val="585858"/>
              </a:solidFill>
              <a:latin typeface="+mj-lt"/>
            </a:endParaRPr>
          </a:p>
        </p:txBody>
      </p:sp>
      <p:sp>
        <p:nvSpPr>
          <p:cNvPr id="7" name="TextBox 6">
            <a:extLst>
              <a:ext uri="{FF2B5EF4-FFF2-40B4-BE49-F238E27FC236}">
                <a16:creationId xmlns:a16="http://schemas.microsoft.com/office/drawing/2014/main" id="{2AA23C8E-A6D5-4416-B62A-7035B9F390F3}"/>
              </a:ext>
            </a:extLst>
          </p:cNvPr>
          <p:cNvSpPr txBox="1"/>
          <p:nvPr/>
        </p:nvSpPr>
        <p:spPr>
          <a:xfrm>
            <a:off x="1216366" y="3418944"/>
            <a:ext cx="4303618" cy="1428214"/>
          </a:xfrm>
          <a:prstGeom prst="wedgeEllipseCallout">
            <a:avLst>
              <a:gd name="adj1" fmla="val -39597"/>
              <a:gd name="adj2" fmla="val 80793"/>
            </a:avLst>
          </a:prstGeom>
          <a:noFill/>
          <a:ln w="19050">
            <a:solidFill>
              <a:srgbClr val="00628C"/>
            </a:solidFill>
          </a:ln>
        </p:spPr>
        <p:txBody>
          <a:bodyPr wrap="square">
            <a:spAutoFit/>
          </a:bodyPr>
          <a:lstStyle/>
          <a:p>
            <a:pPr algn="ctr">
              <a:buNone/>
            </a:pPr>
            <a:r>
              <a:rPr lang="en-GB" sz="2000" dirty="0">
                <a:solidFill>
                  <a:srgbClr val="585858"/>
                </a:solidFill>
                <a:effectLst/>
                <a:latin typeface="+mj-lt"/>
                <a:ea typeface="Calibri" panose="020F0502020204030204" pitchFamily="34" charset="0"/>
                <a:cs typeface="Times New Roman" panose="02020603050405020304" pitchFamily="18" charset="0"/>
              </a:rPr>
              <a:t>More people fit into Liverpool’s stadium than Newcastle’s</a:t>
            </a:r>
            <a:endParaRPr lang="en-GB" sz="2000" dirty="0">
              <a:solidFill>
                <a:srgbClr val="585858"/>
              </a:solidFill>
              <a:latin typeface="+mj-lt"/>
            </a:endParaRPr>
          </a:p>
        </p:txBody>
      </p:sp>
      <p:sp>
        <p:nvSpPr>
          <p:cNvPr id="9" name="TextBox 8">
            <a:extLst>
              <a:ext uri="{FF2B5EF4-FFF2-40B4-BE49-F238E27FC236}">
                <a16:creationId xmlns:a16="http://schemas.microsoft.com/office/drawing/2014/main" id="{E08BB0B5-8B61-47B9-9A28-FD4D2709122A}"/>
              </a:ext>
            </a:extLst>
          </p:cNvPr>
          <p:cNvSpPr txBox="1"/>
          <p:nvPr/>
        </p:nvSpPr>
        <p:spPr>
          <a:xfrm>
            <a:off x="6483926" y="3400174"/>
            <a:ext cx="4782243" cy="1428214"/>
          </a:xfrm>
          <a:prstGeom prst="wedgeEllipseCallout">
            <a:avLst>
              <a:gd name="adj1" fmla="val 27590"/>
              <a:gd name="adj2" fmla="val 81624"/>
            </a:avLst>
          </a:prstGeom>
          <a:noFill/>
          <a:ln w="19050">
            <a:solidFill>
              <a:srgbClr val="00628C"/>
            </a:solidFill>
          </a:ln>
        </p:spPr>
        <p:txBody>
          <a:bodyPr wrap="square">
            <a:spAutoFit/>
          </a:bodyPr>
          <a:lstStyle/>
          <a:p>
            <a:pPr algn="ctr">
              <a:buNone/>
            </a:pPr>
            <a:r>
              <a:rPr lang="en-GB" sz="2000" dirty="0">
                <a:solidFill>
                  <a:srgbClr val="585858"/>
                </a:solidFill>
                <a:effectLst/>
                <a:latin typeface="+mj-lt"/>
                <a:ea typeface="Calibri" panose="020F0502020204030204" pitchFamily="34" charset="0"/>
                <a:cs typeface="Times New Roman" panose="02020603050405020304" pitchFamily="18" charset="0"/>
              </a:rPr>
              <a:t>More people fit into Newcastle’s stadium than Liverpool’s</a:t>
            </a:r>
            <a:endParaRPr lang="en-GB" sz="2000" dirty="0">
              <a:solidFill>
                <a:srgbClr val="585858"/>
              </a:solidFill>
              <a:latin typeface="+mj-lt"/>
            </a:endParaRPr>
          </a:p>
        </p:txBody>
      </p:sp>
      <p:sp>
        <p:nvSpPr>
          <p:cNvPr id="10" name="TextBox 9">
            <a:extLst>
              <a:ext uri="{FF2B5EF4-FFF2-40B4-BE49-F238E27FC236}">
                <a16:creationId xmlns:a16="http://schemas.microsoft.com/office/drawing/2014/main" id="{8266430C-F4AA-43EE-941A-07F0540D409F}"/>
              </a:ext>
            </a:extLst>
          </p:cNvPr>
          <p:cNvSpPr txBox="1"/>
          <p:nvPr/>
        </p:nvSpPr>
        <p:spPr>
          <a:xfrm>
            <a:off x="1216366" y="5308389"/>
            <a:ext cx="1001583" cy="400110"/>
          </a:xfrm>
          <a:prstGeom prst="rect">
            <a:avLst/>
          </a:prstGeom>
          <a:noFill/>
        </p:spPr>
        <p:txBody>
          <a:bodyPr wrap="square">
            <a:spAutoFit/>
          </a:bodyPr>
          <a:lstStyle/>
          <a:p>
            <a:pPr>
              <a:buNone/>
            </a:pPr>
            <a:r>
              <a:rPr lang="en-GB" sz="2000" dirty="0">
                <a:solidFill>
                  <a:srgbClr val="585858"/>
                </a:solidFill>
                <a:effectLst/>
                <a:latin typeface="+mj-lt"/>
                <a:ea typeface="Calibri" panose="020F0502020204030204" pitchFamily="34" charset="0"/>
                <a:cs typeface="Times New Roman" panose="02020603050405020304" pitchFamily="18" charset="0"/>
              </a:rPr>
              <a:t>Sam</a:t>
            </a:r>
            <a:endParaRPr lang="en-GB" sz="2000" dirty="0">
              <a:solidFill>
                <a:srgbClr val="585858"/>
              </a:solidFill>
              <a:latin typeface="+mj-lt"/>
            </a:endParaRPr>
          </a:p>
        </p:txBody>
      </p:sp>
      <p:sp>
        <p:nvSpPr>
          <p:cNvPr id="11" name="TextBox 10">
            <a:extLst>
              <a:ext uri="{FF2B5EF4-FFF2-40B4-BE49-F238E27FC236}">
                <a16:creationId xmlns:a16="http://schemas.microsoft.com/office/drawing/2014/main" id="{71950488-841B-4022-BAFB-A066C436791E}"/>
              </a:ext>
            </a:extLst>
          </p:cNvPr>
          <p:cNvSpPr txBox="1"/>
          <p:nvPr/>
        </p:nvSpPr>
        <p:spPr>
          <a:xfrm>
            <a:off x="9974049" y="5308389"/>
            <a:ext cx="1001583" cy="400110"/>
          </a:xfrm>
          <a:prstGeom prst="rect">
            <a:avLst/>
          </a:prstGeom>
          <a:noFill/>
        </p:spPr>
        <p:txBody>
          <a:bodyPr wrap="square">
            <a:spAutoFit/>
          </a:bodyPr>
          <a:lstStyle/>
          <a:p>
            <a:pPr>
              <a:buNone/>
            </a:pPr>
            <a:r>
              <a:rPr lang="en-GB" sz="2000" dirty="0" err="1">
                <a:solidFill>
                  <a:srgbClr val="585858"/>
                </a:solidFill>
                <a:effectLst/>
                <a:latin typeface="+mj-lt"/>
                <a:ea typeface="Calibri" panose="020F0502020204030204" pitchFamily="34" charset="0"/>
                <a:cs typeface="Times New Roman" panose="02020603050405020304" pitchFamily="18" charset="0"/>
              </a:rPr>
              <a:t>Bano</a:t>
            </a:r>
            <a:endParaRPr lang="en-GB" sz="2000" dirty="0">
              <a:solidFill>
                <a:srgbClr val="585858"/>
              </a:solidFill>
              <a:latin typeface="+mj-lt"/>
            </a:endParaRPr>
          </a:p>
        </p:txBody>
      </p:sp>
      <p:sp>
        <p:nvSpPr>
          <p:cNvPr id="12" name="TextBox 11">
            <a:extLst>
              <a:ext uri="{FF2B5EF4-FFF2-40B4-BE49-F238E27FC236}">
                <a16:creationId xmlns:a16="http://schemas.microsoft.com/office/drawing/2014/main" id="{A0F2BFE8-C6D1-48CA-8355-449DBCC0FC89}"/>
              </a:ext>
            </a:extLst>
          </p:cNvPr>
          <p:cNvSpPr txBox="1"/>
          <p:nvPr/>
        </p:nvSpPr>
        <p:spPr>
          <a:xfrm>
            <a:off x="3047047" y="5506737"/>
            <a:ext cx="6097904" cy="461665"/>
          </a:xfrm>
          <a:prstGeom prst="rect">
            <a:avLst/>
          </a:prstGeom>
          <a:noFill/>
        </p:spPr>
        <p:txBody>
          <a:bodyPr wrap="square">
            <a:spAutoFit/>
          </a:bodyPr>
          <a:lstStyle/>
          <a:p>
            <a:pPr algn="ctr">
              <a:buNone/>
            </a:pPr>
            <a:r>
              <a:rPr lang="en-GB" sz="2400" dirty="0">
                <a:solidFill>
                  <a:srgbClr val="585858"/>
                </a:solidFill>
                <a:effectLst/>
                <a:latin typeface="+mj-lt"/>
                <a:ea typeface="Calibri" panose="020F0502020204030204" pitchFamily="34" charset="0"/>
                <a:cs typeface="Times New Roman" panose="02020603050405020304" pitchFamily="18" charset="0"/>
              </a:rPr>
              <a:t>Who is correct? Why?</a:t>
            </a:r>
            <a:endParaRPr lang="en-GB" sz="2400" dirty="0">
              <a:solidFill>
                <a:srgbClr val="585858"/>
              </a:solidFill>
              <a:latin typeface="+mj-lt"/>
            </a:endParaRPr>
          </a:p>
        </p:txBody>
      </p:sp>
    </p:spTree>
    <p:extLst>
      <p:ext uri="{BB962C8B-B14F-4D97-AF65-F5344CB8AC3E}">
        <p14:creationId xmlns:p14="http://schemas.microsoft.com/office/powerpoint/2010/main" val="1223893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219671" y="1741531"/>
            <a:ext cx="4492953"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Can you create some other contexts suitable for your classes where the need for rounding is relevant?</a:t>
            </a:r>
          </a:p>
          <a:p>
            <a:pPr marL="360000" lvl="1" fontAlgn="auto">
              <a:lnSpc>
                <a:spcPct val="100000"/>
              </a:lnSpc>
              <a:spcBef>
                <a:spcPts val="0"/>
              </a:spcBef>
              <a:spcAft>
                <a:spcPts val="1200"/>
              </a:spcAft>
              <a:buClrTx/>
            </a:pPr>
            <a:r>
              <a:rPr lang="en-GB" sz="2400" dirty="0"/>
              <a:t>What mathematical language would you want students to use in their explanations?</a:t>
            </a:r>
          </a:p>
        </p:txBody>
      </p:sp>
      <p:sp>
        <p:nvSpPr>
          <p:cNvPr id="7" name="Title 1">
            <a:extLst>
              <a:ext uri="{FF2B5EF4-FFF2-40B4-BE49-F238E27FC236}">
                <a16:creationId xmlns:a16="http://schemas.microsoft.com/office/drawing/2014/main" id="{64B10411-C71F-4D3A-8D8A-A2A4BD5D3CD7}"/>
              </a:ext>
            </a:extLst>
          </p:cNvPr>
          <p:cNvSpPr>
            <a:spLocks noGrp="1"/>
          </p:cNvSpPr>
          <p:nvPr>
            <p:ph type="title"/>
          </p:nvPr>
        </p:nvSpPr>
        <p:spPr>
          <a:xfrm>
            <a:off x="116849" y="443915"/>
            <a:ext cx="10593151" cy="426170"/>
          </a:xfrm>
        </p:spPr>
        <p:txBody>
          <a:bodyPr/>
          <a:lstStyle/>
          <a:p>
            <a:r>
              <a:rPr lang="en-GB" sz="2000" b="1" dirty="0"/>
              <a:t>Consider real-life applications of rounding and its limitations</a:t>
            </a:r>
          </a:p>
        </p:txBody>
      </p:sp>
      <p:sp>
        <p:nvSpPr>
          <p:cNvPr id="8" name="TextBox 7">
            <a:extLst>
              <a:ext uri="{FF2B5EF4-FFF2-40B4-BE49-F238E27FC236}">
                <a16:creationId xmlns:a16="http://schemas.microsoft.com/office/drawing/2014/main" id="{7D04F2CA-8E9F-4450-B63C-F28CD4653A05}"/>
              </a:ext>
            </a:extLst>
          </p:cNvPr>
          <p:cNvSpPr txBox="1"/>
          <p:nvPr/>
        </p:nvSpPr>
        <p:spPr>
          <a:xfrm>
            <a:off x="116849" y="1086769"/>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10</a:t>
            </a:r>
            <a:endParaRPr lang="en-GB" dirty="0"/>
          </a:p>
        </p:txBody>
      </p:sp>
      <p:grpSp>
        <p:nvGrpSpPr>
          <p:cNvPr id="2" name="Group 1">
            <a:extLst>
              <a:ext uri="{FF2B5EF4-FFF2-40B4-BE49-F238E27FC236}">
                <a16:creationId xmlns:a16="http://schemas.microsoft.com/office/drawing/2014/main" id="{497FEFE0-3750-4298-A0F0-7EE994F724E3}"/>
              </a:ext>
            </a:extLst>
          </p:cNvPr>
          <p:cNvGrpSpPr/>
          <p:nvPr/>
        </p:nvGrpSpPr>
        <p:grpSpPr>
          <a:xfrm>
            <a:off x="387268" y="1741532"/>
            <a:ext cx="6771419" cy="3847708"/>
            <a:chOff x="387268" y="1741532"/>
            <a:chExt cx="6771419"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87268" y="1741532"/>
              <a:ext cx="6771419"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6B8B583-C9E8-4334-81A2-C7A8082B7FDB}"/>
                </a:ext>
              </a:extLst>
            </p:cNvPr>
            <p:cNvSpPr txBox="1"/>
            <p:nvPr/>
          </p:nvSpPr>
          <p:spPr>
            <a:xfrm>
              <a:off x="387268" y="1822404"/>
              <a:ext cx="6771419" cy="1895904"/>
            </a:xfrm>
            <a:prstGeom prst="rect">
              <a:avLst/>
            </a:prstGeom>
            <a:noFill/>
          </p:spPr>
          <p:txBody>
            <a:bodyPr wrap="square">
              <a:spAutoFit/>
            </a:bodyPr>
            <a:lstStyle/>
            <a:p>
              <a:pPr algn="ctr">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The capacity of Liverpool’s football stadium is 50</a:t>
              </a:r>
              <a:r>
                <a:rPr lang="en-GB" sz="1800" baseline="30000" dirty="0">
                  <a:solidFill>
                    <a:srgbClr val="585858"/>
                  </a:solidFill>
                  <a:effectLst/>
                  <a:latin typeface="+mj-lt"/>
                  <a:ea typeface="Calibri" panose="020F0502020204030204" pitchFamily="34" charset="0"/>
                  <a:cs typeface="Times New Roman" panose="02020603050405020304" pitchFamily="18" charset="0"/>
                </a:rPr>
                <a:t> </a:t>
              </a:r>
              <a:r>
                <a:rPr lang="en-GB" sz="1800" dirty="0">
                  <a:solidFill>
                    <a:srgbClr val="585858"/>
                  </a:solidFill>
                  <a:effectLst/>
                  <a:latin typeface="+mj-lt"/>
                  <a:ea typeface="Calibri" panose="020F0502020204030204" pitchFamily="34" charset="0"/>
                  <a:cs typeface="Times New Roman" panose="02020603050405020304" pitchFamily="18" charset="0"/>
                </a:rPr>
                <a:t>000 people when rounded to one significant figure. </a:t>
              </a:r>
            </a:p>
            <a:p>
              <a:pPr algn="ctr">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The capacity of Newcastle’s football stadium is 52</a:t>
              </a:r>
              <a:r>
                <a:rPr lang="en-GB" sz="1800" baseline="30000" dirty="0">
                  <a:solidFill>
                    <a:srgbClr val="585858"/>
                  </a:solidFill>
                  <a:effectLst/>
                  <a:latin typeface="+mj-lt"/>
                  <a:ea typeface="Calibri" panose="020F0502020204030204" pitchFamily="34" charset="0"/>
                  <a:cs typeface="Times New Roman" panose="02020603050405020304" pitchFamily="18" charset="0"/>
                </a:rPr>
                <a:t> </a:t>
              </a:r>
              <a:r>
                <a:rPr lang="en-GB" sz="1800" dirty="0">
                  <a:solidFill>
                    <a:srgbClr val="585858"/>
                  </a:solidFill>
                  <a:effectLst/>
                  <a:latin typeface="+mj-lt"/>
                  <a:ea typeface="Calibri" panose="020F0502020204030204" pitchFamily="34" charset="0"/>
                  <a:cs typeface="Times New Roman" panose="02020603050405020304" pitchFamily="18" charset="0"/>
                </a:rPr>
                <a:t>338 people. </a:t>
              </a:r>
            </a:p>
            <a:p>
              <a:pPr algn="ctr">
                <a:spcAft>
                  <a:spcPts val="600"/>
                </a:spcAft>
                <a:buNone/>
              </a:pPr>
              <a:br>
                <a:rPr lang="en-GB" sz="1800" dirty="0">
                  <a:solidFill>
                    <a:srgbClr val="585858"/>
                  </a:solidFill>
                  <a:effectLst/>
                  <a:latin typeface="+mj-lt"/>
                  <a:ea typeface="Calibri" panose="020F0502020204030204" pitchFamily="34" charset="0"/>
                  <a:cs typeface="Times New Roman" panose="02020603050405020304" pitchFamily="18" charset="0"/>
                </a:rPr>
              </a:br>
              <a:endParaRPr lang="en-GB" dirty="0">
                <a:solidFill>
                  <a:srgbClr val="585858"/>
                </a:solidFill>
                <a:latin typeface="+mj-lt"/>
              </a:endParaRPr>
            </a:p>
          </p:txBody>
        </p:sp>
        <p:sp>
          <p:nvSpPr>
            <p:cNvPr id="10" name="TextBox 9">
              <a:extLst>
                <a:ext uri="{FF2B5EF4-FFF2-40B4-BE49-F238E27FC236}">
                  <a16:creationId xmlns:a16="http://schemas.microsoft.com/office/drawing/2014/main" id="{256A172F-846B-4F34-8244-313D14179BB1}"/>
                </a:ext>
              </a:extLst>
            </p:cNvPr>
            <p:cNvSpPr txBox="1"/>
            <p:nvPr/>
          </p:nvSpPr>
          <p:spPr>
            <a:xfrm>
              <a:off x="563775" y="3090314"/>
              <a:ext cx="3151442" cy="1168539"/>
            </a:xfrm>
            <a:prstGeom prst="wedgeEllipseCallout">
              <a:avLst>
                <a:gd name="adj1" fmla="val -39597"/>
                <a:gd name="adj2" fmla="val 80793"/>
              </a:avLst>
            </a:prstGeom>
            <a:noFill/>
            <a:ln w="19050">
              <a:solidFill>
                <a:srgbClr val="00628C"/>
              </a:solidFill>
            </a:ln>
          </p:spPr>
          <p:txBody>
            <a:bodyPr wrap="square">
              <a:spAutoFit/>
            </a:bodyPr>
            <a:lstStyle/>
            <a:p>
              <a:pPr algn="ctr">
                <a:buNone/>
              </a:pPr>
              <a:r>
                <a:rPr lang="en-GB" sz="1600" dirty="0">
                  <a:solidFill>
                    <a:srgbClr val="585858"/>
                  </a:solidFill>
                  <a:effectLst/>
                  <a:latin typeface="+mj-lt"/>
                  <a:ea typeface="Calibri" panose="020F0502020204030204" pitchFamily="34" charset="0"/>
                  <a:cs typeface="Times New Roman" panose="02020603050405020304" pitchFamily="18" charset="0"/>
                </a:rPr>
                <a:t>More people fit into Liverpool’s stadium than Newcastle’s</a:t>
              </a:r>
              <a:endParaRPr lang="en-GB" sz="1600" dirty="0">
                <a:solidFill>
                  <a:srgbClr val="585858"/>
                </a:solidFill>
                <a:latin typeface="+mj-lt"/>
              </a:endParaRPr>
            </a:p>
          </p:txBody>
        </p:sp>
        <p:sp>
          <p:nvSpPr>
            <p:cNvPr id="11" name="TextBox 10">
              <a:extLst>
                <a:ext uri="{FF2B5EF4-FFF2-40B4-BE49-F238E27FC236}">
                  <a16:creationId xmlns:a16="http://schemas.microsoft.com/office/drawing/2014/main" id="{DCD4035C-BBEB-4D96-AB27-3E7FCE04026B}"/>
                </a:ext>
              </a:extLst>
            </p:cNvPr>
            <p:cNvSpPr txBox="1"/>
            <p:nvPr/>
          </p:nvSpPr>
          <p:spPr>
            <a:xfrm>
              <a:off x="3891723" y="3211194"/>
              <a:ext cx="3116430" cy="1168539"/>
            </a:xfrm>
            <a:prstGeom prst="wedgeEllipseCallout">
              <a:avLst>
                <a:gd name="adj1" fmla="val 35275"/>
                <a:gd name="adj2" fmla="val 79761"/>
              </a:avLst>
            </a:prstGeom>
            <a:noFill/>
            <a:ln w="19050">
              <a:solidFill>
                <a:srgbClr val="00628C"/>
              </a:solidFill>
            </a:ln>
          </p:spPr>
          <p:txBody>
            <a:bodyPr wrap="square">
              <a:spAutoFit/>
            </a:bodyPr>
            <a:lstStyle/>
            <a:p>
              <a:pPr algn="ctr">
                <a:buNone/>
              </a:pPr>
              <a:r>
                <a:rPr lang="en-GB" sz="1600" dirty="0">
                  <a:solidFill>
                    <a:srgbClr val="585858"/>
                  </a:solidFill>
                  <a:effectLst/>
                  <a:latin typeface="+mj-lt"/>
                  <a:ea typeface="Calibri" panose="020F0502020204030204" pitchFamily="34" charset="0"/>
                  <a:cs typeface="Times New Roman" panose="02020603050405020304" pitchFamily="18" charset="0"/>
                </a:rPr>
                <a:t>More people fit into Newcastle’s stadium than Liverpool’s</a:t>
              </a:r>
              <a:endParaRPr lang="en-GB" sz="1600" dirty="0">
                <a:solidFill>
                  <a:srgbClr val="585858"/>
                </a:solidFill>
                <a:latin typeface="+mj-lt"/>
              </a:endParaRPr>
            </a:p>
          </p:txBody>
        </p:sp>
        <p:sp>
          <p:nvSpPr>
            <p:cNvPr id="12" name="TextBox 11">
              <a:extLst>
                <a:ext uri="{FF2B5EF4-FFF2-40B4-BE49-F238E27FC236}">
                  <a16:creationId xmlns:a16="http://schemas.microsoft.com/office/drawing/2014/main" id="{009FE325-2F9D-41DD-A4CF-38DFFD77D5C5}"/>
                </a:ext>
              </a:extLst>
            </p:cNvPr>
            <p:cNvSpPr txBox="1"/>
            <p:nvPr/>
          </p:nvSpPr>
          <p:spPr>
            <a:xfrm>
              <a:off x="563775" y="4706988"/>
              <a:ext cx="923713" cy="369332"/>
            </a:xfrm>
            <a:prstGeom prst="rect">
              <a:avLst/>
            </a:prstGeom>
            <a:noFill/>
          </p:spPr>
          <p:txBody>
            <a:bodyPr wrap="square">
              <a:spAutoFit/>
            </a:bodyPr>
            <a:lstStyle/>
            <a:p>
              <a:pPr>
                <a:buNone/>
              </a:pPr>
              <a:r>
                <a:rPr lang="en-GB" sz="1800" dirty="0">
                  <a:solidFill>
                    <a:srgbClr val="585858"/>
                  </a:solidFill>
                  <a:effectLst/>
                  <a:latin typeface="+mj-lt"/>
                  <a:ea typeface="Calibri" panose="020F0502020204030204" pitchFamily="34" charset="0"/>
                  <a:cs typeface="Times New Roman" panose="02020603050405020304" pitchFamily="18" charset="0"/>
                </a:rPr>
                <a:t>Sam</a:t>
              </a:r>
              <a:endParaRPr lang="en-GB" sz="1800" dirty="0">
                <a:solidFill>
                  <a:srgbClr val="585858"/>
                </a:solidFill>
                <a:latin typeface="+mj-lt"/>
              </a:endParaRPr>
            </a:p>
          </p:txBody>
        </p:sp>
        <p:sp>
          <p:nvSpPr>
            <p:cNvPr id="13" name="TextBox 12">
              <a:extLst>
                <a:ext uri="{FF2B5EF4-FFF2-40B4-BE49-F238E27FC236}">
                  <a16:creationId xmlns:a16="http://schemas.microsoft.com/office/drawing/2014/main" id="{407B6B41-0C90-4AF7-97E9-2D3A81B80CCF}"/>
                </a:ext>
              </a:extLst>
            </p:cNvPr>
            <p:cNvSpPr txBox="1"/>
            <p:nvPr/>
          </p:nvSpPr>
          <p:spPr>
            <a:xfrm>
              <a:off x="6165589" y="4787860"/>
              <a:ext cx="958898" cy="369332"/>
            </a:xfrm>
            <a:prstGeom prst="rect">
              <a:avLst/>
            </a:prstGeom>
            <a:noFill/>
          </p:spPr>
          <p:txBody>
            <a:bodyPr wrap="square">
              <a:spAutoFit/>
            </a:bodyPr>
            <a:lstStyle/>
            <a:p>
              <a:pPr>
                <a:buNone/>
              </a:pPr>
              <a:r>
                <a:rPr lang="en-GB" sz="1800" dirty="0" err="1">
                  <a:solidFill>
                    <a:srgbClr val="585858"/>
                  </a:solidFill>
                  <a:effectLst/>
                  <a:latin typeface="+mj-lt"/>
                  <a:ea typeface="Calibri" panose="020F0502020204030204" pitchFamily="34" charset="0"/>
                  <a:cs typeface="Times New Roman" panose="02020603050405020304" pitchFamily="18" charset="0"/>
                </a:rPr>
                <a:t>Bano</a:t>
              </a:r>
              <a:endParaRPr lang="en-GB" sz="1800" dirty="0">
                <a:solidFill>
                  <a:srgbClr val="585858"/>
                </a:solidFill>
                <a:latin typeface="+mj-lt"/>
              </a:endParaRPr>
            </a:p>
          </p:txBody>
        </p:sp>
        <p:sp>
          <p:nvSpPr>
            <p:cNvPr id="14" name="TextBox 13">
              <a:extLst>
                <a:ext uri="{FF2B5EF4-FFF2-40B4-BE49-F238E27FC236}">
                  <a16:creationId xmlns:a16="http://schemas.microsoft.com/office/drawing/2014/main" id="{C2147E11-3EA5-4734-A9F3-E1C45801D582}"/>
                </a:ext>
              </a:extLst>
            </p:cNvPr>
            <p:cNvSpPr txBox="1"/>
            <p:nvPr/>
          </p:nvSpPr>
          <p:spPr>
            <a:xfrm>
              <a:off x="724025" y="5084752"/>
              <a:ext cx="6097904" cy="369332"/>
            </a:xfrm>
            <a:prstGeom prst="rect">
              <a:avLst/>
            </a:prstGeom>
            <a:noFill/>
          </p:spPr>
          <p:txBody>
            <a:bodyPr wrap="square">
              <a:spAutoFit/>
            </a:bodyPr>
            <a:lstStyle/>
            <a:p>
              <a:pPr algn="ctr">
                <a:buNone/>
              </a:pPr>
              <a:r>
                <a:rPr lang="en-GB" sz="1800" dirty="0">
                  <a:solidFill>
                    <a:srgbClr val="585858"/>
                  </a:solidFill>
                  <a:effectLst/>
                  <a:latin typeface="+mj-lt"/>
                  <a:ea typeface="Calibri" panose="020F0502020204030204" pitchFamily="34" charset="0"/>
                  <a:cs typeface="Times New Roman" panose="02020603050405020304" pitchFamily="18" charset="0"/>
                </a:rPr>
                <a:t>Who is correct? Why?</a:t>
              </a:r>
              <a:endParaRPr lang="en-GB" sz="1800" dirty="0">
                <a:solidFill>
                  <a:srgbClr val="585858"/>
                </a:solidFill>
                <a:latin typeface="+mj-lt"/>
              </a:endParaRPr>
            </a:p>
          </p:txBody>
        </p:sp>
      </p:grpSp>
    </p:spTree>
    <p:custDataLst>
      <p:tags r:id="rId1"/>
    </p:custDataLst>
    <p:extLst>
      <p:ext uri="{BB962C8B-B14F-4D97-AF65-F5344CB8AC3E}">
        <p14:creationId xmlns:p14="http://schemas.microsoft.com/office/powerpoint/2010/main" val="3268478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Solve problems where there is more than one answer and there are elements of experimentation, investigation, checking, reasoning, proof, etc</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6265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11</a:t>
            </a:r>
            <a:endParaRPr lang="en-GB" dirty="0"/>
          </a:p>
        </p:txBody>
      </p:sp>
      <p:sp>
        <p:nvSpPr>
          <p:cNvPr id="5" name="TextBox 4">
            <a:extLst>
              <a:ext uri="{FF2B5EF4-FFF2-40B4-BE49-F238E27FC236}">
                <a16:creationId xmlns:a16="http://schemas.microsoft.com/office/drawing/2014/main" id="{4FF18DC0-2345-4574-A229-134A3C3730B5}"/>
              </a:ext>
            </a:extLst>
          </p:cNvPr>
          <p:cNvSpPr txBox="1"/>
          <p:nvPr/>
        </p:nvSpPr>
        <p:spPr>
          <a:xfrm>
            <a:off x="911424" y="1988840"/>
            <a:ext cx="10369152" cy="3219343"/>
          </a:xfrm>
          <a:prstGeom prst="rect">
            <a:avLst/>
          </a:prstGeom>
          <a:noFill/>
        </p:spPr>
        <p:txBody>
          <a:bodyPr wrap="square">
            <a:spAutoFit/>
          </a:bodyPr>
          <a:lstStyle/>
          <a:p>
            <a:pPr lvl="0">
              <a:spcAft>
                <a:spcPts val="12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A number has been rounded to 30, correct to one significant figure. </a:t>
            </a:r>
          </a:p>
          <a:p>
            <a:pPr marL="342900" lvl="0" indent="-342900">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Can you give an example of what that number might be?</a:t>
            </a:r>
          </a:p>
          <a:p>
            <a:pPr marL="342900" lvl="0" indent="-342900">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Can you find another example?</a:t>
            </a:r>
          </a:p>
          <a:p>
            <a:pPr marL="342900" lvl="0" indent="-342900">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Can you describe all the numbers that round to 30 (to one significant figure)?</a:t>
            </a:r>
          </a:p>
          <a:p>
            <a:pPr marL="342900" lvl="0" indent="-342900">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Can you show this on a number line?</a:t>
            </a:r>
            <a:endParaRPr lang="en-GB" sz="2400" dirty="0">
              <a:solidFill>
                <a:srgbClr val="585858"/>
              </a:solidFill>
              <a:latin typeface="+mj-lt"/>
            </a:endParaRPr>
          </a:p>
        </p:txBody>
      </p:sp>
    </p:spTree>
    <p:extLst>
      <p:ext uri="{BB962C8B-B14F-4D97-AF65-F5344CB8AC3E}">
        <p14:creationId xmlns:p14="http://schemas.microsoft.com/office/powerpoint/2010/main" val="3131800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256363D-0CED-4BE2-AF2D-74D11A4D4A21}"/>
              </a:ext>
            </a:extLst>
          </p:cNvPr>
          <p:cNvSpPr>
            <a:spLocks noGrp="1"/>
          </p:cNvSpPr>
          <p:nvPr>
            <p:ph type="title"/>
          </p:nvPr>
        </p:nvSpPr>
        <p:spPr>
          <a:xfrm>
            <a:off x="116849" y="443915"/>
            <a:ext cx="10593151" cy="426170"/>
          </a:xfrm>
        </p:spPr>
        <p:txBody>
          <a:bodyPr>
            <a:normAutofit fontScale="90000"/>
          </a:bodyPr>
          <a:lstStyle/>
          <a:p>
            <a:r>
              <a:rPr lang="en-GB" sz="2000" b="1" dirty="0"/>
              <a:t>Solve problems where there is more than one answer and there are elements of experimentation, investigation, checking, reasoning, proof, etc</a:t>
            </a:r>
          </a:p>
        </p:txBody>
      </p:sp>
      <p:sp>
        <p:nvSpPr>
          <p:cNvPr id="10" name="TextBox 9">
            <a:extLst>
              <a:ext uri="{FF2B5EF4-FFF2-40B4-BE49-F238E27FC236}">
                <a16:creationId xmlns:a16="http://schemas.microsoft.com/office/drawing/2014/main" id="{166DCFFF-4E39-427B-8F68-AF9073A2946B}"/>
              </a:ext>
            </a:extLst>
          </p:cNvPr>
          <p:cNvSpPr txBox="1"/>
          <p:nvPr/>
        </p:nvSpPr>
        <p:spPr>
          <a:xfrm>
            <a:off x="116849" y="106265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12</a:t>
            </a:r>
            <a:endParaRPr lang="en-GB" dirty="0"/>
          </a:p>
        </p:txBody>
      </p:sp>
      <p:sp>
        <p:nvSpPr>
          <p:cNvPr id="11" name="TextBox 10">
            <a:extLst>
              <a:ext uri="{FF2B5EF4-FFF2-40B4-BE49-F238E27FC236}">
                <a16:creationId xmlns:a16="http://schemas.microsoft.com/office/drawing/2014/main" id="{D176EFF4-A6E7-40B4-8652-BD360E86BFF5}"/>
              </a:ext>
            </a:extLst>
          </p:cNvPr>
          <p:cNvSpPr txBox="1"/>
          <p:nvPr/>
        </p:nvSpPr>
        <p:spPr>
          <a:xfrm>
            <a:off x="2482691" y="3573016"/>
            <a:ext cx="7226617" cy="1058751"/>
          </a:xfrm>
          <a:prstGeom prst="rect">
            <a:avLst/>
          </a:prstGeom>
          <a:noFill/>
        </p:spPr>
        <p:txBody>
          <a:bodyPr wrap="square">
            <a:spAutoFit/>
          </a:bodyPr>
          <a:lstStyle/>
          <a:p>
            <a:pPr marL="457200" indent="-457200">
              <a:spcAft>
                <a:spcPts val="1200"/>
              </a:spcAft>
              <a:buFont typeface="+mj-lt"/>
              <a:buAutoNum type="alphaLcParenR"/>
            </a:pPr>
            <a:r>
              <a:rPr lang="en-GB" sz="2400" dirty="0">
                <a:solidFill>
                  <a:srgbClr val="585858"/>
                </a:solidFill>
                <a:latin typeface="+mj-lt"/>
              </a:rPr>
              <a:t>What is the greatest value the number could be?</a:t>
            </a:r>
          </a:p>
          <a:p>
            <a:pPr marL="457200" indent="-457200">
              <a:spcAft>
                <a:spcPts val="1200"/>
              </a:spcAft>
              <a:buFont typeface="+mj-lt"/>
              <a:buAutoNum type="alphaLcParenR"/>
            </a:pPr>
            <a:r>
              <a:rPr lang="en-GB" sz="2400" dirty="0">
                <a:solidFill>
                  <a:srgbClr val="585858"/>
                </a:solidFill>
                <a:latin typeface="+mj-lt"/>
              </a:rPr>
              <a:t>What is the smallest value the number could be?</a:t>
            </a:r>
          </a:p>
        </p:txBody>
      </p:sp>
      <p:sp>
        <p:nvSpPr>
          <p:cNvPr id="12" name="TextBox 11">
            <a:extLst>
              <a:ext uri="{FF2B5EF4-FFF2-40B4-BE49-F238E27FC236}">
                <a16:creationId xmlns:a16="http://schemas.microsoft.com/office/drawing/2014/main" id="{FC91B85D-CCE1-4445-8E62-2BC0FBEF843B}"/>
              </a:ext>
            </a:extLst>
          </p:cNvPr>
          <p:cNvSpPr txBox="1"/>
          <p:nvPr/>
        </p:nvSpPr>
        <p:spPr>
          <a:xfrm>
            <a:off x="1191974" y="2132856"/>
            <a:ext cx="10038397" cy="954107"/>
          </a:xfrm>
          <a:prstGeom prst="rect">
            <a:avLst/>
          </a:prstGeom>
          <a:noFill/>
        </p:spPr>
        <p:txBody>
          <a:bodyPr wrap="square">
            <a:spAutoFit/>
          </a:bodyPr>
          <a:lstStyle/>
          <a:p>
            <a:pPr algn="ctr">
              <a:spcAft>
                <a:spcPts val="1200"/>
              </a:spcAft>
              <a:buNone/>
            </a:pPr>
            <a:r>
              <a:rPr lang="en-GB" dirty="0">
                <a:solidFill>
                  <a:srgbClr val="585858"/>
                </a:solidFill>
                <a:latin typeface="+mj-lt"/>
              </a:rPr>
              <a:t>When a certain four-digit number is rounded to two significant figures, the answer is 8 000.</a:t>
            </a:r>
          </a:p>
        </p:txBody>
      </p:sp>
    </p:spTree>
    <p:extLst>
      <p:ext uri="{BB962C8B-B14F-4D97-AF65-F5344CB8AC3E}">
        <p14:creationId xmlns:p14="http://schemas.microsoft.com/office/powerpoint/2010/main" val="3906512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E04713E-AE8E-439E-87DB-36AC54B4B7A1}"/>
              </a:ext>
            </a:extLst>
          </p:cNvPr>
          <p:cNvSpPr>
            <a:spLocks noGrp="1"/>
          </p:cNvSpPr>
          <p:nvPr>
            <p:ph type="title"/>
          </p:nvPr>
        </p:nvSpPr>
        <p:spPr>
          <a:xfrm>
            <a:off x="116849" y="443915"/>
            <a:ext cx="10593151" cy="426170"/>
          </a:xfrm>
        </p:spPr>
        <p:txBody>
          <a:bodyPr>
            <a:normAutofit fontScale="90000"/>
          </a:bodyPr>
          <a:lstStyle/>
          <a:p>
            <a:r>
              <a:rPr lang="en-GB" sz="2000" b="1" dirty="0"/>
              <a:t>Solve problems where there is more than one answer and there are elements of experimentation, investigation, checking, reasoning, proof, etc</a:t>
            </a:r>
          </a:p>
        </p:txBody>
      </p:sp>
      <p:sp>
        <p:nvSpPr>
          <p:cNvPr id="11" name="TextBox 10">
            <a:extLst>
              <a:ext uri="{FF2B5EF4-FFF2-40B4-BE49-F238E27FC236}">
                <a16:creationId xmlns:a16="http://schemas.microsoft.com/office/drawing/2014/main" id="{D1B3889B-E66D-420E-81BD-F38D5754082B}"/>
              </a:ext>
            </a:extLst>
          </p:cNvPr>
          <p:cNvSpPr txBox="1"/>
          <p:nvPr/>
        </p:nvSpPr>
        <p:spPr>
          <a:xfrm>
            <a:off x="116849" y="106265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13</a:t>
            </a:r>
            <a:endParaRPr lang="en-GB" dirty="0"/>
          </a:p>
        </p:txBody>
      </p:sp>
      <p:sp>
        <p:nvSpPr>
          <p:cNvPr id="12" name="TextBox 11">
            <a:extLst>
              <a:ext uri="{FF2B5EF4-FFF2-40B4-BE49-F238E27FC236}">
                <a16:creationId xmlns:a16="http://schemas.microsoft.com/office/drawing/2014/main" id="{CDF1C7FD-59C0-4455-8CB1-2B58F14C832C}"/>
              </a:ext>
            </a:extLst>
          </p:cNvPr>
          <p:cNvSpPr txBox="1"/>
          <p:nvPr/>
        </p:nvSpPr>
        <p:spPr>
          <a:xfrm>
            <a:off x="1055440" y="2204864"/>
            <a:ext cx="10081120" cy="1625060"/>
          </a:xfrm>
          <a:prstGeom prst="rect">
            <a:avLst/>
          </a:prstGeom>
          <a:noFill/>
        </p:spPr>
        <p:txBody>
          <a:bodyPr wrap="square">
            <a:spAutoFit/>
          </a:bodyPr>
          <a:lstStyle/>
          <a:p>
            <a:pPr lvl="0" algn="ctr">
              <a:spcAft>
                <a:spcPts val="1200"/>
              </a:spcAft>
              <a:buNone/>
            </a:pPr>
            <a:r>
              <a:rPr lang="en-GB" dirty="0">
                <a:solidFill>
                  <a:srgbClr val="585858"/>
                </a:solidFill>
                <a:effectLst/>
                <a:latin typeface="+mj-lt"/>
                <a:ea typeface="Calibri" panose="020F0502020204030204" pitchFamily="34" charset="0"/>
                <a:cs typeface="Times New Roman" panose="02020603050405020304" pitchFamily="18" charset="0"/>
              </a:rPr>
              <a:t>When rounding an integer to three significant figures, the answer is 13 700. </a:t>
            </a:r>
          </a:p>
          <a:p>
            <a:pPr lvl="0" algn="ctr">
              <a:spcAft>
                <a:spcPts val="1200"/>
              </a:spcAft>
              <a:buNone/>
            </a:pPr>
            <a:r>
              <a:rPr lang="en-GB" dirty="0">
                <a:solidFill>
                  <a:srgbClr val="585858"/>
                </a:solidFill>
                <a:effectLst/>
                <a:latin typeface="+mj-lt"/>
                <a:ea typeface="Calibri" panose="020F0502020204030204" pitchFamily="34" charset="0"/>
                <a:cs typeface="Times New Roman" panose="02020603050405020304" pitchFamily="18" charset="0"/>
              </a:rPr>
              <a:t>How many possibilities are there for the original integer?</a:t>
            </a:r>
            <a:endParaRPr lang="en-GB" dirty="0">
              <a:solidFill>
                <a:srgbClr val="585858"/>
              </a:solidFill>
              <a:latin typeface="+mj-lt"/>
            </a:endParaRPr>
          </a:p>
        </p:txBody>
      </p:sp>
    </p:spTree>
    <p:extLst>
      <p:ext uri="{BB962C8B-B14F-4D97-AF65-F5344CB8AC3E}">
        <p14:creationId xmlns:p14="http://schemas.microsoft.com/office/powerpoint/2010/main" val="3420468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335360" y="4731863"/>
            <a:ext cx="11521280" cy="1277272"/>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 these three examples build up students’ ability to generalise?</a:t>
            </a:r>
          </a:p>
          <a:p>
            <a:pPr marL="360000" lvl="1" fontAlgn="auto">
              <a:lnSpc>
                <a:spcPct val="100000"/>
              </a:lnSpc>
              <a:spcBef>
                <a:spcPts val="0"/>
              </a:spcBef>
              <a:spcAft>
                <a:spcPts val="1200"/>
              </a:spcAft>
              <a:buClrTx/>
            </a:pPr>
            <a:r>
              <a:rPr lang="en-GB" sz="2400" dirty="0"/>
              <a:t>What representations might you want to use to support students who are struggling?</a:t>
            </a:r>
          </a:p>
        </p:txBody>
      </p:sp>
      <p:sp>
        <p:nvSpPr>
          <p:cNvPr id="7" name="Title 1">
            <a:extLst>
              <a:ext uri="{FF2B5EF4-FFF2-40B4-BE49-F238E27FC236}">
                <a16:creationId xmlns:a16="http://schemas.microsoft.com/office/drawing/2014/main" id="{CB3AC8DC-4984-430D-96E7-774210D6FCC6}"/>
              </a:ext>
            </a:extLst>
          </p:cNvPr>
          <p:cNvSpPr>
            <a:spLocks noGrp="1"/>
          </p:cNvSpPr>
          <p:nvPr>
            <p:ph type="title"/>
          </p:nvPr>
        </p:nvSpPr>
        <p:spPr>
          <a:xfrm>
            <a:off x="116849" y="443915"/>
            <a:ext cx="10593151" cy="426170"/>
          </a:xfrm>
        </p:spPr>
        <p:txBody>
          <a:bodyPr>
            <a:normAutofit fontScale="90000"/>
          </a:bodyPr>
          <a:lstStyle/>
          <a:p>
            <a:r>
              <a:rPr lang="en-GB" sz="2000" b="1" dirty="0"/>
              <a:t>Solve problems where there is more than one answer and there are elements of experimentation, investigation, checking, reasoning, proof, etc</a:t>
            </a:r>
          </a:p>
        </p:txBody>
      </p:sp>
      <p:sp>
        <p:nvSpPr>
          <p:cNvPr id="8" name="TextBox 7">
            <a:extLst>
              <a:ext uri="{FF2B5EF4-FFF2-40B4-BE49-F238E27FC236}">
                <a16:creationId xmlns:a16="http://schemas.microsoft.com/office/drawing/2014/main" id="{486EA867-3667-450E-A326-7326162617DE}"/>
              </a:ext>
            </a:extLst>
          </p:cNvPr>
          <p:cNvSpPr txBox="1"/>
          <p:nvPr/>
        </p:nvSpPr>
        <p:spPr>
          <a:xfrm>
            <a:off x="9336360" y="1052240"/>
            <a:ext cx="1933396"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13</a:t>
            </a:r>
            <a:endParaRPr lang="en-GB" dirty="0"/>
          </a:p>
        </p:txBody>
      </p:sp>
      <p:sp>
        <p:nvSpPr>
          <p:cNvPr id="9" name="TextBox 8">
            <a:extLst>
              <a:ext uri="{FF2B5EF4-FFF2-40B4-BE49-F238E27FC236}">
                <a16:creationId xmlns:a16="http://schemas.microsoft.com/office/drawing/2014/main" id="{AA418B6A-530A-43C7-90BE-2DFF798397BD}"/>
              </a:ext>
            </a:extLst>
          </p:cNvPr>
          <p:cNvSpPr txBox="1"/>
          <p:nvPr/>
        </p:nvSpPr>
        <p:spPr>
          <a:xfrm>
            <a:off x="196687" y="1073432"/>
            <a:ext cx="1933396"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11</a:t>
            </a:r>
            <a:endParaRPr lang="en-GB" dirty="0"/>
          </a:p>
        </p:txBody>
      </p:sp>
      <p:sp>
        <p:nvSpPr>
          <p:cNvPr id="10" name="TextBox 9">
            <a:extLst>
              <a:ext uri="{FF2B5EF4-FFF2-40B4-BE49-F238E27FC236}">
                <a16:creationId xmlns:a16="http://schemas.microsoft.com/office/drawing/2014/main" id="{EBE395EA-192B-41DD-B149-51FAB8C0854B}"/>
              </a:ext>
            </a:extLst>
          </p:cNvPr>
          <p:cNvSpPr txBox="1"/>
          <p:nvPr/>
        </p:nvSpPr>
        <p:spPr>
          <a:xfrm>
            <a:off x="5129302" y="1088339"/>
            <a:ext cx="1933396"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12</a:t>
            </a:r>
            <a:endParaRPr lang="en-GB" dirty="0"/>
          </a:p>
        </p:txBody>
      </p:sp>
      <p:grpSp>
        <p:nvGrpSpPr>
          <p:cNvPr id="4" name="Group 3">
            <a:extLst>
              <a:ext uri="{FF2B5EF4-FFF2-40B4-BE49-F238E27FC236}">
                <a16:creationId xmlns:a16="http://schemas.microsoft.com/office/drawing/2014/main" id="{EA085B6D-5461-40D7-B0B7-D720CDB7A55A}"/>
              </a:ext>
            </a:extLst>
          </p:cNvPr>
          <p:cNvGrpSpPr/>
          <p:nvPr/>
        </p:nvGrpSpPr>
        <p:grpSpPr>
          <a:xfrm>
            <a:off x="9336360" y="1567839"/>
            <a:ext cx="2685692" cy="2864710"/>
            <a:chOff x="9336360" y="1567839"/>
            <a:chExt cx="2685692" cy="286471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9336360" y="1567839"/>
              <a:ext cx="2685692" cy="286471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3B8BA38-76FF-4568-8561-27B1B243CE1D}"/>
                </a:ext>
              </a:extLst>
            </p:cNvPr>
            <p:cNvSpPr txBox="1"/>
            <p:nvPr/>
          </p:nvSpPr>
          <p:spPr>
            <a:xfrm>
              <a:off x="9480376" y="1675706"/>
              <a:ext cx="2538818" cy="2108269"/>
            </a:xfrm>
            <a:prstGeom prst="rect">
              <a:avLst/>
            </a:prstGeom>
            <a:noFill/>
          </p:spPr>
          <p:txBody>
            <a:bodyPr wrap="square">
              <a:spAutoFit/>
            </a:bodyPr>
            <a:lstStyle/>
            <a:p>
              <a:pPr lvl="0">
                <a:spcBef>
                  <a:spcPts val="0"/>
                </a:spcBef>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When rounding an integer to three significant figures, the answer is 13 700. </a:t>
              </a:r>
            </a:p>
            <a:p>
              <a:pPr lvl="0">
                <a:spcBef>
                  <a:spcPts val="0"/>
                </a:spcBef>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How many possibilities are there for the original integer?</a:t>
              </a:r>
              <a:endParaRPr lang="en-GB" sz="1800" dirty="0">
                <a:solidFill>
                  <a:srgbClr val="585858"/>
                </a:solidFill>
                <a:latin typeface="+mj-lt"/>
              </a:endParaRPr>
            </a:p>
          </p:txBody>
        </p:sp>
      </p:grpSp>
      <p:grpSp>
        <p:nvGrpSpPr>
          <p:cNvPr id="3" name="Group 2">
            <a:extLst>
              <a:ext uri="{FF2B5EF4-FFF2-40B4-BE49-F238E27FC236}">
                <a16:creationId xmlns:a16="http://schemas.microsoft.com/office/drawing/2014/main" id="{98D1979F-78F3-4FA8-9855-50E83D751E96}"/>
              </a:ext>
            </a:extLst>
          </p:cNvPr>
          <p:cNvGrpSpPr/>
          <p:nvPr/>
        </p:nvGrpSpPr>
        <p:grpSpPr>
          <a:xfrm>
            <a:off x="5199765" y="1567839"/>
            <a:ext cx="3788377" cy="2864711"/>
            <a:chOff x="4971920" y="1567837"/>
            <a:chExt cx="3788377" cy="2864711"/>
          </a:xfrm>
        </p:grpSpPr>
        <p:sp>
          <p:nvSpPr>
            <p:cNvPr id="15" name="Content Placeholder 2">
              <a:extLst>
                <a:ext uri="{FF2B5EF4-FFF2-40B4-BE49-F238E27FC236}">
                  <a16:creationId xmlns:a16="http://schemas.microsoft.com/office/drawing/2014/main" id="{C4DC9740-05B7-48E3-B659-261827D67A4E}"/>
                </a:ext>
              </a:extLst>
            </p:cNvPr>
            <p:cNvSpPr txBox="1">
              <a:spLocks/>
            </p:cNvSpPr>
            <p:nvPr/>
          </p:nvSpPr>
          <p:spPr>
            <a:xfrm>
              <a:off x="4971920" y="1567837"/>
              <a:ext cx="3788376" cy="286471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05AFCF47-D849-441B-82B4-01454DEE09B4}"/>
                </a:ext>
              </a:extLst>
            </p:cNvPr>
            <p:cNvSpPr txBox="1"/>
            <p:nvPr/>
          </p:nvSpPr>
          <p:spPr>
            <a:xfrm>
              <a:off x="4971921" y="2742629"/>
              <a:ext cx="3788376" cy="1277273"/>
            </a:xfrm>
            <a:prstGeom prst="rect">
              <a:avLst/>
            </a:prstGeom>
            <a:noFill/>
          </p:spPr>
          <p:txBody>
            <a:bodyPr wrap="square">
              <a:spAutoFit/>
            </a:bodyPr>
            <a:lstStyle/>
            <a:p>
              <a:pPr marL="457200" indent="-457200">
                <a:spcBef>
                  <a:spcPts val="0"/>
                </a:spcBef>
                <a:spcAft>
                  <a:spcPts val="600"/>
                </a:spcAft>
                <a:buFont typeface="+mj-lt"/>
                <a:buAutoNum type="alphaLcParenR"/>
              </a:pPr>
              <a:r>
                <a:rPr lang="en-GB" sz="1800" dirty="0">
                  <a:solidFill>
                    <a:srgbClr val="585858"/>
                  </a:solidFill>
                  <a:latin typeface="+mj-lt"/>
                </a:rPr>
                <a:t>What is the greatest value the number could be?</a:t>
              </a:r>
            </a:p>
            <a:p>
              <a:pPr marL="457200" indent="-457200">
                <a:spcBef>
                  <a:spcPts val="0"/>
                </a:spcBef>
                <a:spcAft>
                  <a:spcPts val="600"/>
                </a:spcAft>
                <a:buFont typeface="+mj-lt"/>
                <a:buAutoNum type="alphaLcParenR"/>
              </a:pPr>
              <a:r>
                <a:rPr lang="en-GB" sz="1800" dirty="0">
                  <a:solidFill>
                    <a:srgbClr val="585858"/>
                  </a:solidFill>
                  <a:latin typeface="+mj-lt"/>
                </a:rPr>
                <a:t>What is the smallest value the number could be?</a:t>
              </a:r>
            </a:p>
          </p:txBody>
        </p:sp>
        <p:sp>
          <p:nvSpPr>
            <p:cNvPr id="13" name="TextBox 12">
              <a:extLst>
                <a:ext uri="{FF2B5EF4-FFF2-40B4-BE49-F238E27FC236}">
                  <a16:creationId xmlns:a16="http://schemas.microsoft.com/office/drawing/2014/main" id="{F8FF5E32-1B15-4A5A-AE60-F1E3C0C925ED}"/>
                </a:ext>
              </a:extLst>
            </p:cNvPr>
            <p:cNvSpPr txBox="1"/>
            <p:nvPr/>
          </p:nvSpPr>
          <p:spPr>
            <a:xfrm>
              <a:off x="4971920" y="1633316"/>
              <a:ext cx="3788376" cy="923330"/>
            </a:xfrm>
            <a:prstGeom prst="rect">
              <a:avLst/>
            </a:prstGeom>
            <a:noFill/>
          </p:spPr>
          <p:txBody>
            <a:bodyPr wrap="square">
              <a:spAutoFit/>
            </a:bodyPr>
            <a:lstStyle/>
            <a:p>
              <a:pPr>
                <a:spcBef>
                  <a:spcPts val="0"/>
                </a:spcBef>
                <a:spcAft>
                  <a:spcPts val="600"/>
                </a:spcAft>
                <a:buNone/>
              </a:pPr>
              <a:r>
                <a:rPr lang="en-GB" sz="1800" dirty="0">
                  <a:solidFill>
                    <a:srgbClr val="585858"/>
                  </a:solidFill>
                  <a:latin typeface="+mj-lt"/>
                </a:rPr>
                <a:t>When a certain four-digit number is rounded to two significant figures, the answer is 8 000.</a:t>
              </a:r>
            </a:p>
          </p:txBody>
        </p:sp>
      </p:grpSp>
      <p:grpSp>
        <p:nvGrpSpPr>
          <p:cNvPr id="2" name="Group 1">
            <a:extLst>
              <a:ext uri="{FF2B5EF4-FFF2-40B4-BE49-F238E27FC236}">
                <a16:creationId xmlns:a16="http://schemas.microsoft.com/office/drawing/2014/main" id="{4E2447DE-B88A-4536-8BFA-EDA7AF8DA7A1}"/>
              </a:ext>
            </a:extLst>
          </p:cNvPr>
          <p:cNvGrpSpPr/>
          <p:nvPr/>
        </p:nvGrpSpPr>
        <p:grpSpPr>
          <a:xfrm>
            <a:off x="172806" y="1572401"/>
            <a:ext cx="4583090" cy="2864711"/>
            <a:chOff x="172806" y="1572401"/>
            <a:chExt cx="4583090" cy="2864711"/>
          </a:xfrm>
        </p:grpSpPr>
        <p:sp>
          <p:nvSpPr>
            <p:cNvPr id="16" name="Content Placeholder 2">
              <a:extLst>
                <a:ext uri="{FF2B5EF4-FFF2-40B4-BE49-F238E27FC236}">
                  <a16:creationId xmlns:a16="http://schemas.microsoft.com/office/drawing/2014/main" id="{81764998-17E0-4074-BB57-BB1DE5BBAC35}"/>
                </a:ext>
              </a:extLst>
            </p:cNvPr>
            <p:cNvSpPr txBox="1">
              <a:spLocks/>
            </p:cNvSpPr>
            <p:nvPr/>
          </p:nvSpPr>
          <p:spPr>
            <a:xfrm>
              <a:off x="172806" y="1572401"/>
              <a:ext cx="4583090" cy="286471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8427436-869C-4750-A589-53A6ABED68A5}"/>
                </a:ext>
              </a:extLst>
            </p:cNvPr>
            <p:cNvSpPr txBox="1"/>
            <p:nvPr/>
          </p:nvSpPr>
          <p:spPr>
            <a:xfrm>
              <a:off x="218179" y="1633316"/>
              <a:ext cx="4437661" cy="2616101"/>
            </a:xfrm>
            <a:prstGeom prst="rect">
              <a:avLst/>
            </a:prstGeom>
            <a:noFill/>
          </p:spPr>
          <p:txBody>
            <a:bodyPr wrap="square">
              <a:spAutoFit/>
            </a:bodyPr>
            <a:lstStyle/>
            <a:p>
              <a:pPr lvl="0">
                <a:spcBef>
                  <a:spcPts val="0"/>
                </a:spcBef>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A number has been rounded to 30, correct to one significant figure. </a:t>
              </a:r>
            </a:p>
            <a:p>
              <a:pPr marL="342900" lvl="0" indent="-342900">
                <a:spcBef>
                  <a:spcPts val="0"/>
                </a:spcBef>
                <a:spcAft>
                  <a:spcPts val="6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Can you give an example of what that number might be?</a:t>
              </a:r>
            </a:p>
            <a:p>
              <a:pPr marL="342900" lvl="0" indent="-342900">
                <a:spcBef>
                  <a:spcPts val="0"/>
                </a:spcBef>
                <a:spcAft>
                  <a:spcPts val="6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Can you find another example?</a:t>
              </a:r>
            </a:p>
            <a:p>
              <a:pPr marL="342900" lvl="0" indent="-342900">
                <a:spcBef>
                  <a:spcPts val="0"/>
                </a:spcBef>
                <a:spcAft>
                  <a:spcPts val="6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Can you describe all the numbers that round to 30 (to one significant figure)?</a:t>
              </a:r>
            </a:p>
            <a:p>
              <a:pPr marL="342900" lvl="0" indent="-342900">
                <a:spcBef>
                  <a:spcPts val="0"/>
                </a:spcBef>
                <a:spcAft>
                  <a:spcPts val="6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Can you show this on a number line?</a:t>
              </a:r>
              <a:endParaRPr lang="en-GB" sz="1800" dirty="0">
                <a:solidFill>
                  <a:srgbClr val="585858"/>
                </a:solidFill>
                <a:latin typeface="+mj-lt"/>
              </a:endParaRPr>
            </a:p>
          </p:txBody>
        </p:sp>
      </p:grpSp>
    </p:spTree>
    <p:custDataLst>
      <p:tags r:id="rId1"/>
    </p:custDataLst>
    <p:extLst>
      <p:ext uri="{BB962C8B-B14F-4D97-AF65-F5344CB8AC3E}">
        <p14:creationId xmlns:p14="http://schemas.microsoft.com/office/powerpoint/2010/main" val="1330692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236420" y="4473036"/>
            <a:ext cx="11260179" cy="1869686"/>
          </a:xfrm>
          <a:prstGeom prst="rect">
            <a:avLst/>
          </a:prstGeom>
        </p:spPr>
        <p:txBody>
          <a:bodyPr anchor="ctr">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600"/>
              </a:spcAft>
              <a:buClrTx/>
            </a:pPr>
            <a:r>
              <a:rPr lang="en-GB" sz="2400" dirty="0"/>
              <a:t>Watch video 3 of </a:t>
            </a:r>
            <a:r>
              <a:rPr lang="en-GB" sz="2400" dirty="0">
                <a:hlinkClick r:id="rId4"/>
              </a:rPr>
              <a:t>Insights from experienced teachers | NCETM</a:t>
            </a:r>
            <a:endParaRPr lang="en-GB" sz="2400" dirty="0"/>
          </a:p>
          <a:p>
            <a:pPr marL="360000" lvl="1" fontAlgn="auto">
              <a:lnSpc>
                <a:spcPct val="100000"/>
              </a:lnSpc>
              <a:spcBef>
                <a:spcPts val="0"/>
              </a:spcBef>
              <a:spcAft>
                <a:spcPts val="600"/>
              </a:spcAft>
              <a:buClrTx/>
            </a:pPr>
            <a:r>
              <a:rPr lang="en-GB" sz="2400" dirty="0"/>
              <a:t>How do their reflections compare to your experience of using tasks like these in the classroom?  </a:t>
            </a:r>
          </a:p>
          <a:p>
            <a:pPr marL="360000" lvl="1" fontAlgn="auto">
              <a:lnSpc>
                <a:spcPct val="100000"/>
              </a:lnSpc>
              <a:spcBef>
                <a:spcPts val="0"/>
              </a:spcBef>
              <a:spcAft>
                <a:spcPts val="600"/>
              </a:spcAft>
              <a:buClrTx/>
            </a:pPr>
            <a:r>
              <a:rPr lang="en-GB" sz="2400" dirty="0"/>
              <a:t>When do you feel it worth investing a lot of time on discussing one task in depth?</a:t>
            </a:r>
          </a:p>
        </p:txBody>
      </p:sp>
      <p:sp>
        <p:nvSpPr>
          <p:cNvPr id="7" name="Title 1">
            <a:extLst>
              <a:ext uri="{FF2B5EF4-FFF2-40B4-BE49-F238E27FC236}">
                <a16:creationId xmlns:a16="http://schemas.microsoft.com/office/drawing/2014/main" id="{BD1B9C36-55F8-41A4-9868-7FF4106111CB}"/>
              </a:ext>
            </a:extLst>
          </p:cNvPr>
          <p:cNvSpPr>
            <a:spLocks noGrp="1"/>
          </p:cNvSpPr>
          <p:nvPr>
            <p:ph type="title"/>
          </p:nvPr>
        </p:nvSpPr>
        <p:spPr>
          <a:xfrm>
            <a:off x="116849" y="443915"/>
            <a:ext cx="10593151" cy="426170"/>
          </a:xfrm>
        </p:spPr>
        <p:txBody>
          <a:bodyPr/>
          <a:lstStyle/>
          <a:p>
            <a:r>
              <a:rPr lang="en-GB" sz="2000" b="1" dirty="0"/>
              <a:t>Explore the significance of zero digits when rounding to significant figures</a:t>
            </a:r>
          </a:p>
        </p:txBody>
      </p:sp>
      <p:sp>
        <p:nvSpPr>
          <p:cNvPr id="8" name="TextBox 7">
            <a:extLst>
              <a:ext uri="{FF2B5EF4-FFF2-40B4-BE49-F238E27FC236}">
                <a16:creationId xmlns:a16="http://schemas.microsoft.com/office/drawing/2014/main" id="{080DCE14-D134-4F13-9BBF-0A0E3A8DA50C}"/>
              </a:ext>
            </a:extLst>
          </p:cNvPr>
          <p:cNvSpPr txBox="1"/>
          <p:nvPr/>
        </p:nvSpPr>
        <p:spPr>
          <a:xfrm>
            <a:off x="116849" y="105273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 </a:t>
            </a:r>
            <a:endParaRPr lang="en-GB" dirty="0"/>
          </a:p>
        </p:txBody>
      </p:sp>
      <p:grpSp>
        <p:nvGrpSpPr>
          <p:cNvPr id="3" name="Group 2">
            <a:extLst>
              <a:ext uri="{FF2B5EF4-FFF2-40B4-BE49-F238E27FC236}">
                <a16:creationId xmlns:a16="http://schemas.microsoft.com/office/drawing/2014/main" id="{0112BDBC-CCCC-4736-93F6-EE2956777CD2}"/>
              </a:ext>
            </a:extLst>
          </p:cNvPr>
          <p:cNvGrpSpPr/>
          <p:nvPr/>
        </p:nvGrpSpPr>
        <p:grpSpPr>
          <a:xfrm>
            <a:off x="236420" y="1563829"/>
            <a:ext cx="6837523" cy="2837701"/>
            <a:chOff x="236420" y="1563829"/>
            <a:chExt cx="6837523" cy="2837701"/>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36420" y="1563830"/>
              <a:ext cx="6651668" cy="283770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8F8A1EE-D029-4E38-B142-6FF93FFF584F}"/>
                </a:ext>
              </a:extLst>
            </p:cNvPr>
            <p:cNvSpPr txBox="1"/>
            <p:nvPr/>
          </p:nvSpPr>
          <p:spPr>
            <a:xfrm>
              <a:off x="236420" y="1563829"/>
              <a:ext cx="6837523" cy="2837700"/>
            </a:xfrm>
            <a:prstGeom prst="rect">
              <a:avLst/>
            </a:prstGeom>
            <a:noFill/>
          </p:spPr>
          <p:txBody>
            <a:bodyPr wrap="square">
              <a:spAutoFit/>
            </a:bodyPr>
            <a:lstStyle/>
            <a:p>
              <a:pPr>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A number has been rounded to a number of significant figures, with the result of 76</a:t>
              </a:r>
              <a:r>
                <a:rPr lang="en-GB" sz="1800" baseline="30000" dirty="0">
                  <a:solidFill>
                    <a:srgbClr val="585858"/>
                  </a:solidFill>
                  <a:effectLst/>
                  <a:latin typeface="+mj-lt"/>
                  <a:ea typeface="Calibri" panose="020F0502020204030204" pitchFamily="34" charset="0"/>
                  <a:cs typeface="Times New Roman" panose="02020603050405020304" pitchFamily="18" charset="0"/>
                </a:rPr>
                <a:t> </a:t>
              </a:r>
              <a:r>
                <a:rPr lang="en-GB" sz="1800" dirty="0">
                  <a:solidFill>
                    <a:srgbClr val="585858"/>
                  </a:solidFill>
                  <a:effectLst/>
                  <a:latin typeface="+mj-lt"/>
                  <a:ea typeface="Calibri" panose="020F0502020204030204" pitchFamily="34" charset="0"/>
                  <a:cs typeface="Times New Roman" panose="02020603050405020304" pitchFamily="18" charset="0"/>
                </a:rPr>
                <a:t>500.</a:t>
              </a:r>
            </a:p>
            <a:p>
              <a:pPr marL="342900" lvl="0" indent="-342900">
                <a:spcAft>
                  <a:spcPts val="6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Kayla says that it has been rounded to three significant figures. </a:t>
              </a:r>
            </a:p>
            <a:p>
              <a:pPr marL="324000" lvl="1">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Lakshmi says that it has been rounded to four significant figures. </a:t>
              </a:r>
            </a:p>
            <a:p>
              <a:pPr marL="324000" lvl="1">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Who is correct? Why?</a:t>
              </a:r>
            </a:p>
            <a:p>
              <a:pPr marL="342900" lvl="0" indent="-342900">
                <a:spcAft>
                  <a:spcPts val="6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What might the original number have been before rounding?</a:t>
              </a:r>
              <a:endParaRPr lang="en-GB" dirty="0">
                <a:solidFill>
                  <a:srgbClr val="585858"/>
                </a:solidFill>
                <a:latin typeface="+mj-lt"/>
              </a:endParaRPr>
            </a:p>
          </p:txBody>
        </p:sp>
      </p:grpSp>
      <p:grpSp>
        <p:nvGrpSpPr>
          <p:cNvPr id="2" name="Group 1">
            <a:extLst>
              <a:ext uri="{FF2B5EF4-FFF2-40B4-BE49-F238E27FC236}">
                <a16:creationId xmlns:a16="http://schemas.microsoft.com/office/drawing/2014/main" id="{AEBFC71B-899F-4240-AD6F-3A7FC5508045}"/>
              </a:ext>
            </a:extLst>
          </p:cNvPr>
          <p:cNvGrpSpPr/>
          <p:nvPr/>
        </p:nvGrpSpPr>
        <p:grpSpPr>
          <a:xfrm>
            <a:off x="7173998" y="1563829"/>
            <a:ext cx="4781581" cy="2803796"/>
            <a:chOff x="7173998" y="1563829"/>
            <a:chExt cx="4781581" cy="2803796"/>
          </a:xfrm>
        </p:grpSpPr>
        <p:sp>
          <p:nvSpPr>
            <p:cNvPr id="10" name="Content Placeholder 2">
              <a:extLst>
                <a:ext uri="{FF2B5EF4-FFF2-40B4-BE49-F238E27FC236}">
                  <a16:creationId xmlns:a16="http://schemas.microsoft.com/office/drawing/2014/main" id="{8C5469E2-1540-4D08-B183-511B6F759D07}"/>
                </a:ext>
              </a:extLst>
            </p:cNvPr>
            <p:cNvSpPr txBox="1">
              <a:spLocks/>
            </p:cNvSpPr>
            <p:nvPr/>
          </p:nvSpPr>
          <p:spPr>
            <a:xfrm>
              <a:off x="7173998" y="1563829"/>
              <a:ext cx="4781581" cy="280379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878ACB2-CD1C-42BB-805D-7D41A76DA7C7}"/>
                </a:ext>
              </a:extLst>
            </p:cNvPr>
            <p:cNvSpPr txBox="1"/>
            <p:nvPr/>
          </p:nvSpPr>
          <p:spPr>
            <a:xfrm>
              <a:off x="7323270" y="1635336"/>
              <a:ext cx="4483035" cy="2616101"/>
            </a:xfrm>
            <a:prstGeom prst="rect">
              <a:avLst/>
            </a:prstGeom>
            <a:noFill/>
          </p:spPr>
          <p:txBody>
            <a:bodyPr wrap="square">
              <a:spAutoFit/>
            </a:bodyPr>
            <a:lstStyle/>
            <a:p>
              <a:pPr lvl="0">
                <a:spcBef>
                  <a:spcPts val="0"/>
                </a:spcBef>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A number has been rounded to 30, correct to one significant figure. </a:t>
              </a:r>
            </a:p>
            <a:p>
              <a:pPr marL="342900" lvl="0" indent="-342900">
                <a:spcBef>
                  <a:spcPts val="0"/>
                </a:spcBef>
                <a:spcAft>
                  <a:spcPts val="6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Can you give an example of what that number might be?</a:t>
              </a:r>
            </a:p>
            <a:p>
              <a:pPr marL="342900" lvl="0" indent="-342900">
                <a:spcBef>
                  <a:spcPts val="0"/>
                </a:spcBef>
                <a:spcAft>
                  <a:spcPts val="6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Can you find another example?</a:t>
              </a:r>
            </a:p>
            <a:p>
              <a:pPr marL="342900" lvl="0" indent="-342900">
                <a:spcBef>
                  <a:spcPts val="0"/>
                </a:spcBef>
                <a:spcAft>
                  <a:spcPts val="6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Can you describe all the numbers that round to 30 (to one significant figure)?</a:t>
              </a:r>
            </a:p>
            <a:p>
              <a:pPr marL="342900" lvl="0" indent="-342900">
                <a:spcBef>
                  <a:spcPts val="0"/>
                </a:spcBef>
                <a:spcAft>
                  <a:spcPts val="6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Can you show this on a number line?</a:t>
              </a:r>
              <a:endParaRPr lang="en-GB" sz="1800" dirty="0">
                <a:solidFill>
                  <a:srgbClr val="585858"/>
                </a:solidFill>
                <a:latin typeface="+mj-lt"/>
              </a:endParaRPr>
            </a:p>
          </p:txBody>
        </p:sp>
      </p:grpSp>
      <p:sp>
        <p:nvSpPr>
          <p:cNvPr id="12" name="TextBox 11">
            <a:extLst>
              <a:ext uri="{FF2B5EF4-FFF2-40B4-BE49-F238E27FC236}">
                <a16:creationId xmlns:a16="http://schemas.microsoft.com/office/drawing/2014/main" id="{434AF866-E542-4993-AB9D-0ED19F1403C4}"/>
              </a:ext>
            </a:extLst>
          </p:cNvPr>
          <p:cNvSpPr txBox="1"/>
          <p:nvPr/>
        </p:nvSpPr>
        <p:spPr>
          <a:xfrm>
            <a:off x="7173999" y="1016582"/>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11</a:t>
            </a: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 </a:t>
            </a:r>
            <a:endParaRPr lang="en-GB" dirty="0"/>
          </a:p>
        </p:txBody>
      </p:sp>
    </p:spTree>
    <p:custDataLst>
      <p:tags r:id="rId1"/>
    </p:custDataLst>
    <p:extLst>
      <p:ext uri="{BB962C8B-B14F-4D97-AF65-F5344CB8AC3E}">
        <p14:creationId xmlns:p14="http://schemas.microsoft.com/office/powerpoint/2010/main" val="315882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first of these themes is </a:t>
            </a:r>
            <a:r>
              <a:rPr lang="en-GB" dirty="0">
                <a:hlinkClick r:id="rId3"/>
              </a:rPr>
              <a:t>The structure of the number system</a:t>
            </a:r>
            <a:r>
              <a:rPr lang="en-GB" dirty="0"/>
              <a:t>, which covers the following interconnected core concepts:</a:t>
            </a:r>
          </a:p>
          <a:p>
            <a:pPr marL="800100" lvl="2" indent="0">
              <a:buNone/>
            </a:pPr>
            <a:r>
              <a:rPr lang="en-GB" sz="2400" i="1" dirty="0"/>
              <a:t>1.1</a:t>
            </a:r>
            <a:r>
              <a:rPr lang="en-GB" i="1" dirty="0"/>
              <a:t>	</a:t>
            </a:r>
            <a:r>
              <a:rPr lang="en-GB" sz="2400" i="1" dirty="0"/>
              <a:t>Place value, estimation and rounding</a:t>
            </a:r>
          </a:p>
          <a:p>
            <a:pPr marL="800100" lvl="2" indent="0">
              <a:buNone/>
            </a:pPr>
            <a:r>
              <a:rPr lang="en-GB" sz="2400" i="1" dirty="0"/>
              <a:t>1.2	Properties of number</a:t>
            </a:r>
          </a:p>
          <a:p>
            <a:pPr marL="800100" lvl="2" indent="0">
              <a:buNone/>
            </a:pPr>
            <a:r>
              <a:rPr lang="en-GB" sz="2400" i="1" dirty="0"/>
              <a:t>1.3	Ordering and comparing</a:t>
            </a:r>
          </a:p>
          <a:p>
            <a:pPr marL="800100" lvl="2" indent="0">
              <a:buNone/>
            </a:pPr>
            <a:r>
              <a:rPr lang="en-GB" sz="2400" i="1" dirty="0"/>
              <a:t>1.4	Simplifying and manipulating expressions, equations and formulae</a:t>
            </a:r>
          </a:p>
          <a:p>
            <a:endParaRPr lang="en-GB" dirty="0"/>
          </a:p>
        </p:txBody>
      </p:sp>
    </p:spTree>
    <p:extLst>
      <p:ext uri="{BB962C8B-B14F-4D97-AF65-F5344CB8AC3E}">
        <p14:creationId xmlns:p14="http://schemas.microsoft.com/office/powerpoint/2010/main" val="4292392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1724989294"/>
              </p:ext>
            </p:extLst>
          </p:nvPr>
        </p:nvGraphicFramePr>
        <p:xfrm>
          <a:off x="579413" y="1401994"/>
          <a:ext cx="11011552" cy="3323149"/>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409089">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1726020">
                <a:tc>
                  <a:txBody>
                    <a:bodyPr/>
                    <a:lstStyle/>
                    <a:p>
                      <a:pPr>
                        <a:spcBef>
                          <a:spcPts val="400"/>
                        </a:spcBef>
                        <a:spcAft>
                          <a:spcPts val="400"/>
                        </a:spcAft>
                      </a:pPr>
                      <a:r>
                        <a:rPr lang="en-GB" sz="1600" dirty="0">
                          <a:solidFill>
                            <a:srgbClr val="585858"/>
                          </a:solidFill>
                          <a:effectLst/>
                          <a:latin typeface="Arial" panose="020B0604020202020204" pitchFamily="34" charset="0"/>
                        </a:rPr>
                        <a:t>decimal</a:t>
                      </a:r>
                      <a:endParaRPr lang="en-GB" sz="1600" dirty="0">
                        <a:solidFill>
                          <a:srgbClr val="585858"/>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400"/>
                        </a:spcBef>
                        <a:spcAft>
                          <a:spcPts val="400"/>
                        </a:spcAft>
                      </a:pPr>
                      <a:r>
                        <a:rPr lang="en-GB" sz="1600" dirty="0">
                          <a:solidFill>
                            <a:srgbClr val="585858"/>
                          </a:solidFill>
                          <a:effectLst/>
                          <a:latin typeface="Arial" panose="020B0604020202020204" pitchFamily="34" charset="0"/>
                        </a:rPr>
                        <a:t>Relating to the base ten. Most commonly used synonymously with decimal fractions where the number of tenths, hundredths, thousandths, etc. are represented as digits following a decimal point. The decimal point is placed at the right of the ones column. Each column after the decimal point is a decimal place. </a:t>
                      </a:r>
                    </a:p>
                    <a:p>
                      <a:pPr>
                        <a:spcBef>
                          <a:spcPts val="400"/>
                        </a:spcBef>
                        <a:spcAft>
                          <a:spcPts val="400"/>
                        </a:spcAft>
                      </a:pPr>
                      <a:r>
                        <a:rPr lang="en-GB" sz="1600" dirty="0">
                          <a:solidFill>
                            <a:srgbClr val="585858"/>
                          </a:solidFill>
                          <a:effectLst/>
                          <a:latin typeface="Arial" panose="020B0604020202020204" pitchFamily="34" charset="0"/>
                        </a:rPr>
                        <a:t>Example: The decimal fraction 0.275 is said to have three decimal places. The system of recording with a decimal point is decimal notation. Where a number is rounded to a required number of decimal places, to 2 decimal places for example, this may be recorded as 2 </a:t>
                      </a:r>
                      <a:r>
                        <a:rPr lang="en-GB" sz="1600" dirty="0" err="1">
                          <a:solidFill>
                            <a:srgbClr val="585858"/>
                          </a:solidFill>
                          <a:effectLst/>
                          <a:latin typeface="Arial" panose="020B0604020202020204" pitchFamily="34" charset="0"/>
                        </a:rPr>
                        <a:t>d.p.</a:t>
                      </a:r>
                      <a:endParaRPr lang="en-GB" sz="1600" dirty="0">
                        <a:solidFill>
                          <a:srgbClr val="585858"/>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9448778"/>
                  </a:ext>
                </a:extLst>
              </a:tr>
              <a:tr h="1188040">
                <a:tc>
                  <a:txBody>
                    <a:bodyPr/>
                    <a:lstStyle/>
                    <a:p>
                      <a:pPr>
                        <a:spcBef>
                          <a:spcPts val="400"/>
                        </a:spcBef>
                        <a:spcAft>
                          <a:spcPts val="400"/>
                        </a:spcAft>
                      </a:pPr>
                      <a:r>
                        <a:rPr lang="en-GB" sz="1600">
                          <a:solidFill>
                            <a:srgbClr val="585858"/>
                          </a:solidFill>
                          <a:effectLst/>
                          <a:latin typeface="Arial" panose="020B0604020202020204" pitchFamily="34" charset="0"/>
                        </a:rPr>
                        <a:t>significant figures</a:t>
                      </a:r>
                      <a:endParaRPr lang="en-GB" sz="1600">
                        <a:solidFill>
                          <a:srgbClr val="585858"/>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400"/>
                        </a:spcBef>
                        <a:spcAft>
                          <a:spcPts val="400"/>
                        </a:spcAft>
                      </a:pPr>
                      <a:r>
                        <a:rPr lang="en-GB" sz="1600" dirty="0">
                          <a:solidFill>
                            <a:srgbClr val="585858"/>
                          </a:solidFill>
                          <a:effectLst/>
                          <a:latin typeface="Arial" panose="020B0604020202020204" pitchFamily="34" charset="0"/>
                        </a:rPr>
                        <a:t>The run of digits in a number that are needed to specify the number to a required degree of accuracy. Additional zero digits may also be needed to indicate the number’s magnitude. </a:t>
                      </a:r>
                    </a:p>
                    <a:p>
                      <a:pPr>
                        <a:spcBef>
                          <a:spcPts val="400"/>
                        </a:spcBef>
                        <a:spcAft>
                          <a:spcPts val="400"/>
                        </a:spcAft>
                      </a:pPr>
                      <a:r>
                        <a:rPr lang="en-GB" sz="1600" dirty="0">
                          <a:solidFill>
                            <a:srgbClr val="585858"/>
                          </a:solidFill>
                          <a:effectLst/>
                          <a:latin typeface="Arial" panose="020B0604020202020204" pitchFamily="34" charset="0"/>
                        </a:rPr>
                        <a:t>Examples: To the nearest thousand, the numbers 125</a:t>
                      </a:r>
                      <a:r>
                        <a:rPr lang="en-GB" sz="1600" baseline="30000" dirty="0">
                          <a:solidFill>
                            <a:srgbClr val="585858"/>
                          </a:solidFill>
                          <a:effectLst/>
                          <a:latin typeface="Arial" panose="020B0604020202020204" pitchFamily="34" charset="0"/>
                        </a:rPr>
                        <a:t> </a:t>
                      </a:r>
                      <a:r>
                        <a:rPr lang="en-GB" sz="1600" dirty="0">
                          <a:solidFill>
                            <a:srgbClr val="585858"/>
                          </a:solidFill>
                          <a:effectLst/>
                          <a:latin typeface="Arial" panose="020B0604020202020204" pitchFamily="34" charset="0"/>
                        </a:rPr>
                        <a:t>000, 2</a:t>
                      </a:r>
                      <a:r>
                        <a:rPr lang="en-GB" sz="1600" baseline="30000" dirty="0">
                          <a:solidFill>
                            <a:srgbClr val="585858"/>
                          </a:solidFill>
                          <a:effectLst/>
                          <a:latin typeface="Arial" panose="020B0604020202020204" pitchFamily="34" charset="0"/>
                        </a:rPr>
                        <a:t> </a:t>
                      </a:r>
                      <a:r>
                        <a:rPr lang="en-GB" sz="1600" dirty="0">
                          <a:solidFill>
                            <a:srgbClr val="585858"/>
                          </a:solidFill>
                          <a:effectLst/>
                          <a:latin typeface="Arial" panose="020B0604020202020204" pitchFamily="34" charset="0"/>
                        </a:rPr>
                        <a:t>376</a:t>
                      </a:r>
                      <a:r>
                        <a:rPr lang="en-GB" sz="1600" baseline="30000" dirty="0">
                          <a:solidFill>
                            <a:srgbClr val="585858"/>
                          </a:solidFill>
                          <a:effectLst/>
                          <a:latin typeface="Arial" panose="020B0604020202020204" pitchFamily="34" charset="0"/>
                        </a:rPr>
                        <a:t> </a:t>
                      </a:r>
                      <a:r>
                        <a:rPr lang="en-GB" sz="1600" dirty="0">
                          <a:solidFill>
                            <a:srgbClr val="585858"/>
                          </a:solidFill>
                          <a:effectLst/>
                          <a:latin typeface="Arial" panose="020B0604020202020204" pitchFamily="34" charset="0"/>
                        </a:rPr>
                        <a:t>000 and 22</a:t>
                      </a:r>
                      <a:r>
                        <a:rPr lang="en-GB" sz="1600" baseline="30000" dirty="0">
                          <a:solidFill>
                            <a:srgbClr val="585858"/>
                          </a:solidFill>
                          <a:effectLst/>
                          <a:latin typeface="Arial" panose="020B0604020202020204" pitchFamily="34" charset="0"/>
                        </a:rPr>
                        <a:t> </a:t>
                      </a:r>
                      <a:r>
                        <a:rPr lang="en-GB" sz="1600" dirty="0">
                          <a:solidFill>
                            <a:srgbClr val="585858"/>
                          </a:solidFill>
                          <a:effectLst/>
                          <a:latin typeface="Arial" panose="020B0604020202020204" pitchFamily="34" charset="0"/>
                        </a:rPr>
                        <a:t>000 have 3, 4 and 2 significant figures respectively; to 3 significant figures 98.765 is written 98.8</a:t>
                      </a:r>
                      <a:endParaRPr lang="en-GB" sz="1600" dirty="0">
                        <a:solidFill>
                          <a:srgbClr val="585858"/>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949882"/>
                  </a:ext>
                </a:extLst>
              </a:tr>
            </a:tbl>
          </a:graphicData>
        </a:graphic>
      </p:graphicFrame>
    </p:spTree>
    <p:extLst>
      <p:ext uri="{BB962C8B-B14F-4D97-AF65-F5344CB8AC3E}">
        <p14:creationId xmlns:p14="http://schemas.microsoft.com/office/powerpoint/2010/main" val="1792976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r>
              <a:rPr lang="en-GB" b="1" dirty="0"/>
              <a:t>Single number lines</a:t>
            </a:r>
          </a:p>
          <a:p>
            <a:pPr lvl="1"/>
            <a:r>
              <a:rPr lang="en-GB" dirty="0"/>
              <a:t>Number lines provide a powerful visual image and can be used to support students’ understanding of rounding. Locate the number to be rounded on the line and identify the critical values either side of it. </a:t>
            </a:r>
          </a:p>
          <a:p>
            <a:endParaRPr lang="en-GB" b="1" dirty="0"/>
          </a:p>
          <a:p>
            <a:endParaRPr lang="en-GB" dirty="0"/>
          </a:p>
          <a:p>
            <a:endParaRPr lang="en-GB" dirty="0"/>
          </a:p>
        </p:txBody>
      </p:sp>
      <p:pic>
        <p:nvPicPr>
          <p:cNvPr id="7" name="Picture 6">
            <a:extLst>
              <a:ext uri="{FF2B5EF4-FFF2-40B4-BE49-F238E27FC236}">
                <a16:creationId xmlns:a16="http://schemas.microsoft.com/office/drawing/2014/main" id="{25C062C2-0924-4F89-AFB3-90C3DD60E64E}"/>
              </a:ext>
            </a:extLst>
          </p:cNvPr>
          <p:cNvPicPr>
            <a:picLocks noChangeAspect="1"/>
          </p:cNvPicPr>
          <p:nvPr/>
        </p:nvPicPr>
        <p:blipFill>
          <a:blip r:embed="rId3"/>
          <a:stretch>
            <a:fillRect/>
          </a:stretch>
        </p:blipFill>
        <p:spPr>
          <a:xfrm>
            <a:off x="672506" y="3758420"/>
            <a:ext cx="5436949" cy="1781636"/>
          </a:xfrm>
          <a:prstGeom prst="rect">
            <a:avLst/>
          </a:prstGeom>
        </p:spPr>
      </p:pic>
      <p:pic>
        <p:nvPicPr>
          <p:cNvPr id="8" name="Picture 7">
            <a:extLst>
              <a:ext uri="{FF2B5EF4-FFF2-40B4-BE49-F238E27FC236}">
                <a16:creationId xmlns:a16="http://schemas.microsoft.com/office/drawing/2014/main" id="{BF66DF2C-030D-479F-8C01-0490C311655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79976" y="3501008"/>
            <a:ext cx="6771124" cy="1203517"/>
          </a:xfrm>
          <a:prstGeom prst="rect">
            <a:avLst/>
          </a:prstGeom>
          <a:noFill/>
          <a:ln>
            <a:noFill/>
          </a:ln>
        </p:spPr>
      </p:pic>
    </p:spTree>
    <p:extLst>
      <p:ext uri="{BB962C8B-B14F-4D97-AF65-F5344CB8AC3E}">
        <p14:creationId xmlns:p14="http://schemas.microsoft.com/office/powerpoint/2010/main" val="2638343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p:txBody>
          <a:bodyPr>
            <a:normAutofit fontScale="92500" lnSpcReduction="10000"/>
          </a:bodyPr>
          <a:lstStyle/>
          <a:p>
            <a:r>
              <a:rPr lang="en-GB" dirty="0"/>
              <a:t>From Upper Key Stage 2, students will bring experience of:</a:t>
            </a:r>
          </a:p>
          <a:p>
            <a:pPr lvl="1"/>
            <a:r>
              <a:rPr lang="en-GB" dirty="0"/>
              <a:t>reading, writing, ordering and comparing numbers up to 10 000 000 and determining the value of each digit</a:t>
            </a:r>
          </a:p>
          <a:p>
            <a:pPr lvl="1"/>
            <a:r>
              <a:rPr lang="en-GB" dirty="0"/>
              <a:t>rounding any whole number to a required degree of accuracy</a:t>
            </a:r>
          </a:p>
          <a:p>
            <a:pPr lvl="1"/>
            <a:r>
              <a:rPr lang="en-GB" dirty="0"/>
              <a:t>using negative numbers in context</a:t>
            </a:r>
          </a:p>
          <a:p>
            <a:pPr lvl="1"/>
            <a:r>
              <a:rPr lang="en-GB" dirty="0"/>
              <a:t>identifying the value of each digit in numbers given to three decimal places and multiplying and dividing numbers by 10, 100 and 1 000, giving answers up to three decimal places</a:t>
            </a:r>
          </a:p>
          <a:p>
            <a:pPr lvl="1"/>
            <a:r>
              <a:rPr lang="en-GB" dirty="0"/>
              <a:t>using, reading, writing and converting between standard units, converting measurements of length, mass, volume and time from a smaller unit of measure to a larger unit and vice versa, using decimal notation up to three decimal places</a:t>
            </a:r>
          </a:p>
          <a:p>
            <a:pPr lvl="1"/>
            <a:r>
              <a:rPr lang="en-GB" dirty="0"/>
              <a:t>using symbols and letters to represent variables and unknowns in mathematical situations that they already understand, such as:</a:t>
            </a:r>
          </a:p>
          <a:p>
            <a:pPr lvl="2"/>
            <a:r>
              <a:rPr lang="en-GB" dirty="0"/>
              <a:t>missing numbers, lengths, coordinates and angles</a:t>
            </a:r>
          </a:p>
          <a:p>
            <a:pPr lvl="2"/>
            <a:r>
              <a:rPr lang="en-GB" dirty="0"/>
              <a:t>formulae in mathematics and science</a:t>
            </a:r>
          </a:p>
          <a:p>
            <a:endParaRPr lang="en-GB" dirty="0"/>
          </a:p>
        </p:txBody>
      </p:sp>
    </p:spTree>
    <p:extLst>
      <p:ext uri="{BB962C8B-B14F-4D97-AF65-F5344CB8AC3E}">
        <p14:creationId xmlns:p14="http://schemas.microsoft.com/office/powerpoint/2010/main" val="174020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p:txBody>
              <a:bodyPr>
                <a:normAutofit lnSpcReduction="10000"/>
              </a:bodyPr>
              <a:lstStyle/>
              <a:p>
                <a:r>
                  <a:rPr lang="en-GB" dirty="0"/>
                  <a:t>In KS4, students will build on the core concepts in this mathematical theme to:</a:t>
                </a:r>
              </a:p>
              <a:p>
                <a:pPr lvl="1"/>
                <a:r>
                  <a:rPr lang="en-GB" dirty="0"/>
                  <a:t>{estimate powers and roots of any given positive number}</a:t>
                </a:r>
              </a:p>
              <a:p>
                <a:pPr lvl="1"/>
                <a:r>
                  <a:rPr lang="en-GB" dirty="0"/>
                  <a:t>calculate with roots, and with integer {and fractional} indices </a:t>
                </a:r>
              </a:p>
              <a:p>
                <a:pPr lvl="1"/>
                <a:r>
                  <a:rPr lang="en-GB" dirty="0"/>
                  <a:t>{simplify surd expressions involving squares [e.g . </a:t>
                </a:r>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12</m:t>
                        </m:r>
                      </m:e>
                    </m:rad>
                    <m:r>
                      <a:rPr lang="en-GB" i="1" smtClean="0">
                        <a:latin typeface="Cambria Math" panose="02040503050406030204" pitchFamily="18" charset="0"/>
                        <a:ea typeface="Cambria Math" panose="02040503050406030204" pitchFamily="18" charset="0"/>
                      </a:rPr>
                      <m:t>=</m:t>
                    </m:r>
                    <m:rad>
                      <m:radPr>
                        <m:degHide m:val="on"/>
                        <m:ctrlPr>
                          <a:rPr lang="en-GB"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(4×3)</m:t>
                        </m:r>
                      </m:e>
                    </m:rad>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4</m:t>
                        </m:r>
                      </m:e>
                    </m:rad>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3</m:t>
                        </m:r>
                      </m:e>
                    </m:rad>
                    <m:r>
                      <a:rPr lang="en-GB" b="0" i="1" smtClean="0">
                        <a:latin typeface="Cambria Math" panose="02040503050406030204" pitchFamily="18" charset="0"/>
                        <a:ea typeface="Cambria Math" panose="02040503050406030204" pitchFamily="18" charset="0"/>
                      </a:rPr>
                      <m:t>=2</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3</m:t>
                        </m:r>
                      </m:e>
                    </m:rad>
                  </m:oMath>
                </a14:m>
                <a:r>
                  <a:rPr lang="en-GB" dirty="0"/>
                  <a:t>.] and rationalise denominators}</a:t>
                </a:r>
              </a:p>
              <a:p>
                <a:pPr lvl="1"/>
                <a:r>
                  <a:rPr lang="en-GB" dirty="0"/>
                  <a:t>calculate with numbers in standard form A × 10</a:t>
                </a:r>
                <a:r>
                  <a:rPr lang="en-GB" baseline="30000" dirty="0"/>
                  <a:t>n</a:t>
                </a:r>
                <a:r>
                  <a:rPr lang="en-GB" dirty="0"/>
                  <a:t>, where 1 ≤ A &lt; 10 and n is an integer </a:t>
                </a:r>
              </a:p>
              <a:p>
                <a:pPr lvl="1"/>
                <a:r>
                  <a:rPr lang="en-GB" dirty="0"/>
                  <a:t>{change recurring decimals into their corresponding fractions and vice versa}</a:t>
                </a:r>
              </a:p>
              <a:p>
                <a:pPr lvl="1"/>
                <a:r>
                  <a:rPr lang="en-GB" dirty="0"/>
                  <a:t>apply and interpret limits of accuracy when rounding or truncating, {including upper and lower bounds}.</a:t>
                </a:r>
              </a:p>
              <a:p>
                <a:pPr marL="457200" lvl="1" indent="0">
                  <a:buNone/>
                </a:pPr>
                <a:r>
                  <a:rPr lang="en-GB"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blipFill>
                <a:blip r:embed="rId2"/>
                <a:stretch>
                  <a:fillRect l="-809" t="-2932" r="-231" b="-2280"/>
                </a:stretch>
              </a:blipFill>
            </p:spPr>
            <p:txBody>
              <a:bodyPr/>
              <a:lstStyle/>
              <a:p>
                <a:r>
                  <a:rPr lang="en-US">
                    <a:noFill/>
                  </a:rPr>
                  <a:t> </a:t>
                </a:r>
              </a:p>
            </p:txBody>
          </p:sp>
        </mc:Fallback>
      </mc:AlternateContent>
    </p:spTree>
    <p:extLst>
      <p:ext uri="{BB962C8B-B14F-4D97-AF65-F5344CB8AC3E}">
        <p14:creationId xmlns:p14="http://schemas.microsoft.com/office/powerpoint/2010/main" val="2116399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09600" y="1556792"/>
            <a:ext cx="10972800" cy="4248472"/>
          </a:xfrm>
        </p:spPr>
        <p:txBody>
          <a:bodyPr>
            <a:normAutofit/>
          </a:bodyPr>
          <a:lstStyle/>
          <a:p>
            <a:r>
              <a:rPr lang="en-GB" dirty="0"/>
              <a:t>The following resources from the NCETM website have been referred to within this slide deck:</a:t>
            </a:r>
          </a:p>
          <a:p>
            <a:pPr lvl="1"/>
            <a:r>
              <a:rPr lang="en-GB" b="0" i="0" u="sng" dirty="0">
                <a:solidFill>
                  <a:srgbClr val="1B6AC9"/>
                </a:solidFill>
                <a:effectLst/>
                <a:hlinkClick r:id="rId2"/>
              </a:rPr>
              <a:t>NCETM Secondary Mastery Professional Development</a:t>
            </a:r>
            <a:endParaRPr lang="en-GB" dirty="0">
              <a:hlinkClick r:id="rId3"/>
            </a:endParaRPr>
          </a:p>
          <a:p>
            <a:pPr lvl="2"/>
            <a:r>
              <a:rPr lang="en-GB" dirty="0">
                <a:hlinkClick r:id="rId4"/>
              </a:rPr>
              <a:t>1 The structure of the number system Theme Overview Document</a:t>
            </a:r>
            <a:endParaRPr lang="en-GB" dirty="0"/>
          </a:p>
          <a:p>
            <a:pPr lvl="2"/>
            <a:r>
              <a:rPr lang="en-GB" dirty="0">
                <a:hlinkClick r:id="rId5"/>
              </a:rPr>
              <a:t>1.1 Place value, estimation and rounding Core Concept Document</a:t>
            </a:r>
            <a:endParaRPr lang="en-GB" dirty="0"/>
          </a:p>
          <a:p>
            <a:pPr lvl="1"/>
            <a:r>
              <a:rPr lang="en-GB" dirty="0">
                <a:hlinkClick r:id="rId6"/>
              </a:rPr>
              <a:t>Using mathematical representations at KS3 | NCETM</a:t>
            </a:r>
            <a:endParaRPr lang="en-GB" dirty="0"/>
          </a:p>
          <a:p>
            <a:pPr lvl="1"/>
            <a:r>
              <a:rPr lang="en-GB" dirty="0">
                <a:hlinkClick r:id="rId7"/>
              </a:rPr>
              <a:t>Insights from experienced teachers | NCETM</a:t>
            </a:r>
            <a:r>
              <a:rPr lang="en-GB" dirty="0"/>
              <a:t> </a:t>
            </a:r>
          </a:p>
          <a:p>
            <a:pPr lvl="1"/>
            <a:r>
              <a:rPr lang="en-GB" dirty="0">
                <a:hlinkClick r:id="rId8"/>
              </a:rPr>
              <a:t>NCETM primary mastery professional development materials</a:t>
            </a:r>
            <a:endParaRPr lang="en-GB" dirty="0"/>
          </a:p>
          <a:p>
            <a:pPr lvl="1"/>
            <a:r>
              <a:rPr lang="en-GB" dirty="0">
                <a:hlinkClick r:id="rId9"/>
              </a:rPr>
              <a:t>NCETM primary assessment materials</a:t>
            </a:r>
            <a:endParaRPr lang="en-GB" dirty="0"/>
          </a:p>
          <a:p>
            <a:r>
              <a:rPr lang="en-GB" dirty="0"/>
              <a:t>There are also references to: </a:t>
            </a:r>
          </a:p>
          <a:p>
            <a:pPr lvl="1"/>
            <a:r>
              <a:rPr lang="en-GB" dirty="0">
                <a:hlinkClick r:id="rId10"/>
              </a:rPr>
              <a:t>Standards &amp; Testing Agency’s past mathematics papers</a:t>
            </a:r>
            <a:endParaRPr lang="en-GB" dirty="0"/>
          </a:p>
          <a:p>
            <a:endParaRPr lang="en-GB" dirty="0"/>
          </a:p>
        </p:txBody>
      </p:sp>
    </p:spTree>
    <p:extLst>
      <p:ext uri="{BB962C8B-B14F-4D97-AF65-F5344CB8AC3E}">
        <p14:creationId xmlns:p14="http://schemas.microsoft.com/office/powerpoint/2010/main" val="3092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5DC01F-C3A3-49D4-ADFF-E3F806C3C13B}"/>
              </a:ext>
            </a:extLst>
          </p:cNvPr>
          <p:cNvPicPr>
            <a:picLocks noChangeAspect="1"/>
          </p:cNvPicPr>
          <p:nvPr/>
        </p:nvPicPr>
        <p:blipFill>
          <a:blip r:embed="rId3"/>
          <a:stretch>
            <a:fillRect/>
          </a:stretch>
        </p:blipFill>
        <p:spPr>
          <a:xfrm>
            <a:off x="257175" y="332052"/>
            <a:ext cx="11677650" cy="322580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p:txBody>
          <a:bodyPr>
            <a:normAutofit/>
          </a:bodyPr>
          <a:lstStyle/>
          <a:p>
            <a:r>
              <a:rPr lang="en-GB" dirty="0"/>
              <a:t>Within this core concept, </a:t>
            </a:r>
            <a:r>
              <a:rPr lang="en-GB" dirty="0">
                <a:hlinkClick r:id="rId4"/>
              </a:rPr>
              <a:t>1.1 Place value, estimation and rounding</a:t>
            </a:r>
            <a:r>
              <a:rPr lang="en-GB" dirty="0"/>
              <a:t>, there are four statements of knowledge, skills and understanding. </a:t>
            </a:r>
          </a:p>
          <a:p>
            <a:r>
              <a:rPr lang="en-GB" dirty="0"/>
              <a:t>These, in turn, are broken down into fifteen key ideas. The highlighted key idea is exemplified in this slide deck.</a:t>
            </a:r>
          </a:p>
          <a:p>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2044070"/>
            <a:ext cx="3888432"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272799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340768"/>
            <a:ext cx="6371410" cy="508657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0"/>
              </a:spcAft>
              <a:buClrTx/>
              <a:buNone/>
            </a:pPr>
            <a:r>
              <a:rPr lang="en-GB" sz="1600" b="1" dirty="0">
                <a:latin typeface="+mj-lt"/>
                <a:ea typeface="Calibri" panose="020F0502020204030204" pitchFamily="34" charset="0"/>
                <a:cs typeface="Times New Roman" panose="02020603050405020304" pitchFamily="18" charset="0"/>
              </a:rPr>
              <a:t>1.1.3.2 Round integers to a required number of significant figures</a:t>
            </a:r>
          </a:p>
          <a:p>
            <a:pPr fontAlgn="auto">
              <a:lnSpc>
                <a:spcPct val="100000"/>
              </a:lnSpc>
              <a:spcBef>
                <a:spcPts val="600"/>
              </a:spcBef>
              <a:spcAft>
                <a:spcPts val="0"/>
              </a:spcAft>
              <a:buClrTx/>
            </a:pPr>
            <a:r>
              <a:rPr lang="en-GB" sz="1600" dirty="0">
                <a:latin typeface="+mj-lt"/>
                <a:ea typeface="Calibri" panose="020F0502020204030204" pitchFamily="34" charset="0"/>
                <a:cs typeface="Times New Roman" panose="02020603050405020304" pitchFamily="18" charset="0"/>
              </a:rPr>
              <a:t>Understand the value of the ones digit and how it impacts on rounding.</a:t>
            </a:r>
          </a:p>
          <a:p>
            <a:pPr fontAlgn="auto">
              <a:lnSpc>
                <a:spcPct val="100000"/>
              </a:lnSpc>
              <a:spcBef>
                <a:spcPts val="600"/>
              </a:spcBef>
              <a:spcAft>
                <a:spcPts val="0"/>
              </a:spcAft>
              <a:buClrTx/>
            </a:pPr>
            <a:r>
              <a:rPr lang="en-GB" sz="1600" dirty="0">
                <a:latin typeface="+mj-lt"/>
                <a:ea typeface="Calibri" panose="020F0502020204030204" pitchFamily="34" charset="0"/>
                <a:cs typeface="Times New Roman" panose="02020603050405020304" pitchFamily="18" charset="0"/>
              </a:rPr>
              <a:t>Appreciate that the value of the first digit needs to be reflected in the size of the final answer.</a:t>
            </a:r>
          </a:p>
          <a:p>
            <a:pPr fontAlgn="auto">
              <a:lnSpc>
                <a:spcPct val="100000"/>
              </a:lnSpc>
              <a:spcBef>
                <a:spcPts val="600"/>
              </a:spcBef>
              <a:spcAft>
                <a:spcPts val="0"/>
              </a:spcAft>
              <a:buClrTx/>
            </a:pPr>
            <a:r>
              <a:rPr lang="en-GB" sz="1600" dirty="0">
                <a:latin typeface="+mj-lt"/>
                <a:ea typeface="Calibri" panose="020F0502020204030204" pitchFamily="34" charset="0"/>
                <a:cs typeface="Times New Roman" panose="02020603050405020304" pitchFamily="18" charset="0"/>
              </a:rPr>
              <a:t>Extend understanding to round to more than one significant figure.</a:t>
            </a:r>
          </a:p>
          <a:p>
            <a:pPr fontAlgn="auto">
              <a:lnSpc>
                <a:spcPct val="100000"/>
              </a:lnSpc>
              <a:spcBef>
                <a:spcPts val="600"/>
              </a:spcBef>
              <a:spcAft>
                <a:spcPts val="0"/>
              </a:spcAft>
              <a:buClrTx/>
            </a:pPr>
            <a:r>
              <a:rPr lang="en-GB" sz="1600" dirty="0">
                <a:latin typeface="+mj-lt"/>
                <a:ea typeface="Calibri" panose="020F0502020204030204" pitchFamily="34" charset="0"/>
                <a:cs typeface="Times New Roman" panose="02020603050405020304" pitchFamily="18" charset="0"/>
              </a:rPr>
              <a:t>Understand ‘what is the same’ and ‘what is different’ when rounding to the nearest 10, to the nearest 100 and to one significant figure.</a:t>
            </a:r>
          </a:p>
          <a:p>
            <a:pPr fontAlgn="auto">
              <a:lnSpc>
                <a:spcPct val="100000"/>
              </a:lnSpc>
              <a:spcBef>
                <a:spcPts val="600"/>
              </a:spcBef>
              <a:spcAft>
                <a:spcPts val="0"/>
              </a:spcAft>
              <a:buClrTx/>
            </a:pPr>
            <a:r>
              <a:rPr lang="en-GB" sz="1600" dirty="0">
                <a:latin typeface="+mj-lt"/>
                <a:ea typeface="Calibri" panose="020F0502020204030204" pitchFamily="34" charset="0"/>
                <a:cs typeface="Times New Roman" panose="02020603050405020304" pitchFamily="18" charset="0"/>
              </a:rPr>
              <a:t>Understand the importance of place value and maintaining size when rounding.</a:t>
            </a:r>
          </a:p>
          <a:p>
            <a:pPr fontAlgn="auto">
              <a:lnSpc>
                <a:spcPct val="100000"/>
              </a:lnSpc>
              <a:spcBef>
                <a:spcPts val="600"/>
              </a:spcBef>
              <a:spcAft>
                <a:spcPts val="0"/>
              </a:spcAft>
              <a:buClrTx/>
            </a:pPr>
            <a:r>
              <a:rPr lang="en-GB" sz="1600" dirty="0">
                <a:latin typeface="+mj-lt"/>
                <a:ea typeface="Calibri" panose="020F0502020204030204" pitchFamily="34" charset="0"/>
                <a:cs typeface="Times New Roman" panose="02020603050405020304" pitchFamily="18" charset="0"/>
              </a:rPr>
              <a:t>Explore the significance of zero digits when rounding to significant figures.</a:t>
            </a:r>
          </a:p>
          <a:p>
            <a:pPr fontAlgn="auto">
              <a:lnSpc>
                <a:spcPct val="100000"/>
              </a:lnSpc>
              <a:spcBef>
                <a:spcPts val="600"/>
              </a:spcBef>
              <a:spcAft>
                <a:spcPts val="0"/>
              </a:spcAft>
              <a:buClrTx/>
            </a:pPr>
            <a:r>
              <a:rPr lang="en-GB" sz="1600" dirty="0">
                <a:latin typeface="+mj-lt"/>
                <a:ea typeface="Calibri" panose="020F0502020204030204" pitchFamily="34" charset="0"/>
                <a:cs typeface="Times New Roman" panose="02020603050405020304" pitchFamily="18" charset="0"/>
              </a:rPr>
              <a:t>Consider real-life applications of rounding and its limitations.</a:t>
            </a:r>
          </a:p>
          <a:p>
            <a:pPr fontAlgn="auto">
              <a:lnSpc>
                <a:spcPct val="100000"/>
              </a:lnSpc>
              <a:spcBef>
                <a:spcPts val="600"/>
              </a:spcBef>
              <a:spcAft>
                <a:spcPts val="0"/>
              </a:spcAft>
              <a:buClrTx/>
            </a:pPr>
            <a:r>
              <a:rPr lang="en-GB" sz="1600" dirty="0">
                <a:latin typeface="+mj-lt"/>
                <a:ea typeface="Calibri" panose="020F0502020204030204" pitchFamily="34" charset="0"/>
                <a:cs typeface="Times New Roman" panose="02020603050405020304" pitchFamily="18" charset="0"/>
              </a:rPr>
              <a:t>Solve problems where there is more than one answer and there are elements of experimentation, investigation, checking, reasoning, proof, etc.</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18165" y="1196752"/>
            <a:ext cx="10972800" cy="4752528"/>
          </a:xfrm>
        </p:spPr>
        <p:txBody>
          <a:bodyPr>
            <a:normAutofit lnSpcReduction="10000"/>
          </a:bodyPr>
          <a:lstStyle/>
          <a:p>
            <a:pPr>
              <a:lnSpc>
                <a:spcPct val="100000"/>
              </a:lnSpc>
              <a:spcBef>
                <a:spcPts val="0"/>
              </a:spcBef>
              <a:spcAft>
                <a:spcPts val="600"/>
              </a:spcAft>
            </a:pPr>
            <a:r>
              <a:rPr lang="en-GB" sz="2000" dirty="0"/>
              <a:t>It is important that students are aware of the general structure of the place-value system as based on powers of ten and begin to see how this naturally extends to decimals. Students need to progress beyond recalling place-value column headings when answering questions such as ‘What does the 8 represent in 43 872?’ and appreciate that 43 872 has 438 hundreds and, later, that 43 872 is, in fact, 438.72 hundreds or 438.72 × 100. </a:t>
            </a:r>
          </a:p>
          <a:p>
            <a:pPr>
              <a:lnSpc>
                <a:spcPct val="100000"/>
              </a:lnSpc>
              <a:spcBef>
                <a:spcPts val="0"/>
              </a:spcBef>
              <a:spcAft>
                <a:spcPts val="600"/>
              </a:spcAft>
            </a:pPr>
            <a:r>
              <a:rPr lang="en-GB" sz="2000" dirty="0"/>
              <a:t>This learning will support students’ work on significant figures and standard form, as students who can express numbers (including very large and very small numbers) in these different ways are more likely to have a feel for the size of such numbers and where they fit in the number system.</a:t>
            </a:r>
          </a:p>
          <a:p>
            <a:pPr>
              <a:lnSpc>
                <a:spcPct val="100000"/>
              </a:lnSpc>
              <a:spcBef>
                <a:spcPts val="0"/>
              </a:spcBef>
              <a:spcAft>
                <a:spcPts val="600"/>
              </a:spcAft>
            </a:pPr>
            <a:r>
              <a:rPr lang="en-GB" sz="2000" dirty="0"/>
              <a:t>It is also important to emphasise the use of measures in real-life contexts. This will support students in understanding that measuring is always to a certain degree of accuracy. </a:t>
            </a:r>
          </a:p>
          <a:p>
            <a:pPr>
              <a:lnSpc>
                <a:spcPct val="100000"/>
              </a:lnSpc>
              <a:spcBef>
                <a:spcPts val="0"/>
              </a:spcBef>
              <a:spcAft>
                <a:spcPts val="600"/>
              </a:spcAft>
            </a:pPr>
            <a:r>
              <a:rPr lang="en-GB" sz="2000" dirty="0"/>
              <a:t>This teaching will then support students’ understanding and facility with estimating and rounding – essential skills for working with real-life situations involving contextualised data.</a:t>
            </a:r>
          </a:p>
          <a:p>
            <a:pPr>
              <a:lnSpc>
                <a:spcPct val="100000"/>
              </a:lnSpc>
              <a:spcBef>
                <a:spcPts val="0"/>
              </a:spcBef>
              <a:spcAft>
                <a:spcPts val="600"/>
              </a:spcAft>
            </a:pPr>
            <a:r>
              <a:rPr lang="en-GB" sz="2000" dirty="0"/>
              <a:t>Students need to understand why rounding is necessary and that it is a valuable tool for estimating number to varying degrees of accuracy. </a:t>
            </a:r>
          </a:p>
          <a:p>
            <a:pPr>
              <a:lnSpc>
                <a:spcPct val="100000"/>
              </a:lnSpc>
              <a:spcBef>
                <a:spcPts val="0"/>
              </a:spcBef>
              <a:spcAft>
                <a:spcPts val="600"/>
              </a:spcAft>
            </a:pPr>
            <a:endParaRPr lang="en-GB" sz="2000" dirty="0"/>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2768951299"/>
              </p:ext>
            </p:extLst>
          </p:nvPr>
        </p:nvGraphicFramePr>
        <p:xfrm>
          <a:off x="748319" y="1452556"/>
          <a:ext cx="5939363" cy="3847709"/>
        </p:xfrm>
        <a:graphic>
          <a:graphicData uri="http://schemas.openxmlformats.org/drawingml/2006/table">
            <a:tbl>
              <a:tblPr firstRow="1" bandRow="1">
                <a:tableStyleId>{E8B1032C-EA38-4F05-BA0D-38AFFFC7BED3}</a:tableStyleId>
              </a:tblPr>
              <a:tblGrid>
                <a:gridCol w="5939363">
                  <a:extLst>
                    <a:ext uri="{9D8B030D-6E8A-4147-A177-3AD203B41FA5}">
                      <a16:colId xmlns:a16="http://schemas.microsoft.com/office/drawing/2014/main" val="590117535"/>
                    </a:ext>
                  </a:extLst>
                </a:gridCol>
              </a:tblGrid>
              <a:tr h="436791">
                <a:tc>
                  <a:txBody>
                    <a:bodyPr/>
                    <a:lstStyle/>
                    <a:p>
                      <a:r>
                        <a:rPr lang="en-GB" sz="2000" dirty="0"/>
                        <a:t>Upper Key Stage 2 Learning Outcome</a:t>
                      </a:r>
                    </a:p>
                  </a:txBody>
                  <a:tcPr anchor="ctr"/>
                </a:tc>
                <a:extLst>
                  <a:ext uri="{0D108BD9-81ED-4DB2-BD59-A6C34878D82A}">
                    <a16:rowId xmlns:a16="http://schemas.microsoft.com/office/drawing/2014/main" val="1564221312"/>
                  </a:ext>
                </a:extLst>
              </a:tr>
              <a:tr h="1108777">
                <a:tc>
                  <a:txBody>
                    <a:bodyPr/>
                    <a:lstStyle/>
                    <a:p>
                      <a:pPr marL="285750" indent="-285750">
                        <a:buFont typeface="Arial" panose="020B0604020202020204" pitchFamily="34" charset="0"/>
                        <a:buChar char="•"/>
                      </a:pPr>
                      <a:r>
                        <a:rPr lang="en-GB" sz="2000" dirty="0"/>
                        <a:t>Read, write, order and compare numbers up to 10 000 000 and determine the value of each digit</a:t>
                      </a:r>
                    </a:p>
                  </a:txBody>
                  <a:tcPr anchor="ctr"/>
                </a:tc>
                <a:extLst>
                  <a:ext uri="{0D108BD9-81ED-4DB2-BD59-A6C34878D82A}">
                    <a16:rowId xmlns:a16="http://schemas.microsoft.com/office/drawing/2014/main" val="1387505252"/>
                  </a:ext>
                </a:extLst>
              </a:tr>
              <a:tr h="857370">
                <a:tc>
                  <a:txBody>
                    <a:bodyPr/>
                    <a:lstStyle/>
                    <a:p>
                      <a:pPr marL="285750" indent="-285750">
                        <a:buFont typeface="Arial" panose="020B0604020202020204" pitchFamily="34" charset="0"/>
                        <a:buChar char="•"/>
                      </a:pPr>
                      <a:r>
                        <a:rPr lang="en-GB" sz="2000" dirty="0"/>
                        <a:t>Round any whole number to a required degree of accuracy</a:t>
                      </a:r>
                    </a:p>
                  </a:txBody>
                  <a:tcPr anchor="ctr"/>
                </a:tc>
                <a:extLst>
                  <a:ext uri="{0D108BD9-81ED-4DB2-BD59-A6C34878D82A}">
                    <a16:rowId xmlns:a16="http://schemas.microsoft.com/office/drawing/2014/main" val="502591801"/>
                  </a:ext>
                </a:extLst>
              </a:tr>
              <a:tr h="144477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t>Identify the value of each digit in numbers given to three decimal places and multiply and divide numbers by 10, 100 and 1 000 giving answers up to three decimal places</a:t>
                      </a:r>
                    </a:p>
                  </a:txBody>
                  <a:tcPr anchor="ctr"/>
                </a:tc>
                <a:extLst>
                  <a:ext uri="{0D108BD9-81ED-4DB2-BD59-A6C34878D82A}">
                    <a16:rowId xmlns:a16="http://schemas.microsoft.com/office/drawing/2014/main" val="2537917201"/>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10.xml><?xml version="1.0" encoding="utf-8"?>
<p:tagLst xmlns:a="http://schemas.openxmlformats.org/drawingml/2006/main" xmlns:r="http://schemas.openxmlformats.org/officeDocument/2006/relationships" xmlns:p="http://schemas.openxmlformats.org/presentationml/2006/main">
  <p:tag name="TIMING" val="|2.2|1.6"/>
</p:tagLst>
</file>

<file path=ppt/tags/tag1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0A4D6615-5869-4CAC-AD5B-7F8051E01719}" vid="{2BAF6A10-A7F6-4F5A-BAEE-48235C9E1F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5CA48D5-CF87-4E62-9CFA-B8134F07C6D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206</TotalTime>
  <Words>7636</Words>
  <Application>Microsoft Office PowerPoint</Application>
  <PresentationFormat>Widescreen</PresentationFormat>
  <Paragraphs>665</Paragraphs>
  <Slides>47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Cambria Math</vt:lpstr>
      <vt:lpstr>Myriad Pro</vt:lpstr>
      <vt:lpstr>Symbol</vt:lpstr>
      <vt:lpstr>Custom Design</vt:lpstr>
      <vt:lpstr>Rounding integers to significant figures</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vt:lpstr>
      <vt:lpstr>Common difficulties and misconceptions</vt:lpstr>
      <vt:lpstr>Common difficulties and misconceptions (1)</vt:lpstr>
      <vt:lpstr>Common difficulties and misconceptions (2)</vt:lpstr>
      <vt:lpstr>Common difficulties and misconceptions (2 cont’d)</vt:lpstr>
      <vt:lpstr>Understand the value of the ones digit and how it impacts on rounding</vt:lpstr>
      <vt:lpstr>Understand the value of the ones digit and how it impacts on rounding</vt:lpstr>
      <vt:lpstr>Understand the value of the ones digit and how it impacts on rounding</vt:lpstr>
      <vt:lpstr>Notice similarities and differences when rounding to the nearest 10, the nearest 100 and to one significant figure</vt:lpstr>
      <vt:lpstr>Notice similarities and differences when rounding to the nearest 10, the nearest 100 and to one significant figure</vt:lpstr>
      <vt:lpstr>Appreciate that the value of the first digit needs to be reflected in the size of the final answer</vt:lpstr>
      <vt:lpstr>Appreciate that the value of the first digit needs to be reflected in the size of the final answer</vt:lpstr>
      <vt:lpstr>Extend understanding to round to more than one significant figure</vt:lpstr>
      <vt:lpstr>Extend understanding to round to more than one significant figure</vt:lpstr>
      <vt:lpstr>Extend understanding to round to more than one significant figure</vt:lpstr>
      <vt:lpstr>Extend understanding to round to more than one significant figure</vt:lpstr>
      <vt:lpstr>Extend understanding to round to more than one significant figure</vt:lpstr>
      <vt:lpstr>Extend understanding to round to more than one significant figure</vt:lpstr>
      <vt:lpstr>Understand ‘what is the same’ and ‘what is different’ when rounding to the nearest 10, to the nearest 100 and to one significant figure</vt:lpstr>
      <vt:lpstr>Understand the importance of place value and maintaining size when rounding</vt:lpstr>
      <vt:lpstr>Understand ‘what is the same’ and ‘what is different’ when rounding to the nearest 10, to the nearest 100 and to one significant figure. Understand the importance of place value and maintaining size when rounding</vt:lpstr>
      <vt:lpstr>Explore the significance of zero digits when rounding to significant figures</vt:lpstr>
      <vt:lpstr>Explore the significance of zero digits when rounding to significant figures</vt:lpstr>
      <vt:lpstr>Consider real-life applications of rounding and its limitations</vt:lpstr>
      <vt:lpstr>Consider real-life applications of rounding and its limitations</vt:lpstr>
      <vt:lpstr>Solve problems where there is more than one answer and there are elements of experimentation, investigation, checking, reasoning, proof, etc</vt:lpstr>
      <vt:lpstr>Solve problems where there is more than one answer and there are elements of experimentation, investigation, checking, reasoning, proof, etc</vt:lpstr>
      <vt:lpstr>Solve problems where there is more than one answer and there are elements of experimentation, investigation, checking, reasoning, proof, etc</vt:lpstr>
      <vt:lpstr>Solve problems where there is more than one answer and there are elements of experimentation, investigation, checking, reasoning, proof, etc</vt:lpstr>
      <vt:lpstr>Explore the significance of zero digits when rounding to significant figures</vt:lpstr>
      <vt:lpstr>Reflection questions</vt:lpstr>
      <vt:lpstr>PowerPoint Presentation</vt:lpstr>
      <vt:lpstr>Appendices</vt:lpstr>
      <vt:lpstr>Key vocabulary </vt:lpstr>
      <vt:lpstr>Representations and structure</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Rounding integers to significant figures</dc:title>
  <dc:creator>Rebecca Donaldson</dc:creator>
  <cp:lastModifiedBy>Steve McCormack</cp:lastModifiedBy>
  <cp:revision>14</cp:revision>
  <dcterms:created xsi:type="dcterms:W3CDTF">2021-04-21T12:53:40Z</dcterms:created>
  <dcterms:modified xsi:type="dcterms:W3CDTF">2021-09-20T14:02:01Z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