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3"/>
  </p:notesMasterIdLst>
  <p:sldIdLst>
    <p:sldId id="263" r:id="rId6"/>
    <p:sldId id="629" r:id="rId7"/>
    <p:sldId id="588" r:id="rId8"/>
    <p:sldId id="294" r:id="rId9"/>
    <p:sldId id="305" r:id="rId10"/>
    <p:sldId id="269" r:id="rId11"/>
    <p:sldId id="276" r:id="rId12"/>
    <p:sldId id="644" r:id="rId13"/>
    <p:sldId id="277" r:id="rId14"/>
    <p:sldId id="278" r:id="rId15"/>
    <p:sldId id="279" r:id="rId16"/>
    <p:sldId id="280" r:id="rId17"/>
    <p:sldId id="643" r:id="rId18"/>
    <p:sldId id="281" r:id="rId19"/>
    <p:sldId id="282" r:id="rId20"/>
    <p:sldId id="642" r:id="rId21"/>
    <p:sldId id="580" r:id="rId22"/>
    <p:sldId id="639" r:id="rId23"/>
    <p:sldId id="630" r:id="rId24"/>
    <p:sldId id="631" r:id="rId25"/>
    <p:sldId id="632" r:id="rId26"/>
    <p:sldId id="633" r:id="rId27"/>
    <p:sldId id="640" r:id="rId28"/>
    <p:sldId id="634" r:id="rId29"/>
    <p:sldId id="635" r:id="rId30"/>
    <p:sldId id="641" r:id="rId31"/>
    <p:sldId id="636" r:id="rId32"/>
    <p:sldId id="637" r:id="rId33"/>
    <p:sldId id="286" r:id="rId34"/>
    <p:sldId id="265" r:id="rId35"/>
    <p:sldId id="287" r:id="rId36"/>
    <p:sldId id="288" r:id="rId37"/>
    <p:sldId id="638" r:id="rId38"/>
    <p:sldId id="289" r:id="rId39"/>
    <p:sldId id="618" r:id="rId40"/>
    <p:sldId id="619" r:id="rId41"/>
    <p:sldId id="291" r:id="rId42"/>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628C"/>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03" autoAdjust="0"/>
    <p:restoredTop sz="77922" autoAdjust="0"/>
  </p:normalViewPr>
  <p:slideViewPr>
    <p:cSldViewPr>
      <p:cViewPr varScale="1">
        <p:scale>
          <a:sx n="70" d="100"/>
          <a:sy n="70" d="100"/>
        </p:scale>
        <p:origin x="444"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625751AD-D75F-403C-BFC7-04450B67A563}"/>
    <pc:docChg chg="modSld">
      <pc:chgData name="Steve McCormack" userId="a36034f6-e157-44c0-92e0-583c4185333c" providerId="ADAL" clId="{625751AD-D75F-403C-BFC7-04450B67A563}" dt="2021-10-07T15:13:58.913" v="59" actId="6549"/>
      <pc:docMkLst>
        <pc:docMk/>
      </pc:docMkLst>
      <pc:sldChg chg="modSp mod">
        <pc:chgData name="Steve McCormack" userId="a36034f6-e157-44c0-92e0-583c4185333c" providerId="ADAL" clId="{625751AD-D75F-403C-BFC7-04450B67A563}" dt="2021-10-07T15:11:53.387" v="38" actId="6549"/>
        <pc:sldMkLst>
          <pc:docMk/>
          <pc:sldMk cId="387169446" sldId="281"/>
        </pc:sldMkLst>
        <pc:spChg chg="mod">
          <ac:chgData name="Steve McCormack" userId="a36034f6-e157-44c0-92e0-583c4185333c" providerId="ADAL" clId="{625751AD-D75F-403C-BFC7-04450B67A563}" dt="2021-10-07T15:11:53.387" v="38" actId="6549"/>
          <ac:spMkLst>
            <pc:docMk/>
            <pc:sldMk cId="387169446" sldId="281"/>
            <ac:spMk id="3" creationId="{EC771724-309D-4EC6-8089-365C4C85F6A6}"/>
          </ac:spMkLst>
        </pc:spChg>
      </pc:sldChg>
      <pc:sldChg chg="modSp mod">
        <pc:chgData name="Steve McCormack" userId="a36034f6-e157-44c0-92e0-583c4185333c" providerId="ADAL" clId="{625751AD-D75F-403C-BFC7-04450B67A563}" dt="2021-10-07T15:13:35.501" v="51" actId="6549"/>
        <pc:sldMkLst>
          <pc:docMk/>
          <pc:sldMk cId="1792976774" sldId="288"/>
        </pc:sldMkLst>
        <pc:spChg chg="mod">
          <ac:chgData name="Steve McCormack" userId="a36034f6-e157-44c0-92e0-583c4185333c" providerId="ADAL" clId="{625751AD-D75F-403C-BFC7-04450B67A563}" dt="2021-10-07T15:13:35.501" v="51" actId="6549"/>
          <ac:spMkLst>
            <pc:docMk/>
            <pc:sldMk cId="1792976774" sldId="288"/>
            <ac:spMk id="2" creationId="{3D3B0D61-9420-4B06-8555-667429430C87}"/>
          </ac:spMkLst>
        </pc:spChg>
      </pc:sldChg>
      <pc:sldChg chg="modSp mod">
        <pc:chgData name="Steve McCormack" userId="a36034f6-e157-44c0-92e0-583c4185333c" providerId="ADAL" clId="{625751AD-D75F-403C-BFC7-04450B67A563}" dt="2021-10-07T15:13:58.913" v="59" actId="6549"/>
        <pc:sldMkLst>
          <pc:docMk/>
          <pc:sldMk cId="309275939" sldId="291"/>
        </pc:sldMkLst>
        <pc:spChg chg="mod">
          <ac:chgData name="Steve McCormack" userId="a36034f6-e157-44c0-92e0-583c4185333c" providerId="ADAL" clId="{625751AD-D75F-403C-BFC7-04450B67A563}" dt="2021-10-07T15:13:58.913" v="59" actId="6549"/>
          <ac:spMkLst>
            <pc:docMk/>
            <pc:sldMk cId="309275939" sldId="291"/>
            <ac:spMk id="2" creationId="{2FC8153A-3089-4481-8DDB-FCA2DBF5BD26}"/>
          </ac:spMkLst>
        </pc:spChg>
      </pc:sldChg>
      <pc:sldChg chg="modSp mod">
        <pc:chgData name="Steve McCormack" userId="a36034f6-e157-44c0-92e0-583c4185333c" providerId="ADAL" clId="{625751AD-D75F-403C-BFC7-04450B67A563}" dt="2021-10-07T15:12:07.437" v="39" actId="6549"/>
        <pc:sldMkLst>
          <pc:docMk/>
          <pc:sldMk cId="717258061" sldId="580"/>
        </pc:sldMkLst>
        <pc:spChg chg="mod">
          <ac:chgData name="Steve McCormack" userId="a36034f6-e157-44c0-92e0-583c4185333c" providerId="ADAL" clId="{625751AD-D75F-403C-BFC7-04450B67A563}" dt="2021-10-07T15:12:07.437" v="39" actId="6549"/>
          <ac:spMkLst>
            <pc:docMk/>
            <pc:sldMk cId="717258061" sldId="580"/>
            <ac:spMk id="2" creationId="{23A84928-1FCA-4634-9C2E-8162352F2955}"/>
          </ac:spMkLst>
        </pc:spChg>
      </pc:sldChg>
      <pc:sldChg chg="modSp mod">
        <pc:chgData name="Steve McCormack" userId="a36034f6-e157-44c0-92e0-583c4185333c" providerId="ADAL" clId="{625751AD-D75F-403C-BFC7-04450B67A563}" dt="2021-10-07T15:13:55.472" v="57" actId="6549"/>
        <pc:sldMkLst>
          <pc:docMk/>
          <pc:sldMk cId="2480461137" sldId="619"/>
        </pc:sldMkLst>
        <pc:spChg chg="mod">
          <ac:chgData name="Steve McCormack" userId="a36034f6-e157-44c0-92e0-583c4185333c" providerId="ADAL" clId="{625751AD-D75F-403C-BFC7-04450B67A563}" dt="2021-10-07T15:13:55.472" v="57" actId="6549"/>
          <ac:spMkLst>
            <pc:docMk/>
            <pc:sldMk cId="2480461137" sldId="619"/>
            <ac:spMk id="2" creationId="{468AD34D-48AC-4C34-99A5-DF560A5DFC10}"/>
          </ac:spMkLst>
        </pc:spChg>
      </pc:sldChg>
      <pc:sldChg chg="modSp mod">
        <pc:chgData name="Steve McCormack" userId="a36034f6-e157-44c0-92e0-583c4185333c" providerId="ADAL" clId="{625751AD-D75F-403C-BFC7-04450B67A563}" dt="2021-10-07T15:10:05.174" v="5" actId="6549"/>
        <pc:sldMkLst>
          <pc:docMk/>
          <pc:sldMk cId="1630544299" sldId="629"/>
        </pc:sldMkLst>
        <pc:spChg chg="mod">
          <ac:chgData name="Steve McCormack" userId="a36034f6-e157-44c0-92e0-583c4185333c" providerId="ADAL" clId="{625751AD-D75F-403C-BFC7-04450B67A563}" dt="2021-10-07T15:10:05.174" v="5" actId="6549"/>
          <ac:spMkLst>
            <pc:docMk/>
            <pc:sldMk cId="1630544299" sldId="629"/>
            <ac:spMk id="5" creationId="{F3AEFA3D-6E0E-40FE-BDA2-AC1662A877CD}"/>
          </ac:spMkLst>
        </pc:spChg>
      </pc:sldChg>
      <pc:sldChg chg="modSp mod">
        <pc:chgData name="Steve McCormack" userId="a36034f6-e157-44c0-92e0-583c4185333c" providerId="ADAL" clId="{625751AD-D75F-403C-BFC7-04450B67A563}" dt="2021-10-07T15:12:21.656" v="41" actId="6549"/>
        <pc:sldMkLst>
          <pc:docMk/>
          <pc:sldMk cId="1334770407" sldId="630"/>
        </pc:sldMkLst>
        <pc:spChg chg="mod">
          <ac:chgData name="Steve McCormack" userId="a36034f6-e157-44c0-92e0-583c4185333c" providerId="ADAL" clId="{625751AD-D75F-403C-BFC7-04450B67A563}" dt="2021-10-07T15:12:21.656" v="41" actId="6549"/>
          <ac:spMkLst>
            <pc:docMk/>
            <pc:sldMk cId="1334770407" sldId="630"/>
            <ac:spMk id="2" creationId="{23A84928-1FCA-4634-9C2E-8162352F2955}"/>
          </ac:spMkLst>
        </pc:spChg>
      </pc:sldChg>
      <pc:sldChg chg="modSp mod">
        <pc:chgData name="Steve McCormack" userId="a36034f6-e157-44c0-92e0-583c4185333c" providerId="ADAL" clId="{625751AD-D75F-403C-BFC7-04450B67A563}" dt="2021-10-07T15:12:30.301" v="42" actId="6549"/>
        <pc:sldMkLst>
          <pc:docMk/>
          <pc:sldMk cId="57044893" sldId="631"/>
        </pc:sldMkLst>
        <pc:spChg chg="mod">
          <ac:chgData name="Steve McCormack" userId="a36034f6-e157-44c0-92e0-583c4185333c" providerId="ADAL" clId="{625751AD-D75F-403C-BFC7-04450B67A563}" dt="2021-10-07T15:12:30.301" v="42" actId="6549"/>
          <ac:spMkLst>
            <pc:docMk/>
            <pc:sldMk cId="57044893" sldId="631"/>
            <ac:spMk id="7" creationId="{6D3A18F8-9802-4F4F-99DA-3E8EDC1FE079}"/>
          </ac:spMkLst>
        </pc:spChg>
      </pc:sldChg>
      <pc:sldChg chg="modSp mod">
        <pc:chgData name="Steve McCormack" userId="a36034f6-e157-44c0-92e0-583c4185333c" providerId="ADAL" clId="{625751AD-D75F-403C-BFC7-04450B67A563}" dt="2021-10-07T15:12:35.343" v="43" actId="6549"/>
        <pc:sldMkLst>
          <pc:docMk/>
          <pc:sldMk cId="3651941354" sldId="632"/>
        </pc:sldMkLst>
        <pc:spChg chg="mod">
          <ac:chgData name="Steve McCormack" userId="a36034f6-e157-44c0-92e0-583c4185333c" providerId="ADAL" clId="{625751AD-D75F-403C-BFC7-04450B67A563}" dt="2021-10-07T15:12:35.343" v="43" actId="6549"/>
          <ac:spMkLst>
            <pc:docMk/>
            <pc:sldMk cId="3651941354" sldId="632"/>
            <ac:spMk id="2" creationId="{23A84928-1FCA-4634-9C2E-8162352F2955}"/>
          </ac:spMkLst>
        </pc:spChg>
      </pc:sldChg>
      <pc:sldChg chg="modSp mod">
        <pc:chgData name="Steve McCormack" userId="a36034f6-e157-44c0-92e0-583c4185333c" providerId="ADAL" clId="{625751AD-D75F-403C-BFC7-04450B67A563}" dt="2021-10-07T15:12:43.820" v="44" actId="6549"/>
        <pc:sldMkLst>
          <pc:docMk/>
          <pc:sldMk cId="704205275" sldId="633"/>
        </pc:sldMkLst>
        <pc:spChg chg="mod">
          <ac:chgData name="Steve McCormack" userId="a36034f6-e157-44c0-92e0-583c4185333c" providerId="ADAL" clId="{625751AD-D75F-403C-BFC7-04450B67A563}" dt="2021-10-07T15:12:43.820" v="44" actId="6549"/>
          <ac:spMkLst>
            <pc:docMk/>
            <pc:sldMk cId="704205275" sldId="633"/>
            <ac:spMk id="7" creationId="{6D3A18F8-9802-4F4F-99DA-3E8EDC1FE079}"/>
          </ac:spMkLst>
        </pc:spChg>
      </pc:sldChg>
      <pc:sldChg chg="modSp mod">
        <pc:chgData name="Steve McCormack" userId="a36034f6-e157-44c0-92e0-583c4185333c" providerId="ADAL" clId="{625751AD-D75F-403C-BFC7-04450B67A563}" dt="2021-10-07T15:13:06.266" v="46" actId="6549"/>
        <pc:sldMkLst>
          <pc:docMk/>
          <pc:sldMk cId="350362469" sldId="635"/>
        </pc:sldMkLst>
        <pc:spChg chg="mod">
          <ac:chgData name="Steve McCormack" userId="a36034f6-e157-44c0-92e0-583c4185333c" providerId="ADAL" clId="{625751AD-D75F-403C-BFC7-04450B67A563}" dt="2021-10-07T15:13:06.266" v="46" actId="6549"/>
          <ac:spMkLst>
            <pc:docMk/>
            <pc:sldMk cId="350362469" sldId="635"/>
            <ac:spMk id="7" creationId="{6D3A18F8-9802-4F4F-99DA-3E8EDC1FE079}"/>
          </ac:spMkLst>
        </pc:spChg>
      </pc:sldChg>
      <pc:sldChg chg="modSp mod">
        <pc:chgData name="Steve McCormack" userId="a36034f6-e157-44c0-92e0-583c4185333c" providerId="ADAL" clId="{625751AD-D75F-403C-BFC7-04450B67A563}" dt="2021-10-07T15:13:17.995" v="48" actId="6549"/>
        <pc:sldMkLst>
          <pc:docMk/>
          <pc:sldMk cId="3686459663" sldId="636"/>
        </pc:sldMkLst>
        <pc:spChg chg="mod">
          <ac:chgData name="Steve McCormack" userId="a36034f6-e157-44c0-92e0-583c4185333c" providerId="ADAL" clId="{625751AD-D75F-403C-BFC7-04450B67A563}" dt="2021-10-07T15:13:17.995" v="48" actId="6549"/>
          <ac:spMkLst>
            <pc:docMk/>
            <pc:sldMk cId="3686459663" sldId="636"/>
            <ac:spMk id="2" creationId="{23A84928-1FCA-4634-9C2E-8162352F2955}"/>
          </ac:spMkLst>
        </pc:spChg>
      </pc:sldChg>
      <pc:sldChg chg="modSp mod">
        <pc:chgData name="Steve McCormack" userId="a36034f6-e157-44c0-92e0-583c4185333c" providerId="ADAL" clId="{625751AD-D75F-403C-BFC7-04450B67A563}" dt="2021-10-07T15:13:25.567" v="49" actId="6549"/>
        <pc:sldMkLst>
          <pc:docMk/>
          <pc:sldMk cId="2580724756" sldId="637"/>
        </pc:sldMkLst>
        <pc:spChg chg="mod">
          <ac:chgData name="Steve McCormack" userId="a36034f6-e157-44c0-92e0-583c4185333c" providerId="ADAL" clId="{625751AD-D75F-403C-BFC7-04450B67A563}" dt="2021-10-07T15:13:25.567" v="49" actId="6549"/>
          <ac:spMkLst>
            <pc:docMk/>
            <pc:sldMk cId="2580724756" sldId="637"/>
            <ac:spMk id="7" creationId="{6D3A18F8-9802-4F4F-99DA-3E8EDC1FE079}"/>
          </ac:spMkLst>
        </pc:spChg>
      </pc:sldChg>
      <pc:sldChg chg="modSp mod">
        <pc:chgData name="Steve McCormack" userId="a36034f6-e157-44c0-92e0-583c4185333c" providerId="ADAL" clId="{625751AD-D75F-403C-BFC7-04450B67A563}" dt="2021-10-07T15:13:40.714" v="55" actId="6549"/>
        <pc:sldMkLst>
          <pc:docMk/>
          <pc:sldMk cId="548044516" sldId="638"/>
        </pc:sldMkLst>
        <pc:spChg chg="mod">
          <ac:chgData name="Steve McCormack" userId="a36034f6-e157-44c0-92e0-583c4185333c" providerId="ADAL" clId="{625751AD-D75F-403C-BFC7-04450B67A563}" dt="2021-10-07T15:13:40.714" v="55" actId="6549"/>
          <ac:spMkLst>
            <pc:docMk/>
            <pc:sldMk cId="548044516" sldId="638"/>
            <ac:spMk id="2" creationId="{3D3B0D61-9420-4B06-8555-667429430C87}"/>
          </ac:spMkLst>
        </pc:spChg>
      </pc:sldChg>
      <pc:sldChg chg="modSp mod">
        <pc:chgData name="Steve McCormack" userId="a36034f6-e157-44c0-92e0-583c4185333c" providerId="ADAL" clId="{625751AD-D75F-403C-BFC7-04450B67A563}" dt="2021-10-07T15:12:12.840" v="40" actId="6549"/>
        <pc:sldMkLst>
          <pc:docMk/>
          <pc:sldMk cId="1658952556" sldId="639"/>
        </pc:sldMkLst>
        <pc:spChg chg="mod">
          <ac:chgData name="Steve McCormack" userId="a36034f6-e157-44c0-92e0-583c4185333c" providerId="ADAL" clId="{625751AD-D75F-403C-BFC7-04450B67A563}" dt="2021-10-07T15:12:12.840" v="40" actId="6549"/>
          <ac:spMkLst>
            <pc:docMk/>
            <pc:sldMk cId="1658952556" sldId="639"/>
            <ac:spMk id="7" creationId="{6D3A18F8-9802-4F4F-99DA-3E8EDC1FE079}"/>
          </ac:spMkLst>
        </pc:spChg>
      </pc:sldChg>
      <pc:sldChg chg="modSp mod">
        <pc:chgData name="Steve McCormack" userId="a36034f6-e157-44c0-92e0-583c4185333c" providerId="ADAL" clId="{625751AD-D75F-403C-BFC7-04450B67A563}" dt="2021-10-07T15:12:49.242" v="45" actId="6549"/>
        <pc:sldMkLst>
          <pc:docMk/>
          <pc:sldMk cId="4287940260" sldId="640"/>
        </pc:sldMkLst>
        <pc:spChg chg="mod">
          <ac:chgData name="Steve McCormack" userId="a36034f6-e157-44c0-92e0-583c4185333c" providerId="ADAL" clId="{625751AD-D75F-403C-BFC7-04450B67A563}" dt="2021-10-07T15:12:49.242" v="45" actId="6549"/>
          <ac:spMkLst>
            <pc:docMk/>
            <pc:sldMk cId="4287940260" sldId="640"/>
            <ac:spMk id="2" creationId="{23A84928-1FCA-4634-9C2E-8162352F2955}"/>
          </ac:spMkLst>
        </pc:spChg>
      </pc:sldChg>
      <pc:sldChg chg="modSp mod">
        <pc:chgData name="Steve McCormack" userId="a36034f6-e157-44c0-92e0-583c4185333c" providerId="ADAL" clId="{625751AD-D75F-403C-BFC7-04450B67A563}" dt="2021-10-07T15:13:12.140" v="47" actId="6549"/>
        <pc:sldMkLst>
          <pc:docMk/>
          <pc:sldMk cId="1338293902" sldId="641"/>
        </pc:sldMkLst>
        <pc:spChg chg="mod">
          <ac:chgData name="Steve McCormack" userId="a36034f6-e157-44c0-92e0-583c4185333c" providerId="ADAL" clId="{625751AD-D75F-403C-BFC7-04450B67A563}" dt="2021-10-07T15:13:12.140" v="47" actId="6549"/>
          <ac:spMkLst>
            <pc:docMk/>
            <pc:sldMk cId="1338293902" sldId="641"/>
            <ac:spMk id="7" creationId="{6D3A18F8-9802-4F4F-99DA-3E8EDC1FE079}"/>
          </ac:spMkLst>
        </pc:spChg>
      </pc:sldChg>
      <pc:sldChg chg="modSp mod">
        <pc:chgData name="Steve McCormack" userId="a36034f6-e157-44c0-92e0-583c4185333c" providerId="ADAL" clId="{625751AD-D75F-403C-BFC7-04450B67A563}" dt="2021-10-07T15:10:30.614" v="8" actId="6549"/>
        <pc:sldMkLst>
          <pc:docMk/>
          <pc:sldMk cId="744753951" sldId="644"/>
        </pc:sldMkLst>
        <pc:spChg chg="mod">
          <ac:chgData name="Steve McCormack" userId="a36034f6-e157-44c0-92e0-583c4185333c" providerId="ADAL" clId="{625751AD-D75F-403C-BFC7-04450B67A563}" dt="2021-10-07T15:10:30.614" v="8" actId="6549"/>
          <ac:spMkLst>
            <pc:docMk/>
            <pc:sldMk cId="744753951" sldId="644"/>
            <ac:spMk id="3" creationId="{EB44B3B3-8ACA-46E1-8E92-0FF42D4276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07/10/2021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indent="0">
              <a:buFont typeface="+mj-lt"/>
              <a:buNone/>
            </a:pPr>
            <a:r>
              <a:rPr lang="en-GB" dirty="0"/>
              <a:t>c) 2018 Key Stage 2 Mathematics Paper 2: reasoning, Question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1694216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detail can be found on page 8 of the 4.1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309021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8 of the 4.1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8 of the 4.1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826738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What is different?</a:t>
            </a:r>
          </a:p>
          <a:p>
            <a:pPr>
              <a:spcBef>
                <a:spcPts val="400"/>
              </a:spcBef>
              <a:spcAft>
                <a:spcPts val="400"/>
              </a:spcAft>
            </a:pPr>
            <a:r>
              <a:rPr lang="en-GB" sz="1200" dirty="0">
                <a:solidFill>
                  <a:srgbClr val="008080"/>
                </a:solidFill>
                <a:latin typeface="Myriad Pro"/>
              </a:rPr>
              <a:t>How many red/blue sticks am I adding each time?</a:t>
            </a:r>
          </a:p>
          <a:p>
            <a:pPr>
              <a:spcBef>
                <a:spcPts val="400"/>
              </a:spcBef>
              <a:spcAft>
                <a:spcPts val="400"/>
              </a:spcAft>
            </a:pPr>
            <a:r>
              <a:rPr lang="en-GB" sz="1200" dirty="0">
                <a:solidFill>
                  <a:srgbClr val="008080"/>
                </a:solidFill>
                <a:latin typeface="Myriad Pro"/>
              </a:rPr>
              <a:t>Why do I not add three blue sticks each time? What would that look like?</a:t>
            </a:r>
          </a:p>
          <a:p>
            <a:pPr>
              <a:spcBef>
                <a:spcPts val="400"/>
              </a:spcBef>
              <a:spcAft>
                <a:spcPts val="400"/>
              </a:spcAft>
            </a:pPr>
            <a:r>
              <a:rPr lang="en-GB" sz="1200" dirty="0">
                <a:solidFill>
                  <a:srgbClr val="008080"/>
                </a:solidFill>
                <a:latin typeface="Myriad Pro"/>
              </a:rPr>
              <a:t>What would the __</a:t>
            </a:r>
            <a:r>
              <a:rPr lang="en-GB" sz="1200" dirty="0" err="1">
                <a:solidFill>
                  <a:srgbClr val="008080"/>
                </a:solidFill>
                <a:latin typeface="Myriad Pro"/>
              </a:rPr>
              <a:t>th</a:t>
            </a:r>
            <a:r>
              <a:rPr lang="en-GB" sz="1200" dirty="0">
                <a:solidFill>
                  <a:srgbClr val="008080"/>
                </a:solidFill>
                <a:latin typeface="Myriad Pro"/>
              </a:rPr>
              <a:t> term in the sequence look like? Could you draw it? Could you describe it in words? </a:t>
            </a:r>
          </a:p>
          <a:p>
            <a:pPr>
              <a:spcBef>
                <a:spcPts val="400"/>
              </a:spcBef>
              <a:spcAft>
                <a:spcPts val="400"/>
              </a:spcAft>
            </a:pPr>
            <a:r>
              <a:rPr lang="en-GB" sz="1200" dirty="0">
                <a:solidFill>
                  <a:srgbClr val="008080"/>
                </a:solidFill>
                <a:latin typeface="Myriad Pro"/>
              </a:rPr>
              <a:t>How did you work out what the 18</a:t>
            </a:r>
            <a:r>
              <a:rPr lang="en-GB" sz="1200" baseline="30000" dirty="0">
                <a:solidFill>
                  <a:srgbClr val="008080"/>
                </a:solidFill>
                <a:latin typeface="Myriad Pro"/>
              </a:rPr>
              <a:t>th</a:t>
            </a:r>
            <a:r>
              <a:rPr lang="en-GB" sz="1200" dirty="0">
                <a:solidFill>
                  <a:srgbClr val="008080"/>
                </a:solidFill>
                <a:latin typeface="Myriad Pro"/>
              </a:rPr>
              <a:t> shape looks like? Do you have to draw all of the patterns in the sequence that come before it?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Presenting sequences of ‘growing shapes’, such as those in Example 1, is helpful in supporting students to spot patterns and rules. Students may be more readily able to see (particularly if pictures are colour-coded, as in Example 1) both how the number of sticks is increasing and how each picture/term has the same structure.</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9 of the 4.1 Core Concept document.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downloadable PowerPoint, giving more insight into the video and some links to research, can be found on the Mathematical Prompts for Deeper Thinking videos page.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578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Why might </a:t>
            </a:r>
            <a:r>
              <a:rPr lang="en-GB" sz="2000" b="0" dirty="0" err="1">
                <a:solidFill>
                  <a:srgbClr val="008080"/>
                </a:solidFill>
                <a:latin typeface="Myriad Pro"/>
              </a:rPr>
              <a:t>Afsal</a:t>
            </a:r>
            <a:r>
              <a:rPr lang="en-GB" sz="2000" b="0" dirty="0">
                <a:solidFill>
                  <a:srgbClr val="008080"/>
                </a:solidFill>
                <a:latin typeface="Myriad Pro"/>
              </a:rPr>
              <a:t> think this? Why is he wrong?</a:t>
            </a:r>
          </a:p>
          <a:p>
            <a:r>
              <a:rPr lang="en-GB" sz="2000" b="0" dirty="0">
                <a:solidFill>
                  <a:srgbClr val="008080"/>
                </a:solidFill>
                <a:latin typeface="Myriad Pro"/>
              </a:rPr>
              <a:t>How could you describe your sequence?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Asking students to generate examples of their own that fit certain criteria is an effective way of encouraging deeper thinking. An important use of variation is to encourage students to be aware of the full range of examples of a certain mathematical object (in this case, sequences) – both standard and non-standard examples. Students often develop misconceptions as a result of being exposed to a limited range of examples. Example 2 is designed to get students to think about such possible misconceptions and refine in their own minds what makes a list of numbers form a sequence.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153063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10 of the 4.1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713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Why might Charlie think this?</a:t>
            </a:r>
          </a:p>
          <a:p>
            <a:pPr>
              <a:spcBef>
                <a:spcPts val="400"/>
              </a:spcBef>
              <a:spcAft>
                <a:spcPts val="400"/>
              </a:spcAft>
            </a:pPr>
            <a:r>
              <a:rPr lang="en-GB" sz="1200" dirty="0">
                <a:solidFill>
                  <a:srgbClr val="008080"/>
                </a:solidFill>
                <a:latin typeface="Myriad Pro"/>
              </a:rPr>
              <a:t>What is twice the 3</a:t>
            </a:r>
            <a:r>
              <a:rPr lang="en-GB" sz="1200" baseline="30000" dirty="0">
                <a:solidFill>
                  <a:srgbClr val="008080"/>
                </a:solidFill>
                <a:latin typeface="Myriad Pro"/>
              </a:rPr>
              <a:t>rd</a:t>
            </a:r>
            <a:r>
              <a:rPr lang="en-GB" sz="1200" dirty="0">
                <a:solidFill>
                  <a:srgbClr val="008080"/>
                </a:solidFill>
                <a:latin typeface="Myriad Pro"/>
              </a:rPr>
              <a:t> term? What is the 6</a:t>
            </a:r>
            <a:r>
              <a:rPr lang="en-GB" sz="1200" baseline="30000" dirty="0">
                <a:solidFill>
                  <a:srgbClr val="008080"/>
                </a:solidFill>
                <a:latin typeface="Myriad Pro"/>
              </a:rPr>
              <a:t>th</a:t>
            </a:r>
            <a:r>
              <a:rPr lang="en-GB" sz="1200" dirty="0">
                <a:solidFill>
                  <a:srgbClr val="008080"/>
                </a:solidFill>
                <a:latin typeface="Myriad Pro"/>
              </a:rPr>
              <a:t> term if you continue the sequence?</a:t>
            </a:r>
          </a:p>
          <a:p>
            <a:pPr>
              <a:spcBef>
                <a:spcPts val="400"/>
              </a:spcBef>
              <a:spcAft>
                <a:spcPts val="400"/>
              </a:spcAft>
            </a:pPr>
            <a:r>
              <a:rPr lang="en-GB" sz="1200" dirty="0">
                <a:solidFill>
                  <a:srgbClr val="008080"/>
                </a:solidFill>
                <a:latin typeface="Myriad Pro"/>
              </a:rPr>
              <a:t>When might Charlie be correct?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idea that you can multiply a term to find terms further on in a sequence is a very common misconception (students asked for the 100th term will often find the 10th term and multiply it by ten). Do your students harbour this misconception? Why do you think this might be so? How might you address it? </a:t>
            </a:r>
          </a:p>
          <a:p>
            <a:endParaRPr lang="en-GB" dirty="0"/>
          </a:p>
          <a:p>
            <a:r>
              <a:rPr lang="en-GB" dirty="0"/>
              <a:t>By representing the terms in the sequence as points on a graph, students may be better able to reason why, for example, simply doubling the 3rd term does not obtain the 6th term. See page 11 of the 4.1 Core Concept document for more information on how you might model this, including the special case for when Charlie’s method does work (i.e. when the points passes through (0,0)).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1560551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pages 10 and 11 of the 4.1 Core Concept document. The next slide also offers a suggestion for a representation that models why Charlie is wrong.</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744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Sequences and graphs.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89479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representing the terms in the sequence as points on a graph, students may be better able to reason why, for example, simply doubling the 3rd term does not obtain the 6th term. See page 11 of the 4.1 Core Concept document for more information on how you might model this, including the special case for when Charlie’s method does work (i.e. when the points passes through (0,0)).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4294942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rule for this sequence? Can you describe this using the most precise mathematical language possible?</a:t>
            </a:r>
          </a:p>
          <a:p>
            <a:pPr>
              <a:spcBef>
                <a:spcPts val="400"/>
              </a:spcBef>
              <a:spcAft>
                <a:spcPts val="400"/>
              </a:spcAft>
            </a:pPr>
            <a:r>
              <a:rPr lang="en-GB" sz="1200" dirty="0">
                <a:solidFill>
                  <a:srgbClr val="008080"/>
                </a:solidFill>
                <a:latin typeface="Myriad Pro"/>
              </a:rPr>
              <a:t>Which multiple of 5 is term __?</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Students will often look to see how the sequence is progressing from term to term. Example 4 has been designed to encourage students to think about what structure is common to each term in the sequence. Being able to say that ‘All of the numbers are multiples of five’ (and not just that ‘They go up in fives’) is an important step as it prepares the ground for the important question ‘Which multiple of five is each term?’, which will support students later in being able to identify any term in the sequence.</a:t>
            </a:r>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3073597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11 of the 4.1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515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11 of the 4.1 Core Concept document.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6771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make your own sequences?</a:t>
            </a:r>
          </a:p>
          <a:p>
            <a:pPr>
              <a:spcBef>
                <a:spcPts val="400"/>
              </a:spcBef>
              <a:spcAft>
                <a:spcPts val="400"/>
              </a:spcAft>
            </a:pPr>
            <a:r>
              <a:rPr lang="en-GB" sz="1200" dirty="0">
                <a:solidFill>
                  <a:srgbClr val="008080"/>
                </a:solidFill>
                <a:latin typeface="Myriad Pro"/>
              </a:rPr>
              <a:t>How would you describe your rule? </a:t>
            </a:r>
          </a:p>
          <a:p>
            <a:pPr>
              <a:spcBef>
                <a:spcPts val="400"/>
              </a:spcBef>
              <a:spcAft>
                <a:spcPts val="400"/>
              </a:spcAft>
            </a:pPr>
            <a:r>
              <a:rPr lang="en-GB" sz="1200" dirty="0">
                <a:solidFill>
                  <a:srgbClr val="008080"/>
                </a:solidFill>
                <a:latin typeface="Myriad Pro"/>
              </a:rPr>
              <a:t>Does your sequence have an infinite number of terms? Why or why not?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This is an opportunity to be really creative, and encourage your students to do the same. Students could be invited to devise their own sequences, similar to </a:t>
            </a:r>
            <a:r>
              <a:rPr lang="en-GB" sz="1800" i="1" dirty="0">
                <a:effectLst/>
                <a:latin typeface="Myriad Pro"/>
                <a:ea typeface="Calibri" panose="020F0502020204030204" pitchFamily="34" charset="0"/>
                <a:cs typeface="Times New Roman" panose="02020603050405020304" pitchFamily="18" charset="0"/>
              </a:rPr>
              <a:t>Example 5</a:t>
            </a:r>
            <a:r>
              <a:rPr lang="en-GB" sz="1800" dirty="0">
                <a:effectLst/>
                <a:latin typeface="Myriad Pro"/>
                <a:ea typeface="Calibri" panose="020F0502020204030204" pitchFamily="34" charset="0"/>
                <a:cs typeface="Times New Roman" panose="02020603050405020304" pitchFamily="18" charset="0"/>
              </a:rPr>
              <a:t>, that cannot be described with a mathematical rule; for example, the number of days in consecutive months: 31, 28, 31, 30, …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2704124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11 of the 4.1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682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5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4 Sequences and Graphs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4 Sequences and graphs</a:t>
            </a: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1577129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4 Sequences and graphs</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229218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404664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Sequences can be found on page 2 of the 4.1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4.1.1 Understand the features of a sequence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4.1.2 Recognise and describe arithmetic sequences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4.1.3 Recognise and describe other types of sequences (non-arithmetic) – page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Sequences can be found on page 2 of the 4.1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4.1.1 Understand the features of a sequence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4.1.2 Recognise and describe arithmetic sequences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4.1.3 Recognise and describe other types of sequences (non-arithmetic) – page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297339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You can find further details regarding prior learning in the following segments of the NCETM primary mastery professional development materials:</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5: 2.21 Factors, multiples, prime numbers and composite numbers</a:t>
            </a:r>
          </a:p>
          <a:p>
            <a:pPr marL="342900" lvl="0" indent="-342900">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1.31 Problems with two unknowns</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2.27 Scale factors, ratio and proportional reasoning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4 Sequences and Graphs 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88985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228600" indent="-228600">
              <a:buFont typeface="+mj-lt"/>
              <a:buAutoNum type="alphaLcParenR"/>
            </a:pPr>
            <a:r>
              <a:rPr lang="en-GB" dirty="0"/>
              <a:t>2017 Key Stage 2 Mathematics Paper 3: reasoning, Question 21</a:t>
            </a:r>
          </a:p>
          <a:p>
            <a:pPr marL="228600" indent="-228600">
              <a:buFont typeface="+mj-lt"/>
              <a:buAutoNum type="alphaLcParenR"/>
            </a:pPr>
            <a:r>
              <a:rPr lang="en-GB" dirty="0"/>
              <a:t>2018 Key Stage 2 Mathematics Paper 3: reasoning, Question 1</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4194817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07/10/2021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hyperlink" Target="https://www.ncetm.org.uk/classroom-resources/secmm-mathematical-prompts-for-deeper-thinking-video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2" Type="http://schemas.openxmlformats.org/officeDocument/2006/relationships/hyperlink" Target="https://www.ncetm.org.uk/media/1lufojeh/ncetm_ks3_cc_4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s://www.gov.uk/government/collections/national-curriculum-assessments-practice-materials#key-stage-2-past-papers"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mathematical-prompts-for-deeper-thinking-videos/" TargetMode="External"/><Relationship Id="rId5" Type="http://schemas.openxmlformats.org/officeDocument/2006/relationships/hyperlink" Target="https://www.ncetm.org.uk/media/zeeniedj/ncetm_ks3_cc_1_4.pdf" TargetMode="External"/><Relationship Id="rId4" Type="http://schemas.openxmlformats.org/officeDocument/2006/relationships/hyperlink" Target="https://www.ncetm.org.uk/media/1lufojeh/ncetm_ks3_cc_4_1.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1lufojeh/ncetm_ks3_cc_4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636915"/>
            <a:ext cx="6049764" cy="648071"/>
          </a:xfrm>
        </p:spPr>
        <p:txBody>
          <a:bodyPr/>
          <a:lstStyle/>
          <a:p>
            <a:r>
              <a:rPr lang="en-GB" dirty="0"/>
              <a:t>Understanding sequences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4.1 Sequences)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7"/>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874154255"/>
              </p:ext>
            </p:extLst>
          </p:nvPr>
        </p:nvGraphicFramePr>
        <p:xfrm>
          <a:off x="660693" y="1745422"/>
          <a:ext cx="6160612" cy="3750106"/>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Key Stage 3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1.2.1 Understand multiples</a:t>
                      </a:r>
                    </a:p>
                  </a:txBody>
                  <a:tcPr anchor="ctr"/>
                </a:tc>
                <a:extLst>
                  <a:ext uri="{0D108BD9-81ED-4DB2-BD59-A6C34878D82A}">
                    <a16:rowId xmlns:a16="http://schemas.microsoft.com/office/drawing/2014/main" val="1387505252"/>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1.2.2 Understand integer exponents and roots</a:t>
                      </a:r>
                    </a:p>
                  </a:txBody>
                  <a:tcPr anchor="ct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dirty="0"/>
                        <a:t>1.4.1 Understand and use the conventions and vocabulary of algebra, including forming and interpreting algebraic expressions and equations</a:t>
                      </a:r>
                    </a:p>
                  </a:txBody>
                  <a:tcPr anchor="ctr"/>
                </a:tc>
                <a:extLst>
                  <a:ext uri="{0D108BD9-81ED-4DB2-BD59-A6C34878D82A}">
                    <a16:rowId xmlns:a16="http://schemas.microsoft.com/office/drawing/2014/main" val="2537917201"/>
                  </a:ext>
                </a:extLst>
              </a:tr>
              <a:tr h="7777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dirty="0">
                          <a:effectLst/>
                          <a:latin typeface="+mn-lt"/>
                          <a:ea typeface="Calibri" panose="020F0502020204030204" pitchFamily="34" charset="0"/>
                          <a:cs typeface="Times New Roman" panose="02020603050405020304" pitchFamily="18" charset="0"/>
                        </a:rPr>
                        <a:t>Please note:</a:t>
                      </a:r>
                      <a:r>
                        <a:rPr lang="en-GB" sz="1800" dirty="0">
                          <a:effectLst/>
                          <a:latin typeface="+mn-lt"/>
                          <a:ea typeface="Calibri" panose="020F0502020204030204" pitchFamily="34" charset="0"/>
                          <a:cs typeface="Times New Roman" panose="02020603050405020304" pitchFamily="18" charset="0"/>
                        </a:rPr>
                        <a:t> Numerical codes refer to statements of knowledge, skills and understanding in the NCETM breakdown of Key Stage 3 mathematics.</a:t>
                      </a:r>
                      <a:endParaRPr lang="en-GB" dirty="0">
                        <a:latin typeface="+mn-lt"/>
                      </a:endParaRPr>
                    </a:p>
                  </a:txBody>
                  <a:tcPr anchor="ctr"/>
                </a:tc>
                <a:extLst>
                  <a:ext uri="{0D108BD9-81ED-4DB2-BD59-A6C34878D82A}">
                    <a16:rowId xmlns:a16="http://schemas.microsoft.com/office/drawing/2014/main" val="2561999963"/>
                  </a:ext>
                </a:extLst>
              </a:tr>
            </a:tbl>
          </a:graphicData>
        </a:graphic>
      </p:graphicFrame>
    </p:spTree>
    <p:extLst>
      <p:ext uri="{BB962C8B-B14F-4D97-AF65-F5344CB8AC3E}">
        <p14:creationId xmlns:p14="http://schemas.microsoft.com/office/powerpoint/2010/main" val="3537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7" name="TextBox 6">
            <a:extLst>
              <a:ext uri="{FF2B5EF4-FFF2-40B4-BE49-F238E27FC236}">
                <a16:creationId xmlns:a16="http://schemas.microsoft.com/office/drawing/2014/main" id="{880568BD-8AB8-4048-A3F4-51F127AB3460}"/>
              </a:ext>
            </a:extLst>
          </p:cNvPr>
          <p:cNvSpPr txBox="1"/>
          <p:nvPr/>
        </p:nvSpPr>
        <p:spPr>
          <a:xfrm>
            <a:off x="1032370" y="1279841"/>
            <a:ext cx="10679541" cy="933589"/>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The numbers in this sequence increase by the same amount each time.</a:t>
            </a:r>
          </a:p>
          <a:p>
            <a:pPr>
              <a:spcBef>
                <a:spcPts val="400"/>
              </a:spcBef>
              <a:spcAft>
                <a:spcPts val="800"/>
              </a:spcAft>
              <a:buNone/>
            </a:pPr>
            <a:r>
              <a:rPr lang="en-GB" sz="2400" dirty="0">
                <a:effectLst/>
                <a:latin typeface="+mj-lt"/>
                <a:ea typeface="Calibri" panose="020F0502020204030204" pitchFamily="34" charset="0"/>
                <a:cs typeface="Times New Roman" panose="02020603050405020304" pitchFamily="18" charset="0"/>
              </a:rPr>
              <a:t>Write the missing numbers.</a:t>
            </a:r>
          </a:p>
        </p:txBody>
      </p:sp>
      <p:sp>
        <p:nvSpPr>
          <p:cNvPr id="9" name="TextBox 8">
            <a:extLst>
              <a:ext uri="{FF2B5EF4-FFF2-40B4-BE49-F238E27FC236}">
                <a16:creationId xmlns:a16="http://schemas.microsoft.com/office/drawing/2014/main" id="{04740B58-81B0-4412-B9A2-F10A36A5860F}"/>
              </a:ext>
            </a:extLst>
          </p:cNvPr>
          <p:cNvSpPr txBox="1"/>
          <p:nvPr/>
        </p:nvSpPr>
        <p:spPr>
          <a:xfrm>
            <a:off x="618165" y="1263232"/>
            <a:ext cx="528616"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a)</a:t>
            </a:r>
            <a:endParaRPr lang="en-GB" sz="2400" dirty="0">
              <a:solidFill>
                <a:srgbClr val="00628C"/>
              </a:solidFill>
            </a:endParaRPr>
          </a:p>
        </p:txBody>
      </p:sp>
      <p:sp>
        <p:nvSpPr>
          <p:cNvPr id="10" name="TextBox 9">
            <a:extLst>
              <a:ext uri="{FF2B5EF4-FFF2-40B4-BE49-F238E27FC236}">
                <a16:creationId xmlns:a16="http://schemas.microsoft.com/office/drawing/2014/main" id="{CFC93121-31C6-4814-852C-EB2D94A7CAA0}"/>
              </a:ext>
            </a:extLst>
          </p:cNvPr>
          <p:cNvSpPr txBox="1"/>
          <p:nvPr/>
        </p:nvSpPr>
        <p:spPr>
          <a:xfrm>
            <a:off x="1048892" y="3710982"/>
            <a:ext cx="10679541" cy="933589"/>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The numbers in this sequence increase by the same amount each time.</a:t>
            </a:r>
          </a:p>
          <a:p>
            <a:pPr>
              <a:spcBef>
                <a:spcPts val="400"/>
              </a:spcBef>
              <a:spcAft>
                <a:spcPts val="800"/>
              </a:spcAft>
              <a:buNone/>
            </a:pPr>
            <a:r>
              <a:rPr lang="en-GB" sz="2400" dirty="0">
                <a:effectLst/>
                <a:latin typeface="+mj-lt"/>
                <a:ea typeface="Calibri" panose="020F0502020204030204" pitchFamily="34" charset="0"/>
                <a:cs typeface="Times New Roman" panose="02020603050405020304" pitchFamily="18" charset="0"/>
              </a:rPr>
              <a:t>Write the missing numbers.</a:t>
            </a:r>
          </a:p>
        </p:txBody>
      </p:sp>
      <p:sp>
        <p:nvSpPr>
          <p:cNvPr id="11" name="TextBox 10">
            <a:extLst>
              <a:ext uri="{FF2B5EF4-FFF2-40B4-BE49-F238E27FC236}">
                <a16:creationId xmlns:a16="http://schemas.microsoft.com/office/drawing/2014/main" id="{39BF5149-B0F8-446B-AB3C-34C93640E926}"/>
              </a:ext>
            </a:extLst>
          </p:cNvPr>
          <p:cNvSpPr txBox="1"/>
          <p:nvPr/>
        </p:nvSpPr>
        <p:spPr>
          <a:xfrm>
            <a:off x="634687" y="3694373"/>
            <a:ext cx="528616"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b)</a:t>
            </a:r>
            <a:endParaRPr lang="en-GB" sz="2400" dirty="0">
              <a:solidFill>
                <a:srgbClr val="00628C"/>
              </a:solidFill>
            </a:endParaRPr>
          </a:p>
        </p:txBody>
      </p:sp>
      <p:sp>
        <p:nvSpPr>
          <p:cNvPr id="12" name="Rectangle 11">
            <a:extLst>
              <a:ext uri="{FF2B5EF4-FFF2-40B4-BE49-F238E27FC236}">
                <a16:creationId xmlns:a16="http://schemas.microsoft.com/office/drawing/2014/main" id="{F936A697-5662-464A-BE1B-973442A143DC}"/>
              </a:ext>
            </a:extLst>
          </p:cNvPr>
          <p:cNvSpPr/>
          <p:nvPr/>
        </p:nvSpPr>
        <p:spPr>
          <a:xfrm>
            <a:off x="1775520" y="4786071"/>
            <a:ext cx="792088" cy="79208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85858"/>
              </a:solidFill>
            </a:endParaRPr>
          </a:p>
        </p:txBody>
      </p:sp>
      <p:sp>
        <p:nvSpPr>
          <p:cNvPr id="13" name="Rectangle 12">
            <a:extLst>
              <a:ext uri="{FF2B5EF4-FFF2-40B4-BE49-F238E27FC236}">
                <a16:creationId xmlns:a16="http://schemas.microsoft.com/office/drawing/2014/main" id="{849C96F9-5073-45B9-9496-FED9931E3A2E}"/>
              </a:ext>
            </a:extLst>
          </p:cNvPr>
          <p:cNvSpPr/>
          <p:nvPr/>
        </p:nvSpPr>
        <p:spPr>
          <a:xfrm>
            <a:off x="3066159" y="4786071"/>
            <a:ext cx="792088" cy="79208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42</a:t>
            </a:r>
          </a:p>
        </p:txBody>
      </p:sp>
      <p:sp>
        <p:nvSpPr>
          <p:cNvPr id="14" name="Rectangle 13">
            <a:extLst>
              <a:ext uri="{FF2B5EF4-FFF2-40B4-BE49-F238E27FC236}">
                <a16:creationId xmlns:a16="http://schemas.microsoft.com/office/drawing/2014/main" id="{6C93DC65-4BCD-49BC-8625-04A57C2C734D}"/>
              </a:ext>
            </a:extLst>
          </p:cNvPr>
          <p:cNvSpPr/>
          <p:nvPr/>
        </p:nvSpPr>
        <p:spPr>
          <a:xfrm>
            <a:off x="4356798" y="4786071"/>
            <a:ext cx="792088" cy="79208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49</a:t>
            </a:r>
          </a:p>
        </p:txBody>
      </p:sp>
      <p:sp>
        <p:nvSpPr>
          <p:cNvPr id="15" name="Rectangle 14">
            <a:extLst>
              <a:ext uri="{FF2B5EF4-FFF2-40B4-BE49-F238E27FC236}">
                <a16:creationId xmlns:a16="http://schemas.microsoft.com/office/drawing/2014/main" id="{9CE9D91F-E135-4CDB-8E48-964860836C22}"/>
              </a:ext>
            </a:extLst>
          </p:cNvPr>
          <p:cNvSpPr/>
          <p:nvPr/>
        </p:nvSpPr>
        <p:spPr>
          <a:xfrm>
            <a:off x="5647437" y="4786071"/>
            <a:ext cx="792088" cy="79208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585858"/>
              </a:solidFill>
            </a:endParaRPr>
          </a:p>
        </p:txBody>
      </p:sp>
      <p:sp>
        <p:nvSpPr>
          <p:cNvPr id="16" name="Rectangle 15">
            <a:extLst>
              <a:ext uri="{FF2B5EF4-FFF2-40B4-BE49-F238E27FC236}">
                <a16:creationId xmlns:a16="http://schemas.microsoft.com/office/drawing/2014/main" id="{F3F87F3B-EF9F-4A6C-A839-3F5863D33F91}"/>
              </a:ext>
            </a:extLst>
          </p:cNvPr>
          <p:cNvSpPr/>
          <p:nvPr/>
        </p:nvSpPr>
        <p:spPr>
          <a:xfrm>
            <a:off x="6938076" y="4786071"/>
            <a:ext cx="792088" cy="79208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63</a:t>
            </a:r>
          </a:p>
        </p:txBody>
      </p:sp>
      <p:sp>
        <p:nvSpPr>
          <p:cNvPr id="17" name="Rectangle 16">
            <a:extLst>
              <a:ext uri="{FF2B5EF4-FFF2-40B4-BE49-F238E27FC236}">
                <a16:creationId xmlns:a16="http://schemas.microsoft.com/office/drawing/2014/main" id="{B310DC4C-3D96-4583-B0C9-FF5401790103}"/>
              </a:ext>
            </a:extLst>
          </p:cNvPr>
          <p:cNvSpPr/>
          <p:nvPr/>
        </p:nvSpPr>
        <p:spPr>
          <a:xfrm>
            <a:off x="8228716" y="4786071"/>
            <a:ext cx="792088" cy="79208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585858"/>
              </a:solidFill>
            </a:endParaRPr>
          </a:p>
        </p:txBody>
      </p:sp>
      <p:sp>
        <p:nvSpPr>
          <p:cNvPr id="18" name="Rectangle 17">
            <a:extLst>
              <a:ext uri="{FF2B5EF4-FFF2-40B4-BE49-F238E27FC236}">
                <a16:creationId xmlns:a16="http://schemas.microsoft.com/office/drawing/2014/main" id="{6AB55089-29C5-4E48-91A5-EE672677F298}"/>
              </a:ext>
            </a:extLst>
          </p:cNvPr>
          <p:cNvSpPr/>
          <p:nvPr/>
        </p:nvSpPr>
        <p:spPr>
          <a:xfrm>
            <a:off x="1775520" y="2452100"/>
            <a:ext cx="792088" cy="79208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85858"/>
              </a:solidFill>
            </a:endParaRPr>
          </a:p>
        </p:txBody>
      </p:sp>
      <p:sp>
        <p:nvSpPr>
          <p:cNvPr id="19" name="Rectangle 18">
            <a:extLst>
              <a:ext uri="{FF2B5EF4-FFF2-40B4-BE49-F238E27FC236}">
                <a16:creationId xmlns:a16="http://schemas.microsoft.com/office/drawing/2014/main" id="{58713CB2-5941-4CF8-9970-0681DBA4CD9D}"/>
              </a:ext>
            </a:extLst>
          </p:cNvPr>
          <p:cNvSpPr/>
          <p:nvPr/>
        </p:nvSpPr>
        <p:spPr>
          <a:xfrm>
            <a:off x="3066159" y="2452100"/>
            <a:ext cx="792088" cy="79208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1</a:t>
            </a:r>
          </a:p>
        </p:txBody>
      </p:sp>
      <p:sp>
        <p:nvSpPr>
          <p:cNvPr id="21" name="Rectangle 20">
            <a:extLst>
              <a:ext uri="{FF2B5EF4-FFF2-40B4-BE49-F238E27FC236}">
                <a16:creationId xmlns:a16="http://schemas.microsoft.com/office/drawing/2014/main" id="{B59A787A-8BA3-405B-83EE-D6AC0F9ADBA0}"/>
              </a:ext>
            </a:extLst>
          </p:cNvPr>
          <p:cNvSpPr/>
          <p:nvPr/>
        </p:nvSpPr>
        <p:spPr>
          <a:xfrm>
            <a:off x="5647437" y="2452100"/>
            <a:ext cx="792088" cy="79208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585858"/>
              </a:solidFill>
            </a:endParaRPr>
          </a:p>
        </p:txBody>
      </p:sp>
      <p:sp>
        <p:nvSpPr>
          <p:cNvPr id="22" name="Rectangle 21">
            <a:extLst>
              <a:ext uri="{FF2B5EF4-FFF2-40B4-BE49-F238E27FC236}">
                <a16:creationId xmlns:a16="http://schemas.microsoft.com/office/drawing/2014/main" id="{45A73999-EEC7-44CC-9AF6-876B56B06DCA}"/>
              </a:ext>
            </a:extLst>
          </p:cNvPr>
          <p:cNvSpPr/>
          <p:nvPr/>
        </p:nvSpPr>
        <p:spPr>
          <a:xfrm>
            <a:off x="6938076" y="2452100"/>
            <a:ext cx="792088" cy="79208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585858"/>
              </a:solidFill>
            </a:endParaRPr>
          </a:p>
        </p:txBody>
      </p:sp>
      <p:grpSp>
        <p:nvGrpSpPr>
          <p:cNvPr id="5" name="Group 4">
            <a:extLst>
              <a:ext uri="{FF2B5EF4-FFF2-40B4-BE49-F238E27FC236}">
                <a16:creationId xmlns:a16="http://schemas.microsoft.com/office/drawing/2014/main" id="{6F1FDFD7-210A-4BB2-BA2A-F205EB6B2827}"/>
              </a:ext>
            </a:extLst>
          </p:cNvPr>
          <p:cNvGrpSpPr/>
          <p:nvPr/>
        </p:nvGrpSpPr>
        <p:grpSpPr>
          <a:xfrm>
            <a:off x="4356798" y="2452100"/>
            <a:ext cx="792088" cy="792088"/>
            <a:chOff x="4356798" y="2452100"/>
            <a:chExt cx="792088" cy="792088"/>
          </a:xfrm>
        </p:grpSpPr>
        <p:sp>
          <p:nvSpPr>
            <p:cNvPr id="20" name="Rectangle 19">
              <a:extLst>
                <a:ext uri="{FF2B5EF4-FFF2-40B4-BE49-F238E27FC236}">
                  <a16:creationId xmlns:a16="http://schemas.microsoft.com/office/drawing/2014/main" id="{3CEDA607-BC08-4ACA-83EC-0CE9CC3A817A}"/>
                </a:ext>
              </a:extLst>
            </p:cNvPr>
            <p:cNvSpPr/>
            <p:nvPr/>
          </p:nvSpPr>
          <p:spPr>
            <a:xfrm>
              <a:off x="4356798" y="2452100"/>
              <a:ext cx="792088" cy="792088"/>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 </a:t>
              </a:r>
            </a:p>
          </p:txBody>
        </p:sp>
        <p:sp>
          <p:nvSpPr>
            <p:cNvPr id="3" name="TextBox 2">
              <a:extLst>
                <a:ext uri="{FF2B5EF4-FFF2-40B4-BE49-F238E27FC236}">
                  <a16:creationId xmlns:a16="http://schemas.microsoft.com/office/drawing/2014/main" id="{DCA8D8D2-9A19-4484-A4AC-4B166BF0FF3D}"/>
                </a:ext>
              </a:extLst>
            </p:cNvPr>
            <p:cNvSpPr txBox="1"/>
            <p:nvPr/>
          </p:nvSpPr>
          <p:spPr>
            <a:xfrm>
              <a:off x="4727848" y="2599994"/>
              <a:ext cx="312906" cy="563231"/>
            </a:xfrm>
            <a:prstGeom prst="rect">
              <a:avLst/>
            </a:prstGeom>
            <a:noFill/>
          </p:spPr>
          <p:txBody>
            <a:bodyPr wrap="none" rtlCol="0">
              <a:spAutoFit/>
            </a:bodyPr>
            <a:lstStyle/>
            <a:p>
              <a:pPr>
                <a:lnSpc>
                  <a:spcPct val="85000"/>
                </a:lnSpc>
                <a:spcBef>
                  <a:spcPts val="0"/>
                </a:spcBef>
                <a:buNone/>
              </a:pPr>
              <a:r>
                <a:rPr lang="en-GB" sz="1800" u="sng" dirty="0"/>
                <a:t>5</a:t>
              </a:r>
            </a:p>
            <a:p>
              <a:pPr>
                <a:lnSpc>
                  <a:spcPct val="85000"/>
                </a:lnSpc>
                <a:spcBef>
                  <a:spcPts val="0"/>
                </a:spcBef>
                <a:buNone/>
              </a:pPr>
              <a:r>
                <a:rPr lang="en-GB" sz="1800" dirty="0"/>
                <a:t>8</a:t>
              </a:r>
            </a:p>
          </p:txBody>
        </p:sp>
        <p:sp>
          <p:nvSpPr>
            <p:cNvPr id="23" name="TextBox 22">
              <a:extLst>
                <a:ext uri="{FF2B5EF4-FFF2-40B4-BE49-F238E27FC236}">
                  <a16:creationId xmlns:a16="http://schemas.microsoft.com/office/drawing/2014/main" id="{0F54DD03-EB87-4E06-BED2-FA3FEC332D0D}"/>
                </a:ext>
              </a:extLst>
            </p:cNvPr>
            <p:cNvSpPr txBox="1"/>
            <p:nvPr/>
          </p:nvSpPr>
          <p:spPr>
            <a:xfrm>
              <a:off x="4512514" y="2599994"/>
              <a:ext cx="314380" cy="523220"/>
            </a:xfrm>
            <a:prstGeom prst="rect">
              <a:avLst/>
            </a:prstGeom>
            <a:noFill/>
          </p:spPr>
          <p:txBody>
            <a:bodyPr wrap="square">
              <a:spAutoFit/>
            </a:bodyPr>
            <a:lstStyle/>
            <a:p>
              <a:pPr algn="ctr">
                <a:buNone/>
              </a:pPr>
              <a:r>
                <a:rPr lang="en-GB" dirty="0">
                  <a:solidFill>
                    <a:srgbClr val="585858"/>
                  </a:solidFill>
                </a:rPr>
                <a:t>1</a:t>
              </a:r>
            </a:p>
          </p:txBody>
        </p:sp>
      </p:grpSp>
      <p:sp>
        <p:nvSpPr>
          <p:cNvPr id="24" name="TextBox 23">
            <a:extLst>
              <a:ext uri="{FF2B5EF4-FFF2-40B4-BE49-F238E27FC236}">
                <a16:creationId xmlns:a16="http://schemas.microsoft.com/office/drawing/2014/main" id="{EB32C944-FE43-45B4-AEE2-A2DCF33EC18D}"/>
              </a:ext>
            </a:extLst>
          </p:cNvPr>
          <p:cNvSpPr txBox="1"/>
          <p:nvPr/>
        </p:nvSpPr>
        <p:spPr>
          <a:xfrm>
            <a:off x="6023302" y="2599994"/>
            <a:ext cx="312906" cy="563231"/>
          </a:xfrm>
          <a:prstGeom prst="rect">
            <a:avLst/>
          </a:prstGeom>
          <a:noFill/>
        </p:spPr>
        <p:txBody>
          <a:bodyPr wrap="none" rtlCol="0">
            <a:spAutoFit/>
          </a:bodyPr>
          <a:lstStyle/>
          <a:p>
            <a:pPr>
              <a:lnSpc>
                <a:spcPct val="85000"/>
              </a:lnSpc>
              <a:spcBef>
                <a:spcPts val="0"/>
              </a:spcBef>
              <a:buNone/>
            </a:pPr>
            <a:r>
              <a:rPr lang="en-GB" sz="1800" u="sng" dirty="0"/>
              <a:t>1</a:t>
            </a:r>
          </a:p>
          <a:p>
            <a:pPr>
              <a:lnSpc>
                <a:spcPct val="85000"/>
              </a:lnSpc>
              <a:spcBef>
                <a:spcPts val="0"/>
              </a:spcBef>
              <a:buNone/>
            </a:pPr>
            <a:r>
              <a:rPr lang="en-GB" sz="1800" dirty="0"/>
              <a:t>4</a:t>
            </a:r>
          </a:p>
        </p:txBody>
      </p:sp>
      <p:sp>
        <p:nvSpPr>
          <p:cNvPr id="25" name="TextBox 24">
            <a:extLst>
              <a:ext uri="{FF2B5EF4-FFF2-40B4-BE49-F238E27FC236}">
                <a16:creationId xmlns:a16="http://schemas.microsoft.com/office/drawing/2014/main" id="{D0286C4F-B9ED-49D1-A2AF-B53C2B28743C}"/>
              </a:ext>
            </a:extLst>
          </p:cNvPr>
          <p:cNvSpPr txBox="1"/>
          <p:nvPr/>
        </p:nvSpPr>
        <p:spPr>
          <a:xfrm>
            <a:off x="5807968" y="2599994"/>
            <a:ext cx="314380" cy="523220"/>
          </a:xfrm>
          <a:prstGeom prst="rect">
            <a:avLst/>
          </a:prstGeom>
          <a:noFill/>
        </p:spPr>
        <p:txBody>
          <a:bodyPr wrap="square">
            <a:spAutoFit/>
          </a:bodyPr>
          <a:lstStyle/>
          <a:p>
            <a:pPr algn="ctr">
              <a:buNone/>
            </a:pPr>
            <a:r>
              <a:rPr lang="en-GB" dirty="0">
                <a:solidFill>
                  <a:srgbClr val="585858"/>
                </a:solidFill>
              </a:rPr>
              <a:t>2</a:t>
            </a:r>
          </a:p>
        </p:txBody>
      </p:sp>
    </p:spTree>
    <p:extLst>
      <p:ext uri="{BB962C8B-B14F-4D97-AF65-F5344CB8AC3E}">
        <p14:creationId xmlns:p14="http://schemas.microsoft.com/office/powerpoint/2010/main" val="1934899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7" name="TextBox 6">
            <a:extLst>
              <a:ext uri="{FF2B5EF4-FFF2-40B4-BE49-F238E27FC236}">
                <a16:creationId xmlns:a16="http://schemas.microsoft.com/office/drawing/2014/main" id="{880568BD-8AB8-4048-A3F4-51F127AB3460}"/>
              </a:ext>
            </a:extLst>
          </p:cNvPr>
          <p:cNvSpPr txBox="1"/>
          <p:nvPr/>
        </p:nvSpPr>
        <p:spPr>
          <a:xfrm>
            <a:off x="1055440" y="1284747"/>
            <a:ext cx="9937104" cy="830997"/>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The list below shows the years in which the Cricket World Cup was held since 1992:</a:t>
            </a:r>
          </a:p>
        </p:txBody>
      </p:sp>
      <p:sp>
        <p:nvSpPr>
          <p:cNvPr id="8" name="TextBox 7">
            <a:extLst>
              <a:ext uri="{FF2B5EF4-FFF2-40B4-BE49-F238E27FC236}">
                <a16:creationId xmlns:a16="http://schemas.microsoft.com/office/drawing/2014/main" id="{ADBED518-65F8-4925-9198-B7B25C6DC97A}"/>
              </a:ext>
            </a:extLst>
          </p:cNvPr>
          <p:cNvSpPr txBox="1"/>
          <p:nvPr/>
        </p:nvSpPr>
        <p:spPr>
          <a:xfrm>
            <a:off x="1061857" y="2777797"/>
            <a:ext cx="6094206" cy="461665"/>
          </a:xfrm>
          <a:prstGeom prst="rect">
            <a:avLst/>
          </a:prstGeom>
          <a:noFill/>
        </p:spPr>
        <p:txBody>
          <a:bodyPr wrap="square">
            <a:spAutoFit/>
          </a:bodyPr>
          <a:lstStyle/>
          <a:p>
            <a:pPr>
              <a:spcBef>
                <a:spcPts val="400"/>
              </a:spcBef>
              <a:spcAft>
                <a:spcPts val="400"/>
              </a:spcAft>
              <a:buNone/>
            </a:pPr>
            <a:r>
              <a:rPr lang="en-GB" sz="2400" dirty="0">
                <a:latin typeface="+mj-lt"/>
                <a:cs typeface="Times New Roman" panose="02020603050405020304" pitchFamily="18" charset="0"/>
              </a:rPr>
              <a:t>Adam says,</a:t>
            </a:r>
          </a:p>
        </p:txBody>
      </p:sp>
      <p:sp>
        <p:nvSpPr>
          <p:cNvPr id="9" name="TextBox 8">
            <a:extLst>
              <a:ext uri="{FF2B5EF4-FFF2-40B4-BE49-F238E27FC236}">
                <a16:creationId xmlns:a16="http://schemas.microsoft.com/office/drawing/2014/main" id="{295A5A5B-F32E-4BF2-92F0-867E674B7115}"/>
              </a:ext>
            </a:extLst>
          </p:cNvPr>
          <p:cNvSpPr txBox="1"/>
          <p:nvPr/>
        </p:nvSpPr>
        <p:spPr>
          <a:xfrm>
            <a:off x="618165" y="1263232"/>
            <a:ext cx="528616"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c)</a:t>
            </a:r>
            <a:endParaRPr lang="en-GB" sz="2400" dirty="0">
              <a:solidFill>
                <a:srgbClr val="00628C"/>
              </a:solidFill>
            </a:endParaRPr>
          </a:p>
        </p:txBody>
      </p:sp>
      <p:sp>
        <p:nvSpPr>
          <p:cNvPr id="10" name="TextBox 9">
            <a:extLst>
              <a:ext uri="{FF2B5EF4-FFF2-40B4-BE49-F238E27FC236}">
                <a16:creationId xmlns:a16="http://schemas.microsoft.com/office/drawing/2014/main" id="{850704E6-C60E-4DEC-9980-D8FDD2581D02}"/>
              </a:ext>
            </a:extLst>
          </p:cNvPr>
          <p:cNvSpPr txBox="1"/>
          <p:nvPr/>
        </p:nvSpPr>
        <p:spPr>
          <a:xfrm>
            <a:off x="2351584" y="2199629"/>
            <a:ext cx="7729416" cy="523220"/>
          </a:xfrm>
          <a:prstGeom prst="rect">
            <a:avLst/>
          </a:prstGeom>
          <a:noFill/>
        </p:spPr>
        <p:txBody>
          <a:bodyPr wrap="square">
            <a:spAutoFit/>
          </a:bodyPr>
          <a:lstStyle/>
          <a:p>
            <a:pPr algn="ctr">
              <a:buNone/>
            </a:pPr>
            <a:r>
              <a:rPr lang="en-GB" b="1" dirty="0">
                <a:solidFill>
                  <a:srgbClr val="585858"/>
                </a:solidFill>
              </a:rPr>
              <a:t>1992, 1996, 1999, 2003, 2007, 2011, 2015</a:t>
            </a:r>
          </a:p>
        </p:txBody>
      </p:sp>
      <p:pic>
        <p:nvPicPr>
          <p:cNvPr id="6" name="Picture 5">
            <a:extLst>
              <a:ext uri="{FF2B5EF4-FFF2-40B4-BE49-F238E27FC236}">
                <a16:creationId xmlns:a16="http://schemas.microsoft.com/office/drawing/2014/main" id="{635574FE-1880-433A-B02C-5EE23B7F9265}"/>
              </a:ext>
            </a:extLst>
          </p:cNvPr>
          <p:cNvPicPr>
            <a:picLocks noChangeAspect="1"/>
          </p:cNvPicPr>
          <p:nvPr/>
        </p:nvPicPr>
        <p:blipFill>
          <a:blip r:embed="rId3"/>
          <a:stretch>
            <a:fillRect/>
          </a:stretch>
        </p:blipFill>
        <p:spPr>
          <a:xfrm>
            <a:off x="2063552" y="2969831"/>
            <a:ext cx="5536782" cy="2470463"/>
          </a:xfrm>
          <a:prstGeom prst="rect">
            <a:avLst/>
          </a:prstGeom>
        </p:spPr>
      </p:pic>
      <p:sp>
        <p:nvSpPr>
          <p:cNvPr id="12" name="TextBox 11">
            <a:extLst>
              <a:ext uri="{FF2B5EF4-FFF2-40B4-BE49-F238E27FC236}">
                <a16:creationId xmlns:a16="http://schemas.microsoft.com/office/drawing/2014/main" id="{475A6FCE-BCFF-4DDA-845D-D87DBDD747EF}"/>
              </a:ext>
            </a:extLst>
          </p:cNvPr>
          <p:cNvSpPr txBox="1"/>
          <p:nvPr/>
        </p:nvSpPr>
        <p:spPr>
          <a:xfrm>
            <a:off x="1146781" y="5418891"/>
            <a:ext cx="4032448" cy="904863"/>
          </a:xfrm>
          <a:prstGeom prst="rect">
            <a:avLst/>
          </a:prstGeom>
          <a:noFill/>
        </p:spPr>
        <p:txBody>
          <a:bodyPr wrap="square">
            <a:spAutoFit/>
          </a:bodyPr>
          <a:lstStyle/>
          <a:p>
            <a:pPr>
              <a:buNone/>
            </a:pPr>
            <a:r>
              <a:rPr lang="en-GB" sz="2400" dirty="0"/>
              <a:t>Adam is not correct.</a:t>
            </a:r>
          </a:p>
          <a:p>
            <a:pPr>
              <a:buNone/>
            </a:pPr>
            <a:r>
              <a:rPr lang="en-GB" sz="2400" dirty="0"/>
              <a:t>Explain how you know.</a:t>
            </a:r>
          </a:p>
        </p:txBody>
      </p:sp>
    </p:spTree>
    <p:extLst>
      <p:ext uri="{BB962C8B-B14F-4D97-AF65-F5344CB8AC3E}">
        <p14:creationId xmlns:p14="http://schemas.microsoft.com/office/powerpoint/2010/main" val="3780556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Expressing the rule of the sequence</a:t>
            </a:r>
          </a:p>
          <a:p>
            <a:pPr marL="457200" indent="-457200" fontAlgn="auto">
              <a:spcAft>
                <a:spcPts val="0"/>
              </a:spcAft>
              <a:buClrTx/>
              <a:buFont typeface="+mj-lt"/>
              <a:buAutoNum type="arabicParenR"/>
            </a:pPr>
            <a:r>
              <a:rPr lang="en-GB" dirty="0"/>
              <a:t>Only noticing additively increasing sequences</a:t>
            </a:r>
          </a:p>
          <a:p>
            <a:pPr marL="0" indent="0" fontAlgn="auto">
              <a:spcAft>
                <a:spcPts val="0"/>
              </a:spcAft>
              <a:buClrTx/>
              <a:buNone/>
            </a:pPr>
            <a:r>
              <a:rPr lang="en-GB" dirty="0"/>
              <a:t>More information, and some suggestions for overcoming these challenges, can be found on the following slides.</a:t>
            </a:r>
          </a:p>
          <a:p>
            <a:pPr marL="0" indent="0" fontAlgn="auto">
              <a:spcAft>
                <a:spcPts val="0"/>
              </a:spcAft>
              <a:buClrTx/>
              <a:buNone/>
            </a:pPr>
            <a:endParaRPr lang="en-GB" dirty="0"/>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96752"/>
            <a:ext cx="10972800" cy="4752528"/>
          </a:xfrm>
        </p:spPr>
        <p:txBody>
          <a:bodyPr>
            <a:normAutofit fontScale="92500" lnSpcReduction="20000"/>
          </a:bodyPr>
          <a:lstStyle/>
          <a:p>
            <a:r>
              <a:rPr lang="en-GB" dirty="0"/>
              <a:t>Students may have an intuitive sense that the terms in a sequence progress logically according to a rule, but may find it difficult to express clearly what that rule is. </a:t>
            </a:r>
          </a:p>
          <a:p>
            <a:r>
              <a:rPr lang="en-GB" dirty="0"/>
              <a:t>Students should, through discussion and sharing ideas, be able to clearly articulate a rule and should be encouraged to use mathematical language to describe sequences wherever possible. </a:t>
            </a:r>
          </a:p>
          <a:p>
            <a:r>
              <a:rPr lang="en-GB" dirty="0"/>
              <a:t>For example, when describing the sequence 3, 5, 7, 9, 11, … students may often say, ‘It goes up in 2s’. Through discussion, this response can be refined so that students are more explicit regarding the starting number and the amount added each time. For example, ‘The sequence begins with three, and two is added each time’ or ‘The 1st term is three, the 2nd term is three plus two, the 3rd term is three, plus two, plus two, etc.’.</a:t>
            </a:r>
          </a:p>
          <a:p>
            <a:r>
              <a:rPr lang="en-GB" dirty="0"/>
              <a:t>The focus in this core concept is being aware that there is a consistent mathematical rule that generates terms, without necessarily describing that rule precisely. However, discussion of different sequences and how they progress, using increasingly sophisticated mathematical language, is an important precursor to finding term-to-term and position-to-term rules later.</a:t>
            </a:r>
          </a:p>
        </p:txBody>
      </p:sp>
    </p:spTree>
    <p:extLst>
      <p:ext uri="{BB962C8B-B14F-4D97-AF65-F5344CB8AC3E}">
        <p14:creationId xmlns:p14="http://schemas.microsoft.com/office/powerpoint/2010/main" val="244516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052736"/>
            <a:ext cx="10972800" cy="5040560"/>
          </a:xfrm>
        </p:spPr>
        <p:txBody>
          <a:bodyPr>
            <a:normAutofit fontScale="92500" lnSpcReduction="10000"/>
          </a:bodyPr>
          <a:lstStyle/>
          <a:p>
            <a:r>
              <a:rPr lang="en-GB" dirty="0"/>
              <a:t>It is not uncommon for students to notice only additively increasing sequences (i.e. arithmetic sequences where the common difference is positive), so students should experience a varied collection of types of sequence. For example: </a:t>
            </a:r>
          </a:p>
          <a:p>
            <a:pPr lvl="1"/>
            <a:r>
              <a:rPr lang="en-GB" dirty="0"/>
              <a:t>23, 19, 15, 11, 7, 3, … (decreasing arithmetic sequences) </a:t>
            </a:r>
          </a:p>
          <a:p>
            <a:pPr lvl="1"/>
            <a:r>
              <a:rPr lang="en-GB" dirty="0"/>
              <a:t>3, 6, 12, 24, 48, 96, … (geometric sequences, where there is a constant multiple or ratio between successive terms)</a:t>
            </a:r>
          </a:p>
          <a:p>
            <a:pPr lvl="1"/>
            <a:r>
              <a:rPr lang="en-GB" dirty="0"/>
              <a:t>1, 4, 5, 9, 14, 23, … (Fibonacci-like sequences, where terms are generated by adding the two preceding terms)</a:t>
            </a:r>
          </a:p>
          <a:p>
            <a:r>
              <a:rPr lang="en-GB" dirty="0"/>
              <a:t>Also, sequences of squares (or cubes or multiples of a given number or odd numbers) are useful in that, while students may wish to describe them using differences, there is the opportunity to notice that, for example, ‘the third number in the sequence is the third square (or cube or multiple of seven or odd number)’.</a:t>
            </a:r>
          </a:p>
          <a:p>
            <a:r>
              <a:rPr lang="en-GB" dirty="0"/>
              <a:t>Students should also experience sequences where there are multiple ways in which the sequence could be extended. For example, the terms in the sequence 1, 2, 4, … could be generated by:</a:t>
            </a:r>
          </a:p>
          <a:p>
            <a:pPr lvl="1"/>
            <a:r>
              <a:rPr lang="en-GB" dirty="0"/>
              <a:t>doubling each term to get the next (1, 2, 4, 8, 16, 32, …)</a:t>
            </a:r>
          </a:p>
          <a:p>
            <a:pPr lvl="1"/>
            <a:r>
              <a:rPr lang="en-GB" dirty="0"/>
              <a:t>adding one, then two, then three, etc. (1, 2, 4, 7, 11, …)</a:t>
            </a:r>
          </a:p>
        </p:txBody>
      </p:sp>
    </p:spTree>
    <p:extLst>
      <p:ext uri="{BB962C8B-B14F-4D97-AF65-F5344CB8AC3E}">
        <p14:creationId xmlns:p14="http://schemas.microsoft.com/office/powerpoint/2010/main" val="188551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the characteristics of sequences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pic>
        <p:nvPicPr>
          <p:cNvPr id="4" name="Picture 3" descr="A picture containing object&#10;&#10;Description automatically generated">
            <a:extLst>
              <a:ext uri="{FF2B5EF4-FFF2-40B4-BE49-F238E27FC236}">
                <a16:creationId xmlns:a16="http://schemas.microsoft.com/office/drawing/2014/main" id="{2CF3C1C8-E2AF-4726-BC9A-121DD6FC37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13383" y="2322546"/>
            <a:ext cx="3888432" cy="3586321"/>
          </a:xfrm>
          <a:prstGeom prst="rect">
            <a:avLst/>
          </a:prstGeom>
        </p:spPr>
      </p:pic>
      <p:sp>
        <p:nvSpPr>
          <p:cNvPr id="7" name="TextBox 6">
            <a:extLst>
              <a:ext uri="{FF2B5EF4-FFF2-40B4-BE49-F238E27FC236}">
                <a16:creationId xmlns:a16="http://schemas.microsoft.com/office/drawing/2014/main" id="{B21CD3AD-5FE5-4F35-99B6-92EF5A9AEDDB}"/>
              </a:ext>
            </a:extLst>
          </p:cNvPr>
          <p:cNvSpPr txBox="1"/>
          <p:nvPr/>
        </p:nvSpPr>
        <p:spPr>
          <a:xfrm>
            <a:off x="230223" y="1635839"/>
            <a:ext cx="6094206" cy="461665"/>
          </a:xfrm>
          <a:prstGeom prst="rect">
            <a:avLst/>
          </a:prstGeom>
          <a:noFill/>
        </p:spPr>
        <p:txBody>
          <a:bodyPr wrap="square">
            <a:spAutoFit/>
          </a:bodyPr>
          <a:lstStyle/>
          <a:p>
            <a:pPr>
              <a:buNone/>
            </a:pPr>
            <a:r>
              <a:rPr lang="en-GB" sz="2400" dirty="0"/>
              <a:t>Here is a sequence of shapes.</a:t>
            </a:r>
          </a:p>
        </p:txBody>
      </p:sp>
      <p:sp>
        <p:nvSpPr>
          <p:cNvPr id="8" name="TextBox 7">
            <a:extLst>
              <a:ext uri="{FF2B5EF4-FFF2-40B4-BE49-F238E27FC236}">
                <a16:creationId xmlns:a16="http://schemas.microsoft.com/office/drawing/2014/main" id="{DBCF961E-49A3-47BE-ABFD-678D7DABFEFE}"/>
              </a:ext>
            </a:extLst>
          </p:cNvPr>
          <p:cNvSpPr txBox="1"/>
          <p:nvPr/>
        </p:nvSpPr>
        <p:spPr>
          <a:xfrm>
            <a:off x="4822141" y="2778068"/>
            <a:ext cx="6888088" cy="3268587"/>
          </a:xfrm>
          <a:prstGeom prst="rect">
            <a:avLst/>
          </a:prstGeom>
          <a:noFill/>
        </p:spPr>
        <p:txBody>
          <a:bodyPr wrap="square">
            <a:spAutoFit/>
          </a:bodyPr>
          <a:lstStyle/>
          <a:p>
            <a:pPr marL="457200" indent="-457200">
              <a:buFont typeface="+mj-lt"/>
              <a:buAutoNum type="alphaLcParenR"/>
            </a:pPr>
            <a:r>
              <a:rPr lang="en-GB" sz="2400" dirty="0"/>
              <a:t>How many red sticks will the 4th shape of this sequence require?</a:t>
            </a:r>
          </a:p>
          <a:p>
            <a:pPr marL="457200" indent="-457200">
              <a:buFont typeface="+mj-lt"/>
              <a:buAutoNum type="alphaLcParenR"/>
            </a:pPr>
            <a:r>
              <a:rPr lang="en-GB" sz="2400" dirty="0"/>
              <a:t>How many blue sticks will the 5th shape of this sequence require?</a:t>
            </a:r>
          </a:p>
          <a:p>
            <a:pPr marL="457200" indent="-457200">
              <a:buFont typeface="+mj-lt"/>
              <a:buAutoNum type="alphaLcParenR"/>
            </a:pPr>
            <a:r>
              <a:rPr lang="en-GB" sz="2400" dirty="0"/>
              <a:t>What can you say about the 18th shape in this sequence?</a:t>
            </a:r>
          </a:p>
          <a:p>
            <a:pPr marL="457200" indent="-457200">
              <a:buFont typeface="+mj-lt"/>
              <a:buAutoNum type="alphaLcParenR"/>
            </a:pPr>
            <a:r>
              <a:rPr lang="en-GB" sz="2400" dirty="0"/>
              <a:t>How many blue sticks are in the shape that has 16 red sticks?</a:t>
            </a:r>
          </a:p>
        </p:txBody>
      </p:sp>
      <p:sp>
        <p:nvSpPr>
          <p:cNvPr id="10" name="TextBox 9">
            <a:extLst>
              <a:ext uri="{FF2B5EF4-FFF2-40B4-BE49-F238E27FC236}">
                <a16:creationId xmlns:a16="http://schemas.microsoft.com/office/drawing/2014/main" id="{D3084F0A-A8CC-4E18-801B-89A11A30956C}"/>
              </a:ext>
            </a:extLst>
          </p:cNvPr>
          <p:cNvSpPr txBox="1"/>
          <p:nvPr/>
        </p:nvSpPr>
        <p:spPr>
          <a:xfrm>
            <a:off x="4727848" y="1638929"/>
            <a:ext cx="6094206" cy="904863"/>
          </a:xfrm>
          <a:prstGeom prst="rect">
            <a:avLst/>
          </a:prstGeom>
          <a:noFill/>
        </p:spPr>
        <p:txBody>
          <a:bodyPr wrap="square">
            <a:spAutoFit/>
          </a:bodyPr>
          <a:lstStyle/>
          <a:p>
            <a:pPr>
              <a:buNone/>
            </a:pPr>
            <a:r>
              <a:rPr lang="en-GB" sz="2400" dirty="0"/>
              <a:t>What is staying the same?</a:t>
            </a:r>
          </a:p>
          <a:p>
            <a:pPr>
              <a:buNone/>
            </a:pPr>
            <a:r>
              <a:rPr lang="en-GB" sz="2400" dirty="0"/>
              <a:t>What is changing?</a:t>
            </a:r>
          </a:p>
        </p:txBody>
      </p:sp>
    </p:spTree>
    <p:extLst>
      <p:ext uri="{BB962C8B-B14F-4D97-AF65-F5344CB8AC3E}">
        <p14:creationId xmlns:p14="http://schemas.microsoft.com/office/powerpoint/2010/main" val="71725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Watch video 7 in the </a:t>
            </a:r>
            <a:r>
              <a:rPr lang="en-GB" sz="2400" dirty="0">
                <a:hlinkClick r:id="rId4"/>
              </a:rPr>
              <a:t>Mathematical Prompts for Deeper Thinking videos | NCETM</a:t>
            </a:r>
            <a:endParaRPr lang="en-GB" sz="2400" dirty="0"/>
          </a:p>
          <a:p>
            <a:pPr marL="360000" lvl="1" fontAlgn="auto">
              <a:lnSpc>
                <a:spcPct val="100000"/>
              </a:lnSpc>
              <a:spcBef>
                <a:spcPts val="0"/>
              </a:spcBef>
              <a:spcAft>
                <a:spcPts val="1200"/>
              </a:spcAft>
              <a:buClrTx/>
            </a:pPr>
            <a:r>
              <a:rPr lang="en-GB" sz="2400" dirty="0"/>
              <a:t>Reflect upon these questions:</a:t>
            </a:r>
          </a:p>
          <a:p>
            <a:pPr marL="817200" lvl="2" fontAlgn="auto">
              <a:lnSpc>
                <a:spcPct val="100000"/>
              </a:lnSpc>
              <a:spcBef>
                <a:spcPts val="0"/>
              </a:spcBef>
              <a:spcAft>
                <a:spcPts val="1200"/>
              </a:spcAft>
              <a:buClrTx/>
            </a:pPr>
            <a:r>
              <a:rPr lang="en-GB" sz="2200" dirty="0"/>
              <a:t>How does the teacher give the students time to explore and fully reject their own incorrect answers?</a:t>
            </a:r>
          </a:p>
          <a:p>
            <a:pPr marL="817200" lvl="2" fontAlgn="auto">
              <a:lnSpc>
                <a:spcPct val="100000"/>
              </a:lnSpc>
              <a:spcBef>
                <a:spcPts val="0"/>
              </a:spcBef>
              <a:spcAft>
                <a:spcPts val="1200"/>
              </a:spcAft>
              <a:buClrTx/>
            </a:pPr>
            <a:r>
              <a:rPr lang="en-GB" sz="2200" dirty="0"/>
              <a:t>How does the teacher build upon students' responses in her questioning?</a:t>
            </a: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lstStyle/>
          <a:p>
            <a:r>
              <a:rPr lang="en-GB" sz="2000" b="1" dirty="0"/>
              <a:t>Understand the characteristics of sequences</a:t>
            </a:r>
          </a:p>
        </p:txBody>
      </p:sp>
      <p:grpSp>
        <p:nvGrpSpPr>
          <p:cNvPr id="2" name="Group 1">
            <a:extLst>
              <a:ext uri="{FF2B5EF4-FFF2-40B4-BE49-F238E27FC236}">
                <a16:creationId xmlns:a16="http://schemas.microsoft.com/office/drawing/2014/main" id="{B7558DC2-DA06-42E2-85F2-AF8633D2BE1F}"/>
              </a:ext>
            </a:extLst>
          </p:cNvPr>
          <p:cNvGrpSpPr/>
          <p:nvPr/>
        </p:nvGrpSpPr>
        <p:grpSpPr>
          <a:xfrm>
            <a:off x="660695" y="1741531"/>
            <a:ext cx="6160612" cy="4021341"/>
            <a:chOff x="660695" y="1741531"/>
            <a:chExt cx="6160612" cy="4021341"/>
          </a:xfrm>
        </p:grpSpPr>
        <p:sp>
          <p:nvSpPr>
            <p:cNvPr id="9" name="Content Placeholder 2">
              <a:extLst>
                <a:ext uri="{FF2B5EF4-FFF2-40B4-BE49-F238E27FC236}">
                  <a16:creationId xmlns:a16="http://schemas.microsoft.com/office/drawing/2014/main" id="{54D789EE-1F84-4E77-9526-8A5875CDCD70}"/>
                </a:ext>
              </a:extLst>
            </p:cNvPr>
            <p:cNvSpPr txBox="1">
              <a:spLocks/>
            </p:cNvSpPr>
            <p:nvPr/>
          </p:nvSpPr>
          <p:spPr>
            <a:xfrm>
              <a:off x="660695" y="1741531"/>
              <a:ext cx="6160612" cy="402134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10" name="Picture 9" descr="A picture containing object&#10;&#10;Description automatically generated">
              <a:extLst>
                <a:ext uri="{FF2B5EF4-FFF2-40B4-BE49-F238E27FC236}">
                  <a16:creationId xmlns:a16="http://schemas.microsoft.com/office/drawing/2014/main" id="{EBF56CEB-F1F2-403E-AE1E-9C9AC7FFF885}"/>
                </a:ext>
              </a:extLst>
            </p:cNvPr>
            <p:cNvPicPr/>
            <p:nvPr/>
          </p:nvPicPr>
          <p:blipFill rotWithShape="1">
            <a:blip r:embed="rId5" cstate="print">
              <a:extLst>
                <a:ext uri="{28A0092B-C50C-407E-A947-70E740481C1C}">
                  <a14:useLocalDpi xmlns:a14="http://schemas.microsoft.com/office/drawing/2010/main" val="0"/>
                </a:ext>
              </a:extLst>
            </a:blip>
            <a:srcRect l="20515"/>
            <a:stretch/>
          </p:blipFill>
          <p:spPr>
            <a:xfrm>
              <a:off x="660695" y="2247799"/>
              <a:ext cx="2626993" cy="3269433"/>
            </a:xfrm>
            <a:prstGeom prst="rect">
              <a:avLst/>
            </a:prstGeom>
          </p:spPr>
        </p:pic>
        <p:sp>
          <p:nvSpPr>
            <p:cNvPr id="11" name="TextBox 10">
              <a:extLst>
                <a:ext uri="{FF2B5EF4-FFF2-40B4-BE49-F238E27FC236}">
                  <a16:creationId xmlns:a16="http://schemas.microsoft.com/office/drawing/2014/main" id="{1D67562F-5A18-44C7-9A74-9AE30DF025F2}"/>
                </a:ext>
              </a:extLst>
            </p:cNvPr>
            <p:cNvSpPr txBox="1"/>
            <p:nvPr/>
          </p:nvSpPr>
          <p:spPr>
            <a:xfrm>
              <a:off x="660695" y="1753458"/>
              <a:ext cx="6094206" cy="369332"/>
            </a:xfrm>
            <a:prstGeom prst="rect">
              <a:avLst/>
            </a:prstGeom>
            <a:noFill/>
          </p:spPr>
          <p:txBody>
            <a:bodyPr wrap="square">
              <a:spAutoFit/>
            </a:bodyPr>
            <a:lstStyle/>
            <a:p>
              <a:pPr>
                <a:buNone/>
              </a:pPr>
              <a:r>
                <a:rPr lang="en-GB" sz="1800" dirty="0"/>
                <a:t>Here is a sequence of shapes.</a:t>
              </a:r>
            </a:p>
          </p:txBody>
        </p:sp>
        <p:sp>
          <p:nvSpPr>
            <p:cNvPr id="12" name="TextBox 11">
              <a:extLst>
                <a:ext uri="{FF2B5EF4-FFF2-40B4-BE49-F238E27FC236}">
                  <a16:creationId xmlns:a16="http://schemas.microsoft.com/office/drawing/2014/main" id="{A6BC0ED8-133B-4B03-99FE-974907535378}"/>
                </a:ext>
              </a:extLst>
            </p:cNvPr>
            <p:cNvSpPr txBox="1"/>
            <p:nvPr/>
          </p:nvSpPr>
          <p:spPr>
            <a:xfrm>
              <a:off x="2639616" y="2937370"/>
              <a:ext cx="3948100" cy="2751522"/>
            </a:xfrm>
            <a:prstGeom prst="rect">
              <a:avLst/>
            </a:prstGeom>
            <a:noFill/>
          </p:spPr>
          <p:txBody>
            <a:bodyPr wrap="square">
              <a:spAutoFit/>
            </a:bodyPr>
            <a:lstStyle/>
            <a:p>
              <a:pPr marL="457200" indent="-457200">
                <a:buFont typeface="+mj-lt"/>
                <a:buAutoNum type="alphaLcParenR"/>
              </a:pPr>
              <a:r>
                <a:rPr lang="en-GB" sz="1800" dirty="0"/>
                <a:t>How many red sticks will the 4th shape of this sequence require?</a:t>
              </a:r>
            </a:p>
            <a:p>
              <a:pPr marL="457200" indent="-457200">
                <a:buFont typeface="+mj-lt"/>
                <a:buAutoNum type="alphaLcParenR"/>
              </a:pPr>
              <a:r>
                <a:rPr lang="en-GB" sz="1800" dirty="0"/>
                <a:t>How many blue sticks will the 5th shape of this sequence require?</a:t>
              </a:r>
            </a:p>
            <a:p>
              <a:pPr marL="457200" indent="-457200">
                <a:buFont typeface="+mj-lt"/>
                <a:buAutoNum type="alphaLcParenR"/>
              </a:pPr>
              <a:r>
                <a:rPr lang="en-GB" sz="1800" dirty="0"/>
                <a:t>What can you say about the 18th shape in this sequence?</a:t>
              </a:r>
            </a:p>
            <a:p>
              <a:pPr marL="457200" indent="-457200">
                <a:buFont typeface="+mj-lt"/>
                <a:buAutoNum type="alphaLcParenR"/>
              </a:pPr>
              <a:r>
                <a:rPr lang="en-GB" sz="1800" dirty="0"/>
                <a:t>How many blue sticks are in the shape that has 16 red sticks?</a:t>
              </a:r>
            </a:p>
          </p:txBody>
        </p:sp>
        <p:sp>
          <p:nvSpPr>
            <p:cNvPr id="13" name="TextBox 12">
              <a:extLst>
                <a:ext uri="{FF2B5EF4-FFF2-40B4-BE49-F238E27FC236}">
                  <a16:creationId xmlns:a16="http://schemas.microsoft.com/office/drawing/2014/main" id="{BAA116DC-6E6A-49BF-BB19-CA46FF59F880}"/>
                </a:ext>
              </a:extLst>
            </p:cNvPr>
            <p:cNvSpPr txBox="1"/>
            <p:nvPr/>
          </p:nvSpPr>
          <p:spPr>
            <a:xfrm>
              <a:off x="2639616" y="2163244"/>
              <a:ext cx="3888432" cy="701731"/>
            </a:xfrm>
            <a:prstGeom prst="rect">
              <a:avLst/>
            </a:prstGeom>
            <a:noFill/>
          </p:spPr>
          <p:txBody>
            <a:bodyPr wrap="square">
              <a:spAutoFit/>
            </a:bodyPr>
            <a:lstStyle/>
            <a:p>
              <a:pPr>
                <a:buNone/>
              </a:pPr>
              <a:r>
                <a:rPr lang="en-GB" sz="1800" dirty="0"/>
                <a:t>What is staying the same?</a:t>
              </a:r>
            </a:p>
            <a:p>
              <a:pPr>
                <a:buNone/>
              </a:pPr>
              <a:r>
                <a:rPr lang="en-GB" sz="1800" dirty="0"/>
                <a:t>What is changing?</a:t>
              </a:r>
            </a:p>
          </p:txBody>
        </p:sp>
      </p:grpSp>
    </p:spTree>
    <p:custDataLst>
      <p:tags r:id="rId1"/>
    </p:custDataLst>
    <p:extLst>
      <p:ext uri="{BB962C8B-B14F-4D97-AF65-F5344CB8AC3E}">
        <p14:creationId xmlns:p14="http://schemas.microsoft.com/office/powerpoint/2010/main" val="1658952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the characteristics of sequences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552C6B7D-AB2C-4DFD-A2AC-BBDC310D82A3}"/>
              </a:ext>
            </a:extLst>
          </p:cNvPr>
          <p:cNvSpPr txBox="1"/>
          <p:nvPr/>
        </p:nvSpPr>
        <p:spPr>
          <a:xfrm>
            <a:off x="290486" y="1768010"/>
            <a:ext cx="10640574" cy="3559949"/>
          </a:xfrm>
          <a:prstGeom prst="rect">
            <a:avLst/>
          </a:prstGeom>
          <a:noFill/>
        </p:spPr>
        <p:txBody>
          <a:bodyPr wrap="square">
            <a:spAutoFit/>
          </a:bodyPr>
          <a:lstStyle/>
          <a:p>
            <a:pPr>
              <a:spcBef>
                <a:spcPts val="400"/>
              </a:spcBef>
              <a:spcAft>
                <a:spcPts val="400"/>
              </a:spcAft>
              <a:buNone/>
            </a:pPr>
            <a:r>
              <a:rPr lang="en-GB" sz="2400" dirty="0" err="1">
                <a:effectLst/>
                <a:latin typeface="+mj-lt"/>
                <a:ea typeface="Calibri" panose="020F0502020204030204" pitchFamily="34" charset="0"/>
                <a:cs typeface="Times New Roman" panose="02020603050405020304" pitchFamily="18" charset="0"/>
              </a:rPr>
              <a:t>Afsal</a:t>
            </a:r>
            <a:r>
              <a:rPr lang="en-GB" sz="2400" dirty="0">
                <a:effectLst/>
                <a:latin typeface="+mj-lt"/>
                <a:ea typeface="Calibri" panose="020F0502020204030204" pitchFamily="34" charset="0"/>
                <a:cs typeface="Times New Roman" panose="02020603050405020304" pitchFamily="18" charset="0"/>
              </a:rPr>
              <a:t> thinks that the following statements about sequences are true:</a:t>
            </a:r>
          </a:p>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Sequences always increase.</a:t>
            </a:r>
          </a:p>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A sequence can have either positive or negative terms, but it cannot have both.</a:t>
            </a:r>
          </a:p>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An arithmetic sequence always has a common difference that is an integer.</a:t>
            </a:r>
          </a:p>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All sequences have terms that increase by the same amount each time.</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For each statement, find an example of a sequence which shows that </a:t>
            </a:r>
            <a:r>
              <a:rPr lang="en-GB" sz="2400" dirty="0" err="1">
                <a:effectLst/>
                <a:latin typeface="+mj-lt"/>
                <a:ea typeface="Calibri" panose="020F0502020204030204" pitchFamily="34" charset="0"/>
                <a:cs typeface="Times New Roman" panose="02020603050405020304" pitchFamily="18" charset="0"/>
              </a:rPr>
              <a:t>Afsal</a:t>
            </a:r>
            <a:r>
              <a:rPr lang="en-GB" sz="2400" dirty="0">
                <a:effectLst/>
                <a:latin typeface="+mj-lt"/>
                <a:ea typeface="Calibri" panose="020F0502020204030204" pitchFamily="34" charset="0"/>
                <a:cs typeface="Times New Roman" panose="02020603050405020304" pitchFamily="18" charset="0"/>
              </a:rPr>
              <a:t> is not right.</a:t>
            </a:r>
          </a:p>
        </p:txBody>
      </p:sp>
    </p:spTree>
    <p:extLst>
      <p:ext uri="{BB962C8B-B14F-4D97-AF65-F5344CB8AC3E}">
        <p14:creationId xmlns:p14="http://schemas.microsoft.com/office/powerpoint/2010/main" val="1334770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1035" y="1052736"/>
            <a:ext cx="10972800" cy="3888432"/>
          </a:xfrm>
        </p:spPr>
        <p:txBody>
          <a:bodyPr>
            <a:noAutofit/>
          </a:bodyPr>
          <a:lstStyle/>
          <a:p>
            <a:r>
              <a:rPr lang="en-GB" dirty="0"/>
              <a:t>These slides are designed to complement the </a:t>
            </a:r>
            <a:r>
              <a:rPr lang="en-GB" dirty="0">
                <a:hlinkClick r:id="rId2"/>
              </a:rPr>
              <a:t>4.1 Sequences</a:t>
            </a:r>
            <a:r>
              <a:rPr lang="en-GB" dirty="0"/>
              <a:t> Core Concept document and its associated Theme Overview document </a:t>
            </a:r>
            <a:r>
              <a:rPr lang="en-GB" dirty="0">
                <a:hlinkClick r:id="rId3"/>
              </a:rPr>
              <a:t>4 Sequences and Graphs</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1630544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it be useful/revealing to get students to develop their own sequences?</a:t>
            </a:r>
          </a:p>
          <a:p>
            <a:pPr marL="360000" lvl="1" fontAlgn="auto">
              <a:lnSpc>
                <a:spcPct val="100000"/>
              </a:lnSpc>
              <a:spcBef>
                <a:spcPts val="0"/>
              </a:spcBef>
              <a:spcAft>
                <a:spcPts val="1200"/>
              </a:spcAft>
              <a:buClrTx/>
            </a:pPr>
            <a:r>
              <a:rPr lang="en-GB" sz="2400" dirty="0"/>
              <a:t>How might this activity support students to refine in their own minds what makes a list of numbers form a sequence?</a:t>
            </a: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lstStyle/>
          <a:p>
            <a:r>
              <a:rPr lang="en-GB" sz="2000" b="1" dirty="0"/>
              <a:t>Understand the characteristics of sequences</a:t>
            </a:r>
          </a:p>
        </p:txBody>
      </p:sp>
      <p:grpSp>
        <p:nvGrpSpPr>
          <p:cNvPr id="2" name="Group 1">
            <a:extLst>
              <a:ext uri="{FF2B5EF4-FFF2-40B4-BE49-F238E27FC236}">
                <a16:creationId xmlns:a16="http://schemas.microsoft.com/office/drawing/2014/main" id="{959C44E9-8860-4ECB-8642-28109ED4F407}"/>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E7537F3-7B5E-466B-AC5B-5A65478B838C}"/>
                </a:ext>
              </a:extLst>
            </p:cNvPr>
            <p:cNvSpPr txBox="1"/>
            <p:nvPr/>
          </p:nvSpPr>
          <p:spPr>
            <a:xfrm>
              <a:off x="775713" y="1844824"/>
              <a:ext cx="5896351" cy="3652282"/>
            </a:xfrm>
            <a:prstGeom prst="rect">
              <a:avLst/>
            </a:prstGeom>
            <a:noFill/>
          </p:spPr>
          <p:txBody>
            <a:bodyPr wrap="square">
              <a:spAutoFit/>
            </a:bodyPr>
            <a:lstStyle/>
            <a:p>
              <a:pPr>
                <a:spcBef>
                  <a:spcPts val="400"/>
                </a:spcBef>
                <a:spcAft>
                  <a:spcPts val="400"/>
                </a:spcAft>
                <a:buNone/>
              </a:pPr>
              <a:r>
                <a:rPr lang="en-GB" sz="1800" dirty="0" err="1">
                  <a:effectLst/>
                  <a:latin typeface="+mj-lt"/>
                  <a:ea typeface="Calibri" panose="020F0502020204030204" pitchFamily="34" charset="0"/>
                  <a:cs typeface="Times New Roman" panose="02020603050405020304" pitchFamily="18" charset="0"/>
                </a:rPr>
                <a:t>Afsal</a:t>
              </a:r>
              <a:r>
                <a:rPr lang="en-GB" sz="1800" dirty="0">
                  <a:effectLst/>
                  <a:latin typeface="+mj-lt"/>
                  <a:ea typeface="Calibri" panose="020F0502020204030204" pitchFamily="34" charset="0"/>
                  <a:cs typeface="Times New Roman" panose="02020603050405020304" pitchFamily="18" charset="0"/>
                </a:rPr>
                <a:t> thinks that the following statements about sequences are true:</a:t>
              </a:r>
            </a:p>
            <a:p>
              <a:pPr marL="342900" lvl="0" indent="-3429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Sequences always increase.</a:t>
              </a:r>
            </a:p>
            <a:p>
              <a:pPr marL="342900" lvl="0" indent="-3429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A sequence can have either positive or negative terms, but it cannot have both.</a:t>
              </a:r>
            </a:p>
            <a:p>
              <a:pPr marL="342900" lvl="0" indent="-3429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An arithmetic sequence always has a common difference that is an integer.</a:t>
              </a:r>
            </a:p>
            <a:p>
              <a:pPr marL="342900" lvl="0" indent="-3429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All sequences have terms that increase by the same amount each time.</a:t>
              </a:r>
            </a:p>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For each statement, find an example of a sequence which shows that </a:t>
              </a:r>
              <a:r>
                <a:rPr lang="en-GB" sz="1800" dirty="0" err="1">
                  <a:effectLst/>
                  <a:latin typeface="+mj-lt"/>
                  <a:ea typeface="Calibri" panose="020F0502020204030204" pitchFamily="34" charset="0"/>
                  <a:cs typeface="Times New Roman" panose="02020603050405020304" pitchFamily="18" charset="0"/>
                </a:rPr>
                <a:t>Afsal</a:t>
              </a:r>
              <a:r>
                <a:rPr lang="en-GB" sz="1800" dirty="0">
                  <a:effectLst/>
                  <a:latin typeface="+mj-lt"/>
                  <a:ea typeface="Calibri" panose="020F0502020204030204" pitchFamily="34" charset="0"/>
                  <a:cs typeface="Times New Roman" panose="02020603050405020304" pitchFamily="18" charset="0"/>
                </a:rPr>
                <a:t> is not right.</a:t>
              </a:r>
            </a:p>
          </p:txBody>
        </p:sp>
      </p:grpSp>
    </p:spTree>
    <p:custDataLst>
      <p:tags r:id="rId1"/>
    </p:custDataLst>
    <p:extLst>
      <p:ext uri="{BB962C8B-B14F-4D97-AF65-F5344CB8AC3E}">
        <p14:creationId xmlns:p14="http://schemas.microsoft.com/office/powerpoint/2010/main" val="57044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the characteristics of sequences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6966EE1A-6468-4D26-9BE0-3390EB9F1844}"/>
              </a:ext>
            </a:extLst>
          </p:cNvPr>
          <p:cNvSpPr txBox="1"/>
          <p:nvPr/>
        </p:nvSpPr>
        <p:spPr>
          <a:xfrm>
            <a:off x="1199456" y="2265216"/>
            <a:ext cx="9793088" cy="2431435"/>
          </a:xfrm>
          <a:prstGeom prst="rect">
            <a:avLst/>
          </a:prstGeom>
          <a:noFill/>
        </p:spPr>
        <p:txBody>
          <a:bodyPr wrap="square">
            <a:spAutoFit/>
          </a:bodyPr>
          <a:lstStyle/>
          <a:p>
            <a:pPr>
              <a:spcBef>
                <a:spcPts val="1200"/>
              </a:spcBef>
              <a:spcAft>
                <a:spcPts val="1200"/>
              </a:spcAft>
              <a:buNone/>
            </a:pPr>
            <a:r>
              <a:rPr lang="en-GB" dirty="0"/>
              <a:t>Consider the sequence: 5, 7, 9, 11, …</a:t>
            </a:r>
          </a:p>
          <a:p>
            <a:pPr>
              <a:spcBef>
                <a:spcPts val="1200"/>
              </a:spcBef>
              <a:spcAft>
                <a:spcPts val="1200"/>
              </a:spcAft>
              <a:buNone/>
            </a:pPr>
            <a:r>
              <a:rPr lang="en-GB" dirty="0"/>
              <a:t>Charlie says that the 6th term is going to be twice the 3rd term. </a:t>
            </a:r>
          </a:p>
          <a:p>
            <a:pPr>
              <a:spcBef>
                <a:spcPts val="1200"/>
              </a:spcBef>
              <a:spcAft>
                <a:spcPts val="1200"/>
              </a:spcAft>
              <a:buNone/>
            </a:pPr>
            <a:r>
              <a:rPr lang="en-GB" dirty="0"/>
              <a:t>Is he right?</a:t>
            </a:r>
          </a:p>
        </p:txBody>
      </p:sp>
    </p:spTree>
    <p:extLst>
      <p:ext uri="{BB962C8B-B14F-4D97-AF65-F5344CB8AC3E}">
        <p14:creationId xmlns:p14="http://schemas.microsoft.com/office/powerpoint/2010/main" val="365194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misconception might this example be trying to expose? How might you address it?</a:t>
            </a:r>
          </a:p>
          <a:p>
            <a:pPr marL="360000" lvl="1" fontAlgn="auto">
              <a:lnSpc>
                <a:spcPct val="100000"/>
              </a:lnSpc>
              <a:spcBef>
                <a:spcPts val="0"/>
              </a:spcBef>
              <a:spcAft>
                <a:spcPts val="1200"/>
              </a:spcAft>
              <a:buClrTx/>
            </a:pPr>
            <a:r>
              <a:rPr lang="en-GB" sz="2400" dirty="0"/>
              <a:t>How will you run an activity like this in your classroom? What routines might you need to put in place to maximise the benefit from the mathematical discussions?</a:t>
            </a: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lstStyle/>
          <a:p>
            <a:r>
              <a:rPr lang="en-GB" sz="2000" b="1" dirty="0"/>
              <a:t>Understand the characteristics of sequences</a:t>
            </a:r>
          </a:p>
        </p:txBody>
      </p:sp>
      <p:grpSp>
        <p:nvGrpSpPr>
          <p:cNvPr id="2" name="Group 1">
            <a:extLst>
              <a:ext uri="{FF2B5EF4-FFF2-40B4-BE49-F238E27FC236}">
                <a16:creationId xmlns:a16="http://schemas.microsoft.com/office/drawing/2014/main" id="{8D7ADEA3-62D2-43C8-8C39-C0EB4345699B}"/>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50F6D7E-88C0-4163-ACA6-51DBB206AE9A}"/>
                </a:ext>
              </a:extLst>
            </p:cNvPr>
            <p:cNvSpPr txBox="1"/>
            <p:nvPr/>
          </p:nvSpPr>
          <p:spPr>
            <a:xfrm>
              <a:off x="839416" y="2428238"/>
              <a:ext cx="5400600" cy="2185214"/>
            </a:xfrm>
            <a:prstGeom prst="rect">
              <a:avLst/>
            </a:prstGeom>
            <a:noFill/>
          </p:spPr>
          <p:txBody>
            <a:bodyPr wrap="square">
              <a:spAutoFit/>
            </a:bodyPr>
            <a:lstStyle/>
            <a:p>
              <a:pPr>
                <a:spcBef>
                  <a:spcPts val="1200"/>
                </a:spcBef>
                <a:spcAft>
                  <a:spcPts val="1200"/>
                </a:spcAft>
                <a:buNone/>
              </a:pPr>
              <a:r>
                <a:rPr lang="en-GB" sz="2400" dirty="0"/>
                <a:t>Consider the sequence: 5, 7, 9, 11, …</a:t>
              </a:r>
            </a:p>
            <a:p>
              <a:pPr>
                <a:spcBef>
                  <a:spcPts val="1200"/>
                </a:spcBef>
                <a:spcAft>
                  <a:spcPts val="1200"/>
                </a:spcAft>
                <a:buNone/>
              </a:pPr>
              <a:r>
                <a:rPr lang="en-GB" sz="2400" dirty="0"/>
                <a:t>Charlie says that the 6th term is going to be twice the 3rd term. </a:t>
              </a:r>
            </a:p>
            <a:p>
              <a:pPr>
                <a:spcBef>
                  <a:spcPts val="1200"/>
                </a:spcBef>
                <a:spcAft>
                  <a:spcPts val="1200"/>
                </a:spcAft>
                <a:buNone/>
              </a:pPr>
              <a:r>
                <a:rPr lang="en-GB" sz="2400" dirty="0"/>
                <a:t>Is he right?</a:t>
              </a:r>
            </a:p>
          </p:txBody>
        </p:sp>
      </p:grpSp>
    </p:spTree>
    <p:custDataLst>
      <p:tags r:id="rId1"/>
    </p:custDataLst>
    <p:extLst>
      <p:ext uri="{BB962C8B-B14F-4D97-AF65-F5344CB8AC3E}">
        <p14:creationId xmlns:p14="http://schemas.microsoft.com/office/powerpoint/2010/main" val="70420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the characteristics of sequences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a:t>
            </a:r>
            <a:endParaRPr lang="en-GB" dirty="0"/>
          </a:p>
        </p:txBody>
      </p:sp>
      <p:pic>
        <p:nvPicPr>
          <p:cNvPr id="7" name="Picture 6">
            <a:extLst>
              <a:ext uri="{FF2B5EF4-FFF2-40B4-BE49-F238E27FC236}">
                <a16:creationId xmlns:a16="http://schemas.microsoft.com/office/drawing/2014/main" id="{62DC6024-9D51-4530-97DF-586A2D239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7655" y="1325959"/>
            <a:ext cx="4608798" cy="4628750"/>
          </a:xfrm>
          <a:prstGeom prst="rect">
            <a:avLst/>
          </a:prstGeom>
        </p:spPr>
      </p:pic>
      <p:grpSp>
        <p:nvGrpSpPr>
          <p:cNvPr id="3" name="Group 2">
            <a:extLst>
              <a:ext uri="{FF2B5EF4-FFF2-40B4-BE49-F238E27FC236}">
                <a16:creationId xmlns:a16="http://schemas.microsoft.com/office/drawing/2014/main" id="{AA593A7D-2636-4EDC-8522-26055BBCFA1F}"/>
              </a:ext>
            </a:extLst>
          </p:cNvPr>
          <p:cNvGrpSpPr/>
          <p:nvPr/>
        </p:nvGrpSpPr>
        <p:grpSpPr>
          <a:xfrm>
            <a:off x="459410" y="1826485"/>
            <a:ext cx="6160612" cy="2623572"/>
            <a:chOff x="459410" y="1826485"/>
            <a:chExt cx="6160612" cy="2623572"/>
          </a:xfrm>
        </p:grpSpPr>
        <p:sp>
          <p:nvSpPr>
            <p:cNvPr id="9" name="Content Placeholder 2">
              <a:extLst>
                <a:ext uri="{FF2B5EF4-FFF2-40B4-BE49-F238E27FC236}">
                  <a16:creationId xmlns:a16="http://schemas.microsoft.com/office/drawing/2014/main" id="{91E8DA4E-22F2-476A-A477-DC0D0DF8686C}"/>
                </a:ext>
              </a:extLst>
            </p:cNvPr>
            <p:cNvSpPr txBox="1">
              <a:spLocks/>
            </p:cNvSpPr>
            <p:nvPr/>
          </p:nvSpPr>
          <p:spPr>
            <a:xfrm>
              <a:off x="459410" y="1826485"/>
              <a:ext cx="6160612" cy="26235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FE22044-1149-4FDB-AEBC-537E51FDD248}"/>
                </a:ext>
              </a:extLst>
            </p:cNvPr>
            <p:cNvSpPr txBox="1"/>
            <p:nvPr/>
          </p:nvSpPr>
          <p:spPr>
            <a:xfrm>
              <a:off x="610214" y="2048778"/>
              <a:ext cx="5400600" cy="2185214"/>
            </a:xfrm>
            <a:prstGeom prst="rect">
              <a:avLst/>
            </a:prstGeom>
            <a:noFill/>
          </p:spPr>
          <p:txBody>
            <a:bodyPr wrap="square">
              <a:spAutoFit/>
            </a:bodyPr>
            <a:lstStyle/>
            <a:p>
              <a:pPr>
                <a:spcBef>
                  <a:spcPts val="1200"/>
                </a:spcBef>
                <a:spcAft>
                  <a:spcPts val="1200"/>
                </a:spcAft>
                <a:buNone/>
              </a:pPr>
              <a:r>
                <a:rPr lang="en-GB" sz="2400" dirty="0"/>
                <a:t>Consider the sequence: 5, 7, 9, 11, …</a:t>
              </a:r>
            </a:p>
            <a:p>
              <a:pPr>
                <a:spcBef>
                  <a:spcPts val="1200"/>
                </a:spcBef>
                <a:spcAft>
                  <a:spcPts val="1200"/>
                </a:spcAft>
                <a:buNone/>
              </a:pPr>
              <a:r>
                <a:rPr lang="en-GB" sz="2400" dirty="0"/>
                <a:t>Charlie says that the 6th term is going to be twice the 3rd term. </a:t>
              </a:r>
            </a:p>
            <a:p>
              <a:pPr>
                <a:spcBef>
                  <a:spcPts val="1200"/>
                </a:spcBef>
                <a:spcAft>
                  <a:spcPts val="1200"/>
                </a:spcAft>
                <a:buNone/>
              </a:pPr>
              <a:r>
                <a:rPr lang="en-GB" sz="2400" dirty="0"/>
                <a:t>Is he right?</a:t>
              </a:r>
            </a:p>
          </p:txBody>
        </p:sp>
      </p:grpSp>
      <p:sp>
        <p:nvSpPr>
          <p:cNvPr id="11" name="Content Placeholder 2">
            <a:extLst>
              <a:ext uri="{FF2B5EF4-FFF2-40B4-BE49-F238E27FC236}">
                <a16:creationId xmlns:a16="http://schemas.microsoft.com/office/drawing/2014/main" id="{56E722C9-7469-400F-966B-C04773960F11}"/>
              </a:ext>
            </a:extLst>
          </p:cNvPr>
          <p:cNvSpPr txBox="1">
            <a:spLocks/>
          </p:cNvSpPr>
          <p:nvPr/>
        </p:nvSpPr>
        <p:spPr>
          <a:xfrm>
            <a:off x="459410" y="4472895"/>
            <a:ext cx="6160612" cy="1451207"/>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this representation support students to see that simply doubling the 3</a:t>
            </a:r>
            <a:r>
              <a:rPr lang="en-GB" sz="2400" baseline="30000" dirty="0"/>
              <a:t>rd</a:t>
            </a:r>
            <a:r>
              <a:rPr lang="en-GB" sz="2400" dirty="0"/>
              <a:t> term does not obtain the 6</a:t>
            </a:r>
            <a:r>
              <a:rPr lang="en-GB" sz="2400" baseline="30000" dirty="0"/>
              <a:t>th</a:t>
            </a:r>
            <a:r>
              <a:rPr lang="en-GB" sz="2400" dirty="0"/>
              <a:t> term?</a:t>
            </a:r>
          </a:p>
        </p:txBody>
      </p:sp>
    </p:spTree>
    <p:extLst>
      <p:ext uri="{BB962C8B-B14F-4D97-AF65-F5344CB8AC3E}">
        <p14:creationId xmlns:p14="http://schemas.microsoft.com/office/powerpoint/2010/main" val="4287940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the characteristics of sequences.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A81A9CA6-6ECC-443A-9579-9F6EF913DD87}"/>
              </a:ext>
            </a:extLst>
          </p:cNvPr>
          <p:cNvSpPr txBox="1"/>
          <p:nvPr/>
        </p:nvSpPr>
        <p:spPr>
          <a:xfrm>
            <a:off x="335360" y="1594304"/>
            <a:ext cx="11593288" cy="4967514"/>
          </a:xfrm>
          <a:prstGeom prst="rect">
            <a:avLst/>
          </a:prstGeom>
          <a:noFill/>
        </p:spPr>
        <p:txBody>
          <a:bodyPr wrap="square">
            <a:spAutoFit/>
          </a:bodyPr>
          <a:lstStyle/>
          <a:p>
            <a:pPr>
              <a:buNone/>
            </a:pPr>
            <a:r>
              <a:rPr lang="en-GB" sz="2400" dirty="0"/>
              <a:t>Here is a sequence of numbers.</a:t>
            </a:r>
          </a:p>
          <a:p>
            <a:pPr>
              <a:buNone/>
            </a:pPr>
            <a:r>
              <a:rPr lang="en-GB" sz="2400" dirty="0"/>
              <a:t>	</a:t>
            </a:r>
            <a:r>
              <a:rPr lang="en-GB" dirty="0">
                <a:solidFill>
                  <a:srgbClr val="00628C"/>
                </a:solidFill>
              </a:rPr>
              <a:t>5, 10, 15, 20, 25, 30, …</a:t>
            </a:r>
          </a:p>
          <a:p>
            <a:pPr>
              <a:buNone/>
            </a:pPr>
            <a:endParaRPr lang="en-GB" dirty="0">
              <a:solidFill>
                <a:srgbClr val="00628C"/>
              </a:solidFill>
            </a:endParaRPr>
          </a:p>
          <a:p>
            <a:pPr marL="457200" indent="-457200">
              <a:buFont typeface="+mj-lt"/>
              <a:buAutoNum type="alphaLcParenR"/>
            </a:pPr>
            <a:r>
              <a:rPr lang="en-GB" sz="2400" dirty="0"/>
              <a:t>Will the number 67 be in the sequence? </a:t>
            </a:r>
          </a:p>
          <a:p>
            <a:pPr>
              <a:buNone/>
            </a:pPr>
            <a:r>
              <a:rPr lang="en-GB" sz="2400" dirty="0"/>
              <a:t>	Explain your answer.</a:t>
            </a:r>
          </a:p>
          <a:p>
            <a:pPr marL="457200" indent="-457200">
              <a:buFont typeface="+mj-lt"/>
              <a:buAutoNum type="alphaLcParenR" startAt="2"/>
            </a:pPr>
            <a:r>
              <a:rPr lang="en-GB" sz="2400" dirty="0"/>
              <a:t>What position would 55 be in the sequence? </a:t>
            </a:r>
          </a:p>
          <a:p>
            <a:pPr>
              <a:buNone/>
            </a:pPr>
            <a:r>
              <a:rPr lang="en-GB" sz="2400" dirty="0"/>
              <a:t>	Give a reason for your answer.</a:t>
            </a:r>
          </a:p>
          <a:p>
            <a:pPr>
              <a:buNone/>
            </a:pPr>
            <a:endParaRPr lang="en-GB" sz="2400" dirty="0"/>
          </a:p>
          <a:p>
            <a:pPr>
              <a:buNone/>
            </a:pPr>
            <a:r>
              <a:rPr lang="en-GB" sz="2400" dirty="0"/>
              <a:t>Give some more examples of numbers that are (and are not) in this sequence and explain why.</a:t>
            </a:r>
          </a:p>
          <a:p>
            <a:pPr>
              <a:buNone/>
            </a:pPr>
            <a:endParaRPr lang="en-GB" sz="2400" dirty="0"/>
          </a:p>
        </p:txBody>
      </p:sp>
    </p:spTree>
    <p:extLst>
      <p:ext uri="{BB962C8B-B14F-4D97-AF65-F5344CB8AC3E}">
        <p14:creationId xmlns:p14="http://schemas.microsoft.com/office/powerpoint/2010/main" val="3617882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language would you want students to use here? </a:t>
            </a:r>
          </a:p>
          <a:p>
            <a:pPr marL="360000" lvl="1" fontAlgn="auto">
              <a:lnSpc>
                <a:spcPct val="100000"/>
              </a:lnSpc>
              <a:spcBef>
                <a:spcPts val="0"/>
              </a:spcBef>
              <a:spcAft>
                <a:spcPts val="1200"/>
              </a:spcAft>
              <a:buClrTx/>
            </a:pPr>
            <a:r>
              <a:rPr lang="en-GB" sz="2400" dirty="0"/>
              <a:t>What would be acceptable/unacceptable? </a:t>
            </a:r>
          </a:p>
          <a:p>
            <a:pPr marL="360000" lvl="1" fontAlgn="auto">
              <a:lnSpc>
                <a:spcPct val="100000"/>
              </a:lnSpc>
              <a:spcBef>
                <a:spcPts val="0"/>
              </a:spcBef>
              <a:spcAft>
                <a:spcPts val="1200"/>
              </a:spcAft>
              <a:buClrTx/>
            </a:pPr>
            <a:r>
              <a:rPr lang="en-GB" sz="2400" dirty="0"/>
              <a:t>Why might a lack of precision in language cause problems later on?</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lstStyle/>
          <a:p>
            <a:r>
              <a:rPr lang="en-GB" sz="2000" b="1" dirty="0"/>
              <a:t>Understand the characteristics of sequences</a:t>
            </a:r>
          </a:p>
        </p:txBody>
      </p:sp>
      <p:sp>
        <p:nvSpPr>
          <p:cNvPr id="6" name="TextBox 5">
            <a:extLst>
              <a:ext uri="{FF2B5EF4-FFF2-40B4-BE49-F238E27FC236}">
                <a16:creationId xmlns:a16="http://schemas.microsoft.com/office/drawing/2014/main" id="{849A15E5-C19B-44C9-8A6D-CC5398F28B87}"/>
              </a:ext>
            </a:extLst>
          </p:cNvPr>
          <p:cNvSpPr txBox="1"/>
          <p:nvPr/>
        </p:nvSpPr>
        <p:spPr>
          <a:xfrm>
            <a:off x="729901" y="1865490"/>
            <a:ext cx="5976846" cy="3711785"/>
          </a:xfrm>
          <a:prstGeom prst="rect">
            <a:avLst/>
          </a:prstGeom>
          <a:noFill/>
        </p:spPr>
        <p:txBody>
          <a:bodyPr wrap="square">
            <a:spAutoFit/>
          </a:bodyPr>
          <a:lstStyle/>
          <a:p>
            <a:pPr>
              <a:buNone/>
            </a:pPr>
            <a:r>
              <a:rPr lang="en-GB" sz="1800" dirty="0"/>
              <a:t>Here is a sequence of numbers.</a:t>
            </a:r>
          </a:p>
          <a:p>
            <a:pPr>
              <a:buNone/>
            </a:pPr>
            <a:r>
              <a:rPr lang="en-GB" sz="1800" dirty="0"/>
              <a:t>	</a:t>
            </a:r>
            <a:r>
              <a:rPr lang="en-GB" sz="2000" dirty="0">
                <a:solidFill>
                  <a:srgbClr val="00628C"/>
                </a:solidFill>
              </a:rPr>
              <a:t>5, 10, 15, 20, 25, 30, …</a:t>
            </a:r>
          </a:p>
          <a:p>
            <a:pPr>
              <a:buNone/>
            </a:pPr>
            <a:endParaRPr lang="en-GB" sz="2000" dirty="0">
              <a:solidFill>
                <a:srgbClr val="00628C"/>
              </a:solidFill>
            </a:endParaRPr>
          </a:p>
          <a:p>
            <a:pPr marL="457200" indent="-457200">
              <a:buFont typeface="+mj-lt"/>
              <a:buAutoNum type="alphaLcParenR"/>
            </a:pPr>
            <a:r>
              <a:rPr lang="en-GB" sz="1800" dirty="0"/>
              <a:t>Will the number 67 be in the sequence? </a:t>
            </a:r>
          </a:p>
          <a:p>
            <a:pPr>
              <a:buNone/>
            </a:pPr>
            <a:r>
              <a:rPr lang="en-GB" sz="1800" dirty="0"/>
              <a:t>	Explain your answer.</a:t>
            </a:r>
          </a:p>
          <a:p>
            <a:pPr marL="457200" indent="-457200">
              <a:buFont typeface="+mj-lt"/>
              <a:buAutoNum type="alphaLcParenR" startAt="2"/>
            </a:pPr>
            <a:r>
              <a:rPr lang="en-GB" sz="1800" dirty="0"/>
              <a:t>What position would 55 be in the sequence? </a:t>
            </a:r>
          </a:p>
          <a:p>
            <a:pPr>
              <a:buNone/>
            </a:pPr>
            <a:r>
              <a:rPr lang="en-GB" sz="1800" dirty="0"/>
              <a:t>	Give a reason for your answer.</a:t>
            </a:r>
          </a:p>
          <a:p>
            <a:pPr>
              <a:buNone/>
            </a:pPr>
            <a:endParaRPr lang="en-GB" sz="1800" dirty="0"/>
          </a:p>
          <a:p>
            <a:pPr>
              <a:buNone/>
            </a:pPr>
            <a:r>
              <a:rPr lang="en-GB" sz="1800" dirty="0"/>
              <a:t>Give some more examples of numbers that are (and are not) in this sequence and explain why.</a:t>
            </a:r>
          </a:p>
          <a:p>
            <a:pPr>
              <a:buNone/>
            </a:pPr>
            <a:endParaRPr lang="en-GB" sz="1800" dirty="0"/>
          </a:p>
        </p:txBody>
      </p:sp>
    </p:spTree>
    <p:custDataLst>
      <p:tags r:id="rId1"/>
    </p:custDataLst>
    <p:extLst>
      <p:ext uri="{BB962C8B-B14F-4D97-AF65-F5344CB8AC3E}">
        <p14:creationId xmlns:p14="http://schemas.microsoft.com/office/powerpoint/2010/main" val="350362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a:t>
            </a:r>
            <a:endParaRPr lang="en-GB" dirty="0"/>
          </a:p>
        </p:txBody>
      </p:sp>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828270" y="1095127"/>
                <a:ext cx="5812346" cy="4926161"/>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Here are some suggestions for sequences that students could work on in a similar way:</a:t>
                </a:r>
              </a:p>
              <a:p>
                <a:pPr marL="817200" lvl="2" fontAlgn="auto">
                  <a:lnSpc>
                    <a:spcPct val="100000"/>
                  </a:lnSpc>
                  <a:spcBef>
                    <a:spcPts val="0"/>
                  </a:spcBef>
                  <a:spcAft>
                    <a:spcPts val="1200"/>
                  </a:spcAft>
                  <a:buClrTx/>
                </a:pPr>
                <a:r>
                  <a:rPr lang="en-GB" sz="2200" dirty="0"/>
                  <a:t>5, 15, 25, 35, …</a:t>
                </a:r>
              </a:p>
              <a:p>
                <a:pPr marL="817200" lvl="2" fontAlgn="auto">
                  <a:lnSpc>
                    <a:spcPct val="100000"/>
                  </a:lnSpc>
                  <a:spcBef>
                    <a:spcPts val="0"/>
                  </a:spcBef>
                  <a:spcAft>
                    <a:spcPts val="1200"/>
                  </a:spcAft>
                  <a:buClrTx/>
                </a:pPr>
                <a:r>
                  <a:rPr lang="en-GB" sz="2200" dirty="0"/>
                  <a:t>90, 80, 70, 60, …</a:t>
                </a:r>
              </a:p>
              <a:p>
                <a:pPr marL="817200" lvl="2" fontAlgn="auto">
                  <a:lnSpc>
                    <a:spcPct val="100000"/>
                  </a:lnSpc>
                  <a:spcBef>
                    <a:spcPts val="0"/>
                  </a:spcBef>
                  <a:spcAft>
                    <a:spcPts val="1200"/>
                  </a:spcAft>
                  <a:buClrTx/>
                </a:pPr>
                <a14:m>
                  <m:oMath xmlns:m="http://schemas.openxmlformats.org/officeDocument/2006/math">
                    <m:f>
                      <m:fPr>
                        <m:ctrlPr>
                          <a:rPr lang="en-GB" sz="2200" i="1" smtClean="0">
                            <a:latin typeface="Cambria Math" panose="02040503050406030204" pitchFamily="18" charset="0"/>
                          </a:rPr>
                        </m:ctrlPr>
                      </m:fPr>
                      <m:num>
                        <m:r>
                          <a:rPr lang="en-GB" sz="2200" b="0" i="0" smtClean="0">
                            <a:latin typeface="Cambria Math" panose="02040503050406030204" pitchFamily="18" charset="0"/>
                          </a:rPr>
                          <m:t>1</m:t>
                        </m:r>
                      </m:num>
                      <m:den>
                        <m:r>
                          <a:rPr lang="en-GB" sz="2200" b="0" i="0" smtClean="0">
                            <a:latin typeface="Cambria Math" panose="02040503050406030204" pitchFamily="18" charset="0"/>
                          </a:rPr>
                          <m:t>2</m:t>
                        </m:r>
                      </m:den>
                    </m:f>
                  </m:oMath>
                </a14:m>
                <a:r>
                  <a:rPr lang="en-GB" sz="2200" dirty="0"/>
                  <a:t> , </a:t>
                </a:r>
                <a14:m>
                  <m:oMath xmlns:m="http://schemas.openxmlformats.org/officeDocument/2006/math">
                    <m:f>
                      <m:fPr>
                        <m:ctrlPr>
                          <a:rPr lang="en-GB" sz="2200" i="1">
                            <a:latin typeface="Cambria Math" panose="02040503050406030204" pitchFamily="18" charset="0"/>
                          </a:rPr>
                        </m:ctrlPr>
                      </m:fPr>
                      <m:num>
                        <m:r>
                          <a:rPr lang="en-GB" sz="2200" b="0" i="0" smtClean="0">
                            <a:latin typeface="Cambria Math" panose="02040503050406030204" pitchFamily="18" charset="0"/>
                          </a:rPr>
                          <m:t>2</m:t>
                        </m:r>
                      </m:num>
                      <m:den>
                        <m:r>
                          <a:rPr lang="en-GB" sz="2200" b="0" i="0" smtClean="0">
                            <a:latin typeface="Cambria Math" panose="02040503050406030204" pitchFamily="18" charset="0"/>
                          </a:rPr>
                          <m:t>3</m:t>
                        </m:r>
                      </m:den>
                    </m:f>
                  </m:oMath>
                </a14:m>
                <a:r>
                  <a:rPr lang="en-GB" sz="2200" dirty="0"/>
                  <a:t> , </a:t>
                </a:r>
                <a14:m>
                  <m:oMath xmlns:m="http://schemas.openxmlformats.org/officeDocument/2006/math">
                    <m:f>
                      <m:fPr>
                        <m:ctrlPr>
                          <a:rPr lang="en-GB" sz="2200" i="1">
                            <a:latin typeface="Cambria Math" panose="02040503050406030204" pitchFamily="18" charset="0"/>
                          </a:rPr>
                        </m:ctrlPr>
                      </m:fPr>
                      <m:num>
                        <m:r>
                          <a:rPr lang="en-GB" sz="2200" b="0" i="0" smtClean="0">
                            <a:latin typeface="Cambria Math" panose="02040503050406030204" pitchFamily="18" charset="0"/>
                          </a:rPr>
                          <m:t>3</m:t>
                        </m:r>
                      </m:num>
                      <m:den>
                        <m:r>
                          <a:rPr lang="en-GB" sz="2200" b="0" i="0" smtClean="0">
                            <a:latin typeface="Cambria Math" panose="02040503050406030204" pitchFamily="18" charset="0"/>
                          </a:rPr>
                          <m:t>4</m:t>
                        </m:r>
                      </m:den>
                    </m:f>
                  </m:oMath>
                </a14:m>
                <a:r>
                  <a:rPr lang="en-GB" sz="2200" dirty="0"/>
                  <a:t> , </a:t>
                </a:r>
                <a14:m>
                  <m:oMath xmlns:m="http://schemas.openxmlformats.org/officeDocument/2006/math">
                    <m:f>
                      <m:fPr>
                        <m:ctrlPr>
                          <a:rPr lang="en-GB" sz="2200" i="1">
                            <a:latin typeface="Cambria Math" panose="02040503050406030204" pitchFamily="18" charset="0"/>
                          </a:rPr>
                        </m:ctrlPr>
                      </m:fPr>
                      <m:num>
                        <m:r>
                          <a:rPr lang="en-GB" sz="2200" b="0" i="0" smtClean="0">
                            <a:latin typeface="Cambria Math" panose="02040503050406030204" pitchFamily="18" charset="0"/>
                          </a:rPr>
                          <m:t>4</m:t>
                        </m:r>
                      </m:num>
                      <m:den>
                        <m:r>
                          <a:rPr lang="en-GB" sz="2200" b="0" i="0" smtClean="0">
                            <a:latin typeface="Cambria Math" panose="02040503050406030204" pitchFamily="18" charset="0"/>
                          </a:rPr>
                          <m:t>5</m:t>
                        </m:r>
                      </m:den>
                    </m:f>
                  </m:oMath>
                </a14:m>
                <a:r>
                  <a:rPr lang="en-GB" sz="2200" dirty="0"/>
                  <a:t> , …</a:t>
                </a:r>
              </a:p>
              <a:p>
                <a:pPr marL="817200" lvl="2" fontAlgn="auto">
                  <a:lnSpc>
                    <a:spcPct val="100000"/>
                  </a:lnSpc>
                  <a:spcBef>
                    <a:spcPts val="0"/>
                  </a:spcBef>
                  <a:spcAft>
                    <a:spcPts val="1200"/>
                  </a:spcAft>
                  <a:buClrTx/>
                </a:pPr>
                <a:r>
                  <a:rPr lang="en-GB" sz="2200" dirty="0"/>
                  <a:t>1, −1, 1, −1, 1, …</a:t>
                </a:r>
              </a:p>
              <a:p>
                <a:pPr marL="817200" lvl="2" fontAlgn="auto">
                  <a:lnSpc>
                    <a:spcPct val="100000"/>
                  </a:lnSpc>
                  <a:spcBef>
                    <a:spcPts val="0"/>
                  </a:spcBef>
                  <a:spcAft>
                    <a:spcPts val="1200"/>
                  </a:spcAft>
                  <a:buClrTx/>
                </a:pPr>
                <a:r>
                  <a:rPr lang="en-GB" sz="2200" dirty="0"/>
                  <a:t>10, 100, 1 000, 10 000, …</a:t>
                </a:r>
              </a:p>
              <a:p>
                <a:pPr marL="817200" lvl="2" fontAlgn="auto">
                  <a:lnSpc>
                    <a:spcPct val="100000"/>
                  </a:lnSpc>
                  <a:spcBef>
                    <a:spcPts val="0"/>
                  </a:spcBef>
                  <a:spcAft>
                    <a:spcPts val="1200"/>
                  </a:spcAft>
                  <a:buClrTx/>
                </a:pPr>
                <a:r>
                  <a:rPr lang="en-GB" sz="2200" dirty="0"/>
                  <a:t>0.3, 0.6, 0.9, 1.2, …</a:t>
                </a:r>
              </a:p>
              <a:p>
                <a:pPr marL="360000" lvl="1" fontAlgn="auto">
                  <a:lnSpc>
                    <a:spcPct val="100000"/>
                  </a:lnSpc>
                  <a:spcBef>
                    <a:spcPts val="0"/>
                  </a:spcBef>
                  <a:spcAft>
                    <a:spcPts val="1200"/>
                  </a:spcAft>
                  <a:buClrTx/>
                </a:pPr>
                <a:r>
                  <a:rPr lang="en-GB" sz="2400" dirty="0"/>
                  <a:t>Can you think of any other sequences that you might want students to work on?</a:t>
                </a:r>
              </a:p>
            </p:txBody>
          </p:sp>
        </mc:Choice>
        <mc:Fallback xmlns="">
          <p:sp>
            <p:nvSpPr>
              <p:cNvPr id="49" name="Content Placeholder 2">
                <a:extLst>
                  <a:ext uri="{FF2B5EF4-FFF2-40B4-BE49-F238E27FC236}">
                    <a16:creationId xmlns:a16="http://schemas.microsoft.com/office/drawing/2014/main" id="{1A270631-AD7A-48A2-A26A-AC3207C67C78}"/>
                  </a:ext>
                </a:extLst>
              </p:cNvPr>
              <p:cNvSpPr txBox="1">
                <a:spLocks noRot="1" noChangeAspect="1" noMove="1" noResize="1" noEditPoints="1" noAdjustHandles="1" noChangeArrowheads="1" noChangeShapeType="1" noTextEdit="1"/>
              </p:cNvSpPr>
              <p:nvPr/>
            </p:nvSpPr>
            <p:spPr>
              <a:xfrm>
                <a:off x="5828270" y="1095127"/>
                <a:ext cx="5812346" cy="4926161"/>
              </a:xfrm>
              <a:prstGeom prst="rect">
                <a:avLst/>
              </a:prstGeom>
              <a:blipFill>
                <a:blip r:embed="rId4"/>
                <a:stretch>
                  <a:fillRect r="-2306" b="-1238"/>
                </a:stretch>
              </a:blipFill>
            </p:spPr>
            <p:txBody>
              <a:bodyPr/>
              <a:lstStyle/>
              <a:p>
                <a:r>
                  <a:rPr lang="en-GB">
                    <a:noFill/>
                  </a:rPr>
                  <a:t> </a:t>
                </a:r>
              </a:p>
            </p:txBody>
          </p:sp>
        </mc:Fallback>
      </mc:AlternateContent>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lstStyle/>
          <a:p>
            <a:r>
              <a:rPr lang="en-GB" sz="2000" b="1" dirty="0"/>
              <a:t>Understand the characteristics of sequences</a:t>
            </a:r>
          </a:p>
        </p:txBody>
      </p:sp>
      <p:grpSp>
        <p:nvGrpSpPr>
          <p:cNvPr id="2" name="Group 1">
            <a:extLst>
              <a:ext uri="{FF2B5EF4-FFF2-40B4-BE49-F238E27FC236}">
                <a16:creationId xmlns:a16="http://schemas.microsoft.com/office/drawing/2014/main" id="{BA653A87-F192-44F3-8B57-E6D401442043}"/>
              </a:ext>
            </a:extLst>
          </p:cNvPr>
          <p:cNvGrpSpPr/>
          <p:nvPr/>
        </p:nvGrpSpPr>
        <p:grpSpPr>
          <a:xfrm>
            <a:off x="439444" y="1741532"/>
            <a:ext cx="5388826" cy="3835743"/>
            <a:chOff x="439444" y="1741532"/>
            <a:chExt cx="5388826" cy="3835743"/>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39444" y="1741532"/>
              <a:ext cx="5388826" cy="371178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49A15E5-C19B-44C9-8A6D-CC5398F28B87}"/>
                </a:ext>
              </a:extLst>
            </p:cNvPr>
            <p:cNvSpPr txBox="1"/>
            <p:nvPr/>
          </p:nvSpPr>
          <p:spPr>
            <a:xfrm>
              <a:off x="508650" y="1865490"/>
              <a:ext cx="5227310" cy="3711785"/>
            </a:xfrm>
            <a:prstGeom prst="rect">
              <a:avLst/>
            </a:prstGeom>
            <a:noFill/>
          </p:spPr>
          <p:txBody>
            <a:bodyPr wrap="square">
              <a:spAutoFit/>
            </a:bodyPr>
            <a:lstStyle/>
            <a:p>
              <a:pPr>
                <a:buNone/>
              </a:pPr>
              <a:r>
                <a:rPr lang="en-GB" sz="1800" dirty="0"/>
                <a:t>Here is a sequence of numbers.</a:t>
              </a:r>
            </a:p>
            <a:p>
              <a:pPr>
                <a:buNone/>
              </a:pPr>
              <a:r>
                <a:rPr lang="en-GB" sz="1800" dirty="0"/>
                <a:t>	</a:t>
              </a:r>
              <a:r>
                <a:rPr lang="en-GB" sz="2000" dirty="0">
                  <a:solidFill>
                    <a:srgbClr val="00628C"/>
                  </a:solidFill>
                </a:rPr>
                <a:t>5, 10, 15, 20, 25, 30, …</a:t>
              </a:r>
            </a:p>
            <a:p>
              <a:pPr>
                <a:buNone/>
              </a:pPr>
              <a:endParaRPr lang="en-GB" sz="2000" dirty="0">
                <a:solidFill>
                  <a:srgbClr val="00628C"/>
                </a:solidFill>
              </a:endParaRPr>
            </a:p>
            <a:p>
              <a:pPr marL="457200" indent="-457200">
                <a:buFont typeface="+mj-lt"/>
                <a:buAutoNum type="alphaLcParenR"/>
              </a:pPr>
              <a:r>
                <a:rPr lang="en-GB" sz="1800" dirty="0"/>
                <a:t>Will the number 67 be in the sequence? </a:t>
              </a:r>
            </a:p>
            <a:p>
              <a:pPr>
                <a:buNone/>
              </a:pPr>
              <a:r>
                <a:rPr lang="en-GB" sz="1800" dirty="0"/>
                <a:t>	Explain your answer.</a:t>
              </a:r>
            </a:p>
            <a:p>
              <a:pPr marL="457200" indent="-457200">
                <a:buFont typeface="+mj-lt"/>
                <a:buAutoNum type="alphaLcParenR" startAt="2"/>
              </a:pPr>
              <a:r>
                <a:rPr lang="en-GB" sz="1800" dirty="0"/>
                <a:t>What position would 55 be in the sequence? </a:t>
              </a:r>
            </a:p>
            <a:p>
              <a:pPr>
                <a:buNone/>
              </a:pPr>
              <a:r>
                <a:rPr lang="en-GB" sz="1800" dirty="0"/>
                <a:t>	Give a reason for your answer.</a:t>
              </a:r>
            </a:p>
            <a:p>
              <a:pPr>
                <a:buNone/>
              </a:pPr>
              <a:endParaRPr lang="en-GB" sz="1800" dirty="0"/>
            </a:p>
            <a:p>
              <a:pPr>
                <a:buNone/>
              </a:pPr>
              <a:r>
                <a:rPr lang="en-GB" sz="1800" dirty="0"/>
                <a:t>Give some more examples of numbers that are (and are not) in this sequence and explain why.</a:t>
              </a:r>
            </a:p>
            <a:p>
              <a:pPr>
                <a:buNone/>
              </a:pPr>
              <a:endParaRPr lang="en-GB" sz="1800" dirty="0"/>
            </a:p>
          </p:txBody>
        </p:sp>
      </p:grpSp>
    </p:spTree>
    <p:custDataLst>
      <p:tags r:id="rId1"/>
    </p:custDataLst>
    <p:extLst>
      <p:ext uri="{BB962C8B-B14F-4D97-AF65-F5344CB8AC3E}">
        <p14:creationId xmlns:p14="http://schemas.microsoft.com/office/powerpoint/2010/main" val="1338293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that some numeric sequences can be described by a non-mathematical rule</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5" name="TextBox 4">
            <a:extLst>
              <a:ext uri="{FF2B5EF4-FFF2-40B4-BE49-F238E27FC236}">
                <a16:creationId xmlns:a16="http://schemas.microsoft.com/office/drawing/2014/main" id="{F37E0A1A-C32A-47CE-9681-4DCC50E78BD3}"/>
              </a:ext>
            </a:extLst>
          </p:cNvPr>
          <p:cNvSpPr txBox="1"/>
          <p:nvPr/>
        </p:nvSpPr>
        <p:spPr>
          <a:xfrm>
            <a:off x="1199456" y="2204864"/>
            <a:ext cx="9793088" cy="2708434"/>
          </a:xfrm>
          <a:prstGeom prst="rect">
            <a:avLst/>
          </a:prstGeom>
          <a:noFill/>
        </p:spPr>
        <p:txBody>
          <a:bodyPr wrap="square">
            <a:spAutoFit/>
          </a:bodyPr>
          <a:lstStyle/>
          <a:p>
            <a:pPr>
              <a:spcBef>
                <a:spcPts val="1200"/>
              </a:spcBef>
              <a:spcAft>
                <a:spcPts val="600"/>
              </a:spcAft>
              <a:buNone/>
            </a:pPr>
            <a:r>
              <a:rPr lang="en-GB" dirty="0"/>
              <a:t>A sequence is generated by the rule </a:t>
            </a:r>
            <a:r>
              <a:rPr lang="en-GB" b="1" dirty="0"/>
              <a:t>‘The value of a term in this sequence is given by the number of letters in the position number’. </a:t>
            </a:r>
          </a:p>
          <a:p>
            <a:pPr>
              <a:spcBef>
                <a:spcPts val="1200"/>
              </a:spcBef>
              <a:spcAft>
                <a:spcPts val="600"/>
              </a:spcAft>
              <a:buNone/>
            </a:pPr>
            <a:r>
              <a:rPr lang="en-GB" dirty="0"/>
              <a:t>The first five terms are 3, 3, 5, 4, 4, …</a:t>
            </a:r>
          </a:p>
          <a:p>
            <a:pPr>
              <a:spcBef>
                <a:spcPts val="1200"/>
              </a:spcBef>
              <a:spcAft>
                <a:spcPts val="600"/>
              </a:spcAft>
              <a:buNone/>
            </a:pPr>
            <a:r>
              <a:rPr lang="en-GB" dirty="0"/>
              <a:t>What are the next three terms?</a:t>
            </a:r>
          </a:p>
        </p:txBody>
      </p:sp>
    </p:spTree>
    <p:extLst>
      <p:ext uri="{BB962C8B-B14F-4D97-AF65-F5344CB8AC3E}">
        <p14:creationId xmlns:p14="http://schemas.microsoft.com/office/powerpoint/2010/main" val="3686459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357676" y="1741531"/>
            <a:ext cx="5354949"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benefit of exposing students to sequences that can be described using non-mathematical rules?</a:t>
            </a:r>
          </a:p>
          <a:p>
            <a:pPr marL="360000" lvl="1" fontAlgn="auto">
              <a:lnSpc>
                <a:spcPct val="100000"/>
              </a:lnSpc>
              <a:spcBef>
                <a:spcPts val="0"/>
              </a:spcBef>
              <a:spcAft>
                <a:spcPts val="1200"/>
              </a:spcAft>
              <a:buClrTx/>
            </a:pPr>
            <a:r>
              <a:rPr lang="en-GB" sz="2400" dirty="0"/>
              <a:t>What might you do next with your students?</a:t>
            </a:r>
          </a:p>
        </p:txBody>
      </p:sp>
      <p:sp>
        <p:nvSpPr>
          <p:cNvPr id="7" name="Title 1">
            <a:extLst>
              <a:ext uri="{FF2B5EF4-FFF2-40B4-BE49-F238E27FC236}">
                <a16:creationId xmlns:a16="http://schemas.microsoft.com/office/drawing/2014/main" id="{6D3A18F8-9802-4F4F-99DA-3E8EDC1FE079}"/>
              </a:ext>
            </a:extLst>
          </p:cNvPr>
          <p:cNvSpPr>
            <a:spLocks noGrp="1"/>
          </p:cNvSpPr>
          <p:nvPr>
            <p:ph type="title"/>
          </p:nvPr>
        </p:nvSpPr>
        <p:spPr>
          <a:xfrm>
            <a:off x="116849" y="443915"/>
            <a:ext cx="10593151" cy="426170"/>
          </a:xfrm>
        </p:spPr>
        <p:txBody>
          <a:bodyPr>
            <a:normAutofit fontScale="90000"/>
          </a:bodyPr>
          <a:lstStyle/>
          <a:p>
            <a:r>
              <a:rPr lang="en-GB" sz="2000" b="1" dirty="0"/>
              <a:t>Understand that some numeric sequences can be described by a non-mathematical rule</a:t>
            </a:r>
          </a:p>
        </p:txBody>
      </p:sp>
      <p:grpSp>
        <p:nvGrpSpPr>
          <p:cNvPr id="2" name="Group 1">
            <a:extLst>
              <a:ext uri="{FF2B5EF4-FFF2-40B4-BE49-F238E27FC236}">
                <a16:creationId xmlns:a16="http://schemas.microsoft.com/office/drawing/2014/main" id="{AECC9381-A8A3-499E-BBB1-694DC9C3E83A}"/>
              </a:ext>
            </a:extLst>
          </p:cNvPr>
          <p:cNvGrpSpPr/>
          <p:nvPr/>
        </p:nvGrpSpPr>
        <p:grpSpPr>
          <a:xfrm>
            <a:off x="660695" y="1741532"/>
            <a:ext cx="5507313" cy="3847708"/>
            <a:chOff x="660695" y="1741532"/>
            <a:chExt cx="5507313"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507313"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1200F23-DDE2-45D1-BEF4-6C279A40C749}"/>
                </a:ext>
              </a:extLst>
            </p:cNvPr>
            <p:cNvSpPr txBox="1"/>
            <p:nvPr/>
          </p:nvSpPr>
          <p:spPr>
            <a:xfrm>
              <a:off x="716665" y="2204864"/>
              <a:ext cx="5379335" cy="2769989"/>
            </a:xfrm>
            <a:prstGeom prst="rect">
              <a:avLst/>
            </a:prstGeom>
            <a:noFill/>
          </p:spPr>
          <p:txBody>
            <a:bodyPr wrap="square">
              <a:spAutoFit/>
            </a:bodyPr>
            <a:lstStyle/>
            <a:p>
              <a:pPr>
                <a:spcBef>
                  <a:spcPts val="1200"/>
                </a:spcBef>
                <a:spcAft>
                  <a:spcPts val="600"/>
                </a:spcAft>
                <a:buNone/>
              </a:pPr>
              <a:r>
                <a:rPr lang="en-GB" sz="2400" dirty="0"/>
                <a:t>A sequence is generated by the rule </a:t>
              </a:r>
              <a:r>
                <a:rPr lang="en-GB" sz="2400" b="1" dirty="0"/>
                <a:t>‘The value of a term in this sequence is given by the number of letters in the position number’. </a:t>
              </a:r>
            </a:p>
            <a:p>
              <a:pPr>
                <a:spcBef>
                  <a:spcPts val="1200"/>
                </a:spcBef>
                <a:spcAft>
                  <a:spcPts val="600"/>
                </a:spcAft>
                <a:buNone/>
              </a:pPr>
              <a:r>
                <a:rPr lang="en-GB" sz="2400" dirty="0"/>
                <a:t>The first five terms are 3, 3, 5, 4, 4, …</a:t>
              </a:r>
            </a:p>
            <a:p>
              <a:pPr>
                <a:spcBef>
                  <a:spcPts val="1200"/>
                </a:spcBef>
                <a:spcAft>
                  <a:spcPts val="600"/>
                </a:spcAft>
                <a:buNone/>
              </a:pPr>
              <a:r>
                <a:rPr lang="en-GB" sz="2400" dirty="0"/>
                <a:t>What are the next three terms?</a:t>
              </a:r>
            </a:p>
          </p:txBody>
        </p:sp>
      </p:grpSp>
    </p:spTree>
    <p:custDataLst>
      <p:tags r:id="rId1"/>
    </p:custDataLst>
    <p:extLst>
      <p:ext uri="{BB962C8B-B14F-4D97-AF65-F5344CB8AC3E}">
        <p14:creationId xmlns:p14="http://schemas.microsoft.com/office/powerpoint/2010/main" val="2580724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(1)</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533911974"/>
              </p:ext>
            </p:extLst>
          </p:nvPr>
        </p:nvGraphicFramePr>
        <p:xfrm>
          <a:off x="335360" y="1023620"/>
          <a:ext cx="11521279" cy="4597400"/>
        </p:xfrm>
        <a:graphic>
          <a:graphicData uri="http://schemas.openxmlformats.org/drawingml/2006/table">
            <a:tbl>
              <a:tblPr firstRow="1" bandRow="1">
                <a:tableStyleId>{E8B1032C-EA38-4F05-BA0D-38AFFFC7BED3}</a:tableStyleId>
              </a:tblPr>
              <a:tblGrid>
                <a:gridCol w="1060248">
                  <a:extLst>
                    <a:ext uri="{9D8B030D-6E8A-4147-A177-3AD203B41FA5}">
                      <a16:colId xmlns:a16="http://schemas.microsoft.com/office/drawing/2014/main" val="2438572298"/>
                    </a:ext>
                  </a:extLst>
                </a:gridCol>
                <a:gridCol w="10461031">
                  <a:extLst>
                    <a:ext uri="{9D8B030D-6E8A-4147-A177-3AD203B41FA5}">
                      <a16:colId xmlns:a16="http://schemas.microsoft.com/office/drawing/2014/main" val="1416496605"/>
                    </a:ext>
                  </a:extLst>
                </a:gridCol>
              </a:tblGrid>
              <a:tr h="370840">
                <a:tc>
                  <a:txBody>
                    <a:bodyPr/>
                    <a:lstStyle/>
                    <a:p>
                      <a:r>
                        <a:rPr lang="en-GB" dirty="0">
                          <a:solidFill>
                            <a:srgbClr val="585858"/>
                          </a:solidFill>
                        </a:rPr>
                        <a:t>Term</a:t>
                      </a:r>
                    </a:p>
                  </a:txBody>
                  <a:tcPr/>
                </a:tc>
                <a:tc>
                  <a:txBody>
                    <a:bodyPr/>
                    <a:lstStyle/>
                    <a:p>
                      <a:r>
                        <a:rPr lang="en-GB" dirty="0">
                          <a:solidFill>
                            <a:srgbClr val="585858"/>
                          </a:solidFill>
                        </a:rPr>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arithmetic sequence</a:t>
                      </a:r>
                    </a:p>
                  </a:txBody>
                  <a:tcPr marL="68580" marR="68580" marT="0" marB="0"/>
                </a:tc>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sequence of numbers in which successive terms are generated by adding or subtracting a constant amount to/from the preceding term.</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1: 3, 11, 19, 27, 35, …, where 8 is added.</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2: 4, −1, −6, −11, …, where 5 is subtracted (or −5 has been added).</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The sequence can be generated by giving one term (usually the first term) and the constant that is added (or subtracted) to give the subsequent terms.</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Also called an ‘arithmetic progression’.</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cube number</a:t>
                      </a:r>
                    </a:p>
                  </a:txBody>
                  <a:tcPr marL="68580" marR="68580" marT="0" marB="0"/>
                </a:tc>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number that can be expressed as the product of three equal integers.</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27 = 3 × 3 × 3. Consequently, 27 is a cube number. It is the cube of 3 or 3-cubed. This is written compactly as 27 = 3</a:t>
                      </a:r>
                      <a:r>
                        <a:rPr lang="en-GB" sz="1400" baseline="30000" dirty="0">
                          <a:solidFill>
                            <a:srgbClr val="585858"/>
                          </a:solidFill>
                          <a:effectLst/>
                          <a:latin typeface="+mj-lt"/>
                          <a:ea typeface="Calibri" panose="020F0502020204030204" pitchFamily="34" charset="0"/>
                          <a:cs typeface="Times New Roman" panose="02020603050405020304" pitchFamily="18" charset="0"/>
                        </a:rPr>
                        <a:t>3</a:t>
                      </a:r>
                      <a:r>
                        <a:rPr lang="en-GB" sz="1400" dirty="0">
                          <a:solidFill>
                            <a:srgbClr val="585858"/>
                          </a:solidFill>
                          <a:effectLst/>
                          <a:latin typeface="+mj-lt"/>
                          <a:ea typeface="Calibri" panose="020F0502020204030204" pitchFamily="34" charset="0"/>
                          <a:cs typeface="Times New Roman" panose="02020603050405020304" pitchFamily="18" charset="0"/>
                        </a:rPr>
                        <a:t>, using index (or power) notation.</a:t>
                      </a:r>
                    </a:p>
                  </a:txBody>
                  <a:tcPr marL="68580" marR="68580" marT="0" marB="0"/>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geometric sequence</a:t>
                      </a:r>
                    </a:p>
                  </a:txBody>
                  <a:tcPr marL="68580" marR="68580" marT="0" marB="0"/>
                </a:tc>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series of terms in which each term is a constant multiple of the previous term (known as the common ratio) is called a geometric sequence, sometimes also called a ‘geometric progression’.</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1: 1, 5, 25, 125, 625, …, where the constant multiplier is 5.</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2: 1, −3, 9, −27, 81, …, where the constant multiplier is −3.</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geometric sequence may have a finite number of terms or it may go on forever, in which case it is an infinite geometric sequence. In an infinite geometric sequence with a common ratio strictly between zero and one, all the terms add to a finite sum.</a:t>
                      </a:r>
                    </a:p>
                  </a:txBody>
                  <a:tcPr marL="68580" marR="68580" marT="0" marB="0"/>
                </a:tc>
                <a:extLst>
                  <a:ext uri="{0D108BD9-81ED-4DB2-BD59-A6C34878D82A}">
                    <a16:rowId xmlns:a16="http://schemas.microsoft.com/office/drawing/2014/main" val="404107335"/>
                  </a:ext>
                </a:extLst>
              </a:tr>
            </a:tbl>
          </a:graphicData>
        </a:graphic>
      </p:graphicFrame>
    </p:spTree>
    <p:extLst>
      <p:ext uri="{BB962C8B-B14F-4D97-AF65-F5344CB8AC3E}">
        <p14:creationId xmlns:p14="http://schemas.microsoft.com/office/powerpoint/2010/main" val="1792976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(2)</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783557520"/>
              </p:ext>
            </p:extLst>
          </p:nvPr>
        </p:nvGraphicFramePr>
        <p:xfrm>
          <a:off x="335360" y="1340768"/>
          <a:ext cx="11521279" cy="3754120"/>
        </p:xfrm>
        <a:graphic>
          <a:graphicData uri="http://schemas.openxmlformats.org/drawingml/2006/table">
            <a:tbl>
              <a:tblPr firstRow="1" bandRow="1">
                <a:tableStyleId>{E8B1032C-EA38-4F05-BA0D-38AFFFC7BED3}</a:tableStyleId>
              </a:tblPr>
              <a:tblGrid>
                <a:gridCol w="1060248">
                  <a:extLst>
                    <a:ext uri="{9D8B030D-6E8A-4147-A177-3AD203B41FA5}">
                      <a16:colId xmlns:a16="http://schemas.microsoft.com/office/drawing/2014/main" val="2438572298"/>
                    </a:ext>
                  </a:extLst>
                </a:gridCol>
                <a:gridCol w="10461031">
                  <a:extLst>
                    <a:ext uri="{9D8B030D-6E8A-4147-A177-3AD203B41FA5}">
                      <a16:colId xmlns:a16="http://schemas.microsoft.com/office/drawing/2014/main" val="1416496605"/>
                    </a:ext>
                  </a:extLst>
                </a:gridCol>
              </a:tblGrid>
              <a:tr h="370840">
                <a:tc>
                  <a:txBody>
                    <a:bodyPr/>
                    <a:lstStyle/>
                    <a:p>
                      <a:r>
                        <a:rPr lang="en-GB" dirty="0">
                          <a:solidFill>
                            <a:srgbClr val="585858"/>
                          </a:solidFill>
                        </a:rPr>
                        <a:t>Term</a:t>
                      </a:r>
                    </a:p>
                  </a:txBody>
                  <a:tcPr/>
                </a:tc>
                <a:tc>
                  <a:txBody>
                    <a:bodyPr/>
                    <a:lstStyle/>
                    <a:p>
                      <a:r>
                        <a:rPr lang="en-GB" dirty="0">
                          <a:solidFill>
                            <a:srgbClr val="585858"/>
                          </a:solidFill>
                        </a:rPr>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400" i="1">
                          <a:solidFill>
                            <a:srgbClr val="585858"/>
                          </a:solidFill>
                          <a:effectLst/>
                          <a:latin typeface="+mj-lt"/>
                          <a:ea typeface="Calibri" panose="020F0502020204030204" pitchFamily="34" charset="0"/>
                          <a:cs typeface="Times New Roman" panose="02020603050405020304" pitchFamily="18" charset="0"/>
                        </a:rPr>
                        <a:t>n</a:t>
                      </a:r>
                      <a:r>
                        <a:rPr lang="en-GB" sz="1400">
                          <a:solidFill>
                            <a:srgbClr val="585858"/>
                          </a:solidFill>
                          <a:effectLst/>
                          <a:latin typeface="+mj-lt"/>
                          <a:ea typeface="Calibri" panose="020F0502020204030204" pitchFamily="34" charset="0"/>
                          <a:cs typeface="Times New Roman" panose="02020603050405020304" pitchFamily="18" charset="0"/>
                        </a:rPr>
                        <a:t>th term of a sequence</a:t>
                      </a:r>
                    </a:p>
                  </a:txBody>
                  <a:tcPr marL="68580" marR="68580" marT="0" marB="0"/>
                </a:tc>
                <a:tc>
                  <a:txBody>
                    <a:bodyPr/>
                    <a:lstStyle/>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This is the name for the term that is in the </a:t>
                      </a:r>
                      <a:r>
                        <a:rPr lang="en-GB" sz="1400" i="1">
                          <a:solidFill>
                            <a:srgbClr val="585858"/>
                          </a:solidFill>
                          <a:effectLst/>
                          <a:latin typeface="+mj-lt"/>
                          <a:ea typeface="Calibri" panose="020F0502020204030204" pitchFamily="34" charset="0"/>
                          <a:cs typeface="Times New Roman" panose="02020603050405020304" pitchFamily="18" charset="0"/>
                        </a:rPr>
                        <a:t>n</a:t>
                      </a:r>
                      <a:r>
                        <a:rPr lang="en-GB" sz="1400">
                          <a:solidFill>
                            <a:srgbClr val="585858"/>
                          </a:solidFill>
                          <a:effectLst/>
                          <a:latin typeface="+mj-lt"/>
                          <a:ea typeface="Calibri" panose="020F0502020204030204" pitchFamily="34" charset="0"/>
                          <a:cs typeface="Times New Roman" panose="02020603050405020304" pitchFamily="18" charset="0"/>
                        </a:rPr>
                        <a:t>th position starting the count of terms from the first term.</a:t>
                      </a:r>
                    </a:p>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The </a:t>
                      </a:r>
                      <a:r>
                        <a:rPr lang="en-GB" sz="1400" i="1">
                          <a:solidFill>
                            <a:srgbClr val="585858"/>
                          </a:solidFill>
                          <a:effectLst/>
                          <a:latin typeface="+mj-lt"/>
                          <a:ea typeface="Calibri" panose="020F0502020204030204" pitchFamily="34" charset="0"/>
                          <a:cs typeface="Times New Roman" panose="02020603050405020304" pitchFamily="18" charset="0"/>
                        </a:rPr>
                        <a:t>n</a:t>
                      </a:r>
                      <a:r>
                        <a:rPr lang="en-GB" sz="1400">
                          <a:solidFill>
                            <a:srgbClr val="585858"/>
                          </a:solidFill>
                          <a:effectLst/>
                          <a:latin typeface="+mj-lt"/>
                          <a:ea typeface="Calibri" panose="020F0502020204030204" pitchFamily="34" charset="0"/>
                          <a:cs typeface="Times New Roman" panose="02020603050405020304" pitchFamily="18" charset="0"/>
                        </a:rPr>
                        <a:t>th term is sometimes represented by the symbol </a:t>
                      </a:r>
                      <a:r>
                        <a:rPr lang="en-GB" sz="1400" i="1">
                          <a:solidFill>
                            <a:srgbClr val="585858"/>
                          </a:solidFill>
                          <a:effectLst/>
                          <a:latin typeface="+mj-lt"/>
                          <a:ea typeface="Calibri" panose="020F0502020204030204" pitchFamily="34" charset="0"/>
                          <a:cs typeface="Times New Roman" panose="02020603050405020304" pitchFamily="18" charset="0"/>
                        </a:rPr>
                        <a:t>u</a:t>
                      </a:r>
                      <a:r>
                        <a:rPr lang="en-GB" sz="1400" i="1" baseline="-25000">
                          <a:solidFill>
                            <a:srgbClr val="585858"/>
                          </a:solidFill>
                          <a:effectLst/>
                          <a:latin typeface="+mj-lt"/>
                          <a:ea typeface="Calibri" panose="020F0502020204030204" pitchFamily="34" charset="0"/>
                          <a:cs typeface="Times New Roman" panose="02020603050405020304" pitchFamily="18" charset="0"/>
                        </a:rPr>
                        <a:t>n</a:t>
                      </a:r>
                      <a:r>
                        <a:rPr lang="en-GB" sz="1400">
                          <a:solidFill>
                            <a:srgbClr val="585858"/>
                          </a:solidFill>
                          <a:effectLst/>
                          <a:latin typeface="+mj-lt"/>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prime number</a:t>
                      </a:r>
                    </a:p>
                  </a:txBody>
                  <a:tcPr marL="68580" marR="68580" marT="0" marB="0"/>
                </a:tc>
                <a:tc>
                  <a:txBody>
                    <a:bodyPr/>
                    <a:lstStyle/>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A whole number greater than one that has exactly two factors: itself and one.</a:t>
                      </a:r>
                    </a:p>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Examples: 2 (factors 2, 1), 3 (factors 3, 1). 51 is not prime (factors 51, 17, 3, 1).</a:t>
                      </a:r>
                    </a:p>
                  </a:txBody>
                  <a:tcPr marL="68580" marR="68580" marT="0" marB="0"/>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sequence</a:t>
                      </a:r>
                    </a:p>
                  </a:txBody>
                  <a:tcPr marL="68580" marR="68580" marT="0" marB="0"/>
                </a:tc>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succession of terms formed according to a rule. There is a definite relation between one term and the next and between each term and its position in the sequence.</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1, 4, 9, 16, 25, …</a:t>
                      </a:r>
                    </a:p>
                  </a:txBody>
                  <a:tcPr marL="68580" marR="68580" marT="0" marB="0"/>
                </a:tc>
                <a:extLst>
                  <a:ext uri="{0D108BD9-81ED-4DB2-BD59-A6C34878D82A}">
                    <a16:rowId xmlns:a16="http://schemas.microsoft.com/office/drawing/2014/main" val="404107335"/>
                  </a:ext>
                </a:extLst>
              </a:tr>
              <a:tr h="37084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square number</a:t>
                      </a:r>
                    </a:p>
                  </a:txBody>
                  <a:tcPr marL="68580" marR="68580" marT="0" marB="0"/>
                </a:tc>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number that can be expressed as the product of two equal numbers.</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36 = 6 × 6 and so 36 is a square number or ‘6 squared’.</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square number can be represented by dots in a square array.</a:t>
                      </a:r>
                    </a:p>
                  </a:txBody>
                  <a:tcPr marL="68580" marR="68580" marT="0" marB="0"/>
                </a:tc>
                <a:extLst>
                  <a:ext uri="{0D108BD9-81ED-4DB2-BD59-A6C34878D82A}">
                    <a16:rowId xmlns:a16="http://schemas.microsoft.com/office/drawing/2014/main" val="919407381"/>
                  </a:ext>
                </a:extLst>
              </a:tr>
              <a:tr h="370840">
                <a:tc>
                  <a:txBody>
                    <a:bodyPr/>
                    <a:lstStyle/>
                    <a:p>
                      <a:pPr>
                        <a:spcBef>
                          <a:spcPts val="400"/>
                        </a:spcBef>
                        <a:spcAft>
                          <a:spcPts val="400"/>
                        </a:spcAft>
                      </a:pPr>
                      <a:r>
                        <a:rPr lang="en-GB" sz="1400">
                          <a:solidFill>
                            <a:srgbClr val="585858"/>
                          </a:solidFill>
                          <a:effectLst/>
                          <a:latin typeface="+mj-lt"/>
                          <a:ea typeface="Calibri" panose="020F0502020204030204" pitchFamily="34" charset="0"/>
                          <a:cs typeface="Times New Roman" panose="02020603050405020304" pitchFamily="18" charset="0"/>
                        </a:rPr>
                        <a:t>term</a:t>
                      </a:r>
                    </a:p>
                  </a:txBody>
                  <a:tcPr marL="68580" marR="68580" marT="0" marB="0"/>
                </a:tc>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 term is either a single number or variable, or the product of several numbers or variables. Terms are separated by a + or − sign in an overall expression.</a:t>
                      </a:r>
                    </a:p>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 In 3 + 4</a:t>
                      </a:r>
                      <a:r>
                        <a:rPr lang="en-GB" sz="1400" i="1" dirty="0">
                          <a:solidFill>
                            <a:srgbClr val="585858"/>
                          </a:solidFill>
                          <a:effectLst/>
                          <a:latin typeface="+mj-lt"/>
                          <a:ea typeface="Calibri" panose="020F0502020204030204" pitchFamily="34" charset="0"/>
                          <a:cs typeface="Times New Roman" panose="02020603050405020304" pitchFamily="18" charset="0"/>
                        </a:rPr>
                        <a:t>x</a:t>
                      </a:r>
                      <a:r>
                        <a:rPr lang="en-GB" sz="1400" dirty="0">
                          <a:solidFill>
                            <a:srgbClr val="585858"/>
                          </a:solidFill>
                          <a:effectLst/>
                          <a:latin typeface="+mj-lt"/>
                          <a:ea typeface="Calibri" panose="020F0502020204030204" pitchFamily="34" charset="0"/>
                          <a:cs typeface="Times New Roman" panose="02020603050405020304" pitchFamily="18" charset="0"/>
                        </a:rPr>
                        <a:t> + 5</a:t>
                      </a:r>
                      <a:r>
                        <a:rPr lang="en-GB" sz="1400" i="1" dirty="0">
                          <a:solidFill>
                            <a:srgbClr val="585858"/>
                          </a:solidFill>
                          <a:effectLst/>
                          <a:latin typeface="+mj-lt"/>
                          <a:ea typeface="Calibri" panose="020F0502020204030204" pitchFamily="34" charset="0"/>
                          <a:cs typeface="Times New Roman" panose="02020603050405020304" pitchFamily="18" charset="0"/>
                        </a:rPr>
                        <a:t>yzw</a:t>
                      </a:r>
                      <a:r>
                        <a:rPr lang="en-GB" sz="1400" dirty="0">
                          <a:solidFill>
                            <a:srgbClr val="585858"/>
                          </a:solidFill>
                          <a:effectLst/>
                          <a:latin typeface="+mj-lt"/>
                          <a:ea typeface="Calibri" panose="020F0502020204030204" pitchFamily="34" charset="0"/>
                          <a:cs typeface="Times New Roman" panose="02020603050405020304" pitchFamily="18" charset="0"/>
                        </a:rPr>
                        <a:t>; 3, 4</a:t>
                      </a:r>
                      <a:r>
                        <a:rPr lang="en-GB" sz="1400" i="1" dirty="0">
                          <a:solidFill>
                            <a:srgbClr val="585858"/>
                          </a:solidFill>
                          <a:effectLst/>
                          <a:latin typeface="+mj-lt"/>
                          <a:ea typeface="Calibri" panose="020F0502020204030204" pitchFamily="34" charset="0"/>
                          <a:cs typeface="Times New Roman" panose="02020603050405020304" pitchFamily="18" charset="0"/>
                        </a:rPr>
                        <a:t>x</a:t>
                      </a:r>
                      <a:r>
                        <a:rPr lang="en-GB" sz="1400" dirty="0">
                          <a:solidFill>
                            <a:srgbClr val="585858"/>
                          </a:solidFill>
                          <a:effectLst/>
                          <a:latin typeface="+mj-lt"/>
                          <a:ea typeface="Calibri" panose="020F0502020204030204" pitchFamily="34" charset="0"/>
                          <a:cs typeface="Times New Roman" panose="02020603050405020304" pitchFamily="18" charset="0"/>
                        </a:rPr>
                        <a:t> and 5</a:t>
                      </a:r>
                      <a:r>
                        <a:rPr lang="en-GB" sz="1400" i="1" dirty="0">
                          <a:solidFill>
                            <a:srgbClr val="585858"/>
                          </a:solidFill>
                          <a:effectLst/>
                          <a:latin typeface="+mj-lt"/>
                          <a:ea typeface="Calibri" panose="020F0502020204030204" pitchFamily="34" charset="0"/>
                          <a:cs typeface="Times New Roman" panose="02020603050405020304" pitchFamily="18" charset="0"/>
                        </a:rPr>
                        <a:t>yzw</a:t>
                      </a:r>
                      <a:r>
                        <a:rPr lang="en-GB" sz="1400" dirty="0">
                          <a:solidFill>
                            <a:srgbClr val="585858"/>
                          </a:solidFill>
                          <a:effectLst/>
                          <a:latin typeface="+mj-lt"/>
                          <a:ea typeface="Calibri" panose="020F0502020204030204" pitchFamily="34" charset="0"/>
                          <a:cs typeface="Times New Roman" panose="02020603050405020304" pitchFamily="18" charset="0"/>
                        </a:rPr>
                        <a:t> are three separate terms.</a:t>
                      </a:r>
                    </a:p>
                  </a:txBody>
                  <a:tcPr marL="68580" marR="68580" marT="0" marB="0"/>
                </a:tc>
                <a:extLst>
                  <a:ext uri="{0D108BD9-81ED-4DB2-BD59-A6C34878D82A}">
                    <a16:rowId xmlns:a16="http://schemas.microsoft.com/office/drawing/2014/main" val="2824511158"/>
                  </a:ext>
                </a:extLst>
              </a:tr>
            </a:tbl>
          </a:graphicData>
        </a:graphic>
      </p:graphicFrame>
    </p:spTree>
    <p:extLst>
      <p:ext uri="{BB962C8B-B14F-4D97-AF65-F5344CB8AC3E}">
        <p14:creationId xmlns:p14="http://schemas.microsoft.com/office/powerpoint/2010/main" val="548044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endParaRPr lang="en-GB" dirty="0"/>
          </a:p>
          <a:p>
            <a:endParaRPr lang="en-GB" dirty="0"/>
          </a:p>
        </p:txBody>
      </p:sp>
      <p:pic>
        <p:nvPicPr>
          <p:cNvPr id="7" name="Picture 6">
            <a:extLst>
              <a:ext uri="{FF2B5EF4-FFF2-40B4-BE49-F238E27FC236}">
                <a16:creationId xmlns:a16="http://schemas.microsoft.com/office/drawing/2014/main" id="{20840E04-D2D8-4EA6-AFF1-7A494B672570}"/>
              </a:ext>
            </a:extLst>
          </p:cNvPr>
          <p:cNvPicPr>
            <a:picLocks noChangeAspect="1"/>
          </p:cNvPicPr>
          <p:nvPr/>
        </p:nvPicPr>
        <p:blipFill>
          <a:blip r:embed="rId3"/>
          <a:stretch>
            <a:fillRect/>
          </a:stretch>
        </p:blipFill>
        <p:spPr>
          <a:xfrm>
            <a:off x="6816080" y="2270828"/>
            <a:ext cx="4596550" cy="3396465"/>
          </a:xfrm>
          <a:prstGeom prst="rect">
            <a:avLst/>
          </a:prstGeom>
        </p:spPr>
      </p:pic>
      <p:sp>
        <p:nvSpPr>
          <p:cNvPr id="11" name="TextBox 10">
            <a:extLst>
              <a:ext uri="{FF2B5EF4-FFF2-40B4-BE49-F238E27FC236}">
                <a16:creationId xmlns:a16="http://schemas.microsoft.com/office/drawing/2014/main" id="{C530848E-7B08-4F64-85C6-6A43B2AD6562}"/>
              </a:ext>
            </a:extLst>
          </p:cNvPr>
          <p:cNvSpPr txBox="1"/>
          <p:nvPr/>
        </p:nvSpPr>
        <p:spPr>
          <a:xfrm>
            <a:off x="601035" y="2250877"/>
            <a:ext cx="5855005" cy="3710759"/>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Tables of values, graphs, sequences and structured pictorial arrangements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It is important for students to see multiple representations of the same structure, as in the diagram, and to connect them. </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Prompts such as ‘Where is the 3 in this representation?’ and ‘Where is the 1?’ can support students in making these connections and understanding that each representation has the same underpinning structure.</a:t>
            </a:r>
          </a:p>
        </p:txBody>
      </p:sp>
    </p:spTree>
    <p:extLst>
      <p:ext uri="{BB962C8B-B14F-4D97-AF65-F5344CB8AC3E}">
        <p14:creationId xmlns:p14="http://schemas.microsoft.com/office/powerpoint/2010/main" val="2638343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rmAutofit/>
          </a:bodyPr>
          <a:lstStyle/>
          <a:p>
            <a:pPr marL="0" indent="0">
              <a:buNone/>
            </a:pPr>
            <a:r>
              <a:rPr lang="en-GB" sz="2000" dirty="0"/>
              <a:t>From Upper Key Stage 2, students will bring experience of:</a:t>
            </a:r>
          </a:p>
          <a:p>
            <a:r>
              <a:rPr lang="en-GB" sz="1800" dirty="0"/>
              <a:t>using simple formulae</a:t>
            </a:r>
          </a:p>
          <a:p>
            <a:r>
              <a:rPr lang="en-GB" sz="1800" dirty="0"/>
              <a:t>generating and describing linear number sequences</a:t>
            </a:r>
          </a:p>
          <a:p>
            <a:r>
              <a:rPr lang="en-GB" sz="1800" dirty="0"/>
              <a:t>describing positions on the full coordinate grid (all four quadrants).</a:t>
            </a:r>
          </a:p>
          <a:p>
            <a:endParaRPr lang="en-GB" dirty="0"/>
          </a:p>
        </p:txBody>
      </p:sp>
    </p:spTree>
    <p:extLst>
      <p:ext uri="{BB962C8B-B14F-4D97-AF65-F5344CB8AC3E}">
        <p14:creationId xmlns:p14="http://schemas.microsoft.com/office/powerpoint/2010/main" val="509748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recognise and use sequences of triangular, square and cube numbers, simple arithmetic progressions, Fibonacci-type sequences, quadratic sequences, and simple geometric progressions (</a:t>
                </a:r>
                <a14:m>
                  <m:oMath xmlns:m="http://schemas.openxmlformats.org/officeDocument/2006/math">
                    <m:sSup>
                      <m:sSupPr>
                        <m:ctrlPr>
                          <a:rPr lang="en-GB" sz="1800" i="1" dirty="0" smtClean="0">
                            <a:latin typeface="Cambria Math" panose="02040503050406030204" pitchFamily="18" charset="0"/>
                          </a:rPr>
                        </m:ctrlPr>
                      </m:sSupPr>
                      <m:e>
                        <m:r>
                          <a:rPr lang="en-GB" sz="1800" b="0" i="1" dirty="0" smtClean="0">
                            <a:latin typeface="Cambria Math" panose="02040503050406030204" pitchFamily="18" charset="0"/>
                          </a:rPr>
                          <m:t>𝑟</m:t>
                        </m:r>
                      </m:e>
                      <m:sup>
                        <m:r>
                          <a:rPr lang="en-GB" sz="1800" b="0" i="1" dirty="0" smtClean="0">
                            <a:latin typeface="Cambria Math" panose="02040503050406030204" pitchFamily="18" charset="0"/>
                          </a:rPr>
                          <m:t>𝑛</m:t>
                        </m:r>
                      </m:sup>
                    </m:sSup>
                  </m:oMath>
                </a14:m>
                <a:r>
                  <a:rPr lang="en-GB" sz="1800" dirty="0"/>
                  <a:t> where </a:t>
                </a:r>
                <a14:m>
                  <m:oMath xmlns:m="http://schemas.openxmlformats.org/officeDocument/2006/math">
                    <m:r>
                      <a:rPr lang="en-GB" sz="1800" i="1" dirty="0" smtClean="0">
                        <a:latin typeface="Cambria Math" panose="02040503050406030204" pitchFamily="18" charset="0"/>
                      </a:rPr>
                      <m:t>𝑛</m:t>
                    </m:r>
                  </m:oMath>
                </a14:m>
                <a:r>
                  <a:rPr lang="en-GB" sz="1800" dirty="0"/>
                  <a:t> is an integer, and </a:t>
                </a:r>
                <a14:m>
                  <m:oMath xmlns:m="http://schemas.openxmlformats.org/officeDocument/2006/math">
                    <m:r>
                      <a:rPr lang="en-GB" sz="1800" i="1" dirty="0" smtClean="0">
                        <a:latin typeface="Cambria Math" panose="02040503050406030204" pitchFamily="18" charset="0"/>
                      </a:rPr>
                      <m:t>𝑟</m:t>
                    </m:r>
                  </m:oMath>
                </a14:m>
                <a:r>
                  <a:rPr lang="en-GB" sz="1800" dirty="0"/>
                  <a:t> is a positive rational number {or a surd}) {and other sequences}</a:t>
                </a:r>
              </a:p>
              <a:p>
                <a:r>
                  <a:rPr lang="en-GB" sz="1800" dirty="0"/>
                  <a:t>deduce expressions to calculate the </a:t>
                </a:r>
                <a:r>
                  <a:rPr lang="en-GB" sz="1800" i="1" dirty="0"/>
                  <a:t>n</a:t>
                </a:r>
                <a:r>
                  <a:rPr lang="en-GB" sz="1800" dirty="0"/>
                  <a:t>th term of linear {and quadratic} sequences</a:t>
                </a:r>
              </a:p>
              <a:p>
                <a:r>
                  <a:rPr lang="en-GB" sz="1800" dirty="0"/>
                  <a:t>use the form </a:t>
                </a:r>
                <a14:m>
                  <m:oMath xmlns:m="http://schemas.openxmlformats.org/officeDocument/2006/math">
                    <m:r>
                      <a:rPr lang="en-GB" sz="1800" i="1" dirty="0" smtClean="0">
                        <a:latin typeface="Cambria Math" panose="02040503050406030204" pitchFamily="18" charset="0"/>
                      </a:rPr>
                      <m:t>𝑦</m:t>
                    </m:r>
                    <m:r>
                      <a:rPr lang="en-GB" sz="1800" i="1" dirty="0" smtClean="0">
                        <a:latin typeface="Cambria Math" panose="02040503050406030204" pitchFamily="18" charset="0"/>
                      </a:rPr>
                      <m:t>=</m:t>
                    </m:r>
                    <m:r>
                      <a:rPr lang="en-GB" sz="1800" i="1" dirty="0" smtClean="0">
                        <a:latin typeface="Cambria Math" panose="02040503050406030204" pitchFamily="18" charset="0"/>
                      </a:rPr>
                      <m:t>𝑚𝑥</m:t>
                    </m:r>
                    <m:r>
                      <a:rPr lang="en-GB" sz="1800" i="1" dirty="0" smtClean="0">
                        <a:latin typeface="Cambria Math" panose="02040503050406030204" pitchFamily="18" charset="0"/>
                      </a:rPr>
                      <m:t>+</m:t>
                    </m:r>
                    <m:r>
                      <a:rPr lang="en-GB" sz="1800" i="1" dirty="0" smtClean="0">
                        <a:latin typeface="Cambria Math" panose="02040503050406030204" pitchFamily="18" charset="0"/>
                      </a:rPr>
                      <m:t>𝑐</m:t>
                    </m:r>
                    <m:r>
                      <a:rPr lang="en-GB" sz="1800" i="1" dirty="0" smtClean="0">
                        <a:latin typeface="Cambria Math" panose="02040503050406030204" pitchFamily="18" charset="0"/>
                      </a:rPr>
                      <m:t> </m:t>
                    </m:r>
                  </m:oMath>
                </a14:m>
                <a:r>
                  <a:rPr lang="en-GB" sz="1800" dirty="0"/>
                  <a:t>to identify parallel {and perpendicular} lines; find the equation of the line through two given points, or through one point with a given gradient</a:t>
                </a:r>
              </a:p>
              <a:p>
                <a:r>
                  <a:rPr lang="en-GB" sz="1800" dirty="0"/>
                  <a:t>recognise, sketch and interpret graphs of linear functions, quadratic functions, simple cubic functions, the reciprocal function 𝑦=1/𝑥    with 𝑥 ≠ 0, {the exponential function 𝑦=𝑘𝑥 for positive values of k, and the trigonometric functions (with arguments in degrees) 𝑦=sin⁡𝑥, 𝑦=cos⁡𝑥, 𝑦= tan⁡𝑥 for angles of any size}</a:t>
                </a:r>
              </a:p>
              <a:p>
                <a:r>
                  <a:rPr lang="en-GB" sz="1800" dirty="0"/>
                  <a:t>{sketch translations and reflections of the graph of a given function}</a:t>
                </a:r>
              </a:p>
              <a:p>
                <a:r>
                  <a:rPr lang="en-GB" sz="1800" dirty="0"/>
                  <a:t>plot and interpret graphs (including reciprocal graphs {and exponential graphs}) and graphs of non-standard functions in real contexts, to find approximate solutions to problems such as simple kinematic problems involving distance, speed and acceleration.</a:t>
                </a:r>
              </a:p>
              <a:p>
                <a:pPr marL="0" indent="0">
                  <a:lnSpc>
                    <a:spcPct val="100000"/>
                  </a:lnSpc>
                  <a:buNone/>
                </a:pPr>
                <a:r>
                  <a:rPr lang="en-GB" sz="1800" dirty="0"/>
                  <a:t>Please note: Braces { } indicate additional mathematical content to be taught to more </a:t>
                </a:r>
              </a:p>
              <a:p>
                <a:pPr marL="0" indent="0">
                  <a:lnSpc>
                    <a:spcPct val="100000"/>
                  </a:lnSpc>
                  <a:spcBef>
                    <a:spcPts val="0"/>
                  </a:spcBef>
                  <a:buNone/>
                </a:pPr>
                <a:r>
                  <a:rPr lang="en-GB" sz="1800" dirty="0"/>
                  <a:t>highly attaining students.</a:t>
                </a:r>
              </a:p>
              <a:p>
                <a:endParaRPr lang="en-GB" sz="2000" dirty="0"/>
              </a:p>
              <a:p>
                <a:pPr lvl="1"/>
                <a:endParaRPr lang="en-GB" sz="1800"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1035" y="1124744"/>
                <a:ext cx="10972800" cy="3888432"/>
              </a:xfrm>
              <a:blipFill>
                <a:blip r:embed="rId3"/>
                <a:stretch>
                  <a:fillRect l="-578" t="-1303" r="-347" b="-37785"/>
                </a:stretch>
              </a:blipFill>
            </p:spPr>
            <p:txBody>
              <a:bodyPr/>
              <a:lstStyle/>
              <a:p>
                <a:r>
                  <a:rPr lang="en-US">
                    <a:noFill/>
                  </a:rPr>
                  <a:t> </a:t>
                </a:r>
              </a:p>
            </p:txBody>
          </p:sp>
        </mc:Fallback>
      </mc:AlternateContent>
    </p:spTree>
    <p:extLst>
      <p:ext uri="{BB962C8B-B14F-4D97-AF65-F5344CB8AC3E}">
        <p14:creationId xmlns:p14="http://schemas.microsoft.com/office/powerpoint/2010/main" val="2480461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3"/>
              </a:rPr>
              <a:t>4 Sequences and Graphs Theme Overview Document</a:t>
            </a:r>
            <a:endParaRPr lang="en-GB" dirty="0"/>
          </a:p>
          <a:p>
            <a:pPr lvl="2">
              <a:lnSpc>
                <a:spcPct val="100000"/>
              </a:lnSpc>
            </a:pPr>
            <a:r>
              <a:rPr lang="en-GB" dirty="0">
                <a:hlinkClick r:id="rId4"/>
              </a:rPr>
              <a:t>4.1 Sequences Core Concept Document</a:t>
            </a:r>
            <a:endParaRPr lang="en-GB" dirty="0">
              <a:highlight>
                <a:srgbClr val="FFFF00"/>
              </a:highlight>
            </a:endParaRPr>
          </a:p>
          <a:p>
            <a:pPr lvl="2">
              <a:lnSpc>
                <a:spcPct val="100000"/>
              </a:lnSpc>
            </a:pPr>
            <a:r>
              <a:rPr lang="en-GB" dirty="0">
                <a:hlinkClick r:id="rId5"/>
              </a:rPr>
              <a:t>1.4 Simplifying and manipulating expressions, equations and formulae Core Concept Document</a:t>
            </a:r>
            <a:endParaRPr lang="en-GB" dirty="0"/>
          </a:p>
          <a:p>
            <a:pPr lvl="1">
              <a:lnSpc>
                <a:spcPct val="100000"/>
              </a:lnSpc>
            </a:pPr>
            <a:r>
              <a:rPr lang="en-GB" dirty="0">
                <a:hlinkClick r:id="rId6"/>
              </a:rPr>
              <a:t>Mathematical Prompts for Deeper Thinking videos | NCETM</a:t>
            </a:r>
            <a:endParaRPr lang="en-GB" dirty="0"/>
          </a:p>
          <a:p>
            <a:pPr lvl="1">
              <a:lnSpc>
                <a:spcPct val="100000"/>
              </a:lnSpc>
            </a:pPr>
            <a:r>
              <a:rPr lang="en-GB" dirty="0">
                <a:hlinkClick r:id="rId7"/>
              </a:rPr>
              <a:t>NCETM primary mastery professional development materials</a:t>
            </a:r>
            <a:endParaRPr lang="en-GB" dirty="0"/>
          </a:p>
          <a:p>
            <a:pPr>
              <a:lnSpc>
                <a:spcPct val="100000"/>
              </a:lnSpc>
            </a:pPr>
            <a:r>
              <a:rPr lang="en-GB" dirty="0"/>
              <a:t>There are also references to: </a:t>
            </a:r>
          </a:p>
          <a:p>
            <a:pPr lvl="1">
              <a:lnSpc>
                <a:spcPct val="100000"/>
              </a:lnSpc>
            </a:pPr>
            <a:r>
              <a:rPr lang="en-GB" dirty="0">
                <a:hlinkClick r:id="rId8"/>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fourth of these themes is </a:t>
            </a:r>
            <a:r>
              <a:rPr lang="en-GB" dirty="0">
                <a:hlinkClick r:id="rId3"/>
              </a:rPr>
              <a:t>Sequences and graphs</a:t>
            </a:r>
            <a:r>
              <a:rPr lang="en-GB" dirty="0"/>
              <a:t>, which covers the following interconnected core concepts:</a:t>
            </a:r>
          </a:p>
          <a:p>
            <a:pPr marL="857250" lvl="3" indent="0">
              <a:spcBef>
                <a:spcPts val="1000"/>
              </a:spcBef>
              <a:buNone/>
            </a:pPr>
            <a:r>
              <a:rPr lang="en-GB" sz="2400" i="1" dirty="0"/>
              <a:t>4.1	Sequences</a:t>
            </a:r>
          </a:p>
          <a:p>
            <a:pPr marL="857250" lvl="3" indent="0">
              <a:spcBef>
                <a:spcPts val="1000"/>
              </a:spcBef>
              <a:buNone/>
            </a:pPr>
            <a:r>
              <a:rPr lang="en-GB" sz="2400" i="1" dirty="0"/>
              <a:t>4.1	Graphical representations</a:t>
            </a:r>
          </a:p>
          <a:p>
            <a:endParaRPr lang="en-GB" dirty="0"/>
          </a:p>
        </p:txBody>
      </p:sp>
    </p:spTree>
    <p:extLst>
      <p:ext uri="{BB962C8B-B14F-4D97-AF65-F5344CB8AC3E}">
        <p14:creationId xmlns:p14="http://schemas.microsoft.com/office/powerpoint/2010/main" val="346905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F5F033-42DA-4C73-9F17-CA8BB320A827}"/>
              </a:ext>
            </a:extLst>
          </p:cNvPr>
          <p:cNvPicPr>
            <a:picLocks noChangeAspect="1"/>
          </p:cNvPicPr>
          <p:nvPr/>
        </p:nvPicPr>
        <p:blipFill>
          <a:blip r:embed="rId3"/>
          <a:stretch>
            <a:fillRect/>
          </a:stretch>
        </p:blipFill>
        <p:spPr>
          <a:xfrm>
            <a:off x="257175" y="1196752"/>
            <a:ext cx="11677650" cy="229870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4.1 Sequences</a:t>
            </a:r>
            <a:r>
              <a:rPr lang="en-GB" sz="1500" dirty="0"/>
              <a:t>, there are three statements of knowledge, skills and understanding. </a:t>
            </a:r>
          </a:p>
          <a:p>
            <a:pPr>
              <a:spcBef>
                <a:spcPts val="600"/>
              </a:spcBef>
            </a:pPr>
            <a:r>
              <a:rPr lang="en-GB" sz="1500" dirty="0"/>
              <a:t>These, in turn, are broken down into ten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24069" y="1556792"/>
            <a:ext cx="5176187"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270975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4.1.1.1 Appreciate that a sequence is a succession of terms formed according to a rule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the characteristics of sequences.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that some numeric sequences can be described by a non-mathematical rule.</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24744"/>
            <a:ext cx="10972800" cy="5184576"/>
          </a:xfrm>
        </p:spPr>
        <p:txBody>
          <a:bodyPr>
            <a:normAutofit lnSpcReduction="10000"/>
          </a:bodyPr>
          <a:lstStyle/>
          <a:p>
            <a:r>
              <a:rPr lang="en-GB" dirty="0"/>
              <a:t>A fundamental feature of algebra and algebraic thinking is the recognition and expression of generality. When studying sequences, students are asked to discern what is the same about a collection of different terms, what links them together and what makes them examples of the same thing. </a:t>
            </a:r>
          </a:p>
          <a:p>
            <a:r>
              <a:rPr lang="en-GB" dirty="0"/>
              <a:t>As such, it is a context that provides an accessible and powerful introduction to using algebraic symbolism which builds on intuitive ideas of generality, many of which have been laid down at primary school. While introduced in Year 6, algebra is developed further at Key Stage 3 and is a key element of conceptual development essential for success at Key Stage 4.</a:t>
            </a:r>
          </a:p>
          <a:p>
            <a:r>
              <a:rPr lang="en-GB" dirty="0"/>
              <a:t>When working with sequences, a powerful and important distinction that students will make is figuring out what is needed to generate the next term in the sequence and describing any term in the sequence in relation to its position in that sequence. Such a generalisation requires seeing and expressing a common structure behind each term of a sequence and is an important precursor to proof.</a:t>
            </a:r>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24744"/>
            <a:ext cx="10972800" cy="5184576"/>
          </a:xfrm>
        </p:spPr>
        <p:txBody>
          <a:bodyPr>
            <a:normAutofit fontScale="92500" lnSpcReduction="10000"/>
          </a:bodyPr>
          <a:lstStyle/>
          <a:p>
            <a:r>
              <a:rPr lang="en-GB" dirty="0"/>
              <a:t>While students will have encountered sequences in various forms throughout Key Stages 1 and 2, the extent to which students have previously explored them in depth may vary. Therefore, students should consolidate, secure and deepen their understanding of linear sequences and how to find and use term-to-term rules to generate the next term. Then, they can progress on to describing any term in the sequence directly in relation to its position in the sequence.</a:t>
            </a:r>
          </a:p>
          <a:p>
            <a:r>
              <a:rPr lang="en-GB" dirty="0"/>
              <a:t>This key idea extends students’ knowledge of sequences through exploration of the mathematical structure, not just by spotting the patterns that the structure creates. </a:t>
            </a:r>
          </a:p>
          <a:p>
            <a:r>
              <a:rPr lang="en-GB" dirty="0"/>
              <a:t>This learning has connections to other areas of algebra, particularly solving equations (when checking if a number is a term in a sequence) and straight line graphs. Work on sequences in Key Stage 3 provides the foundation for exploring quadratic sequences and simple geometric progressions in Key Stage 4.</a:t>
            </a:r>
          </a:p>
          <a:p>
            <a:r>
              <a:rPr lang="en-GB" dirty="0"/>
              <a:t>Students should be familiar with finding and using difference patterns in linear sequences to generate the terms of a sequence. This and other related key ideas provide an opportunity to secure and deepen understanding by applying this prior learning to other linear and non-linear sequences, including those containing negative and fractional terms.</a:t>
            </a:r>
          </a:p>
        </p:txBody>
      </p:sp>
    </p:spTree>
    <p:extLst>
      <p:ext uri="{BB962C8B-B14F-4D97-AF65-F5344CB8AC3E}">
        <p14:creationId xmlns:p14="http://schemas.microsoft.com/office/powerpoint/2010/main" val="744753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1101699023"/>
              </p:ext>
            </p:extLst>
          </p:nvPr>
        </p:nvGraphicFramePr>
        <p:xfrm>
          <a:off x="660695" y="1982128"/>
          <a:ext cx="6160612" cy="2699079"/>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Generate and describe linear number sequences</a:t>
                      </a:r>
                    </a:p>
                  </a:txBody>
                  <a:tcPr anchor="ct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Use simple formulae</a:t>
                      </a:r>
                    </a:p>
                  </a:txBody>
                  <a:tcPr anchor="ctr"/>
                </a:tc>
                <a:extLst>
                  <a:ext uri="{0D108BD9-81ED-4DB2-BD59-A6C34878D82A}">
                    <a16:rowId xmlns:a16="http://schemas.microsoft.com/office/drawing/2014/main" val="5025918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Describe positions on the full coordinate grid (all four quadrants)</a:t>
                      </a:r>
                    </a:p>
                  </a:txBody>
                  <a:tcPr anchor="ct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151</TotalTime>
  <Words>5834</Words>
  <Application>Microsoft Office PowerPoint</Application>
  <PresentationFormat>Widescreen</PresentationFormat>
  <Paragraphs>450</Paragraphs>
  <Slides>37</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Cambria Math</vt:lpstr>
      <vt:lpstr>Myriad Pro</vt:lpstr>
      <vt:lpstr>Symbol</vt:lpstr>
      <vt:lpstr>Custom Design</vt:lpstr>
      <vt:lpstr>Understanding sequences</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Prior learning</vt:lpstr>
      <vt:lpstr>Checking prior learning</vt:lpstr>
      <vt:lpstr>Checking prior learning (1)</vt:lpstr>
      <vt:lpstr>Checking prior learning (2)</vt:lpstr>
      <vt:lpstr>Common difficulties and misconceptions</vt:lpstr>
      <vt:lpstr>Common difficulties and misconceptions (1)</vt:lpstr>
      <vt:lpstr>Common difficulties and misconceptions (2)</vt:lpstr>
      <vt:lpstr>Understand the characteristics of sequences</vt:lpstr>
      <vt:lpstr>Understand the characteristics of sequences</vt:lpstr>
      <vt:lpstr>Understand the characteristics of sequences</vt:lpstr>
      <vt:lpstr>Understand the characteristics of sequences</vt:lpstr>
      <vt:lpstr>Understand the characteristics of sequences</vt:lpstr>
      <vt:lpstr>Understand the characteristics of sequences</vt:lpstr>
      <vt:lpstr>Understand the characteristics of sequences</vt:lpstr>
      <vt:lpstr>Understand the characteristics of sequences.</vt:lpstr>
      <vt:lpstr>Understand the characteristics of sequences</vt:lpstr>
      <vt:lpstr>Understand the characteristics of sequences</vt:lpstr>
      <vt:lpstr>Understand that some numeric sequences can be described by a non-mathematical rule</vt:lpstr>
      <vt:lpstr>Understand that some numeric sequences can be described by a non-mathematical rule</vt:lpstr>
      <vt:lpstr>Reflection questions</vt:lpstr>
      <vt:lpstr>PowerPoint Presentation</vt:lpstr>
      <vt:lpstr>Appendices</vt:lpstr>
      <vt:lpstr>Key vocabulary (1) </vt:lpstr>
      <vt:lpstr>Key vocabulary (2) </vt:lpstr>
      <vt:lpstr>Representations and structure</vt:lpstr>
      <vt:lpstr>Previous Learning</vt:lpstr>
      <vt:lpstr>Future learning </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sequences</dc:title>
  <dc:creator>Rebecca Donaldson</dc:creator>
  <cp:lastModifiedBy>Steve McCormack</cp:lastModifiedBy>
  <cp:revision>6</cp:revision>
  <dcterms:created xsi:type="dcterms:W3CDTF">2021-04-28T12:08:54Z</dcterms:created>
  <dcterms:modified xsi:type="dcterms:W3CDTF">2021-10-07T15:14:01Z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