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5"/>
  </p:notesMasterIdLst>
  <p:sldIdLst>
    <p:sldId id="263" r:id="rId6"/>
    <p:sldId id="633" r:id="rId7"/>
    <p:sldId id="588" r:id="rId8"/>
    <p:sldId id="271" r:id="rId9"/>
    <p:sldId id="299" r:id="rId10"/>
    <p:sldId id="269" r:id="rId11"/>
    <p:sldId id="276" r:id="rId12"/>
    <p:sldId id="634" r:id="rId13"/>
    <p:sldId id="279" r:id="rId14"/>
    <p:sldId id="280" r:id="rId15"/>
    <p:sldId id="674" r:id="rId16"/>
    <p:sldId id="281" r:id="rId17"/>
    <p:sldId id="282" r:id="rId18"/>
    <p:sldId id="671" r:id="rId19"/>
    <p:sldId id="672" r:id="rId20"/>
    <p:sldId id="673" r:id="rId21"/>
    <p:sldId id="580" r:id="rId22"/>
    <p:sldId id="579" r:id="rId23"/>
    <p:sldId id="659" r:id="rId24"/>
    <p:sldId id="660" r:id="rId25"/>
    <p:sldId id="661" r:id="rId26"/>
    <p:sldId id="662" r:id="rId27"/>
    <p:sldId id="663" r:id="rId28"/>
    <p:sldId id="664" r:id="rId29"/>
    <p:sldId id="665" r:id="rId30"/>
    <p:sldId id="666" r:id="rId31"/>
    <p:sldId id="667" r:id="rId32"/>
    <p:sldId id="668" r:id="rId33"/>
    <p:sldId id="669" r:id="rId34"/>
    <p:sldId id="670" r:id="rId35"/>
    <p:sldId id="286" r:id="rId36"/>
    <p:sldId id="265" r:id="rId37"/>
    <p:sldId id="287" r:id="rId38"/>
    <p:sldId id="656" r:id="rId39"/>
    <p:sldId id="657" r:id="rId40"/>
    <p:sldId id="658" r:id="rId41"/>
    <p:sldId id="606" r:id="rId42"/>
    <p:sldId id="613" r:id="rId43"/>
    <p:sldId id="291" r:id="rId44"/>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4" autoAdjust="0"/>
    <p:restoredTop sz="76994" autoAdjust="0"/>
  </p:normalViewPr>
  <p:slideViewPr>
    <p:cSldViewPr>
      <p:cViewPr varScale="1">
        <p:scale>
          <a:sx n="55" d="100"/>
          <a:sy n="55" d="100"/>
        </p:scale>
        <p:origin x="1248"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2AE60CBB-2232-4ACF-A553-B996B0372B1C}"/>
    <pc:docChg chg="modSld">
      <pc:chgData name="Steve McCormack" userId="a36034f6-e157-44c0-92e0-583c4185333c" providerId="ADAL" clId="{2AE60CBB-2232-4ACF-A553-B996B0372B1C}" dt="2021-09-20T15:31:45.899" v="28" actId="6549"/>
      <pc:docMkLst>
        <pc:docMk/>
      </pc:docMkLst>
      <pc:sldChg chg="modSp mod">
        <pc:chgData name="Steve McCormack" userId="a36034f6-e157-44c0-92e0-583c4185333c" providerId="ADAL" clId="{2AE60CBB-2232-4ACF-A553-B996B0372B1C}" dt="2021-09-20T15:31:45.899" v="28" actId="6549"/>
        <pc:sldMkLst>
          <pc:docMk/>
          <pc:sldMk cId="309275939" sldId="291"/>
        </pc:sldMkLst>
        <pc:spChg chg="mod">
          <ac:chgData name="Steve McCormack" userId="a36034f6-e157-44c0-92e0-583c4185333c" providerId="ADAL" clId="{2AE60CBB-2232-4ACF-A553-B996B0372B1C}" dt="2021-09-20T15:31:45.899" v="28" actId="6549"/>
          <ac:spMkLst>
            <pc:docMk/>
            <pc:sldMk cId="309275939" sldId="291"/>
            <ac:spMk id="2" creationId="{2FC8153A-3089-4481-8DDB-FCA2DBF5BD26}"/>
          </ac:spMkLst>
        </pc:spChg>
      </pc:sldChg>
      <pc:sldChg chg="modSp mod">
        <pc:chgData name="Steve McCormack" userId="a36034f6-e157-44c0-92e0-583c4185333c" providerId="ADAL" clId="{2AE60CBB-2232-4ACF-A553-B996B0372B1C}" dt="2021-09-20T15:29:26.961" v="1" actId="20577"/>
        <pc:sldMkLst>
          <pc:docMk/>
          <pc:sldMk cId="1972075379" sldId="579"/>
        </pc:sldMkLst>
        <pc:spChg chg="mod">
          <ac:chgData name="Steve McCormack" userId="a36034f6-e157-44c0-92e0-583c4185333c" providerId="ADAL" clId="{2AE60CBB-2232-4ACF-A553-B996B0372B1C}" dt="2021-09-20T15:29:26.961" v="1" actId="20577"/>
          <ac:spMkLst>
            <pc:docMk/>
            <pc:sldMk cId="1972075379" sldId="579"/>
            <ac:spMk id="46" creationId="{F54F07ED-8B66-4FB3-B9ED-20C6A6FEE49C}"/>
          </ac:spMkLst>
        </pc:spChg>
      </pc:sldChg>
      <pc:sldChg chg="modSp mod">
        <pc:chgData name="Steve McCormack" userId="a36034f6-e157-44c0-92e0-583c4185333c" providerId="ADAL" clId="{2AE60CBB-2232-4ACF-A553-B996B0372B1C}" dt="2021-09-20T15:29:22.018" v="0" actId="20577"/>
        <pc:sldMkLst>
          <pc:docMk/>
          <pc:sldMk cId="717258061" sldId="580"/>
        </pc:sldMkLst>
        <pc:spChg chg="mod">
          <ac:chgData name="Steve McCormack" userId="a36034f6-e157-44c0-92e0-583c4185333c" providerId="ADAL" clId="{2AE60CBB-2232-4ACF-A553-B996B0372B1C}" dt="2021-09-20T15:29:22.018" v="0" actId="20577"/>
          <ac:spMkLst>
            <pc:docMk/>
            <pc:sldMk cId="717258061" sldId="580"/>
            <ac:spMk id="2" creationId="{23A84928-1FCA-4634-9C2E-8162352F2955}"/>
          </ac:spMkLst>
        </pc:spChg>
      </pc:sldChg>
      <pc:sldChg chg="modSp mod">
        <pc:chgData name="Steve McCormack" userId="a36034f6-e157-44c0-92e0-583c4185333c" providerId="ADAL" clId="{2AE60CBB-2232-4ACF-A553-B996B0372B1C}" dt="2021-09-20T15:31:32.045" v="24" actId="6549"/>
        <pc:sldMkLst>
          <pc:docMk/>
          <pc:sldMk cId="2341685758" sldId="606"/>
        </pc:sldMkLst>
        <pc:spChg chg="mod">
          <ac:chgData name="Steve McCormack" userId="a36034f6-e157-44c0-92e0-583c4185333c" providerId="ADAL" clId="{2AE60CBB-2232-4ACF-A553-B996B0372B1C}" dt="2021-09-20T15:31:32.045" v="24" actId="6549"/>
          <ac:spMkLst>
            <pc:docMk/>
            <pc:sldMk cId="2341685758" sldId="606"/>
            <ac:spMk id="2" creationId="{468AD34D-48AC-4C34-99A5-DF560A5DFC10}"/>
          </ac:spMkLst>
        </pc:spChg>
      </pc:sldChg>
      <pc:sldChg chg="modSp mod">
        <pc:chgData name="Steve McCormack" userId="a36034f6-e157-44c0-92e0-583c4185333c" providerId="ADAL" clId="{2AE60CBB-2232-4ACF-A553-B996B0372B1C}" dt="2021-09-20T15:31:40.171" v="26" actId="6549"/>
        <pc:sldMkLst>
          <pc:docMk/>
          <pc:sldMk cId="1852153207" sldId="613"/>
        </pc:sldMkLst>
        <pc:spChg chg="mod">
          <ac:chgData name="Steve McCormack" userId="a36034f6-e157-44c0-92e0-583c4185333c" providerId="ADAL" clId="{2AE60CBB-2232-4ACF-A553-B996B0372B1C}" dt="2021-09-20T15:31:40.171" v="26" actId="6549"/>
          <ac:spMkLst>
            <pc:docMk/>
            <pc:sldMk cId="1852153207" sldId="613"/>
            <ac:spMk id="2" creationId="{468AD34D-48AC-4C34-99A5-DF560A5DFC10}"/>
          </ac:spMkLst>
        </pc:spChg>
      </pc:sldChg>
      <pc:sldChg chg="modSp mod">
        <pc:chgData name="Steve McCormack" userId="a36034f6-e157-44c0-92e0-583c4185333c" providerId="ADAL" clId="{2AE60CBB-2232-4ACF-A553-B996B0372B1C}" dt="2021-09-20T15:31:09.275" v="12" actId="6549"/>
        <pc:sldMkLst>
          <pc:docMk/>
          <pc:sldMk cId="1459283757" sldId="656"/>
        </pc:sldMkLst>
        <pc:spChg chg="mod">
          <ac:chgData name="Steve McCormack" userId="a36034f6-e157-44c0-92e0-583c4185333c" providerId="ADAL" clId="{2AE60CBB-2232-4ACF-A553-B996B0372B1C}" dt="2021-09-20T15:31:09.275" v="12" actId="6549"/>
          <ac:spMkLst>
            <pc:docMk/>
            <pc:sldMk cId="1459283757" sldId="656"/>
            <ac:spMk id="2" creationId="{3D3B0D61-9420-4B06-8555-667429430C87}"/>
          </ac:spMkLst>
        </pc:spChg>
      </pc:sldChg>
      <pc:sldChg chg="modSp mod">
        <pc:chgData name="Steve McCormack" userId="a36034f6-e157-44c0-92e0-583c4185333c" providerId="ADAL" clId="{2AE60CBB-2232-4ACF-A553-B996B0372B1C}" dt="2021-09-20T15:31:13.707" v="14" actId="6549"/>
        <pc:sldMkLst>
          <pc:docMk/>
          <pc:sldMk cId="393580831" sldId="657"/>
        </pc:sldMkLst>
        <pc:spChg chg="mod">
          <ac:chgData name="Steve McCormack" userId="a36034f6-e157-44c0-92e0-583c4185333c" providerId="ADAL" clId="{2AE60CBB-2232-4ACF-A553-B996B0372B1C}" dt="2021-09-20T15:31:13.707" v="14" actId="6549"/>
          <ac:spMkLst>
            <pc:docMk/>
            <pc:sldMk cId="393580831" sldId="657"/>
            <ac:spMk id="2" creationId="{3D3B0D61-9420-4B06-8555-667429430C87}"/>
          </ac:spMkLst>
        </pc:spChg>
      </pc:sldChg>
      <pc:sldChg chg="modSp mod">
        <pc:chgData name="Steve McCormack" userId="a36034f6-e157-44c0-92e0-583c4185333c" providerId="ADAL" clId="{2AE60CBB-2232-4ACF-A553-B996B0372B1C}" dt="2021-09-20T15:31:23.003" v="18" actId="6549"/>
        <pc:sldMkLst>
          <pc:docMk/>
          <pc:sldMk cId="3956566062" sldId="658"/>
        </pc:sldMkLst>
        <pc:spChg chg="mod">
          <ac:chgData name="Steve McCormack" userId="a36034f6-e157-44c0-92e0-583c4185333c" providerId="ADAL" clId="{2AE60CBB-2232-4ACF-A553-B996B0372B1C}" dt="2021-09-20T15:31:23.003" v="18" actId="6549"/>
          <ac:spMkLst>
            <pc:docMk/>
            <pc:sldMk cId="3956566062" sldId="658"/>
            <ac:spMk id="10" creationId="{76E3DD89-B72C-4342-8794-9F4BB14BD008}"/>
          </ac:spMkLst>
        </pc:spChg>
      </pc:sldChg>
      <pc:sldChg chg="modSp mod">
        <pc:chgData name="Steve McCormack" userId="a36034f6-e157-44c0-92e0-583c4185333c" providerId="ADAL" clId="{2AE60CBB-2232-4ACF-A553-B996B0372B1C}" dt="2021-09-20T15:29:31.948" v="2" actId="20577"/>
        <pc:sldMkLst>
          <pc:docMk/>
          <pc:sldMk cId="3597812162" sldId="659"/>
        </pc:sldMkLst>
        <pc:spChg chg="mod">
          <ac:chgData name="Steve McCormack" userId="a36034f6-e157-44c0-92e0-583c4185333c" providerId="ADAL" clId="{2AE60CBB-2232-4ACF-A553-B996B0372B1C}" dt="2021-09-20T15:29:31.948" v="2" actId="20577"/>
          <ac:spMkLst>
            <pc:docMk/>
            <pc:sldMk cId="3597812162" sldId="659"/>
            <ac:spMk id="2" creationId="{23A84928-1FCA-4634-9C2E-8162352F2955}"/>
          </ac:spMkLst>
        </pc:spChg>
      </pc:sldChg>
      <pc:sldChg chg="modSp mod">
        <pc:chgData name="Steve McCormack" userId="a36034f6-e157-44c0-92e0-583c4185333c" providerId="ADAL" clId="{2AE60CBB-2232-4ACF-A553-B996B0372B1C}" dt="2021-09-20T15:29:40.656" v="3" actId="20577"/>
        <pc:sldMkLst>
          <pc:docMk/>
          <pc:sldMk cId="213860099" sldId="660"/>
        </pc:sldMkLst>
        <pc:spChg chg="mod">
          <ac:chgData name="Steve McCormack" userId="a36034f6-e157-44c0-92e0-583c4185333c" providerId="ADAL" clId="{2AE60CBB-2232-4ACF-A553-B996B0372B1C}" dt="2021-09-20T15:29:40.656" v="3" actId="20577"/>
          <ac:spMkLst>
            <pc:docMk/>
            <pc:sldMk cId="213860099" sldId="660"/>
            <ac:spMk id="46" creationId="{F54F07ED-8B66-4FB3-B9ED-20C6A6FEE49C}"/>
          </ac:spMkLst>
        </pc:spChg>
      </pc:sldChg>
      <pc:sldChg chg="modSp mod">
        <pc:chgData name="Steve McCormack" userId="a36034f6-e157-44c0-92e0-583c4185333c" providerId="ADAL" clId="{2AE60CBB-2232-4ACF-A553-B996B0372B1C}" dt="2021-09-20T15:29:47.937" v="4" actId="6549"/>
        <pc:sldMkLst>
          <pc:docMk/>
          <pc:sldMk cId="3759124815" sldId="661"/>
        </pc:sldMkLst>
        <pc:spChg chg="mod">
          <ac:chgData name="Steve McCormack" userId="a36034f6-e157-44c0-92e0-583c4185333c" providerId="ADAL" clId="{2AE60CBB-2232-4ACF-A553-B996B0372B1C}" dt="2021-09-20T15:29:47.937" v="4" actId="6549"/>
          <ac:spMkLst>
            <pc:docMk/>
            <pc:sldMk cId="3759124815" sldId="661"/>
            <ac:spMk id="2" creationId="{23A84928-1FCA-4634-9C2E-8162352F2955}"/>
          </ac:spMkLst>
        </pc:spChg>
      </pc:sldChg>
      <pc:sldChg chg="modSp mod">
        <pc:chgData name="Steve McCormack" userId="a36034f6-e157-44c0-92e0-583c4185333c" providerId="ADAL" clId="{2AE60CBB-2232-4ACF-A553-B996B0372B1C}" dt="2021-09-20T15:29:56.411" v="5" actId="6549"/>
        <pc:sldMkLst>
          <pc:docMk/>
          <pc:sldMk cId="4250462198" sldId="662"/>
        </pc:sldMkLst>
        <pc:spChg chg="mod">
          <ac:chgData name="Steve McCormack" userId="a36034f6-e157-44c0-92e0-583c4185333c" providerId="ADAL" clId="{2AE60CBB-2232-4ACF-A553-B996B0372B1C}" dt="2021-09-20T15:29:56.411" v="5" actId="6549"/>
          <ac:spMkLst>
            <pc:docMk/>
            <pc:sldMk cId="4250462198" sldId="662"/>
            <ac:spMk id="46" creationId="{F54F07ED-8B66-4FB3-B9ED-20C6A6FEE49C}"/>
          </ac:spMkLst>
        </pc:spChg>
      </pc:sldChg>
      <pc:sldChg chg="modSp mod">
        <pc:chgData name="Steve McCormack" userId="a36034f6-e157-44c0-92e0-583c4185333c" providerId="ADAL" clId="{2AE60CBB-2232-4ACF-A553-B996B0372B1C}" dt="2021-09-20T15:30:02.794" v="6" actId="6549"/>
        <pc:sldMkLst>
          <pc:docMk/>
          <pc:sldMk cId="4129231751" sldId="663"/>
        </pc:sldMkLst>
        <pc:spChg chg="mod">
          <ac:chgData name="Steve McCormack" userId="a36034f6-e157-44c0-92e0-583c4185333c" providerId="ADAL" clId="{2AE60CBB-2232-4ACF-A553-B996B0372B1C}" dt="2021-09-20T15:30:02.794" v="6" actId="6549"/>
          <ac:spMkLst>
            <pc:docMk/>
            <pc:sldMk cId="4129231751" sldId="663"/>
            <ac:spMk id="2" creationId="{23A84928-1FCA-4634-9C2E-8162352F2955}"/>
          </ac:spMkLst>
        </pc:spChg>
      </pc:sldChg>
      <pc:sldChg chg="modSp mod">
        <pc:chgData name="Steve McCormack" userId="a36034f6-e157-44c0-92e0-583c4185333c" providerId="ADAL" clId="{2AE60CBB-2232-4ACF-A553-B996B0372B1C}" dt="2021-09-20T15:30:16.602" v="7" actId="6549"/>
        <pc:sldMkLst>
          <pc:docMk/>
          <pc:sldMk cId="1769083377" sldId="664"/>
        </pc:sldMkLst>
        <pc:spChg chg="mod">
          <ac:chgData name="Steve McCormack" userId="a36034f6-e157-44c0-92e0-583c4185333c" providerId="ADAL" clId="{2AE60CBB-2232-4ACF-A553-B996B0372B1C}" dt="2021-09-20T15:30:16.602" v="7" actId="6549"/>
          <ac:spMkLst>
            <pc:docMk/>
            <pc:sldMk cId="1769083377" sldId="664"/>
            <ac:spMk id="46" creationId="{F54F07ED-8B66-4FB3-B9ED-20C6A6FEE49C}"/>
          </ac:spMkLst>
        </pc:spChg>
      </pc:sldChg>
      <pc:sldChg chg="modSp mod">
        <pc:chgData name="Steve McCormack" userId="a36034f6-e157-44c0-92e0-583c4185333c" providerId="ADAL" clId="{2AE60CBB-2232-4ACF-A553-B996B0372B1C}" dt="2021-09-20T15:30:31.835" v="8" actId="6549"/>
        <pc:sldMkLst>
          <pc:docMk/>
          <pc:sldMk cId="614058014" sldId="665"/>
        </pc:sldMkLst>
        <pc:spChg chg="mod">
          <ac:chgData name="Steve McCormack" userId="a36034f6-e157-44c0-92e0-583c4185333c" providerId="ADAL" clId="{2AE60CBB-2232-4ACF-A553-B996B0372B1C}" dt="2021-09-20T15:30:31.835" v="8" actId="6549"/>
          <ac:spMkLst>
            <pc:docMk/>
            <pc:sldMk cId="614058014" sldId="665"/>
            <ac:spMk id="2" creationId="{23A84928-1FCA-4634-9C2E-8162352F2955}"/>
          </ac:spMkLst>
        </pc:spChg>
      </pc:sldChg>
      <pc:sldChg chg="modSp mod">
        <pc:chgData name="Steve McCormack" userId="a36034f6-e157-44c0-92e0-583c4185333c" providerId="ADAL" clId="{2AE60CBB-2232-4ACF-A553-B996B0372B1C}" dt="2021-09-20T15:30:52.634" v="9" actId="6549"/>
        <pc:sldMkLst>
          <pc:docMk/>
          <pc:sldMk cId="2048620534" sldId="669"/>
        </pc:sldMkLst>
        <pc:spChg chg="mod">
          <ac:chgData name="Steve McCormack" userId="a36034f6-e157-44c0-92e0-583c4185333c" providerId="ADAL" clId="{2AE60CBB-2232-4ACF-A553-B996B0372B1C}" dt="2021-09-20T15:30:52.634" v="9" actId="6549"/>
          <ac:spMkLst>
            <pc:docMk/>
            <pc:sldMk cId="2048620534" sldId="669"/>
            <ac:spMk id="2" creationId="{23A84928-1FCA-4634-9C2E-8162352F2955}"/>
          </ac:spMkLst>
        </pc:spChg>
      </pc:sldChg>
      <pc:sldChg chg="modSp mod">
        <pc:chgData name="Steve McCormack" userId="a36034f6-e157-44c0-92e0-583c4185333c" providerId="ADAL" clId="{2AE60CBB-2232-4ACF-A553-B996B0372B1C}" dt="2021-09-20T15:30:56.555" v="10" actId="6549"/>
        <pc:sldMkLst>
          <pc:docMk/>
          <pc:sldMk cId="3448742793" sldId="670"/>
        </pc:sldMkLst>
        <pc:spChg chg="mod">
          <ac:chgData name="Steve McCormack" userId="a36034f6-e157-44c0-92e0-583c4185333c" providerId="ADAL" clId="{2AE60CBB-2232-4ACF-A553-B996B0372B1C}" dt="2021-09-20T15:30:56.555" v="10" actId="6549"/>
          <ac:spMkLst>
            <pc:docMk/>
            <pc:sldMk cId="3448742793" sldId="670"/>
            <ac:spMk id="6" creationId="{C629D77D-5FB7-445B-A98C-E7ACA79D66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24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24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61986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24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3350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24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129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Are there any other pairs of numbers would give the same constant? Why or why not?</a:t>
            </a:r>
          </a:p>
          <a:p>
            <a:pPr>
              <a:spcBef>
                <a:spcPts val="400"/>
              </a:spcBef>
              <a:spcAft>
                <a:spcPts val="400"/>
              </a:spcAft>
            </a:pPr>
            <a:r>
              <a:rPr lang="en-GB" sz="1200" dirty="0">
                <a:solidFill>
                  <a:srgbClr val="008080"/>
                </a:solidFill>
                <a:latin typeface="Myriad Pro"/>
              </a:rPr>
              <a:t>Why is the _x term different each time?</a:t>
            </a:r>
            <a:endParaRPr lang="en-GB" sz="1200" b="0" dirty="0">
              <a:solidFill>
                <a:srgbClr val="008080"/>
              </a:solidFill>
              <a:latin typeface="Myriad Pro"/>
            </a:endParaRPr>
          </a:p>
          <a:p>
            <a:pPr>
              <a:spcBef>
                <a:spcPts val="400"/>
              </a:spcBef>
              <a:spcAft>
                <a:spcPts val="400"/>
              </a:spcAft>
            </a:pPr>
            <a:endParaRPr lang="en-GB" sz="1200" b="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1, the binomials have been chosen to give an answer of x2 + _x + _x + 12 to support students’ awareness of what can change. </a:t>
            </a:r>
            <a:r>
              <a:rPr lang="en-GB" sz="1800" dirty="0">
                <a:effectLst/>
                <a:latin typeface="Myriad Pro"/>
                <a:ea typeface="Calibri" panose="020F0502020204030204" pitchFamily="34" charset="0"/>
                <a:cs typeface="Times New Roman" panose="02020603050405020304" pitchFamily="18" charset="0"/>
              </a:rPr>
              <a:t>This is</a:t>
            </a:r>
            <a:r>
              <a:rPr lang="en-GB" sz="1800" b="1"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a good opportunity to introduce the language of ‘binomial’</a:t>
            </a:r>
            <a:r>
              <a:rPr lang="en-GB" sz="1800" b="1"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and ‘product’, e.g. </a:t>
            </a:r>
            <a:r>
              <a:rPr lang="en-GB" sz="1800" i="1" dirty="0">
                <a:effectLst/>
                <a:latin typeface="Myriad Pro"/>
                <a:ea typeface="Calibri" panose="020F0502020204030204" pitchFamily="34" charset="0"/>
                <a:cs typeface="Times New Roman" panose="02020603050405020304" pitchFamily="18" charset="0"/>
              </a:rPr>
              <a:t>‘The product of two binomials will have four terms.’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What is the same and what is different between e.g. a) and b)? Which terms change? Which terms stay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Which terms would change if I changed e.g. the 4y part d to be 5y?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Students’ thinking can be deepened through more probing questions, such as </a:t>
            </a:r>
            <a:r>
              <a:rPr lang="en-GB" sz="1200" i="1" dirty="0">
                <a:solidFill>
                  <a:srgbClr val="000000"/>
                </a:solidFill>
                <a:effectLst/>
                <a:latin typeface="Myriad Pro"/>
                <a:ea typeface="Calibri" panose="020F0502020204030204" pitchFamily="34" charset="0"/>
                <a:cs typeface="Arial" panose="020B0604020202020204" pitchFamily="34" charset="0"/>
              </a:rPr>
              <a:t>‘Find two binomials with a product that has a constant of 24’ </a:t>
            </a:r>
            <a:r>
              <a:rPr lang="en-GB" sz="1200" i="0" dirty="0">
                <a:solidFill>
                  <a:srgbClr val="000000"/>
                </a:solidFill>
                <a:effectLst/>
                <a:latin typeface="Myriad Pro"/>
                <a:ea typeface="Calibri" panose="020F0502020204030204" pitchFamily="34" charset="0"/>
                <a:cs typeface="Arial" panose="020B0604020202020204" pitchFamily="34" charset="0"/>
              </a:rPr>
              <a:t>or</a:t>
            </a:r>
            <a:r>
              <a:rPr lang="en-GB" sz="1200" i="1" dirty="0">
                <a:solidFill>
                  <a:srgbClr val="000000"/>
                </a:solidFill>
                <a:effectLst/>
                <a:latin typeface="Myriad Pro"/>
                <a:ea typeface="Calibri" panose="020F0502020204030204" pitchFamily="34" charset="0"/>
                <a:cs typeface="Arial" panose="020B0604020202020204" pitchFamily="34" charset="0"/>
              </a:rPr>
              <a:t> ‘Find two binomials with a product of x</a:t>
            </a:r>
            <a:r>
              <a:rPr lang="en-GB" sz="1200" i="1" baseline="30000" dirty="0">
                <a:solidFill>
                  <a:srgbClr val="000000"/>
                </a:solidFill>
                <a:effectLst/>
                <a:latin typeface="Myriad Pro"/>
                <a:ea typeface="Calibri" panose="020F0502020204030204" pitchFamily="34" charset="0"/>
                <a:cs typeface="Arial" panose="020B0604020202020204" pitchFamily="34" charset="0"/>
              </a:rPr>
              <a:t>2</a:t>
            </a:r>
            <a:r>
              <a:rPr lang="en-GB" sz="1200" i="1" dirty="0">
                <a:solidFill>
                  <a:srgbClr val="000000"/>
                </a:solidFill>
                <a:effectLst/>
                <a:latin typeface="Myriad Pro"/>
                <a:ea typeface="Calibri" panose="020F0502020204030204" pitchFamily="34" charset="0"/>
                <a:cs typeface="Arial" panose="020B0604020202020204" pitchFamily="34" charset="0"/>
              </a:rPr>
              <a:t> + x + x + 24’ </a:t>
            </a:r>
            <a:endParaRPr lang="en-GB" sz="1200" dirty="0">
              <a:solidFill>
                <a:srgbClr val="000000"/>
              </a:solidFill>
              <a:effectLst/>
              <a:latin typeface="Myriad Pro"/>
              <a:ea typeface="Calibri" panose="020F0502020204030204" pitchFamily="34" charset="0"/>
              <a:cs typeface="Arial" panose="020B0604020202020204" pitchFamily="34" charset="0"/>
            </a:endParaRPr>
          </a:p>
          <a:p>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In </a:t>
            </a:r>
            <a:r>
              <a:rPr lang="en-GB" sz="1800" i="1" dirty="0">
                <a:solidFill>
                  <a:srgbClr val="000000"/>
                </a:solidFill>
                <a:effectLst/>
                <a:latin typeface="Myriad Pro"/>
                <a:ea typeface="Calibri" panose="020F0502020204030204" pitchFamily="34" charset="0"/>
                <a:cs typeface="Arial" panose="020B0604020202020204" pitchFamily="34" charset="0"/>
              </a:rPr>
              <a:t>Example 2</a:t>
            </a:r>
            <a:r>
              <a:rPr lang="en-GB" sz="1800" dirty="0">
                <a:solidFill>
                  <a:srgbClr val="000000"/>
                </a:solidFill>
                <a:effectLst/>
                <a:latin typeface="Myriad Pro"/>
                <a:ea typeface="Calibri" panose="020F0502020204030204" pitchFamily="34" charset="0"/>
                <a:cs typeface="Arial" panose="020B0604020202020204" pitchFamily="34" charset="0"/>
              </a:rPr>
              <a:t>, the binomials have been chosen to support students’ awareness of the impact of the coefficient of the ‘y term’ if one or both binomials is greater than 1. </a:t>
            </a:r>
            <a:r>
              <a:rPr lang="en-GB" sz="1800" dirty="0">
                <a:effectLst/>
                <a:latin typeface="Myriad Pro"/>
                <a:ea typeface="Calibri" panose="020F0502020204030204" pitchFamily="34" charset="0"/>
                <a:cs typeface="Times New Roman" panose="02020603050405020304" pitchFamily="18" charset="0"/>
              </a:rPr>
              <a:t>The binomials in </a:t>
            </a:r>
            <a:r>
              <a:rPr lang="en-GB" sz="1800" i="1" dirty="0">
                <a:effectLst/>
                <a:latin typeface="Myriad Pro"/>
                <a:ea typeface="Calibri" panose="020F0502020204030204" pitchFamily="34" charset="0"/>
                <a:cs typeface="Times New Roman" panose="02020603050405020304" pitchFamily="18" charset="0"/>
              </a:rPr>
              <a:t>Examples 2–4</a:t>
            </a:r>
            <a:r>
              <a:rPr lang="en-GB" sz="1800" dirty="0">
                <a:effectLst/>
                <a:latin typeface="Myriad Pro"/>
                <a:ea typeface="Calibri" panose="020F0502020204030204" pitchFamily="34" charset="0"/>
                <a:cs typeface="Times New Roman" panose="02020603050405020304" pitchFamily="18" charset="0"/>
              </a:rPr>
              <a:t> have also been deliberately chosen to prevent students thinking that the variable must always be </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This is</a:t>
            </a:r>
            <a:r>
              <a:rPr lang="en-GB" sz="1800" b="1"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a good opportunity to introduce the language of ‘binomial’</a:t>
            </a:r>
            <a:r>
              <a:rPr lang="en-GB" sz="1800" b="1"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and ‘product’, e.g. </a:t>
            </a:r>
            <a:r>
              <a:rPr lang="en-GB" sz="1800" i="1" dirty="0">
                <a:effectLst/>
                <a:latin typeface="Myriad Pro"/>
                <a:ea typeface="Calibri" panose="020F0502020204030204" pitchFamily="34" charset="0"/>
                <a:cs typeface="Times New Roman" panose="02020603050405020304" pitchFamily="18" charset="0"/>
              </a:rPr>
              <a:t>‘The product of two binomials will have four terms.’</a:t>
            </a:r>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94454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344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might Ahmed have generated his terms? Which are wrong? Which are correct?</a:t>
            </a:r>
          </a:p>
          <a:p>
            <a:pPr>
              <a:spcBef>
                <a:spcPts val="400"/>
              </a:spcBef>
              <a:spcAft>
                <a:spcPts val="400"/>
              </a:spcAft>
            </a:pPr>
            <a:r>
              <a:rPr lang="en-GB" sz="1200" dirty="0">
                <a:solidFill>
                  <a:srgbClr val="008080"/>
                </a:solidFill>
                <a:latin typeface="Myriad Pro"/>
              </a:rPr>
              <a:t>What should his expression be?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Using a grid layout helps students see the expansion as a generalisation of the ‘grid method’ for multiplication. Emphasising the link to the grid method can help students to avoid the common error made here, where 3 and 4 have been added rather than multiplied.</a:t>
            </a:r>
          </a:p>
          <a:p>
            <a:r>
              <a:rPr lang="en-GB" dirty="0"/>
              <a:t> </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373684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525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6489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terms should Carol have in her expression?</a:t>
            </a:r>
          </a:p>
          <a:p>
            <a:pPr>
              <a:spcBef>
                <a:spcPts val="400"/>
              </a:spcBef>
              <a:spcAft>
                <a:spcPts val="400"/>
              </a:spcAft>
            </a:pPr>
            <a:r>
              <a:rPr lang="en-GB" sz="1200" dirty="0">
                <a:solidFill>
                  <a:srgbClr val="008080"/>
                </a:solidFill>
                <a:latin typeface="Myriad Pro"/>
              </a:rPr>
              <a:t>What might Carol have assumed?</a:t>
            </a:r>
          </a:p>
          <a:p>
            <a:pPr>
              <a:spcBef>
                <a:spcPts val="400"/>
              </a:spcBef>
              <a:spcAft>
                <a:spcPts val="400"/>
              </a:spcAft>
            </a:pPr>
            <a:r>
              <a:rPr lang="en-GB" sz="1200" dirty="0">
                <a:solidFill>
                  <a:srgbClr val="008080"/>
                </a:solidFill>
                <a:latin typeface="Myriad Pro"/>
              </a:rPr>
              <a:t>How could you rewrite Carol’s question to help her?</a:t>
            </a:r>
          </a:p>
          <a:p>
            <a:pPr>
              <a:spcBef>
                <a:spcPts val="400"/>
              </a:spcBef>
              <a:spcAft>
                <a:spcPts val="400"/>
              </a:spcAft>
            </a:pPr>
            <a:r>
              <a:rPr lang="en-GB" sz="1200" dirty="0">
                <a:solidFill>
                  <a:srgbClr val="008080"/>
                </a:solidFill>
                <a:latin typeface="Myriad Pro"/>
              </a:rPr>
              <a:t>How could you correct Carol’s mistake </a:t>
            </a:r>
            <a:r>
              <a:rPr lang="en-GB" sz="1200" i="1" dirty="0">
                <a:solidFill>
                  <a:srgbClr val="008080"/>
                </a:solidFill>
                <a:latin typeface="Myriad Pro"/>
              </a:rPr>
              <a:t>without</a:t>
            </a:r>
            <a:r>
              <a:rPr lang="en-GB" sz="1200" i="0" dirty="0">
                <a:solidFill>
                  <a:srgbClr val="008080"/>
                </a:solidFill>
                <a:latin typeface="Myriad Pro"/>
              </a:rPr>
              <a:t> rewriting the question?</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Myriad Pro"/>
                <a:ea typeface="Calibri" panose="020F0502020204030204" pitchFamily="34" charset="0"/>
                <a:cs typeface="Times New Roman" panose="02020603050405020304" pitchFamily="18" charset="0"/>
              </a:rPr>
              <a:t>Example 4</a:t>
            </a:r>
            <a:r>
              <a:rPr lang="en-GB" sz="1800" dirty="0">
                <a:effectLst/>
                <a:latin typeface="Myriad Pro"/>
                <a:ea typeface="Calibri" panose="020F0502020204030204" pitchFamily="34" charset="0"/>
                <a:cs typeface="Times New Roman" panose="02020603050405020304" pitchFamily="18" charset="0"/>
              </a:rPr>
              <a:t> has been chosen to test students’ understanding of (</a:t>
            </a:r>
            <a:r>
              <a:rPr lang="en-GB" sz="1800" i="1" dirty="0">
                <a:effectLst/>
                <a:latin typeface="Myriad Pro"/>
                <a:ea typeface="Calibri" panose="020F0502020204030204" pitchFamily="34" charset="0"/>
                <a:cs typeface="Times New Roman" panose="02020603050405020304" pitchFamily="18" charset="0"/>
              </a:rPr>
              <a:t>x </a:t>
            </a:r>
            <a:r>
              <a:rPr lang="en-GB" sz="1800" dirty="0">
                <a:effectLst/>
                <a:latin typeface="Myriad Pro"/>
                <a:ea typeface="Calibri" panose="020F0502020204030204" pitchFamily="34" charset="0"/>
                <a:cs typeface="Times New Roman" panose="02020603050405020304" pitchFamily="18" charset="0"/>
              </a:rPr>
              <a:t>+</a:t>
            </a:r>
            <a:r>
              <a:rPr lang="en-GB" sz="1800" i="1" dirty="0">
                <a:effectLst/>
                <a:latin typeface="Myriad Pro"/>
                <a:ea typeface="Calibri" panose="020F0502020204030204" pitchFamily="34" charset="0"/>
                <a:cs typeface="Times New Roman" panose="02020603050405020304" pitchFamily="18" charset="0"/>
              </a:rPr>
              <a:t> 3</a:t>
            </a:r>
            <a:r>
              <a:rPr lang="en-GB" sz="1800" dirty="0">
                <a:effectLst/>
                <a:latin typeface="Myriad Pro"/>
                <a:ea typeface="Calibri" panose="020F0502020204030204" pitchFamily="34" charset="0"/>
                <a:cs typeface="Times New Roman" panose="02020603050405020304" pitchFamily="18" charset="0"/>
              </a:rPr>
              <a:t>)</a:t>
            </a:r>
            <a:r>
              <a:rPr lang="en-GB" sz="1800" baseline="30000" dirty="0">
                <a:effectLst/>
                <a:latin typeface="Myriad Pro"/>
                <a:ea typeface="Calibri" panose="020F0502020204030204" pitchFamily="34" charset="0"/>
                <a:cs typeface="Times New Roman" panose="02020603050405020304" pitchFamily="18" charset="0"/>
              </a:rPr>
              <a:t>2</a:t>
            </a:r>
            <a:r>
              <a:rPr lang="en-GB" sz="1800" i="1"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 (</a:t>
            </a:r>
            <a:r>
              <a:rPr lang="en-GB" sz="1800" i="1" dirty="0">
                <a:effectLst/>
                <a:latin typeface="Myriad Pro"/>
                <a:ea typeface="Calibri" panose="020F0502020204030204" pitchFamily="34" charset="0"/>
                <a:cs typeface="Times New Roman" panose="02020603050405020304" pitchFamily="18" charset="0"/>
              </a:rPr>
              <a:t>x </a:t>
            </a:r>
            <a:r>
              <a:rPr lang="en-GB" sz="1800" dirty="0">
                <a:effectLst/>
                <a:latin typeface="Myriad Pro"/>
                <a:ea typeface="Calibri" panose="020F0502020204030204" pitchFamily="34" charset="0"/>
                <a:cs typeface="Times New Roman" panose="02020603050405020304" pitchFamily="18" charset="0"/>
              </a:rPr>
              <a:t>+ 3)(</a:t>
            </a:r>
            <a:r>
              <a:rPr lang="en-GB" sz="1800" i="1" dirty="0">
                <a:effectLst/>
                <a:latin typeface="Myriad Pro"/>
                <a:ea typeface="Calibri" panose="020F0502020204030204" pitchFamily="34" charset="0"/>
                <a:cs typeface="Times New Roman" panose="02020603050405020304" pitchFamily="18" charset="0"/>
              </a:rPr>
              <a:t>x </a:t>
            </a:r>
            <a:r>
              <a:rPr lang="en-GB" sz="1800" dirty="0">
                <a:effectLst/>
                <a:latin typeface="Myriad Pro"/>
                <a:ea typeface="Calibri" panose="020F0502020204030204" pitchFamily="34" charset="0"/>
                <a:cs typeface="Times New Roman" panose="02020603050405020304" pitchFamily="18" charset="0"/>
              </a:rPr>
              <a:t>+</a:t>
            </a:r>
            <a:r>
              <a:rPr lang="en-GB" sz="1800" i="1"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3). Do we value the importance of asking students to discuss and explain why statements are incorrect, or asking them to improve upon given answers? Is reasoning – a fundamental aim of the national curriculum – a feature of a typical maths lesson?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20016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25 and 26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861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always simplify the product of your binomials? Why or why not?</a:t>
            </a:r>
          </a:p>
          <a:p>
            <a:pPr>
              <a:spcBef>
                <a:spcPts val="400"/>
              </a:spcBef>
              <a:spcAft>
                <a:spcPts val="400"/>
              </a:spcAft>
            </a:pPr>
            <a:r>
              <a:rPr lang="en-GB" sz="1200" dirty="0">
                <a:solidFill>
                  <a:srgbClr val="008080"/>
                </a:solidFill>
                <a:latin typeface="Myriad Pro"/>
              </a:rPr>
              <a:t>What conditions need to be in place to simplify the expression to two terms?</a:t>
            </a:r>
          </a:p>
          <a:p>
            <a:pPr marL="280670" indent="-280670">
              <a:spcBef>
                <a:spcPts val="400"/>
              </a:spcBef>
              <a:spcAft>
                <a:spcPts val="400"/>
              </a:spcAft>
            </a:pPr>
            <a:r>
              <a:rPr lang="en-GB" sz="1200" dirty="0">
                <a:solidFill>
                  <a:srgbClr val="000000"/>
                </a:solidFill>
                <a:effectLst/>
                <a:latin typeface="Myriad Pro"/>
                <a:ea typeface="Calibri" panose="020F0502020204030204" pitchFamily="34" charset="0"/>
                <a:cs typeface="Arial" panose="020B0604020202020204" pitchFamily="34" charset="0"/>
              </a:rPr>
              <a:t>Students’ thinking can be deepened through more probing questions. For example, </a:t>
            </a:r>
            <a:r>
              <a:rPr lang="en-GB" sz="1200" i="1" dirty="0">
                <a:solidFill>
                  <a:srgbClr val="000000"/>
                </a:solidFill>
                <a:effectLst/>
                <a:latin typeface="Myriad Pro"/>
                <a:ea typeface="Calibri" panose="020F0502020204030204" pitchFamily="34" charset="0"/>
                <a:cs typeface="Arial" panose="020B0604020202020204" pitchFamily="34" charset="0"/>
              </a:rPr>
              <a:t>‘Find two binomials with a product that: </a:t>
            </a:r>
            <a:endParaRPr lang="en-GB" sz="1200" dirty="0">
              <a:solidFill>
                <a:srgbClr val="000000"/>
              </a:solidFill>
              <a:effectLst/>
              <a:latin typeface="Myriad Pro"/>
              <a:ea typeface="Calibri" panose="020F0502020204030204" pitchFamily="34" charset="0"/>
              <a:cs typeface="Arial" panose="020B0604020202020204" pitchFamily="34" charset="0"/>
            </a:endParaRPr>
          </a:p>
          <a:p>
            <a:pPr marL="171450" lvl="0" indent="-171450">
              <a:spcBef>
                <a:spcPts val="400"/>
              </a:spcBef>
              <a:buClr>
                <a:srgbClr val="82CBDD"/>
              </a:buClr>
              <a:buFont typeface="Arial" panose="020B0604020202020204" pitchFamily="34" charset="0"/>
              <a:buChar char="•"/>
            </a:pPr>
            <a:r>
              <a:rPr lang="en-GB" sz="1200" i="1" dirty="0">
                <a:effectLst/>
                <a:latin typeface="Myriad Pro"/>
                <a:ea typeface="Calibri" panose="020F0502020204030204" pitchFamily="34" charset="0"/>
                <a:cs typeface="Times New Roman" panose="02020603050405020304" pitchFamily="18" charset="0"/>
              </a:rPr>
              <a:t>can be simplified to three terms</a:t>
            </a:r>
            <a:endParaRPr lang="en-GB" sz="1200" dirty="0">
              <a:effectLst/>
              <a:latin typeface="Myriad Pro"/>
              <a:ea typeface="Calibri" panose="020F0502020204030204" pitchFamily="34" charset="0"/>
              <a:cs typeface="Times New Roman" panose="02020603050405020304" pitchFamily="18" charset="0"/>
            </a:endParaRPr>
          </a:p>
          <a:p>
            <a:pPr marL="171450" lvl="0" indent="-171450">
              <a:buClr>
                <a:srgbClr val="82CBDD"/>
              </a:buClr>
              <a:buFont typeface="Arial" panose="020B0604020202020204" pitchFamily="34" charset="0"/>
              <a:buChar char="•"/>
            </a:pPr>
            <a:r>
              <a:rPr lang="en-GB" sz="1200" i="1" dirty="0">
                <a:effectLst/>
                <a:latin typeface="Myriad Pro"/>
                <a:ea typeface="Calibri" panose="020F0502020204030204" pitchFamily="34" charset="0"/>
                <a:cs typeface="Times New Roman" panose="02020603050405020304" pitchFamily="18" charset="0"/>
              </a:rPr>
              <a:t>can be simplified to two terms</a:t>
            </a:r>
            <a:endParaRPr lang="en-GB" sz="1200" dirty="0">
              <a:effectLst/>
              <a:latin typeface="Myriad Pro"/>
              <a:ea typeface="Calibri" panose="020F0502020204030204" pitchFamily="34" charset="0"/>
              <a:cs typeface="Times New Roman" panose="02020603050405020304" pitchFamily="18" charset="0"/>
            </a:endParaRPr>
          </a:p>
          <a:p>
            <a:pPr marL="171450" lvl="0" indent="-171450">
              <a:spcAft>
                <a:spcPts val="400"/>
              </a:spcAft>
              <a:buClr>
                <a:srgbClr val="82CBDD"/>
              </a:buClr>
              <a:buFont typeface="Arial" panose="020B0604020202020204" pitchFamily="34" charset="0"/>
              <a:buChar char="•"/>
            </a:pPr>
            <a:r>
              <a:rPr lang="en-GB" sz="1200" i="1" dirty="0">
                <a:effectLst/>
                <a:latin typeface="Myriad Pro"/>
                <a:ea typeface="Calibri" panose="020F0502020204030204" pitchFamily="34" charset="0"/>
                <a:cs typeface="Times New Roman" panose="02020603050405020304" pitchFamily="18" charset="0"/>
              </a:rPr>
              <a:t>cannot be simplified.’</a:t>
            </a:r>
            <a:endParaRPr lang="en-GB" sz="12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dirty="0">
                <a:solidFill>
                  <a:srgbClr val="000000"/>
                </a:solidFill>
                <a:effectLst/>
                <a:latin typeface="Myriad Pro"/>
                <a:ea typeface="Calibri" panose="020F0502020204030204" pitchFamily="34" charset="0"/>
                <a:cs typeface="Arial" panose="020B0604020202020204" pitchFamily="34" charset="0"/>
              </a:rPr>
              <a:t>The questions in </a:t>
            </a:r>
            <a:r>
              <a:rPr lang="en-GB" sz="1800" i="1" dirty="0">
                <a:solidFill>
                  <a:srgbClr val="000000"/>
                </a:solidFill>
                <a:effectLst/>
                <a:latin typeface="Myriad Pro"/>
                <a:ea typeface="Calibri" panose="020F0502020204030204" pitchFamily="34" charset="0"/>
                <a:cs typeface="Arial" panose="020B0604020202020204" pitchFamily="34" charset="0"/>
              </a:rPr>
              <a:t>Example 5</a:t>
            </a:r>
            <a:r>
              <a:rPr lang="en-GB" sz="1800" dirty="0">
                <a:solidFill>
                  <a:srgbClr val="000000"/>
                </a:solidFill>
                <a:effectLst/>
                <a:latin typeface="Myriad Pro"/>
                <a:ea typeface="Calibri" panose="020F0502020204030204" pitchFamily="34" charset="0"/>
                <a:cs typeface="Arial" panose="020B0604020202020204" pitchFamily="34" charset="0"/>
              </a:rPr>
              <a:t> have been chosen to show students the impact of the structure of the binomials when trying to simplify the final expression.</a:t>
            </a:r>
          </a:p>
          <a:p>
            <a:pPr marL="285750" lvl="0" indent="-285750">
              <a:spcBef>
                <a:spcPts val="400"/>
              </a:spcBef>
              <a:buClr>
                <a:srgbClr val="82CBDD"/>
              </a:buClr>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The questions in parts a) to d) can all be simplified to three terms. </a:t>
            </a:r>
          </a:p>
          <a:p>
            <a:pPr marL="285750" lvl="0" indent="-285750">
              <a:buClr>
                <a:srgbClr val="82CBDD"/>
              </a:buClr>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Part e) can be simplified to two terms.</a:t>
            </a:r>
          </a:p>
          <a:p>
            <a:pPr marL="285750" lvl="0" indent="-285750">
              <a:spcAft>
                <a:spcPts val="400"/>
              </a:spcAft>
              <a:buClr>
                <a:srgbClr val="82CBDD"/>
              </a:buClr>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Part f) question cannot be simplified.</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245627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7508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How many terms are there when you simplify the expression? Why is this?</a:t>
            </a:r>
          </a:p>
          <a:p>
            <a:pPr>
              <a:spcBef>
                <a:spcPts val="400"/>
              </a:spcBef>
              <a:spcAft>
                <a:spcPts val="400"/>
              </a:spcAft>
            </a:pPr>
            <a:r>
              <a:rPr lang="en-GB" sz="1200" dirty="0">
                <a:solidFill>
                  <a:srgbClr val="008080"/>
                </a:solidFill>
                <a:latin typeface="Myriad Pro"/>
              </a:rPr>
              <a:t>Can you write another set of pairs of binomials that simplify in this way?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The binomials in </a:t>
            </a:r>
            <a:r>
              <a:rPr lang="en-GB" sz="1800" i="1" dirty="0">
                <a:solidFill>
                  <a:srgbClr val="000000"/>
                </a:solidFill>
                <a:effectLst/>
                <a:latin typeface="Myriad Pro"/>
                <a:ea typeface="Calibri" panose="020F0502020204030204" pitchFamily="34" charset="0"/>
                <a:cs typeface="Arial" panose="020B0604020202020204" pitchFamily="34" charset="0"/>
              </a:rPr>
              <a:t>Example 6</a:t>
            </a:r>
            <a:r>
              <a:rPr lang="en-GB" sz="1800" dirty="0">
                <a:solidFill>
                  <a:srgbClr val="000000"/>
                </a:solidFill>
                <a:effectLst/>
                <a:latin typeface="Myriad Pro"/>
                <a:ea typeface="Calibri" panose="020F0502020204030204" pitchFamily="34" charset="0"/>
                <a:cs typeface="Arial" panose="020B0604020202020204" pitchFamily="34" charset="0"/>
              </a:rPr>
              <a:t> have been chosen to help students notice that the product of pairs of binomials of the form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a</a:t>
            </a:r>
            <a:r>
              <a:rPr lang="en-GB" sz="1800" dirty="0">
                <a:solidFill>
                  <a:srgbClr val="000000"/>
                </a:solidFill>
                <a:effectLst/>
                <a:latin typeface="Myriad Pro"/>
                <a:ea typeface="Calibri" panose="020F0502020204030204" pitchFamily="34" charset="0"/>
                <a:cs typeface="Arial" panose="020B0604020202020204" pitchFamily="34" charset="0"/>
              </a:rPr>
              <a:t>)(</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b</a:t>
            </a:r>
            <a:r>
              <a:rPr lang="en-GB" sz="1800" dirty="0">
                <a:solidFill>
                  <a:srgbClr val="000000"/>
                </a:solidFill>
                <a:effectLst/>
                <a:latin typeface="Myriad Pro"/>
                <a:ea typeface="Calibri" panose="020F0502020204030204" pitchFamily="34" charset="0"/>
                <a:cs typeface="Arial" panose="020B0604020202020204" pitchFamily="34" charset="0"/>
              </a:rPr>
              <a:t>) can be simplified to an expression of the form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baseline="30000" dirty="0">
                <a:solidFill>
                  <a:srgbClr val="000000"/>
                </a:solidFill>
                <a:effectLst/>
                <a:latin typeface="Myriad Pro"/>
                <a:ea typeface="Calibri" panose="020F0502020204030204" pitchFamily="34" charset="0"/>
                <a:cs typeface="Arial" panose="020B0604020202020204" pitchFamily="34" charset="0"/>
              </a:rPr>
              <a:t>2</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cx </a:t>
            </a:r>
            <a:r>
              <a:rPr lang="en-GB" sz="1800" dirty="0">
                <a:solidFill>
                  <a:srgbClr val="000000"/>
                </a:solidFill>
                <a:effectLst/>
                <a:latin typeface="Myriad Pro"/>
                <a:ea typeface="Calibri" panose="020F0502020204030204" pitchFamily="34" charset="0"/>
                <a:cs typeface="Arial" panose="020B0604020202020204" pitchFamily="34" charset="0"/>
              </a:rPr>
              <a:t>– </a:t>
            </a:r>
            <a:r>
              <a:rPr lang="en-GB" sz="1800" i="1" dirty="0">
                <a:solidFill>
                  <a:srgbClr val="000000"/>
                </a:solidFill>
                <a:effectLst/>
                <a:latin typeface="Myriad Pro"/>
                <a:ea typeface="Calibri" panose="020F0502020204030204" pitchFamily="34" charset="0"/>
                <a:cs typeface="Arial" panose="020B0604020202020204" pitchFamily="34" charset="0"/>
              </a:rPr>
              <a:t>d</a:t>
            </a:r>
            <a:r>
              <a:rPr lang="en-GB" sz="1800" dirty="0">
                <a:solidFill>
                  <a:srgbClr val="000000"/>
                </a:solidFill>
                <a:effectLst/>
                <a:latin typeface="Myriad Pro"/>
                <a:ea typeface="Calibri" panose="020F0502020204030204" pitchFamily="34" charset="0"/>
                <a:cs typeface="Arial" panose="020B0604020202020204" pitchFamily="34" charset="0"/>
              </a:rPr>
              <a:t> or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baseline="30000" dirty="0">
                <a:solidFill>
                  <a:srgbClr val="000000"/>
                </a:solidFill>
                <a:effectLst/>
                <a:latin typeface="Myriad Pro"/>
                <a:ea typeface="Calibri" panose="020F0502020204030204" pitchFamily="34" charset="0"/>
                <a:cs typeface="Arial" panose="020B0604020202020204" pitchFamily="34" charset="0"/>
              </a:rPr>
              <a:t>2</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cx</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d</a:t>
            </a:r>
            <a:r>
              <a:rPr lang="en-GB" sz="1800" dirty="0">
                <a:solidFill>
                  <a:srgbClr val="000000"/>
                </a:solidFill>
                <a:effectLst/>
                <a:latin typeface="Myriad Pro"/>
                <a:ea typeface="Calibri" panose="020F0502020204030204" pitchFamily="34" charset="0"/>
                <a:cs typeface="Arial" panose="020B0604020202020204" pitchFamily="34" charset="0"/>
              </a:rPr>
              <a:t> depending on the values of </a:t>
            </a:r>
            <a:r>
              <a:rPr lang="en-GB" sz="1800" i="1" dirty="0">
                <a:solidFill>
                  <a:srgbClr val="000000"/>
                </a:solidFill>
                <a:effectLst/>
                <a:latin typeface="Myriad Pro"/>
                <a:ea typeface="Calibri" panose="020F0502020204030204" pitchFamily="34" charset="0"/>
                <a:cs typeface="Arial" panose="020B0604020202020204" pitchFamily="34" charset="0"/>
              </a:rPr>
              <a:t>a</a:t>
            </a:r>
            <a:r>
              <a:rPr lang="en-GB" sz="1800" dirty="0">
                <a:solidFill>
                  <a:srgbClr val="000000"/>
                </a:solidFill>
                <a:effectLst/>
                <a:latin typeface="Myriad Pro"/>
                <a:ea typeface="Calibri" panose="020F0502020204030204" pitchFamily="34" charset="0"/>
                <a:cs typeface="Arial" panose="020B0604020202020204" pitchFamily="34" charset="0"/>
              </a:rPr>
              <a:t> and </a:t>
            </a:r>
            <a:r>
              <a:rPr lang="en-GB" sz="1800" i="1" dirty="0">
                <a:solidFill>
                  <a:srgbClr val="000000"/>
                </a:solidFill>
                <a:effectLst/>
                <a:latin typeface="Myriad Pro"/>
                <a:ea typeface="Calibri" panose="020F0502020204030204" pitchFamily="34" charset="0"/>
                <a:cs typeface="Arial" panose="020B0604020202020204" pitchFamily="34" charset="0"/>
              </a:rPr>
              <a:t>b</a:t>
            </a:r>
            <a:r>
              <a:rPr lang="en-GB" sz="1800" dirty="0">
                <a:solidFill>
                  <a:srgbClr val="000000"/>
                </a:solidFill>
                <a:effectLst/>
                <a:latin typeface="Myriad Pro"/>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Investigating the values of </a:t>
            </a:r>
            <a:r>
              <a:rPr lang="en-GB" sz="1800" i="1" dirty="0">
                <a:solidFill>
                  <a:srgbClr val="000000"/>
                </a:solidFill>
                <a:effectLst/>
                <a:latin typeface="Myriad Pro"/>
                <a:ea typeface="Calibri" panose="020F0502020204030204" pitchFamily="34" charset="0"/>
                <a:cs typeface="Arial" panose="020B0604020202020204" pitchFamily="34" charset="0"/>
              </a:rPr>
              <a:t>a</a:t>
            </a:r>
            <a:r>
              <a:rPr lang="en-GB" sz="1800" dirty="0">
                <a:solidFill>
                  <a:srgbClr val="000000"/>
                </a:solidFill>
                <a:effectLst/>
                <a:latin typeface="Myriad Pro"/>
                <a:ea typeface="Calibri" panose="020F0502020204030204" pitchFamily="34" charset="0"/>
                <a:cs typeface="Arial" panose="020B0604020202020204" pitchFamily="34" charset="0"/>
              </a:rPr>
              <a:t> and </a:t>
            </a:r>
            <a:r>
              <a:rPr lang="en-GB" sz="1800" i="1" dirty="0">
                <a:solidFill>
                  <a:srgbClr val="000000"/>
                </a:solidFill>
                <a:effectLst/>
                <a:latin typeface="Myriad Pro"/>
                <a:ea typeface="Calibri" panose="020F0502020204030204" pitchFamily="34" charset="0"/>
                <a:cs typeface="Arial" panose="020B0604020202020204" pitchFamily="34" charset="0"/>
              </a:rPr>
              <a:t>b</a:t>
            </a:r>
            <a:r>
              <a:rPr lang="en-GB" sz="1800" dirty="0">
                <a:solidFill>
                  <a:srgbClr val="000000"/>
                </a:solidFill>
                <a:effectLst/>
                <a:latin typeface="Myriad Pro"/>
                <a:ea typeface="Calibri" panose="020F0502020204030204" pitchFamily="34" charset="0"/>
                <a:cs typeface="Arial" panose="020B0604020202020204" pitchFamily="34" charset="0"/>
              </a:rPr>
              <a:t> that result in the simplified expression changing from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baseline="30000" dirty="0">
                <a:solidFill>
                  <a:srgbClr val="000000"/>
                </a:solidFill>
                <a:effectLst/>
                <a:latin typeface="Myriad Pro"/>
                <a:ea typeface="Calibri" panose="020F0502020204030204" pitchFamily="34" charset="0"/>
                <a:cs typeface="Arial" panose="020B0604020202020204" pitchFamily="34" charset="0"/>
              </a:rPr>
              <a:t>2</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cx</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d</a:t>
            </a:r>
            <a:r>
              <a:rPr lang="en-GB" sz="1800" dirty="0">
                <a:solidFill>
                  <a:srgbClr val="000000"/>
                </a:solidFill>
                <a:effectLst/>
                <a:latin typeface="Myriad Pro"/>
                <a:ea typeface="Calibri" panose="020F0502020204030204" pitchFamily="34" charset="0"/>
                <a:cs typeface="Arial" panose="020B0604020202020204" pitchFamily="34" charset="0"/>
              </a:rPr>
              <a:t> to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baseline="30000" dirty="0">
                <a:solidFill>
                  <a:srgbClr val="000000"/>
                </a:solidFill>
                <a:effectLst/>
                <a:latin typeface="Myriad Pro"/>
                <a:ea typeface="Calibri" panose="020F0502020204030204" pitchFamily="34" charset="0"/>
                <a:cs typeface="Arial" panose="020B0604020202020204" pitchFamily="34" charset="0"/>
              </a:rPr>
              <a:t>2</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cx</a:t>
            </a:r>
            <a:r>
              <a:rPr lang="en-GB" sz="1800" dirty="0">
                <a:solidFill>
                  <a:srgbClr val="000000"/>
                </a:solidFill>
                <a:effectLst/>
                <a:latin typeface="Myriad Pro"/>
                <a:ea typeface="Calibri" panose="020F0502020204030204" pitchFamily="34" charset="0"/>
                <a:cs typeface="Arial" panose="020B0604020202020204" pitchFamily="34" charset="0"/>
              </a:rPr>
              <a:t> – </a:t>
            </a:r>
            <a:r>
              <a:rPr lang="en-GB" sz="1800" i="1" dirty="0">
                <a:solidFill>
                  <a:srgbClr val="000000"/>
                </a:solidFill>
                <a:effectLst/>
                <a:latin typeface="Myriad Pro"/>
                <a:ea typeface="Calibri" panose="020F0502020204030204" pitchFamily="34" charset="0"/>
                <a:cs typeface="Arial" panose="020B0604020202020204" pitchFamily="34" charset="0"/>
              </a:rPr>
              <a:t>d</a:t>
            </a:r>
            <a:r>
              <a:rPr lang="en-GB" sz="1800" dirty="0">
                <a:solidFill>
                  <a:srgbClr val="000000"/>
                </a:solidFill>
                <a:effectLst/>
                <a:latin typeface="Myriad Pro"/>
                <a:ea typeface="Calibri" panose="020F0502020204030204" pitchFamily="34" charset="0"/>
                <a:cs typeface="Arial" panose="020B0604020202020204" pitchFamily="34" charset="0"/>
              </a:rPr>
              <a:t> will deepen and challenge students’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190194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26 and 27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7727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there more than one answer? Why or why not?</a:t>
            </a:r>
          </a:p>
          <a:p>
            <a:pPr>
              <a:spcBef>
                <a:spcPts val="400"/>
              </a:spcBef>
              <a:spcAft>
                <a:spcPts val="400"/>
              </a:spcAft>
            </a:pPr>
            <a:r>
              <a:rPr lang="en-GB" sz="1200" dirty="0">
                <a:solidFill>
                  <a:srgbClr val="008080"/>
                </a:solidFill>
                <a:latin typeface="Myriad Pro"/>
              </a:rPr>
              <a:t>Which expression has the most possible answers? Why?</a:t>
            </a:r>
          </a:p>
          <a:p>
            <a:pPr>
              <a:spcBef>
                <a:spcPts val="400"/>
              </a:spcBef>
              <a:spcAft>
                <a:spcPts val="400"/>
              </a:spcAft>
            </a:pPr>
            <a:r>
              <a:rPr lang="en-GB" sz="1200" dirty="0">
                <a:solidFill>
                  <a:srgbClr val="008080"/>
                </a:solidFill>
                <a:latin typeface="Myriad Pro"/>
              </a:rPr>
              <a:t>How do you know if your products have negative or positive terms? Will they always include both/either?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The problems in</a:t>
            </a:r>
            <a:r>
              <a:rPr lang="en-GB" sz="1800" b="1" dirty="0">
                <a:solidFill>
                  <a:srgbClr val="000000"/>
                </a:solidFill>
                <a:effectLst/>
                <a:latin typeface="Myriad Pro"/>
                <a:ea typeface="Calibri" panose="020F0502020204030204" pitchFamily="34" charset="0"/>
                <a:cs typeface="Arial" panose="020B0604020202020204" pitchFamily="34" charset="0"/>
              </a:rPr>
              <a:t> </a:t>
            </a:r>
            <a:r>
              <a:rPr lang="en-GB" sz="1800" i="1" dirty="0">
                <a:solidFill>
                  <a:srgbClr val="000000"/>
                </a:solidFill>
                <a:effectLst/>
                <a:latin typeface="Myriad Pro"/>
                <a:ea typeface="Calibri" panose="020F0502020204030204" pitchFamily="34" charset="0"/>
                <a:cs typeface="Arial" panose="020B0604020202020204" pitchFamily="34" charset="0"/>
              </a:rPr>
              <a:t>Example 7</a:t>
            </a:r>
            <a:r>
              <a:rPr lang="en-GB" sz="1800" dirty="0">
                <a:solidFill>
                  <a:srgbClr val="000000"/>
                </a:solidFill>
                <a:effectLst/>
                <a:latin typeface="Myriad Pro"/>
                <a:ea typeface="Calibri" panose="020F0502020204030204" pitchFamily="34" charset="0"/>
                <a:cs typeface="Arial" panose="020B0604020202020204" pitchFamily="34" charset="0"/>
              </a:rPr>
              <a:t> are empty box problems that have more than one solution. Questions like these encourage students to consider the overall structure of the expansion and simplification of two binomials. Asking students to explain the process they went through to find a solution will also help to refine their mathematical thinking.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831959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27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7992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pages 8, 11 and 12 of the </a:t>
            </a:r>
            <a:r>
              <a:rPr kumimoji="0" lang="en-GB" sz="1200" b="0" i="1" u="none" strike="noStrike" kern="1200" cap="none" spc="0" normalizeH="0" baseline="0" noProof="0" dirty="0" err="1">
                <a:ln>
                  <a:noFill/>
                </a:ln>
                <a:solidFill>
                  <a:srgbClr val="585858"/>
                </a:solidFill>
                <a:effectLst/>
                <a:uLnTx/>
                <a:uFillTx/>
                <a:latin typeface="Arial" panose="020B0604020202020204" pitchFamily="34" charset="0"/>
                <a:ea typeface="Calibri" panose="020F0502020204030204" pitchFamily="34" charset="0"/>
                <a:cs typeface="+mn-cs"/>
              </a:rPr>
              <a:t>The</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 Structure of the number system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NCETM’s Using Mathematical Representations at KS3 documents</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414821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194595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Simplifying and manipulating expressions, equations and formulae can be found on page 2 of the 1.4 Core Concept document. </a:t>
            </a:r>
          </a:p>
          <a:p>
            <a:endParaRPr lang="en-GB" dirty="0"/>
          </a:p>
          <a:p>
            <a:r>
              <a:rPr lang="en-GB" dirty="0"/>
              <a:t>The background to each key idea is also explored in more detail on the following pages:</a:t>
            </a:r>
          </a:p>
          <a:p>
            <a:r>
              <a:rPr lang="en-GB" dirty="0"/>
              <a:t>1.4.1 Understand and use the conventions and vocabulary of algebra, including forming and interpreting algebraic expressions and equations – page 5</a:t>
            </a:r>
          </a:p>
          <a:p>
            <a:r>
              <a:rPr lang="en-GB" dirty="0"/>
              <a:t>1.4.2 Simplify algebraic expressions by collecting like terms to maintain equivalence – pages 5 and 6</a:t>
            </a:r>
          </a:p>
          <a:p>
            <a:r>
              <a:rPr lang="en-GB" dirty="0"/>
              <a:t>1.4.3 Manipulate algebraic expressions using the distributive law to maintain equivalence – pages 6 and 7</a:t>
            </a:r>
          </a:p>
          <a:p>
            <a:r>
              <a:rPr lang="en-GB" dirty="0"/>
              <a:t>1.4.4 Find products of binomials – pages 7 and 8</a:t>
            </a:r>
          </a:p>
          <a:p>
            <a:r>
              <a:rPr lang="en-GB" dirty="0"/>
              <a:t>1.4.5 Rearrange formulae to change the subject – pages 8 and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285750" lvl="0" indent="-285750">
              <a:spcBef>
                <a:spcPts val="400"/>
              </a:spcBef>
              <a:spcAft>
                <a:spcPts val="400"/>
              </a:spcAft>
              <a:buClr>
                <a:srgbClr val="82CBDD"/>
              </a:buClr>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Year 5: 1.28 Common structures and the part–part–whole relationship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Year 6: 1.31 Problems with two unknowns</a:t>
            </a:r>
          </a:p>
          <a:p>
            <a:pPr marL="285750" indent="-2857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a:t>
            </a:r>
            <a:r>
              <a:rPr lang="en-GB" i="1" dirty="0"/>
              <a:t>1 The structure of the number system </a:t>
            </a:r>
            <a:r>
              <a:rPr lang="en-GB" dirty="0"/>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29</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Secondary assessment materials, Page 16</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6400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285769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zeeniedj/ncetm_ks3_cc_1_4.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teaching-for-mastery/mastery-materials/secondary-mastery-professional-development/" TargetMode="External"/><Relationship Id="rId7"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ncetm.org.uk/media/zeeniedj/ncetm_ks3_cc_1_4.pdf" TargetMode="External"/><Relationship Id="rId5" Type="http://schemas.openxmlformats.org/officeDocument/2006/relationships/hyperlink" Target="https://www.ncetm.org.uk/media/oconaxqx/ncetm_ks3_theme_1.pdf" TargetMode="External"/><Relationship Id="rId10" Type="http://schemas.openxmlformats.org/officeDocument/2006/relationships/hyperlink" Target="https://www.ncetm.org.uk/media/qgjdx5fo/secondary_assessment_materials_november_2017.pdf" TargetMode="External"/><Relationship Id="rId4" Type="http://schemas.openxmlformats.org/officeDocument/2006/relationships/hyperlink" Target="https://www.ncetm.org.uk/media/q04f0vzn/ncetm_ks3_theme_4.pdf" TargetMode="External"/><Relationship Id="rId9" Type="http://schemas.openxmlformats.org/officeDocument/2006/relationships/hyperlink" Target="https://www.ncetm.org.uk/resources/4668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zeeniedj/ncetm_ks3_cc_1_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2243595"/>
            <a:ext cx="6049764" cy="648071"/>
          </a:xfrm>
        </p:spPr>
        <p:txBody>
          <a:bodyPr>
            <a:normAutofit fontScale="90000"/>
          </a:bodyPr>
          <a:lstStyle/>
          <a:p>
            <a:r>
              <a:rPr lang="en-GB" dirty="0"/>
              <a:t>The product of two binomials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42D95DD9-AE4B-4CEC-9BB0-83ECC6B380E6}"/>
              </a:ext>
            </a:extLst>
          </p:cNvPr>
          <p:cNvSpPr txBox="1">
            <a:spLocks/>
          </p:cNvSpPr>
          <p:nvPr/>
        </p:nvSpPr>
        <p:spPr>
          <a:xfrm>
            <a:off x="721955" y="2852935"/>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(From 1.4 Simplifying and manipulating expressions, equations and formulae)</a:t>
            </a:r>
          </a:p>
        </p:txBody>
      </p: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1127448" y="1556792"/>
            <a:ext cx="10454952" cy="3888432"/>
          </a:xfrm>
        </p:spPr>
        <p:txBody>
          <a:bodyPr/>
          <a:lstStyle/>
          <a:p>
            <a:pPr marL="0" indent="0">
              <a:buNone/>
            </a:pPr>
            <a:r>
              <a:rPr lang="en-GB" dirty="0"/>
              <a:t>I am going to buy some 10p stamps and some 11p stamps. </a:t>
            </a:r>
          </a:p>
          <a:p>
            <a:pPr marL="0" indent="0">
              <a:buNone/>
            </a:pPr>
            <a:r>
              <a:rPr lang="en-GB" dirty="0"/>
              <a:t>I want to spend exactly 93p. Write this as a symbol sentence and find whole number values that satisfy your sentence.</a:t>
            </a:r>
          </a:p>
          <a:p>
            <a:pPr marL="0" indent="0">
              <a:buNone/>
            </a:pPr>
            <a:r>
              <a:rPr lang="en-GB" dirty="0"/>
              <a:t>Now tell me how many of each stamp I should buy.</a:t>
            </a:r>
          </a:p>
          <a:p>
            <a:pPr marL="0" indent="0">
              <a:buNone/>
            </a:pPr>
            <a:endParaRPr lang="en-GB" dirty="0"/>
          </a:p>
          <a:p>
            <a:pPr marL="0" indent="0">
              <a:buNone/>
            </a:pPr>
            <a:r>
              <a:rPr lang="en-GB" dirty="0"/>
              <a:t>I want to spend exactly £1.93. Write this as a symbol sentence and find whole number values that satisfy your sentence.</a:t>
            </a:r>
          </a:p>
          <a:p>
            <a:pPr marL="0" indent="0">
              <a:buNone/>
            </a:pPr>
            <a:r>
              <a:rPr lang="en-GB" dirty="0"/>
              <a:t>Now tell me how many of each stamp I should buy.</a:t>
            </a:r>
          </a:p>
          <a:p>
            <a:endParaRPr lang="en-GB" dirty="0"/>
          </a:p>
        </p:txBody>
      </p:sp>
      <p:sp>
        <p:nvSpPr>
          <p:cNvPr id="7" name="TextBox 6">
            <a:extLst>
              <a:ext uri="{FF2B5EF4-FFF2-40B4-BE49-F238E27FC236}">
                <a16:creationId xmlns:a16="http://schemas.microsoft.com/office/drawing/2014/main" id="{4C46CB6B-1E90-4D45-A15E-54FABFCF26F3}"/>
              </a:ext>
            </a:extLst>
          </p:cNvPr>
          <p:cNvSpPr txBox="1"/>
          <p:nvPr/>
        </p:nvSpPr>
        <p:spPr>
          <a:xfrm>
            <a:off x="609640" y="1527175"/>
            <a:ext cx="671736" cy="461665"/>
          </a:xfrm>
          <a:prstGeom prst="rect">
            <a:avLst/>
          </a:prstGeom>
          <a:noFill/>
        </p:spPr>
        <p:txBody>
          <a:bodyPr wrap="square">
            <a:spAutoFit/>
          </a:bodyPr>
          <a:lstStyle/>
          <a:p>
            <a:pPr marL="0" indent="0">
              <a:buNone/>
            </a:pPr>
            <a:r>
              <a:rPr lang="en-GB" sz="2400" dirty="0">
                <a:solidFill>
                  <a:srgbClr val="00628C"/>
                </a:solidFill>
              </a:rPr>
              <a:t>a)</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1127448" y="1556792"/>
            <a:ext cx="10454952" cy="4320480"/>
          </a:xfrm>
        </p:spPr>
        <p:txBody>
          <a:bodyPr>
            <a:normAutofit/>
          </a:bodyPr>
          <a:lstStyle/>
          <a:p>
            <a:pPr marL="0" indent="0">
              <a:buNone/>
            </a:pPr>
            <a:r>
              <a:rPr lang="en-GB" dirty="0"/>
              <a:t>Which of these statements are true and which are false?</a:t>
            </a:r>
          </a:p>
          <a:p>
            <a:pPr marL="0" indent="0">
              <a:buNone/>
            </a:pPr>
            <a:r>
              <a:rPr lang="en-GB" dirty="0"/>
              <a:t>	4(</a:t>
            </a:r>
            <a:r>
              <a:rPr lang="en-GB" i="1" dirty="0"/>
              <a:t>b</a:t>
            </a:r>
            <a:r>
              <a:rPr lang="en-GB" dirty="0"/>
              <a:t> + 2) = 4</a:t>
            </a:r>
            <a:r>
              <a:rPr lang="en-GB" i="1" dirty="0"/>
              <a:t>b</a:t>
            </a:r>
            <a:r>
              <a:rPr lang="en-GB" dirty="0"/>
              <a:t> + 2</a:t>
            </a:r>
          </a:p>
          <a:p>
            <a:pPr marL="0" indent="0">
              <a:buNone/>
            </a:pPr>
            <a:r>
              <a:rPr lang="en-GB" dirty="0"/>
              <a:t>	3(</a:t>
            </a:r>
            <a:r>
              <a:rPr lang="en-GB" i="1" dirty="0"/>
              <a:t>p</a:t>
            </a:r>
            <a:r>
              <a:rPr lang="en-GB" dirty="0"/>
              <a:t> – 4) = 3</a:t>
            </a:r>
            <a:r>
              <a:rPr lang="en-GB" i="1" dirty="0"/>
              <a:t>p</a:t>
            </a:r>
            <a:r>
              <a:rPr lang="en-GB" dirty="0"/>
              <a:t> – 7 </a:t>
            </a:r>
          </a:p>
          <a:p>
            <a:pPr marL="0" indent="0">
              <a:buNone/>
            </a:pPr>
            <a:r>
              <a:rPr lang="en-GB" dirty="0"/>
              <a:t>	2(</a:t>
            </a:r>
            <a:r>
              <a:rPr lang="en-GB" i="1" dirty="0">
                <a:latin typeface="Times New Roman" panose="02020603050405020304" pitchFamily="18" charset="0"/>
                <a:cs typeface="Times New Roman" panose="02020603050405020304" pitchFamily="18" charset="0"/>
              </a:rPr>
              <a:t>x</a:t>
            </a:r>
            <a:r>
              <a:rPr lang="en-GB" dirty="0"/>
              <a:t> + 7) + 6 = 2</a:t>
            </a:r>
            <a:r>
              <a:rPr lang="en-GB" i="1" dirty="0">
                <a:latin typeface="Times New Roman" panose="02020603050405020304" pitchFamily="18" charset="0"/>
                <a:cs typeface="Times New Roman" panose="02020603050405020304" pitchFamily="18" charset="0"/>
              </a:rPr>
              <a:t>x</a:t>
            </a:r>
            <a:r>
              <a:rPr lang="en-GB" dirty="0"/>
              <a:t> + 20</a:t>
            </a:r>
          </a:p>
          <a:p>
            <a:pPr marL="0" indent="0">
              <a:buNone/>
            </a:pPr>
            <a:r>
              <a:rPr lang="en-GB" dirty="0"/>
              <a:t>	-2(5 – </a:t>
            </a:r>
            <a:r>
              <a:rPr lang="en-GB" i="1" dirty="0"/>
              <a:t>b</a:t>
            </a:r>
            <a:r>
              <a:rPr lang="en-GB" dirty="0"/>
              <a:t>) = -10 – 2</a:t>
            </a:r>
            <a:r>
              <a:rPr lang="en-GB" i="1" dirty="0"/>
              <a:t>b </a:t>
            </a:r>
          </a:p>
          <a:p>
            <a:pPr marL="0" indent="0">
              <a:buNone/>
            </a:pPr>
            <a:r>
              <a:rPr lang="en-GB" i="1" dirty="0"/>
              <a:t>	</a:t>
            </a:r>
            <a:r>
              <a:rPr lang="en-GB" dirty="0"/>
              <a:t>12 – (</a:t>
            </a:r>
            <a:r>
              <a:rPr lang="en-GB" i="1" dirty="0"/>
              <a:t>n</a:t>
            </a:r>
            <a:r>
              <a:rPr lang="en-GB" dirty="0"/>
              <a:t> – 3) = 15 – </a:t>
            </a:r>
            <a:r>
              <a:rPr lang="en-GB" i="1" dirty="0"/>
              <a:t>n </a:t>
            </a:r>
          </a:p>
          <a:p>
            <a:pPr marL="0" indent="0">
              <a:buNone/>
            </a:pPr>
            <a:r>
              <a:rPr lang="en-GB" dirty="0"/>
              <a:t>For those that are true, give a reason and/or draw a picture for why they are true.</a:t>
            </a:r>
          </a:p>
          <a:p>
            <a:pPr marL="0" indent="0">
              <a:buNone/>
            </a:pPr>
            <a:r>
              <a:rPr lang="en-GB" dirty="0"/>
              <a:t>For those that are false, explain why they are false and correct them.</a:t>
            </a:r>
          </a:p>
        </p:txBody>
      </p:sp>
      <p:sp>
        <p:nvSpPr>
          <p:cNvPr id="7" name="TextBox 6">
            <a:extLst>
              <a:ext uri="{FF2B5EF4-FFF2-40B4-BE49-F238E27FC236}">
                <a16:creationId xmlns:a16="http://schemas.microsoft.com/office/drawing/2014/main" id="{4C46CB6B-1E90-4D45-A15E-54FABFCF26F3}"/>
              </a:ext>
            </a:extLst>
          </p:cNvPr>
          <p:cNvSpPr txBox="1"/>
          <p:nvPr/>
        </p:nvSpPr>
        <p:spPr>
          <a:xfrm>
            <a:off x="609640" y="1527175"/>
            <a:ext cx="671736" cy="461665"/>
          </a:xfrm>
          <a:prstGeom prst="rect">
            <a:avLst/>
          </a:prstGeom>
          <a:noFill/>
        </p:spPr>
        <p:txBody>
          <a:bodyPr wrap="square">
            <a:spAutoFit/>
          </a:bodyPr>
          <a:lstStyle/>
          <a:p>
            <a:pPr marL="0" indent="0">
              <a:buNone/>
            </a:pPr>
            <a:r>
              <a:rPr lang="en-GB" sz="2400" dirty="0">
                <a:solidFill>
                  <a:srgbClr val="00628C"/>
                </a:solidFill>
              </a:rPr>
              <a:t>b)</a:t>
            </a:r>
          </a:p>
        </p:txBody>
      </p:sp>
    </p:spTree>
    <p:extLst>
      <p:ext uri="{BB962C8B-B14F-4D97-AF65-F5344CB8AC3E}">
        <p14:creationId xmlns:p14="http://schemas.microsoft.com/office/powerpoint/2010/main" val="294654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a:p>
            <a:pPr marL="0" indent="0">
              <a:buNone/>
            </a:pPr>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Over-reliance on mnemonics or ‘tricks’ </a:t>
            </a:r>
          </a:p>
          <a:p>
            <a:pPr marL="457200" indent="-457200" fontAlgn="auto">
              <a:spcAft>
                <a:spcPts val="0"/>
              </a:spcAft>
              <a:buClrTx/>
              <a:buFont typeface="+mj-lt"/>
              <a:buAutoNum type="arabicParenR"/>
            </a:pPr>
            <a:r>
              <a:rPr lang="en-GB" dirty="0"/>
              <a:t>Not appreciating the connection with grid multiplication</a:t>
            </a:r>
          </a:p>
          <a:p>
            <a:pPr marL="457200" indent="-457200" fontAlgn="auto">
              <a:spcAft>
                <a:spcPts val="0"/>
              </a:spcAft>
              <a:buClrTx/>
              <a:buFont typeface="+mj-lt"/>
              <a:buAutoNum type="arabicParenR"/>
            </a:pPr>
            <a:r>
              <a:rPr lang="en-GB" dirty="0"/>
              <a:t>Not fully understanding the connection to the distributive law</a:t>
            </a:r>
          </a:p>
          <a:p>
            <a:pPr marL="457200" indent="-457200" fontAlgn="auto">
              <a:spcAft>
                <a:spcPts val="0"/>
              </a:spcAft>
              <a:buClrTx/>
              <a:buFont typeface="+mj-lt"/>
              <a:buAutoNum type="arabicParenR"/>
            </a:pPr>
            <a:r>
              <a:rPr lang="en-GB" dirty="0"/>
              <a:t>Practising only with standard questions</a:t>
            </a:r>
            <a:endParaRPr lang="en-GB" dirty="0">
              <a:highlight>
                <a:srgbClr val="FFFF00"/>
              </a:highlight>
            </a:endParaRPr>
          </a:p>
          <a:p>
            <a:pPr marL="0" indent="0" fontAlgn="auto">
              <a:spcAft>
                <a:spcPts val="0"/>
              </a:spcAft>
              <a:buClrTx/>
              <a:buNone/>
            </a:pPr>
            <a:endParaRPr lang="en-GB" dirty="0">
              <a:highlight>
                <a:srgbClr val="FFFF00"/>
              </a:highlight>
            </a:endParaRP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Students may see ‘multiplying two pairs of brackets’ as a purely symbolic exercise using a trick such as FOIL, CLAW, smiley face, etc., with no connection to the distributive law. </a:t>
            </a:r>
          </a:p>
          <a:p>
            <a:r>
              <a:rPr lang="en-GB" dirty="0"/>
              <a:t>Avoid teaching approaches that are solely procedural and do not help students understand how to find the product of two binomials and make connections with previous learning. </a:t>
            </a:r>
          </a:p>
          <a:p>
            <a:r>
              <a:rPr lang="en-GB" dirty="0"/>
              <a:t>It is crucial that students see this as an example of ‘same value, different appearance’ where, although the expression has changed its appearance, the value of it remains unchanged. This is an idea they will already have met in contexts such as equivalent fractions.</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556792"/>
            <a:ext cx="10972800" cy="4392488"/>
          </a:xfrm>
        </p:spPr>
        <p:txBody>
          <a:bodyPr>
            <a:normAutofit/>
          </a:bodyPr>
          <a:lstStyle/>
          <a:p>
            <a:r>
              <a:rPr lang="en-GB" dirty="0"/>
              <a:t>Students should understand that finding the product of two binomials is a generalisation of the familiar ‘grid method’ for multiplication (which is itself an abstraction of the area model). </a:t>
            </a:r>
          </a:p>
          <a:p>
            <a:r>
              <a:rPr lang="en-GB" dirty="0"/>
              <a:t>For example, the layout below representing (</a:t>
            </a:r>
            <a:r>
              <a:rPr lang="en-GB" i="1" dirty="0">
                <a:latin typeface="Times New Roman" panose="02020603050405020304" pitchFamily="18" charset="0"/>
                <a:cs typeface="Times New Roman" panose="02020603050405020304" pitchFamily="18" charset="0"/>
              </a:rPr>
              <a:t>x</a:t>
            </a:r>
            <a:r>
              <a:rPr lang="en-GB" dirty="0"/>
              <a:t> + 2)(</a:t>
            </a:r>
            <a:r>
              <a:rPr lang="en-GB" i="1" dirty="0">
                <a:latin typeface="Times New Roman" panose="02020603050405020304" pitchFamily="18" charset="0"/>
                <a:cs typeface="Times New Roman" panose="02020603050405020304" pitchFamily="18" charset="0"/>
              </a:rPr>
              <a:t>x</a:t>
            </a:r>
            <a:r>
              <a:rPr lang="en-GB" dirty="0"/>
              <a:t> + 3) can be seen as a generalisation of a grid layout for 12 × 13 or (10 + 2)(10 + 3).</a:t>
            </a:r>
          </a:p>
          <a:p>
            <a:endParaRPr lang="en-GB" dirty="0">
              <a:highlight>
                <a:srgbClr val="FFFF00"/>
              </a:highlight>
            </a:endParaRPr>
          </a:p>
          <a:p>
            <a:endParaRPr lang="en-GB" dirty="0">
              <a:highlight>
                <a:srgbClr val="FFFF00"/>
              </a:highlight>
            </a:endParaRPr>
          </a:p>
          <a:p>
            <a:endParaRPr lang="en-GB" dirty="0">
              <a:highlight>
                <a:srgbClr val="FFFF00"/>
              </a:highlight>
            </a:endParaRPr>
          </a:p>
        </p:txBody>
      </p:sp>
      <p:graphicFrame>
        <p:nvGraphicFramePr>
          <p:cNvPr id="4" name="Table 3">
            <a:extLst>
              <a:ext uri="{FF2B5EF4-FFF2-40B4-BE49-F238E27FC236}">
                <a16:creationId xmlns:a16="http://schemas.microsoft.com/office/drawing/2014/main" id="{CA4A977E-2E5D-4BA9-B2AC-B32AE753AC31}"/>
              </a:ext>
            </a:extLst>
          </p:cNvPr>
          <p:cNvGraphicFramePr>
            <a:graphicFrameLocks noGrp="1"/>
          </p:cNvGraphicFramePr>
          <p:nvPr>
            <p:extLst>
              <p:ext uri="{D42A27DB-BD31-4B8C-83A1-F6EECF244321}">
                <p14:modId xmlns:p14="http://schemas.microsoft.com/office/powerpoint/2010/main" val="2980149813"/>
              </p:ext>
            </p:extLst>
          </p:nvPr>
        </p:nvGraphicFramePr>
        <p:xfrm>
          <a:off x="4002722" y="3677776"/>
          <a:ext cx="4186555" cy="975360"/>
        </p:xfrm>
        <a:graphic>
          <a:graphicData uri="http://schemas.openxmlformats.org/drawingml/2006/table">
            <a:tbl>
              <a:tblPr firstRow="1" firstCol="1" bandRow="1">
                <a:tableStyleId>{5940675A-B579-460E-94D1-54222C63F5DA}</a:tableStyleId>
              </a:tblPr>
              <a:tblGrid>
                <a:gridCol w="597535">
                  <a:extLst>
                    <a:ext uri="{9D8B030D-6E8A-4147-A177-3AD203B41FA5}">
                      <a16:colId xmlns:a16="http://schemas.microsoft.com/office/drawing/2014/main" val="610346802"/>
                    </a:ext>
                  </a:extLst>
                </a:gridCol>
                <a:gridCol w="598170">
                  <a:extLst>
                    <a:ext uri="{9D8B030D-6E8A-4147-A177-3AD203B41FA5}">
                      <a16:colId xmlns:a16="http://schemas.microsoft.com/office/drawing/2014/main" val="694585092"/>
                    </a:ext>
                  </a:extLst>
                </a:gridCol>
                <a:gridCol w="598170">
                  <a:extLst>
                    <a:ext uri="{9D8B030D-6E8A-4147-A177-3AD203B41FA5}">
                      <a16:colId xmlns:a16="http://schemas.microsoft.com/office/drawing/2014/main" val="3010895169"/>
                    </a:ext>
                  </a:extLst>
                </a:gridCol>
                <a:gridCol w="598170">
                  <a:extLst>
                    <a:ext uri="{9D8B030D-6E8A-4147-A177-3AD203B41FA5}">
                      <a16:colId xmlns:a16="http://schemas.microsoft.com/office/drawing/2014/main" val="533586286"/>
                    </a:ext>
                  </a:extLst>
                </a:gridCol>
                <a:gridCol w="598170">
                  <a:extLst>
                    <a:ext uri="{9D8B030D-6E8A-4147-A177-3AD203B41FA5}">
                      <a16:colId xmlns:a16="http://schemas.microsoft.com/office/drawing/2014/main" val="2677590533"/>
                    </a:ext>
                  </a:extLst>
                </a:gridCol>
                <a:gridCol w="598170">
                  <a:extLst>
                    <a:ext uri="{9D8B030D-6E8A-4147-A177-3AD203B41FA5}">
                      <a16:colId xmlns:a16="http://schemas.microsoft.com/office/drawing/2014/main" val="751270874"/>
                    </a:ext>
                  </a:extLst>
                </a:gridCol>
                <a:gridCol w="598170">
                  <a:extLst>
                    <a:ext uri="{9D8B030D-6E8A-4147-A177-3AD203B41FA5}">
                      <a16:colId xmlns:a16="http://schemas.microsoft.com/office/drawing/2014/main" val="3483414048"/>
                    </a:ext>
                  </a:extLst>
                </a:gridCol>
              </a:tblGrid>
              <a:tr h="325120">
                <a:tc>
                  <a:txBody>
                    <a:bodyPr/>
                    <a:lstStyle/>
                    <a:p>
                      <a:pPr algn="ctr">
                        <a:lnSpc>
                          <a:spcPct val="107000"/>
                        </a:lnSpc>
                        <a:spcAft>
                          <a:spcPts val="800"/>
                        </a:spcAft>
                      </a:pPr>
                      <a:r>
                        <a:rPr lang="en-GB" sz="1400" dirty="0">
                          <a:effectLst/>
                        </a:rPr>
                        <a:t> </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07000"/>
                        </a:lnSpc>
                        <a:spcAft>
                          <a:spcPts val="800"/>
                        </a:spcAft>
                      </a:pPr>
                      <a:r>
                        <a:rPr lang="en-GB" sz="1400" i="1" dirty="0">
                          <a:effectLst/>
                          <a:latin typeface="Times New Roman" panose="02020603050405020304" pitchFamily="18" charset="0"/>
                          <a:cs typeface="Times New Roman" panose="02020603050405020304" pitchFamily="18" charset="0"/>
                        </a:rPr>
                        <a:t>x</a:t>
                      </a:r>
                      <a:endParaRPr lang="en-GB" sz="120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2</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n-GB" sz="1400" dirty="0">
                          <a:effectLst/>
                        </a:rPr>
                        <a:t> </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GB" sz="1400" dirty="0">
                          <a:effectLst/>
                        </a:rPr>
                        <a:t> </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07000"/>
                        </a:lnSpc>
                        <a:spcAft>
                          <a:spcPts val="800"/>
                        </a:spcAft>
                      </a:pPr>
                      <a:r>
                        <a:rPr lang="en-GB" sz="1400">
                          <a:effectLst/>
                        </a:rPr>
                        <a:t>10</a:t>
                      </a:r>
                      <a:endParaRPr lang="en-GB" sz="12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2</a:t>
                      </a:r>
                      <a:endParaRPr lang="en-GB" sz="12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1289511"/>
                  </a:ext>
                </a:extLst>
              </a:tr>
              <a:tr h="325120">
                <a:tc>
                  <a:txBody>
                    <a:bodyPr/>
                    <a:lstStyle/>
                    <a:p>
                      <a:pPr algn="ctr">
                        <a:lnSpc>
                          <a:spcPct val="107000"/>
                        </a:lnSpc>
                        <a:spcAft>
                          <a:spcPts val="800"/>
                        </a:spcAft>
                      </a:pPr>
                      <a:r>
                        <a:rPr lang="en-GB" sz="1400" i="1" dirty="0">
                          <a:effectLst/>
                          <a:latin typeface="Times New Roman" panose="02020603050405020304" pitchFamily="18" charset="0"/>
                          <a:cs typeface="Times New Roman" panose="02020603050405020304" pitchFamily="18" charset="0"/>
                        </a:rPr>
                        <a:t>X</a:t>
                      </a:r>
                      <a:endParaRPr lang="en-GB" sz="120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i="1" dirty="0">
                          <a:effectLst/>
                          <a:latin typeface="Times New Roman" panose="02020603050405020304" pitchFamily="18" charset="0"/>
                          <a:cs typeface="Times New Roman" panose="02020603050405020304" pitchFamily="18" charset="0"/>
                        </a:rPr>
                        <a:t>x</a:t>
                      </a:r>
                      <a:r>
                        <a:rPr lang="en-GB" sz="1400" baseline="30000" dirty="0">
                          <a:effectLst/>
                        </a:rPr>
                        <a:t>2</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dirty="0">
                          <a:effectLst/>
                        </a:rPr>
                        <a:t>2</a:t>
                      </a:r>
                      <a:r>
                        <a:rPr lang="en-GB" sz="1200" i="1" dirty="0">
                          <a:effectLst/>
                          <a:latin typeface="Times New Roman" panose="02020603050405020304" pitchFamily="18" charset="0"/>
                          <a:cs typeface="Times New Roman" panose="02020603050405020304" pitchFamily="18" charset="0"/>
                        </a:rPr>
                        <a:t>x</a:t>
                      </a:r>
                      <a:endParaRPr lang="en-GB" sz="110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c>
                  <a:txBody>
                    <a:bodyPr/>
                    <a:lstStyle/>
                    <a:p>
                      <a:pPr algn="ctr">
                        <a:lnSpc>
                          <a:spcPct val="107000"/>
                        </a:lnSpc>
                        <a:spcAft>
                          <a:spcPts val="800"/>
                        </a:spcAft>
                      </a:pPr>
                      <a:r>
                        <a:rPr lang="en-GB" sz="1400" dirty="0">
                          <a:effectLst/>
                        </a:rPr>
                        <a:t>10</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100</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20</a:t>
                      </a:r>
                      <a:endParaRPr lang="en-GB" sz="12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0330737"/>
                  </a:ext>
                </a:extLst>
              </a:tr>
              <a:tr h="325120">
                <a:tc>
                  <a:txBody>
                    <a:bodyPr/>
                    <a:lstStyle/>
                    <a:p>
                      <a:pPr algn="ctr">
                        <a:lnSpc>
                          <a:spcPct val="107000"/>
                        </a:lnSpc>
                        <a:spcAft>
                          <a:spcPts val="800"/>
                        </a:spcAft>
                      </a:pPr>
                      <a:r>
                        <a:rPr lang="en-GB" sz="1400">
                          <a:effectLst/>
                        </a:rPr>
                        <a:t>3</a:t>
                      </a:r>
                      <a:endParaRPr lang="en-GB" sz="12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dirty="0">
                          <a:effectLst/>
                        </a:rPr>
                        <a:t>3</a:t>
                      </a:r>
                      <a:r>
                        <a:rPr lang="en-GB" sz="1200" i="1" dirty="0">
                          <a:effectLst/>
                          <a:latin typeface="Times New Roman" panose="02020603050405020304" pitchFamily="18" charset="0"/>
                          <a:cs typeface="Times New Roman" panose="02020603050405020304" pitchFamily="18" charset="0"/>
                        </a:rPr>
                        <a:t>x</a:t>
                      </a:r>
                      <a:endParaRPr lang="en-GB" sz="110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6</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c>
                  <a:txBody>
                    <a:bodyPr/>
                    <a:lstStyle/>
                    <a:p>
                      <a:pPr algn="ctr">
                        <a:lnSpc>
                          <a:spcPct val="107000"/>
                        </a:lnSpc>
                        <a:spcAft>
                          <a:spcPts val="800"/>
                        </a:spcAft>
                      </a:pPr>
                      <a:r>
                        <a:rPr lang="en-GB" sz="1400" dirty="0">
                          <a:effectLst/>
                        </a:rPr>
                        <a:t>3</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30</a:t>
                      </a:r>
                      <a:endParaRPr lang="en-GB" sz="12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6</a:t>
                      </a:r>
                      <a:endParaRPr lang="en-GB" sz="12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3246868"/>
                  </a:ext>
                </a:extLst>
              </a:tr>
            </a:tbl>
          </a:graphicData>
        </a:graphic>
      </p:graphicFrame>
    </p:spTree>
    <p:extLst>
      <p:ext uri="{BB962C8B-B14F-4D97-AF65-F5344CB8AC3E}">
        <p14:creationId xmlns:p14="http://schemas.microsoft.com/office/powerpoint/2010/main" val="263044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(3)</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lnSpcReduction="10000"/>
          </a:bodyPr>
          <a:lstStyle/>
          <a:p>
            <a:r>
              <a:rPr lang="en-GB" dirty="0">
                <a:effectLst/>
                <a:latin typeface="+mj-lt"/>
                <a:ea typeface="Calibri" panose="020F0502020204030204" pitchFamily="34" charset="0"/>
                <a:cs typeface="Times New Roman" panose="02020603050405020304" pitchFamily="18" charset="0"/>
              </a:rPr>
              <a:t>A binomial expression is an algebraic expression with two terms, such as (</a:t>
            </a:r>
            <a:r>
              <a:rPr lang="en-GB" i="1" dirty="0">
                <a:effectLst/>
                <a:latin typeface="+mj-lt"/>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+ 2), (</a:t>
            </a:r>
            <a:r>
              <a:rPr lang="en-GB" i="1" dirty="0">
                <a:effectLst/>
                <a:latin typeface="+mj-lt"/>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4), (4 – 3</a:t>
            </a:r>
            <a:r>
              <a:rPr lang="en-GB" i="1" dirty="0">
                <a:effectLst/>
                <a:latin typeface="+mj-lt"/>
                <a:ea typeface="Calibri" panose="020F0502020204030204" pitchFamily="34" charset="0"/>
                <a:cs typeface="Times New Roman" panose="02020603050405020304" pitchFamily="18" charset="0"/>
              </a:rPr>
              <a:t>p</a:t>
            </a:r>
            <a:r>
              <a:rPr lang="en-GB" dirty="0">
                <a:effectLst/>
                <a:latin typeface="+mj-lt"/>
                <a:ea typeface="Calibri" panose="020F0502020204030204" pitchFamily="34" charset="0"/>
                <a:cs typeface="Times New Roman" panose="02020603050405020304" pitchFamily="18" charset="0"/>
              </a:rPr>
              <a:t>), etc. Although in common use, the phrase ‘expand these brackets’ does not necessarily offer an insight into the mathematical structure and </a:t>
            </a:r>
            <a:r>
              <a:rPr lang="en-GB" i="1" dirty="0">
                <a:effectLst/>
                <a:latin typeface="+mj-lt"/>
                <a:ea typeface="Calibri" panose="020F0502020204030204" pitchFamily="34" charset="0"/>
                <a:cs typeface="Times New Roman" panose="02020603050405020304" pitchFamily="18" charset="0"/>
              </a:rPr>
              <a:t>Example 1</a:t>
            </a:r>
            <a:r>
              <a:rPr lang="en-GB" dirty="0">
                <a:effectLst/>
                <a:latin typeface="+mj-lt"/>
                <a:ea typeface="Calibri" panose="020F0502020204030204" pitchFamily="34" charset="0"/>
                <a:cs typeface="Times New Roman" panose="02020603050405020304" pitchFamily="18" charset="0"/>
              </a:rPr>
              <a:t> </a:t>
            </a:r>
            <a:r>
              <a:rPr lang="en-GB" dirty="0">
                <a:latin typeface="+mj-lt"/>
                <a:ea typeface="Calibri" panose="020F0502020204030204" pitchFamily="34" charset="0"/>
                <a:cs typeface="Times New Roman" panose="02020603050405020304" pitchFamily="18" charset="0"/>
              </a:rPr>
              <a:t>(on slide 17) </a:t>
            </a:r>
            <a:r>
              <a:rPr lang="en-GB" dirty="0">
                <a:effectLst/>
                <a:latin typeface="+mj-lt"/>
                <a:ea typeface="Calibri" panose="020F0502020204030204" pitchFamily="34" charset="0"/>
                <a:cs typeface="Times New Roman" panose="02020603050405020304" pitchFamily="18" charset="0"/>
              </a:rPr>
              <a:t>uses both ‘find the product’ and ‘expand’ to help students make the connection. </a:t>
            </a:r>
          </a:p>
          <a:p>
            <a:r>
              <a:rPr lang="en-GB" dirty="0">
                <a:effectLst/>
                <a:latin typeface="+mj-lt"/>
                <a:ea typeface="Calibri" panose="020F0502020204030204" pitchFamily="34" charset="0"/>
                <a:cs typeface="Times New Roman" panose="02020603050405020304" pitchFamily="18" charset="0"/>
              </a:rPr>
              <a:t>Using the word ‘product’ will also help eliminate the common mistake of students adding rather than multiplying the integers (in the example above, writing 5 in the bottom right-hand cell rather than 6).</a:t>
            </a:r>
          </a:p>
          <a:p>
            <a:r>
              <a:rPr lang="en-GB" dirty="0">
                <a:latin typeface="+mj-lt"/>
                <a:cs typeface="Times New Roman" panose="02020603050405020304" pitchFamily="18" charset="0"/>
              </a:rPr>
              <a:t>Using the distributive law, (x + 2)(x + 3) can also be written as x(x + 3) + 2(x + 3). Making this explicit can further support students to make connections (see also 1.4.3.1 Multiplying an expression by a term).</a:t>
            </a:r>
          </a:p>
          <a:p>
            <a:endParaRPr lang="en-GB" sz="3200" dirty="0">
              <a:highlight>
                <a:srgbClr val="FFFF00"/>
              </a:highlight>
              <a:latin typeface="+mj-lt"/>
            </a:endParaRPr>
          </a:p>
        </p:txBody>
      </p:sp>
    </p:spTree>
    <p:extLst>
      <p:ext uri="{BB962C8B-B14F-4D97-AF65-F5344CB8AC3E}">
        <p14:creationId xmlns:p14="http://schemas.microsoft.com/office/powerpoint/2010/main" val="293193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(4)</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lnSpcReduction="10000"/>
          </a:bodyPr>
          <a:lstStyle/>
          <a:p>
            <a:r>
              <a:rPr lang="en-GB" dirty="0">
                <a:effectLst/>
                <a:latin typeface="+mj-lt"/>
                <a:ea typeface="Calibri" panose="020F0502020204030204" pitchFamily="34" charset="0"/>
                <a:cs typeface="Times New Roman" panose="02020603050405020304" pitchFamily="18" charset="0"/>
              </a:rPr>
              <a:t>Avoid mechanical practice of exclusively standard questions where the same letter is used for the variable and terms are written as the same throughout. (Example 1 has ‘standard’ questions whereas other examples include some non-standard questions.)</a:t>
            </a:r>
          </a:p>
          <a:p>
            <a:r>
              <a:rPr lang="en-GB" dirty="0">
                <a:effectLst/>
                <a:latin typeface="+mj-lt"/>
                <a:ea typeface="Calibri" panose="020F0502020204030204" pitchFamily="34" charset="0"/>
                <a:cs typeface="Times New Roman" panose="02020603050405020304" pitchFamily="18" charset="0"/>
              </a:rPr>
              <a:t>Some students may have difficulties with binomials including negative terms and this is explored in Example 5. The questions are designed to foster rich ‘what’s the same and what’s different?’ discussions to secure and deepen understanding. </a:t>
            </a:r>
          </a:p>
          <a:p>
            <a:r>
              <a:rPr lang="en-GB" dirty="0">
                <a:effectLst/>
                <a:latin typeface="+mj-lt"/>
                <a:ea typeface="Calibri" panose="020F0502020204030204" pitchFamily="34" charset="0"/>
                <a:cs typeface="Times New Roman" panose="02020603050405020304" pitchFamily="18" charset="0"/>
              </a:rPr>
              <a:t>It is also useful to include some non-examples (see Examples 2 and 3) for students to critique and reason about and apply skills to solve problems (see Example 7).</a:t>
            </a:r>
          </a:p>
        </p:txBody>
      </p:sp>
    </p:spTree>
    <p:extLst>
      <p:ext uri="{BB962C8B-B14F-4D97-AF65-F5344CB8AC3E}">
        <p14:creationId xmlns:p14="http://schemas.microsoft.com/office/powerpoint/2010/main" val="393169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that the product of two binomials is an expression with four terms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2E5B69A1-0725-4AA6-9951-9E5847E2A58A}"/>
              </a:ext>
            </a:extLst>
          </p:cNvPr>
          <p:cNvSpPr txBox="1"/>
          <p:nvPr/>
        </p:nvSpPr>
        <p:spPr>
          <a:xfrm>
            <a:off x="839416" y="1916832"/>
            <a:ext cx="6093822" cy="2739211"/>
          </a:xfrm>
          <a:prstGeom prst="rect">
            <a:avLst/>
          </a:prstGeom>
          <a:noFill/>
        </p:spPr>
        <p:txBody>
          <a:bodyPr wrap="square">
            <a:spAutoFit/>
          </a:bodyPr>
          <a:lstStyle/>
          <a:p>
            <a:pPr>
              <a:spcBef>
                <a:spcPts val="1200"/>
              </a:spcBef>
              <a:spcAft>
                <a:spcPts val="1200"/>
              </a:spcAft>
              <a:buNone/>
            </a:pPr>
            <a:r>
              <a:rPr lang="en-GB" dirty="0"/>
              <a:t>Find the product of: </a:t>
            </a:r>
          </a:p>
          <a:p>
            <a:pPr marL="1428750" lvl="2" indent="-514350">
              <a:spcBef>
                <a:spcPts val="1200"/>
              </a:spcBef>
              <a:spcAft>
                <a:spcPts val="1200"/>
              </a:spcAft>
              <a:buFont typeface="+mj-lt"/>
              <a:buAutoNum type="alphaLcParenR"/>
            </a:pPr>
            <a:r>
              <a:rPr lang="en-GB" dirty="0"/>
              <a:t>(</a:t>
            </a:r>
            <a:r>
              <a:rPr lang="en-GB" i="1" dirty="0">
                <a:latin typeface="Times New Roman" panose="02020603050405020304" pitchFamily="18" charset="0"/>
                <a:cs typeface="Times New Roman" panose="02020603050405020304" pitchFamily="18" charset="0"/>
              </a:rPr>
              <a:t>x</a:t>
            </a:r>
            <a:r>
              <a:rPr lang="en-GB" dirty="0"/>
              <a:t> + 2)(</a:t>
            </a:r>
            <a:r>
              <a:rPr lang="en-GB" i="1" dirty="0">
                <a:latin typeface="Times New Roman" panose="02020603050405020304" pitchFamily="18" charset="0"/>
                <a:cs typeface="Times New Roman" panose="02020603050405020304" pitchFamily="18" charset="0"/>
              </a:rPr>
              <a:t>x </a:t>
            </a:r>
            <a:r>
              <a:rPr lang="en-GB" dirty="0"/>
              <a:t>+ 6)</a:t>
            </a:r>
          </a:p>
          <a:p>
            <a:pPr marL="1428750" lvl="2" indent="-514350">
              <a:spcBef>
                <a:spcPts val="1200"/>
              </a:spcBef>
              <a:spcAft>
                <a:spcPts val="1200"/>
              </a:spcAft>
              <a:buFont typeface="+mj-lt"/>
              <a:buAutoNum type="alphaLcParenR"/>
            </a:pPr>
            <a:r>
              <a:rPr lang="en-GB" dirty="0"/>
              <a:t>(</a:t>
            </a:r>
            <a:r>
              <a:rPr lang="en-GB" i="1" dirty="0">
                <a:latin typeface="Times New Roman" panose="02020603050405020304" pitchFamily="18" charset="0"/>
                <a:cs typeface="Times New Roman" panose="02020603050405020304" pitchFamily="18" charset="0"/>
              </a:rPr>
              <a:t>x</a:t>
            </a:r>
            <a:r>
              <a:rPr lang="en-GB" dirty="0"/>
              <a:t> + 3)(</a:t>
            </a:r>
            <a:r>
              <a:rPr lang="en-GB" i="1" dirty="0">
                <a:latin typeface="Times New Roman" panose="02020603050405020304" pitchFamily="18" charset="0"/>
                <a:cs typeface="Times New Roman" panose="02020603050405020304" pitchFamily="18" charset="0"/>
              </a:rPr>
              <a:t>x</a:t>
            </a:r>
            <a:r>
              <a:rPr lang="en-GB" dirty="0"/>
              <a:t> + 4)</a:t>
            </a:r>
          </a:p>
          <a:p>
            <a:pPr marL="1428750" lvl="2" indent="-514350">
              <a:spcBef>
                <a:spcPts val="1200"/>
              </a:spcBef>
              <a:spcAft>
                <a:spcPts val="1200"/>
              </a:spcAft>
              <a:buFont typeface="+mj-lt"/>
              <a:buAutoNum type="alphaLcParenR"/>
            </a:pPr>
            <a:r>
              <a:rPr lang="en-GB" dirty="0"/>
              <a:t>(</a:t>
            </a:r>
            <a:r>
              <a:rPr lang="en-GB" i="1" dirty="0">
                <a:latin typeface="Times New Roman" panose="02020603050405020304" pitchFamily="18" charset="0"/>
                <a:cs typeface="Times New Roman" panose="02020603050405020304" pitchFamily="18" charset="0"/>
              </a:rPr>
              <a:t>x</a:t>
            </a:r>
            <a:r>
              <a:rPr lang="en-GB" dirty="0"/>
              <a:t> + 1)(12 + </a:t>
            </a:r>
            <a:r>
              <a:rPr lang="en-GB" i="1" dirty="0">
                <a:latin typeface="Times New Roman" panose="02020603050405020304" pitchFamily="18" charset="0"/>
                <a:cs typeface="Times New Roman" panose="02020603050405020304" pitchFamily="18" charset="0"/>
              </a:rPr>
              <a:t>x</a:t>
            </a:r>
            <a:r>
              <a:rPr lang="en-GB" dirty="0"/>
              <a:t>)</a:t>
            </a:r>
          </a:p>
        </p:txBody>
      </p:sp>
    </p:spTree>
    <p:extLst>
      <p:ext uri="{BB962C8B-B14F-4D97-AF65-F5344CB8AC3E}">
        <p14:creationId xmlns:p14="http://schemas.microsoft.com/office/powerpoint/2010/main" val="71725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that the product of two binomials is an expression with four terms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82453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your students use FOIL, CLAW, smiley face, etc., to find the product of two binomials? Consider the benefits and disadvantages of these approaches.</a:t>
            </a:r>
          </a:p>
          <a:p>
            <a:pPr marL="360000" lvl="1" fontAlgn="auto">
              <a:lnSpc>
                <a:spcPct val="100000"/>
              </a:lnSpc>
              <a:spcBef>
                <a:spcPts val="0"/>
              </a:spcBef>
              <a:spcAft>
                <a:spcPts val="1200"/>
              </a:spcAft>
              <a:buClrTx/>
            </a:pPr>
            <a:r>
              <a:rPr lang="en-GB" sz="2400" dirty="0"/>
              <a:t>Think about the variation in this example. What are the implications for student understanding?</a:t>
            </a:r>
          </a:p>
        </p:txBody>
      </p:sp>
      <p:grpSp>
        <p:nvGrpSpPr>
          <p:cNvPr id="2" name="Group 1">
            <a:extLst>
              <a:ext uri="{FF2B5EF4-FFF2-40B4-BE49-F238E27FC236}">
                <a16:creationId xmlns:a16="http://schemas.microsoft.com/office/drawing/2014/main" id="{C86E37B4-A59C-4418-B1D7-D7911F068656}"/>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C28BA48-803C-4766-A602-CC58A33112C4}"/>
                </a:ext>
              </a:extLst>
            </p:cNvPr>
            <p:cNvSpPr txBox="1"/>
            <p:nvPr/>
          </p:nvSpPr>
          <p:spPr>
            <a:xfrm>
              <a:off x="839416" y="2204864"/>
              <a:ext cx="5518260" cy="2739211"/>
            </a:xfrm>
            <a:prstGeom prst="rect">
              <a:avLst/>
            </a:prstGeom>
            <a:noFill/>
          </p:spPr>
          <p:txBody>
            <a:bodyPr wrap="square">
              <a:spAutoFit/>
            </a:bodyPr>
            <a:lstStyle/>
            <a:p>
              <a:pPr>
                <a:spcBef>
                  <a:spcPts val="1200"/>
                </a:spcBef>
                <a:spcAft>
                  <a:spcPts val="1200"/>
                </a:spcAft>
                <a:buNone/>
              </a:pPr>
              <a:r>
                <a:rPr lang="en-GB" dirty="0"/>
                <a:t>Find the product of: </a:t>
              </a:r>
            </a:p>
            <a:p>
              <a:pPr marL="971550" lvl="1" indent="-514350">
                <a:spcBef>
                  <a:spcPts val="1200"/>
                </a:spcBef>
                <a:spcAft>
                  <a:spcPts val="1200"/>
                </a:spcAft>
                <a:buFont typeface="+mj-lt"/>
                <a:buAutoNum type="alphaLcParenR"/>
              </a:pPr>
              <a:r>
                <a:rPr lang="en-GB" dirty="0"/>
                <a:t>(</a:t>
              </a:r>
              <a:r>
                <a:rPr lang="en-GB" i="1" dirty="0">
                  <a:latin typeface="Times New Roman" panose="02020603050405020304" pitchFamily="18" charset="0"/>
                  <a:cs typeface="Times New Roman" panose="02020603050405020304" pitchFamily="18" charset="0"/>
                </a:rPr>
                <a:t>x</a:t>
              </a:r>
              <a:r>
                <a:rPr lang="en-GB" dirty="0"/>
                <a:t> + 2)(</a:t>
              </a:r>
              <a:r>
                <a:rPr lang="en-GB" i="1" dirty="0">
                  <a:latin typeface="Times New Roman" panose="02020603050405020304" pitchFamily="18" charset="0"/>
                  <a:cs typeface="Times New Roman" panose="02020603050405020304" pitchFamily="18" charset="0"/>
                </a:rPr>
                <a:t>x </a:t>
              </a:r>
              <a:r>
                <a:rPr lang="en-GB" dirty="0"/>
                <a:t>+ 6)</a:t>
              </a:r>
            </a:p>
            <a:p>
              <a:pPr marL="971550" lvl="1" indent="-514350">
                <a:spcBef>
                  <a:spcPts val="1200"/>
                </a:spcBef>
                <a:spcAft>
                  <a:spcPts val="1200"/>
                </a:spcAft>
                <a:buFont typeface="+mj-lt"/>
                <a:buAutoNum type="alphaLcParenR"/>
              </a:pPr>
              <a:r>
                <a:rPr lang="en-GB" dirty="0"/>
                <a:t>(</a:t>
              </a:r>
              <a:r>
                <a:rPr lang="en-GB" i="1" dirty="0">
                  <a:latin typeface="Times New Roman" panose="02020603050405020304" pitchFamily="18" charset="0"/>
                  <a:cs typeface="Times New Roman" panose="02020603050405020304" pitchFamily="18" charset="0"/>
                </a:rPr>
                <a:t>x</a:t>
              </a:r>
              <a:r>
                <a:rPr lang="en-GB" dirty="0"/>
                <a:t> + 3)(</a:t>
              </a:r>
              <a:r>
                <a:rPr lang="en-GB" i="1" dirty="0">
                  <a:latin typeface="Times New Roman" panose="02020603050405020304" pitchFamily="18" charset="0"/>
                  <a:cs typeface="Times New Roman" panose="02020603050405020304" pitchFamily="18" charset="0"/>
                </a:rPr>
                <a:t>x</a:t>
              </a:r>
              <a:r>
                <a:rPr lang="en-GB" dirty="0"/>
                <a:t> + 4)</a:t>
              </a:r>
            </a:p>
            <a:p>
              <a:pPr marL="971550" lvl="1" indent="-514350">
                <a:spcBef>
                  <a:spcPts val="1200"/>
                </a:spcBef>
                <a:spcAft>
                  <a:spcPts val="1200"/>
                </a:spcAft>
                <a:buFont typeface="+mj-lt"/>
                <a:buAutoNum type="alphaLcParenR"/>
              </a:pPr>
              <a:r>
                <a:rPr lang="en-GB" dirty="0"/>
                <a:t>(</a:t>
              </a:r>
              <a:r>
                <a:rPr lang="en-GB" i="1" dirty="0">
                  <a:latin typeface="Times New Roman" panose="02020603050405020304" pitchFamily="18" charset="0"/>
                  <a:cs typeface="Times New Roman" panose="02020603050405020304" pitchFamily="18" charset="0"/>
                </a:rPr>
                <a:t>x</a:t>
              </a:r>
              <a:r>
                <a:rPr lang="en-GB" dirty="0"/>
                <a:t> + 1)(12 + </a:t>
              </a:r>
              <a:r>
                <a:rPr lang="en-GB" i="1" dirty="0">
                  <a:latin typeface="Times New Roman" panose="02020603050405020304" pitchFamily="18" charset="0"/>
                  <a:cs typeface="Times New Roman" panose="02020603050405020304" pitchFamily="18" charset="0"/>
                </a:rPr>
                <a:t>x</a:t>
              </a:r>
              <a:r>
                <a:rPr lang="en-GB" dirty="0"/>
                <a:t>)</a:t>
              </a: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that the product of two binomials is an expression with four terms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0E14E2B4-7061-4901-BBD3-8F59CACAB36C}"/>
              </a:ext>
            </a:extLst>
          </p:cNvPr>
          <p:cNvSpPr txBox="1"/>
          <p:nvPr/>
        </p:nvSpPr>
        <p:spPr>
          <a:xfrm>
            <a:off x="983432" y="1700808"/>
            <a:ext cx="6093822" cy="3831818"/>
          </a:xfrm>
          <a:prstGeom prst="rect">
            <a:avLst/>
          </a:prstGeom>
          <a:noFill/>
        </p:spPr>
        <p:txBody>
          <a:bodyPr wrap="square">
            <a:spAutoFit/>
          </a:bodyPr>
          <a:lstStyle/>
          <a:p>
            <a:pPr>
              <a:spcBef>
                <a:spcPts val="1200"/>
              </a:spcBef>
              <a:spcAft>
                <a:spcPts val="600"/>
              </a:spcAft>
              <a:buNone/>
            </a:pPr>
            <a:r>
              <a:rPr lang="es-ES" dirty="0" err="1"/>
              <a:t>Expand</a:t>
            </a:r>
            <a:r>
              <a:rPr lang="es-ES" dirty="0"/>
              <a:t>:</a:t>
            </a:r>
          </a:p>
          <a:p>
            <a:pPr marL="971550" lvl="1" indent="-514350">
              <a:spcBef>
                <a:spcPts val="1200"/>
              </a:spcBef>
              <a:spcAft>
                <a:spcPts val="600"/>
              </a:spcAft>
              <a:buFont typeface="+mj-lt"/>
              <a:buAutoNum type="alphaLcParenR"/>
            </a:pPr>
            <a:r>
              <a:rPr lang="es-ES" dirty="0"/>
              <a:t>(</a:t>
            </a:r>
            <a:r>
              <a:rPr lang="es-ES" i="1" dirty="0">
                <a:latin typeface="Times New Roman" panose="02020603050405020304" pitchFamily="18" charset="0"/>
                <a:cs typeface="Times New Roman" panose="02020603050405020304" pitchFamily="18" charset="0"/>
              </a:rPr>
              <a:t>y</a:t>
            </a:r>
            <a:r>
              <a:rPr lang="es-ES" dirty="0"/>
              <a:t> + 1)(</a:t>
            </a:r>
            <a:r>
              <a:rPr lang="es-ES" i="1" dirty="0">
                <a:latin typeface="Times New Roman" panose="02020603050405020304" pitchFamily="18" charset="0"/>
                <a:cs typeface="Times New Roman" panose="02020603050405020304" pitchFamily="18" charset="0"/>
              </a:rPr>
              <a:t>y</a:t>
            </a:r>
            <a:r>
              <a:rPr lang="es-ES" dirty="0"/>
              <a:t> + 3)</a:t>
            </a:r>
          </a:p>
          <a:p>
            <a:pPr marL="971550" lvl="1" indent="-514350">
              <a:spcBef>
                <a:spcPts val="1200"/>
              </a:spcBef>
              <a:spcAft>
                <a:spcPts val="600"/>
              </a:spcAft>
              <a:buFont typeface="+mj-lt"/>
              <a:buAutoNum type="alphaLcParenR"/>
            </a:pPr>
            <a:r>
              <a:rPr lang="es-ES" dirty="0"/>
              <a:t>(2</a:t>
            </a:r>
            <a:r>
              <a:rPr lang="es-ES" i="1" dirty="0">
                <a:latin typeface="Times New Roman" panose="02020603050405020304" pitchFamily="18" charset="0"/>
                <a:cs typeface="Times New Roman" panose="02020603050405020304" pitchFamily="18" charset="0"/>
              </a:rPr>
              <a:t>y</a:t>
            </a:r>
            <a:r>
              <a:rPr lang="es-ES" dirty="0"/>
              <a:t> + 1)(</a:t>
            </a:r>
            <a:r>
              <a:rPr lang="es-ES" i="1" dirty="0">
                <a:latin typeface="Times New Roman" panose="02020603050405020304" pitchFamily="18" charset="0"/>
                <a:cs typeface="Times New Roman" panose="02020603050405020304" pitchFamily="18" charset="0"/>
              </a:rPr>
              <a:t>y</a:t>
            </a:r>
            <a:r>
              <a:rPr lang="es-ES" dirty="0"/>
              <a:t> + 3)</a:t>
            </a:r>
          </a:p>
          <a:p>
            <a:pPr marL="971550" lvl="1" indent="-514350">
              <a:spcBef>
                <a:spcPts val="1200"/>
              </a:spcBef>
              <a:spcAft>
                <a:spcPts val="600"/>
              </a:spcAft>
              <a:buFont typeface="+mj-lt"/>
              <a:buAutoNum type="alphaLcParenR"/>
            </a:pPr>
            <a:r>
              <a:rPr lang="es-ES" dirty="0"/>
              <a:t>(3</a:t>
            </a:r>
            <a:r>
              <a:rPr lang="es-ES" i="1" dirty="0">
                <a:latin typeface="Times New Roman" panose="02020603050405020304" pitchFamily="18" charset="0"/>
                <a:cs typeface="Times New Roman" panose="02020603050405020304" pitchFamily="18" charset="0"/>
              </a:rPr>
              <a:t>y</a:t>
            </a:r>
            <a:r>
              <a:rPr lang="es-ES" dirty="0"/>
              <a:t> + 1)(</a:t>
            </a:r>
            <a:r>
              <a:rPr lang="es-ES" i="1" dirty="0">
                <a:latin typeface="Times New Roman" panose="02020603050405020304" pitchFamily="18" charset="0"/>
                <a:cs typeface="Times New Roman" panose="02020603050405020304" pitchFamily="18" charset="0"/>
              </a:rPr>
              <a:t>y</a:t>
            </a:r>
            <a:r>
              <a:rPr lang="es-ES" dirty="0"/>
              <a:t> + 3)</a:t>
            </a:r>
          </a:p>
          <a:p>
            <a:pPr marL="971550" lvl="1" indent="-514350">
              <a:spcBef>
                <a:spcPts val="1200"/>
              </a:spcBef>
              <a:spcAft>
                <a:spcPts val="600"/>
              </a:spcAft>
              <a:buFont typeface="+mj-lt"/>
              <a:buAutoNum type="alphaLcParenR"/>
            </a:pPr>
            <a:r>
              <a:rPr lang="es-ES" dirty="0"/>
              <a:t>(1 + 4</a:t>
            </a:r>
            <a:r>
              <a:rPr lang="es-ES" i="1" dirty="0">
                <a:latin typeface="Times New Roman" panose="02020603050405020304" pitchFamily="18" charset="0"/>
                <a:cs typeface="Times New Roman" panose="02020603050405020304" pitchFamily="18" charset="0"/>
              </a:rPr>
              <a:t>y</a:t>
            </a:r>
            <a:r>
              <a:rPr lang="es-ES" dirty="0"/>
              <a:t>)(</a:t>
            </a:r>
            <a:r>
              <a:rPr lang="es-ES" i="1" dirty="0">
                <a:latin typeface="Times New Roman" panose="02020603050405020304" pitchFamily="18" charset="0"/>
                <a:cs typeface="Times New Roman" panose="02020603050405020304" pitchFamily="18" charset="0"/>
              </a:rPr>
              <a:t>y</a:t>
            </a:r>
            <a:r>
              <a:rPr lang="es-ES" dirty="0"/>
              <a:t> + 3)</a:t>
            </a:r>
          </a:p>
          <a:p>
            <a:pPr marL="971550" lvl="1" indent="-514350">
              <a:spcBef>
                <a:spcPts val="1200"/>
              </a:spcBef>
              <a:spcAft>
                <a:spcPts val="600"/>
              </a:spcAft>
              <a:buFont typeface="+mj-lt"/>
              <a:buAutoNum type="alphaLcParenR"/>
            </a:pPr>
            <a:r>
              <a:rPr lang="es-ES" dirty="0"/>
              <a:t>(4</a:t>
            </a:r>
            <a:r>
              <a:rPr lang="es-ES" i="1" dirty="0">
                <a:latin typeface="Times New Roman" panose="02020603050405020304" pitchFamily="18" charset="0"/>
                <a:cs typeface="Times New Roman" panose="02020603050405020304" pitchFamily="18" charset="0"/>
              </a:rPr>
              <a:t>y</a:t>
            </a:r>
            <a:r>
              <a:rPr lang="es-ES" dirty="0"/>
              <a:t> + 1)(3 + 2</a:t>
            </a:r>
            <a:r>
              <a:rPr lang="es-ES" i="1" dirty="0">
                <a:latin typeface="Times New Roman" panose="02020603050405020304" pitchFamily="18" charset="0"/>
                <a:cs typeface="Times New Roman" panose="02020603050405020304" pitchFamily="18" charset="0"/>
              </a:rPr>
              <a:t>y</a:t>
            </a:r>
            <a:r>
              <a:rPr lang="es-ES" dirty="0"/>
              <a:t>)</a:t>
            </a:r>
          </a:p>
        </p:txBody>
      </p:sp>
    </p:spTree>
    <p:extLst>
      <p:ext uri="{BB962C8B-B14F-4D97-AF65-F5344CB8AC3E}">
        <p14:creationId xmlns:p14="http://schemas.microsoft.com/office/powerpoint/2010/main" val="359781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sz="2200" dirty="0"/>
              <a:t>These slides are designed to complement the </a:t>
            </a:r>
            <a:r>
              <a:rPr lang="en-GB" sz="2200" dirty="0">
                <a:hlinkClick r:id="rId2"/>
              </a:rPr>
              <a:t>1.4 Simplifying and manipulating expressions, equations and formulae</a:t>
            </a:r>
            <a:r>
              <a:rPr lang="en-GB" sz="2200" dirty="0"/>
              <a:t> Core Concept document and its associated Theme Overview document </a:t>
            </a:r>
            <a:r>
              <a:rPr lang="en-GB" sz="2200" dirty="0">
                <a:hlinkClick r:id="rId3"/>
              </a:rPr>
              <a:t>1 The Structure of the number system</a:t>
            </a:r>
            <a:r>
              <a:rPr lang="en-GB" sz="2200" dirty="0"/>
              <a:t>, </a:t>
            </a:r>
            <a:r>
              <a:rPr lang="en-GB" sz="2200" b="0" i="0" dirty="0">
                <a:effectLst/>
              </a:rPr>
              <a:t>both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132437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that the product of two binomials is an expression with four terms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5"/>
            <a:ext cx="4891318" cy="417646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we make connections using the distributive law to expand a single term over a binomial when working with pairs of binomials? Why or why not?</a:t>
            </a:r>
          </a:p>
          <a:p>
            <a:pPr marL="360000" lvl="1" fontAlgn="auto">
              <a:lnSpc>
                <a:spcPct val="100000"/>
              </a:lnSpc>
              <a:spcBef>
                <a:spcPts val="0"/>
              </a:spcBef>
              <a:spcAft>
                <a:spcPts val="1200"/>
              </a:spcAft>
              <a:buClrTx/>
            </a:pPr>
            <a:r>
              <a:rPr lang="en-GB" sz="2400" dirty="0"/>
              <a:t>Consider the variation in this example. What are the implications for student understanding?</a:t>
            </a:r>
          </a:p>
        </p:txBody>
      </p:sp>
      <p:grpSp>
        <p:nvGrpSpPr>
          <p:cNvPr id="2" name="Group 1">
            <a:extLst>
              <a:ext uri="{FF2B5EF4-FFF2-40B4-BE49-F238E27FC236}">
                <a16:creationId xmlns:a16="http://schemas.microsoft.com/office/drawing/2014/main" id="{82FB3271-1BBD-41F9-B907-8BE5C455C170}"/>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7DBDAC-F257-4FBE-A905-439C0D9EACA5}"/>
                </a:ext>
              </a:extLst>
            </p:cNvPr>
            <p:cNvSpPr txBox="1"/>
            <p:nvPr/>
          </p:nvSpPr>
          <p:spPr>
            <a:xfrm>
              <a:off x="983432" y="1934142"/>
              <a:ext cx="5112568" cy="3462486"/>
            </a:xfrm>
            <a:prstGeom prst="rect">
              <a:avLst/>
            </a:prstGeom>
            <a:noFill/>
          </p:spPr>
          <p:txBody>
            <a:bodyPr wrap="square">
              <a:spAutoFit/>
            </a:bodyPr>
            <a:lstStyle/>
            <a:p>
              <a:pPr>
                <a:spcBef>
                  <a:spcPts val="1200"/>
                </a:spcBef>
                <a:spcAft>
                  <a:spcPts val="600"/>
                </a:spcAft>
                <a:buNone/>
              </a:pPr>
              <a:r>
                <a:rPr lang="es-ES" sz="2400" dirty="0" err="1"/>
                <a:t>Expand</a:t>
              </a:r>
              <a:r>
                <a:rPr lang="es-ES" sz="2400" dirty="0"/>
                <a:t>:</a:t>
              </a:r>
            </a:p>
            <a:p>
              <a:pPr marL="971550" lvl="1" indent="-514350">
                <a:spcBef>
                  <a:spcPts val="1200"/>
                </a:spcBef>
                <a:spcAft>
                  <a:spcPts val="600"/>
                </a:spcAft>
                <a:buFont typeface="+mj-lt"/>
                <a:buAutoNum type="alphaLcParenR"/>
              </a:pPr>
              <a:r>
                <a:rPr lang="es-ES" sz="2400" dirty="0"/>
                <a:t>(</a:t>
              </a:r>
              <a:r>
                <a:rPr lang="es-ES" sz="2400" i="1" dirty="0">
                  <a:latin typeface="Times New Roman" panose="02020603050405020304" pitchFamily="18" charset="0"/>
                  <a:cs typeface="Times New Roman" panose="02020603050405020304" pitchFamily="18" charset="0"/>
                </a:rPr>
                <a:t>y</a:t>
              </a:r>
              <a:r>
                <a:rPr lang="es-ES" sz="2400" dirty="0"/>
                <a:t> + 1)(</a:t>
              </a:r>
              <a:r>
                <a:rPr lang="es-ES" sz="2400" i="1" dirty="0">
                  <a:latin typeface="Times New Roman" panose="02020603050405020304" pitchFamily="18" charset="0"/>
                  <a:cs typeface="Times New Roman" panose="02020603050405020304" pitchFamily="18" charset="0"/>
                </a:rPr>
                <a:t>y</a:t>
              </a:r>
              <a:r>
                <a:rPr lang="es-ES" sz="2400" dirty="0"/>
                <a:t> + 3)</a:t>
              </a:r>
            </a:p>
            <a:p>
              <a:pPr marL="971550" lvl="1" indent="-514350">
                <a:spcBef>
                  <a:spcPts val="1200"/>
                </a:spcBef>
                <a:spcAft>
                  <a:spcPts val="600"/>
                </a:spcAft>
                <a:buFont typeface="+mj-lt"/>
                <a:buAutoNum type="alphaLcParenR"/>
              </a:pPr>
              <a:r>
                <a:rPr lang="es-ES" sz="2400" dirty="0"/>
                <a:t>(2</a:t>
              </a:r>
              <a:r>
                <a:rPr lang="es-ES" sz="2400" i="1" dirty="0">
                  <a:latin typeface="Times New Roman" panose="02020603050405020304" pitchFamily="18" charset="0"/>
                  <a:cs typeface="Times New Roman" panose="02020603050405020304" pitchFamily="18" charset="0"/>
                </a:rPr>
                <a:t>y</a:t>
              </a:r>
              <a:r>
                <a:rPr lang="es-ES" sz="2400" dirty="0"/>
                <a:t> + 1)(</a:t>
              </a:r>
              <a:r>
                <a:rPr lang="es-ES" sz="2400" i="1" dirty="0">
                  <a:latin typeface="Times New Roman" panose="02020603050405020304" pitchFamily="18" charset="0"/>
                  <a:cs typeface="Times New Roman" panose="02020603050405020304" pitchFamily="18" charset="0"/>
                </a:rPr>
                <a:t>y</a:t>
              </a:r>
              <a:r>
                <a:rPr lang="es-ES" sz="2400" dirty="0"/>
                <a:t> + 3)</a:t>
              </a:r>
            </a:p>
            <a:p>
              <a:pPr marL="971550" lvl="1" indent="-514350">
                <a:spcBef>
                  <a:spcPts val="1200"/>
                </a:spcBef>
                <a:spcAft>
                  <a:spcPts val="600"/>
                </a:spcAft>
                <a:buFont typeface="+mj-lt"/>
                <a:buAutoNum type="alphaLcParenR"/>
              </a:pPr>
              <a:r>
                <a:rPr lang="es-ES" sz="2400" dirty="0"/>
                <a:t>(3</a:t>
              </a:r>
              <a:r>
                <a:rPr lang="es-ES" sz="2400" i="1" dirty="0">
                  <a:latin typeface="Times New Roman" panose="02020603050405020304" pitchFamily="18" charset="0"/>
                  <a:cs typeface="Times New Roman" panose="02020603050405020304" pitchFamily="18" charset="0"/>
                </a:rPr>
                <a:t>y</a:t>
              </a:r>
              <a:r>
                <a:rPr lang="es-ES" sz="2400" dirty="0"/>
                <a:t> + 1)(</a:t>
              </a:r>
              <a:r>
                <a:rPr lang="es-ES" sz="2400" i="1" dirty="0">
                  <a:latin typeface="Times New Roman" panose="02020603050405020304" pitchFamily="18" charset="0"/>
                  <a:cs typeface="Times New Roman" panose="02020603050405020304" pitchFamily="18" charset="0"/>
                </a:rPr>
                <a:t>y</a:t>
              </a:r>
              <a:r>
                <a:rPr lang="es-ES" sz="2400" dirty="0"/>
                <a:t> + 3)</a:t>
              </a:r>
            </a:p>
            <a:p>
              <a:pPr marL="971550" lvl="1" indent="-514350">
                <a:spcBef>
                  <a:spcPts val="1200"/>
                </a:spcBef>
                <a:spcAft>
                  <a:spcPts val="600"/>
                </a:spcAft>
                <a:buFont typeface="+mj-lt"/>
                <a:buAutoNum type="alphaLcParenR"/>
              </a:pPr>
              <a:r>
                <a:rPr lang="es-ES" sz="2400" dirty="0"/>
                <a:t>(1 + 4</a:t>
              </a:r>
              <a:r>
                <a:rPr lang="es-ES" sz="2400" i="1" dirty="0">
                  <a:latin typeface="Times New Roman" panose="02020603050405020304" pitchFamily="18" charset="0"/>
                  <a:cs typeface="Times New Roman" panose="02020603050405020304" pitchFamily="18" charset="0"/>
                </a:rPr>
                <a:t>y</a:t>
              </a:r>
              <a:r>
                <a:rPr lang="es-ES" sz="2400" dirty="0"/>
                <a:t>)(</a:t>
              </a:r>
              <a:r>
                <a:rPr lang="es-ES" sz="2400" i="1" dirty="0">
                  <a:latin typeface="Times New Roman" panose="02020603050405020304" pitchFamily="18" charset="0"/>
                  <a:cs typeface="Times New Roman" panose="02020603050405020304" pitchFamily="18" charset="0"/>
                </a:rPr>
                <a:t>y</a:t>
              </a:r>
              <a:r>
                <a:rPr lang="es-ES" sz="2400" dirty="0"/>
                <a:t> + 3)</a:t>
              </a:r>
            </a:p>
            <a:p>
              <a:pPr marL="971550" lvl="1" indent="-514350">
                <a:spcBef>
                  <a:spcPts val="1200"/>
                </a:spcBef>
                <a:spcAft>
                  <a:spcPts val="600"/>
                </a:spcAft>
                <a:buFont typeface="+mj-lt"/>
                <a:buAutoNum type="alphaLcParenR"/>
              </a:pPr>
              <a:r>
                <a:rPr lang="es-ES" sz="2400" dirty="0"/>
                <a:t>(4</a:t>
              </a:r>
              <a:r>
                <a:rPr lang="es-ES" sz="2400" i="1" dirty="0">
                  <a:latin typeface="Times New Roman" panose="02020603050405020304" pitchFamily="18" charset="0"/>
                  <a:cs typeface="Times New Roman" panose="02020603050405020304" pitchFamily="18" charset="0"/>
                </a:rPr>
                <a:t>y</a:t>
              </a:r>
              <a:r>
                <a:rPr lang="es-ES" sz="2400" dirty="0"/>
                <a:t> + 1)(3 + 2</a:t>
              </a:r>
              <a:r>
                <a:rPr lang="es-ES" sz="2400" i="1" dirty="0">
                  <a:latin typeface="Times New Roman" panose="02020603050405020304" pitchFamily="18" charset="0"/>
                  <a:cs typeface="Times New Roman" panose="02020603050405020304" pitchFamily="18" charset="0"/>
                </a:rPr>
                <a:t>y</a:t>
              </a:r>
              <a:r>
                <a:rPr lang="es-ES" sz="2400" dirty="0"/>
                <a:t>)</a:t>
              </a:r>
            </a:p>
          </p:txBody>
        </p:sp>
      </p:grpSp>
    </p:spTree>
    <p:custDataLst>
      <p:tags r:id="rId1"/>
    </p:custDataLst>
    <p:extLst>
      <p:ext uri="{BB962C8B-B14F-4D97-AF65-F5344CB8AC3E}">
        <p14:creationId xmlns:p14="http://schemas.microsoft.com/office/powerpoint/2010/main" val="21386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that the product of two binomials is an expression with four terms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8CE894A1-1E4A-4307-A431-78D1373A0590}"/>
              </a:ext>
            </a:extLst>
          </p:cNvPr>
          <p:cNvSpPr txBox="1"/>
          <p:nvPr/>
        </p:nvSpPr>
        <p:spPr>
          <a:xfrm>
            <a:off x="1799148" y="2564904"/>
            <a:ext cx="8593704" cy="1261884"/>
          </a:xfrm>
          <a:prstGeom prst="rect">
            <a:avLst/>
          </a:prstGeom>
          <a:noFill/>
        </p:spPr>
        <p:txBody>
          <a:bodyPr wrap="square">
            <a:spAutoFit/>
          </a:bodyPr>
          <a:lstStyle/>
          <a:p>
            <a:pPr algn="ctr">
              <a:spcBef>
                <a:spcPts val="1200"/>
              </a:spcBef>
              <a:spcAft>
                <a:spcPts val="1200"/>
              </a:spcAft>
              <a:buNone/>
            </a:pPr>
            <a:r>
              <a:rPr lang="en-GB" dirty="0"/>
              <a:t>Ahmed thinks (</a:t>
            </a:r>
            <a:r>
              <a:rPr lang="en-GB" i="1" dirty="0"/>
              <a:t>b</a:t>
            </a:r>
            <a:r>
              <a:rPr lang="en-GB" dirty="0"/>
              <a:t> + 3)(</a:t>
            </a:r>
            <a:r>
              <a:rPr lang="en-GB" i="1" dirty="0"/>
              <a:t>b</a:t>
            </a:r>
            <a:r>
              <a:rPr lang="en-GB" dirty="0"/>
              <a:t> + 4) = </a:t>
            </a:r>
            <a:r>
              <a:rPr lang="en-GB" i="1" dirty="0"/>
              <a:t>b</a:t>
            </a:r>
            <a:r>
              <a:rPr lang="en-GB" baseline="30000" dirty="0"/>
              <a:t>2</a:t>
            </a:r>
            <a:r>
              <a:rPr lang="en-GB" dirty="0"/>
              <a:t> + 3</a:t>
            </a:r>
            <a:r>
              <a:rPr lang="en-GB" i="1" dirty="0"/>
              <a:t>b</a:t>
            </a:r>
            <a:r>
              <a:rPr lang="en-GB" dirty="0"/>
              <a:t> + 4</a:t>
            </a:r>
            <a:r>
              <a:rPr lang="en-GB" i="1" dirty="0"/>
              <a:t>b</a:t>
            </a:r>
            <a:r>
              <a:rPr lang="en-GB" dirty="0"/>
              <a:t> + 7. </a:t>
            </a:r>
          </a:p>
          <a:p>
            <a:pPr algn="ctr">
              <a:spcBef>
                <a:spcPts val="1200"/>
              </a:spcBef>
              <a:spcAft>
                <a:spcPts val="1200"/>
              </a:spcAft>
              <a:buNone/>
            </a:pPr>
            <a:r>
              <a:rPr lang="en-GB" dirty="0"/>
              <a:t>Explain why Ahmed is incorrect.</a:t>
            </a:r>
          </a:p>
        </p:txBody>
      </p:sp>
    </p:spTree>
    <p:extLst>
      <p:ext uri="{BB962C8B-B14F-4D97-AF65-F5344CB8AC3E}">
        <p14:creationId xmlns:p14="http://schemas.microsoft.com/office/powerpoint/2010/main" val="375912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that the product of two binomials is an expression with four terms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536503"/>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Using a grid layout helps students see the expansion as a generalisation of the ‘grid method’ for multiplication.</a:t>
            </a:r>
          </a:p>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r>
              <a:rPr lang="en-GB" sz="2400" dirty="0"/>
              <a:t>Do we make connections with the ‘grid method’ for multiplication when teaching how to find the product of two binomials?</a:t>
            </a:r>
          </a:p>
        </p:txBody>
      </p:sp>
      <p:grpSp>
        <p:nvGrpSpPr>
          <p:cNvPr id="2" name="Group 1">
            <a:extLst>
              <a:ext uri="{FF2B5EF4-FFF2-40B4-BE49-F238E27FC236}">
                <a16:creationId xmlns:a16="http://schemas.microsoft.com/office/drawing/2014/main" id="{920E97B8-921D-43A2-A30D-AAF30827794F}"/>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F9874A6-555F-4067-87DC-F59238FABEF8}"/>
                </a:ext>
              </a:extLst>
            </p:cNvPr>
            <p:cNvSpPr txBox="1"/>
            <p:nvPr/>
          </p:nvSpPr>
          <p:spPr>
            <a:xfrm>
              <a:off x="983432" y="2564904"/>
              <a:ext cx="5472608" cy="1877437"/>
            </a:xfrm>
            <a:prstGeom prst="rect">
              <a:avLst/>
            </a:prstGeom>
            <a:noFill/>
          </p:spPr>
          <p:txBody>
            <a:bodyPr wrap="square">
              <a:spAutoFit/>
            </a:bodyPr>
            <a:lstStyle/>
            <a:p>
              <a:pPr algn="ctr">
                <a:spcBef>
                  <a:spcPts val="1200"/>
                </a:spcBef>
                <a:spcAft>
                  <a:spcPts val="1200"/>
                </a:spcAft>
                <a:buNone/>
              </a:pPr>
              <a:r>
                <a:rPr lang="en-GB" sz="2400" dirty="0"/>
                <a:t>Ahmed thinks </a:t>
              </a:r>
            </a:p>
            <a:p>
              <a:pPr algn="ctr">
                <a:spcBef>
                  <a:spcPts val="1200"/>
                </a:spcBef>
                <a:spcAft>
                  <a:spcPts val="1200"/>
                </a:spcAft>
                <a:buNone/>
              </a:pPr>
              <a:r>
                <a:rPr lang="en-GB" sz="2400" dirty="0"/>
                <a:t>(</a:t>
              </a:r>
              <a:r>
                <a:rPr lang="en-GB" sz="2400" i="1" dirty="0"/>
                <a:t>b</a:t>
              </a:r>
              <a:r>
                <a:rPr lang="en-GB" sz="2400" dirty="0"/>
                <a:t> + 3)(</a:t>
              </a:r>
              <a:r>
                <a:rPr lang="en-GB" sz="2400" i="1" dirty="0"/>
                <a:t>b</a:t>
              </a:r>
              <a:r>
                <a:rPr lang="en-GB" sz="2400" dirty="0"/>
                <a:t> + 4) = </a:t>
              </a:r>
              <a:r>
                <a:rPr lang="en-GB" sz="2400" i="1" dirty="0"/>
                <a:t>b</a:t>
              </a:r>
              <a:r>
                <a:rPr lang="en-GB" sz="2400" baseline="30000" dirty="0"/>
                <a:t>2</a:t>
              </a:r>
              <a:r>
                <a:rPr lang="en-GB" sz="2400" dirty="0"/>
                <a:t> + 3</a:t>
              </a:r>
              <a:r>
                <a:rPr lang="en-GB" sz="2400" i="1" dirty="0"/>
                <a:t>b</a:t>
              </a:r>
              <a:r>
                <a:rPr lang="en-GB" sz="2400" dirty="0"/>
                <a:t> + 4</a:t>
              </a:r>
              <a:r>
                <a:rPr lang="en-GB" sz="2400" i="1" dirty="0"/>
                <a:t>b</a:t>
              </a:r>
              <a:r>
                <a:rPr lang="en-GB" sz="2400" dirty="0"/>
                <a:t> + 7. </a:t>
              </a:r>
            </a:p>
            <a:p>
              <a:pPr algn="ctr">
                <a:spcBef>
                  <a:spcPts val="1200"/>
                </a:spcBef>
                <a:spcAft>
                  <a:spcPts val="1200"/>
                </a:spcAft>
                <a:buNone/>
              </a:pPr>
              <a:r>
                <a:rPr lang="en-GB" sz="2400" dirty="0"/>
                <a:t>Explain why Ahmed is incorrect.</a:t>
              </a:r>
            </a:p>
          </p:txBody>
        </p:sp>
      </p:grpSp>
      <p:graphicFrame>
        <p:nvGraphicFramePr>
          <p:cNvPr id="3" name="Table 3">
            <a:extLst>
              <a:ext uri="{FF2B5EF4-FFF2-40B4-BE49-F238E27FC236}">
                <a16:creationId xmlns:a16="http://schemas.microsoft.com/office/drawing/2014/main" id="{4039DDD5-8745-4543-A3BF-B072374C51BA}"/>
              </a:ext>
            </a:extLst>
          </p:cNvPr>
          <p:cNvGraphicFramePr>
            <a:graphicFrameLocks noGrp="1"/>
          </p:cNvGraphicFramePr>
          <p:nvPr>
            <p:extLst>
              <p:ext uri="{D42A27DB-BD31-4B8C-83A1-F6EECF244321}">
                <p14:modId xmlns:p14="http://schemas.microsoft.com/office/powerpoint/2010/main" val="4009024599"/>
              </p:ext>
            </p:extLst>
          </p:nvPr>
        </p:nvGraphicFramePr>
        <p:xfrm>
          <a:off x="8271480" y="2952915"/>
          <a:ext cx="2088232" cy="830250"/>
        </p:xfrm>
        <a:graphic>
          <a:graphicData uri="http://schemas.openxmlformats.org/drawingml/2006/table">
            <a:tbl>
              <a:tblPr firstRow="1" bandRow="1">
                <a:tableStyleId>{5940675A-B579-460E-94D1-54222C63F5DA}</a:tableStyleId>
              </a:tblPr>
              <a:tblGrid>
                <a:gridCol w="1044116">
                  <a:extLst>
                    <a:ext uri="{9D8B030D-6E8A-4147-A177-3AD203B41FA5}">
                      <a16:colId xmlns:a16="http://schemas.microsoft.com/office/drawing/2014/main" val="2989919796"/>
                    </a:ext>
                  </a:extLst>
                </a:gridCol>
                <a:gridCol w="1044116">
                  <a:extLst>
                    <a:ext uri="{9D8B030D-6E8A-4147-A177-3AD203B41FA5}">
                      <a16:colId xmlns:a16="http://schemas.microsoft.com/office/drawing/2014/main" val="1809610496"/>
                    </a:ext>
                  </a:extLst>
                </a:gridCol>
              </a:tblGrid>
              <a:tr h="415125">
                <a:tc>
                  <a:txBody>
                    <a:bodyPr/>
                    <a:lstStyle/>
                    <a:p>
                      <a:endParaRPr lang="en-GB"/>
                    </a:p>
                  </a:txBody>
                  <a:tcPr/>
                </a:tc>
                <a:tc>
                  <a:txBody>
                    <a:bodyPr/>
                    <a:lstStyle/>
                    <a:p>
                      <a:endParaRPr lang="en-GB"/>
                    </a:p>
                  </a:txBody>
                  <a:tcPr/>
                </a:tc>
                <a:extLst>
                  <a:ext uri="{0D108BD9-81ED-4DB2-BD59-A6C34878D82A}">
                    <a16:rowId xmlns:a16="http://schemas.microsoft.com/office/drawing/2014/main" val="3274103008"/>
                  </a:ext>
                </a:extLst>
              </a:tr>
              <a:tr h="415125">
                <a:tc>
                  <a:txBody>
                    <a:bodyPr/>
                    <a:lstStyle/>
                    <a:p>
                      <a:endParaRPr lang="en-GB"/>
                    </a:p>
                  </a:txBody>
                  <a:tcPr/>
                </a:tc>
                <a:tc>
                  <a:txBody>
                    <a:bodyPr/>
                    <a:lstStyle/>
                    <a:p>
                      <a:endParaRPr lang="en-GB" dirty="0"/>
                    </a:p>
                  </a:txBody>
                  <a:tcPr/>
                </a:tc>
                <a:extLst>
                  <a:ext uri="{0D108BD9-81ED-4DB2-BD59-A6C34878D82A}">
                    <a16:rowId xmlns:a16="http://schemas.microsoft.com/office/drawing/2014/main" val="1506665119"/>
                  </a:ext>
                </a:extLst>
              </a:tr>
            </a:tbl>
          </a:graphicData>
        </a:graphic>
      </p:graphicFrame>
    </p:spTree>
    <p:custDataLst>
      <p:tags r:id="rId1"/>
    </p:custDataLst>
    <p:extLst>
      <p:ext uri="{BB962C8B-B14F-4D97-AF65-F5344CB8AC3E}">
        <p14:creationId xmlns:p14="http://schemas.microsoft.com/office/powerpoint/2010/main" val="425046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that the product of two binomials is an expression with four terms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4</a:t>
            </a:r>
            <a:endParaRPr lang="en-GB" dirty="0"/>
          </a:p>
        </p:txBody>
      </p:sp>
      <p:sp>
        <p:nvSpPr>
          <p:cNvPr id="5" name="TextBox 4">
            <a:extLst>
              <a:ext uri="{FF2B5EF4-FFF2-40B4-BE49-F238E27FC236}">
                <a16:creationId xmlns:a16="http://schemas.microsoft.com/office/drawing/2014/main" id="{8D1327C5-623A-43E9-92E9-9C22DBE60DC7}"/>
              </a:ext>
            </a:extLst>
          </p:cNvPr>
          <p:cNvSpPr txBox="1"/>
          <p:nvPr/>
        </p:nvSpPr>
        <p:spPr>
          <a:xfrm>
            <a:off x="3049089" y="2798058"/>
            <a:ext cx="6093822" cy="1261884"/>
          </a:xfrm>
          <a:prstGeom prst="rect">
            <a:avLst/>
          </a:prstGeom>
          <a:noFill/>
        </p:spPr>
        <p:txBody>
          <a:bodyPr wrap="square">
            <a:spAutoFit/>
          </a:bodyPr>
          <a:lstStyle/>
          <a:p>
            <a:pPr algn="ctr">
              <a:spcBef>
                <a:spcPts val="1200"/>
              </a:spcBef>
              <a:spcAft>
                <a:spcPts val="1200"/>
              </a:spcAft>
              <a:buNone/>
            </a:pPr>
            <a:r>
              <a:rPr lang="en-GB" dirty="0"/>
              <a:t>Carol thinks (</a:t>
            </a:r>
            <a:r>
              <a:rPr lang="en-GB" i="1" dirty="0"/>
              <a:t>a </a:t>
            </a:r>
            <a:r>
              <a:rPr lang="en-GB" dirty="0"/>
              <a:t>+ 3)</a:t>
            </a:r>
            <a:r>
              <a:rPr lang="en-GB" baseline="30000" dirty="0"/>
              <a:t>2</a:t>
            </a:r>
            <a:r>
              <a:rPr lang="en-GB" dirty="0"/>
              <a:t> = </a:t>
            </a:r>
            <a:r>
              <a:rPr lang="en-GB" i="1" dirty="0"/>
              <a:t>a</a:t>
            </a:r>
            <a:r>
              <a:rPr lang="en-GB" baseline="30000" dirty="0"/>
              <a:t>2</a:t>
            </a:r>
            <a:r>
              <a:rPr lang="en-GB" dirty="0"/>
              <a:t> + 9. </a:t>
            </a:r>
          </a:p>
          <a:p>
            <a:pPr algn="ctr">
              <a:spcBef>
                <a:spcPts val="1200"/>
              </a:spcBef>
              <a:spcAft>
                <a:spcPts val="1200"/>
              </a:spcAft>
              <a:buNone/>
            </a:pPr>
            <a:r>
              <a:rPr lang="en-GB" dirty="0"/>
              <a:t>Is she correct?</a:t>
            </a:r>
          </a:p>
        </p:txBody>
      </p:sp>
    </p:spTree>
    <p:extLst>
      <p:ext uri="{BB962C8B-B14F-4D97-AF65-F5344CB8AC3E}">
        <p14:creationId xmlns:p14="http://schemas.microsoft.com/office/powerpoint/2010/main" val="412923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that the product of two binomials is an expression with four terms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representations or modelling might you use to support your explanation of this example?</a:t>
            </a:r>
          </a:p>
          <a:p>
            <a:pPr marL="360000" lvl="1" fontAlgn="auto">
              <a:lnSpc>
                <a:spcPct val="100000"/>
              </a:lnSpc>
              <a:spcBef>
                <a:spcPts val="0"/>
              </a:spcBef>
              <a:spcAft>
                <a:spcPts val="1200"/>
              </a:spcAft>
              <a:buClrTx/>
            </a:pPr>
            <a:r>
              <a:rPr lang="en-GB" sz="2400" dirty="0"/>
              <a:t>Are their any other common misconceptions that you would want to address when teaching the product of two binomials?</a:t>
            </a:r>
          </a:p>
        </p:txBody>
      </p:sp>
      <p:grpSp>
        <p:nvGrpSpPr>
          <p:cNvPr id="2" name="Group 1">
            <a:extLst>
              <a:ext uri="{FF2B5EF4-FFF2-40B4-BE49-F238E27FC236}">
                <a16:creationId xmlns:a16="http://schemas.microsoft.com/office/drawing/2014/main" id="{C643254B-5EE5-46AF-9261-9A1AEBEAB2D4}"/>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FE8975-8693-40EB-992F-8FB4B1E1320E}"/>
                </a:ext>
              </a:extLst>
            </p:cNvPr>
            <p:cNvSpPr txBox="1"/>
            <p:nvPr/>
          </p:nvSpPr>
          <p:spPr>
            <a:xfrm>
              <a:off x="695400" y="2866291"/>
              <a:ext cx="6093822" cy="1138773"/>
            </a:xfrm>
            <a:prstGeom prst="rect">
              <a:avLst/>
            </a:prstGeom>
            <a:noFill/>
          </p:spPr>
          <p:txBody>
            <a:bodyPr wrap="square">
              <a:spAutoFit/>
            </a:bodyPr>
            <a:lstStyle/>
            <a:p>
              <a:pPr algn="ctr">
                <a:spcBef>
                  <a:spcPts val="1200"/>
                </a:spcBef>
                <a:spcAft>
                  <a:spcPts val="1200"/>
                </a:spcAft>
                <a:buNone/>
              </a:pPr>
              <a:r>
                <a:rPr lang="en-GB" sz="2400" dirty="0"/>
                <a:t>Carol thinks (</a:t>
              </a:r>
              <a:r>
                <a:rPr lang="en-GB" sz="2400" i="1" dirty="0"/>
                <a:t>a </a:t>
              </a:r>
              <a:r>
                <a:rPr lang="en-GB" sz="2400" dirty="0"/>
                <a:t>+ 3)</a:t>
              </a:r>
              <a:r>
                <a:rPr lang="en-GB" sz="2400" baseline="30000" dirty="0"/>
                <a:t>2</a:t>
              </a:r>
              <a:r>
                <a:rPr lang="en-GB" sz="2400" dirty="0"/>
                <a:t> = </a:t>
              </a:r>
              <a:r>
                <a:rPr lang="en-GB" sz="2400" i="1" dirty="0"/>
                <a:t>a</a:t>
              </a:r>
              <a:r>
                <a:rPr lang="en-GB" sz="2400" baseline="30000" dirty="0"/>
                <a:t>2</a:t>
              </a:r>
              <a:r>
                <a:rPr lang="en-GB" sz="2400" dirty="0"/>
                <a:t> + 9. </a:t>
              </a:r>
            </a:p>
            <a:p>
              <a:pPr algn="ctr">
                <a:spcBef>
                  <a:spcPts val="1200"/>
                </a:spcBef>
                <a:spcAft>
                  <a:spcPts val="1200"/>
                </a:spcAft>
                <a:buNone/>
              </a:pPr>
              <a:r>
                <a:rPr lang="en-GB" sz="2400" dirty="0"/>
                <a:t>Is she correct?</a:t>
              </a:r>
            </a:p>
          </p:txBody>
        </p:sp>
      </p:grpSp>
    </p:spTree>
    <p:custDataLst>
      <p:tags r:id="rId1"/>
    </p:custDataLst>
    <p:extLst>
      <p:ext uri="{BB962C8B-B14F-4D97-AF65-F5344CB8AC3E}">
        <p14:creationId xmlns:p14="http://schemas.microsoft.com/office/powerpoint/2010/main" val="176908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Appreciate when the product of two binomials can be simplified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5</a:t>
            </a:r>
            <a:endParaRPr lang="en-GB" dirty="0"/>
          </a:p>
        </p:txBody>
      </p:sp>
      <p:sp>
        <p:nvSpPr>
          <p:cNvPr id="5" name="TextBox 4">
            <a:extLst>
              <a:ext uri="{FF2B5EF4-FFF2-40B4-BE49-F238E27FC236}">
                <a16:creationId xmlns:a16="http://schemas.microsoft.com/office/drawing/2014/main" id="{592401D8-BFBD-440F-80EB-CE7496444255}"/>
              </a:ext>
            </a:extLst>
          </p:cNvPr>
          <p:cNvSpPr txBox="1"/>
          <p:nvPr/>
        </p:nvSpPr>
        <p:spPr>
          <a:xfrm>
            <a:off x="623392" y="2204864"/>
            <a:ext cx="3888432" cy="1938992"/>
          </a:xfrm>
          <a:prstGeom prst="rect">
            <a:avLst/>
          </a:prstGeom>
          <a:noFill/>
        </p:spPr>
        <p:txBody>
          <a:bodyPr wrap="square">
            <a:spAutoFit/>
          </a:bodyPr>
          <a:lstStyle/>
          <a:p>
            <a:pPr algn="ctr">
              <a:spcBef>
                <a:spcPts val="400"/>
              </a:spcBef>
              <a:spcAft>
                <a:spcPts val="400"/>
              </a:spcAft>
              <a:buNone/>
            </a:pPr>
            <a:r>
              <a:rPr lang="en-GB" sz="2400" dirty="0"/>
              <a:t>Place a tick (</a:t>
            </a:r>
            <a:r>
              <a:rPr lang="en-GB" sz="2400" i="1" dirty="0">
                <a:effectLst/>
                <a:latin typeface="Myriad Pro"/>
                <a:ea typeface="Calibri" panose="020F0502020204030204" pitchFamily="34" charset="0"/>
                <a:cs typeface="Times New Roman" panose="02020603050405020304" pitchFamily="18" charset="0"/>
                <a:sym typeface="Wingdings 2" panose="05020102010507070707" pitchFamily="18" charset="2"/>
              </a:rPr>
              <a:t></a:t>
            </a:r>
            <a:r>
              <a:rPr lang="en-GB" sz="2400" dirty="0"/>
              <a:t>) in the cell if the product of the binomials can be simplified to an expression with two, three or four terms.</a:t>
            </a:r>
          </a:p>
        </p:txBody>
      </p:sp>
      <p:graphicFrame>
        <p:nvGraphicFramePr>
          <p:cNvPr id="4" name="Table 3">
            <a:extLst>
              <a:ext uri="{FF2B5EF4-FFF2-40B4-BE49-F238E27FC236}">
                <a16:creationId xmlns:a16="http://schemas.microsoft.com/office/drawing/2014/main" id="{658E16BF-F943-4860-8EA9-1A6EABD57732}"/>
              </a:ext>
            </a:extLst>
          </p:cNvPr>
          <p:cNvGraphicFramePr>
            <a:graphicFrameLocks noGrp="1"/>
          </p:cNvGraphicFramePr>
          <p:nvPr>
            <p:extLst>
              <p:ext uri="{D42A27DB-BD31-4B8C-83A1-F6EECF244321}">
                <p14:modId xmlns:p14="http://schemas.microsoft.com/office/powerpoint/2010/main" val="4291243491"/>
              </p:ext>
            </p:extLst>
          </p:nvPr>
        </p:nvGraphicFramePr>
        <p:xfrm>
          <a:off x="4871864" y="1566568"/>
          <a:ext cx="6520882" cy="4094681"/>
        </p:xfrm>
        <a:graphic>
          <a:graphicData uri="http://schemas.openxmlformats.org/drawingml/2006/table">
            <a:tbl>
              <a:tblPr firstRow="1" firstCol="1" bandRow="1">
                <a:tableStyleId>{912C8C85-51F0-491E-9774-3900AFEF0FD7}</a:tableStyleId>
              </a:tblPr>
              <a:tblGrid>
                <a:gridCol w="436650">
                  <a:extLst>
                    <a:ext uri="{9D8B030D-6E8A-4147-A177-3AD203B41FA5}">
                      <a16:colId xmlns:a16="http://schemas.microsoft.com/office/drawing/2014/main" val="1703893045"/>
                    </a:ext>
                  </a:extLst>
                </a:gridCol>
                <a:gridCol w="2088232">
                  <a:extLst>
                    <a:ext uri="{9D8B030D-6E8A-4147-A177-3AD203B41FA5}">
                      <a16:colId xmlns:a16="http://schemas.microsoft.com/office/drawing/2014/main" val="1029287202"/>
                    </a:ext>
                  </a:extLst>
                </a:gridCol>
                <a:gridCol w="1332000">
                  <a:extLst>
                    <a:ext uri="{9D8B030D-6E8A-4147-A177-3AD203B41FA5}">
                      <a16:colId xmlns:a16="http://schemas.microsoft.com/office/drawing/2014/main" val="1701968238"/>
                    </a:ext>
                  </a:extLst>
                </a:gridCol>
                <a:gridCol w="1332000">
                  <a:extLst>
                    <a:ext uri="{9D8B030D-6E8A-4147-A177-3AD203B41FA5}">
                      <a16:colId xmlns:a16="http://schemas.microsoft.com/office/drawing/2014/main" val="3224417562"/>
                    </a:ext>
                  </a:extLst>
                </a:gridCol>
                <a:gridCol w="1332000">
                  <a:extLst>
                    <a:ext uri="{9D8B030D-6E8A-4147-A177-3AD203B41FA5}">
                      <a16:colId xmlns:a16="http://schemas.microsoft.com/office/drawing/2014/main" val="484014519"/>
                    </a:ext>
                  </a:extLst>
                </a:gridCol>
              </a:tblGrid>
              <a:tr h="788975">
                <a:tc gridSpan="2">
                  <a:txBody>
                    <a:bodyPr/>
                    <a:lstStyle/>
                    <a:p>
                      <a:pPr>
                        <a:spcBef>
                          <a:spcPts val="600"/>
                        </a:spcBef>
                        <a:spcAft>
                          <a:spcPts val="1200"/>
                        </a:spcAft>
                      </a:pPr>
                      <a:r>
                        <a:rPr lang="en-GB" sz="2400">
                          <a:effectLst/>
                          <a:latin typeface="+mj-lt"/>
                        </a:rPr>
                        <a:t> </a:t>
                      </a:r>
                      <a:endParaRPr lang="en-GB" sz="2400" b="1">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spcBef>
                          <a:spcPts val="600"/>
                        </a:spcBef>
                        <a:spcAft>
                          <a:spcPts val="1200"/>
                        </a:spcAft>
                      </a:pPr>
                      <a:r>
                        <a:rPr lang="en-GB" sz="2400" dirty="0">
                          <a:effectLst/>
                          <a:latin typeface="+mj-lt"/>
                        </a:rPr>
                        <a:t>Two terms</a:t>
                      </a:r>
                      <a:endParaRPr lang="en-GB" sz="2400" b="1"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1200"/>
                        </a:spcAft>
                      </a:pPr>
                      <a:r>
                        <a:rPr lang="en-GB" sz="2400">
                          <a:effectLst/>
                          <a:latin typeface="+mj-lt"/>
                        </a:rPr>
                        <a:t>Three terms</a:t>
                      </a:r>
                      <a:endParaRPr lang="en-GB" sz="2400" b="1">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1200"/>
                        </a:spcAft>
                      </a:pPr>
                      <a:r>
                        <a:rPr lang="en-GB" sz="2400">
                          <a:effectLst/>
                          <a:latin typeface="+mj-lt"/>
                        </a:rPr>
                        <a:t>Four terms</a:t>
                      </a:r>
                      <a:endParaRPr lang="en-GB" sz="2400" b="1">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900113"/>
                  </a:ext>
                </a:extLst>
              </a:tr>
              <a:tr h="550951">
                <a:tc>
                  <a:txBody>
                    <a:bodyPr/>
                    <a:lstStyle/>
                    <a:p>
                      <a:pPr marL="0" lvl="0" indent="0">
                        <a:lnSpc>
                          <a:spcPct val="107000"/>
                        </a:lnSpc>
                        <a:spcBef>
                          <a:spcPts val="600"/>
                        </a:spcBef>
                        <a:spcAft>
                          <a:spcPts val="1200"/>
                        </a:spcAft>
                        <a:buClr>
                          <a:srgbClr val="00628C"/>
                        </a:buClr>
                        <a:buFont typeface="+mj-lt"/>
                        <a:buNone/>
                        <a:tabLst>
                          <a:tab pos="1358265" algn="l"/>
                        </a:tabLst>
                      </a:pPr>
                      <a:r>
                        <a:rPr lang="en-GB" sz="2400" b="0" dirty="0">
                          <a:solidFill>
                            <a:srgbClr val="00628C"/>
                          </a:solidFill>
                          <a:effectLst/>
                          <a:latin typeface="+mj-lt"/>
                          <a:ea typeface="Calibri" panose="020F0502020204030204" pitchFamily="34"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a:t>
                      </a:r>
                      <a:r>
                        <a:rPr lang="en-GB" sz="2400" i="1" dirty="0">
                          <a:effectLst/>
                          <a:latin typeface="Times New Roman" panose="02020603050405020304" pitchFamily="18" charset="0"/>
                          <a:cs typeface="Times New Roman" panose="02020603050405020304" pitchFamily="18" charset="0"/>
                        </a:rPr>
                        <a:t>x</a:t>
                      </a:r>
                      <a:r>
                        <a:rPr lang="en-GB" sz="2400" dirty="0">
                          <a:effectLst/>
                          <a:latin typeface="+mj-lt"/>
                        </a:rPr>
                        <a:t> + 1)(</a:t>
                      </a:r>
                      <a:r>
                        <a:rPr lang="en-GB" sz="2400" i="1" dirty="0">
                          <a:effectLst/>
                          <a:latin typeface="Times New Roman" panose="02020603050405020304" pitchFamily="18" charset="0"/>
                          <a:cs typeface="Times New Roman" panose="02020603050405020304" pitchFamily="18" charset="0"/>
                        </a:rPr>
                        <a:t>x</a:t>
                      </a:r>
                      <a:r>
                        <a:rPr lang="en-GB" sz="2400" dirty="0">
                          <a:effectLst/>
                          <a:latin typeface="+mj-lt"/>
                        </a:rPr>
                        <a:t> + 3)</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308299"/>
                  </a:ext>
                </a:extLst>
              </a:tr>
              <a:tr h="550951">
                <a:tc>
                  <a:txBody>
                    <a:bodyPr/>
                    <a:lstStyle/>
                    <a:p>
                      <a:pPr marL="0" lvl="0" indent="0">
                        <a:lnSpc>
                          <a:spcPct val="107000"/>
                        </a:lnSpc>
                        <a:spcBef>
                          <a:spcPts val="600"/>
                        </a:spcBef>
                        <a:spcAft>
                          <a:spcPts val="1200"/>
                        </a:spcAft>
                        <a:buClr>
                          <a:srgbClr val="00628C"/>
                        </a:buClr>
                        <a:buFont typeface="+mj-lt"/>
                        <a:buNone/>
                        <a:tabLst>
                          <a:tab pos="1358265" algn="l"/>
                        </a:tabLst>
                      </a:pPr>
                      <a:r>
                        <a:rPr lang="en-GB" sz="2400" b="0" dirty="0">
                          <a:solidFill>
                            <a:srgbClr val="00628C"/>
                          </a:solidFill>
                          <a:effectLst/>
                          <a:latin typeface="+mj-lt"/>
                          <a:ea typeface="Calibri" panose="020F0502020204030204" pitchFamily="34" charset="0"/>
                        </a:rPr>
                        <a:t>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(2</a:t>
                      </a:r>
                      <a:r>
                        <a:rPr lang="en-GB" sz="2400" i="1" dirty="0">
                          <a:effectLst/>
                          <a:latin typeface="Times New Roman" panose="02020603050405020304" pitchFamily="18" charset="0"/>
                          <a:cs typeface="Times New Roman" panose="02020603050405020304" pitchFamily="18" charset="0"/>
                        </a:rPr>
                        <a:t>x</a:t>
                      </a:r>
                      <a:r>
                        <a:rPr lang="en-GB" sz="2400" dirty="0">
                          <a:effectLst/>
                          <a:latin typeface="+mj-lt"/>
                        </a:rPr>
                        <a:t> + 1)(</a:t>
                      </a:r>
                      <a:r>
                        <a:rPr lang="en-GB" sz="2400" i="1" dirty="0">
                          <a:effectLst/>
                          <a:latin typeface="Times New Roman" panose="02020603050405020304" pitchFamily="18" charset="0"/>
                          <a:cs typeface="Times New Roman" panose="02020603050405020304" pitchFamily="18" charset="0"/>
                        </a:rPr>
                        <a:t>x</a:t>
                      </a:r>
                      <a:r>
                        <a:rPr lang="en-GB" sz="2400" dirty="0">
                          <a:effectLst/>
                          <a:latin typeface="Times New Roman" panose="02020603050405020304" pitchFamily="18" charset="0"/>
                          <a:cs typeface="Times New Roman" panose="02020603050405020304" pitchFamily="18" charset="0"/>
                        </a:rPr>
                        <a:t> </a:t>
                      </a:r>
                      <a:r>
                        <a:rPr lang="en-GB" sz="2400" dirty="0">
                          <a:effectLst/>
                          <a:latin typeface="+mj-lt"/>
                        </a:rPr>
                        <a:t>+ 3)</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061546"/>
                  </a:ext>
                </a:extLst>
              </a:tr>
              <a:tr h="550951">
                <a:tc>
                  <a:txBody>
                    <a:bodyPr/>
                    <a:lstStyle/>
                    <a:p>
                      <a:pPr marL="0" lvl="0" indent="0">
                        <a:lnSpc>
                          <a:spcPct val="107000"/>
                        </a:lnSpc>
                        <a:spcBef>
                          <a:spcPts val="600"/>
                        </a:spcBef>
                        <a:spcAft>
                          <a:spcPts val="1200"/>
                        </a:spcAft>
                        <a:buClr>
                          <a:srgbClr val="00628C"/>
                        </a:buClr>
                        <a:buFont typeface="+mj-lt"/>
                        <a:buNone/>
                        <a:tabLst>
                          <a:tab pos="1358265" algn="l"/>
                        </a:tabLst>
                      </a:pPr>
                      <a:r>
                        <a:rPr lang="en-GB" sz="2400" b="0" dirty="0">
                          <a:solidFill>
                            <a:srgbClr val="00628C"/>
                          </a:solidFill>
                          <a:effectLst/>
                          <a:latin typeface="+mj-lt"/>
                          <a:ea typeface="Calibri" panose="020F0502020204030204" pitchFamily="34" charset="0"/>
                        </a:rPr>
                        <a: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a:t>
                      </a:r>
                      <a:r>
                        <a:rPr lang="en-GB" sz="2400" i="1" dirty="0">
                          <a:effectLst/>
                          <a:latin typeface="+mj-lt"/>
                        </a:rPr>
                        <a:t>y</a:t>
                      </a:r>
                      <a:r>
                        <a:rPr lang="en-GB" sz="2400" dirty="0">
                          <a:effectLst/>
                          <a:latin typeface="+mj-lt"/>
                        </a:rPr>
                        <a:t> – 3)(</a:t>
                      </a:r>
                      <a:r>
                        <a:rPr lang="en-GB" sz="2400" i="1" dirty="0">
                          <a:effectLst/>
                          <a:latin typeface="+mj-lt"/>
                        </a:rPr>
                        <a:t>y</a:t>
                      </a:r>
                      <a:r>
                        <a:rPr lang="en-GB" sz="2400" dirty="0">
                          <a:effectLst/>
                          <a:latin typeface="+mj-lt"/>
                        </a:rPr>
                        <a:t> – 3)</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691435"/>
                  </a:ext>
                </a:extLst>
              </a:tr>
              <a:tr h="550951">
                <a:tc>
                  <a:txBody>
                    <a:bodyPr/>
                    <a:lstStyle/>
                    <a:p>
                      <a:pPr marL="0" lvl="0" indent="0">
                        <a:lnSpc>
                          <a:spcPct val="107000"/>
                        </a:lnSpc>
                        <a:spcBef>
                          <a:spcPts val="600"/>
                        </a:spcBef>
                        <a:spcAft>
                          <a:spcPts val="1200"/>
                        </a:spcAft>
                        <a:buClr>
                          <a:srgbClr val="00628C"/>
                        </a:buClr>
                        <a:buFont typeface="+mj-lt"/>
                        <a:buNone/>
                        <a:tabLst>
                          <a:tab pos="1358265" algn="l"/>
                        </a:tabLst>
                      </a:pPr>
                      <a:r>
                        <a:rPr lang="en-GB" sz="2400" b="0" dirty="0">
                          <a:solidFill>
                            <a:srgbClr val="00628C"/>
                          </a:solidFill>
                          <a:effectLst/>
                          <a:latin typeface="+mj-lt"/>
                          <a:ea typeface="Calibri" panose="020F0502020204030204" pitchFamily="34" charset="0"/>
                        </a:rPr>
                        <a: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a:t>
                      </a:r>
                      <a:r>
                        <a:rPr lang="en-GB" sz="2400" i="1" dirty="0">
                          <a:effectLst/>
                          <a:latin typeface="+mj-lt"/>
                        </a:rPr>
                        <a:t>a</a:t>
                      </a:r>
                      <a:r>
                        <a:rPr lang="en-GB" sz="2400" dirty="0">
                          <a:effectLst/>
                          <a:latin typeface="+mj-lt"/>
                        </a:rPr>
                        <a:t> + </a:t>
                      </a:r>
                      <a:r>
                        <a:rPr lang="en-GB" sz="2400" i="1" dirty="0">
                          <a:effectLst/>
                          <a:latin typeface="+mj-lt"/>
                        </a:rPr>
                        <a:t>b</a:t>
                      </a:r>
                      <a:r>
                        <a:rPr lang="en-GB" sz="2400" dirty="0">
                          <a:effectLst/>
                          <a:latin typeface="+mj-lt"/>
                        </a:rPr>
                        <a:t>)(</a:t>
                      </a:r>
                      <a:r>
                        <a:rPr lang="en-GB" sz="2400" i="1" dirty="0">
                          <a:effectLst/>
                          <a:latin typeface="+mj-lt"/>
                        </a:rPr>
                        <a:t>a</a:t>
                      </a:r>
                      <a:r>
                        <a:rPr lang="en-GB" sz="2400" dirty="0">
                          <a:effectLst/>
                          <a:latin typeface="+mj-lt"/>
                        </a:rPr>
                        <a:t> + </a:t>
                      </a:r>
                      <a:r>
                        <a:rPr lang="en-GB" sz="2400" i="1" dirty="0">
                          <a:effectLst/>
                          <a:latin typeface="+mj-lt"/>
                        </a:rPr>
                        <a:t>b</a:t>
                      </a:r>
                      <a:r>
                        <a:rPr lang="en-GB" sz="2400" dirty="0">
                          <a:effectLst/>
                          <a:latin typeface="+mj-lt"/>
                        </a:rPr>
                        <a:t>)</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993180"/>
                  </a:ext>
                </a:extLst>
              </a:tr>
              <a:tr h="550951">
                <a:tc>
                  <a:txBody>
                    <a:bodyPr/>
                    <a:lstStyle/>
                    <a:p>
                      <a:pPr marL="0" lvl="0" indent="0">
                        <a:lnSpc>
                          <a:spcPct val="107000"/>
                        </a:lnSpc>
                        <a:spcBef>
                          <a:spcPts val="600"/>
                        </a:spcBef>
                        <a:spcAft>
                          <a:spcPts val="1200"/>
                        </a:spcAft>
                        <a:buClr>
                          <a:srgbClr val="00628C"/>
                        </a:buClr>
                        <a:buFont typeface="+mj-lt"/>
                        <a:buNone/>
                        <a:tabLst>
                          <a:tab pos="1358265" algn="l"/>
                        </a:tabLst>
                      </a:pPr>
                      <a:r>
                        <a:rPr lang="en-GB" sz="2400" b="0" dirty="0">
                          <a:solidFill>
                            <a:srgbClr val="00628C"/>
                          </a:solidFill>
                          <a:effectLst/>
                          <a:latin typeface="+mj-lt"/>
                          <a:ea typeface="Calibri" panose="020F0502020204030204" pitchFamily="34" charset="0"/>
                        </a:rPr>
                        <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a:t>
                      </a:r>
                      <a:r>
                        <a:rPr lang="en-GB" sz="2400" i="1" dirty="0">
                          <a:effectLst/>
                          <a:latin typeface="+mj-lt"/>
                        </a:rPr>
                        <a:t>p</a:t>
                      </a:r>
                      <a:r>
                        <a:rPr lang="en-GB" sz="2400" dirty="0">
                          <a:effectLst/>
                          <a:latin typeface="+mj-lt"/>
                        </a:rPr>
                        <a:t> + 4)(</a:t>
                      </a:r>
                      <a:r>
                        <a:rPr lang="en-GB" sz="2400" i="1" dirty="0">
                          <a:effectLst/>
                          <a:latin typeface="+mj-lt"/>
                        </a:rPr>
                        <a:t>p</a:t>
                      </a:r>
                      <a:r>
                        <a:rPr lang="en-GB" sz="2400" dirty="0">
                          <a:effectLst/>
                          <a:latin typeface="+mj-lt"/>
                        </a:rPr>
                        <a:t> – 4)</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332343"/>
                  </a:ext>
                </a:extLst>
              </a:tr>
              <a:tr h="550951">
                <a:tc>
                  <a:txBody>
                    <a:bodyPr/>
                    <a:lstStyle/>
                    <a:p>
                      <a:pPr marL="0" lvl="0" indent="0">
                        <a:lnSpc>
                          <a:spcPct val="107000"/>
                        </a:lnSpc>
                        <a:spcBef>
                          <a:spcPts val="600"/>
                        </a:spcBef>
                        <a:spcAft>
                          <a:spcPts val="1200"/>
                        </a:spcAft>
                        <a:buClr>
                          <a:srgbClr val="00628C"/>
                        </a:buClr>
                        <a:buFont typeface="+mj-lt"/>
                        <a:buNone/>
                        <a:tabLst>
                          <a:tab pos="1358265" algn="l"/>
                        </a:tabLst>
                      </a:pPr>
                      <a:r>
                        <a:rPr lang="en-GB" sz="2400" b="0" dirty="0">
                          <a:solidFill>
                            <a:srgbClr val="00628C"/>
                          </a:solidFill>
                          <a:effectLst/>
                          <a:latin typeface="+mj-lt"/>
                          <a:ea typeface="Calibri" panose="020F0502020204030204" pitchFamily="34" charset="0"/>
                        </a:rPr>
                        <a:t>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a:t>
                      </a:r>
                      <a:r>
                        <a:rPr lang="en-GB" sz="2400" i="1" dirty="0">
                          <a:effectLst/>
                          <a:latin typeface="+mj-lt"/>
                        </a:rPr>
                        <a:t>a</a:t>
                      </a:r>
                      <a:r>
                        <a:rPr lang="en-GB" sz="2400" dirty="0">
                          <a:effectLst/>
                          <a:latin typeface="+mj-lt"/>
                        </a:rPr>
                        <a:t> + b)(</a:t>
                      </a:r>
                      <a:r>
                        <a:rPr lang="en-GB" sz="2400" i="1" dirty="0">
                          <a:effectLst/>
                          <a:latin typeface="+mj-lt"/>
                        </a:rPr>
                        <a:t>a</a:t>
                      </a:r>
                      <a:r>
                        <a:rPr lang="en-GB" sz="2400" dirty="0">
                          <a:effectLst/>
                          <a:latin typeface="+mj-lt"/>
                        </a:rPr>
                        <a:t> + 2)</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a:effectLst/>
                          <a:latin typeface="+mj-lt"/>
                        </a:rPr>
                        <a:t> </a:t>
                      </a:r>
                      <a:endParaRPr lang="en-GB" sz="24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2400" dirty="0">
                          <a:effectLst/>
                          <a:latin typeface="+mj-l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09693"/>
                  </a:ext>
                </a:extLst>
              </a:tr>
            </a:tbl>
          </a:graphicData>
        </a:graphic>
      </p:graphicFrame>
    </p:spTree>
    <p:extLst>
      <p:ext uri="{BB962C8B-B14F-4D97-AF65-F5344CB8AC3E}">
        <p14:creationId xmlns:p14="http://schemas.microsoft.com/office/powerpoint/2010/main" val="61405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Recognise that the product of two binomials is an expression with four terms.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2483" y="1484784"/>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highlight>
                <a:srgbClr val="FFFF00"/>
              </a:highlight>
            </a:endParaRPr>
          </a:p>
        </p:txBody>
      </p:sp>
      <p:grpSp>
        <p:nvGrpSpPr>
          <p:cNvPr id="2" name="Group 1">
            <a:extLst>
              <a:ext uri="{FF2B5EF4-FFF2-40B4-BE49-F238E27FC236}">
                <a16:creationId xmlns:a16="http://schemas.microsoft.com/office/drawing/2014/main" id="{172FAC4A-2CCD-4DD6-ABD5-A5F6FD8C800D}"/>
              </a:ext>
            </a:extLst>
          </p:cNvPr>
          <p:cNvGrpSpPr/>
          <p:nvPr/>
        </p:nvGrpSpPr>
        <p:grpSpPr>
          <a:xfrm>
            <a:off x="367436" y="1574917"/>
            <a:ext cx="6592660" cy="4446371"/>
            <a:chOff x="367436" y="1790940"/>
            <a:chExt cx="6592660" cy="444637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67436" y="1790940"/>
              <a:ext cx="6592660" cy="444637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3B93C7B-5EB8-45DD-8511-F58C6322B65B}"/>
                </a:ext>
              </a:extLst>
            </p:cNvPr>
            <p:cNvSpPr txBox="1"/>
            <p:nvPr/>
          </p:nvSpPr>
          <p:spPr>
            <a:xfrm>
              <a:off x="509218" y="1891007"/>
              <a:ext cx="6313265" cy="646331"/>
            </a:xfrm>
            <a:prstGeom prst="rect">
              <a:avLst/>
            </a:prstGeom>
            <a:noFill/>
          </p:spPr>
          <p:txBody>
            <a:bodyPr wrap="square">
              <a:spAutoFit/>
            </a:bodyPr>
            <a:lstStyle/>
            <a:p>
              <a:pPr algn="ctr">
                <a:spcBef>
                  <a:spcPts val="400"/>
                </a:spcBef>
                <a:spcAft>
                  <a:spcPts val="400"/>
                </a:spcAft>
                <a:buNone/>
              </a:pPr>
              <a:r>
                <a:rPr lang="en-GB" sz="1800" dirty="0"/>
                <a:t>Place a tick (</a:t>
              </a:r>
              <a:r>
                <a:rPr lang="en-GB" sz="1800" i="1" dirty="0">
                  <a:effectLst/>
                  <a:latin typeface="Myriad Pro"/>
                  <a:ea typeface="Calibri" panose="020F0502020204030204" pitchFamily="34" charset="0"/>
                  <a:cs typeface="Times New Roman" panose="02020603050405020304" pitchFamily="18" charset="0"/>
                  <a:sym typeface="Wingdings 2" panose="05020102010507070707" pitchFamily="18" charset="2"/>
                </a:rPr>
                <a:t></a:t>
              </a:r>
              <a:r>
                <a:rPr lang="en-GB" sz="1800" dirty="0"/>
                <a:t>) in the cell if the product of the binomials can be simplified to an expression with two, three or four terms.</a:t>
              </a:r>
            </a:p>
          </p:txBody>
        </p:sp>
      </p:grpSp>
      <p:graphicFrame>
        <p:nvGraphicFramePr>
          <p:cNvPr id="7" name="Table 6">
            <a:extLst>
              <a:ext uri="{FF2B5EF4-FFF2-40B4-BE49-F238E27FC236}">
                <a16:creationId xmlns:a16="http://schemas.microsoft.com/office/drawing/2014/main" id="{E5A4D2D3-5319-4180-AF4F-D98F3681F98C}"/>
              </a:ext>
            </a:extLst>
          </p:cNvPr>
          <p:cNvGraphicFramePr>
            <a:graphicFrameLocks noGrp="1"/>
          </p:cNvGraphicFramePr>
          <p:nvPr>
            <p:extLst>
              <p:ext uri="{D42A27DB-BD31-4B8C-83A1-F6EECF244321}">
                <p14:modId xmlns:p14="http://schemas.microsoft.com/office/powerpoint/2010/main" val="2690968430"/>
              </p:ext>
            </p:extLst>
          </p:nvPr>
        </p:nvGraphicFramePr>
        <p:xfrm>
          <a:off x="1242753" y="2430665"/>
          <a:ext cx="4831968" cy="3302591"/>
        </p:xfrm>
        <a:graphic>
          <a:graphicData uri="http://schemas.openxmlformats.org/drawingml/2006/table">
            <a:tbl>
              <a:tblPr firstRow="1" firstCol="1" bandRow="1">
                <a:tableStyleId>{912C8C85-51F0-491E-9774-3900AFEF0FD7}</a:tableStyleId>
              </a:tblPr>
              <a:tblGrid>
                <a:gridCol w="403860">
                  <a:extLst>
                    <a:ext uri="{9D8B030D-6E8A-4147-A177-3AD203B41FA5}">
                      <a16:colId xmlns:a16="http://schemas.microsoft.com/office/drawing/2014/main" val="1703893045"/>
                    </a:ext>
                  </a:extLst>
                </a:gridCol>
                <a:gridCol w="1604010">
                  <a:extLst>
                    <a:ext uri="{9D8B030D-6E8A-4147-A177-3AD203B41FA5}">
                      <a16:colId xmlns:a16="http://schemas.microsoft.com/office/drawing/2014/main" val="1029287202"/>
                    </a:ext>
                  </a:extLst>
                </a:gridCol>
                <a:gridCol w="941366">
                  <a:extLst>
                    <a:ext uri="{9D8B030D-6E8A-4147-A177-3AD203B41FA5}">
                      <a16:colId xmlns:a16="http://schemas.microsoft.com/office/drawing/2014/main" val="1701968238"/>
                    </a:ext>
                  </a:extLst>
                </a:gridCol>
                <a:gridCol w="941366">
                  <a:extLst>
                    <a:ext uri="{9D8B030D-6E8A-4147-A177-3AD203B41FA5}">
                      <a16:colId xmlns:a16="http://schemas.microsoft.com/office/drawing/2014/main" val="3224417562"/>
                    </a:ext>
                  </a:extLst>
                </a:gridCol>
                <a:gridCol w="941366">
                  <a:extLst>
                    <a:ext uri="{9D8B030D-6E8A-4147-A177-3AD203B41FA5}">
                      <a16:colId xmlns:a16="http://schemas.microsoft.com/office/drawing/2014/main" val="484014519"/>
                    </a:ext>
                  </a:extLst>
                </a:gridCol>
              </a:tblGrid>
              <a:tr h="636353">
                <a:tc gridSpan="2">
                  <a:txBody>
                    <a:bodyPr/>
                    <a:lstStyle/>
                    <a:p>
                      <a:pPr>
                        <a:spcBef>
                          <a:spcPts val="600"/>
                        </a:spcBef>
                        <a:spcAft>
                          <a:spcPts val="1200"/>
                        </a:spcAft>
                      </a:pPr>
                      <a:r>
                        <a:rPr lang="en-GB" sz="1800">
                          <a:effectLst/>
                          <a:latin typeface="+mj-lt"/>
                        </a:rPr>
                        <a:t> </a:t>
                      </a:r>
                      <a:endParaRPr lang="en-GB" sz="1800" b="1">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spcBef>
                          <a:spcPts val="600"/>
                        </a:spcBef>
                        <a:spcAft>
                          <a:spcPts val="1200"/>
                        </a:spcAft>
                      </a:pPr>
                      <a:r>
                        <a:rPr lang="en-GB" sz="1800" dirty="0">
                          <a:effectLst/>
                          <a:latin typeface="+mj-lt"/>
                        </a:rPr>
                        <a:t>Two terms</a:t>
                      </a:r>
                      <a:endParaRPr lang="en-GB" sz="1800" b="1"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1200"/>
                        </a:spcAft>
                      </a:pPr>
                      <a:r>
                        <a:rPr lang="en-GB" sz="1800">
                          <a:effectLst/>
                          <a:latin typeface="+mj-lt"/>
                        </a:rPr>
                        <a:t>Three terms</a:t>
                      </a:r>
                      <a:endParaRPr lang="en-GB" sz="1800" b="1">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1200"/>
                        </a:spcAft>
                      </a:pPr>
                      <a:r>
                        <a:rPr lang="en-GB" sz="1800">
                          <a:effectLst/>
                          <a:latin typeface="+mj-lt"/>
                        </a:rPr>
                        <a:t>Four terms</a:t>
                      </a:r>
                      <a:endParaRPr lang="en-GB" sz="1800" b="1">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900113"/>
                  </a:ext>
                </a:extLst>
              </a:tr>
              <a:tr h="444373">
                <a:tc>
                  <a:txBody>
                    <a:bodyPr/>
                    <a:lstStyle/>
                    <a:p>
                      <a:pPr marL="0" lvl="0" indent="0">
                        <a:lnSpc>
                          <a:spcPct val="107000"/>
                        </a:lnSpc>
                        <a:spcBef>
                          <a:spcPts val="600"/>
                        </a:spcBef>
                        <a:spcAft>
                          <a:spcPts val="1200"/>
                        </a:spcAft>
                        <a:buClr>
                          <a:srgbClr val="00628C"/>
                        </a:buClr>
                        <a:buFont typeface="+mj-lt"/>
                        <a:buNone/>
                        <a:tabLst>
                          <a:tab pos="1358265" algn="l"/>
                        </a:tabLst>
                      </a:pPr>
                      <a:r>
                        <a:rPr lang="en-GB" sz="1800" b="0" dirty="0">
                          <a:solidFill>
                            <a:srgbClr val="00628C"/>
                          </a:solidFill>
                          <a:effectLst/>
                          <a:latin typeface="+mj-lt"/>
                          <a:ea typeface="Calibri" panose="020F0502020204030204" pitchFamily="34"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a:t>
                      </a:r>
                      <a:r>
                        <a:rPr lang="en-GB" sz="1800" i="1" dirty="0">
                          <a:effectLst/>
                          <a:latin typeface="Times New Roman" panose="02020603050405020304" pitchFamily="18" charset="0"/>
                          <a:cs typeface="Times New Roman" panose="02020603050405020304" pitchFamily="18" charset="0"/>
                        </a:rPr>
                        <a:t>x</a:t>
                      </a:r>
                      <a:r>
                        <a:rPr lang="en-GB" sz="1800" dirty="0">
                          <a:effectLst/>
                          <a:latin typeface="+mj-lt"/>
                        </a:rPr>
                        <a:t> + 1)(</a:t>
                      </a:r>
                      <a:r>
                        <a:rPr lang="en-GB" sz="1800" i="1" dirty="0">
                          <a:effectLst/>
                          <a:latin typeface="Times New Roman" panose="02020603050405020304" pitchFamily="18" charset="0"/>
                          <a:cs typeface="Times New Roman" panose="02020603050405020304" pitchFamily="18" charset="0"/>
                        </a:rPr>
                        <a:t>x</a:t>
                      </a:r>
                      <a:r>
                        <a:rPr lang="en-GB" sz="1800" dirty="0">
                          <a:effectLst/>
                          <a:latin typeface="+mj-lt"/>
                        </a:rPr>
                        <a:t> + 3)</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308299"/>
                  </a:ext>
                </a:extLst>
              </a:tr>
              <a:tr h="444373">
                <a:tc>
                  <a:txBody>
                    <a:bodyPr/>
                    <a:lstStyle/>
                    <a:p>
                      <a:pPr marL="0" lvl="0" indent="0">
                        <a:lnSpc>
                          <a:spcPct val="107000"/>
                        </a:lnSpc>
                        <a:spcBef>
                          <a:spcPts val="600"/>
                        </a:spcBef>
                        <a:spcAft>
                          <a:spcPts val="1200"/>
                        </a:spcAft>
                        <a:buClr>
                          <a:srgbClr val="00628C"/>
                        </a:buClr>
                        <a:buFont typeface="+mj-lt"/>
                        <a:buNone/>
                        <a:tabLst>
                          <a:tab pos="1358265" algn="l"/>
                        </a:tabLst>
                      </a:pPr>
                      <a:r>
                        <a:rPr lang="en-GB" sz="1800" b="0" dirty="0">
                          <a:solidFill>
                            <a:srgbClr val="00628C"/>
                          </a:solidFill>
                          <a:effectLst/>
                          <a:latin typeface="+mj-lt"/>
                          <a:ea typeface="Calibri" panose="020F0502020204030204" pitchFamily="34" charset="0"/>
                        </a:rPr>
                        <a:t>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(2</a:t>
                      </a:r>
                      <a:r>
                        <a:rPr lang="en-GB" sz="1800" i="1" dirty="0">
                          <a:effectLst/>
                          <a:latin typeface="Times New Roman" panose="02020603050405020304" pitchFamily="18" charset="0"/>
                          <a:cs typeface="Times New Roman" panose="02020603050405020304" pitchFamily="18" charset="0"/>
                        </a:rPr>
                        <a:t>x</a:t>
                      </a:r>
                      <a:r>
                        <a:rPr lang="en-GB" sz="1800" dirty="0">
                          <a:effectLst/>
                          <a:latin typeface="+mj-lt"/>
                        </a:rPr>
                        <a:t> + 1)(</a:t>
                      </a:r>
                      <a:r>
                        <a:rPr lang="en-GB" sz="1800" i="1" dirty="0">
                          <a:effectLst/>
                          <a:latin typeface="Times New Roman" panose="02020603050405020304" pitchFamily="18" charset="0"/>
                          <a:cs typeface="Times New Roman" panose="02020603050405020304" pitchFamily="18" charset="0"/>
                        </a:rPr>
                        <a:t>x</a:t>
                      </a:r>
                      <a:r>
                        <a:rPr lang="en-GB" sz="1800" dirty="0">
                          <a:effectLst/>
                          <a:latin typeface="Times New Roman" panose="02020603050405020304" pitchFamily="18" charset="0"/>
                          <a:cs typeface="Times New Roman" panose="02020603050405020304" pitchFamily="18" charset="0"/>
                        </a:rPr>
                        <a:t> </a:t>
                      </a:r>
                      <a:r>
                        <a:rPr lang="en-GB" sz="1800" dirty="0">
                          <a:effectLst/>
                          <a:latin typeface="+mj-lt"/>
                        </a:rPr>
                        <a:t>+ 3)</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061546"/>
                  </a:ext>
                </a:extLst>
              </a:tr>
              <a:tr h="444373">
                <a:tc>
                  <a:txBody>
                    <a:bodyPr/>
                    <a:lstStyle/>
                    <a:p>
                      <a:pPr marL="0" lvl="0" indent="0">
                        <a:lnSpc>
                          <a:spcPct val="107000"/>
                        </a:lnSpc>
                        <a:spcBef>
                          <a:spcPts val="600"/>
                        </a:spcBef>
                        <a:spcAft>
                          <a:spcPts val="1200"/>
                        </a:spcAft>
                        <a:buClr>
                          <a:srgbClr val="00628C"/>
                        </a:buClr>
                        <a:buFont typeface="+mj-lt"/>
                        <a:buNone/>
                        <a:tabLst>
                          <a:tab pos="1358265" algn="l"/>
                        </a:tabLst>
                      </a:pPr>
                      <a:r>
                        <a:rPr lang="en-GB" sz="1800" b="0" dirty="0">
                          <a:solidFill>
                            <a:srgbClr val="00628C"/>
                          </a:solidFill>
                          <a:effectLst/>
                          <a:latin typeface="+mj-lt"/>
                          <a:ea typeface="Calibri" panose="020F0502020204030204" pitchFamily="34" charset="0"/>
                        </a:rPr>
                        <a: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a:t>
                      </a:r>
                      <a:r>
                        <a:rPr lang="en-GB" sz="1800" i="1" dirty="0">
                          <a:effectLst/>
                          <a:latin typeface="+mj-lt"/>
                        </a:rPr>
                        <a:t>y</a:t>
                      </a:r>
                      <a:r>
                        <a:rPr lang="en-GB" sz="1800" dirty="0">
                          <a:effectLst/>
                          <a:latin typeface="+mj-lt"/>
                        </a:rPr>
                        <a:t> – 3)(</a:t>
                      </a:r>
                      <a:r>
                        <a:rPr lang="en-GB" sz="1800" i="1" dirty="0">
                          <a:effectLst/>
                          <a:latin typeface="+mj-lt"/>
                        </a:rPr>
                        <a:t>y</a:t>
                      </a:r>
                      <a:r>
                        <a:rPr lang="en-GB" sz="1800" dirty="0">
                          <a:effectLst/>
                          <a:latin typeface="+mj-lt"/>
                        </a:rPr>
                        <a:t> – 3)</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691435"/>
                  </a:ext>
                </a:extLst>
              </a:tr>
              <a:tr h="444373">
                <a:tc>
                  <a:txBody>
                    <a:bodyPr/>
                    <a:lstStyle/>
                    <a:p>
                      <a:pPr marL="0" lvl="0" indent="0">
                        <a:lnSpc>
                          <a:spcPct val="107000"/>
                        </a:lnSpc>
                        <a:spcBef>
                          <a:spcPts val="600"/>
                        </a:spcBef>
                        <a:spcAft>
                          <a:spcPts val="1200"/>
                        </a:spcAft>
                        <a:buClr>
                          <a:srgbClr val="00628C"/>
                        </a:buClr>
                        <a:buFont typeface="+mj-lt"/>
                        <a:buNone/>
                        <a:tabLst>
                          <a:tab pos="1358265" algn="l"/>
                        </a:tabLst>
                      </a:pPr>
                      <a:r>
                        <a:rPr lang="en-GB" sz="1800" b="0" dirty="0">
                          <a:solidFill>
                            <a:srgbClr val="00628C"/>
                          </a:solidFill>
                          <a:effectLst/>
                          <a:latin typeface="+mj-lt"/>
                          <a:ea typeface="Calibri" panose="020F0502020204030204" pitchFamily="34" charset="0"/>
                        </a:rPr>
                        <a: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a:t>
                      </a:r>
                      <a:r>
                        <a:rPr lang="en-GB" sz="1800" i="1" dirty="0">
                          <a:effectLst/>
                          <a:latin typeface="+mj-lt"/>
                        </a:rPr>
                        <a:t>a</a:t>
                      </a:r>
                      <a:r>
                        <a:rPr lang="en-GB" sz="1800" dirty="0">
                          <a:effectLst/>
                          <a:latin typeface="+mj-lt"/>
                        </a:rPr>
                        <a:t> + </a:t>
                      </a:r>
                      <a:r>
                        <a:rPr lang="en-GB" sz="1800" i="1" dirty="0">
                          <a:effectLst/>
                          <a:latin typeface="+mj-lt"/>
                        </a:rPr>
                        <a:t>b</a:t>
                      </a:r>
                      <a:r>
                        <a:rPr lang="en-GB" sz="1800" dirty="0">
                          <a:effectLst/>
                          <a:latin typeface="+mj-lt"/>
                        </a:rPr>
                        <a:t>)(</a:t>
                      </a:r>
                      <a:r>
                        <a:rPr lang="en-GB" sz="1800" i="1" dirty="0">
                          <a:effectLst/>
                          <a:latin typeface="+mj-lt"/>
                        </a:rPr>
                        <a:t>a</a:t>
                      </a:r>
                      <a:r>
                        <a:rPr lang="en-GB" sz="1800" dirty="0">
                          <a:effectLst/>
                          <a:latin typeface="+mj-lt"/>
                        </a:rPr>
                        <a:t> + </a:t>
                      </a:r>
                      <a:r>
                        <a:rPr lang="en-GB" sz="1800" i="1" dirty="0">
                          <a:effectLst/>
                          <a:latin typeface="+mj-lt"/>
                        </a:rPr>
                        <a:t>b</a:t>
                      </a:r>
                      <a:r>
                        <a:rPr lang="en-GB" sz="1800" dirty="0">
                          <a:effectLst/>
                          <a:latin typeface="+mj-lt"/>
                        </a:rPr>
                        <a:t>)</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993180"/>
                  </a:ext>
                </a:extLst>
              </a:tr>
              <a:tr h="444373">
                <a:tc>
                  <a:txBody>
                    <a:bodyPr/>
                    <a:lstStyle/>
                    <a:p>
                      <a:pPr marL="0" lvl="0" indent="0">
                        <a:lnSpc>
                          <a:spcPct val="107000"/>
                        </a:lnSpc>
                        <a:spcBef>
                          <a:spcPts val="600"/>
                        </a:spcBef>
                        <a:spcAft>
                          <a:spcPts val="1200"/>
                        </a:spcAft>
                        <a:buClr>
                          <a:srgbClr val="00628C"/>
                        </a:buClr>
                        <a:buFont typeface="+mj-lt"/>
                        <a:buNone/>
                        <a:tabLst>
                          <a:tab pos="1358265" algn="l"/>
                        </a:tabLst>
                      </a:pPr>
                      <a:r>
                        <a:rPr lang="en-GB" sz="1800" b="0" dirty="0">
                          <a:solidFill>
                            <a:srgbClr val="00628C"/>
                          </a:solidFill>
                          <a:effectLst/>
                          <a:latin typeface="+mj-lt"/>
                          <a:ea typeface="Calibri" panose="020F0502020204030204" pitchFamily="34" charset="0"/>
                        </a:rPr>
                        <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a:t>
                      </a:r>
                      <a:r>
                        <a:rPr lang="en-GB" sz="1800" i="1" dirty="0">
                          <a:effectLst/>
                          <a:latin typeface="+mj-lt"/>
                        </a:rPr>
                        <a:t>p</a:t>
                      </a:r>
                      <a:r>
                        <a:rPr lang="en-GB" sz="1800" dirty="0">
                          <a:effectLst/>
                          <a:latin typeface="+mj-lt"/>
                        </a:rPr>
                        <a:t> + 4)(</a:t>
                      </a:r>
                      <a:r>
                        <a:rPr lang="en-GB" sz="1800" i="1" dirty="0">
                          <a:effectLst/>
                          <a:latin typeface="+mj-lt"/>
                        </a:rPr>
                        <a:t>p</a:t>
                      </a:r>
                      <a:r>
                        <a:rPr lang="en-GB" sz="1800" dirty="0">
                          <a:effectLst/>
                          <a:latin typeface="+mj-lt"/>
                        </a:rPr>
                        <a:t> – 4)</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332343"/>
                  </a:ext>
                </a:extLst>
              </a:tr>
              <a:tr h="444373">
                <a:tc>
                  <a:txBody>
                    <a:bodyPr/>
                    <a:lstStyle/>
                    <a:p>
                      <a:pPr marL="0" lvl="0" indent="0">
                        <a:lnSpc>
                          <a:spcPct val="107000"/>
                        </a:lnSpc>
                        <a:spcBef>
                          <a:spcPts val="600"/>
                        </a:spcBef>
                        <a:spcAft>
                          <a:spcPts val="1200"/>
                        </a:spcAft>
                        <a:buClr>
                          <a:srgbClr val="00628C"/>
                        </a:buClr>
                        <a:buFont typeface="+mj-lt"/>
                        <a:buNone/>
                        <a:tabLst>
                          <a:tab pos="1358265" algn="l"/>
                        </a:tabLst>
                      </a:pPr>
                      <a:r>
                        <a:rPr lang="en-GB" sz="1800" b="0" dirty="0">
                          <a:solidFill>
                            <a:srgbClr val="00628C"/>
                          </a:solidFill>
                          <a:effectLst/>
                          <a:latin typeface="+mj-lt"/>
                          <a:ea typeface="Calibri" panose="020F0502020204030204" pitchFamily="34" charset="0"/>
                        </a:rPr>
                        <a:t>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a:t>
                      </a:r>
                      <a:r>
                        <a:rPr lang="en-GB" sz="1800" i="1" dirty="0">
                          <a:effectLst/>
                          <a:latin typeface="+mj-lt"/>
                        </a:rPr>
                        <a:t>a</a:t>
                      </a:r>
                      <a:r>
                        <a:rPr lang="en-GB" sz="1800" dirty="0">
                          <a:effectLst/>
                          <a:latin typeface="+mj-lt"/>
                        </a:rPr>
                        <a:t> + b)(</a:t>
                      </a:r>
                      <a:r>
                        <a:rPr lang="en-GB" sz="1800" i="1" dirty="0">
                          <a:effectLst/>
                          <a:latin typeface="+mj-lt"/>
                        </a:rPr>
                        <a:t>a</a:t>
                      </a:r>
                      <a:r>
                        <a:rPr lang="en-GB" sz="1800" dirty="0">
                          <a:effectLst/>
                          <a:latin typeface="+mj-lt"/>
                        </a:rPr>
                        <a:t> + 2)</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a:effectLst/>
                          <a:latin typeface="+mj-lt"/>
                        </a:rPr>
                        <a:t> </a:t>
                      </a:r>
                      <a:endParaRPr lang="en-GB" sz="18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1200"/>
                        </a:spcAft>
                        <a:tabLst>
                          <a:tab pos="1358265" algn="l"/>
                        </a:tabLst>
                      </a:pPr>
                      <a:r>
                        <a:rPr lang="en-GB" sz="1800" dirty="0">
                          <a:effectLst/>
                          <a:latin typeface="+mj-l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09693"/>
                  </a:ext>
                </a:extLst>
              </a:tr>
            </a:tbl>
          </a:graphicData>
        </a:graphic>
      </p:graphicFrame>
      <p:sp>
        <p:nvSpPr>
          <p:cNvPr id="9" name="Content Placeholder 2">
            <a:extLst>
              <a:ext uri="{FF2B5EF4-FFF2-40B4-BE49-F238E27FC236}">
                <a16:creationId xmlns:a16="http://schemas.microsoft.com/office/drawing/2014/main" id="{8F7BD4B6-BE29-4019-A816-1928E8297229}"/>
              </a:ext>
            </a:extLst>
          </p:cNvPr>
          <p:cNvSpPr txBox="1">
            <a:spLocks/>
          </p:cNvSpPr>
          <p:nvPr/>
        </p:nvSpPr>
        <p:spPr>
          <a:xfrm>
            <a:off x="6960095" y="1245532"/>
            <a:ext cx="4752529" cy="5063788"/>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4300" lvl="1" indent="-342900" fontAlgn="auto">
              <a:lnSpc>
                <a:spcPct val="100000"/>
              </a:lnSpc>
              <a:spcBef>
                <a:spcPts val="0"/>
              </a:spcBef>
              <a:spcAft>
                <a:spcPts val="1200"/>
              </a:spcAft>
              <a:buClrTx/>
            </a:pPr>
            <a:r>
              <a:rPr lang="en-GB" sz="2400" dirty="0"/>
              <a:t>In this example, students are asked to categorise the problems rather than ‘answer’ them. What are the benefits/drawbacks of this?</a:t>
            </a:r>
          </a:p>
          <a:p>
            <a:pPr marL="474300" lvl="1" indent="-342900" fontAlgn="auto">
              <a:lnSpc>
                <a:spcPct val="100000"/>
              </a:lnSpc>
              <a:spcBef>
                <a:spcPts val="0"/>
              </a:spcBef>
              <a:spcAft>
                <a:spcPts val="1200"/>
              </a:spcAft>
              <a:buClrTx/>
            </a:pPr>
            <a:r>
              <a:rPr lang="en-GB" sz="2400" dirty="0"/>
              <a:t>Think about your students. Do you expect any of them to approach this example without first expanding the brackets? </a:t>
            </a:r>
          </a:p>
          <a:p>
            <a:pPr marL="931500" lvl="2" indent="-342900" fontAlgn="auto">
              <a:lnSpc>
                <a:spcPct val="100000"/>
              </a:lnSpc>
              <a:spcBef>
                <a:spcPts val="0"/>
              </a:spcBef>
              <a:spcAft>
                <a:spcPts val="600"/>
              </a:spcAft>
              <a:buClrTx/>
            </a:pPr>
            <a:r>
              <a:rPr lang="en-GB" sz="2200" dirty="0"/>
              <a:t>Why or why not? </a:t>
            </a:r>
          </a:p>
          <a:p>
            <a:pPr marL="931500" lvl="2" indent="-342900" fontAlgn="auto">
              <a:lnSpc>
                <a:spcPct val="100000"/>
              </a:lnSpc>
              <a:spcBef>
                <a:spcPts val="0"/>
              </a:spcBef>
              <a:spcAft>
                <a:spcPts val="600"/>
              </a:spcAft>
              <a:buClrTx/>
            </a:pPr>
            <a:r>
              <a:rPr lang="en-GB" sz="2200" dirty="0"/>
              <a:t>What might this tell you about their understanding of the product of two binomials? </a:t>
            </a:r>
          </a:p>
        </p:txBody>
      </p:sp>
    </p:spTree>
    <p:custDataLst>
      <p:tags r:id="rId1"/>
    </p:custDataLst>
    <p:extLst>
      <p:ext uri="{BB962C8B-B14F-4D97-AF65-F5344CB8AC3E}">
        <p14:creationId xmlns:p14="http://schemas.microsoft.com/office/powerpoint/2010/main" val="20750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307743" cy="426170"/>
          </a:xfrm>
        </p:spPr>
        <p:txBody>
          <a:bodyPr>
            <a:normAutofit fontScale="90000"/>
          </a:bodyPr>
          <a:lstStyle/>
          <a:p>
            <a:r>
              <a:rPr lang="en-GB" sz="2000" b="1" dirty="0"/>
              <a:t>Understand that the product of (</a:t>
            </a:r>
            <a:r>
              <a:rPr lang="en-GB" sz="2000" b="1" i="1" dirty="0">
                <a:latin typeface="Times New Roman" panose="02020603050405020304" pitchFamily="18" charset="0"/>
                <a:cs typeface="Times New Roman" panose="02020603050405020304" pitchFamily="18" charset="0"/>
              </a:rPr>
              <a:t>x</a:t>
            </a:r>
            <a:r>
              <a:rPr lang="en-GB" sz="2000" b="1" dirty="0"/>
              <a:t> + </a:t>
            </a:r>
            <a:r>
              <a:rPr lang="en-GB" sz="2000" b="1" i="1" dirty="0"/>
              <a:t>a</a:t>
            </a:r>
            <a:r>
              <a:rPr lang="en-GB" sz="2000" b="1" dirty="0"/>
              <a:t>)(</a:t>
            </a:r>
            <a:r>
              <a:rPr lang="en-GB" sz="2000" b="1" i="1" dirty="0">
                <a:latin typeface="Times New Roman" panose="02020603050405020304" pitchFamily="18" charset="0"/>
                <a:cs typeface="Times New Roman" panose="02020603050405020304" pitchFamily="18" charset="0"/>
              </a:rPr>
              <a:t>x</a:t>
            </a:r>
            <a:r>
              <a:rPr lang="en-GB" sz="2000" b="1" dirty="0"/>
              <a:t> – </a:t>
            </a:r>
            <a:r>
              <a:rPr lang="en-GB" sz="2000" b="1" i="1" dirty="0"/>
              <a:t>b</a:t>
            </a:r>
            <a:r>
              <a:rPr lang="en-GB" sz="2000" b="1" dirty="0"/>
              <a:t>) is an expression of the form </a:t>
            </a:r>
            <a:r>
              <a:rPr lang="en-GB" sz="2000" b="1" i="1" dirty="0">
                <a:latin typeface="Times New Roman" panose="02020603050405020304" pitchFamily="18" charset="0"/>
                <a:cs typeface="Times New Roman" panose="02020603050405020304" pitchFamily="18" charset="0"/>
              </a:rPr>
              <a:t>x</a:t>
            </a:r>
            <a:r>
              <a:rPr lang="en-GB" sz="2000" b="1" i="1" baseline="30000" dirty="0"/>
              <a:t>2</a:t>
            </a:r>
            <a:r>
              <a:rPr lang="en-GB" sz="2000" b="1" dirty="0"/>
              <a:t> + </a:t>
            </a:r>
            <a:r>
              <a:rPr lang="en-GB" sz="2000" b="1" i="1" dirty="0"/>
              <a:t>c</a:t>
            </a:r>
            <a:r>
              <a:rPr lang="en-GB" sz="2000" b="1" i="1" dirty="0">
                <a:latin typeface="Times New Roman" panose="02020603050405020304" pitchFamily="18" charset="0"/>
                <a:cs typeface="Times New Roman" panose="02020603050405020304" pitchFamily="18" charset="0"/>
              </a:rPr>
              <a:t>x</a:t>
            </a:r>
            <a:r>
              <a:rPr lang="en-GB" sz="2000" b="1" dirty="0">
                <a:latin typeface="Times New Roman" panose="02020603050405020304" pitchFamily="18" charset="0"/>
                <a:cs typeface="Times New Roman" panose="02020603050405020304" pitchFamily="18" charset="0"/>
              </a:rPr>
              <a:t> </a:t>
            </a:r>
            <a:r>
              <a:rPr lang="en-GB" sz="2000" b="1" dirty="0"/>
              <a:t>– </a:t>
            </a:r>
            <a:r>
              <a:rPr lang="en-GB" sz="2000" b="1" i="1" dirty="0"/>
              <a:t>d</a:t>
            </a:r>
            <a:r>
              <a:rPr lang="en-GB" sz="2000" b="1" dirty="0"/>
              <a:t> or </a:t>
            </a:r>
            <a:r>
              <a:rPr lang="en-GB" sz="2000" b="1" i="1" dirty="0">
                <a:latin typeface="Times New Roman" panose="02020603050405020304" pitchFamily="18" charset="0"/>
                <a:cs typeface="Times New Roman" panose="02020603050405020304" pitchFamily="18" charset="0"/>
              </a:rPr>
              <a:t>x</a:t>
            </a:r>
            <a:r>
              <a:rPr lang="en-GB" sz="2000" b="1" i="1" baseline="30000" dirty="0"/>
              <a:t>2</a:t>
            </a:r>
            <a:r>
              <a:rPr lang="en-GB" sz="2000" b="1" dirty="0"/>
              <a:t> – </a:t>
            </a:r>
            <a:r>
              <a:rPr lang="en-GB" sz="2000" b="1" i="1" dirty="0"/>
              <a:t>c</a:t>
            </a:r>
            <a:r>
              <a:rPr lang="en-GB" sz="2000" b="1" i="1" dirty="0">
                <a:latin typeface="Times New Roman" panose="02020603050405020304" pitchFamily="18" charset="0"/>
                <a:cs typeface="Times New Roman" panose="02020603050405020304" pitchFamily="18" charset="0"/>
              </a:rPr>
              <a:t>x</a:t>
            </a:r>
            <a:r>
              <a:rPr lang="en-GB" sz="2000" b="1" dirty="0">
                <a:latin typeface="Times New Roman" panose="02020603050405020304" pitchFamily="18" charset="0"/>
                <a:cs typeface="Times New Roman" panose="02020603050405020304" pitchFamily="18" charset="0"/>
              </a:rPr>
              <a:t> </a:t>
            </a:r>
            <a:r>
              <a:rPr lang="en-GB" sz="2000" b="1" dirty="0"/>
              <a:t>– </a:t>
            </a:r>
            <a:r>
              <a:rPr lang="en-GB" sz="2000" b="1" i="1" dirty="0"/>
              <a:t>d</a:t>
            </a:r>
            <a:r>
              <a:rPr lang="en-GB" sz="2000" b="1" dirty="0"/>
              <a:t>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6</a:t>
            </a:r>
            <a:endParaRPr lang="en-GB" dirty="0"/>
          </a:p>
        </p:txBody>
      </p:sp>
      <p:sp>
        <p:nvSpPr>
          <p:cNvPr id="7" name="TextBox 6">
            <a:extLst>
              <a:ext uri="{FF2B5EF4-FFF2-40B4-BE49-F238E27FC236}">
                <a16:creationId xmlns:a16="http://schemas.microsoft.com/office/drawing/2014/main" id="{218E06A1-26B7-4154-8D6A-912419E75021}"/>
              </a:ext>
            </a:extLst>
          </p:cNvPr>
          <p:cNvSpPr txBox="1"/>
          <p:nvPr/>
        </p:nvSpPr>
        <p:spPr>
          <a:xfrm>
            <a:off x="1775520" y="2276872"/>
            <a:ext cx="8640960" cy="2000548"/>
          </a:xfrm>
          <a:prstGeom prst="rect">
            <a:avLst/>
          </a:prstGeom>
          <a:noFill/>
        </p:spPr>
        <p:txBody>
          <a:bodyPr wrap="square">
            <a:spAutoFit/>
          </a:bodyPr>
          <a:lstStyle/>
          <a:p>
            <a:pPr algn="ctr">
              <a:spcBef>
                <a:spcPts val="1200"/>
              </a:spcBef>
              <a:spcAft>
                <a:spcPts val="1200"/>
              </a:spcAft>
              <a:buNone/>
            </a:pPr>
            <a:r>
              <a:rPr lang="en-GB" dirty="0"/>
              <a:t>Write an equivalent expression without brackets:</a:t>
            </a:r>
          </a:p>
          <a:p>
            <a:pPr algn="ctr">
              <a:spcBef>
                <a:spcPts val="1200"/>
              </a:spcBef>
              <a:spcAft>
                <a:spcPts val="1200"/>
              </a:spcAft>
              <a:buNone/>
            </a:pPr>
            <a:r>
              <a:rPr lang="en-GB" dirty="0"/>
              <a:t>(</a:t>
            </a:r>
            <a:r>
              <a:rPr lang="en-GB" i="1" dirty="0">
                <a:latin typeface="Times New Roman" panose="02020603050405020304" pitchFamily="18" charset="0"/>
                <a:cs typeface="Times New Roman" panose="02020603050405020304" pitchFamily="18" charset="0"/>
              </a:rPr>
              <a:t>x</a:t>
            </a:r>
            <a:r>
              <a:rPr lang="en-GB" dirty="0"/>
              <a:t> + 5)(</a:t>
            </a:r>
            <a:r>
              <a:rPr lang="en-GB" i="1" dirty="0">
                <a:latin typeface="Times New Roman" panose="02020603050405020304" pitchFamily="18" charset="0"/>
                <a:cs typeface="Times New Roman" panose="02020603050405020304" pitchFamily="18" charset="0"/>
              </a:rPr>
              <a:t>x</a:t>
            </a:r>
            <a:r>
              <a:rPr lang="en-GB" dirty="0"/>
              <a:t> – 2)</a:t>
            </a:r>
          </a:p>
          <a:p>
            <a:pPr algn="ctr">
              <a:spcBef>
                <a:spcPts val="1200"/>
              </a:spcBef>
              <a:spcAft>
                <a:spcPts val="1200"/>
              </a:spcAft>
              <a:buNone/>
            </a:pPr>
            <a:r>
              <a:rPr lang="en-GB" dirty="0"/>
              <a:t>(</a:t>
            </a:r>
            <a:r>
              <a:rPr lang="en-GB" i="1" dirty="0">
                <a:latin typeface="Times New Roman" panose="02020603050405020304" pitchFamily="18" charset="0"/>
                <a:cs typeface="Times New Roman" panose="02020603050405020304" pitchFamily="18" charset="0"/>
              </a:rPr>
              <a:t>x</a:t>
            </a:r>
            <a:r>
              <a:rPr lang="en-GB" dirty="0"/>
              <a:t> + 2)(</a:t>
            </a:r>
            <a:r>
              <a:rPr lang="en-GB" i="1" dirty="0">
                <a:latin typeface="Times New Roman" panose="02020603050405020304" pitchFamily="18" charset="0"/>
                <a:cs typeface="Times New Roman" panose="02020603050405020304" pitchFamily="18" charset="0"/>
              </a:rPr>
              <a:t>x</a:t>
            </a:r>
            <a:r>
              <a:rPr lang="en-GB" dirty="0"/>
              <a:t> – 5)</a:t>
            </a:r>
          </a:p>
        </p:txBody>
      </p:sp>
    </p:spTree>
    <p:extLst>
      <p:ext uri="{BB962C8B-B14F-4D97-AF65-F5344CB8AC3E}">
        <p14:creationId xmlns:p14="http://schemas.microsoft.com/office/powerpoint/2010/main" val="1675287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45532"/>
            <a:ext cx="4891318" cy="449411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Students need to be confident and fluent manipulating positive and negative numbers when finding the product of binomials such as these. How could you assess this before starting on this example? </a:t>
            </a:r>
          </a:p>
          <a:p>
            <a:pPr marL="360000" lvl="1" fontAlgn="auto">
              <a:lnSpc>
                <a:spcPct val="100000"/>
              </a:lnSpc>
              <a:spcBef>
                <a:spcPts val="0"/>
              </a:spcBef>
              <a:spcAft>
                <a:spcPts val="1200"/>
              </a:spcAft>
              <a:buClrTx/>
            </a:pPr>
            <a:r>
              <a:rPr lang="en-GB" sz="2400" dirty="0"/>
              <a:t>Is an ‘area’ model suitable for finding the product of binomials with negative terms? Why or why not?</a:t>
            </a:r>
          </a:p>
        </p:txBody>
      </p:sp>
      <p:sp>
        <p:nvSpPr>
          <p:cNvPr id="6" name="Title 1">
            <a:extLst>
              <a:ext uri="{FF2B5EF4-FFF2-40B4-BE49-F238E27FC236}">
                <a16:creationId xmlns:a16="http://schemas.microsoft.com/office/drawing/2014/main" id="{C629D77D-5FB7-445B-A98C-E7ACA79D663F}"/>
              </a:ext>
            </a:extLst>
          </p:cNvPr>
          <p:cNvSpPr>
            <a:spLocks noGrp="1"/>
          </p:cNvSpPr>
          <p:nvPr>
            <p:ph type="title"/>
          </p:nvPr>
        </p:nvSpPr>
        <p:spPr>
          <a:xfrm>
            <a:off x="116849" y="443915"/>
            <a:ext cx="11307743" cy="426170"/>
          </a:xfrm>
        </p:spPr>
        <p:txBody>
          <a:bodyPr>
            <a:normAutofit fontScale="90000"/>
          </a:bodyPr>
          <a:lstStyle/>
          <a:p>
            <a:r>
              <a:rPr lang="en-GB" sz="2000" b="1" dirty="0"/>
              <a:t>Understand that the product of (</a:t>
            </a:r>
            <a:r>
              <a:rPr lang="en-GB" sz="2000" b="1" i="1" dirty="0">
                <a:latin typeface="Times New Roman" panose="02020603050405020304" pitchFamily="18" charset="0"/>
                <a:cs typeface="Times New Roman" panose="02020603050405020304" pitchFamily="18" charset="0"/>
              </a:rPr>
              <a:t>x</a:t>
            </a:r>
            <a:r>
              <a:rPr lang="en-GB" sz="2000" b="1" dirty="0"/>
              <a:t> + </a:t>
            </a:r>
            <a:r>
              <a:rPr lang="en-GB" sz="2000" b="1" i="1" dirty="0"/>
              <a:t>a</a:t>
            </a:r>
            <a:r>
              <a:rPr lang="en-GB" sz="2000" b="1" dirty="0"/>
              <a:t>)(</a:t>
            </a:r>
            <a:r>
              <a:rPr lang="en-GB" sz="2000" b="1" i="1" dirty="0">
                <a:latin typeface="Times New Roman" panose="02020603050405020304" pitchFamily="18" charset="0"/>
                <a:cs typeface="Times New Roman" panose="02020603050405020304" pitchFamily="18" charset="0"/>
              </a:rPr>
              <a:t>x</a:t>
            </a:r>
            <a:r>
              <a:rPr lang="en-GB" sz="2000" b="1" dirty="0"/>
              <a:t> – </a:t>
            </a:r>
            <a:r>
              <a:rPr lang="en-GB" sz="2000" b="1" i="1" dirty="0"/>
              <a:t>b</a:t>
            </a:r>
            <a:r>
              <a:rPr lang="en-GB" sz="2000" b="1" dirty="0"/>
              <a:t>) is an expression of the form </a:t>
            </a:r>
            <a:r>
              <a:rPr lang="en-GB" sz="2000" b="1" i="1" dirty="0">
                <a:latin typeface="Times New Roman" panose="02020603050405020304" pitchFamily="18" charset="0"/>
                <a:cs typeface="Times New Roman" panose="02020603050405020304" pitchFamily="18" charset="0"/>
              </a:rPr>
              <a:t>x</a:t>
            </a:r>
            <a:r>
              <a:rPr lang="en-GB" sz="2000" b="1" i="1" baseline="30000" dirty="0"/>
              <a:t>2</a:t>
            </a:r>
            <a:r>
              <a:rPr lang="en-GB" sz="2000" b="1" dirty="0"/>
              <a:t> + </a:t>
            </a:r>
            <a:r>
              <a:rPr lang="en-GB" sz="2000" b="1" i="1" dirty="0"/>
              <a:t>c</a:t>
            </a:r>
            <a:r>
              <a:rPr lang="en-GB" sz="2000" b="1" i="1" dirty="0">
                <a:latin typeface="Times New Roman" panose="02020603050405020304" pitchFamily="18" charset="0"/>
                <a:cs typeface="Times New Roman" panose="02020603050405020304" pitchFamily="18" charset="0"/>
              </a:rPr>
              <a:t>x</a:t>
            </a:r>
            <a:r>
              <a:rPr lang="en-GB" sz="2000" b="1" dirty="0">
                <a:latin typeface="Times New Roman" panose="02020603050405020304" pitchFamily="18" charset="0"/>
                <a:cs typeface="Times New Roman" panose="02020603050405020304" pitchFamily="18" charset="0"/>
              </a:rPr>
              <a:t> </a:t>
            </a:r>
            <a:r>
              <a:rPr lang="en-GB" sz="2000" b="1" dirty="0"/>
              <a:t>– </a:t>
            </a:r>
            <a:r>
              <a:rPr lang="en-GB" sz="2000" b="1" i="1" dirty="0"/>
              <a:t>d</a:t>
            </a:r>
            <a:r>
              <a:rPr lang="en-GB" sz="2000" b="1" dirty="0"/>
              <a:t> or </a:t>
            </a:r>
            <a:r>
              <a:rPr lang="en-GB" sz="2000" b="1" i="1" dirty="0">
                <a:latin typeface="Times New Roman" panose="02020603050405020304" pitchFamily="18" charset="0"/>
                <a:cs typeface="Times New Roman" panose="02020603050405020304" pitchFamily="18" charset="0"/>
              </a:rPr>
              <a:t>x</a:t>
            </a:r>
            <a:r>
              <a:rPr lang="en-GB" sz="2000" b="1" i="1" baseline="30000" dirty="0"/>
              <a:t>2</a:t>
            </a:r>
            <a:r>
              <a:rPr lang="en-GB" sz="2000" b="1" dirty="0"/>
              <a:t> – </a:t>
            </a:r>
            <a:r>
              <a:rPr lang="en-GB" sz="2000" b="1" i="1" dirty="0"/>
              <a:t>c</a:t>
            </a:r>
            <a:r>
              <a:rPr lang="en-GB" sz="2000" b="1" i="1" dirty="0">
                <a:latin typeface="Times New Roman" panose="02020603050405020304" pitchFamily="18" charset="0"/>
                <a:cs typeface="Times New Roman" panose="02020603050405020304" pitchFamily="18" charset="0"/>
              </a:rPr>
              <a:t>x</a:t>
            </a:r>
            <a:r>
              <a:rPr lang="en-GB" sz="2000" b="1" dirty="0">
                <a:latin typeface="Times New Roman" panose="02020603050405020304" pitchFamily="18" charset="0"/>
                <a:cs typeface="Times New Roman" panose="02020603050405020304" pitchFamily="18" charset="0"/>
              </a:rPr>
              <a:t> </a:t>
            </a:r>
            <a:r>
              <a:rPr lang="en-GB" sz="2000" b="1" dirty="0"/>
              <a:t>– </a:t>
            </a:r>
            <a:r>
              <a:rPr lang="en-GB" sz="2000" b="1" i="1" dirty="0"/>
              <a:t>d</a:t>
            </a:r>
            <a:r>
              <a:rPr lang="en-GB" sz="2000" b="1" dirty="0"/>
              <a:t> </a:t>
            </a:r>
            <a:endParaRPr lang="en-GB" b="1" dirty="0"/>
          </a:p>
        </p:txBody>
      </p:sp>
      <p:grpSp>
        <p:nvGrpSpPr>
          <p:cNvPr id="2" name="Group 1">
            <a:extLst>
              <a:ext uri="{FF2B5EF4-FFF2-40B4-BE49-F238E27FC236}">
                <a16:creationId xmlns:a16="http://schemas.microsoft.com/office/drawing/2014/main" id="{6A9A05BD-792C-47A8-8B1D-0BE961A42203}"/>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23D46DB-71F7-4A2F-A5D9-BBC202E90F02}"/>
                </a:ext>
              </a:extLst>
            </p:cNvPr>
            <p:cNvSpPr txBox="1"/>
            <p:nvPr/>
          </p:nvSpPr>
          <p:spPr>
            <a:xfrm>
              <a:off x="839417" y="2276872"/>
              <a:ext cx="5827422" cy="2431435"/>
            </a:xfrm>
            <a:prstGeom prst="rect">
              <a:avLst/>
            </a:prstGeom>
            <a:noFill/>
          </p:spPr>
          <p:txBody>
            <a:bodyPr wrap="square">
              <a:spAutoFit/>
            </a:bodyPr>
            <a:lstStyle/>
            <a:p>
              <a:pPr algn="ctr">
                <a:spcBef>
                  <a:spcPts val="1200"/>
                </a:spcBef>
                <a:spcAft>
                  <a:spcPts val="1200"/>
                </a:spcAft>
                <a:buNone/>
              </a:pPr>
              <a:r>
                <a:rPr lang="en-GB" dirty="0"/>
                <a:t>Write an equivalent expression without brackets:</a:t>
              </a:r>
            </a:p>
            <a:p>
              <a:pPr algn="ctr">
                <a:spcBef>
                  <a:spcPts val="1200"/>
                </a:spcBef>
                <a:spcAft>
                  <a:spcPts val="1200"/>
                </a:spcAft>
                <a:buNone/>
              </a:pPr>
              <a:r>
                <a:rPr lang="en-GB" dirty="0"/>
                <a:t>(</a:t>
              </a:r>
              <a:r>
                <a:rPr lang="en-GB" i="1" dirty="0">
                  <a:latin typeface="Times New Roman" panose="02020603050405020304" pitchFamily="18" charset="0"/>
                  <a:cs typeface="Times New Roman" panose="02020603050405020304" pitchFamily="18" charset="0"/>
                </a:rPr>
                <a:t>x</a:t>
              </a:r>
              <a:r>
                <a:rPr lang="en-GB" dirty="0"/>
                <a:t> + 5)(</a:t>
              </a:r>
              <a:r>
                <a:rPr lang="en-GB" i="1" dirty="0">
                  <a:latin typeface="Times New Roman" panose="02020603050405020304" pitchFamily="18" charset="0"/>
                  <a:cs typeface="Times New Roman" panose="02020603050405020304" pitchFamily="18" charset="0"/>
                </a:rPr>
                <a:t>x</a:t>
              </a:r>
              <a:r>
                <a:rPr lang="en-GB" dirty="0"/>
                <a:t> – 2)</a:t>
              </a:r>
            </a:p>
            <a:p>
              <a:pPr algn="ctr">
                <a:spcBef>
                  <a:spcPts val="1200"/>
                </a:spcBef>
                <a:spcAft>
                  <a:spcPts val="1200"/>
                </a:spcAft>
                <a:buNone/>
              </a:pPr>
              <a:r>
                <a:rPr lang="en-GB" dirty="0"/>
                <a:t>(</a:t>
              </a:r>
              <a:r>
                <a:rPr lang="en-GB" i="1" dirty="0">
                  <a:latin typeface="Times New Roman" panose="02020603050405020304" pitchFamily="18" charset="0"/>
                  <a:cs typeface="Times New Roman" panose="02020603050405020304" pitchFamily="18" charset="0"/>
                </a:rPr>
                <a:t>x</a:t>
              </a:r>
              <a:r>
                <a:rPr lang="en-GB" dirty="0"/>
                <a:t> + 2)(</a:t>
              </a:r>
              <a:r>
                <a:rPr lang="en-GB" i="1" dirty="0">
                  <a:latin typeface="Times New Roman" panose="02020603050405020304" pitchFamily="18" charset="0"/>
                  <a:cs typeface="Times New Roman" panose="02020603050405020304" pitchFamily="18" charset="0"/>
                </a:rPr>
                <a:t>x</a:t>
              </a:r>
              <a:r>
                <a:rPr lang="en-GB" dirty="0"/>
                <a:t> – 5)</a:t>
              </a:r>
            </a:p>
          </p:txBody>
        </p:sp>
      </p:grpSp>
    </p:spTree>
    <p:custDataLst>
      <p:tags r:id="rId1"/>
    </p:custDataLst>
    <p:extLst>
      <p:ext uri="{BB962C8B-B14F-4D97-AF65-F5344CB8AC3E}">
        <p14:creationId xmlns:p14="http://schemas.microsoft.com/office/powerpoint/2010/main" val="24950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307743" cy="426170"/>
          </a:xfrm>
        </p:spPr>
        <p:txBody>
          <a:bodyPr>
            <a:normAutofit/>
          </a:bodyPr>
          <a:lstStyle/>
          <a:p>
            <a:r>
              <a:rPr lang="en-GB" sz="2000" b="1" dirty="0"/>
              <a:t>Solve problems involving the product of pairs of binomials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7</a:t>
            </a:r>
            <a:endParaRPr lang="en-GB" dirty="0"/>
          </a:p>
        </p:txBody>
      </p:sp>
      <p:sp>
        <p:nvSpPr>
          <p:cNvPr id="5" name="TextBox 4">
            <a:extLst>
              <a:ext uri="{FF2B5EF4-FFF2-40B4-BE49-F238E27FC236}">
                <a16:creationId xmlns:a16="http://schemas.microsoft.com/office/drawing/2014/main" id="{813303C0-18FF-415B-998D-2C935140D994}"/>
              </a:ext>
            </a:extLst>
          </p:cNvPr>
          <p:cNvSpPr txBox="1"/>
          <p:nvPr/>
        </p:nvSpPr>
        <p:spPr>
          <a:xfrm>
            <a:off x="983432" y="1781834"/>
            <a:ext cx="10225136" cy="3529556"/>
          </a:xfrm>
          <a:prstGeom prst="rect">
            <a:avLst/>
          </a:prstGeom>
          <a:noFill/>
        </p:spPr>
        <p:txBody>
          <a:bodyPr wrap="square">
            <a:spAutoFit/>
          </a:bodyPr>
          <a:lstStyle/>
          <a:p>
            <a:pPr>
              <a:lnSpc>
                <a:spcPct val="107000"/>
              </a:lnSpc>
              <a:spcBef>
                <a:spcPts val="1200"/>
              </a:spcBef>
              <a:spcAft>
                <a:spcPts val="600"/>
              </a:spcAft>
              <a:buNone/>
              <a:tabLst>
                <a:tab pos="1358265" algn="l"/>
              </a:tabLst>
            </a:pPr>
            <a:r>
              <a:rPr lang="en-GB" sz="2400" i="1" dirty="0">
                <a:solidFill>
                  <a:srgbClr val="585858"/>
                </a:solidFill>
                <a:effectLst/>
                <a:latin typeface="+mj-lt"/>
                <a:ea typeface="Calibri" panose="020F0502020204030204" pitchFamily="34" charset="0"/>
                <a:cs typeface="Times New Roman" panose="02020603050405020304" pitchFamily="18" charset="0"/>
              </a:rPr>
              <a:t>Choose whole numbers that could be be placed in the box so that the product of two binomials is:</a:t>
            </a:r>
            <a:endParaRPr lang="en-GB" sz="2400" dirty="0">
              <a:solidFill>
                <a:srgbClr val="585858"/>
              </a:solidFill>
              <a:effectLst/>
              <a:latin typeface="+mj-lt"/>
              <a:ea typeface="Calibri" panose="020F0502020204030204" pitchFamily="34" charset="0"/>
              <a:cs typeface="Times New Roman" panose="02020603050405020304" pitchFamily="18" charset="0"/>
            </a:endParaRPr>
          </a:p>
          <a:p>
            <a:pPr marL="1428750" lvl="2" indent="-514350">
              <a:spcBef>
                <a:spcPts val="1200"/>
              </a:spcBef>
              <a:spcAft>
                <a:spcPts val="600"/>
              </a:spcAft>
              <a:buFont typeface="+mj-lt"/>
              <a:buAutoNum type="alphaLcParenR"/>
            </a:pPr>
            <a:r>
              <a:rPr lang="en-GB" dirty="0">
                <a:solidFill>
                  <a:srgbClr val="585858"/>
                </a:solidFill>
                <a:effectLst/>
                <a:latin typeface="+mj-lt"/>
                <a:ea typeface="Calibri" panose="020F0502020204030204" pitchFamily="34" charset="0"/>
                <a:cs typeface="Times New Roman" panose="02020603050405020304" pitchFamily="18" charset="0"/>
              </a:rPr>
              <a:t> </a:t>
            </a:r>
            <a:r>
              <a:rPr lang="en-GB" i="1" dirty="0">
                <a:solidFill>
                  <a:srgbClr val="585858"/>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i="1" baseline="30000" dirty="0">
                <a:solidFill>
                  <a:srgbClr val="585858"/>
                </a:solidFill>
                <a:effectLst/>
                <a:latin typeface="+mj-lt"/>
                <a:ea typeface="Calibri" panose="020F0502020204030204" pitchFamily="34" charset="0"/>
                <a:cs typeface="Times New Roman" panose="02020603050405020304" pitchFamily="18" charset="0"/>
              </a:rPr>
              <a:t>2</a:t>
            </a:r>
            <a:r>
              <a:rPr lang="en-GB" i="1" dirty="0">
                <a:solidFill>
                  <a:srgbClr val="585858"/>
                </a:solidFill>
                <a:effectLst/>
                <a:latin typeface="+mj-lt"/>
                <a:ea typeface="Calibri" panose="020F0502020204030204" pitchFamily="34" charset="0"/>
                <a:cs typeface="Times New Roman" panose="02020603050405020304" pitchFamily="18" charset="0"/>
              </a:rPr>
              <a:t> + </a:t>
            </a:r>
            <a:r>
              <a:rPr lang="en-GB" i="0"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i="1" dirty="0">
                <a:solidFill>
                  <a:srgbClr val="585858"/>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i="1" dirty="0">
                <a:solidFill>
                  <a:srgbClr val="585858"/>
                </a:solidFill>
                <a:effectLst/>
                <a:latin typeface="+mj-lt"/>
                <a:ea typeface="Calibri" panose="020F0502020204030204" pitchFamily="34" charset="0"/>
                <a:cs typeface="Times New Roman" panose="02020603050405020304" pitchFamily="18" charset="0"/>
              </a:rPr>
              <a:t> + 24</a:t>
            </a:r>
          </a:p>
          <a:p>
            <a:pPr marL="1428750" lvl="2" indent="-514350">
              <a:spcBef>
                <a:spcPts val="1200"/>
              </a:spcBef>
              <a:spcAft>
                <a:spcPts val="600"/>
              </a:spcAft>
              <a:buFont typeface="+mj-lt"/>
              <a:buAutoNum type="alphaLcParenR"/>
            </a:pPr>
            <a:r>
              <a:rPr lang="en-GB" dirty="0">
                <a:solidFill>
                  <a:srgbClr val="585858"/>
                </a:solidFill>
                <a:effectLst/>
                <a:latin typeface="+mj-lt"/>
                <a:ea typeface="Calibri" panose="020F0502020204030204" pitchFamily="34" charset="0"/>
                <a:cs typeface="Times New Roman" panose="02020603050405020304" pitchFamily="18" charset="0"/>
              </a:rPr>
              <a:t> </a:t>
            </a:r>
            <a:r>
              <a:rPr lang="en-GB" i="1" dirty="0">
                <a:solidFill>
                  <a:srgbClr val="585858"/>
                </a:solidFill>
                <a:effectLst/>
                <a:latin typeface="+mj-lt"/>
                <a:ea typeface="Calibri" panose="020F0502020204030204" pitchFamily="34" charset="0"/>
                <a:cs typeface="Times New Roman" panose="02020603050405020304" pitchFamily="18" charset="0"/>
              </a:rPr>
              <a:t>y</a:t>
            </a:r>
            <a:r>
              <a:rPr lang="en-GB" i="1" baseline="30000" dirty="0">
                <a:solidFill>
                  <a:srgbClr val="585858"/>
                </a:solidFill>
                <a:effectLst/>
                <a:latin typeface="+mj-lt"/>
                <a:ea typeface="Calibri" panose="020F0502020204030204" pitchFamily="34" charset="0"/>
                <a:cs typeface="Times New Roman" panose="02020603050405020304" pitchFamily="18" charset="0"/>
              </a:rPr>
              <a:t>2</a:t>
            </a:r>
            <a:r>
              <a:rPr lang="en-GB" i="1" dirty="0">
                <a:solidFill>
                  <a:srgbClr val="585858"/>
                </a:solidFill>
                <a:effectLst/>
                <a:latin typeface="+mj-lt"/>
                <a:ea typeface="Calibri" panose="020F0502020204030204" pitchFamily="34" charset="0"/>
                <a:cs typeface="Times New Roman" panose="02020603050405020304" pitchFamily="18" charset="0"/>
              </a:rPr>
              <a:t> – </a:t>
            </a:r>
            <a:r>
              <a:rPr lang="en-GB" i="0"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i="1" dirty="0">
                <a:solidFill>
                  <a:srgbClr val="585858"/>
                </a:solidFill>
                <a:effectLst/>
                <a:latin typeface="+mj-lt"/>
                <a:ea typeface="Calibri" panose="020F0502020204030204" pitchFamily="34" charset="0"/>
                <a:cs typeface="Times New Roman" panose="02020603050405020304" pitchFamily="18" charset="0"/>
              </a:rPr>
              <a:t>y – 8</a:t>
            </a:r>
          </a:p>
          <a:p>
            <a:pPr marL="1428750" lvl="2" indent="-514350">
              <a:spcBef>
                <a:spcPts val="1200"/>
              </a:spcBef>
              <a:spcAft>
                <a:spcPts val="600"/>
              </a:spcAft>
              <a:buFont typeface="+mj-lt"/>
              <a:buAutoNum type="alphaLcParenR"/>
            </a:pPr>
            <a:r>
              <a:rPr lang="en-GB" dirty="0">
                <a:solidFill>
                  <a:srgbClr val="585858"/>
                </a:solidFill>
                <a:effectLst/>
                <a:latin typeface="+mj-lt"/>
                <a:ea typeface="Calibri" panose="020F0502020204030204" pitchFamily="34" charset="0"/>
                <a:cs typeface="Times New Roman" panose="02020603050405020304" pitchFamily="18" charset="0"/>
              </a:rPr>
              <a:t> </a:t>
            </a:r>
            <a:r>
              <a:rPr lang="en-GB" i="1" dirty="0">
                <a:solidFill>
                  <a:srgbClr val="585858"/>
                </a:solidFill>
                <a:effectLst/>
                <a:latin typeface="+mj-lt"/>
                <a:ea typeface="Calibri" panose="020F0502020204030204" pitchFamily="34" charset="0"/>
                <a:cs typeface="Times New Roman" panose="02020603050405020304" pitchFamily="18" charset="0"/>
              </a:rPr>
              <a:t>p</a:t>
            </a:r>
            <a:r>
              <a:rPr lang="en-GB" i="1" baseline="30000" dirty="0">
                <a:solidFill>
                  <a:srgbClr val="585858"/>
                </a:solidFill>
                <a:effectLst/>
                <a:latin typeface="+mj-lt"/>
                <a:ea typeface="Calibri" panose="020F0502020204030204" pitchFamily="34" charset="0"/>
                <a:cs typeface="Times New Roman" panose="02020603050405020304" pitchFamily="18" charset="0"/>
              </a:rPr>
              <a:t>2</a:t>
            </a:r>
            <a:r>
              <a:rPr lang="en-GB" i="1" dirty="0">
                <a:solidFill>
                  <a:srgbClr val="585858"/>
                </a:solidFill>
                <a:effectLst/>
                <a:latin typeface="+mj-lt"/>
                <a:ea typeface="Calibri" panose="020F0502020204030204" pitchFamily="34" charset="0"/>
                <a:cs typeface="Times New Roman" panose="02020603050405020304" pitchFamily="18" charset="0"/>
              </a:rPr>
              <a:t>+ </a:t>
            </a:r>
            <a:r>
              <a:rPr lang="en-GB" i="0"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i="1" dirty="0">
                <a:solidFill>
                  <a:srgbClr val="585858"/>
                </a:solidFill>
                <a:effectLst/>
                <a:latin typeface="+mj-lt"/>
                <a:ea typeface="Calibri" panose="020F0502020204030204" pitchFamily="34" charset="0"/>
                <a:cs typeface="Times New Roman" panose="02020603050405020304" pitchFamily="18" charset="0"/>
              </a:rPr>
              <a:t>p – 8</a:t>
            </a:r>
          </a:p>
          <a:p>
            <a:pPr marL="1428750" lvl="2" indent="-514350">
              <a:spcBef>
                <a:spcPts val="1200"/>
              </a:spcBef>
              <a:spcAft>
                <a:spcPts val="600"/>
              </a:spcAft>
              <a:buFont typeface="+mj-lt"/>
              <a:buAutoNum type="alphaLcParenR"/>
            </a:pPr>
            <a:r>
              <a:rPr lang="en-GB" dirty="0">
                <a:solidFill>
                  <a:srgbClr val="585858"/>
                </a:solidFill>
                <a:effectLst/>
                <a:latin typeface="+mj-lt"/>
                <a:ea typeface="Calibri" panose="020F0502020204030204" pitchFamily="34" charset="0"/>
                <a:cs typeface="Times New Roman" panose="02020603050405020304" pitchFamily="18" charset="0"/>
              </a:rPr>
              <a:t> </a:t>
            </a:r>
            <a:r>
              <a:rPr lang="en-GB" i="1" dirty="0">
                <a:solidFill>
                  <a:srgbClr val="585858"/>
                </a:solidFill>
                <a:effectLst/>
                <a:latin typeface="+mj-lt"/>
                <a:ea typeface="Calibri" panose="020F0502020204030204" pitchFamily="34" charset="0"/>
                <a:cs typeface="Times New Roman" panose="02020603050405020304" pitchFamily="18" charset="0"/>
              </a:rPr>
              <a:t>a</a:t>
            </a:r>
            <a:r>
              <a:rPr lang="en-GB" baseline="30000" dirty="0">
                <a:solidFill>
                  <a:srgbClr val="585858"/>
                </a:solidFill>
                <a:effectLst/>
                <a:latin typeface="+mj-lt"/>
                <a:ea typeface="Calibri" panose="020F0502020204030204" pitchFamily="34" charset="0"/>
                <a:cs typeface="Times New Roman" panose="02020603050405020304" pitchFamily="18" charset="0"/>
              </a:rPr>
              <a:t>2</a:t>
            </a:r>
            <a:r>
              <a:rPr lang="en-GB" dirty="0">
                <a:solidFill>
                  <a:srgbClr val="585858"/>
                </a:solidFill>
                <a:effectLst/>
                <a:latin typeface="+mj-lt"/>
                <a:ea typeface="Calibri" panose="020F0502020204030204" pitchFamily="34" charset="0"/>
                <a:cs typeface="Times New Roman" panose="02020603050405020304" pitchFamily="18" charset="0"/>
              </a:rPr>
              <a:t> – </a:t>
            </a:r>
            <a:r>
              <a:rPr lang="en-GB"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i="1" dirty="0">
                <a:solidFill>
                  <a:srgbClr val="585858"/>
                </a:solidFill>
                <a:effectLst/>
                <a:latin typeface="+mj-lt"/>
                <a:ea typeface="Calibri" panose="020F0502020204030204" pitchFamily="34" charset="0"/>
                <a:cs typeface="Times New Roman" panose="02020603050405020304" pitchFamily="18" charset="0"/>
              </a:rPr>
              <a:t>a</a:t>
            </a:r>
            <a:r>
              <a:rPr lang="en-GB" dirty="0">
                <a:solidFill>
                  <a:srgbClr val="585858"/>
                </a:solidFill>
                <a:effectLst/>
                <a:latin typeface="+mj-lt"/>
                <a:ea typeface="Calibri" panose="020F0502020204030204" pitchFamily="34" charset="0"/>
                <a:cs typeface="Times New Roman" panose="02020603050405020304" pitchFamily="18" charset="0"/>
              </a:rPr>
              <a:t> + 8</a:t>
            </a:r>
            <a:endParaRPr lang="en-GB" dirty="0">
              <a:solidFill>
                <a:srgbClr val="585858"/>
              </a:solidFill>
              <a:latin typeface="+mj-lt"/>
            </a:endParaRPr>
          </a:p>
        </p:txBody>
      </p:sp>
    </p:spTree>
    <p:extLst>
      <p:ext uri="{BB962C8B-B14F-4D97-AF65-F5344CB8AC3E}">
        <p14:creationId xmlns:p14="http://schemas.microsoft.com/office/powerpoint/2010/main" val="204862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manage a question like this with your classes? </a:t>
            </a:r>
          </a:p>
          <a:p>
            <a:pPr marL="360000" lvl="1" fontAlgn="auto">
              <a:lnSpc>
                <a:spcPct val="100000"/>
              </a:lnSpc>
              <a:spcBef>
                <a:spcPts val="0"/>
              </a:spcBef>
              <a:spcAft>
                <a:spcPts val="1200"/>
              </a:spcAft>
              <a:buClrTx/>
            </a:pPr>
            <a:r>
              <a:rPr lang="en-GB" sz="2400" dirty="0"/>
              <a:t>How long would you give them before you intervene and support? </a:t>
            </a:r>
          </a:p>
          <a:p>
            <a:pPr marL="360000" lvl="1" fontAlgn="auto">
              <a:lnSpc>
                <a:spcPct val="100000"/>
              </a:lnSpc>
              <a:spcBef>
                <a:spcPts val="0"/>
              </a:spcBef>
              <a:spcAft>
                <a:spcPts val="1200"/>
              </a:spcAft>
              <a:buClrTx/>
            </a:pPr>
            <a:r>
              <a:rPr lang="en-GB" sz="2400" dirty="0"/>
              <a:t>What prompts could you give?</a:t>
            </a:r>
          </a:p>
        </p:txBody>
      </p:sp>
      <p:sp>
        <p:nvSpPr>
          <p:cNvPr id="6" name="Title 1">
            <a:extLst>
              <a:ext uri="{FF2B5EF4-FFF2-40B4-BE49-F238E27FC236}">
                <a16:creationId xmlns:a16="http://schemas.microsoft.com/office/drawing/2014/main" id="{C629D77D-5FB7-445B-A98C-E7ACA79D663F}"/>
              </a:ext>
            </a:extLst>
          </p:cNvPr>
          <p:cNvSpPr>
            <a:spLocks noGrp="1"/>
          </p:cNvSpPr>
          <p:nvPr>
            <p:ph type="title"/>
          </p:nvPr>
        </p:nvSpPr>
        <p:spPr>
          <a:xfrm>
            <a:off x="116849" y="443915"/>
            <a:ext cx="11307743" cy="426170"/>
          </a:xfrm>
        </p:spPr>
        <p:txBody>
          <a:bodyPr>
            <a:normAutofit/>
          </a:bodyPr>
          <a:lstStyle/>
          <a:p>
            <a:r>
              <a:rPr lang="en-GB" sz="2000" b="1" dirty="0"/>
              <a:t>Solve problems involving the product of pairs of binomials </a:t>
            </a:r>
            <a:endParaRPr lang="en-GB" b="1" dirty="0"/>
          </a:p>
        </p:txBody>
      </p:sp>
      <p:grpSp>
        <p:nvGrpSpPr>
          <p:cNvPr id="2" name="Group 1">
            <a:extLst>
              <a:ext uri="{FF2B5EF4-FFF2-40B4-BE49-F238E27FC236}">
                <a16:creationId xmlns:a16="http://schemas.microsoft.com/office/drawing/2014/main" id="{1BDFC2C1-B4D1-44CF-905E-6A8237DCE4AE}"/>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E79D17D-E57E-4F70-A7D1-EBD681A98BA5}"/>
                </a:ext>
              </a:extLst>
            </p:cNvPr>
            <p:cNvSpPr txBox="1"/>
            <p:nvPr/>
          </p:nvSpPr>
          <p:spPr>
            <a:xfrm>
              <a:off x="911424" y="1902716"/>
              <a:ext cx="5616624" cy="3542508"/>
            </a:xfrm>
            <a:prstGeom prst="rect">
              <a:avLst/>
            </a:prstGeom>
            <a:noFill/>
          </p:spPr>
          <p:txBody>
            <a:bodyPr wrap="square">
              <a:spAutoFit/>
            </a:bodyPr>
            <a:lstStyle/>
            <a:p>
              <a:pPr>
                <a:lnSpc>
                  <a:spcPct val="107000"/>
                </a:lnSpc>
                <a:spcBef>
                  <a:spcPts val="1200"/>
                </a:spcBef>
                <a:spcAft>
                  <a:spcPts val="600"/>
                </a:spcAft>
                <a:buNone/>
                <a:tabLst>
                  <a:tab pos="1358265" algn="l"/>
                </a:tabLst>
              </a:pPr>
              <a:r>
                <a:rPr lang="en-GB" sz="2000" i="1" dirty="0">
                  <a:solidFill>
                    <a:srgbClr val="585858"/>
                  </a:solidFill>
                  <a:effectLst/>
                  <a:latin typeface="+mj-lt"/>
                  <a:ea typeface="Calibri" panose="020F0502020204030204" pitchFamily="34" charset="0"/>
                  <a:cs typeface="Times New Roman" panose="02020603050405020304" pitchFamily="18" charset="0"/>
                </a:rPr>
                <a:t>Choose whole numbers that could be be placed in the box so that the product of two binomials is:</a:t>
              </a:r>
              <a:endParaRPr lang="en-GB" sz="2000" dirty="0">
                <a:solidFill>
                  <a:srgbClr val="585858"/>
                </a:solidFill>
                <a:effectLst/>
                <a:latin typeface="+mj-lt"/>
                <a:ea typeface="Calibri" panose="020F0502020204030204" pitchFamily="34" charset="0"/>
                <a:cs typeface="Times New Roman" panose="02020603050405020304" pitchFamily="18" charset="0"/>
              </a:endParaRPr>
            </a:p>
            <a:p>
              <a:pPr marL="1428750" lvl="2" indent="-514350">
                <a:spcBef>
                  <a:spcPts val="120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 </a:t>
              </a:r>
              <a:r>
                <a:rPr lang="en-GB" sz="2400" i="1" dirty="0">
                  <a:solidFill>
                    <a:srgbClr val="585858"/>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400" i="1" baseline="30000" dirty="0">
                  <a:solidFill>
                    <a:srgbClr val="585858"/>
                  </a:solidFill>
                  <a:effectLst/>
                  <a:latin typeface="+mj-lt"/>
                  <a:ea typeface="Calibri" panose="020F0502020204030204" pitchFamily="34" charset="0"/>
                  <a:cs typeface="Times New Roman" panose="02020603050405020304" pitchFamily="18" charset="0"/>
                </a:rPr>
                <a:t>2</a:t>
              </a:r>
              <a:r>
                <a:rPr lang="en-GB" sz="2400" i="1" dirty="0">
                  <a:solidFill>
                    <a:srgbClr val="585858"/>
                  </a:solidFill>
                  <a:effectLst/>
                  <a:latin typeface="+mj-lt"/>
                  <a:ea typeface="Calibri" panose="020F0502020204030204" pitchFamily="34" charset="0"/>
                  <a:cs typeface="Times New Roman" panose="02020603050405020304" pitchFamily="18" charset="0"/>
                </a:rPr>
                <a:t> + </a:t>
              </a:r>
              <a:r>
                <a:rPr lang="en-GB" sz="2400" i="0"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400" i="1" dirty="0">
                  <a:solidFill>
                    <a:srgbClr val="585858"/>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400" i="1" dirty="0">
                  <a:solidFill>
                    <a:srgbClr val="585858"/>
                  </a:solidFill>
                  <a:effectLst/>
                  <a:latin typeface="+mj-lt"/>
                  <a:ea typeface="Calibri" panose="020F0502020204030204" pitchFamily="34" charset="0"/>
                  <a:cs typeface="Times New Roman" panose="02020603050405020304" pitchFamily="18" charset="0"/>
                </a:rPr>
                <a:t> + 24</a:t>
              </a:r>
            </a:p>
            <a:p>
              <a:pPr marL="1428750" lvl="2" indent="-514350">
                <a:spcBef>
                  <a:spcPts val="120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 </a:t>
              </a:r>
              <a:r>
                <a:rPr lang="en-GB" sz="2400" i="1" dirty="0">
                  <a:solidFill>
                    <a:srgbClr val="585858"/>
                  </a:solidFill>
                  <a:effectLst/>
                  <a:latin typeface="+mj-lt"/>
                  <a:ea typeface="Calibri" panose="020F0502020204030204" pitchFamily="34" charset="0"/>
                  <a:cs typeface="Times New Roman" panose="02020603050405020304" pitchFamily="18" charset="0"/>
                </a:rPr>
                <a:t>y</a:t>
              </a:r>
              <a:r>
                <a:rPr lang="en-GB" sz="2400" i="1" baseline="30000" dirty="0">
                  <a:solidFill>
                    <a:srgbClr val="585858"/>
                  </a:solidFill>
                  <a:effectLst/>
                  <a:latin typeface="+mj-lt"/>
                  <a:ea typeface="Calibri" panose="020F0502020204030204" pitchFamily="34" charset="0"/>
                  <a:cs typeface="Times New Roman" panose="02020603050405020304" pitchFamily="18" charset="0"/>
                </a:rPr>
                <a:t>2</a:t>
              </a:r>
              <a:r>
                <a:rPr lang="en-GB" sz="2400" i="1" dirty="0">
                  <a:solidFill>
                    <a:srgbClr val="585858"/>
                  </a:solidFill>
                  <a:effectLst/>
                  <a:latin typeface="+mj-lt"/>
                  <a:ea typeface="Calibri" panose="020F0502020204030204" pitchFamily="34" charset="0"/>
                  <a:cs typeface="Times New Roman" panose="02020603050405020304" pitchFamily="18" charset="0"/>
                </a:rPr>
                <a:t> – </a:t>
              </a:r>
              <a:r>
                <a:rPr lang="en-GB" sz="2400" i="0"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400" i="1" dirty="0">
                  <a:solidFill>
                    <a:srgbClr val="585858"/>
                  </a:solidFill>
                  <a:effectLst/>
                  <a:latin typeface="+mj-lt"/>
                  <a:ea typeface="Calibri" panose="020F0502020204030204" pitchFamily="34" charset="0"/>
                  <a:cs typeface="Times New Roman" panose="02020603050405020304" pitchFamily="18" charset="0"/>
                </a:rPr>
                <a:t>y – 8</a:t>
              </a:r>
            </a:p>
            <a:p>
              <a:pPr marL="1428750" lvl="2" indent="-514350">
                <a:spcBef>
                  <a:spcPts val="120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 </a:t>
              </a:r>
              <a:r>
                <a:rPr lang="en-GB" sz="2400" i="1" dirty="0">
                  <a:solidFill>
                    <a:srgbClr val="585858"/>
                  </a:solidFill>
                  <a:effectLst/>
                  <a:latin typeface="+mj-lt"/>
                  <a:ea typeface="Calibri" panose="020F0502020204030204" pitchFamily="34" charset="0"/>
                  <a:cs typeface="Times New Roman" panose="02020603050405020304" pitchFamily="18" charset="0"/>
                </a:rPr>
                <a:t>p</a:t>
              </a:r>
              <a:r>
                <a:rPr lang="en-GB" sz="2400" i="1" baseline="30000" dirty="0">
                  <a:solidFill>
                    <a:srgbClr val="585858"/>
                  </a:solidFill>
                  <a:effectLst/>
                  <a:latin typeface="+mj-lt"/>
                  <a:ea typeface="Calibri" panose="020F0502020204030204" pitchFamily="34" charset="0"/>
                  <a:cs typeface="Times New Roman" panose="02020603050405020304" pitchFamily="18" charset="0"/>
                </a:rPr>
                <a:t>2</a:t>
              </a:r>
              <a:r>
                <a:rPr lang="en-GB" sz="2400" i="1" dirty="0">
                  <a:solidFill>
                    <a:srgbClr val="585858"/>
                  </a:solidFill>
                  <a:effectLst/>
                  <a:latin typeface="+mj-lt"/>
                  <a:ea typeface="Calibri" panose="020F0502020204030204" pitchFamily="34" charset="0"/>
                  <a:cs typeface="Times New Roman" panose="02020603050405020304" pitchFamily="18" charset="0"/>
                </a:rPr>
                <a:t>+ </a:t>
              </a:r>
              <a:r>
                <a:rPr lang="en-GB" sz="2400" i="0"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400" i="1" dirty="0">
                  <a:solidFill>
                    <a:srgbClr val="585858"/>
                  </a:solidFill>
                  <a:effectLst/>
                  <a:latin typeface="+mj-lt"/>
                  <a:ea typeface="Calibri" panose="020F0502020204030204" pitchFamily="34" charset="0"/>
                  <a:cs typeface="Times New Roman" panose="02020603050405020304" pitchFamily="18" charset="0"/>
                </a:rPr>
                <a:t>p – 8</a:t>
              </a:r>
            </a:p>
            <a:p>
              <a:pPr marL="1428750" lvl="2" indent="-514350">
                <a:spcBef>
                  <a:spcPts val="1200"/>
                </a:spcBef>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 </a:t>
              </a:r>
              <a:r>
                <a:rPr lang="en-GB" sz="2400" i="1" dirty="0">
                  <a:solidFill>
                    <a:srgbClr val="585858"/>
                  </a:solidFill>
                  <a:effectLst/>
                  <a:latin typeface="+mj-lt"/>
                  <a:ea typeface="Calibri" panose="020F0502020204030204" pitchFamily="34" charset="0"/>
                  <a:cs typeface="Times New Roman" panose="02020603050405020304" pitchFamily="18" charset="0"/>
                </a:rPr>
                <a:t>a</a:t>
              </a:r>
              <a:r>
                <a:rPr lang="en-GB" sz="2400" baseline="30000" dirty="0">
                  <a:solidFill>
                    <a:srgbClr val="585858"/>
                  </a:solidFill>
                  <a:effectLst/>
                  <a:latin typeface="+mj-lt"/>
                  <a:ea typeface="Calibri" panose="020F0502020204030204" pitchFamily="34" charset="0"/>
                  <a:cs typeface="Times New Roman" panose="02020603050405020304" pitchFamily="18" charset="0"/>
                </a:rPr>
                <a:t>2</a:t>
              </a:r>
              <a:r>
                <a:rPr lang="en-GB" sz="2400" dirty="0">
                  <a:solidFill>
                    <a:srgbClr val="585858"/>
                  </a:solidFill>
                  <a:effectLst/>
                  <a:latin typeface="+mj-lt"/>
                  <a:ea typeface="Calibri" panose="020F0502020204030204" pitchFamily="34" charset="0"/>
                  <a:cs typeface="Times New Roman" panose="02020603050405020304" pitchFamily="18" charset="0"/>
                </a:rPr>
                <a:t> – </a:t>
              </a:r>
              <a:r>
                <a:rPr lang="en-GB" sz="2400" dirty="0">
                  <a:solidFill>
                    <a:srgbClr val="585858"/>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en-GB" sz="2400" i="1" dirty="0">
                  <a:solidFill>
                    <a:srgbClr val="585858"/>
                  </a:solidFill>
                  <a:effectLst/>
                  <a:latin typeface="+mj-lt"/>
                  <a:ea typeface="Calibri" panose="020F0502020204030204" pitchFamily="34" charset="0"/>
                  <a:cs typeface="Times New Roman" panose="02020603050405020304" pitchFamily="18" charset="0"/>
                </a:rPr>
                <a:t>a</a:t>
              </a:r>
              <a:r>
                <a:rPr lang="en-GB" sz="2400" dirty="0">
                  <a:solidFill>
                    <a:srgbClr val="585858"/>
                  </a:solidFill>
                  <a:effectLst/>
                  <a:latin typeface="+mj-lt"/>
                  <a:ea typeface="Calibri" panose="020F0502020204030204" pitchFamily="34" charset="0"/>
                  <a:cs typeface="Times New Roman" panose="02020603050405020304" pitchFamily="18" charset="0"/>
                </a:rPr>
                <a:t> + 8</a:t>
              </a:r>
              <a:endParaRPr lang="en-GB" sz="2400" dirty="0">
                <a:solidFill>
                  <a:srgbClr val="585858"/>
                </a:solidFill>
                <a:latin typeface="+mj-lt"/>
              </a:endParaRPr>
            </a:p>
          </p:txBody>
        </p:sp>
      </p:grpSp>
    </p:spTree>
    <p:custDataLst>
      <p:tags r:id="rId1"/>
    </p:custDataLst>
    <p:extLst>
      <p:ext uri="{BB962C8B-B14F-4D97-AF65-F5344CB8AC3E}">
        <p14:creationId xmlns:p14="http://schemas.microsoft.com/office/powerpoint/2010/main" val="3448742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(1)</a:t>
            </a:r>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0327066"/>
              </p:ext>
            </p:extLst>
          </p:nvPr>
        </p:nvGraphicFramePr>
        <p:xfrm>
          <a:off x="579413" y="1401995"/>
          <a:ext cx="11011552" cy="416560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binomial</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algebraic expression of the sum or difference of two terms.</a:t>
                      </a:r>
                    </a:p>
                  </a:txBody>
                  <a:tcPr marL="68580" marR="68580" marT="0" marB="0"/>
                </a:tc>
                <a:extLst>
                  <a:ext uri="{0D108BD9-81ED-4DB2-BD59-A6C34878D82A}">
                    <a16:rowId xmlns:a16="http://schemas.microsoft.com/office/drawing/2014/main" val="2719448778"/>
                  </a:ext>
                </a:extLst>
              </a:tr>
              <a:tr h="370840">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equation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statement showing that two expressions are equal. The expressions are linked with the symbol =</a:t>
                      </a:r>
                    </a:p>
                    <a:p>
                      <a:pPr marL="0" algn="l" defTabSz="914400" rtl="0" eaLnBrk="1" latinLnBrk="0" hangingPunct="1">
                        <a:spcBef>
                          <a:spcPts val="400"/>
                        </a:spcBef>
                        <a:spcAft>
                          <a:spcPts val="400"/>
                        </a:spcAft>
                        <a:tabLst>
                          <a:tab pos="836295" algn="l"/>
                        </a:tabLst>
                      </a:pPr>
                      <a:r>
                        <a:rPr lang="en-GB" sz="1800" kern="1200">
                          <a:solidFill>
                            <a:srgbClr val="585858"/>
                          </a:solidFill>
                          <a:effectLst/>
                          <a:latin typeface="+mj-lt"/>
                          <a:ea typeface="Calibri" panose="020F0502020204030204" pitchFamily="34" charset="0"/>
                          <a:cs typeface="Times New Roman" panose="02020603050405020304" pitchFamily="18" charset="0"/>
                        </a:rPr>
                        <a:t>Examples: 7 – 2 = 4 + 1             4x = 3             x</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− 2x + 1 = 0</a:t>
                      </a:r>
                    </a:p>
                  </a:txBody>
                  <a:tcPr marL="68580" marR="68580" marT="0" marB="0"/>
                </a:tc>
                <a:extLst>
                  <a:ext uri="{0D108BD9-81ED-4DB2-BD59-A6C34878D82A}">
                    <a16:rowId xmlns:a16="http://schemas.microsoft.com/office/drawing/2014/main" val="78949882"/>
                  </a:ext>
                </a:extLst>
              </a:tr>
              <a:tr h="225381">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expression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form expressed symbolically.</a:t>
                      </a:r>
                    </a:p>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Examples: 7 + 3             a</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b</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404107335"/>
                  </a:ext>
                </a:extLst>
              </a:tr>
              <a:tr h="22538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factorise</a:t>
                      </a:r>
                    </a:p>
                  </a:txBody>
                  <a:tcPr marL="68580" marR="68580" marT="0" marB="0"/>
                </a:tc>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To express a number or a polynomial as the product of its factors.</a:t>
                      </a:r>
                    </a:p>
                    <a:p>
                      <a:pPr marL="746125" indent="-746125">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Example 1:	Factorising 12: 12 = 1 × 12 = 2 × 6 = 3 × 4</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The factors of 12 are 1, 2, 3, 4, 6 and 12.</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12 may be expressed as a product of its prime factors: 12 = 2 × 2 × 3 </a:t>
                      </a:r>
                    </a:p>
                    <a:p>
                      <a:pPr marL="746125" indent="-746125">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Example 2:	Factorising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+ 3)(</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− 7)</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The factors of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are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+ 3) and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− 7).</a:t>
                      </a:r>
                    </a:p>
                  </a:txBody>
                  <a:tcPr marL="68580" marR="68580" marT="0" marB="0"/>
                </a:tc>
                <a:extLst>
                  <a:ext uri="{0D108BD9-81ED-4DB2-BD59-A6C34878D82A}">
                    <a16:rowId xmlns:a16="http://schemas.microsoft.com/office/drawing/2014/main" val="2792780685"/>
                  </a:ext>
                </a:extLst>
              </a:tr>
            </a:tbl>
          </a:graphicData>
        </a:graphic>
      </p:graphicFrame>
    </p:spTree>
    <p:extLst>
      <p:ext uri="{BB962C8B-B14F-4D97-AF65-F5344CB8AC3E}">
        <p14:creationId xmlns:p14="http://schemas.microsoft.com/office/powerpoint/2010/main" val="1459283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equation linking sets of physical variables.</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a:t>
                          </a:r>
                          <a14:m>
                            <m:oMath xmlns:m="http://schemas.openxmlformats.org/officeDocument/2006/math">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GB" sz="1800">
                              <a:solidFill>
                                <a:srgbClr val="585858"/>
                              </a:solidFill>
                              <a:effectLst/>
                              <a:latin typeface="+mj-lt"/>
                              <a:ea typeface="Calibri" panose="020F0502020204030204" pitchFamily="34" charset="0"/>
                              <a:cs typeface="Times New Roman" panose="02020603050405020304" pitchFamily="18" charset="0"/>
                            </a:rPr>
                            <a:t> is the formula for the area of a circle.</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Plural: formulae.</a:t>
                          </a:r>
                        </a:p>
                      </a:txBody>
                      <a:tcPr marL="68580" marR="68580" marT="0" marB="0"/>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endParaRPr lang="en-US"/>
                        </a:p>
                      </a:txBody>
                      <a:tcPr marL="68580" marR="68580" marT="0" marB="0">
                        <a:blipFill>
                          <a:blip r:embed="rId2"/>
                          <a:stretch>
                            <a:fillRect l="-14794" t="-38462" r="-190" b="-136538"/>
                          </a:stretch>
                        </a:blipFill>
                      </a:tcPr>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93580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581046" y="132064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pic>
        <p:nvPicPr>
          <p:cNvPr id="7" name="Picture 6">
            <a:extLst>
              <a:ext uri="{FF2B5EF4-FFF2-40B4-BE49-F238E27FC236}">
                <a16:creationId xmlns:a16="http://schemas.microsoft.com/office/drawing/2014/main" id="{B7337989-30CF-4017-A03B-167752EC0B4A}"/>
              </a:ext>
            </a:extLst>
          </p:cNvPr>
          <p:cNvPicPr>
            <a:picLocks noChangeAspect="1"/>
          </p:cNvPicPr>
          <p:nvPr/>
        </p:nvPicPr>
        <p:blipFill rotWithShape="1">
          <a:blip r:embed="rId3"/>
          <a:srcRect r="24122" b="22127"/>
          <a:stretch/>
        </p:blipFill>
        <p:spPr>
          <a:xfrm>
            <a:off x="7779889" y="3672031"/>
            <a:ext cx="3644703" cy="2003448"/>
          </a:xfrm>
          <a:prstGeom prst="rect">
            <a:avLst/>
          </a:prstGeom>
        </p:spPr>
      </p:pic>
      <p:sp>
        <p:nvSpPr>
          <p:cNvPr id="9" name="TextBox 8">
            <a:extLst>
              <a:ext uri="{FF2B5EF4-FFF2-40B4-BE49-F238E27FC236}">
                <a16:creationId xmlns:a16="http://schemas.microsoft.com/office/drawing/2014/main" id="{C93604E4-9688-404D-B9E8-5DFC331F6222}"/>
              </a:ext>
            </a:extLst>
          </p:cNvPr>
          <p:cNvSpPr txBox="1"/>
          <p:nvPr/>
        </p:nvSpPr>
        <p:spPr>
          <a:xfrm>
            <a:off x="581046" y="3789040"/>
            <a:ext cx="7297846" cy="2431435"/>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400" b="1" dirty="0"/>
              <a:t>Algebra tiles</a:t>
            </a:r>
          </a:p>
          <a:p>
            <a:pPr marL="914400" lvl="1" indent="-457200">
              <a:buClr>
                <a:srgbClr val="585858"/>
              </a:buClr>
              <a:buFont typeface="Arial" panose="020B0604020202020204" pitchFamily="34" charset="0"/>
              <a:buChar char="•"/>
            </a:pPr>
            <a:r>
              <a:rPr lang="en-GB" sz="2000" dirty="0">
                <a:highlight>
                  <a:srgbClr val="FFFF00"/>
                </a:highlight>
              </a:rPr>
              <a:t>Although</a:t>
            </a:r>
            <a:r>
              <a:rPr lang="en-GB" sz="2000" dirty="0"/>
              <a:t> not offering a generalised image of a variable (x is represented by an actual length and will necessarily be seen as a particular length relative to the ‘1’), algebra tiles can provide a useful representation for expressions and give meaning to certain symbolic manipulations</a:t>
            </a:r>
            <a:r>
              <a:rPr lang="en-GB" sz="2400" dirty="0"/>
              <a:t>.</a:t>
            </a:r>
          </a:p>
        </p:txBody>
      </p:sp>
      <p:sp>
        <p:nvSpPr>
          <p:cNvPr id="10" name="TextBox 9">
            <a:extLst>
              <a:ext uri="{FF2B5EF4-FFF2-40B4-BE49-F238E27FC236}">
                <a16:creationId xmlns:a16="http://schemas.microsoft.com/office/drawing/2014/main" id="{76E3DD89-B72C-4342-8794-9F4BB14BD008}"/>
              </a:ext>
            </a:extLst>
          </p:cNvPr>
          <p:cNvSpPr txBox="1"/>
          <p:nvPr/>
        </p:nvSpPr>
        <p:spPr>
          <a:xfrm>
            <a:off x="581046" y="2108558"/>
            <a:ext cx="8179249" cy="1596847"/>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Arrays and area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The grid method, often used to multiply two binomials, is an abstraction of the area model. </a:t>
            </a:r>
          </a:p>
        </p:txBody>
      </p:sp>
      <p:pic>
        <p:nvPicPr>
          <p:cNvPr id="11" name="Picture 10">
            <a:extLst>
              <a:ext uri="{FF2B5EF4-FFF2-40B4-BE49-F238E27FC236}">
                <a16:creationId xmlns:a16="http://schemas.microsoft.com/office/drawing/2014/main" id="{96E0ABA5-1C9D-47C9-9815-69FC6BAECF78}"/>
              </a:ext>
            </a:extLst>
          </p:cNvPr>
          <p:cNvPicPr/>
          <p:nvPr/>
        </p:nvPicPr>
        <p:blipFill>
          <a:blip r:embed="rId4">
            <a:extLst>
              <a:ext uri="{28A0092B-C50C-407E-A947-70E740481C1C}">
                <a14:useLocalDpi xmlns:a14="http://schemas.microsoft.com/office/drawing/2010/main" val="0"/>
              </a:ext>
            </a:extLst>
          </a:blip>
          <a:stretch>
            <a:fillRect/>
          </a:stretch>
        </p:blipFill>
        <p:spPr>
          <a:xfrm>
            <a:off x="7617142" y="2166756"/>
            <a:ext cx="4605717" cy="1207060"/>
          </a:xfrm>
          <a:prstGeom prst="rect">
            <a:avLst/>
          </a:prstGeom>
        </p:spPr>
      </p:pic>
    </p:spTree>
    <p:extLst>
      <p:ext uri="{BB962C8B-B14F-4D97-AF65-F5344CB8AC3E}">
        <p14:creationId xmlns:p14="http://schemas.microsoft.com/office/powerpoint/2010/main" val="3956566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3"/>
              </a:rPr>
              <a:t>NCETM Secondary Mastery Professional Development</a:t>
            </a:r>
            <a:endParaRPr lang="en-GB" dirty="0">
              <a:hlinkClick r:id="rId4"/>
            </a:endParaRPr>
          </a:p>
          <a:p>
            <a:pPr lvl="2">
              <a:lnSpc>
                <a:spcPct val="100000"/>
              </a:lnSpc>
            </a:pPr>
            <a:r>
              <a:rPr lang="en-GB" dirty="0">
                <a:hlinkClick r:id="rId5"/>
              </a:rPr>
              <a:t>1 The Structure of the number system Theme Overview Document</a:t>
            </a:r>
            <a:endParaRPr lang="en-GB" dirty="0"/>
          </a:p>
          <a:p>
            <a:pPr lvl="2">
              <a:lnSpc>
                <a:spcPct val="100000"/>
              </a:lnSpc>
            </a:pPr>
            <a:r>
              <a:rPr lang="en-GB" dirty="0">
                <a:hlinkClick r:id="rId6"/>
              </a:rPr>
              <a:t>1.4 Simplifying and manipulating expressions, equations and formulae Core Concept Document</a:t>
            </a:r>
            <a:endParaRPr lang="en-GB" dirty="0"/>
          </a:p>
          <a:p>
            <a:pPr lvl="1">
              <a:lnSpc>
                <a:spcPct val="100000"/>
              </a:lnSpc>
            </a:pPr>
            <a:r>
              <a:rPr lang="en-GB" dirty="0">
                <a:hlinkClick r:id="rId7"/>
              </a:rPr>
              <a:t>Using mathematical representations at KS3 | NCETM</a:t>
            </a:r>
            <a:endParaRPr lang="en-GB" dirty="0"/>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lvl="1">
              <a:lnSpc>
                <a:spcPct val="100000"/>
              </a:lnSpc>
            </a:pPr>
            <a:r>
              <a:rPr lang="en-GB" dirty="0">
                <a:hlinkClick r:id="rId10"/>
              </a:rPr>
              <a:t>NCETM secondary assessment materials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415050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CCBE3B-DC4D-4AB4-900F-ED7340F09015}"/>
              </a:ext>
            </a:extLst>
          </p:cNvPr>
          <p:cNvPicPr>
            <a:picLocks noChangeAspect="1"/>
          </p:cNvPicPr>
          <p:nvPr/>
        </p:nvPicPr>
        <p:blipFill>
          <a:blip r:embed="rId3"/>
          <a:stretch>
            <a:fillRect/>
          </a:stretch>
        </p:blipFill>
        <p:spPr>
          <a:xfrm>
            <a:off x="257175" y="307454"/>
            <a:ext cx="11677650" cy="405765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1.4 Simplifying and manipulating expressions, equations and formulae</a:t>
            </a:r>
            <a:r>
              <a:rPr lang="en-GB" sz="1500" dirty="0"/>
              <a:t>, there are three statements of knowledge, skills and understanding. </a:t>
            </a:r>
          </a:p>
          <a:p>
            <a:pPr>
              <a:spcBef>
                <a:spcPts val="600"/>
              </a:spcBef>
            </a:pPr>
            <a:r>
              <a:rPr lang="en-GB" sz="1500" dirty="0"/>
              <a:t>These, in turn, are broken down into seventeen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996952"/>
            <a:ext cx="3960440" cy="216024"/>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51540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24707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1.4.1.1 Use the distributive law to find the product of two binomials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Recognise that the product of two binomials is an expression with four terms.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Appreciate when the product of two binomials can be simplified.</a:t>
            </a:r>
          </a:p>
          <a:p>
            <a:pPr fontAlgn="auto">
              <a:lnSpc>
                <a:spcPct val="100000"/>
              </a:lnSpc>
              <a:spcBef>
                <a:spcPts val="600"/>
              </a:spcBef>
              <a:spcAft>
                <a:spcPts val="600"/>
              </a:spcAft>
              <a:buClrTx/>
            </a:pPr>
            <a:r>
              <a:rPr lang="en-GB" dirty="0">
                <a:effectLst/>
                <a:latin typeface="+mj-lt"/>
                <a:ea typeface="Calibri" panose="020F0502020204030204" pitchFamily="34" charset="0"/>
                <a:cs typeface="Times New Roman" panose="02020603050405020304" pitchFamily="18" charset="0"/>
              </a:rPr>
              <a:t>Understand that the product of (</a:t>
            </a:r>
            <a:r>
              <a:rPr lang="en-GB" i="1" dirty="0">
                <a:effectLst/>
                <a:latin typeface="+mj-lt"/>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a</a:t>
            </a:r>
            <a:r>
              <a:rPr lang="en-GB" dirty="0">
                <a:effectLst/>
                <a:latin typeface="+mj-lt"/>
                <a:ea typeface="Calibri" panose="020F0502020204030204" pitchFamily="34" charset="0"/>
                <a:cs typeface="Times New Roman" panose="02020603050405020304" pitchFamily="18" charset="0"/>
              </a:rPr>
              <a:t>)(</a:t>
            </a:r>
            <a:r>
              <a:rPr lang="en-GB" i="1" dirty="0">
                <a:effectLst/>
                <a:latin typeface="+mj-lt"/>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b</a:t>
            </a:r>
            <a:r>
              <a:rPr lang="en-GB" dirty="0">
                <a:effectLst/>
                <a:latin typeface="+mj-lt"/>
                <a:ea typeface="Calibri" panose="020F0502020204030204" pitchFamily="34" charset="0"/>
                <a:cs typeface="Times New Roman" panose="02020603050405020304" pitchFamily="18" charset="0"/>
              </a:rPr>
              <a:t>) is an expression of the form </a:t>
            </a:r>
            <a:r>
              <a:rPr lang="en-GB" i="1" dirty="0">
                <a:effectLst/>
                <a:latin typeface="+mj-lt"/>
                <a:ea typeface="Calibri" panose="020F0502020204030204" pitchFamily="34" charset="0"/>
                <a:cs typeface="Times New Roman" panose="02020603050405020304" pitchFamily="18" charset="0"/>
              </a:rPr>
              <a:t>x</a:t>
            </a:r>
            <a:r>
              <a:rPr lang="en-GB" baseline="30000" dirty="0">
                <a:effectLst/>
                <a:latin typeface="+mj-lt"/>
                <a:ea typeface="Calibri" panose="020F0502020204030204" pitchFamily="34" charset="0"/>
                <a:cs typeface="Times New Roman" panose="02020603050405020304" pitchFamily="18" charset="0"/>
              </a:rPr>
              <a:t>2</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cx </a:t>
            </a:r>
            <a:r>
              <a:rPr lang="en-GB" dirty="0">
                <a:effectLst/>
                <a:latin typeface="+mj-lt"/>
                <a:ea typeface="Calibri" panose="020F0502020204030204" pitchFamily="34" charset="0"/>
                <a:cs typeface="Times New Roman" panose="02020603050405020304" pitchFamily="18" charset="0"/>
              </a:rPr>
              <a:t>– </a:t>
            </a:r>
            <a:r>
              <a:rPr lang="en-GB" i="1" dirty="0">
                <a:effectLst/>
                <a:latin typeface="+mj-lt"/>
                <a:ea typeface="Calibri" panose="020F0502020204030204" pitchFamily="34" charset="0"/>
                <a:cs typeface="Times New Roman" panose="02020603050405020304" pitchFamily="18" charset="0"/>
              </a:rPr>
              <a:t>d</a:t>
            </a:r>
            <a:r>
              <a:rPr lang="en-GB" dirty="0">
                <a:effectLst/>
                <a:latin typeface="+mj-lt"/>
                <a:ea typeface="Calibri" panose="020F0502020204030204" pitchFamily="34" charset="0"/>
                <a:cs typeface="Times New Roman" panose="02020603050405020304" pitchFamily="18" charset="0"/>
              </a:rPr>
              <a:t> or </a:t>
            </a:r>
            <a:r>
              <a:rPr lang="en-GB" i="1" dirty="0">
                <a:effectLst/>
                <a:latin typeface="+mj-lt"/>
                <a:ea typeface="Calibri" panose="020F0502020204030204" pitchFamily="34" charset="0"/>
                <a:cs typeface="Times New Roman" panose="02020603050405020304" pitchFamily="18" charset="0"/>
              </a:rPr>
              <a:t>x</a:t>
            </a:r>
            <a:r>
              <a:rPr lang="en-GB" baseline="30000" dirty="0">
                <a:effectLst/>
                <a:latin typeface="+mj-lt"/>
                <a:ea typeface="Calibri" panose="020F0502020204030204" pitchFamily="34" charset="0"/>
                <a:cs typeface="Times New Roman" panose="02020603050405020304" pitchFamily="18" charset="0"/>
              </a:rPr>
              <a:t>2</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cx</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d</a:t>
            </a:r>
            <a:r>
              <a:rPr lang="en-GB" dirty="0">
                <a:effectLst/>
                <a:latin typeface="+mj-lt"/>
                <a:ea typeface="Calibri" panose="020F0502020204030204" pitchFamily="34" charset="0"/>
                <a:cs typeface="Times New Roman" panose="02020603050405020304" pitchFamily="18" charset="0"/>
              </a:rPr>
              <a:t>.</a:t>
            </a:r>
          </a:p>
          <a:p>
            <a:pPr fontAlgn="auto">
              <a:lnSpc>
                <a:spcPct val="100000"/>
              </a:lnSpc>
              <a:spcBef>
                <a:spcPts val="600"/>
              </a:spcBef>
              <a:spcAft>
                <a:spcPts val="600"/>
              </a:spcAft>
              <a:buClrTx/>
            </a:pPr>
            <a:r>
              <a:rPr lang="en-GB" dirty="0">
                <a:effectLst/>
                <a:latin typeface="+mj-lt"/>
                <a:ea typeface="Calibri" panose="020F0502020204030204" pitchFamily="34" charset="0"/>
                <a:cs typeface="Times New Roman" panose="02020603050405020304" pitchFamily="18" charset="0"/>
              </a:rPr>
              <a:t>Solve problems involving the product of pairs of binomials. </a:t>
            </a:r>
          </a:p>
          <a:p>
            <a:pPr fontAlgn="auto">
              <a:lnSpc>
                <a:spcPct val="100000"/>
              </a:lnSpc>
              <a:spcBef>
                <a:spcPts val="600"/>
              </a:spcBef>
              <a:spcAft>
                <a:spcPts val="600"/>
              </a:spcAft>
              <a:buClrTx/>
            </a:pPr>
            <a:endParaRPr lang="en-GB" dirty="0">
              <a:effectLst/>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556792"/>
            <a:ext cx="10972800" cy="5616624"/>
          </a:xfrm>
        </p:spPr>
        <p:txBody>
          <a:bodyPr>
            <a:normAutofit/>
          </a:bodyPr>
          <a:lstStyle/>
          <a:p>
            <a:pPr>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At the heart of algebra and algebraic thinking is the expression of generality. Algebraic notation and techniques for its manipulation, including conventions governing its use, should naturally arise from exploring the structure of the number system and operations on number. For this reason, algebra is not a separate theme in these materials but is linked to the two themes associated with number: </a:t>
            </a:r>
            <a:r>
              <a:rPr lang="en-GB" sz="2200" i="1" dirty="0">
                <a:effectLst/>
                <a:latin typeface="+mj-lt"/>
                <a:ea typeface="Calibri" panose="020F0502020204030204" pitchFamily="34" charset="0"/>
                <a:cs typeface="Times New Roman" panose="02020603050405020304" pitchFamily="18" charset="0"/>
              </a:rPr>
              <a:t>1 The structure of the number system</a:t>
            </a:r>
            <a:r>
              <a:rPr lang="en-GB" sz="2200" dirty="0">
                <a:effectLst/>
                <a:latin typeface="+mj-lt"/>
                <a:ea typeface="Calibri" panose="020F0502020204030204" pitchFamily="34" charset="0"/>
                <a:cs typeface="Times New Roman" panose="02020603050405020304" pitchFamily="18" charset="0"/>
              </a:rPr>
              <a:t> and </a:t>
            </a:r>
            <a:r>
              <a:rPr lang="en-GB" sz="2200" i="1" dirty="0">
                <a:effectLst/>
                <a:latin typeface="+mj-lt"/>
                <a:ea typeface="Calibri" panose="020F0502020204030204" pitchFamily="34" charset="0"/>
                <a:cs typeface="Times New Roman" panose="02020603050405020304" pitchFamily="18" charset="0"/>
              </a:rPr>
              <a:t>2 Operating on number</a:t>
            </a:r>
            <a:r>
              <a:rPr lang="en-GB" sz="2200" dirty="0">
                <a:effectLst/>
                <a:latin typeface="+mj-lt"/>
                <a:ea typeface="Calibri" panose="020F0502020204030204" pitchFamily="34" charset="0"/>
                <a:cs typeface="Times New Roman" panose="02020603050405020304" pitchFamily="18" charset="0"/>
              </a:rPr>
              <a:t>. </a:t>
            </a:r>
          </a:p>
          <a:p>
            <a:pPr>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In 1.4.3, students used the distributive law to expand a single term over a binomial. Here they use the same law to work with pairs of binomials. Students should understand that this expansion is a generalisation of the familiar ‘grid method’ for multiplication. </a:t>
            </a:r>
          </a:p>
          <a:p>
            <a:pPr>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The area model will also support students to understand and justify that the product of an expression with, for example, two terms in the first expression and three terms in the second expression, will have six (i.e. 2 × 3) terms before simplifying. </a:t>
            </a:r>
          </a:p>
          <a:p>
            <a:endParaRPr lang="en-GB" sz="2200" dirty="0">
              <a:latin typeface="+mj-lt"/>
            </a:endParaRP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a:t>What prior knowledge might your students already have? </a:t>
            </a:r>
          </a:p>
          <a:p>
            <a:pPr lvl="1"/>
            <a:r>
              <a:rPr lang="en-GB" sz="2400"/>
              <a:t>What language might they use to describe this key idea? </a:t>
            </a:r>
          </a:p>
          <a:p>
            <a:pPr lvl="1"/>
            <a:r>
              <a:rPr lang="en-GB" sz="240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1"/>
          <a:ext cx="6160612" cy="45768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32866">
                <a:tc>
                  <a:txBody>
                    <a:bodyPr/>
                    <a:lstStyle/>
                    <a:p>
                      <a:r>
                        <a:rPr lang="en-GB"/>
                        <a:t>Upper Key Stage 2 Learning Outcome</a:t>
                      </a:r>
                    </a:p>
                  </a:txBody>
                  <a:tcPr/>
                </a:tc>
                <a:extLst>
                  <a:ext uri="{0D108BD9-81ED-4DB2-BD59-A6C34878D82A}">
                    <a16:rowId xmlns:a16="http://schemas.microsoft.com/office/drawing/2014/main" val="1564221312"/>
                  </a:ext>
                </a:extLst>
              </a:tr>
              <a:tr h="582515">
                <a:tc>
                  <a:txBody>
                    <a:bodyPr/>
                    <a:lstStyle/>
                    <a:p>
                      <a:pPr marL="285750" indent="-285750">
                        <a:buFont typeface="Arial" panose="020B0604020202020204" pitchFamily="34" charset="0"/>
                        <a:buChar char="•"/>
                      </a:pPr>
                      <a:r>
                        <a:rPr lang="en-GB"/>
                        <a:t>Use their knowledge of the order of operations to carry out calculations involving the four operations </a:t>
                      </a:r>
                    </a:p>
                  </a:txBody>
                  <a:tcPr anchor="ctr"/>
                </a:tc>
                <a:extLst>
                  <a:ext uri="{0D108BD9-81ED-4DB2-BD59-A6C34878D82A}">
                    <a16:rowId xmlns:a16="http://schemas.microsoft.com/office/drawing/2014/main" val="1387505252"/>
                  </a:ext>
                </a:extLst>
              </a:tr>
              <a:tr h="580722">
                <a:tc>
                  <a:txBody>
                    <a:bodyPr/>
                    <a:lstStyle/>
                    <a:p>
                      <a:pPr marL="285750" indent="-285750">
                        <a:buFont typeface="Arial" panose="020B0604020202020204" pitchFamily="34" charset="0"/>
                        <a:buChar char="•"/>
                      </a:pPr>
                      <a:r>
                        <a:rPr lang="en-GB"/>
                        <a:t>Use Simple formulae </a:t>
                      </a:r>
                    </a:p>
                  </a:txBody>
                  <a:tcPr anchor="ctr"/>
                </a:tc>
                <a:extLst>
                  <a:ext uri="{0D108BD9-81ED-4DB2-BD59-A6C34878D82A}">
                    <a16:rowId xmlns:a16="http://schemas.microsoft.com/office/drawing/2014/main" val="502591801"/>
                  </a:ext>
                </a:extLst>
              </a:tr>
              <a:tr h="580722">
                <a:tc>
                  <a:txBody>
                    <a:bodyPr/>
                    <a:lstStyle/>
                    <a:p>
                      <a:pPr marL="285750" indent="-285750">
                        <a:buFont typeface="Arial" panose="020B0604020202020204" pitchFamily="34" charset="0"/>
                        <a:buChar char="•"/>
                      </a:pPr>
                      <a:r>
                        <a:rPr lang="en-GB"/>
                        <a:t>Express missing number problems algebraically </a:t>
                      </a:r>
                    </a:p>
                  </a:txBody>
                  <a:tcPr anchor="ctr"/>
                </a:tc>
                <a:extLst>
                  <a:ext uri="{0D108BD9-81ED-4DB2-BD59-A6C34878D82A}">
                    <a16:rowId xmlns:a16="http://schemas.microsoft.com/office/drawing/2014/main" val="2537917201"/>
                  </a:ext>
                </a:extLst>
              </a:tr>
              <a:tr h="582515">
                <a:tc>
                  <a:txBody>
                    <a:bodyPr/>
                    <a:lstStyle/>
                    <a:p>
                      <a:pPr marL="285750" indent="-285750">
                        <a:buFont typeface="Arial" panose="020B0604020202020204" pitchFamily="34" charset="0"/>
                        <a:buChar char="•"/>
                      </a:pPr>
                      <a:r>
                        <a:rPr lang="en-GB"/>
                        <a:t>Find pairs of numbers that satisfy an equation with two unknowns </a:t>
                      </a:r>
                    </a:p>
                  </a:txBody>
                  <a:tcPr anchor="ctr"/>
                </a:tc>
                <a:extLst>
                  <a:ext uri="{0D108BD9-81ED-4DB2-BD59-A6C34878D82A}">
                    <a16:rowId xmlns:a16="http://schemas.microsoft.com/office/drawing/2014/main" val="4192537400"/>
                  </a:ext>
                </a:extLst>
              </a:tr>
              <a:tr h="580722">
                <a:tc>
                  <a:txBody>
                    <a:bodyPr/>
                    <a:lstStyle/>
                    <a:p>
                      <a:pPr marL="285750" indent="-285750">
                        <a:buFont typeface="Arial" panose="020B0604020202020204" pitchFamily="34" charset="0"/>
                        <a:buChar char="•"/>
                      </a:pPr>
                      <a:r>
                        <a:rPr lang="en-GB"/>
                        <a:t>Enumerate possibilities of combinations of two variables</a:t>
                      </a:r>
                    </a:p>
                  </a:txBody>
                  <a:tcPr anchor="ctr"/>
                </a:tc>
                <a:extLst>
                  <a:ext uri="{0D108BD9-81ED-4DB2-BD59-A6C34878D82A}">
                    <a16:rowId xmlns:a16="http://schemas.microsoft.com/office/drawing/2014/main" val="6563484"/>
                  </a:ext>
                </a:extLst>
              </a:tr>
              <a:tr h="108181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Be introduced to the use of symbols and letters to represent variables and unknowns in mathematical situations that they already understand (non-statutory guidance)</a:t>
                      </a:r>
                    </a:p>
                  </a:txBody>
                  <a:tcPr anchor="ctr"/>
                </a:tc>
                <a:extLst>
                  <a:ext uri="{0D108BD9-81ED-4DB2-BD59-A6C34878D82A}">
                    <a16:rowId xmlns:a16="http://schemas.microsoft.com/office/drawing/2014/main" val="854264206"/>
                  </a:ext>
                </a:extLst>
              </a:tr>
            </a:tbl>
          </a:graphicData>
        </a:graphic>
      </p:graphicFrame>
    </p:spTree>
    <p:extLst>
      <p:ext uri="{BB962C8B-B14F-4D97-AF65-F5344CB8AC3E}">
        <p14:creationId xmlns:p14="http://schemas.microsoft.com/office/powerpoint/2010/main" val="4329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http://schemas.microsoft.com/office/2006/documentManagement/types"/>
    <ds:schemaRef ds:uri="b17c8f57-d5a2-4476-ad19-6366d61ed755"/>
    <ds:schemaRef ds:uri="http://www.w3.org/XML/1998/namespace"/>
    <ds:schemaRef ds:uri="http://purl.org/dc/dcmitype/"/>
    <ds:schemaRef ds:uri="dc9bd944-225f-43f1-96dc-d5ee43d55d1c"/>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150</TotalTime>
  <Words>5501</Words>
  <Application>Microsoft Office PowerPoint</Application>
  <PresentationFormat>Widescreen</PresentationFormat>
  <Paragraphs>507</Paragraphs>
  <Slides>39</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 Math</vt:lpstr>
      <vt:lpstr>Myriad Pro</vt:lpstr>
      <vt:lpstr>Times New Roman</vt:lpstr>
      <vt:lpstr>Custom Design</vt:lpstr>
      <vt:lpstr>The product of two binomials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Common difficulties and misconceptions (3)</vt:lpstr>
      <vt:lpstr>Common difficulties and misconceptions (4)</vt:lpstr>
      <vt:lpstr>Recognise that the product of two binomials is an expression with four terms</vt:lpstr>
      <vt:lpstr>PowerPoint Presentation</vt:lpstr>
      <vt:lpstr>Recognise that the product of two binomials is an expression with four terms</vt:lpstr>
      <vt:lpstr>PowerPoint Presentation</vt:lpstr>
      <vt:lpstr>Recognise that the product of two binomials is an expression with four terms</vt:lpstr>
      <vt:lpstr>PowerPoint Presentation</vt:lpstr>
      <vt:lpstr>Recognise that the product of two binomials is an expression with four terms</vt:lpstr>
      <vt:lpstr>PowerPoint Presentation</vt:lpstr>
      <vt:lpstr>Appreciate when the product of two binomials can be simplified</vt:lpstr>
      <vt:lpstr>PowerPoint Presentation</vt:lpstr>
      <vt:lpstr>Understand that the product of (x + a)(x – b) is an expression of the form x2 + cx – d or x2 – cx – d </vt:lpstr>
      <vt:lpstr>Understand that the product of (x + a)(x – b) is an expression of the form x2 + cx – d or x2 – cx – d </vt:lpstr>
      <vt:lpstr>Solve problems involving the product of pairs of binomials </vt:lpstr>
      <vt:lpstr>Solve problems involving the product of pairs of binomials </vt:lpstr>
      <vt:lpstr>Reflection questions</vt:lpstr>
      <vt:lpstr>PowerPoint Presentation</vt:lpstr>
      <vt:lpstr>Appendices</vt:lpstr>
      <vt:lpstr>Key vocabulary (1)</vt:lpstr>
      <vt:lpstr>Key vocabulary (2)</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product of two binomials</dc:title>
  <dc:creator>Rebecca Donaldson</dc:creator>
  <cp:lastModifiedBy>Steve McCormack</cp:lastModifiedBy>
  <cp:revision>3</cp:revision>
  <dcterms:created xsi:type="dcterms:W3CDTF">2021-07-22T14:56:41Z</dcterms:created>
  <dcterms:modified xsi:type="dcterms:W3CDTF">2021-09-20T15:31:49Z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