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theme/themeOverride6.xml" ContentType="application/vnd.openxmlformats-officedocument.themeOverride+xml"/>
  <Override PartName="/ppt/theme/themeOverride7.xml" ContentType="application/vnd.openxmlformats-officedocument.themeOverride+xml"/>
  <Override PartName="/ppt/theme/themeOverride8.xml" ContentType="application/vnd.openxmlformats-officedocument.themeOverride+xml"/>
  <Override PartName="/ppt/theme/themeOverride9.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311" r:id="rId2"/>
    <p:sldId id="312" r:id="rId3"/>
    <p:sldId id="301" r:id="rId4"/>
    <p:sldId id="302" r:id="rId5"/>
    <p:sldId id="292" r:id="rId6"/>
    <p:sldId id="295" r:id="rId7"/>
    <p:sldId id="303" r:id="rId8"/>
    <p:sldId id="304" r:id="rId9"/>
    <p:sldId id="298" r:id="rId10"/>
    <p:sldId id="305" r:id="rId11"/>
    <p:sldId id="306" r:id="rId12"/>
    <p:sldId id="307" r:id="rId13"/>
    <p:sldId id="308" r:id="rId14"/>
    <p:sldId id="309" r:id="rId15"/>
    <p:sldId id="310"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56" d="100"/>
          <a:sy n="56" d="100"/>
        </p:scale>
        <p:origin x="-845" y="-480"/>
      </p:cViewPr>
      <p:guideLst>
        <p:guide orient="horz" pos="2160"/>
        <p:guide pos="2880"/>
      </p:guideLst>
    </p:cSldViewPr>
  </p:slideViewPr>
  <p:notesTextViewPr>
    <p:cViewPr>
      <p:scale>
        <a:sx n="1" d="1"/>
        <a:sy n="1" d="1"/>
      </p:scale>
      <p:origin x="0" y="0"/>
    </p:cViewPr>
  </p:notesTextViewPr>
  <p:sorterViewPr>
    <p:cViewPr>
      <p:scale>
        <a:sx n="100" d="100"/>
        <a:sy n="100" d="100"/>
      </p:scale>
      <p:origin x="0" y="216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hemeOverride" Target="../theme/themeOverride1.xml"/><Relationship Id="rId5" Type="http://schemas.openxmlformats.org/officeDocument/2006/relationships/image" Target="../media/image3.jpe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38" y="-14288"/>
            <a:ext cx="9144000"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51500" y="4006850"/>
            <a:ext cx="3222625" cy="165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2" descr="Block of logos with new IOE logo"/>
          <p:cNvPicPr>
            <a:picLocks noChangeAspect="1" noChangeArrowheads="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3236913" y="6140450"/>
            <a:ext cx="5799137"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036" name="Rectangle 4"/>
          <p:cNvSpPr>
            <a:spLocks noGrp="1" noChangeArrowheads="1"/>
          </p:cNvSpPr>
          <p:nvPr>
            <p:ph type="ctrTitle"/>
          </p:nvPr>
        </p:nvSpPr>
        <p:spPr>
          <a:xfrm>
            <a:off x="466725" y="341313"/>
            <a:ext cx="7239000" cy="758825"/>
          </a:xfrm>
          <a:extLst>
            <a:ext uri="{909E8E84-426E-40DD-AFC4-6F175D3DCCD1}">
              <a14:hiddenFill xmlns:a14="http://schemas.microsoft.com/office/drawing/2010/main">
                <a:solidFill>
                  <a:schemeClr val="accent1"/>
                </a:solidFill>
              </a14:hiddenFill>
            </a:ext>
          </a:extLst>
        </p:spPr>
        <p:txBody>
          <a:bodyPr/>
          <a:lstStyle>
            <a:lvl1pPr>
              <a:defRPr>
                <a:solidFill>
                  <a:schemeClr val="bg1"/>
                </a:solidFill>
              </a:defRPr>
            </a:lvl1pPr>
          </a:lstStyle>
          <a:p>
            <a:pPr lvl="0"/>
            <a:r>
              <a:rPr lang="en-GB" noProof="0" smtClean="0"/>
              <a:t>Click to edit Master title style</a:t>
            </a:r>
          </a:p>
        </p:txBody>
      </p:sp>
      <p:sp>
        <p:nvSpPr>
          <p:cNvPr id="44037" name="Rectangle 5"/>
          <p:cNvSpPr>
            <a:spLocks noGrp="1" noChangeArrowheads="1"/>
          </p:cNvSpPr>
          <p:nvPr>
            <p:ph type="subTitle" idx="1"/>
          </p:nvPr>
        </p:nvSpPr>
        <p:spPr>
          <a:xfrm>
            <a:off x="466725" y="1255713"/>
            <a:ext cx="7239000" cy="1600200"/>
          </a:xfrm>
        </p:spPr>
        <p:txBody>
          <a:bodyPr/>
          <a:lstStyle>
            <a:lvl1pPr marL="0" indent="0">
              <a:defRPr sz="3500">
                <a:solidFill>
                  <a:schemeClr val="bg1"/>
                </a:solidFill>
              </a:defRPr>
            </a:lvl1pPr>
          </a:lstStyle>
          <a:p>
            <a:pPr lvl="0"/>
            <a:r>
              <a:rPr lang="en-GB" noProof="0" smtClean="0"/>
              <a:t>Click to edit Master subtitle style</a:t>
            </a:r>
          </a:p>
        </p:txBody>
      </p:sp>
      <p:sp>
        <p:nvSpPr>
          <p:cNvPr id="7" name="Rectangle 6"/>
          <p:cNvSpPr>
            <a:spLocks noGrp="1" noChangeArrowheads="1"/>
          </p:cNvSpPr>
          <p:nvPr>
            <p:ph type="dt" sz="half" idx="10"/>
          </p:nvPr>
        </p:nvSpPr>
        <p:spPr/>
        <p:txBody>
          <a:bodyPr/>
          <a:lstStyle>
            <a:lvl1pPr>
              <a:defRPr>
                <a:solidFill>
                  <a:schemeClr val="accent2"/>
                </a:solidFill>
              </a:defRPr>
            </a:lvl1pPr>
          </a:lstStyle>
          <a:p>
            <a:pPr>
              <a:defRPr/>
            </a:pPr>
            <a:endParaRPr lang="en-GB">
              <a:solidFill>
                <a:srgbClr val="99CCCC"/>
              </a:solidFill>
            </a:endParaRPr>
          </a:p>
        </p:txBody>
      </p:sp>
      <p:sp>
        <p:nvSpPr>
          <p:cNvPr id="8" name="Rectangle 7"/>
          <p:cNvSpPr>
            <a:spLocks noGrp="1" noChangeArrowheads="1"/>
          </p:cNvSpPr>
          <p:nvPr>
            <p:ph type="ftr" sz="quarter" idx="11"/>
          </p:nvPr>
        </p:nvSpPr>
        <p:spPr>
          <a:xfrm>
            <a:off x="2627313" y="6248400"/>
            <a:ext cx="6408737" cy="457200"/>
          </a:xfrm>
        </p:spPr>
        <p:txBody>
          <a:bodyPr/>
          <a:lstStyle>
            <a:lvl1pPr>
              <a:defRPr>
                <a:solidFill>
                  <a:schemeClr val="accent2"/>
                </a:solidFill>
              </a:defRPr>
            </a:lvl1pPr>
          </a:lstStyle>
          <a:p>
            <a:pPr>
              <a:defRPr/>
            </a:pPr>
            <a:endParaRPr lang="en-GB" dirty="0">
              <a:solidFill>
                <a:srgbClr val="99CCCC"/>
              </a:solidFill>
            </a:endParaRPr>
          </a:p>
        </p:txBody>
      </p:sp>
    </p:spTree>
    <p:extLst>
      <p:ext uri="{BB962C8B-B14F-4D97-AF65-F5344CB8AC3E}">
        <p14:creationId xmlns:p14="http://schemas.microsoft.com/office/powerpoint/2010/main" val="65779130"/>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8"/>
          <p:cNvSpPr>
            <a:spLocks noGrp="1" noChangeArrowheads="1"/>
          </p:cNvSpPr>
          <p:nvPr>
            <p:ph type="sldNum" sz="quarter" idx="12"/>
          </p:nvPr>
        </p:nvSpPr>
        <p:spPr>
          <a:ln/>
        </p:spPr>
        <p:txBody>
          <a:bodyPr/>
          <a:lstStyle>
            <a:lvl1pPr>
              <a:defRPr/>
            </a:lvl1pPr>
          </a:lstStyle>
          <a:p>
            <a:pPr>
              <a:defRPr/>
            </a:pPr>
            <a:fld id="{14949B61-42D2-49F0-AD88-376BDB33412A}"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6381851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05600" y="301625"/>
            <a:ext cx="1981200" cy="5640388"/>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762000" y="301625"/>
            <a:ext cx="5791200" cy="56403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8"/>
          <p:cNvSpPr>
            <a:spLocks noGrp="1" noChangeArrowheads="1"/>
          </p:cNvSpPr>
          <p:nvPr>
            <p:ph type="sldNum" sz="quarter" idx="12"/>
          </p:nvPr>
        </p:nvSpPr>
        <p:spPr>
          <a:ln/>
        </p:spPr>
        <p:txBody>
          <a:bodyPr/>
          <a:lstStyle>
            <a:lvl1pPr>
              <a:defRPr/>
            </a:lvl1pPr>
          </a:lstStyle>
          <a:p>
            <a:pPr>
              <a:defRPr/>
            </a:pPr>
            <a:fld id="{AD06AE9A-ECEF-49A0-84CA-9FD164DD4C2A}"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6485274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8"/>
          <p:cNvSpPr>
            <a:spLocks noGrp="1" noChangeArrowheads="1"/>
          </p:cNvSpPr>
          <p:nvPr>
            <p:ph type="sldNum" sz="quarter" idx="12"/>
          </p:nvPr>
        </p:nvSpPr>
        <p:spPr>
          <a:ln/>
        </p:spPr>
        <p:txBody>
          <a:bodyPr/>
          <a:lstStyle>
            <a:lvl1pPr>
              <a:defRPr/>
            </a:lvl1pPr>
          </a:lstStyle>
          <a:p>
            <a:pPr>
              <a:defRPr/>
            </a:pPr>
            <a:fld id="{7D930FFA-8686-481B-B7F3-AF95046CD477}"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16258211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5"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6" name="Rectangle 8"/>
          <p:cNvSpPr>
            <a:spLocks noGrp="1" noChangeArrowheads="1"/>
          </p:cNvSpPr>
          <p:nvPr>
            <p:ph type="sldNum" sz="quarter" idx="12"/>
          </p:nvPr>
        </p:nvSpPr>
        <p:spPr>
          <a:ln/>
        </p:spPr>
        <p:txBody>
          <a:bodyPr/>
          <a:lstStyle>
            <a:lvl1pPr>
              <a:defRPr/>
            </a:lvl1pPr>
          </a:lstStyle>
          <a:p>
            <a:pPr>
              <a:defRPr/>
            </a:pPr>
            <a:fld id="{89D569D2-BA7B-4142-8558-8E399F747132}"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24972581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762000" y="1827213"/>
            <a:ext cx="3884613"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99013" y="1827213"/>
            <a:ext cx="3884612"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8"/>
          <p:cNvSpPr>
            <a:spLocks noGrp="1" noChangeArrowheads="1"/>
          </p:cNvSpPr>
          <p:nvPr>
            <p:ph type="sldNum" sz="quarter" idx="12"/>
          </p:nvPr>
        </p:nvSpPr>
        <p:spPr>
          <a:ln/>
        </p:spPr>
        <p:txBody>
          <a:bodyPr/>
          <a:lstStyle>
            <a:lvl1pPr>
              <a:defRPr/>
            </a:lvl1pPr>
          </a:lstStyle>
          <a:p>
            <a:pPr>
              <a:defRPr/>
            </a:pPr>
            <a:fld id="{88C1C7FE-AC0E-469D-B180-6B577BC48FB0}"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9438504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8"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9" name="Rectangle 8"/>
          <p:cNvSpPr>
            <a:spLocks noGrp="1" noChangeArrowheads="1"/>
          </p:cNvSpPr>
          <p:nvPr>
            <p:ph type="sldNum" sz="quarter" idx="12"/>
          </p:nvPr>
        </p:nvSpPr>
        <p:spPr>
          <a:ln/>
        </p:spPr>
        <p:txBody>
          <a:bodyPr/>
          <a:lstStyle>
            <a:lvl1pPr>
              <a:defRPr/>
            </a:lvl1pPr>
          </a:lstStyle>
          <a:p>
            <a:pPr>
              <a:defRPr/>
            </a:pPr>
            <a:fld id="{B2E6159B-337E-4C6B-8DB4-27E64FE92209}"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4762524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4"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5" name="Rectangle 8"/>
          <p:cNvSpPr>
            <a:spLocks noGrp="1" noChangeArrowheads="1"/>
          </p:cNvSpPr>
          <p:nvPr>
            <p:ph type="sldNum" sz="quarter" idx="12"/>
          </p:nvPr>
        </p:nvSpPr>
        <p:spPr>
          <a:ln/>
        </p:spPr>
        <p:txBody>
          <a:bodyPr/>
          <a:lstStyle>
            <a:lvl1pPr>
              <a:defRPr/>
            </a:lvl1pPr>
          </a:lstStyle>
          <a:p>
            <a:pPr>
              <a:defRPr/>
            </a:pPr>
            <a:fld id="{CC707714-C88C-427D-BCEE-76E4DD156330}"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4020410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3"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4" name="Rectangle 8"/>
          <p:cNvSpPr>
            <a:spLocks noGrp="1" noChangeArrowheads="1"/>
          </p:cNvSpPr>
          <p:nvPr>
            <p:ph type="sldNum" sz="quarter" idx="12"/>
          </p:nvPr>
        </p:nvSpPr>
        <p:spPr>
          <a:ln/>
        </p:spPr>
        <p:txBody>
          <a:bodyPr/>
          <a:lstStyle>
            <a:lvl1pPr>
              <a:defRPr/>
            </a:lvl1pPr>
          </a:lstStyle>
          <a:p>
            <a:pPr>
              <a:defRPr/>
            </a:pPr>
            <a:fld id="{F2A3A743-A4BC-4393-88B3-E57507CCBD5E}"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35827439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8"/>
          <p:cNvSpPr>
            <a:spLocks noGrp="1" noChangeArrowheads="1"/>
          </p:cNvSpPr>
          <p:nvPr>
            <p:ph type="sldNum" sz="quarter" idx="12"/>
          </p:nvPr>
        </p:nvSpPr>
        <p:spPr>
          <a:ln/>
        </p:spPr>
        <p:txBody>
          <a:bodyPr/>
          <a:lstStyle>
            <a:lvl1pPr>
              <a:defRPr/>
            </a:lvl1pPr>
          </a:lstStyle>
          <a:p>
            <a:pPr>
              <a:defRPr/>
            </a:pPr>
            <a:fld id="{EA9F25E6-3EDD-49B6-A0F4-F215B85AA1BE}"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7126488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6"/>
          <p:cNvSpPr>
            <a:spLocks noGrp="1" noChangeArrowheads="1"/>
          </p:cNvSpPr>
          <p:nvPr>
            <p:ph type="dt" sz="half" idx="10"/>
          </p:nvPr>
        </p:nvSpPr>
        <p:spPr>
          <a:ln/>
        </p:spPr>
        <p:txBody>
          <a:bodyPr/>
          <a:lstStyle>
            <a:lvl1pPr>
              <a:defRPr/>
            </a:lvl1pPr>
          </a:lstStyle>
          <a:p>
            <a:pPr>
              <a:defRPr/>
            </a:pPr>
            <a:endParaRPr lang="en-GB">
              <a:solidFill>
                <a:srgbClr val="000000"/>
              </a:solidFill>
            </a:endParaRPr>
          </a:p>
        </p:txBody>
      </p:sp>
      <p:sp>
        <p:nvSpPr>
          <p:cNvPr id="6" name="Rectangle 7"/>
          <p:cNvSpPr>
            <a:spLocks noGrp="1" noChangeArrowheads="1"/>
          </p:cNvSpPr>
          <p:nvPr>
            <p:ph type="ftr" sz="quarter" idx="11"/>
          </p:nvPr>
        </p:nvSpPr>
        <p:spPr>
          <a:ln/>
        </p:spPr>
        <p:txBody>
          <a:bodyPr/>
          <a:lstStyle>
            <a:lvl1pPr>
              <a:defRPr/>
            </a:lvl1pPr>
          </a:lstStyle>
          <a:p>
            <a:pPr>
              <a:defRPr/>
            </a:pPr>
            <a:endParaRPr lang="en-GB">
              <a:solidFill>
                <a:srgbClr val="000000"/>
              </a:solidFill>
            </a:endParaRPr>
          </a:p>
        </p:txBody>
      </p:sp>
      <p:sp>
        <p:nvSpPr>
          <p:cNvPr id="7" name="Rectangle 8"/>
          <p:cNvSpPr>
            <a:spLocks noGrp="1" noChangeArrowheads="1"/>
          </p:cNvSpPr>
          <p:nvPr>
            <p:ph type="sldNum" sz="quarter" idx="12"/>
          </p:nvPr>
        </p:nvSpPr>
        <p:spPr>
          <a:ln/>
        </p:spPr>
        <p:txBody>
          <a:bodyPr/>
          <a:lstStyle>
            <a:lvl1pPr>
              <a:defRPr/>
            </a:lvl1pPr>
          </a:lstStyle>
          <a:p>
            <a:pPr>
              <a:defRPr/>
            </a:pPr>
            <a:fld id="{FDAD07D4-7328-4418-B89C-D7A9056AE801}" type="slidenum">
              <a:rPr lang="en-GB">
                <a:solidFill>
                  <a:srgbClr val="000000"/>
                </a:solidFill>
              </a:rPr>
              <a:pPr>
                <a:defRPr/>
              </a:pPr>
              <a:t>‹#›</a:t>
            </a:fld>
            <a:endParaRPr lang="en-GB">
              <a:solidFill>
                <a:srgbClr val="000000"/>
              </a:solidFill>
            </a:endParaRPr>
          </a:p>
        </p:txBody>
      </p:sp>
    </p:spTree>
    <p:extLst>
      <p:ext uri="{BB962C8B-B14F-4D97-AF65-F5344CB8AC3E}">
        <p14:creationId xmlns:p14="http://schemas.microsoft.com/office/powerpoint/2010/main" val="36299497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2050" name="Picture 8"/>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7029450" y="142875"/>
            <a:ext cx="2011363" cy="103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4"/>
          <p:cNvSpPr>
            <a:spLocks noGrp="1" noChangeArrowheads="1"/>
          </p:cNvSpPr>
          <p:nvPr>
            <p:ph type="title"/>
          </p:nvPr>
        </p:nvSpPr>
        <p:spPr bwMode="auto">
          <a:xfrm>
            <a:off x="762000" y="301625"/>
            <a:ext cx="7924800" cy="1143000"/>
          </a:xfrm>
          <a:prstGeom prst="rect">
            <a:avLst/>
          </a:prstGeom>
          <a:noFill/>
          <a:ln>
            <a:noFill/>
          </a:ln>
          <a:effectLst/>
          <a:extLst>
            <a:ext uri="{909E8E84-426E-40DD-AFC4-6F175D3DCCD1}">
              <a14:hiddenFill xmlns:a14="http://schemas.microsoft.com/office/drawing/2010/main">
                <a:solidFill>
                  <a:srgbClr val="C8E2E8"/>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lvl="0"/>
            <a:r>
              <a:rPr lang="en-GB" altLang="en-US" smtClean="0"/>
              <a:t>Click to edit Master title style</a:t>
            </a:r>
          </a:p>
        </p:txBody>
      </p:sp>
      <p:sp>
        <p:nvSpPr>
          <p:cNvPr id="2052" name="Rectangle 5"/>
          <p:cNvSpPr>
            <a:spLocks noGrp="1" noChangeArrowheads="1"/>
          </p:cNvSpPr>
          <p:nvPr>
            <p:ph type="body" idx="1"/>
          </p:nvPr>
        </p:nvSpPr>
        <p:spPr bwMode="auto">
          <a:xfrm>
            <a:off x="762000" y="1827213"/>
            <a:ext cx="792162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GB" altLang="en-US" smtClean="0"/>
              <a:t>Click to edit Master text styles</a:t>
            </a:r>
          </a:p>
          <a:p>
            <a:pPr lvl="1"/>
            <a:r>
              <a:rPr lang="en-GB" altLang="en-US" smtClean="0"/>
              <a:t>Second level</a:t>
            </a:r>
          </a:p>
          <a:p>
            <a:pPr lvl="2"/>
            <a:r>
              <a:rPr lang="en-GB" altLang="en-US" smtClean="0"/>
              <a:t>Third level</a:t>
            </a:r>
          </a:p>
        </p:txBody>
      </p:sp>
      <p:sp>
        <p:nvSpPr>
          <p:cNvPr id="43014" name="Rectangle 6"/>
          <p:cNvSpPr>
            <a:spLocks noGrp="1" noChangeArrowheads="1"/>
          </p:cNvSpPr>
          <p:nvPr>
            <p:ph type="dt" sz="half" idx="2"/>
          </p:nvPr>
        </p:nvSpPr>
        <p:spPr bwMode="auto">
          <a:xfrm>
            <a:off x="457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spcBef>
                <a:spcPct val="0"/>
              </a:spcBef>
              <a:buClrTx/>
              <a:buFontTx/>
              <a:buNone/>
              <a:defRPr sz="1200"/>
            </a:lvl1pPr>
          </a:lstStyle>
          <a:p>
            <a:pPr fontAlgn="base">
              <a:spcAft>
                <a:spcPct val="0"/>
              </a:spcAft>
              <a:defRPr/>
            </a:pPr>
            <a:endParaRPr lang="en-GB">
              <a:solidFill>
                <a:srgbClr val="000000"/>
              </a:solidFill>
            </a:endParaRPr>
          </a:p>
        </p:txBody>
      </p:sp>
      <p:sp>
        <p:nvSpPr>
          <p:cNvPr id="43015" name="Rectangle 7"/>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spcBef>
                <a:spcPct val="0"/>
              </a:spcBef>
              <a:buClrTx/>
              <a:buFontTx/>
              <a:buNone/>
              <a:defRPr sz="1200"/>
            </a:lvl1pPr>
          </a:lstStyle>
          <a:p>
            <a:pPr fontAlgn="base">
              <a:spcAft>
                <a:spcPct val="0"/>
              </a:spcAft>
              <a:defRPr/>
            </a:pPr>
            <a:endParaRPr lang="en-GB">
              <a:solidFill>
                <a:srgbClr val="000000"/>
              </a:solidFill>
            </a:endParaRPr>
          </a:p>
        </p:txBody>
      </p:sp>
      <p:sp>
        <p:nvSpPr>
          <p:cNvPr id="43016" name="Rectangle 8"/>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spcBef>
                <a:spcPct val="0"/>
              </a:spcBef>
              <a:buClrTx/>
              <a:buFontTx/>
              <a:buNone/>
              <a:defRPr sz="1200"/>
            </a:lvl1pPr>
          </a:lstStyle>
          <a:p>
            <a:pPr fontAlgn="base">
              <a:spcAft>
                <a:spcPct val="0"/>
              </a:spcAft>
              <a:defRPr/>
            </a:pPr>
            <a:fld id="{82845009-6785-4338-9754-DD3EEBAB2FEE}" type="slidenum">
              <a:rPr lang="en-GB">
                <a:solidFill>
                  <a:srgbClr val="000000"/>
                </a:solidFill>
              </a:rPr>
              <a:pPr fontAlgn="base">
                <a:spcAft>
                  <a:spcPct val="0"/>
                </a:spcAft>
                <a:defRPr/>
              </a:pPr>
              <a:t>‹#›</a:t>
            </a:fld>
            <a:endParaRPr lang="en-GB">
              <a:solidFill>
                <a:srgbClr val="000000"/>
              </a:solidFill>
            </a:endParaRPr>
          </a:p>
        </p:txBody>
      </p:sp>
    </p:spTree>
    <p:extLst>
      <p:ext uri="{BB962C8B-B14F-4D97-AF65-F5344CB8AC3E}">
        <p14:creationId xmlns:p14="http://schemas.microsoft.com/office/powerpoint/2010/main" val="160488432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0" fontAlgn="base" hangingPunct="0">
        <a:spcBef>
          <a:spcPct val="0"/>
        </a:spcBef>
        <a:spcAft>
          <a:spcPct val="0"/>
        </a:spcAft>
        <a:defRPr sz="3600" b="1">
          <a:solidFill>
            <a:srgbClr val="00628C"/>
          </a:solidFill>
          <a:latin typeface="+mj-lt"/>
          <a:ea typeface="+mj-ea"/>
          <a:cs typeface="+mj-cs"/>
        </a:defRPr>
      </a:lvl1pPr>
      <a:lvl2pPr algn="l" rtl="0" eaLnBrk="0" fontAlgn="base" hangingPunct="0">
        <a:spcBef>
          <a:spcPct val="0"/>
        </a:spcBef>
        <a:spcAft>
          <a:spcPct val="0"/>
        </a:spcAft>
        <a:defRPr sz="3600" b="1">
          <a:solidFill>
            <a:srgbClr val="00628C"/>
          </a:solidFill>
          <a:latin typeface="Arial" charset="0"/>
        </a:defRPr>
      </a:lvl2pPr>
      <a:lvl3pPr algn="l" rtl="0" eaLnBrk="0" fontAlgn="base" hangingPunct="0">
        <a:spcBef>
          <a:spcPct val="0"/>
        </a:spcBef>
        <a:spcAft>
          <a:spcPct val="0"/>
        </a:spcAft>
        <a:defRPr sz="3600" b="1">
          <a:solidFill>
            <a:srgbClr val="00628C"/>
          </a:solidFill>
          <a:latin typeface="Arial" charset="0"/>
        </a:defRPr>
      </a:lvl3pPr>
      <a:lvl4pPr algn="l" rtl="0" eaLnBrk="0" fontAlgn="base" hangingPunct="0">
        <a:spcBef>
          <a:spcPct val="0"/>
        </a:spcBef>
        <a:spcAft>
          <a:spcPct val="0"/>
        </a:spcAft>
        <a:defRPr sz="3600" b="1">
          <a:solidFill>
            <a:srgbClr val="00628C"/>
          </a:solidFill>
          <a:latin typeface="Arial" charset="0"/>
        </a:defRPr>
      </a:lvl4pPr>
      <a:lvl5pPr algn="l" rtl="0" eaLnBrk="0" fontAlgn="base" hangingPunct="0">
        <a:spcBef>
          <a:spcPct val="0"/>
        </a:spcBef>
        <a:spcAft>
          <a:spcPct val="0"/>
        </a:spcAft>
        <a:defRPr sz="3600" b="1">
          <a:solidFill>
            <a:srgbClr val="00628C"/>
          </a:solidFill>
          <a:latin typeface="Arial" charset="0"/>
        </a:defRPr>
      </a:lvl5pPr>
      <a:lvl6pPr marL="457200" algn="l" rtl="0" fontAlgn="base">
        <a:spcBef>
          <a:spcPct val="0"/>
        </a:spcBef>
        <a:spcAft>
          <a:spcPct val="0"/>
        </a:spcAft>
        <a:defRPr sz="3600" b="1">
          <a:solidFill>
            <a:srgbClr val="00628C"/>
          </a:solidFill>
          <a:latin typeface="Arial" charset="0"/>
        </a:defRPr>
      </a:lvl6pPr>
      <a:lvl7pPr marL="914400" algn="l" rtl="0" fontAlgn="base">
        <a:spcBef>
          <a:spcPct val="0"/>
        </a:spcBef>
        <a:spcAft>
          <a:spcPct val="0"/>
        </a:spcAft>
        <a:defRPr sz="3600" b="1">
          <a:solidFill>
            <a:srgbClr val="00628C"/>
          </a:solidFill>
          <a:latin typeface="Arial" charset="0"/>
        </a:defRPr>
      </a:lvl7pPr>
      <a:lvl8pPr marL="1371600" algn="l" rtl="0" fontAlgn="base">
        <a:spcBef>
          <a:spcPct val="0"/>
        </a:spcBef>
        <a:spcAft>
          <a:spcPct val="0"/>
        </a:spcAft>
        <a:defRPr sz="3600" b="1">
          <a:solidFill>
            <a:srgbClr val="00628C"/>
          </a:solidFill>
          <a:latin typeface="Arial" charset="0"/>
        </a:defRPr>
      </a:lvl8pPr>
      <a:lvl9pPr marL="1828800" algn="l" rtl="0" fontAlgn="base">
        <a:spcBef>
          <a:spcPct val="0"/>
        </a:spcBef>
        <a:spcAft>
          <a:spcPct val="0"/>
        </a:spcAft>
        <a:defRPr sz="3600" b="1">
          <a:solidFill>
            <a:srgbClr val="00628C"/>
          </a:solidFill>
          <a:latin typeface="Arial" charset="0"/>
        </a:defRPr>
      </a:lvl9pPr>
    </p:titleStyle>
    <p:bodyStyle>
      <a:lvl1pPr marL="342900" indent="-342900" algn="l" rtl="0" eaLnBrk="0" fontAlgn="base" hangingPunct="0">
        <a:spcBef>
          <a:spcPct val="20000"/>
        </a:spcBef>
        <a:spcAft>
          <a:spcPct val="0"/>
        </a:spcAft>
        <a:buClr>
          <a:schemeClr val="tx2"/>
        </a:buClr>
        <a:buFont typeface="Arial" charset="0"/>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00628C"/>
        </a:buClr>
        <a:buFont typeface="Arial" charset="0"/>
        <a:buChar char="●"/>
        <a:defRPr sz="2800">
          <a:solidFill>
            <a:schemeClr val="tx1"/>
          </a:solidFill>
          <a:latin typeface="+mn-lt"/>
        </a:defRPr>
      </a:lvl2pPr>
      <a:lvl3pPr marL="1143000" indent="-228600" algn="l" rtl="0" eaLnBrk="0" fontAlgn="base" hangingPunct="0">
        <a:spcBef>
          <a:spcPct val="20000"/>
        </a:spcBef>
        <a:spcAft>
          <a:spcPct val="0"/>
        </a:spcAft>
        <a:buClr>
          <a:srgbClr val="00628C"/>
        </a:buClr>
        <a:buFont typeface="Arial" charset="0"/>
        <a:buChar char="–"/>
        <a:defRPr sz="2400">
          <a:solidFill>
            <a:schemeClr val="tx1"/>
          </a:solidFill>
          <a:latin typeface="+mn-lt"/>
        </a:defRPr>
      </a:lvl3pPr>
      <a:lvl4pPr marL="1600200" indent="-228600" algn="l" rtl="0" eaLnBrk="0" fontAlgn="base" hangingPunct="0">
        <a:spcBef>
          <a:spcPct val="20000"/>
        </a:spcBef>
        <a:spcAft>
          <a:spcPct val="0"/>
        </a:spcAft>
        <a:buClr>
          <a:schemeClr val="accent2"/>
        </a:buClr>
        <a:buFont typeface="Arial" charset="0"/>
        <a:buChar char="●"/>
        <a:defRPr sz="1900">
          <a:solidFill>
            <a:schemeClr val="tx1"/>
          </a:solidFill>
          <a:latin typeface="+mn-lt"/>
        </a:defRPr>
      </a:lvl4pPr>
      <a:lvl5pPr marL="2057400" indent="-228600" algn="l" rtl="0" eaLnBrk="0" fontAlgn="base" hangingPunct="0">
        <a:spcBef>
          <a:spcPct val="20000"/>
        </a:spcBef>
        <a:spcAft>
          <a:spcPct val="0"/>
        </a:spcAft>
        <a:buClr>
          <a:schemeClr val="tx2"/>
        </a:buClr>
        <a:buFont typeface="Arial" charset="0"/>
        <a:buChar char="●"/>
        <a:defRPr sz="1900">
          <a:solidFill>
            <a:schemeClr val="tx1"/>
          </a:solidFill>
          <a:latin typeface="+mn-lt"/>
        </a:defRPr>
      </a:lvl5pPr>
      <a:lvl6pPr marL="2514600" indent="-228600" algn="l" rtl="0" fontAlgn="base">
        <a:spcBef>
          <a:spcPct val="20000"/>
        </a:spcBef>
        <a:spcAft>
          <a:spcPct val="0"/>
        </a:spcAft>
        <a:buClr>
          <a:schemeClr val="tx2"/>
        </a:buClr>
        <a:buFont typeface="Arial" charset="0"/>
        <a:buChar char="●"/>
        <a:defRPr sz="1900">
          <a:solidFill>
            <a:schemeClr val="tx1"/>
          </a:solidFill>
          <a:latin typeface="+mn-lt"/>
        </a:defRPr>
      </a:lvl6pPr>
      <a:lvl7pPr marL="2971800" indent="-228600" algn="l" rtl="0" fontAlgn="base">
        <a:spcBef>
          <a:spcPct val="20000"/>
        </a:spcBef>
        <a:spcAft>
          <a:spcPct val="0"/>
        </a:spcAft>
        <a:buClr>
          <a:schemeClr val="tx2"/>
        </a:buClr>
        <a:buFont typeface="Arial" charset="0"/>
        <a:buChar char="●"/>
        <a:defRPr sz="1900">
          <a:solidFill>
            <a:schemeClr val="tx1"/>
          </a:solidFill>
          <a:latin typeface="+mn-lt"/>
        </a:defRPr>
      </a:lvl7pPr>
      <a:lvl8pPr marL="3429000" indent="-228600" algn="l" rtl="0" fontAlgn="base">
        <a:spcBef>
          <a:spcPct val="20000"/>
        </a:spcBef>
        <a:spcAft>
          <a:spcPct val="0"/>
        </a:spcAft>
        <a:buClr>
          <a:schemeClr val="tx2"/>
        </a:buClr>
        <a:buFont typeface="Arial" charset="0"/>
        <a:buChar char="●"/>
        <a:defRPr sz="1900">
          <a:solidFill>
            <a:schemeClr val="tx1"/>
          </a:solidFill>
          <a:latin typeface="+mn-lt"/>
        </a:defRPr>
      </a:lvl8pPr>
      <a:lvl9pPr marL="3886200" indent="-228600" algn="l" rtl="0" fontAlgn="base">
        <a:spcBef>
          <a:spcPct val="20000"/>
        </a:spcBef>
        <a:spcAft>
          <a:spcPct val="0"/>
        </a:spcAft>
        <a:buClr>
          <a:schemeClr val="tx2"/>
        </a:buClr>
        <a:buFont typeface="Arial" charset="0"/>
        <a:buChar char="●"/>
        <a:defRPr sz="19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hemeOverride" Target="../theme/themeOverride9.xml"/></Relationships>
</file>

<file path=ppt/slides/_rels/slide1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17.png"/><Relationship Id="rId7" Type="http://schemas.openxmlformats.org/officeDocument/2006/relationships/image" Target="../media/image20.png"/><Relationship Id="rId2" Type="http://schemas.openxmlformats.org/officeDocument/2006/relationships/slideLayout" Target="../slideLayouts/slideLayout2.xml"/><Relationship Id="rId1" Type="http://schemas.openxmlformats.org/officeDocument/2006/relationships/themeOverride" Target="../theme/themeOverride10.xml"/><Relationship Id="rId6" Type="http://schemas.openxmlformats.org/officeDocument/2006/relationships/image" Target="../media/image19.png"/><Relationship Id="rId5" Type="http://schemas.openxmlformats.org/officeDocument/2006/relationships/image" Target="../media/image18.png"/><Relationship Id="rId4" Type="http://schemas.microsoft.com/office/2007/relationships/hdphoto" Target="../media/hdphoto2.wdp"/></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2.xml"/><Relationship Id="rId1" Type="http://schemas.openxmlformats.org/officeDocument/2006/relationships/themeOverride" Target="../theme/themeOverride11.xml"/></Relationships>
</file>

<file path=ppt/slides/_rels/slide1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slideLayout" Target="../slideLayouts/slideLayout2.xml"/><Relationship Id="rId1" Type="http://schemas.openxmlformats.org/officeDocument/2006/relationships/themeOverride" Target="../theme/themeOverride12.xml"/><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slideLayout" Target="../slideLayouts/slideLayout2.xml"/><Relationship Id="rId1" Type="http://schemas.openxmlformats.org/officeDocument/2006/relationships/themeOverride" Target="../theme/themeOverride13.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slideLayout" Target="../slideLayouts/slideLayout2.xml"/><Relationship Id="rId1" Type="http://schemas.openxmlformats.org/officeDocument/2006/relationships/themeOverride" Target="../theme/themeOverride14.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hemeOverride" Target="../theme/themeOverride2.xml"/><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hemeOverride" Target="../theme/themeOverride3.xml"/><Relationship Id="rId6" Type="http://schemas.openxmlformats.org/officeDocument/2006/relationships/image" Target="../media/image8.png"/><Relationship Id="rId5" Type="http://schemas.microsoft.com/office/2007/relationships/hdphoto" Target="../media/hdphoto1.wdp"/><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themeOverride" Target="../theme/themeOverride4.xml"/><Relationship Id="rId6" Type="http://schemas.openxmlformats.org/officeDocument/2006/relationships/image" Target="../media/image4.png"/><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Layout" Target="../slideLayouts/slideLayout2.xml"/><Relationship Id="rId1" Type="http://schemas.openxmlformats.org/officeDocument/2006/relationships/themeOverride" Target="../theme/themeOverride5.xml"/><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2.xml"/><Relationship Id="rId1" Type="http://schemas.openxmlformats.org/officeDocument/2006/relationships/themeOverride" Target="../theme/themeOverride6.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Layout" Target="../slideLayouts/slideLayout2.xml"/><Relationship Id="rId1" Type="http://schemas.openxmlformats.org/officeDocument/2006/relationships/themeOverride" Target="../theme/themeOverride7.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slideLayout" Target="../slideLayouts/slideLayout2.xml"/><Relationship Id="rId1" Type="http://schemas.openxmlformats.org/officeDocument/2006/relationships/themeOverride" Target="../theme/themeOverride8.xml"/><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46"/>
          <p:cNvSpPr>
            <a:spLocks noGrp="1" noChangeArrowheads="1"/>
          </p:cNvSpPr>
          <p:nvPr>
            <p:ph type="ctrTitle"/>
          </p:nvPr>
        </p:nvSpPr>
        <p:spPr/>
        <p:txBody>
          <a:bodyPr/>
          <a:lstStyle/>
          <a:p>
            <a:pPr eaLnBrk="1" hangingPunct="1"/>
            <a:r>
              <a:rPr lang="en-GB" dirty="0"/>
              <a:t>KS3 Multiplicative Reasoning</a:t>
            </a:r>
            <a:endParaRPr lang="en-US" altLang="en-US" dirty="0" smtClean="0"/>
          </a:p>
        </p:txBody>
      </p:sp>
      <p:sp>
        <p:nvSpPr>
          <p:cNvPr id="4099" name="Rectangle 47"/>
          <p:cNvSpPr>
            <a:spLocks noGrp="1" noChangeArrowheads="1"/>
          </p:cNvSpPr>
          <p:nvPr>
            <p:ph type="subTitle" idx="1"/>
          </p:nvPr>
        </p:nvSpPr>
        <p:spPr/>
        <p:txBody>
          <a:bodyPr/>
          <a:lstStyle/>
          <a:p>
            <a:r>
              <a:rPr lang="en-GB" dirty="0"/>
              <a:t>Slides for Lesson </a:t>
            </a:r>
            <a:r>
              <a:rPr lang="en-GB" dirty="0" smtClean="0"/>
              <a:t>2b: </a:t>
            </a:r>
            <a:endParaRPr lang="en-GB" dirty="0"/>
          </a:p>
          <a:p>
            <a:r>
              <a:rPr lang="en-GB" dirty="0" smtClean="0"/>
              <a:t>Percentages </a:t>
            </a:r>
            <a:r>
              <a:rPr lang="en-GB" dirty="0"/>
              <a:t>on the bar </a:t>
            </a:r>
            <a:r>
              <a:rPr lang="en-GB" dirty="0" smtClean="0"/>
              <a:t>model</a:t>
            </a:r>
            <a:endParaRPr lang="en-GB" dirty="0"/>
          </a:p>
          <a:p>
            <a:pPr eaLnBrk="1" hangingPunct="1"/>
            <a:endParaRPr lang="en-US" altLang="en-US" dirty="0" smtClean="0"/>
          </a:p>
        </p:txBody>
      </p:sp>
    </p:spTree>
    <p:extLst>
      <p:ext uri="{BB962C8B-B14F-4D97-AF65-F5344CB8AC3E}">
        <p14:creationId xmlns:p14="http://schemas.microsoft.com/office/powerpoint/2010/main" val="232319726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Autofit/>
          </a:bodyPr>
          <a:lstStyle/>
          <a:p>
            <a:r>
              <a:rPr lang="en-GB" dirty="0">
                <a:latin typeface="Calibri" panose="020F0502020204030204" pitchFamily="34" charset="0"/>
              </a:rPr>
              <a:t>Sale prices</a:t>
            </a:r>
          </a:p>
        </p:txBody>
      </p:sp>
      <p:sp>
        <p:nvSpPr>
          <p:cNvPr id="3" name="Content Placeholder 2"/>
          <p:cNvSpPr>
            <a:spLocks noGrp="1"/>
          </p:cNvSpPr>
          <p:nvPr>
            <p:ph idx="1"/>
          </p:nvPr>
        </p:nvSpPr>
        <p:spPr/>
        <p:txBody>
          <a:bodyPr>
            <a:normAutofit fontScale="92500" lnSpcReduction="10000"/>
          </a:bodyPr>
          <a:lstStyle/>
          <a:p>
            <a:pPr marL="0" lvl="0" indent="0">
              <a:buNone/>
            </a:pPr>
            <a:r>
              <a:rPr lang="en-GB" sz="2600" b="1" dirty="0">
                <a:latin typeface="Calibri" panose="020F0502020204030204" pitchFamily="34" charset="0"/>
              </a:rPr>
              <a:t>Draw bars to help you </a:t>
            </a:r>
            <a:r>
              <a:rPr lang="en-GB" sz="2600" b="1" dirty="0" smtClean="0">
                <a:latin typeface="Calibri" panose="020F0502020204030204" pitchFamily="34" charset="0"/>
              </a:rPr>
              <a:t>to work </a:t>
            </a:r>
            <a:r>
              <a:rPr lang="en-GB" sz="2600" b="1" dirty="0">
                <a:latin typeface="Calibri" panose="020F0502020204030204" pitchFamily="34" charset="0"/>
              </a:rPr>
              <a:t>out </a:t>
            </a:r>
          </a:p>
          <a:p>
            <a:pPr marL="0" indent="0">
              <a:buNone/>
            </a:pPr>
            <a:endParaRPr lang="en-GB" sz="2600" dirty="0">
              <a:latin typeface="Calibri" panose="020F0502020204030204" pitchFamily="34" charset="0"/>
            </a:endParaRPr>
          </a:p>
          <a:p>
            <a:pPr marL="0" lvl="0" indent="0"/>
            <a:r>
              <a:rPr lang="en-GB" sz="2600" dirty="0" smtClean="0">
                <a:latin typeface="Calibri" panose="020F0502020204030204" pitchFamily="34" charset="0"/>
              </a:rPr>
              <a:t>a)  </a:t>
            </a:r>
            <a:r>
              <a:rPr lang="en-GB" sz="2600" dirty="0" smtClean="0">
                <a:latin typeface="Calibri" panose="020F0502020204030204" pitchFamily="34" charset="0"/>
              </a:rPr>
              <a:t>The </a:t>
            </a:r>
            <a:r>
              <a:rPr lang="en-GB" sz="2600" dirty="0">
                <a:latin typeface="Calibri" panose="020F0502020204030204" pitchFamily="34" charset="0"/>
              </a:rPr>
              <a:t>price of a £1500 computer after a 15% </a:t>
            </a:r>
            <a:r>
              <a:rPr lang="en-GB" sz="2600" dirty="0" smtClean="0">
                <a:latin typeface="Calibri" panose="020F0502020204030204" pitchFamily="34" charset="0"/>
              </a:rPr>
              <a:t>reduction;</a:t>
            </a:r>
            <a:endParaRPr lang="en-GB" sz="2600" dirty="0" smtClean="0">
              <a:latin typeface="Calibri" panose="020F0502020204030204" pitchFamily="34" charset="0"/>
            </a:endParaRPr>
          </a:p>
          <a:p>
            <a:pPr marL="0" lvl="0" indent="0"/>
            <a:endParaRPr lang="en-GB" sz="2600" dirty="0">
              <a:latin typeface="Calibri" panose="020F0502020204030204" pitchFamily="34" charset="0"/>
            </a:endParaRPr>
          </a:p>
          <a:p>
            <a:pPr marL="355600" lvl="0" indent="-355600">
              <a:buNone/>
            </a:pPr>
            <a:r>
              <a:rPr lang="en-GB" sz="2600" dirty="0" smtClean="0">
                <a:latin typeface="Calibri" panose="020F0502020204030204" pitchFamily="34" charset="0"/>
              </a:rPr>
              <a:t>b)  </a:t>
            </a:r>
            <a:r>
              <a:rPr lang="en-GB" sz="2600" dirty="0" smtClean="0">
                <a:latin typeface="Calibri" panose="020F0502020204030204" pitchFamily="34" charset="0"/>
              </a:rPr>
              <a:t>The </a:t>
            </a:r>
            <a:r>
              <a:rPr lang="en-GB" sz="2600" dirty="0">
                <a:latin typeface="Calibri" panose="020F0502020204030204" pitchFamily="34" charset="0"/>
              </a:rPr>
              <a:t>price of a  £600 washing machine after a 12%  </a:t>
            </a:r>
            <a:r>
              <a:rPr lang="en-GB" sz="2600" dirty="0" smtClean="0">
                <a:latin typeface="Calibri" panose="020F0502020204030204" pitchFamily="34" charset="0"/>
              </a:rPr>
              <a:t>    </a:t>
            </a:r>
            <a:r>
              <a:rPr lang="en-GB" sz="2600" dirty="0" smtClean="0">
                <a:latin typeface="Calibri" panose="020F0502020204030204" pitchFamily="34" charset="0"/>
              </a:rPr>
              <a:t>reduction;</a:t>
            </a:r>
            <a:endParaRPr lang="en-GB" sz="2600" dirty="0">
              <a:latin typeface="Calibri" panose="020F0502020204030204" pitchFamily="34" charset="0"/>
            </a:endParaRPr>
          </a:p>
          <a:p>
            <a:pPr marL="0" indent="0">
              <a:buNone/>
            </a:pPr>
            <a:endParaRPr lang="en-GB" sz="2600" dirty="0">
              <a:latin typeface="Calibri" panose="020F0502020204030204" pitchFamily="34" charset="0"/>
            </a:endParaRPr>
          </a:p>
          <a:p>
            <a:pPr marL="0" lvl="0" indent="0">
              <a:buNone/>
            </a:pPr>
            <a:r>
              <a:rPr lang="en-GB" sz="2600" dirty="0" smtClean="0">
                <a:latin typeface="Calibri" panose="020F0502020204030204" pitchFamily="34" charset="0"/>
              </a:rPr>
              <a:t>c)   </a:t>
            </a:r>
            <a:r>
              <a:rPr lang="en-GB" sz="2600" dirty="0" smtClean="0">
                <a:latin typeface="Calibri" panose="020F0502020204030204" pitchFamily="34" charset="0"/>
              </a:rPr>
              <a:t>The </a:t>
            </a:r>
            <a:r>
              <a:rPr lang="en-GB" sz="2600" dirty="0">
                <a:latin typeface="Calibri" panose="020F0502020204030204" pitchFamily="34" charset="0"/>
              </a:rPr>
              <a:t>price of a £ 1250 holiday with 8% </a:t>
            </a:r>
            <a:r>
              <a:rPr lang="en-GB" sz="2600" dirty="0" smtClean="0">
                <a:latin typeface="Calibri" panose="020F0502020204030204" pitchFamily="34" charset="0"/>
              </a:rPr>
              <a:t>off;</a:t>
            </a:r>
            <a:endParaRPr lang="en-GB" sz="2600" dirty="0">
              <a:latin typeface="Calibri" panose="020F0502020204030204" pitchFamily="34" charset="0"/>
            </a:endParaRPr>
          </a:p>
          <a:p>
            <a:pPr marL="0" indent="0">
              <a:buNone/>
            </a:pPr>
            <a:endParaRPr lang="en-GB" sz="2600" dirty="0">
              <a:latin typeface="Calibri" panose="020F0502020204030204" pitchFamily="34" charset="0"/>
            </a:endParaRPr>
          </a:p>
          <a:p>
            <a:pPr marL="0" lvl="0" indent="0">
              <a:buNone/>
            </a:pPr>
            <a:r>
              <a:rPr lang="en-GB" sz="2600" dirty="0" smtClean="0">
                <a:latin typeface="Calibri" panose="020F0502020204030204" pitchFamily="34" charset="0"/>
              </a:rPr>
              <a:t>d)   </a:t>
            </a:r>
            <a:r>
              <a:rPr lang="en-GB" sz="2600" dirty="0" smtClean="0">
                <a:latin typeface="Calibri" panose="020F0502020204030204" pitchFamily="34" charset="0"/>
              </a:rPr>
              <a:t>The </a:t>
            </a:r>
            <a:r>
              <a:rPr lang="en-GB" sz="2600" dirty="0">
                <a:latin typeface="Calibri" panose="020F0502020204030204" pitchFamily="34" charset="0"/>
              </a:rPr>
              <a:t>price of a £2500 car with 21% </a:t>
            </a:r>
            <a:r>
              <a:rPr lang="en-GB" sz="2600" dirty="0" smtClean="0">
                <a:latin typeface="Calibri" panose="020F0502020204030204" pitchFamily="34" charset="0"/>
              </a:rPr>
              <a:t>off.</a:t>
            </a:r>
            <a:endParaRPr lang="en-GB" sz="2600" dirty="0">
              <a:latin typeface="Calibri" panose="020F0502020204030204" pitchFamily="34" charset="0"/>
            </a:endParaRPr>
          </a:p>
          <a:p>
            <a:pPr marL="0" indent="0">
              <a:buNone/>
            </a:pPr>
            <a:endParaRPr lang="en-GB" sz="2000" dirty="0" smtClean="0"/>
          </a:p>
          <a:p>
            <a:pPr marL="0" indent="0">
              <a:buNone/>
            </a:pPr>
            <a:endParaRPr lang="en-GB" dirty="0"/>
          </a:p>
        </p:txBody>
      </p:sp>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00134" y="6165304"/>
            <a:ext cx="108585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8889873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67544" y="280967"/>
            <a:ext cx="6131024" cy="2506290"/>
          </a:xfrm>
        </p:spPr>
        <p:txBody>
          <a:bodyPr anchor="t">
            <a:noAutofit/>
          </a:bodyPr>
          <a:lstStyle/>
          <a:p>
            <a:pPr marL="0" lvl="0" indent="0" algn="l"/>
            <a:r>
              <a:rPr lang="en-GB" dirty="0">
                <a:latin typeface="Calibri" panose="020F0502020204030204" pitchFamily="34" charset="0"/>
              </a:rPr>
              <a:t>Sale prices</a:t>
            </a:r>
            <a:r>
              <a:rPr lang="en-GB" sz="2400" dirty="0">
                <a:latin typeface="Calibri" panose="020F0502020204030204" pitchFamily="34" charset="0"/>
              </a:rPr>
              <a:t/>
            </a:r>
            <a:br>
              <a:rPr lang="en-GB" sz="2400" dirty="0">
                <a:latin typeface="Calibri" panose="020F0502020204030204" pitchFamily="34" charset="0"/>
              </a:rPr>
            </a:br>
            <a:r>
              <a:rPr lang="en-GB" sz="2400" dirty="0" smtClean="0">
                <a:latin typeface="Calibri" panose="020F0502020204030204" pitchFamily="34" charset="0"/>
              </a:rPr>
              <a:t/>
            </a:r>
            <a:br>
              <a:rPr lang="en-GB" sz="2400" dirty="0" smtClean="0">
                <a:latin typeface="Calibri" panose="020F0502020204030204" pitchFamily="34" charset="0"/>
              </a:rPr>
            </a:br>
            <a:r>
              <a:rPr lang="en-GB" sz="2400" b="0" dirty="0" smtClean="0">
                <a:solidFill>
                  <a:schemeClr val="tx1"/>
                </a:solidFill>
                <a:latin typeface="Calibri" panose="020F0502020204030204" pitchFamily="34" charset="0"/>
              </a:rPr>
              <a:t>Sue </a:t>
            </a:r>
            <a:r>
              <a:rPr lang="en-GB" sz="2400" b="0" dirty="0">
                <a:solidFill>
                  <a:schemeClr val="tx1"/>
                </a:solidFill>
                <a:latin typeface="Calibri" panose="020F0502020204030204" pitchFamily="34" charset="0"/>
              </a:rPr>
              <a:t>is looking to buy a scooter for her two children for Christmas. She finds the one she wants on offer in three different on line stores. </a:t>
            </a:r>
            <a:br>
              <a:rPr lang="en-GB" sz="2400" b="0" dirty="0">
                <a:solidFill>
                  <a:schemeClr val="tx1"/>
                </a:solidFill>
                <a:latin typeface="Calibri" panose="020F0502020204030204" pitchFamily="34" charset="0"/>
              </a:rPr>
            </a:br>
            <a:r>
              <a:rPr lang="en-GB" sz="2400" b="0" dirty="0">
                <a:solidFill>
                  <a:schemeClr val="tx1"/>
                </a:solidFill>
                <a:latin typeface="Calibri" panose="020F0502020204030204" pitchFamily="34" charset="0"/>
              </a:rPr>
              <a:t>The offers are as follows</a:t>
            </a:r>
            <a:r>
              <a:rPr lang="en-GB" sz="2400" b="0" dirty="0" smtClean="0">
                <a:solidFill>
                  <a:schemeClr val="tx1"/>
                </a:solidFill>
                <a:latin typeface="Calibri" panose="020F0502020204030204" pitchFamily="34" charset="0"/>
              </a:rPr>
              <a:t>:</a:t>
            </a:r>
            <a:endParaRPr lang="en-GB" sz="2400" b="0" dirty="0">
              <a:solidFill>
                <a:schemeClr val="tx1"/>
              </a:solidFill>
              <a:latin typeface="Calibri" panose="020F0502020204030204" pitchFamily="34" charset="0"/>
            </a:endParaRPr>
          </a:p>
        </p:txBody>
      </p:sp>
      <p:sp>
        <p:nvSpPr>
          <p:cNvPr id="3" name="Content Placeholder 2"/>
          <p:cNvSpPr>
            <a:spLocks noGrp="1"/>
          </p:cNvSpPr>
          <p:nvPr>
            <p:ph idx="1"/>
          </p:nvPr>
        </p:nvSpPr>
        <p:spPr>
          <a:xfrm>
            <a:off x="457200" y="1600200"/>
            <a:ext cx="8229600" cy="4997152"/>
          </a:xfrm>
        </p:spPr>
        <p:txBody>
          <a:bodyPr>
            <a:normAutofit fontScale="92500" lnSpcReduction="20000"/>
          </a:bodyPr>
          <a:lstStyle/>
          <a:p>
            <a:pPr marL="0" indent="0">
              <a:buNone/>
            </a:pPr>
            <a:endParaRPr lang="en-GB" sz="2800" dirty="0" smtClean="0"/>
          </a:p>
          <a:p>
            <a:pPr marL="0" indent="0">
              <a:buNone/>
            </a:pPr>
            <a:endParaRPr lang="en-GB" sz="2800" dirty="0" smtClean="0"/>
          </a:p>
          <a:p>
            <a:pPr marL="0" indent="0">
              <a:buNone/>
            </a:pPr>
            <a:endParaRPr lang="en-GB" sz="2800" dirty="0"/>
          </a:p>
          <a:p>
            <a:pPr marL="0" indent="0">
              <a:buNone/>
            </a:pPr>
            <a:endParaRPr lang="en-GB" sz="2800" dirty="0" smtClean="0">
              <a:solidFill>
                <a:srgbClr val="FF0000"/>
              </a:solidFill>
            </a:endParaRPr>
          </a:p>
          <a:p>
            <a:pPr marL="0" indent="0">
              <a:buNone/>
            </a:pPr>
            <a:endParaRPr lang="en-GB" sz="2800" dirty="0" smtClean="0">
              <a:solidFill>
                <a:srgbClr val="FF0000"/>
              </a:solidFill>
            </a:endParaRPr>
          </a:p>
          <a:p>
            <a:pPr marL="0" indent="0">
              <a:buNone/>
            </a:pPr>
            <a:endParaRPr lang="en-GB" sz="2800" dirty="0">
              <a:solidFill>
                <a:srgbClr val="FF0000"/>
              </a:solidFill>
            </a:endParaRPr>
          </a:p>
          <a:p>
            <a:pPr marL="0" indent="0">
              <a:buNone/>
            </a:pPr>
            <a:endParaRPr lang="en-GB" sz="2800" dirty="0" smtClean="0">
              <a:solidFill>
                <a:srgbClr val="FF0000"/>
              </a:solidFill>
            </a:endParaRPr>
          </a:p>
          <a:p>
            <a:pPr marL="0" indent="0">
              <a:buNone/>
            </a:pPr>
            <a:endParaRPr lang="en-GB" sz="2800" dirty="0">
              <a:solidFill>
                <a:srgbClr val="FF0000"/>
              </a:solidFill>
            </a:endParaRPr>
          </a:p>
          <a:p>
            <a:pPr marL="0" indent="0">
              <a:buNone/>
            </a:pPr>
            <a:endParaRPr lang="en-GB" sz="2800" dirty="0" smtClean="0">
              <a:solidFill>
                <a:srgbClr val="FF0000"/>
              </a:solidFill>
            </a:endParaRPr>
          </a:p>
          <a:p>
            <a:pPr marL="0" indent="0">
              <a:buNone/>
            </a:pPr>
            <a:endParaRPr lang="en-GB" sz="2800" dirty="0"/>
          </a:p>
          <a:p>
            <a:pPr marL="0" indent="0">
              <a:buNone/>
            </a:pPr>
            <a:endParaRPr lang="en-GB" sz="2600" dirty="0" smtClean="0">
              <a:latin typeface="Calibri" panose="020F0502020204030204" pitchFamily="34" charset="0"/>
            </a:endParaRPr>
          </a:p>
          <a:p>
            <a:pPr marL="0" indent="0">
              <a:buNone/>
            </a:pPr>
            <a:r>
              <a:rPr lang="en-GB" sz="2600" dirty="0" smtClean="0">
                <a:latin typeface="Calibri" panose="020F0502020204030204" pitchFamily="34" charset="0"/>
              </a:rPr>
              <a:t>Which </a:t>
            </a:r>
            <a:r>
              <a:rPr lang="en-GB" sz="2600" dirty="0">
                <a:latin typeface="Calibri" panose="020F0502020204030204" pitchFamily="34" charset="0"/>
              </a:rPr>
              <a:t>store is the cheapest for this scooter</a:t>
            </a:r>
            <a:r>
              <a:rPr lang="en-GB" sz="2600" dirty="0" smtClean="0">
                <a:latin typeface="Calibri" panose="020F0502020204030204" pitchFamily="34" charset="0"/>
              </a:rPr>
              <a:t>?</a:t>
            </a:r>
            <a:endParaRPr lang="en-GB" sz="2000" dirty="0" smtClean="0"/>
          </a:p>
          <a:p>
            <a:pPr marL="0" indent="0">
              <a:buNone/>
            </a:pPr>
            <a:endParaRPr lang="en-GB" dirty="0"/>
          </a:p>
        </p:txBody>
      </p:sp>
      <p:pic>
        <p:nvPicPr>
          <p:cNvPr id="2053" name="Picture 5"/>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rcRect/>
          <a:stretch>
            <a:fillRect/>
          </a:stretch>
        </p:blipFill>
        <p:spPr bwMode="auto">
          <a:xfrm>
            <a:off x="7411168" y="1366552"/>
            <a:ext cx="1732832" cy="3068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3528" y="3511782"/>
            <a:ext cx="2160240" cy="24253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6" name="Picture 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99792" y="2991672"/>
            <a:ext cx="2000424" cy="29454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8" name="Picture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60032" y="3352573"/>
            <a:ext cx="2369501" cy="258606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4"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8058150" y="6248400"/>
            <a:ext cx="108585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1396183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chor="ctr">
            <a:noAutofit/>
          </a:bodyPr>
          <a:lstStyle/>
          <a:p>
            <a:r>
              <a:rPr lang="en-GB" dirty="0">
                <a:latin typeface="Calibri" panose="020F0502020204030204" pitchFamily="34" charset="0"/>
              </a:rPr>
              <a:t>Price rises</a:t>
            </a:r>
            <a:endParaRPr lang="en-GB" dirty="0">
              <a:latin typeface="Calibri" panose="020F0502020204030204" pitchFamily="34" charset="0"/>
            </a:endParaRPr>
          </a:p>
        </p:txBody>
      </p:sp>
      <p:sp>
        <p:nvSpPr>
          <p:cNvPr id="3" name="Content Placeholder 2"/>
          <p:cNvSpPr>
            <a:spLocks noGrp="1"/>
          </p:cNvSpPr>
          <p:nvPr>
            <p:ph idx="1"/>
          </p:nvPr>
        </p:nvSpPr>
        <p:spPr>
          <a:xfrm>
            <a:off x="755576" y="1628800"/>
            <a:ext cx="7921625" cy="4114800"/>
          </a:xfrm>
        </p:spPr>
        <p:txBody>
          <a:bodyPr>
            <a:normAutofit fontScale="92500" lnSpcReduction="20000"/>
          </a:bodyPr>
          <a:lstStyle/>
          <a:p>
            <a:pPr marL="355600" lvl="0" indent="-355600">
              <a:buNone/>
            </a:pPr>
            <a:r>
              <a:rPr lang="en-GB" sz="2800" dirty="0" smtClean="0">
                <a:latin typeface="Calibri" panose="020F0502020204030204" pitchFamily="34" charset="0"/>
              </a:rPr>
              <a:t>a) </a:t>
            </a:r>
            <a:r>
              <a:rPr lang="en-GB" sz="2800" dirty="0" smtClean="0">
                <a:latin typeface="Calibri" panose="020F0502020204030204" pitchFamily="34" charset="0"/>
              </a:rPr>
              <a:t>Have </a:t>
            </a:r>
            <a:r>
              <a:rPr lang="en-GB" sz="2800" dirty="0">
                <a:latin typeface="Calibri" panose="020F0502020204030204" pitchFamily="34" charset="0"/>
              </a:rPr>
              <a:t>you ever bought or sold anything on EBay? Did you make a profit or a loss?</a:t>
            </a:r>
          </a:p>
          <a:p>
            <a:pPr marL="0" indent="0">
              <a:buNone/>
            </a:pPr>
            <a:endParaRPr lang="en-GB" sz="2800" dirty="0">
              <a:latin typeface="Calibri" panose="020F0502020204030204" pitchFamily="34" charset="0"/>
            </a:endParaRPr>
          </a:p>
          <a:p>
            <a:pPr marL="355600" lvl="0" indent="-355600">
              <a:buNone/>
            </a:pPr>
            <a:r>
              <a:rPr lang="en-GB" sz="2800" dirty="0" smtClean="0">
                <a:latin typeface="Calibri" panose="020F0502020204030204" pitchFamily="34" charset="0"/>
              </a:rPr>
              <a:t>b) How </a:t>
            </a:r>
            <a:r>
              <a:rPr lang="en-GB" sz="2800" dirty="0" smtClean="0">
                <a:latin typeface="Calibri" panose="020F0502020204030204" pitchFamily="34" charset="0"/>
              </a:rPr>
              <a:t>do </a:t>
            </a:r>
            <a:r>
              <a:rPr lang="en-GB" sz="2800" dirty="0">
                <a:latin typeface="Calibri" panose="020F0502020204030204" pitchFamily="34" charset="0"/>
              </a:rPr>
              <a:t>the </a:t>
            </a:r>
            <a:r>
              <a:rPr lang="en-GB" sz="2800" dirty="0" smtClean="0">
                <a:latin typeface="Calibri" panose="020F0502020204030204" pitchFamily="34" charset="0"/>
              </a:rPr>
              <a:t>prices </a:t>
            </a:r>
            <a:r>
              <a:rPr lang="en-GB" sz="2800" dirty="0">
                <a:latin typeface="Calibri" panose="020F0502020204030204" pitchFamily="34" charset="0"/>
              </a:rPr>
              <a:t>of the following items change with </a:t>
            </a:r>
            <a:r>
              <a:rPr lang="en-GB" sz="2800" dirty="0" smtClean="0">
                <a:latin typeface="Calibri" panose="020F0502020204030204" pitchFamily="34" charset="0"/>
              </a:rPr>
              <a:t>time?</a:t>
            </a:r>
            <a:endParaRPr lang="en-GB" sz="2800" dirty="0">
              <a:latin typeface="Calibri" panose="020F0502020204030204" pitchFamily="34" charset="0"/>
            </a:endParaRPr>
          </a:p>
          <a:p>
            <a:pPr marL="355600" lvl="0" indent="0">
              <a:buNone/>
            </a:pPr>
            <a:r>
              <a:rPr lang="en-GB" sz="2800" dirty="0" smtClean="0">
                <a:latin typeface="Calibri" panose="020F0502020204030204" pitchFamily="34" charset="0"/>
              </a:rPr>
              <a:t>(</a:t>
            </a:r>
            <a:r>
              <a:rPr lang="en-GB" sz="2800" dirty="0" err="1" smtClean="0">
                <a:latin typeface="Calibri" panose="020F0502020204030204" pitchFamily="34" charset="0"/>
              </a:rPr>
              <a:t>i</a:t>
            </a:r>
            <a:r>
              <a:rPr lang="en-GB" sz="2800" dirty="0" smtClean="0">
                <a:latin typeface="Calibri" panose="020F0502020204030204" pitchFamily="34" charset="0"/>
              </a:rPr>
              <a:t>) </a:t>
            </a:r>
            <a:r>
              <a:rPr lang="en-GB" sz="2800" dirty="0" smtClean="0">
                <a:latin typeface="Calibri" panose="020F0502020204030204" pitchFamily="34" charset="0"/>
              </a:rPr>
              <a:t>  A </a:t>
            </a:r>
            <a:r>
              <a:rPr lang="en-GB" sz="2800" dirty="0">
                <a:latin typeface="Calibri" panose="020F0502020204030204" pitchFamily="34" charset="0"/>
              </a:rPr>
              <a:t>car		</a:t>
            </a:r>
            <a:r>
              <a:rPr lang="en-GB" sz="2800" dirty="0" smtClean="0">
                <a:latin typeface="Calibri" panose="020F0502020204030204" pitchFamily="34" charset="0"/>
              </a:rPr>
              <a:t>		</a:t>
            </a:r>
            <a:r>
              <a:rPr lang="en-GB" sz="2800" dirty="0" smtClean="0">
                <a:latin typeface="Calibri" panose="020F0502020204030204" pitchFamily="34" charset="0"/>
              </a:rPr>
              <a:t>(ii</a:t>
            </a:r>
            <a:r>
              <a:rPr lang="en-GB" sz="2800" dirty="0">
                <a:latin typeface="Calibri" panose="020F0502020204030204" pitchFamily="34" charset="0"/>
              </a:rPr>
              <a:t>) </a:t>
            </a:r>
            <a:r>
              <a:rPr lang="en-GB" sz="2800" dirty="0" smtClean="0">
                <a:latin typeface="Calibri" panose="020F0502020204030204" pitchFamily="34" charset="0"/>
              </a:rPr>
              <a:t> A </a:t>
            </a:r>
            <a:r>
              <a:rPr lang="en-GB" sz="2800" dirty="0">
                <a:latin typeface="Calibri" panose="020F0502020204030204" pitchFamily="34" charset="0"/>
              </a:rPr>
              <a:t>season ticket</a:t>
            </a:r>
          </a:p>
          <a:p>
            <a:pPr marL="355600" lvl="0" indent="0">
              <a:buNone/>
            </a:pPr>
            <a:r>
              <a:rPr lang="en-GB" sz="2800" dirty="0" smtClean="0">
                <a:latin typeface="Calibri" panose="020F0502020204030204" pitchFamily="34" charset="0"/>
              </a:rPr>
              <a:t>(iii</a:t>
            </a:r>
            <a:r>
              <a:rPr lang="en-GB" sz="2800" dirty="0" smtClean="0">
                <a:latin typeface="Calibri" panose="020F0502020204030204" pitchFamily="34" charset="0"/>
              </a:rPr>
              <a:t>) A flat </a:t>
            </a:r>
            <a:r>
              <a:rPr lang="en-GB" sz="2800" dirty="0">
                <a:latin typeface="Calibri" panose="020F0502020204030204" pitchFamily="34" charset="0"/>
              </a:rPr>
              <a:t>screen </a:t>
            </a:r>
            <a:r>
              <a:rPr lang="en-GB" sz="2800" dirty="0" smtClean="0">
                <a:latin typeface="Calibri" panose="020F0502020204030204" pitchFamily="34" charset="0"/>
              </a:rPr>
              <a:t>television         (iv</a:t>
            </a:r>
            <a:r>
              <a:rPr lang="en-GB" sz="2800" dirty="0">
                <a:latin typeface="Calibri" panose="020F0502020204030204" pitchFamily="34" charset="0"/>
              </a:rPr>
              <a:t>) A mobile phone</a:t>
            </a:r>
          </a:p>
          <a:p>
            <a:pPr marL="0" indent="0">
              <a:buNone/>
            </a:pPr>
            <a:r>
              <a:rPr lang="en-GB" sz="2800" dirty="0">
                <a:latin typeface="Calibri" panose="020F0502020204030204" pitchFamily="34" charset="0"/>
              </a:rPr>
              <a:t> </a:t>
            </a:r>
          </a:p>
          <a:p>
            <a:pPr marL="273050" lvl="0" indent="-273050">
              <a:buNone/>
            </a:pPr>
            <a:r>
              <a:rPr lang="en-GB" sz="2800" dirty="0" smtClean="0">
                <a:latin typeface="Calibri" panose="020F0502020204030204" pitchFamily="34" charset="0"/>
              </a:rPr>
              <a:t>c) Name </a:t>
            </a:r>
            <a:r>
              <a:rPr lang="en-GB" sz="2800" dirty="0">
                <a:latin typeface="Calibri" panose="020F0502020204030204" pitchFamily="34" charset="0"/>
              </a:rPr>
              <a:t>some other things which might increase or decrease in price over </a:t>
            </a:r>
            <a:r>
              <a:rPr lang="en-GB" sz="2800" dirty="0" smtClean="0">
                <a:latin typeface="Calibri" panose="020F0502020204030204" pitchFamily="34" charset="0"/>
              </a:rPr>
              <a:t>time.</a:t>
            </a:r>
            <a:endParaRPr lang="en-GB" sz="2800" dirty="0">
              <a:latin typeface="Calibri" panose="020F0502020204030204" pitchFamily="34" charset="0"/>
            </a:endParaRPr>
          </a:p>
          <a:p>
            <a:pPr lvl="0"/>
            <a:endParaRPr lang="en-GB" sz="2000" dirty="0" smtClean="0"/>
          </a:p>
          <a:p>
            <a:pPr marL="0" indent="0">
              <a:buNone/>
            </a:pPr>
            <a:endParaRPr lang="en-GB" sz="2000" dirty="0" smtClean="0"/>
          </a:p>
          <a:p>
            <a:pPr marL="0" indent="0">
              <a:buNone/>
            </a:pPr>
            <a:endParaRPr lang="en-GB" sz="2000" dirty="0"/>
          </a:p>
          <a:p>
            <a:pPr marL="0" indent="0">
              <a:buNone/>
            </a:pPr>
            <a:endParaRPr lang="en-GB" sz="2000" dirty="0" smtClean="0"/>
          </a:p>
          <a:p>
            <a:pPr marL="0" indent="0">
              <a:buNone/>
            </a:pPr>
            <a:endParaRPr lang="en-GB" sz="2000" dirty="0"/>
          </a:p>
          <a:p>
            <a:pPr marL="0" indent="0">
              <a:buNone/>
            </a:pPr>
            <a:endParaRPr lang="en-GB" sz="2000" dirty="0" smtClean="0"/>
          </a:p>
          <a:p>
            <a:pPr marL="0" indent="0">
              <a:buNone/>
            </a:pPr>
            <a:endParaRPr lang="en-GB" dirty="0"/>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77175" y="6229350"/>
            <a:ext cx="1266825"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4895289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39552" y="1628800"/>
            <a:ext cx="8229600" cy="6106690"/>
          </a:xfrm>
        </p:spPr>
        <p:txBody>
          <a:bodyPr anchor="t">
            <a:normAutofit/>
          </a:bodyPr>
          <a:lstStyle/>
          <a:p>
            <a:pPr lvl="0" algn="l"/>
            <a:r>
              <a:rPr lang="en-GB" sz="2400" b="0" dirty="0" smtClean="0">
                <a:solidFill>
                  <a:schemeClr val="tx1"/>
                </a:solidFill>
                <a:latin typeface="Calibri" panose="020F0502020204030204" pitchFamily="34" charset="0"/>
              </a:rPr>
              <a:t>a)  A </a:t>
            </a:r>
            <a:r>
              <a:rPr lang="en-GB" sz="2400" b="0" dirty="0">
                <a:solidFill>
                  <a:schemeClr val="tx1"/>
                </a:solidFill>
                <a:latin typeface="Calibri" panose="020F0502020204030204" pitchFamily="34" charset="0"/>
              </a:rPr>
              <a:t>football stadium has increased its seating by 20%. The stadium can now hold up to 30 000 supporters. Describe how the bar drawn below represents this </a:t>
            </a:r>
            <a:r>
              <a:rPr lang="en-GB" sz="2400" b="0" dirty="0" smtClean="0">
                <a:solidFill>
                  <a:schemeClr val="tx1"/>
                </a:solidFill>
                <a:latin typeface="Calibri" panose="020F0502020204030204" pitchFamily="34" charset="0"/>
              </a:rPr>
              <a:t>information. </a:t>
            </a:r>
            <a:br>
              <a:rPr lang="en-GB" sz="2400" b="0" dirty="0" smtClean="0">
                <a:solidFill>
                  <a:schemeClr val="tx1"/>
                </a:solidFill>
                <a:latin typeface="Calibri" panose="020F0502020204030204" pitchFamily="34" charset="0"/>
              </a:rPr>
            </a:br>
            <a:r>
              <a:rPr lang="en-GB" sz="2400" b="0" dirty="0">
                <a:solidFill>
                  <a:schemeClr val="tx1"/>
                </a:solidFill>
                <a:latin typeface="Calibri" panose="020F0502020204030204" pitchFamily="34" charset="0"/>
              </a:rPr>
              <a:t/>
            </a:r>
            <a:br>
              <a:rPr lang="en-GB" sz="2400" b="0" dirty="0">
                <a:solidFill>
                  <a:schemeClr val="tx1"/>
                </a:solidFill>
                <a:latin typeface="Calibri" panose="020F0502020204030204" pitchFamily="34" charset="0"/>
              </a:rPr>
            </a:br>
            <a:r>
              <a:rPr lang="en-GB" sz="2400" b="0" dirty="0">
                <a:solidFill>
                  <a:schemeClr val="tx1"/>
                </a:solidFill>
                <a:latin typeface="Calibri" panose="020F0502020204030204" pitchFamily="34" charset="0"/>
              </a:rPr>
              <a:t>b</a:t>
            </a:r>
            <a:r>
              <a:rPr lang="en-GB" sz="2400" b="0" dirty="0" smtClean="0">
                <a:solidFill>
                  <a:schemeClr val="tx1"/>
                </a:solidFill>
                <a:latin typeface="Calibri" panose="020F0502020204030204" pitchFamily="34" charset="0"/>
              </a:rPr>
              <a:t>)  Copy </a:t>
            </a:r>
            <a:r>
              <a:rPr lang="en-GB" sz="2400" b="0" dirty="0">
                <a:solidFill>
                  <a:schemeClr val="tx1"/>
                </a:solidFill>
                <a:latin typeface="Calibri" panose="020F0502020204030204" pitchFamily="34" charset="0"/>
              </a:rPr>
              <a:t>the bar and fill in any more information that you </a:t>
            </a:r>
            <a:r>
              <a:rPr lang="en-GB" sz="2400" b="0" dirty="0" smtClean="0">
                <a:solidFill>
                  <a:schemeClr val="tx1"/>
                </a:solidFill>
                <a:latin typeface="Calibri" panose="020F0502020204030204" pitchFamily="34" charset="0"/>
              </a:rPr>
              <a:t>know.</a:t>
            </a:r>
            <a:r>
              <a:rPr lang="en-GB" sz="2400" b="0" dirty="0">
                <a:solidFill>
                  <a:schemeClr val="tx1"/>
                </a:solidFill>
                <a:latin typeface="Calibri" panose="020F0502020204030204" pitchFamily="34" charset="0"/>
              </a:rPr>
              <a:t/>
            </a:r>
            <a:br>
              <a:rPr lang="en-GB" sz="2400" b="0" dirty="0">
                <a:solidFill>
                  <a:schemeClr val="tx1"/>
                </a:solidFill>
                <a:latin typeface="Calibri" panose="020F0502020204030204" pitchFamily="34" charset="0"/>
              </a:rPr>
            </a:br>
            <a:r>
              <a:rPr lang="en-GB" sz="2400" b="0" dirty="0">
                <a:solidFill>
                  <a:schemeClr val="tx1"/>
                </a:solidFill>
                <a:latin typeface="Calibri" panose="020F0502020204030204" pitchFamily="34" charset="0"/>
              </a:rPr>
              <a:t/>
            </a:r>
            <a:br>
              <a:rPr lang="en-GB" sz="2400" b="0" dirty="0">
                <a:solidFill>
                  <a:schemeClr val="tx1"/>
                </a:solidFill>
                <a:latin typeface="Calibri" panose="020F0502020204030204" pitchFamily="34" charset="0"/>
              </a:rPr>
            </a:br>
            <a:r>
              <a:rPr lang="en-GB" sz="2400" b="0" dirty="0" smtClean="0">
                <a:solidFill>
                  <a:schemeClr val="tx1"/>
                </a:solidFill>
                <a:latin typeface="Calibri" panose="020F0502020204030204" pitchFamily="34" charset="0"/>
              </a:rPr>
              <a:t/>
            </a:r>
            <a:br>
              <a:rPr lang="en-GB" sz="2400" b="0" dirty="0" smtClean="0">
                <a:solidFill>
                  <a:schemeClr val="tx1"/>
                </a:solidFill>
                <a:latin typeface="Calibri" panose="020F0502020204030204" pitchFamily="34" charset="0"/>
              </a:rPr>
            </a:br>
            <a:r>
              <a:rPr lang="en-GB" sz="2400" b="0" dirty="0">
                <a:solidFill>
                  <a:schemeClr val="tx1"/>
                </a:solidFill>
                <a:latin typeface="Calibri" panose="020F0502020204030204" pitchFamily="34" charset="0"/>
              </a:rPr>
              <a:t/>
            </a:r>
            <a:br>
              <a:rPr lang="en-GB" sz="2400" b="0" dirty="0">
                <a:solidFill>
                  <a:schemeClr val="tx1"/>
                </a:solidFill>
                <a:latin typeface="Calibri" panose="020F0502020204030204" pitchFamily="34" charset="0"/>
              </a:rPr>
            </a:br>
            <a:r>
              <a:rPr lang="en-GB" sz="2400" b="0" dirty="0" smtClean="0">
                <a:solidFill>
                  <a:schemeClr val="tx1"/>
                </a:solidFill>
                <a:latin typeface="Calibri" panose="020F0502020204030204" pitchFamily="34" charset="0"/>
              </a:rPr>
              <a:t/>
            </a:r>
            <a:br>
              <a:rPr lang="en-GB" sz="2400" b="0" dirty="0" smtClean="0">
                <a:solidFill>
                  <a:schemeClr val="tx1"/>
                </a:solidFill>
                <a:latin typeface="Calibri" panose="020F0502020204030204" pitchFamily="34" charset="0"/>
              </a:rPr>
            </a:br>
            <a:r>
              <a:rPr lang="en-GB" sz="2400" b="0" dirty="0">
                <a:solidFill>
                  <a:schemeClr val="tx1"/>
                </a:solidFill>
                <a:latin typeface="Calibri" panose="020F0502020204030204" pitchFamily="34" charset="0"/>
              </a:rPr>
              <a:t/>
            </a:r>
            <a:br>
              <a:rPr lang="en-GB" sz="2400" b="0" dirty="0">
                <a:solidFill>
                  <a:schemeClr val="tx1"/>
                </a:solidFill>
                <a:latin typeface="Calibri" panose="020F0502020204030204" pitchFamily="34" charset="0"/>
              </a:rPr>
            </a:br>
            <a:r>
              <a:rPr lang="en-GB" sz="2400" b="0" dirty="0" smtClean="0">
                <a:solidFill>
                  <a:schemeClr val="tx1"/>
                </a:solidFill>
                <a:latin typeface="Calibri" panose="020F0502020204030204" pitchFamily="34" charset="0"/>
              </a:rPr>
              <a:t>C)  </a:t>
            </a:r>
            <a:r>
              <a:rPr lang="en-GB" sz="2400" b="0" dirty="0" smtClean="0">
                <a:solidFill>
                  <a:schemeClr val="tx1"/>
                </a:solidFill>
                <a:latin typeface="Calibri" panose="020F0502020204030204" pitchFamily="34" charset="0"/>
              </a:rPr>
              <a:t>How </a:t>
            </a:r>
            <a:r>
              <a:rPr lang="en-GB" sz="2400" b="0" dirty="0">
                <a:solidFill>
                  <a:schemeClr val="tx1"/>
                </a:solidFill>
                <a:latin typeface="Calibri" panose="020F0502020204030204" pitchFamily="34" charset="0"/>
              </a:rPr>
              <a:t>many supporters could the stadium hold before the increase?</a:t>
            </a:r>
            <a:br>
              <a:rPr lang="en-GB" sz="2400" b="0" dirty="0">
                <a:solidFill>
                  <a:schemeClr val="tx1"/>
                </a:solidFill>
                <a:latin typeface="Calibri" panose="020F0502020204030204" pitchFamily="34" charset="0"/>
              </a:rPr>
            </a:br>
            <a:r>
              <a:rPr lang="en-GB" sz="2700" b="0" dirty="0">
                <a:solidFill>
                  <a:schemeClr val="tx1"/>
                </a:solidFill>
                <a:latin typeface="Calibri" panose="020F0502020204030204" pitchFamily="34" charset="0"/>
              </a:rPr>
              <a:t/>
            </a:r>
            <a:br>
              <a:rPr lang="en-GB" sz="2700" b="0" dirty="0">
                <a:solidFill>
                  <a:schemeClr val="tx1"/>
                </a:solidFill>
                <a:latin typeface="Calibri" panose="020F0502020204030204" pitchFamily="34" charset="0"/>
              </a:rPr>
            </a:br>
            <a:r>
              <a:rPr lang="en-GB" sz="2700" b="0" dirty="0">
                <a:solidFill>
                  <a:schemeClr val="tx1"/>
                </a:solidFill>
                <a:latin typeface="Calibri" panose="020F0502020204030204" pitchFamily="34" charset="0"/>
              </a:rPr>
              <a:t/>
            </a:r>
            <a:br>
              <a:rPr lang="en-GB" sz="2700" b="0" dirty="0">
                <a:solidFill>
                  <a:schemeClr val="tx1"/>
                </a:solidFill>
                <a:latin typeface="Calibri" panose="020F0502020204030204" pitchFamily="34" charset="0"/>
              </a:rPr>
            </a:br>
            <a:endParaRPr lang="en-GB" sz="2700" b="0" dirty="0">
              <a:solidFill>
                <a:schemeClr val="tx1"/>
              </a:solidFill>
              <a:latin typeface="Calibri" panose="020F0502020204030204" pitchFamily="34" charset="0"/>
            </a:endParaRPr>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95166" y="3501008"/>
            <a:ext cx="6161307" cy="179201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756473" y="6093296"/>
            <a:ext cx="1266825"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539552" y="404664"/>
            <a:ext cx="4392488" cy="646331"/>
          </a:xfrm>
          <a:prstGeom prst="rect">
            <a:avLst/>
          </a:prstGeom>
          <a:noFill/>
        </p:spPr>
        <p:txBody>
          <a:bodyPr wrap="square" rtlCol="0">
            <a:spAutoFit/>
          </a:bodyPr>
          <a:lstStyle/>
          <a:p>
            <a:r>
              <a:rPr lang="en-GB" sz="3600" b="1" kern="0" dirty="0">
                <a:solidFill>
                  <a:srgbClr val="00628C"/>
                </a:solidFill>
                <a:latin typeface="Calibri" panose="020F0502020204030204" pitchFamily="34" charset="0"/>
                <a:ea typeface="+mj-ea"/>
                <a:cs typeface="+mj-cs"/>
              </a:rPr>
              <a:t>Price </a:t>
            </a:r>
            <a:r>
              <a:rPr lang="en-GB" sz="3600" b="1" kern="0" dirty="0" smtClean="0">
                <a:solidFill>
                  <a:srgbClr val="00628C"/>
                </a:solidFill>
                <a:latin typeface="Calibri" panose="020F0502020204030204" pitchFamily="34" charset="0"/>
                <a:ea typeface="+mj-ea"/>
                <a:cs typeface="+mj-cs"/>
              </a:rPr>
              <a:t>rises</a:t>
            </a:r>
            <a:endParaRPr lang="en-GB" dirty="0"/>
          </a:p>
        </p:txBody>
      </p:sp>
    </p:spTree>
    <p:extLst>
      <p:ext uri="{BB962C8B-B14F-4D97-AF65-F5344CB8AC3E}">
        <p14:creationId xmlns:p14="http://schemas.microsoft.com/office/powerpoint/2010/main" val="211220339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755576" y="260648"/>
            <a:ext cx="7924800" cy="1143000"/>
          </a:xfrm>
        </p:spPr>
        <p:txBody>
          <a:bodyPr>
            <a:noAutofit/>
          </a:bodyPr>
          <a:lstStyle/>
          <a:p>
            <a:r>
              <a:rPr lang="en-GB" dirty="0">
                <a:latin typeface="Calibri" panose="020F0502020204030204" pitchFamily="34" charset="0"/>
              </a:rPr>
              <a:t>Price rises</a:t>
            </a:r>
            <a:endParaRPr lang="en-GB" dirty="0">
              <a:latin typeface="Calibri" panose="020F0502020204030204" pitchFamily="34" charset="0"/>
            </a:endParaRPr>
          </a:p>
        </p:txBody>
      </p:sp>
      <p:sp>
        <p:nvSpPr>
          <p:cNvPr id="3" name="Content Placeholder 2"/>
          <p:cNvSpPr>
            <a:spLocks noGrp="1"/>
          </p:cNvSpPr>
          <p:nvPr>
            <p:ph idx="1"/>
          </p:nvPr>
        </p:nvSpPr>
        <p:spPr/>
        <p:txBody>
          <a:bodyPr>
            <a:normAutofit fontScale="70000" lnSpcReduction="20000"/>
          </a:bodyPr>
          <a:lstStyle/>
          <a:p>
            <a:pPr marL="0" lvl="0" indent="0">
              <a:buNone/>
            </a:pPr>
            <a:r>
              <a:rPr lang="en-GB" sz="3400" b="1" dirty="0">
                <a:latin typeface="Calibri" panose="020F0502020204030204" pitchFamily="34" charset="0"/>
              </a:rPr>
              <a:t>Draw bars to help you </a:t>
            </a:r>
            <a:r>
              <a:rPr lang="en-GB" sz="3400" b="1" dirty="0" smtClean="0">
                <a:latin typeface="Calibri" panose="020F0502020204030204" pitchFamily="34" charset="0"/>
              </a:rPr>
              <a:t>answer the following questions: </a:t>
            </a:r>
            <a:endParaRPr lang="en-GB" sz="3400" b="1" dirty="0">
              <a:latin typeface="Calibri" panose="020F0502020204030204" pitchFamily="34" charset="0"/>
            </a:endParaRPr>
          </a:p>
          <a:p>
            <a:pPr marL="0" indent="0">
              <a:buNone/>
            </a:pPr>
            <a:endParaRPr lang="en-GB" sz="3400" dirty="0">
              <a:latin typeface="Calibri" panose="020F0502020204030204" pitchFamily="34" charset="0"/>
            </a:endParaRPr>
          </a:p>
          <a:p>
            <a:pPr marL="355600" lvl="0" indent="-355600">
              <a:lnSpc>
                <a:spcPct val="115000"/>
              </a:lnSpc>
              <a:buNone/>
            </a:pPr>
            <a:r>
              <a:rPr lang="en-GB" sz="3400" dirty="0" smtClean="0">
                <a:latin typeface="Calibri" panose="020F0502020204030204" pitchFamily="34" charset="0"/>
              </a:rPr>
              <a:t>a)  </a:t>
            </a:r>
            <a:r>
              <a:rPr lang="en-GB" sz="3400" dirty="0">
                <a:latin typeface="Calibri" panose="020F0502020204030204" pitchFamily="34" charset="0"/>
                <a:ea typeface="Calibri"/>
                <a:cs typeface="Times New Roman"/>
              </a:rPr>
              <a:t>A brand of crisps increases the weight of crisps in a bag </a:t>
            </a:r>
            <a:r>
              <a:rPr lang="en-GB" sz="3400" dirty="0" smtClean="0">
                <a:latin typeface="Calibri" panose="020F0502020204030204" pitchFamily="34" charset="0"/>
                <a:ea typeface="Calibri"/>
                <a:cs typeface="Times New Roman"/>
              </a:rPr>
              <a:t>by </a:t>
            </a:r>
            <a:r>
              <a:rPr lang="en-GB" sz="3400" dirty="0">
                <a:latin typeface="Calibri" panose="020F0502020204030204" pitchFamily="34" charset="0"/>
                <a:ea typeface="Calibri"/>
                <a:cs typeface="Times New Roman"/>
              </a:rPr>
              <a:t>25%. The new bags </a:t>
            </a:r>
            <a:r>
              <a:rPr lang="en-GB" sz="3400" dirty="0" smtClean="0">
                <a:latin typeface="Calibri" panose="020F0502020204030204" pitchFamily="34" charset="0"/>
                <a:ea typeface="Calibri"/>
                <a:cs typeface="Times New Roman"/>
              </a:rPr>
              <a:t>each now hold  </a:t>
            </a:r>
            <a:r>
              <a:rPr lang="en-GB" sz="3400" dirty="0">
                <a:latin typeface="Calibri" panose="020F0502020204030204" pitchFamily="34" charset="0"/>
                <a:ea typeface="Calibri"/>
                <a:cs typeface="Times New Roman"/>
              </a:rPr>
              <a:t>30 grams of crisps. What weight of crisps used to be in a bag</a:t>
            </a:r>
            <a:r>
              <a:rPr lang="en-GB" sz="3400" dirty="0" smtClean="0">
                <a:latin typeface="Calibri" panose="020F0502020204030204" pitchFamily="34" charset="0"/>
                <a:ea typeface="Calibri"/>
                <a:cs typeface="Times New Roman"/>
              </a:rPr>
              <a:t>?</a:t>
            </a:r>
            <a:r>
              <a:rPr lang="en-GB" sz="3400" dirty="0">
                <a:latin typeface="Calibri" panose="020F0502020204030204" pitchFamily="34" charset="0"/>
                <a:ea typeface="Calibri"/>
                <a:cs typeface="Times New Roman"/>
              </a:rPr>
              <a:t> </a:t>
            </a:r>
          </a:p>
          <a:p>
            <a:pPr marL="355600" lvl="0" indent="-355600">
              <a:lnSpc>
                <a:spcPct val="115000"/>
              </a:lnSpc>
              <a:buNone/>
            </a:pPr>
            <a:r>
              <a:rPr lang="en-GB" sz="3400" dirty="0" smtClean="0">
                <a:latin typeface="Calibri" panose="020F0502020204030204" pitchFamily="34" charset="0"/>
                <a:ea typeface="Calibri"/>
                <a:cs typeface="Times New Roman"/>
              </a:rPr>
              <a:t>b) The </a:t>
            </a:r>
            <a:r>
              <a:rPr lang="en-GB" sz="3400" dirty="0">
                <a:latin typeface="Calibri" panose="020F0502020204030204" pitchFamily="34" charset="0"/>
                <a:ea typeface="Calibri"/>
                <a:cs typeface="Times New Roman"/>
              </a:rPr>
              <a:t>price of a coat is increased by 20% to </a:t>
            </a:r>
            <a:r>
              <a:rPr lang="en-GB" sz="3400" dirty="0" smtClean="0">
                <a:latin typeface="Calibri" panose="020F0502020204030204" pitchFamily="34" charset="0"/>
                <a:ea typeface="Calibri"/>
                <a:cs typeface="Times New Roman"/>
              </a:rPr>
              <a:t>£90</a:t>
            </a:r>
            <a:r>
              <a:rPr lang="en-GB" sz="3400" dirty="0">
                <a:latin typeface="Calibri" panose="020F0502020204030204" pitchFamily="34" charset="0"/>
                <a:ea typeface="Calibri"/>
                <a:cs typeface="Times New Roman"/>
              </a:rPr>
              <a:t>. What was the price originally</a:t>
            </a:r>
            <a:r>
              <a:rPr lang="en-GB" sz="3400" dirty="0" smtClean="0">
                <a:latin typeface="Calibri" panose="020F0502020204030204" pitchFamily="34" charset="0"/>
                <a:ea typeface="Calibri"/>
                <a:cs typeface="Times New Roman"/>
              </a:rPr>
              <a:t>?</a:t>
            </a:r>
            <a:r>
              <a:rPr lang="en-GB" sz="3400" dirty="0">
                <a:latin typeface="Calibri" panose="020F0502020204030204" pitchFamily="34" charset="0"/>
                <a:ea typeface="Calibri"/>
                <a:cs typeface="Times New Roman"/>
              </a:rPr>
              <a:t>  </a:t>
            </a:r>
          </a:p>
          <a:p>
            <a:pPr marL="355600" lvl="0" indent="-355600">
              <a:lnSpc>
                <a:spcPct val="115000"/>
              </a:lnSpc>
              <a:spcAft>
                <a:spcPts val="1000"/>
              </a:spcAft>
              <a:buNone/>
            </a:pPr>
            <a:r>
              <a:rPr lang="en-GB" sz="3400" dirty="0" smtClean="0">
                <a:latin typeface="Calibri" panose="020F0502020204030204" pitchFamily="34" charset="0"/>
                <a:ea typeface="Calibri"/>
                <a:cs typeface="Times New Roman"/>
              </a:rPr>
              <a:t>c) </a:t>
            </a:r>
            <a:r>
              <a:rPr lang="en-GB" sz="3400" dirty="0" smtClean="0">
                <a:latin typeface="Calibri" panose="020F0502020204030204" pitchFamily="34" charset="0"/>
                <a:ea typeface="Calibri"/>
                <a:cs typeface="Times New Roman"/>
              </a:rPr>
              <a:t> The </a:t>
            </a:r>
            <a:r>
              <a:rPr lang="en-GB" sz="3400" dirty="0">
                <a:latin typeface="Calibri" panose="020F0502020204030204" pitchFamily="34" charset="0"/>
                <a:ea typeface="Calibri"/>
                <a:cs typeface="Times New Roman"/>
              </a:rPr>
              <a:t>price of a flight from Manchester to Paris is increased by 30%. It now costs £312. What was the price before the increase?</a:t>
            </a:r>
          </a:p>
          <a:p>
            <a:pPr marL="0" indent="0">
              <a:lnSpc>
                <a:spcPts val="1150"/>
              </a:lnSpc>
              <a:spcBef>
                <a:spcPts val="1150"/>
              </a:spcBef>
              <a:spcAft>
                <a:spcPts val="0"/>
              </a:spcAft>
              <a:buNone/>
            </a:pPr>
            <a:endParaRPr lang="en-GB" sz="2400" dirty="0">
              <a:latin typeface="Arial"/>
              <a:ea typeface="Times New Roman"/>
              <a:cs typeface="Times New Roman"/>
            </a:endParaRPr>
          </a:p>
          <a:p>
            <a:pPr marL="0" indent="0">
              <a:lnSpc>
                <a:spcPts val="1150"/>
              </a:lnSpc>
              <a:spcBef>
                <a:spcPts val="1150"/>
              </a:spcBef>
              <a:spcAft>
                <a:spcPts val="0"/>
              </a:spcAft>
              <a:buNone/>
            </a:pPr>
            <a:endParaRPr lang="en-GB" sz="2400" dirty="0">
              <a:latin typeface="Arial"/>
              <a:ea typeface="Times New Roman"/>
              <a:cs typeface="Times New Roman"/>
            </a:endParaRPr>
          </a:p>
          <a:p>
            <a:pPr marL="457200" lvl="0" indent="-457200">
              <a:buAutoNum type="alphaLcParenR"/>
            </a:pPr>
            <a:endParaRPr lang="en-GB" dirty="0"/>
          </a:p>
        </p:txBody>
      </p:sp>
      <p:pic>
        <p:nvPicPr>
          <p:cNvPr id="1024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811799" y="6216952"/>
            <a:ext cx="1266825" cy="628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7193156"/>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nchor="t">
            <a:noAutofit/>
          </a:bodyPr>
          <a:lstStyle/>
          <a:p>
            <a:r>
              <a:rPr lang="en-GB" dirty="0">
                <a:latin typeface="Calibri" panose="020F0502020204030204" pitchFamily="34" charset="0"/>
              </a:rPr>
              <a:t>T</a:t>
            </a:r>
            <a:r>
              <a:rPr lang="en-GB" dirty="0">
                <a:latin typeface="Calibri" panose="020F0502020204030204" pitchFamily="34" charset="0"/>
              </a:rPr>
              <a:t>est results</a:t>
            </a:r>
            <a:endParaRPr lang="en-GB" dirty="0">
              <a:latin typeface="Calibri" panose="020F0502020204030204" pitchFamily="34" charset="0"/>
            </a:endParaRPr>
          </a:p>
        </p:txBody>
      </p:sp>
      <p:sp>
        <p:nvSpPr>
          <p:cNvPr id="3" name="Content Placeholder 2"/>
          <p:cNvSpPr>
            <a:spLocks noGrp="1"/>
          </p:cNvSpPr>
          <p:nvPr>
            <p:ph idx="1"/>
          </p:nvPr>
        </p:nvSpPr>
        <p:spPr>
          <a:xfrm>
            <a:off x="457200" y="1340768"/>
            <a:ext cx="8229600" cy="4785395"/>
          </a:xfrm>
        </p:spPr>
        <p:txBody>
          <a:bodyPr>
            <a:normAutofit fontScale="85000" lnSpcReduction="20000"/>
          </a:bodyPr>
          <a:lstStyle/>
          <a:p>
            <a:pPr marL="0" lvl="0" indent="0">
              <a:buNone/>
            </a:pPr>
            <a:r>
              <a:rPr lang="en-GB" sz="3100" dirty="0" smtClean="0">
                <a:latin typeface="Calibri" panose="020F0502020204030204" pitchFamily="34" charset="0"/>
              </a:rPr>
              <a:t>Eli wonders if he can use a percentage bar to convert his test results into percentages. He recently scored 50 out of 80 marks. He starts by drawing a bar like this:</a:t>
            </a:r>
            <a:endParaRPr lang="en-GB" sz="3100" dirty="0">
              <a:latin typeface="Calibri" panose="020F0502020204030204" pitchFamily="34" charset="0"/>
            </a:endParaRPr>
          </a:p>
          <a:p>
            <a:pPr marL="0" lvl="0" indent="0">
              <a:buNone/>
            </a:pPr>
            <a:endParaRPr lang="en-GB" sz="3100" dirty="0">
              <a:latin typeface="Calibri" panose="020F0502020204030204" pitchFamily="34" charset="0"/>
            </a:endParaRPr>
          </a:p>
          <a:p>
            <a:pPr marL="0" lvl="0" indent="0">
              <a:buNone/>
            </a:pPr>
            <a:endParaRPr lang="en-GB" sz="3100" dirty="0" smtClean="0">
              <a:latin typeface="Calibri" panose="020F0502020204030204" pitchFamily="34" charset="0"/>
            </a:endParaRPr>
          </a:p>
          <a:p>
            <a:pPr marL="0" lvl="0" indent="0">
              <a:buNone/>
            </a:pPr>
            <a:endParaRPr lang="en-GB" sz="3100" dirty="0">
              <a:latin typeface="Calibri" panose="020F0502020204030204" pitchFamily="34" charset="0"/>
            </a:endParaRPr>
          </a:p>
          <a:p>
            <a:pPr lvl="0"/>
            <a:endParaRPr lang="en-GB" sz="3100" dirty="0" smtClean="0">
              <a:latin typeface="Calibri" panose="020F0502020204030204" pitchFamily="34" charset="0"/>
            </a:endParaRPr>
          </a:p>
          <a:p>
            <a:pPr marL="355600" lvl="0" indent="-355600">
              <a:buNone/>
            </a:pPr>
            <a:r>
              <a:rPr lang="en-GB" sz="3100" dirty="0" smtClean="0">
                <a:latin typeface="Calibri" panose="020F0502020204030204" pitchFamily="34" charset="0"/>
              </a:rPr>
              <a:t>a) Copy </a:t>
            </a:r>
            <a:r>
              <a:rPr lang="en-GB" sz="3100" dirty="0">
                <a:latin typeface="Calibri" panose="020F0502020204030204" pitchFamily="34" charset="0"/>
              </a:rPr>
              <a:t>his bar and  complete it to find out his mark as a </a:t>
            </a:r>
            <a:r>
              <a:rPr lang="en-GB" sz="3100" dirty="0" smtClean="0">
                <a:latin typeface="Calibri" panose="020F0502020204030204" pitchFamily="34" charset="0"/>
              </a:rPr>
              <a:t>percentage.</a:t>
            </a:r>
            <a:endParaRPr lang="en-GB" sz="3100" dirty="0" smtClean="0">
              <a:latin typeface="Calibri" panose="020F0502020204030204" pitchFamily="34" charset="0"/>
            </a:endParaRPr>
          </a:p>
          <a:p>
            <a:pPr marL="355600" lvl="0" indent="-355600">
              <a:buNone/>
            </a:pPr>
            <a:r>
              <a:rPr lang="en-GB" sz="3100" dirty="0" smtClean="0">
                <a:latin typeface="Calibri" panose="020F0502020204030204" pitchFamily="34" charset="0"/>
              </a:rPr>
              <a:t>b) In </a:t>
            </a:r>
            <a:r>
              <a:rPr lang="en-GB" sz="3100" dirty="0">
                <a:latin typeface="Calibri" panose="020F0502020204030204" pitchFamily="34" charset="0"/>
              </a:rPr>
              <a:t>another test Eli scored 32 marks out of 40. Find this as a </a:t>
            </a:r>
            <a:r>
              <a:rPr lang="en-GB" sz="3100" dirty="0" smtClean="0">
                <a:latin typeface="Calibri" panose="020F0502020204030204" pitchFamily="34" charset="0"/>
              </a:rPr>
              <a:t>percentage.</a:t>
            </a:r>
          </a:p>
          <a:p>
            <a:pPr marL="355600" lvl="0" indent="-355600">
              <a:buNone/>
            </a:pPr>
            <a:r>
              <a:rPr lang="en-GB" sz="3100" dirty="0" smtClean="0">
                <a:latin typeface="Calibri" panose="020F0502020204030204" pitchFamily="34" charset="0"/>
              </a:rPr>
              <a:t>c) In </a:t>
            </a:r>
            <a:r>
              <a:rPr lang="en-GB" sz="3100" dirty="0">
                <a:latin typeface="Calibri" panose="020F0502020204030204" pitchFamily="34" charset="0"/>
              </a:rPr>
              <a:t>a third maths test Eli scored 39 out of 60. How does this mark compare with his other two tests?</a:t>
            </a:r>
          </a:p>
          <a:p>
            <a:pPr marL="0" lvl="0" indent="0">
              <a:buNone/>
            </a:pPr>
            <a:endParaRPr lang="en-GB" dirty="0"/>
          </a:p>
          <a:p>
            <a:pPr marL="0" indent="0">
              <a:buNone/>
            </a:pPr>
            <a:endParaRPr lang="en-GB" dirty="0"/>
          </a:p>
        </p:txBody>
      </p:sp>
      <p:pic>
        <p:nvPicPr>
          <p:cNvPr id="1331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95736" y="2420888"/>
            <a:ext cx="4936000" cy="1296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4127598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57200" y="274638"/>
            <a:ext cx="8229600" cy="706090"/>
          </a:xfrm>
        </p:spPr>
        <p:txBody>
          <a:bodyPr>
            <a:noAutofit/>
          </a:bodyPr>
          <a:lstStyle/>
          <a:p>
            <a:pPr algn="l"/>
            <a:r>
              <a:rPr lang="en-GB" sz="3600" b="1" dirty="0" smtClean="0">
                <a:latin typeface="Calibri" panose="020F0502020204030204" pitchFamily="34" charset="0"/>
              </a:rPr>
              <a:t>Downloading software</a:t>
            </a:r>
            <a:endParaRPr lang="en-GB" sz="3600" b="1" dirty="0">
              <a:latin typeface="Calibri" panose="020F0502020204030204" pitchFamily="34" charset="0"/>
            </a:endParaRPr>
          </a:p>
        </p:txBody>
      </p:sp>
      <p:sp>
        <p:nvSpPr>
          <p:cNvPr id="6" name="Content Placeholder 2"/>
          <p:cNvSpPr>
            <a:spLocks noGrp="1"/>
          </p:cNvSpPr>
          <p:nvPr>
            <p:ph idx="1"/>
          </p:nvPr>
        </p:nvSpPr>
        <p:spPr>
          <a:xfrm>
            <a:off x="457200" y="980728"/>
            <a:ext cx="8229600" cy="5688632"/>
          </a:xfrm>
        </p:spPr>
        <p:txBody>
          <a:bodyPr>
            <a:normAutofit fontScale="70000" lnSpcReduction="20000"/>
          </a:bodyPr>
          <a:lstStyle/>
          <a:p>
            <a:pPr marL="0" lvl="0" indent="0">
              <a:buNone/>
            </a:pPr>
            <a:r>
              <a:rPr lang="en-GB" sz="3400" dirty="0">
                <a:latin typeface="Calibri" panose="020F0502020204030204" pitchFamily="34" charset="0"/>
              </a:rPr>
              <a:t>John wants to download a new game on his computer. First he has to install some anti virus software. After a few minutes the screen on his computer looks like this:</a:t>
            </a:r>
          </a:p>
          <a:p>
            <a:pPr marL="0" indent="0">
              <a:buNone/>
            </a:pPr>
            <a:endParaRPr lang="en-GB" sz="2000" dirty="0" smtClean="0">
              <a:latin typeface="Calibri" panose="020F0502020204030204" pitchFamily="34" charset="0"/>
            </a:endParaRPr>
          </a:p>
          <a:p>
            <a:pPr marL="0" indent="0">
              <a:buNone/>
            </a:pPr>
            <a:endParaRPr lang="en-GB" sz="2000" dirty="0">
              <a:latin typeface="Calibri" panose="020F0502020204030204" pitchFamily="34" charset="0"/>
            </a:endParaRPr>
          </a:p>
          <a:p>
            <a:pPr marL="0" indent="0">
              <a:buNone/>
            </a:pPr>
            <a:endParaRPr lang="en-GB" sz="2000" dirty="0" smtClean="0">
              <a:latin typeface="Calibri" panose="020F0502020204030204" pitchFamily="34" charset="0"/>
            </a:endParaRPr>
          </a:p>
          <a:p>
            <a:pPr marL="0" indent="0">
              <a:buNone/>
            </a:pPr>
            <a:endParaRPr lang="en-GB" sz="2000" dirty="0">
              <a:latin typeface="Calibri" panose="020F0502020204030204" pitchFamily="34" charset="0"/>
            </a:endParaRPr>
          </a:p>
          <a:p>
            <a:pPr marL="0" indent="0">
              <a:buNone/>
            </a:pPr>
            <a:endParaRPr lang="en-GB" sz="2000" dirty="0" smtClean="0">
              <a:latin typeface="Calibri" panose="020F0502020204030204" pitchFamily="34" charset="0"/>
            </a:endParaRPr>
          </a:p>
          <a:p>
            <a:pPr marL="0" indent="0">
              <a:buNone/>
            </a:pPr>
            <a:endParaRPr lang="en-GB" sz="2000" dirty="0">
              <a:latin typeface="Calibri" panose="020F0502020204030204" pitchFamily="34" charset="0"/>
            </a:endParaRPr>
          </a:p>
          <a:p>
            <a:pPr marL="0" indent="0">
              <a:buNone/>
            </a:pPr>
            <a:endParaRPr lang="en-GB" sz="2000" dirty="0" smtClean="0">
              <a:latin typeface="Calibri" panose="020F0502020204030204" pitchFamily="34" charset="0"/>
            </a:endParaRPr>
          </a:p>
          <a:p>
            <a:pPr marL="0" indent="0">
              <a:buNone/>
            </a:pPr>
            <a:endParaRPr lang="en-GB" sz="2000" dirty="0" smtClean="0">
              <a:latin typeface="Calibri" panose="020F0502020204030204" pitchFamily="34" charset="0"/>
            </a:endParaRPr>
          </a:p>
          <a:p>
            <a:pPr marL="0" indent="0">
              <a:buNone/>
            </a:pPr>
            <a:endParaRPr lang="en-GB" sz="2000" dirty="0">
              <a:latin typeface="Calibri" panose="020F0502020204030204" pitchFamily="34" charset="0"/>
            </a:endParaRPr>
          </a:p>
          <a:p>
            <a:pPr marL="0" indent="0">
              <a:buNone/>
            </a:pPr>
            <a:endParaRPr lang="en-GB" sz="2000" dirty="0" smtClean="0">
              <a:latin typeface="Calibri" panose="020F0502020204030204" pitchFamily="34" charset="0"/>
            </a:endParaRPr>
          </a:p>
          <a:p>
            <a:pPr marL="0" indent="0">
              <a:buNone/>
            </a:pPr>
            <a:endParaRPr lang="en-GB" sz="2000" dirty="0">
              <a:latin typeface="Calibri" panose="020F0502020204030204" pitchFamily="34" charset="0"/>
            </a:endParaRPr>
          </a:p>
          <a:p>
            <a:pPr marL="0" indent="0">
              <a:buNone/>
            </a:pPr>
            <a:endParaRPr lang="en-GB" sz="2000" dirty="0" smtClean="0">
              <a:latin typeface="Calibri" panose="020F0502020204030204" pitchFamily="34" charset="0"/>
            </a:endParaRPr>
          </a:p>
          <a:p>
            <a:pPr marL="0" indent="0">
              <a:buNone/>
            </a:pPr>
            <a:endParaRPr lang="en-GB" sz="2000" dirty="0">
              <a:latin typeface="Calibri" panose="020F0502020204030204" pitchFamily="34" charset="0"/>
            </a:endParaRPr>
          </a:p>
          <a:p>
            <a:pPr marL="0" indent="0">
              <a:buNone/>
            </a:pPr>
            <a:endParaRPr lang="en-GB" sz="2000" dirty="0" smtClean="0">
              <a:latin typeface="Calibri" panose="020F0502020204030204" pitchFamily="34" charset="0"/>
            </a:endParaRPr>
          </a:p>
          <a:p>
            <a:pPr marL="0" lvl="0" indent="0">
              <a:buNone/>
            </a:pPr>
            <a:r>
              <a:rPr lang="en-GB" sz="3400" dirty="0" smtClean="0">
                <a:latin typeface="Calibri" panose="020F0502020204030204" pitchFamily="34" charset="0"/>
              </a:rPr>
              <a:t>a) John </a:t>
            </a:r>
            <a:r>
              <a:rPr lang="en-GB" sz="3400" dirty="0">
                <a:latin typeface="Calibri" panose="020F0502020204030204" pitchFamily="34" charset="0"/>
              </a:rPr>
              <a:t>stares at the screen and wonders how accurately the blue bar represents the information. How can you tell how accurate it is?</a:t>
            </a:r>
          </a:p>
          <a:p>
            <a:pPr marL="0" lvl="0" indent="0">
              <a:buNone/>
            </a:pPr>
            <a:r>
              <a:rPr lang="en-GB" sz="3400" dirty="0" smtClean="0">
                <a:latin typeface="Calibri" panose="020F0502020204030204" pitchFamily="34" charset="0"/>
              </a:rPr>
              <a:t>b) How </a:t>
            </a:r>
            <a:r>
              <a:rPr lang="en-GB" sz="3400" dirty="0">
                <a:latin typeface="Calibri" panose="020F0502020204030204" pitchFamily="34" charset="0"/>
              </a:rPr>
              <a:t>could you work out the total time the anti-virus should take to install</a:t>
            </a:r>
            <a:r>
              <a:rPr lang="en-GB" sz="3400" dirty="0" smtClean="0">
                <a:latin typeface="Calibri" panose="020F0502020204030204" pitchFamily="34" charset="0"/>
              </a:rPr>
              <a:t>?</a:t>
            </a:r>
            <a:endParaRPr lang="en-GB" sz="3400" dirty="0">
              <a:latin typeface="Calibri" panose="020F0502020204030204" pitchFamily="34" charset="0"/>
            </a:endParaRPr>
          </a:p>
        </p:txBody>
      </p:sp>
      <p:pic>
        <p:nvPicPr>
          <p:cNvPr id="10"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28384" y="6165304"/>
            <a:ext cx="1073150" cy="658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83768" y="1899498"/>
            <a:ext cx="4464496" cy="29199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991900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06090"/>
          </a:xfrm>
        </p:spPr>
        <p:txBody>
          <a:bodyPr>
            <a:noAutofit/>
          </a:bodyPr>
          <a:lstStyle/>
          <a:p>
            <a:r>
              <a:rPr lang="en-GB" dirty="0">
                <a:latin typeface="Calibri" panose="020F0502020204030204" pitchFamily="34" charset="0"/>
              </a:rPr>
              <a:t>Downloading software</a:t>
            </a:r>
            <a:endParaRPr lang="en-GB" dirty="0">
              <a:latin typeface="Calibri" panose="020F0502020204030204" pitchFamily="34" charset="0"/>
            </a:endParaRPr>
          </a:p>
        </p:txBody>
      </p:sp>
      <p:sp>
        <p:nvSpPr>
          <p:cNvPr id="3" name="Content Placeholder 2"/>
          <p:cNvSpPr>
            <a:spLocks noGrp="1"/>
          </p:cNvSpPr>
          <p:nvPr>
            <p:ph idx="1"/>
          </p:nvPr>
        </p:nvSpPr>
        <p:spPr>
          <a:xfrm>
            <a:off x="457200" y="1124744"/>
            <a:ext cx="8229600" cy="5544616"/>
          </a:xfrm>
        </p:spPr>
        <p:txBody>
          <a:bodyPr>
            <a:normAutofit/>
          </a:bodyPr>
          <a:lstStyle/>
          <a:p>
            <a:pPr marL="0" lvl="0" indent="0">
              <a:buNone/>
            </a:pPr>
            <a:r>
              <a:rPr lang="en-GB" sz="2800" dirty="0">
                <a:latin typeface="Calibri" panose="020F0502020204030204" pitchFamily="34" charset="0"/>
              </a:rPr>
              <a:t>Later John begins to download the new game. After 12 </a:t>
            </a:r>
            <a:r>
              <a:rPr lang="en-GB" sz="2800" dirty="0" smtClean="0">
                <a:latin typeface="Calibri" panose="020F0502020204030204" pitchFamily="34" charset="0"/>
              </a:rPr>
              <a:t>minutes </a:t>
            </a:r>
            <a:r>
              <a:rPr lang="en-GB" sz="2800" dirty="0">
                <a:latin typeface="Calibri" panose="020F0502020204030204" pitchFamily="34" charset="0"/>
              </a:rPr>
              <a:t>the download bar looks like this:</a:t>
            </a:r>
          </a:p>
          <a:p>
            <a:pPr marL="0" indent="0">
              <a:buNone/>
            </a:pPr>
            <a:endParaRPr lang="en-GB" sz="2000" dirty="0" smtClean="0">
              <a:latin typeface="Calibri" panose="020F0502020204030204" pitchFamily="34" charset="0"/>
            </a:endParaRPr>
          </a:p>
          <a:p>
            <a:pPr marL="0" indent="0">
              <a:buNone/>
            </a:pPr>
            <a:endParaRPr lang="en-GB" sz="2000" dirty="0">
              <a:latin typeface="Calibri" panose="020F0502020204030204" pitchFamily="34" charset="0"/>
            </a:endParaRPr>
          </a:p>
          <a:p>
            <a:pPr marL="0" indent="0">
              <a:buNone/>
            </a:pPr>
            <a:endParaRPr lang="en-GB" sz="2000" dirty="0" smtClean="0">
              <a:latin typeface="Calibri" panose="020F0502020204030204" pitchFamily="34" charset="0"/>
            </a:endParaRPr>
          </a:p>
          <a:p>
            <a:pPr marL="0" indent="0">
              <a:buNone/>
            </a:pPr>
            <a:endParaRPr lang="en-GB" sz="2000" dirty="0" smtClean="0">
              <a:latin typeface="Calibri" panose="020F0502020204030204" pitchFamily="34" charset="0"/>
            </a:endParaRPr>
          </a:p>
          <a:p>
            <a:pPr marL="0" indent="0">
              <a:buNone/>
            </a:pPr>
            <a:endParaRPr lang="en-GB" sz="2000" dirty="0">
              <a:latin typeface="Calibri" panose="020F0502020204030204" pitchFamily="34" charset="0"/>
            </a:endParaRPr>
          </a:p>
          <a:p>
            <a:pPr marL="0" indent="0">
              <a:buNone/>
            </a:pPr>
            <a:endParaRPr lang="en-GB" sz="2000" dirty="0">
              <a:latin typeface="Calibri" panose="020F0502020204030204" pitchFamily="34" charset="0"/>
            </a:endParaRPr>
          </a:p>
          <a:p>
            <a:pPr marL="0" indent="0">
              <a:buNone/>
            </a:pPr>
            <a:r>
              <a:rPr lang="en-GB" sz="2600" dirty="0" smtClean="0">
                <a:latin typeface="Calibri" panose="020F0502020204030204" pitchFamily="34" charset="0"/>
              </a:rPr>
              <a:t>John </a:t>
            </a:r>
            <a:r>
              <a:rPr lang="en-GB" sz="2600" dirty="0">
                <a:latin typeface="Calibri" panose="020F0502020204030204" pitchFamily="34" charset="0"/>
              </a:rPr>
              <a:t>makes a sketch of the bar and wonders how to figure out how long is left to download.</a:t>
            </a:r>
          </a:p>
          <a:p>
            <a:pPr marL="0" indent="0">
              <a:buNone/>
            </a:pPr>
            <a:r>
              <a:rPr lang="en-GB" sz="2600" dirty="0" smtClean="0">
                <a:latin typeface="Calibri" panose="020F0502020204030204" pitchFamily="34" charset="0"/>
              </a:rPr>
              <a:t>Make </a:t>
            </a:r>
            <a:r>
              <a:rPr lang="en-GB" sz="2600" dirty="0">
                <a:latin typeface="Calibri" panose="020F0502020204030204" pitchFamily="34" charset="0"/>
              </a:rPr>
              <a:t>a copy of the bar and show how you can use it to figure out how long is left.</a:t>
            </a:r>
          </a:p>
          <a:p>
            <a:pPr marL="0" indent="0">
              <a:buNone/>
            </a:pPr>
            <a:endParaRPr lang="en-GB" sz="2600" dirty="0" smtClean="0"/>
          </a:p>
          <a:p>
            <a:pPr marL="0" indent="0">
              <a:buNone/>
            </a:pPr>
            <a:endParaRPr lang="en-GB" sz="2000" dirty="0"/>
          </a:p>
          <a:p>
            <a:pPr marL="0" indent="0">
              <a:buNone/>
            </a:pPr>
            <a:endParaRPr lang="en-GB" sz="2000" dirty="0" smtClean="0"/>
          </a:p>
          <a:p>
            <a:pPr marL="0" indent="0">
              <a:buNone/>
            </a:pPr>
            <a:endParaRPr lang="en-GB" dirty="0"/>
          </a:p>
        </p:txBody>
      </p:sp>
      <p:pic>
        <p:nvPicPr>
          <p:cNvPr id="6"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955417" y="6072064"/>
            <a:ext cx="1073150" cy="658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15974" y="2564904"/>
            <a:ext cx="6794937" cy="8640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72705109"/>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32048" y="449288"/>
            <a:ext cx="7776864" cy="6408712"/>
          </a:xfrm>
        </p:spPr>
        <p:txBody>
          <a:bodyPr>
            <a:normAutofit fontScale="92500" lnSpcReduction="10000"/>
          </a:bodyPr>
          <a:lstStyle/>
          <a:p>
            <a:pPr marL="0" lvl="0" indent="0">
              <a:buNone/>
            </a:pPr>
            <a:r>
              <a:rPr lang="en-GB" sz="3600" b="1" dirty="0">
                <a:solidFill>
                  <a:srgbClr val="00628C"/>
                </a:solidFill>
                <a:latin typeface="Calibri" panose="020F0502020204030204" pitchFamily="34" charset="0"/>
                <a:ea typeface="+mj-ea"/>
                <a:cs typeface="+mj-cs"/>
              </a:rPr>
              <a:t>Supermarket fund raising</a:t>
            </a:r>
            <a:r>
              <a:rPr lang="en-GB" sz="2000" b="1" dirty="0">
                <a:latin typeface="Calibri" panose="020F0502020204030204" pitchFamily="34" charset="0"/>
              </a:rPr>
              <a:t/>
            </a:r>
            <a:br>
              <a:rPr lang="en-GB" sz="2000" b="1" dirty="0">
                <a:latin typeface="Calibri" panose="020F0502020204030204" pitchFamily="34" charset="0"/>
              </a:rPr>
            </a:br>
            <a:endParaRPr lang="en-GB" sz="2000" b="1" dirty="0" smtClean="0">
              <a:latin typeface="Calibri" panose="020F0502020204030204" pitchFamily="34" charset="0"/>
            </a:endParaRPr>
          </a:p>
          <a:p>
            <a:pPr marL="0" lvl="0" indent="0" eaLnBrk="1" hangingPunct="1">
              <a:buNone/>
            </a:pPr>
            <a:r>
              <a:rPr lang="en-GB" sz="2200" kern="1200" dirty="0">
                <a:latin typeface="Calibri" panose="020F0502020204030204" pitchFamily="34" charset="0"/>
              </a:rPr>
              <a:t>A </a:t>
            </a:r>
            <a:r>
              <a:rPr lang="en-GB" sz="2200" kern="1200" dirty="0">
                <a:latin typeface="Calibri" panose="020F0502020204030204" pitchFamily="34" charset="0"/>
              </a:rPr>
              <a:t>major supermarket has a new fund raising scheme aimed at supporting local communities. Shoppers can earn tokens to give to a charity of their choice. The number of tokens gained depends upon how much the shopper spends.</a:t>
            </a:r>
          </a:p>
          <a:p>
            <a:pPr marL="0" indent="0">
              <a:buNone/>
            </a:pPr>
            <a:r>
              <a:rPr lang="en-GB" sz="2200" dirty="0"/>
              <a:t/>
            </a:r>
            <a:br>
              <a:rPr lang="en-GB" sz="2200" dirty="0"/>
            </a:br>
            <a:endParaRPr lang="en-GB" sz="2200" dirty="0" smtClean="0"/>
          </a:p>
          <a:p>
            <a:endParaRPr lang="en-GB" sz="2200" dirty="0"/>
          </a:p>
          <a:p>
            <a:endParaRPr lang="en-GB" sz="2200" dirty="0" smtClean="0"/>
          </a:p>
          <a:p>
            <a:endParaRPr lang="en-GB" sz="2200" dirty="0"/>
          </a:p>
          <a:p>
            <a:endParaRPr lang="en-GB" sz="2200" dirty="0" smtClean="0"/>
          </a:p>
          <a:p>
            <a:pPr lvl="0"/>
            <a:endParaRPr lang="en-GB" sz="2200" dirty="0" smtClean="0"/>
          </a:p>
          <a:p>
            <a:pPr lvl="0"/>
            <a:endParaRPr lang="en-GB" sz="2200" dirty="0" smtClean="0"/>
          </a:p>
          <a:p>
            <a:pPr lvl="0"/>
            <a:endParaRPr lang="en-GB" sz="2200" dirty="0" smtClean="0"/>
          </a:p>
          <a:p>
            <a:pPr lvl="0"/>
            <a:endParaRPr lang="en-GB" sz="2200" dirty="0" smtClean="0"/>
          </a:p>
          <a:p>
            <a:pPr marL="0" lvl="0" indent="0"/>
            <a:r>
              <a:rPr lang="en-GB" sz="2200" dirty="0" smtClean="0">
                <a:latin typeface="Calibri" panose="020F0502020204030204" pitchFamily="34" charset="0"/>
              </a:rPr>
              <a:t>According </a:t>
            </a:r>
            <a:r>
              <a:rPr lang="en-GB" sz="2200" dirty="0">
                <a:latin typeface="Calibri" panose="020F0502020204030204" pitchFamily="34" charset="0"/>
              </a:rPr>
              <a:t>to the picture, which organisation has the most tokens</a:t>
            </a:r>
            <a:r>
              <a:rPr lang="en-GB" sz="2200" dirty="0" smtClean="0">
                <a:latin typeface="Calibri" panose="020F0502020204030204" pitchFamily="34" charset="0"/>
              </a:rPr>
              <a:t>?</a:t>
            </a:r>
            <a:endParaRPr lang="en-GB" sz="2200" dirty="0">
              <a:latin typeface="Calibri" panose="020F0502020204030204" pitchFamily="34" charset="0"/>
            </a:endParaRPr>
          </a:p>
          <a:p>
            <a:pPr marL="0" lvl="0" indent="0"/>
            <a:r>
              <a:rPr lang="en-GB" sz="2200" dirty="0">
                <a:latin typeface="Calibri" panose="020F0502020204030204" pitchFamily="34" charset="0"/>
              </a:rPr>
              <a:t>Why do you think more shoppers are choosing to give their tokens to this organisation?</a:t>
            </a:r>
          </a:p>
          <a:p>
            <a:pPr marL="0" indent="0">
              <a:buNone/>
            </a:pPr>
            <a:endParaRPr lang="en-GB" sz="2000" dirty="0"/>
          </a:p>
          <a:p>
            <a:pPr marL="0" indent="0">
              <a:buNone/>
            </a:pPr>
            <a:endParaRPr lang="en-GB" sz="2000" dirty="0" smtClean="0"/>
          </a:p>
          <a:p>
            <a:pPr marL="0" indent="0">
              <a:buNone/>
            </a:pPr>
            <a:endParaRPr lang="en-GB" sz="2000" dirty="0"/>
          </a:p>
          <a:p>
            <a:pPr marL="0" indent="0">
              <a:buNone/>
            </a:pPr>
            <a:endParaRPr lang="en-GB" sz="2000" dirty="0" smtClean="0"/>
          </a:p>
          <a:p>
            <a:pPr marL="0" lvl="0" indent="0">
              <a:buNone/>
            </a:pPr>
            <a:endParaRPr lang="en-GB" sz="2000" dirty="0"/>
          </a:p>
          <a:p>
            <a:pPr marL="0" lvl="0" indent="0">
              <a:buNone/>
            </a:pPr>
            <a:endParaRPr lang="en-GB" sz="2000" dirty="0" smtClean="0"/>
          </a:p>
          <a:p>
            <a:pPr marL="0" lvl="0" indent="0">
              <a:buNone/>
            </a:pPr>
            <a:endParaRPr lang="en-GB" sz="2000" dirty="0"/>
          </a:p>
          <a:p>
            <a:pPr marL="0" lvl="0" indent="0">
              <a:buNone/>
            </a:pPr>
            <a:endParaRPr lang="en-GB" sz="2000" dirty="0" smtClean="0"/>
          </a:p>
          <a:p>
            <a:pPr marL="0" lvl="0" indent="0">
              <a:buNone/>
            </a:pPr>
            <a:endParaRPr lang="en-GB" sz="2000" dirty="0"/>
          </a:p>
          <a:p>
            <a:pPr marL="0" indent="0">
              <a:buNone/>
            </a:pPr>
            <a:endParaRPr lang="en-GB" sz="2000" dirty="0"/>
          </a:p>
          <a:p>
            <a:pPr marL="0" lvl="0" indent="0">
              <a:buNone/>
            </a:pPr>
            <a:endParaRPr lang="en-GB" sz="2000" dirty="0"/>
          </a:p>
          <a:p>
            <a:pPr lvl="0"/>
            <a:endParaRPr lang="en-GB" sz="2000" dirty="0" smtClean="0"/>
          </a:p>
          <a:p>
            <a:pPr marL="0" indent="0">
              <a:buNone/>
            </a:pPr>
            <a:endParaRPr lang="en-GB" sz="2000" dirty="0" smtClean="0"/>
          </a:p>
          <a:p>
            <a:pPr marL="0" indent="0">
              <a:buNone/>
            </a:pPr>
            <a:endParaRPr lang="en-GB" dirty="0"/>
          </a:p>
        </p:txBody>
      </p:sp>
      <p:pic>
        <p:nvPicPr>
          <p:cNvPr id="1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07362" y="6154563"/>
            <a:ext cx="1073150" cy="658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a:blip r:embed="rId4">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rcRect/>
          <a:stretch>
            <a:fillRect/>
          </a:stretch>
        </p:blipFill>
        <p:spPr bwMode="auto">
          <a:xfrm>
            <a:off x="5214783" y="2204864"/>
            <a:ext cx="3774835" cy="31683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71587" y="2127712"/>
            <a:ext cx="587004" cy="1419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432048" y="2492896"/>
            <a:ext cx="4572000" cy="2554545"/>
          </a:xfrm>
          <a:prstGeom prst="rect">
            <a:avLst/>
          </a:prstGeom>
        </p:spPr>
        <p:txBody>
          <a:bodyPr>
            <a:spAutoFit/>
          </a:bodyPr>
          <a:lstStyle/>
          <a:p>
            <a:r>
              <a:rPr lang="en-GB" sz="2000" dirty="0">
                <a:latin typeface="Calibri" panose="020F0502020204030204" pitchFamily="34" charset="0"/>
              </a:rPr>
              <a:t>The checkout worker issues the tokens to the shopper, who then chooses which of the three local organisations they would like the tokens to go. The supermarket converts the tokens into money and when the target amount is reached, they present the local organisation with a cheque.</a:t>
            </a:r>
          </a:p>
        </p:txBody>
      </p:sp>
    </p:spTree>
    <p:extLst>
      <p:ext uri="{BB962C8B-B14F-4D97-AF65-F5344CB8AC3E}">
        <p14:creationId xmlns:p14="http://schemas.microsoft.com/office/powerpoint/2010/main" val="814532671"/>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48680"/>
            <a:ext cx="7931224" cy="6408712"/>
          </a:xfrm>
        </p:spPr>
        <p:txBody>
          <a:bodyPr>
            <a:normAutofit fontScale="92500"/>
          </a:bodyPr>
          <a:lstStyle/>
          <a:p>
            <a:pPr marL="0" indent="0">
              <a:spcBef>
                <a:spcPct val="0"/>
              </a:spcBef>
              <a:buNone/>
            </a:pPr>
            <a:r>
              <a:rPr lang="en-GB" sz="3900" b="1" dirty="0">
                <a:solidFill>
                  <a:srgbClr val="00628C"/>
                </a:solidFill>
                <a:latin typeface="Calibri" panose="020F0502020204030204" pitchFamily="34" charset="0"/>
                <a:ea typeface="+mj-ea"/>
                <a:cs typeface="+mj-cs"/>
              </a:rPr>
              <a:t>Supermarket fund raising</a:t>
            </a:r>
          </a:p>
          <a:p>
            <a:pPr marL="0" indent="0">
              <a:buNone/>
            </a:pPr>
            <a:r>
              <a:rPr lang="en-GB" sz="2300" dirty="0" smtClean="0">
                <a:latin typeface="Calibri" panose="020F0502020204030204" pitchFamily="34" charset="0"/>
              </a:rPr>
              <a:t>Once </a:t>
            </a:r>
            <a:r>
              <a:rPr lang="en-GB" sz="2300" dirty="0">
                <a:latin typeface="Calibri" panose="020F0502020204030204" pitchFamily="34" charset="0"/>
              </a:rPr>
              <a:t>a week, the manager empties the tokens and updates the record of the total amount of money raised for each organisation towards their target. He puts this information in a table and fills in a percentage bar. This update is posted on the notice board each week, so that interested customers can follow the progress of the </a:t>
            </a:r>
            <a:r>
              <a:rPr lang="en-GB" sz="2300" dirty="0" smtClean="0">
                <a:latin typeface="Calibri" panose="020F0502020204030204" pitchFamily="34" charset="0"/>
              </a:rPr>
              <a:t>donations.</a:t>
            </a:r>
            <a:r>
              <a:rPr lang="en-GB" sz="2300" dirty="0">
                <a:latin typeface="Calibri" panose="020F0502020204030204" pitchFamily="34" charset="0"/>
              </a:rPr>
              <a:t/>
            </a:r>
            <a:br>
              <a:rPr lang="en-GB" sz="2300" dirty="0">
                <a:latin typeface="Calibri" panose="020F0502020204030204" pitchFamily="34" charset="0"/>
              </a:rPr>
            </a:br>
            <a:endParaRPr lang="en-GB" sz="2300" dirty="0">
              <a:latin typeface="Calibri" panose="020F0502020204030204" pitchFamily="34" charset="0"/>
            </a:endParaRPr>
          </a:p>
          <a:p>
            <a:pPr marL="0" indent="0">
              <a:buNone/>
            </a:pPr>
            <a:endParaRPr lang="en-GB" sz="2000" dirty="0" smtClean="0"/>
          </a:p>
          <a:p>
            <a:pPr marL="0" indent="0">
              <a:buNone/>
            </a:pPr>
            <a:endParaRPr lang="en-GB" sz="2000" dirty="0"/>
          </a:p>
          <a:p>
            <a:pPr marL="0" indent="0">
              <a:buNone/>
            </a:pPr>
            <a:endParaRPr lang="en-GB" sz="2000" dirty="0" smtClean="0"/>
          </a:p>
          <a:p>
            <a:pPr marL="0" lvl="0" indent="0">
              <a:buNone/>
            </a:pPr>
            <a:endParaRPr lang="en-GB" sz="2000" dirty="0" smtClean="0"/>
          </a:p>
          <a:p>
            <a:pPr marL="0" lvl="0" indent="0">
              <a:buNone/>
            </a:pPr>
            <a:r>
              <a:rPr lang="en-GB" sz="2000" dirty="0" smtClean="0"/>
              <a:t>     </a:t>
            </a:r>
          </a:p>
          <a:p>
            <a:pPr marL="0" lvl="0" indent="0">
              <a:buNone/>
            </a:pPr>
            <a:endParaRPr lang="en-GB" sz="2000" dirty="0"/>
          </a:p>
          <a:p>
            <a:pPr marL="0" lvl="0" indent="0">
              <a:buNone/>
            </a:pPr>
            <a:r>
              <a:rPr lang="en-GB" sz="2000" dirty="0" smtClean="0"/>
              <a:t>         </a:t>
            </a:r>
          </a:p>
          <a:p>
            <a:pPr marL="0" lvl="0" indent="0">
              <a:buNone/>
            </a:pPr>
            <a:endParaRPr lang="en-GB" sz="2000" dirty="0" smtClean="0"/>
          </a:p>
          <a:p>
            <a:pPr marL="0" lvl="0" indent="0"/>
            <a:r>
              <a:rPr lang="en-GB" sz="2300" dirty="0" smtClean="0">
                <a:latin typeface="Calibri" panose="020F0502020204030204" pitchFamily="34" charset="0"/>
              </a:rPr>
              <a:t>How would you fill in the percentage bar for the Community centre?</a:t>
            </a:r>
            <a:endParaRPr lang="en-GB" sz="2300" dirty="0">
              <a:latin typeface="Calibri" panose="020F0502020204030204" pitchFamily="34" charset="0"/>
            </a:endParaRPr>
          </a:p>
          <a:p>
            <a:pPr lvl="0"/>
            <a:r>
              <a:rPr lang="en-GB" sz="2300" dirty="0" smtClean="0">
                <a:latin typeface="Calibri" panose="020F0502020204030204" pitchFamily="34" charset="0"/>
              </a:rPr>
              <a:t>Use worksheet 1 to fill in the percentage bars for each organisation.</a:t>
            </a:r>
            <a:endParaRPr lang="en-GB" sz="2300" dirty="0">
              <a:latin typeface="Calibri" panose="020F0502020204030204" pitchFamily="34" charset="0"/>
            </a:endParaRPr>
          </a:p>
        </p:txBody>
      </p:sp>
      <p:grpSp>
        <p:nvGrpSpPr>
          <p:cNvPr id="2" name="Group 1"/>
          <p:cNvGrpSpPr/>
          <p:nvPr/>
        </p:nvGrpSpPr>
        <p:grpSpPr>
          <a:xfrm>
            <a:off x="4427984" y="3556248"/>
            <a:ext cx="4076592" cy="1168896"/>
            <a:chOff x="4427984" y="2564904"/>
            <a:chExt cx="4076592" cy="1168896"/>
          </a:xfrm>
        </p:grpSpPr>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2000" y="3124200"/>
              <a:ext cx="3629025"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4"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27984" y="2564904"/>
              <a:ext cx="1083636" cy="559296"/>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105" name="Picture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308304" y="2564904"/>
              <a:ext cx="1196272" cy="559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graphicFrame>
        <p:nvGraphicFramePr>
          <p:cNvPr id="5" name="Table 4"/>
          <p:cNvGraphicFramePr>
            <a:graphicFrameLocks noGrp="1"/>
          </p:cNvGraphicFramePr>
          <p:nvPr>
            <p:extLst>
              <p:ext uri="{D42A27DB-BD31-4B8C-83A1-F6EECF244321}">
                <p14:modId xmlns:p14="http://schemas.microsoft.com/office/powerpoint/2010/main" val="2404680763"/>
              </p:ext>
            </p:extLst>
          </p:nvPr>
        </p:nvGraphicFramePr>
        <p:xfrm>
          <a:off x="1043608" y="2826608"/>
          <a:ext cx="2112234" cy="2834640"/>
        </p:xfrm>
        <a:graphic>
          <a:graphicData uri="http://schemas.openxmlformats.org/drawingml/2006/table">
            <a:tbl>
              <a:tblPr firstRow="1" bandRow="1">
                <a:tableStyleId>{5C22544A-7EE6-4342-B048-85BDC9FD1C3A}</a:tableStyleId>
              </a:tblPr>
              <a:tblGrid>
                <a:gridCol w="1056117"/>
                <a:gridCol w="1056117"/>
              </a:tblGrid>
              <a:tr h="522058">
                <a:tc gridSpan="2">
                  <a:txBody>
                    <a:bodyPr/>
                    <a:lstStyle/>
                    <a:p>
                      <a:r>
                        <a:rPr lang="en-GB" dirty="0" smtClean="0"/>
                        <a:t>Community centre</a:t>
                      </a:r>
                      <a:endParaRPr lang="en-GB" dirty="0"/>
                    </a:p>
                  </a:txBody>
                  <a:tcPr/>
                </a:tc>
                <a:tc hMerge="1">
                  <a:txBody>
                    <a:bodyPr/>
                    <a:lstStyle/>
                    <a:p>
                      <a:endParaRPr lang="en-GB" dirty="0"/>
                    </a:p>
                  </a:txBody>
                  <a:tcPr/>
                </a:tc>
              </a:tr>
              <a:tr h="522058">
                <a:tc gridSpan="2">
                  <a:txBody>
                    <a:bodyPr/>
                    <a:lstStyle/>
                    <a:p>
                      <a:r>
                        <a:rPr lang="en-GB" dirty="0" smtClean="0"/>
                        <a:t>Aim:</a:t>
                      </a:r>
                      <a:r>
                        <a:rPr lang="en-GB" baseline="0" dirty="0" smtClean="0"/>
                        <a:t> to update the security lighting</a:t>
                      </a:r>
                      <a:endParaRPr lang="en-GB" dirty="0"/>
                    </a:p>
                  </a:txBody>
                  <a:tcPr/>
                </a:tc>
                <a:tc hMerge="1">
                  <a:txBody>
                    <a:bodyPr/>
                    <a:lstStyle/>
                    <a:p>
                      <a:endParaRPr lang="en-GB" dirty="0"/>
                    </a:p>
                  </a:txBody>
                  <a:tcPr/>
                </a:tc>
              </a:tr>
              <a:tr h="522058">
                <a:tc>
                  <a:txBody>
                    <a:bodyPr/>
                    <a:lstStyle/>
                    <a:p>
                      <a:r>
                        <a:rPr lang="en-GB" dirty="0" smtClean="0"/>
                        <a:t>Money</a:t>
                      </a:r>
                      <a:r>
                        <a:rPr lang="en-GB" baseline="0" dirty="0" smtClean="0"/>
                        <a:t> raised so far</a:t>
                      </a:r>
                      <a:endParaRPr lang="en-GB" dirty="0"/>
                    </a:p>
                  </a:txBody>
                  <a:tcPr/>
                </a:tc>
                <a:tc>
                  <a:txBody>
                    <a:bodyPr/>
                    <a:lstStyle/>
                    <a:p>
                      <a:r>
                        <a:rPr lang="en-GB" dirty="0" smtClean="0"/>
                        <a:t>£1494</a:t>
                      </a:r>
                      <a:endParaRPr lang="en-GB" dirty="0"/>
                    </a:p>
                  </a:txBody>
                  <a:tcPr/>
                </a:tc>
              </a:tr>
              <a:tr h="522058">
                <a:tc>
                  <a:txBody>
                    <a:bodyPr/>
                    <a:lstStyle/>
                    <a:p>
                      <a:r>
                        <a:rPr lang="en-GB" dirty="0" smtClean="0"/>
                        <a:t>Target amount</a:t>
                      </a:r>
                      <a:endParaRPr lang="en-GB" dirty="0"/>
                    </a:p>
                  </a:txBody>
                  <a:tcPr/>
                </a:tc>
                <a:tc>
                  <a:txBody>
                    <a:bodyPr/>
                    <a:lstStyle/>
                    <a:p>
                      <a:r>
                        <a:rPr lang="en-GB" dirty="0" smtClean="0"/>
                        <a:t>£2500</a:t>
                      </a:r>
                      <a:endParaRPr lang="en-GB" dirty="0"/>
                    </a:p>
                  </a:txBody>
                  <a:tcPr/>
                </a:tc>
              </a:tr>
            </a:tbl>
          </a:graphicData>
        </a:graphic>
      </p:graphicFrame>
      <p:pic>
        <p:nvPicPr>
          <p:cNvPr id="102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35354" y="6082555"/>
            <a:ext cx="1073150" cy="658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75292527"/>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04664"/>
            <a:ext cx="8229600" cy="6408712"/>
          </a:xfrm>
        </p:spPr>
        <p:txBody>
          <a:bodyPr>
            <a:normAutofit/>
          </a:bodyPr>
          <a:lstStyle/>
          <a:p>
            <a:pPr marL="0" lvl="0" indent="0">
              <a:spcBef>
                <a:spcPct val="0"/>
              </a:spcBef>
              <a:buNone/>
            </a:pPr>
            <a:r>
              <a:rPr lang="en-GB" sz="3900" b="1" dirty="0">
                <a:solidFill>
                  <a:srgbClr val="00628C"/>
                </a:solidFill>
                <a:latin typeface="Calibri" panose="020F0502020204030204" pitchFamily="34" charset="0"/>
                <a:ea typeface="+mj-ea"/>
                <a:cs typeface="+mj-cs"/>
              </a:rPr>
              <a:t>What </a:t>
            </a:r>
            <a:r>
              <a:rPr lang="en-GB" sz="3900" b="1" dirty="0">
                <a:solidFill>
                  <a:srgbClr val="00628C"/>
                </a:solidFill>
                <a:latin typeface="Calibri" panose="020F0502020204030204" pitchFamily="34" charset="0"/>
                <a:ea typeface="+mj-ea"/>
                <a:cs typeface="+mj-cs"/>
              </a:rPr>
              <a:t>is a fair amount to tip? </a:t>
            </a:r>
            <a:endParaRPr lang="en-GB" sz="3900" b="1" dirty="0">
              <a:solidFill>
                <a:srgbClr val="00628C"/>
              </a:solidFill>
              <a:latin typeface="Calibri" panose="020F0502020204030204" pitchFamily="34" charset="0"/>
              <a:ea typeface="+mj-ea"/>
              <a:cs typeface="+mj-cs"/>
            </a:endParaRPr>
          </a:p>
          <a:p>
            <a:pPr marL="355600" lvl="0" indent="-355600"/>
            <a:r>
              <a:rPr lang="en-GB" sz="2400" dirty="0" smtClean="0">
                <a:latin typeface="Calibri" panose="020F0502020204030204" pitchFamily="34" charset="0"/>
              </a:rPr>
              <a:t>a)  Name </a:t>
            </a:r>
            <a:r>
              <a:rPr lang="en-GB" sz="2400" dirty="0">
                <a:latin typeface="Calibri" panose="020F0502020204030204" pitchFamily="34" charset="0"/>
              </a:rPr>
              <a:t>some situations where you or your parents have left a </a:t>
            </a:r>
            <a:r>
              <a:rPr lang="en-GB" sz="2400" dirty="0" smtClean="0">
                <a:latin typeface="Calibri" panose="020F0502020204030204" pitchFamily="34" charset="0"/>
              </a:rPr>
              <a:t>tip.</a:t>
            </a:r>
          </a:p>
          <a:p>
            <a:pPr marL="355600" lvl="0" indent="-355600"/>
            <a:r>
              <a:rPr lang="en-GB" sz="2400" dirty="0" smtClean="0">
                <a:latin typeface="Calibri" panose="020F0502020204030204" pitchFamily="34" charset="0"/>
              </a:rPr>
              <a:t>b)  The </a:t>
            </a:r>
            <a:r>
              <a:rPr lang="en-GB" sz="2400" dirty="0">
                <a:latin typeface="Calibri" panose="020F0502020204030204" pitchFamily="34" charset="0"/>
              </a:rPr>
              <a:t>price of a family meal in a restaurant comes to £</a:t>
            </a:r>
            <a:r>
              <a:rPr lang="en-GB" sz="2400" dirty="0" smtClean="0">
                <a:latin typeface="Calibri" panose="020F0502020204030204" pitchFamily="34" charset="0"/>
              </a:rPr>
              <a:t>36.40 How </a:t>
            </a:r>
            <a:r>
              <a:rPr lang="en-GB" sz="2400" dirty="0">
                <a:latin typeface="Calibri" panose="020F0502020204030204" pitchFamily="34" charset="0"/>
              </a:rPr>
              <a:t>much tip would you leave if the service had been excellent? How much would you leave if it had been </a:t>
            </a:r>
            <a:r>
              <a:rPr lang="en-GB" sz="2400" dirty="0" smtClean="0">
                <a:latin typeface="Calibri" panose="020F0502020204030204" pitchFamily="34" charset="0"/>
              </a:rPr>
              <a:t>poor?</a:t>
            </a:r>
            <a:endParaRPr lang="en-GB" sz="2400" dirty="0">
              <a:latin typeface="Calibri" panose="020F0502020204030204" pitchFamily="34" charset="0"/>
            </a:endParaRPr>
          </a:p>
          <a:p>
            <a:pPr marL="355600" lvl="0" indent="-355600"/>
            <a:r>
              <a:rPr lang="en-GB" sz="2400" dirty="0" smtClean="0">
                <a:latin typeface="Calibri" panose="020F0502020204030204" pitchFamily="34" charset="0"/>
              </a:rPr>
              <a:t>c)  Make </a:t>
            </a:r>
            <a:r>
              <a:rPr lang="en-GB" sz="2400" dirty="0">
                <a:latin typeface="Calibri" panose="020F0502020204030204" pitchFamily="34" charset="0"/>
              </a:rPr>
              <a:t>a copy of this percentage bar and mark on the positions of 10%, 15% and 20% as accurately as you </a:t>
            </a:r>
            <a:r>
              <a:rPr lang="en-GB" sz="2400" dirty="0" smtClean="0">
                <a:latin typeface="Calibri" panose="020F0502020204030204" pitchFamily="34" charset="0"/>
              </a:rPr>
              <a:t>can</a:t>
            </a:r>
          </a:p>
          <a:p>
            <a:pPr marL="0" lvl="0" indent="0"/>
            <a:endParaRPr lang="en-GB" sz="2400" dirty="0">
              <a:latin typeface="Calibri" panose="020F0502020204030204" pitchFamily="34" charset="0"/>
            </a:endParaRPr>
          </a:p>
          <a:p>
            <a:pPr marL="0" lvl="0" indent="0"/>
            <a:endParaRPr lang="en-GB" sz="2400" dirty="0" smtClean="0">
              <a:latin typeface="Calibri" panose="020F0502020204030204" pitchFamily="34" charset="0"/>
            </a:endParaRPr>
          </a:p>
          <a:p>
            <a:pPr marL="0" lvl="0" indent="0"/>
            <a:endParaRPr lang="en-GB" sz="2400" dirty="0">
              <a:latin typeface="Calibri" panose="020F0502020204030204" pitchFamily="34" charset="0"/>
            </a:endParaRPr>
          </a:p>
          <a:p>
            <a:pPr marL="355600" lvl="0" indent="-355600"/>
            <a:r>
              <a:rPr lang="en-GB" sz="2400" dirty="0" smtClean="0">
                <a:latin typeface="Calibri" panose="020F0502020204030204" pitchFamily="34" charset="0"/>
              </a:rPr>
              <a:t>d)  How </a:t>
            </a:r>
            <a:r>
              <a:rPr lang="en-GB" sz="2400" dirty="0" smtClean="0">
                <a:latin typeface="Calibri" panose="020F0502020204030204" pitchFamily="34" charset="0"/>
              </a:rPr>
              <a:t>close are the  tips you suggested leaving in part b) to 10%, 15% or 20%</a:t>
            </a:r>
          </a:p>
          <a:p>
            <a:pPr marL="0" indent="0">
              <a:buNone/>
            </a:pPr>
            <a:endParaRPr lang="en-GB" dirty="0"/>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5696" y="4221088"/>
            <a:ext cx="5416953" cy="907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94663" y="6265863"/>
            <a:ext cx="1049337" cy="592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045270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332656"/>
            <a:ext cx="8229600" cy="6336704"/>
          </a:xfrm>
        </p:spPr>
        <p:txBody>
          <a:bodyPr>
            <a:normAutofit/>
          </a:bodyPr>
          <a:lstStyle/>
          <a:p>
            <a:pPr marL="0" lvl="0" indent="0">
              <a:spcBef>
                <a:spcPct val="0"/>
              </a:spcBef>
              <a:buNone/>
            </a:pPr>
            <a:r>
              <a:rPr lang="en-GB" sz="3600" b="1" dirty="0" smtClean="0">
                <a:solidFill>
                  <a:srgbClr val="00628C"/>
                </a:solidFill>
                <a:latin typeface="Calibri" panose="020F0502020204030204" pitchFamily="34" charset="0"/>
                <a:ea typeface="+mj-ea"/>
                <a:cs typeface="+mj-cs"/>
              </a:rPr>
              <a:t>What </a:t>
            </a:r>
            <a:r>
              <a:rPr lang="en-GB" sz="3600" b="1" dirty="0">
                <a:solidFill>
                  <a:srgbClr val="00628C"/>
                </a:solidFill>
                <a:latin typeface="Calibri" panose="020F0502020204030204" pitchFamily="34" charset="0"/>
                <a:ea typeface="+mj-ea"/>
                <a:cs typeface="+mj-cs"/>
              </a:rPr>
              <a:t>is a fair amount to tip?</a:t>
            </a:r>
            <a:r>
              <a:rPr lang="en-GB" sz="5100" b="1" dirty="0">
                <a:solidFill>
                  <a:srgbClr val="00628C"/>
                </a:solidFill>
                <a:latin typeface="Calibri" panose="020F0502020204030204" pitchFamily="34" charset="0"/>
                <a:ea typeface="+mj-ea"/>
                <a:cs typeface="+mj-cs"/>
              </a:rPr>
              <a:t> </a:t>
            </a:r>
            <a:endParaRPr lang="en-GB" sz="5100" b="1" dirty="0">
              <a:solidFill>
                <a:srgbClr val="00628C"/>
              </a:solidFill>
              <a:latin typeface="Calibri" panose="020F0502020204030204" pitchFamily="34" charset="0"/>
              <a:ea typeface="+mj-ea"/>
              <a:cs typeface="+mj-cs"/>
            </a:endParaRPr>
          </a:p>
          <a:p>
            <a:pPr marL="0" lvl="0" indent="0">
              <a:buNone/>
            </a:pPr>
            <a:r>
              <a:rPr lang="en-GB" sz="2600" dirty="0" smtClean="0">
                <a:solidFill>
                  <a:schemeClr val="tx2">
                    <a:lumMod val="60000"/>
                    <a:lumOff val="40000"/>
                  </a:schemeClr>
                </a:solidFill>
                <a:latin typeface="Calibri" panose="020F0502020204030204" pitchFamily="34" charset="0"/>
              </a:rPr>
              <a:t>Some </a:t>
            </a:r>
            <a:r>
              <a:rPr lang="en-GB" sz="2600" dirty="0">
                <a:solidFill>
                  <a:schemeClr val="tx2">
                    <a:lumMod val="60000"/>
                    <a:lumOff val="40000"/>
                  </a:schemeClr>
                </a:solidFill>
                <a:latin typeface="Calibri" panose="020F0502020204030204" pitchFamily="34" charset="0"/>
              </a:rPr>
              <a:t>restaurants and cafes in the UK include a tip (known as service or gratuity) in the bill. This is usually 10% of the bill. Other restaurants leave it up to the customer to decide how much to tip or not</a:t>
            </a:r>
            <a:r>
              <a:rPr lang="en-GB" sz="2600" dirty="0" smtClean="0">
                <a:solidFill>
                  <a:schemeClr val="tx2">
                    <a:lumMod val="60000"/>
                    <a:lumOff val="40000"/>
                  </a:schemeClr>
                </a:solidFill>
                <a:latin typeface="Calibri" panose="020F0502020204030204" pitchFamily="34" charset="0"/>
              </a:rPr>
              <a:t>.</a:t>
            </a:r>
            <a:endParaRPr lang="en-GB" sz="2600" dirty="0">
              <a:solidFill>
                <a:schemeClr val="tx2">
                  <a:lumMod val="60000"/>
                  <a:lumOff val="40000"/>
                </a:schemeClr>
              </a:solidFill>
              <a:latin typeface="Calibri" panose="020F0502020204030204" pitchFamily="34" charset="0"/>
            </a:endParaRPr>
          </a:p>
          <a:p>
            <a:pPr marL="0" indent="0"/>
            <a:r>
              <a:rPr lang="en-GB" sz="2600" dirty="0">
                <a:solidFill>
                  <a:schemeClr val="tx2">
                    <a:lumMod val="60000"/>
                    <a:lumOff val="40000"/>
                  </a:schemeClr>
                </a:solidFill>
                <a:latin typeface="Calibri" panose="020F0502020204030204" pitchFamily="34" charset="0"/>
              </a:rPr>
              <a:t>Giovanni owns an Italian restaurant where a tip is optional. Giovanni is wondering whether to start to include a tip within his bills, and if so what percentage to charge</a:t>
            </a:r>
            <a:r>
              <a:rPr lang="en-GB" sz="2600" dirty="0">
                <a:solidFill>
                  <a:schemeClr val="tx2">
                    <a:lumMod val="60000"/>
                    <a:lumOff val="40000"/>
                  </a:schemeClr>
                </a:solidFill>
                <a:latin typeface="Calibri" panose="020F0502020204030204" pitchFamily="34" charset="0"/>
              </a:rPr>
              <a:t>.</a:t>
            </a:r>
            <a:r>
              <a:rPr lang="en-GB" sz="2600" dirty="0">
                <a:solidFill>
                  <a:schemeClr val="tx2">
                    <a:lumMod val="60000"/>
                    <a:lumOff val="40000"/>
                  </a:schemeClr>
                </a:solidFill>
                <a:latin typeface="Calibri" panose="020F0502020204030204" pitchFamily="34" charset="0"/>
              </a:rPr>
              <a:t> </a:t>
            </a:r>
            <a:br>
              <a:rPr lang="en-GB" sz="2600" dirty="0">
                <a:solidFill>
                  <a:schemeClr val="tx2">
                    <a:lumMod val="60000"/>
                    <a:lumOff val="40000"/>
                  </a:schemeClr>
                </a:solidFill>
                <a:latin typeface="Calibri" panose="020F0502020204030204" pitchFamily="34" charset="0"/>
              </a:rPr>
            </a:br>
            <a:r>
              <a:rPr lang="en-GB" sz="2600" dirty="0">
                <a:solidFill>
                  <a:schemeClr val="tx2">
                    <a:lumMod val="60000"/>
                    <a:lumOff val="40000"/>
                  </a:schemeClr>
                </a:solidFill>
                <a:latin typeface="Calibri" panose="020F0502020204030204" pitchFamily="34" charset="0"/>
              </a:rPr>
              <a:t>Giovanni looks at the record of takings from a previous Saturday night. These show the total bill and the amount left as a </a:t>
            </a:r>
            <a:r>
              <a:rPr lang="en-GB" sz="2600" dirty="0">
                <a:solidFill>
                  <a:schemeClr val="tx2">
                    <a:lumMod val="60000"/>
                    <a:lumOff val="40000"/>
                  </a:schemeClr>
                </a:solidFill>
                <a:latin typeface="Calibri" panose="020F0502020204030204" pitchFamily="34" charset="0"/>
              </a:rPr>
              <a:t>tip.</a:t>
            </a:r>
            <a:endParaRPr lang="en-GB" sz="2600" dirty="0">
              <a:solidFill>
                <a:schemeClr val="tx2">
                  <a:lumMod val="60000"/>
                  <a:lumOff val="40000"/>
                </a:schemeClr>
              </a:solidFill>
              <a:latin typeface="Calibri" panose="020F0502020204030204" pitchFamily="34" charset="0"/>
            </a:endParaRPr>
          </a:p>
          <a:p>
            <a:pPr marL="0" indent="0">
              <a:buNone/>
            </a:pPr>
            <a:endParaRPr lang="en-GB" dirty="0">
              <a:solidFill>
                <a:schemeClr val="tx2">
                  <a:lumMod val="60000"/>
                  <a:lumOff val="40000"/>
                </a:schemeClr>
              </a:solidFill>
              <a:latin typeface="Calibri" panose="020F0502020204030204" pitchFamily="34" charset="0"/>
            </a:endParaRP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54110" y="6165304"/>
            <a:ext cx="1049337" cy="592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9997934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467544" y="188640"/>
            <a:ext cx="8229600" cy="6336704"/>
          </a:xfrm>
        </p:spPr>
        <p:txBody>
          <a:bodyPr>
            <a:normAutofit lnSpcReduction="10000"/>
          </a:bodyPr>
          <a:lstStyle/>
          <a:p>
            <a:pPr marL="0" lvl="0" indent="0">
              <a:buNone/>
            </a:pPr>
            <a:r>
              <a:rPr lang="en-GB" sz="3600" b="1" dirty="0">
                <a:solidFill>
                  <a:srgbClr val="00628C"/>
                </a:solidFill>
                <a:latin typeface="Calibri" panose="020F0502020204030204" pitchFamily="34" charset="0"/>
                <a:ea typeface="+mj-ea"/>
                <a:cs typeface="+mj-cs"/>
              </a:rPr>
              <a:t>What </a:t>
            </a:r>
            <a:r>
              <a:rPr lang="en-GB" sz="3600" b="1" dirty="0">
                <a:solidFill>
                  <a:srgbClr val="00628C"/>
                </a:solidFill>
                <a:latin typeface="Calibri" panose="020F0502020204030204" pitchFamily="34" charset="0"/>
                <a:ea typeface="+mj-ea"/>
                <a:cs typeface="+mj-cs"/>
              </a:rPr>
              <a:t>is a fair amount to tip?</a:t>
            </a:r>
            <a:r>
              <a:rPr lang="en-GB" sz="3600" dirty="0">
                <a:latin typeface="Calibri" panose="020F0502020204030204" pitchFamily="34" charset="0"/>
              </a:rPr>
              <a:t> </a:t>
            </a:r>
            <a:endParaRPr lang="en-GB" sz="3600" dirty="0" smtClean="0">
              <a:latin typeface="Calibri" panose="020F0502020204030204" pitchFamily="34" charset="0"/>
            </a:endParaRPr>
          </a:p>
          <a:p>
            <a:pPr marL="0" lvl="0" indent="0">
              <a:buNone/>
            </a:pPr>
            <a:r>
              <a:rPr lang="en-GB" sz="2400" dirty="0" smtClean="0">
                <a:solidFill>
                  <a:schemeClr val="tx2">
                    <a:lumMod val="60000"/>
                    <a:lumOff val="40000"/>
                  </a:schemeClr>
                </a:solidFill>
                <a:latin typeface="Calibri" panose="020F0502020204030204" pitchFamily="34" charset="0"/>
              </a:rPr>
              <a:t>Giovanni wonders what sort of tip customers are leaving as a percentage of the bill.</a:t>
            </a:r>
          </a:p>
          <a:p>
            <a:pPr marL="0" lvl="0" indent="0">
              <a:buNone/>
            </a:pPr>
            <a:endParaRPr lang="en-GB" sz="2400" dirty="0">
              <a:solidFill>
                <a:schemeClr val="tx2">
                  <a:lumMod val="60000"/>
                  <a:lumOff val="40000"/>
                </a:schemeClr>
              </a:solidFill>
              <a:latin typeface="Calibri" panose="020F0502020204030204" pitchFamily="34" charset="0"/>
            </a:endParaRPr>
          </a:p>
          <a:p>
            <a:pPr marL="0" lvl="0" indent="0">
              <a:buNone/>
            </a:pPr>
            <a:endParaRPr lang="en-GB" sz="2400" dirty="0" smtClean="0">
              <a:solidFill>
                <a:schemeClr val="tx2">
                  <a:lumMod val="60000"/>
                  <a:lumOff val="40000"/>
                </a:schemeClr>
              </a:solidFill>
              <a:latin typeface="Calibri" panose="020F0502020204030204" pitchFamily="34" charset="0"/>
            </a:endParaRPr>
          </a:p>
          <a:p>
            <a:pPr marL="0" lvl="0" indent="0">
              <a:buNone/>
            </a:pPr>
            <a:endParaRPr lang="en-GB" sz="2400" dirty="0" smtClean="0">
              <a:solidFill>
                <a:schemeClr val="tx2">
                  <a:lumMod val="60000"/>
                  <a:lumOff val="40000"/>
                </a:schemeClr>
              </a:solidFill>
              <a:latin typeface="Calibri" panose="020F0502020204030204" pitchFamily="34" charset="0"/>
            </a:endParaRPr>
          </a:p>
          <a:p>
            <a:pPr marL="0" lvl="0" indent="0">
              <a:buNone/>
            </a:pPr>
            <a:endParaRPr lang="en-GB" sz="2400" dirty="0">
              <a:solidFill>
                <a:schemeClr val="tx2">
                  <a:lumMod val="60000"/>
                  <a:lumOff val="40000"/>
                </a:schemeClr>
              </a:solidFill>
              <a:latin typeface="Calibri" panose="020F0502020204030204" pitchFamily="34" charset="0"/>
            </a:endParaRPr>
          </a:p>
          <a:p>
            <a:pPr marL="0" lvl="0" indent="0">
              <a:buNone/>
            </a:pPr>
            <a:endParaRPr lang="en-GB" sz="2400" dirty="0" smtClean="0">
              <a:solidFill>
                <a:schemeClr val="tx2">
                  <a:lumMod val="60000"/>
                  <a:lumOff val="40000"/>
                </a:schemeClr>
              </a:solidFill>
              <a:latin typeface="Calibri" panose="020F0502020204030204" pitchFamily="34" charset="0"/>
            </a:endParaRPr>
          </a:p>
          <a:p>
            <a:pPr marL="0" lvl="0" indent="0">
              <a:buNone/>
            </a:pPr>
            <a:endParaRPr lang="en-GB" sz="2400" dirty="0" smtClean="0">
              <a:solidFill>
                <a:schemeClr val="tx2">
                  <a:lumMod val="60000"/>
                  <a:lumOff val="40000"/>
                </a:schemeClr>
              </a:solidFill>
              <a:latin typeface="Calibri" panose="020F0502020204030204" pitchFamily="34" charset="0"/>
            </a:endParaRPr>
          </a:p>
          <a:p>
            <a:pPr lvl="0"/>
            <a:endParaRPr lang="en-GB" sz="2400" dirty="0" smtClean="0">
              <a:latin typeface="Calibri" panose="020F0502020204030204" pitchFamily="34" charset="0"/>
            </a:endParaRPr>
          </a:p>
          <a:p>
            <a:pPr marL="0" lvl="0" indent="0"/>
            <a:r>
              <a:rPr lang="en-GB" sz="2400" dirty="0" smtClean="0">
                <a:latin typeface="Calibri" panose="020F0502020204030204" pitchFamily="34" charset="0"/>
              </a:rPr>
              <a:t>Look </a:t>
            </a:r>
            <a:r>
              <a:rPr lang="en-GB" sz="2400" dirty="0">
                <a:latin typeface="Calibri" panose="020F0502020204030204" pitchFamily="34" charset="0"/>
              </a:rPr>
              <a:t>at the tips for each waiter/waitress and decide whether the size of tip is closest to 10%, or 15% or £20% of the bill. (Use the bars on worksheet 2 to help you.)</a:t>
            </a:r>
          </a:p>
          <a:p>
            <a:pPr marL="0" lvl="0" indent="0"/>
            <a:r>
              <a:rPr lang="en-GB" sz="2400" dirty="0">
                <a:latin typeface="Calibri" panose="020F0502020204030204" pitchFamily="34" charset="0"/>
              </a:rPr>
              <a:t>On the basis of these tips would you recommend Giovanni to start putting a standard 10% tip on his bills or not?</a:t>
            </a:r>
          </a:p>
          <a:p>
            <a:pPr marL="0" lvl="0" indent="0">
              <a:buNone/>
            </a:pPr>
            <a:endParaRPr lang="en-GB" dirty="0">
              <a:solidFill>
                <a:schemeClr val="tx2">
                  <a:lumMod val="60000"/>
                  <a:lumOff val="40000"/>
                </a:schemeClr>
              </a:solidFill>
            </a:endParaRPr>
          </a:p>
          <a:p>
            <a:pPr marL="0" lvl="0" indent="0">
              <a:buNone/>
            </a:pPr>
            <a:endParaRPr lang="en-GB" dirty="0">
              <a:solidFill>
                <a:schemeClr val="tx2">
                  <a:lumMod val="60000"/>
                  <a:lumOff val="40000"/>
                </a:schemeClr>
              </a:solidFill>
            </a:endParaRPr>
          </a:p>
        </p:txBody>
      </p:sp>
      <p:graphicFrame>
        <p:nvGraphicFramePr>
          <p:cNvPr id="2" name="Table 1"/>
          <p:cNvGraphicFramePr>
            <a:graphicFrameLocks noGrp="1"/>
          </p:cNvGraphicFramePr>
          <p:nvPr>
            <p:extLst>
              <p:ext uri="{D42A27DB-BD31-4B8C-83A1-F6EECF244321}">
                <p14:modId xmlns:p14="http://schemas.microsoft.com/office/powerpoint/2010/main" val="2430049513"/>
              </p:ext>
            </p:extLst>
          </p:nvPr>
        </p:nvGraphicFramePr>
        <p:xfrm>
          <a:off x="1403648" y="1556792"/>
          <a:ext cx="6297215" cy="2386631"/>
        </p:xfrm>
        <a:graphic>
          <a:graphicData uri="http://schemas.openxmlformats.org/drawingml/2006/table">
            <a:tbl>
              <a:tblPr firstRow="1" firstCol="1" bandRow="1">
                <a:tableStyleId>{5C22544A-7EE6-4342-B048-85BDC9FD1C3A}</a:tableStyleId>
              </a:tblPr>
              <a:tblGrid>
                <a:gridCol w="2874240"/>
                <a:gridCol w="1769895"/>
                <a:gridCol w="1653080"/>
              </a:tblGrid>
              <a:tr h="396369">
                <a:tc>
                  <a:txBody>
                    <a:bodyPr/>
                    <a:lstStyle/>
                    <a:p>
                      <a:pPr marL="457200" algn="ctr">
                        <a:lnSpc>
                          <a:spcPct val="115000"/>
                        </a:lnSpc>
                        <a:spcAft>
                          <a:spcPts val="600"/>
                        </a:spcAft>
                      </a:pPr>
                      <a:r>
                        <a:rPr lang="en-GB" sz="1800" dirty="0">
                          <a:effectLst/>
                        </a:rPr>
                        <a:t>Waiter / Waitress</a:t>
                      </a:r>
                      <a:endParaRPr lang="en-GB" sz="1800" dirty="0">
                        <a:effectLst/>
                        <a:latin typeface="Calibri"/>
                        <a:ea typeface="Calibri"/>
                        <a:cs typeface="Times New Roman"/>
                      </a:endParaRPr>
                    </a:p>
                  </a:txBody>
                  <a:tcPr marL="68580" marR="68580" marT="0" marB="0"/>
                </a:tc>
                <a:tc>
                  <a:txBody>
                    <a:bodyPr/>
                    <a:lstStyle/>
                    <a:p>
                      <a:pPr marL="457200" algn="ctr">
                        <a:lnSpc>
                          <a:spcPct val="115000"/>
                        </a:lnSpc>
                        <a:spcAft>
                          <a:spcPts val="0"/>
                        </a:spcAft>
                      </a:pPr>
                      <a:r>
                        <a:rPr lang="en-GB" sz="1800" dirty="0">
                          <a:effectLst/>
                        </a:rPr>
                        <a:t>Total bill</a:t>
                      </a:r>
                      <a:endParaRPr lang="en-GB" sz="1800" dirty="0">
                        <a:effectLst/>
                        <a:latin typeface="Calibri"/>
                        <a:ea typeface="Calibri"/>
                        <a:cs typeface="Times New Roman"/>
                      </a:endParaRPr>
                    </a:p>
                  </a:txBody>
                  <a:tcPr marL="68580" marR="68580" marT="0" marB="0"/>
                </a:tc>
                <a:tc>
                  <a:txBody>
                    <a:bodyPr/>
                    <a:lstStyle/>
                    <a:p>
                      <a:pPr marL="457200" algn="ctr">
                        <a:lnSpc>
                          <a:spcPct val="115000"/>
                        </a:lnSpc>
                        <a:spcAft>
                          <a:spcPts val="1000"/>
                        </a:spcAft>
                      </a:pPr>
                      <a:r>
                        <a:rPr lang="en-GB" sz="1800" dirty="0">
                          <a:effectLst/>
                        </a:rPr>
                        <a:t>Amount of tip</a:t>
                      </a:r>
                      <a:endParaRPr lang="en-GB" sz="1800" dirty="0">
                        <a:effectLst/>
                        <a:latin typeface="Calibri"/>
                        <a:ea typeface="Calibri"/>
                        <a:cs typeface="Times New Roman"/>
                      </a:endParaRPr>
                    </a:p>
                  </a:txBody>
                  <a:tcPr marL="68580" marR="68580" marT="0" marB="0"/>
                </a:tc>
              </a:tr>
              <a:tr h="296857">
                <a:tc>
                  <a:txBody>
                    <a:bodyPr/>
                    <a:lstStyle/>
                    <a:p>
                      <a:pPr marL="457200" algn="ctr">
                        <a:lnSpc>
                          <a:spcPct val="115000"/>
                        </a:lnSpc>
                        <a:spcAft>
                          <a:spcPts val="600"/>
                        </a:spcAft>
                      </a:pPr>
                      <a:r>
                        <a:rPr lang="en-GB" sz="1800" dirty="0">
                          <a:effectLst/>
                        </a:rPr>
                        <a:t>Jo</a:t>
                      </a:r>
                      <a:endParaRPr lang="en-GB" sz="1800" dirty="0">
                        <a:effectLst/>
                        <a:latin typeface="Calibri"/>
                        <a:ea typeface="Calibri"/>
                        <a:cs typeface="Times New Roman"/>
                      </a:endParaRPr>
                    </a:p>
                  </a:txBody>
                  <a:tcPr marL="68580" marR="68580" marT="0" marB="0"/>
                </a:tc>
                <a:tc>
                  <a:txBody>
                    <a:bodyPr/>
                    <a:lstStyle/>
                    <a:p>
                      <a:pPr marL="457200" algn="ctr">
                        <a:lnSpc>
                          <a:spcPct val="115000"/>
                        </a:lnSpc>
                        <a:spcAft>
                          <a:spcPts val="600"/>
                        </a:spcAft>
                      </a:pPr>
                      <a:r>
                        <a:rPr lang="en-GB" sz="1800">
                          <a:effectLst/>
                        </a:rPr>
                        <a:t>£ 96.30</a:t>
                      </a:r>
                      <a:endParaRPr lang="en-GB" sz="1800">
                        <a:effectLst/>
                        <a:latin typeface="Calibri"/>
                        <a:ea typeface="Calibri"/>
                        <a:cs typeface="Times New Roman"/>
                      </a:endParaRPr>
                    </a:p>
                  </a:txBody>
                  <a:tcPr marL="68580" marR="68580" marT="0" marB="0"/>
                </a:tc>
                <a:tc>
                  <a:txBody>
                    <a:bodyPr/>
                    <a:lstStyle/>
                    <a:p>
                      <a:pPr marL="457200" algn="ctr">
                        <a:lnSpc>
                          <a:spcPct val="115000"/>
                        </a:lnSpc>
                        <a:spcAft>
                          <a:spcPts val="600"/>
                        </a:spcAft>
                      </a:pPr>
                      <a:r>
                        <a:rPr lang="en-GB" sz="1800">
                          <a:effectLst/>
                        </a:rPr>
                        <a:t>£12</a:t>
                      </a:r>
                      <a:endParaRPr lang="en-GB" sz="1800">
                        <a:effectLst/>
                        <a:latin typeface="Calibri"/>
                        <a:ea typeface="Calibri"/>
                        <a:cs typeface="Times New Roman"/>
                      </a:endParaRPr>
                    </a:p>
                  </a:txBody>
                  <a:tcPr marL="68580" marR="68580" marT="0" marB="0"/>
                </a:tc>
              </a:tr>
              <a:tr h="278404">
                <a:tc>
                  <a:txBody>
                    <a:bodyPr/>
                    <a:lstStyle/>
                    <a:p>
                      <a:pPr marL="457200" algn="ctr">
                        <a:lnSpc>
                          <a:spcPct val="115000"/>
                        </a:lnSpc>
                        <a:spcAft>
                          <a:spcPts val="600"/>
                        </a:spcAft>
                      </a:pPr>
                      <a:r>
                        <a:rPr lang="en-GB" sz="1800" dirty="0">
                          <a:effectLst/>
                        </a:rPr>
                        <a:t>Pete</a:t>
                      </a:r>
                      <a:endParaRPr lang="en-GB" sz="1800" dirty="0">
                        <a:effectLst/>
                        <a:latin typeface="Calibri"/>
                        <a:ea typeface="Calibri"/>
                        <a:cs typeface="Times New Roman"/>
                      </a:endParaRPr>
                    </a:p>
                  </a:txBody>
                  <a:tcPr marL="68580" marR="68580" marT="0" marB="0"/>
                </a:tc>
                <a:tc>
                  <a:txBody>
                    <a:bodyPr/>
                    <a:lstStyle/>
                    <a:p>
                      <a:pPr marL="457200" algn="ctr">
                        <a:lnSpc>
                          <a:spcPct val="115000"/>
                        </a:lnSpc>
                        <a:spcAft>
                          <a:spcPts val="600"/>
                        </a:spcAft>
                      </a:pPr>
                      <a:r>
                        <a:rPr lang="en-GB" sz="1800">
                          <a:effectLst/>
                        </a:rPr>
                        <a:t>£140.52</a:t>
                      </a:r>
                      <a:endParaRPr lang="en-GB" sz="1800">
                        <a:effectLst/>
                        <a:latin typeface="Calibri"/>
                        <a:ea typeface="Calibri"/>
                        <a:cs typeface="Times New Roman"/>
                      </a:endParaRPr>
                    </a:p>
                  </a:txBody>
                  <a:tcPr marL="68580" marR="68580" marT="0" marB="0"/>
                </a:tc>
                <a:tc>
                  <a:txBody>
                    <a:bodyPr/>
                    <a:lstStyle/>
                    <a:p>
                      <a:pPr marL="457200" algn="ctr">
                        <a:lnSpc>
                          <a:spcPct val="115000"/>
                        </a:lnSpc>
                        <a:spcAft>
                          <a:spcPts val="600"/>
                        </a:spcAft>
                      </a:pPr>
                      <a:r>
                        <a:rPr lang="en-GB" sz="1800">
                          <a:effectLst/>
                        </a:rPr>
                        <a:t>£20</a:t>
                      </a:r>
                      <a:endParaRPr lang="en-GB" sz="1800">
                        <a:effectLst/>
                        <a:latin typeface="Calibri"/>
                        <a:ea typeface="Calibri"/>
                        <a:cs typeface="Times New Roman"/>
                      </a:endParaRPr>
                    </a:p>
                  </a:txBody>
                  <a:tcPr marL="68580" marR="68580" marT="0" marB="0"/>
                </a:tc>
              </a:tr>
              <a:tr h="296857">
                <a:tc>
                  <a:txBody>
                    <a:bodyPr/>
                    <a:lstStyle/>
                    <a:p>
                      <a:pPr marL="457200" algn="ctr">
                        <a:lnSpc>
                          <a:spcPct val="115000"/>
                        </a:lnSpc>
                        <a:spcAft>
                          <a:spcPts val="600"/>
                        </a:spcAft>
                      </a:pPr>
                      <a:r>
                        <a:rPr lang="en-GB" sz="1800" dirty="0">
                          <a:effectLst/>
                        </a:rPr>
                        <a:t>Steve</a:t>
                      </a:r>
                      <a:endParaRPr lang="en-GB" sz="1800" dirty="0">
                        <a:effectLst/>
                        <a:latin typeface="Calibri"/>
                        <a:ea typeface="Calibri"/>
                        <a:cs typeface="Times New Roman"/>
                      </a:endParaRPr>
                    </a:p>
                  </a:txBody>
                  <a:tcPr marL="68580" marR="68580" marT="0" marB="0"/>
                </a:tc>
                <a:tc>
                  <a:txBody>
                    <a:bodyPr/>
                    <a:lstStyle/>
                    <a:p>
                      <a:pPr marL="457200" algn="ctr">
                        <a:lnSpc>
                          <a:spcPct val="115000"/>
                        </a:lnSpc>
                        <a:spcAft>
                          <a:spcPts val="600"/>
                        </a:spcAft>
                      </a:pPr>
                      <a:r>
                        <a:rPr lang="en-GB" sz="1800">
                          <a:effectLst/>
                        </a:rPr>
                        <a:t>£ 76.14</a:t>
                      </a:r>
                      <a:endParaRPr lang="en-GB" sz="1800">
                        <a:effectLst/>
                        <a:latin typeface="Calibri"/>
                        <a:ea typeface="Calibri"/>
                        <a:cs typeface="Times New Roman"/>
                      </a:endParaRPr>
                    </a:p>
                  </a:txBody>
                  <a:tcPr marL="68580" marR="68580" marT="0" marB="0"/>
                </a:tc>
                <a:tc>
                  <a:txBody>
                    <a:bodyPr/>
                    <a:lstStyle/>
                    <a:p>
                      <a:pPr marL="457200" algn="ctr">
                        <a:lnSpc>
                          <a:spcPct val="115000"/>
                        </a:lnSpc>
                        <a:spcAft>
                          <a:spcPts val="600"/>
                        </a:spcAft>
                      </a:pPr>
                      <a:r>
                        <a:rPr lang="en-GB" sz="1800">
                          <a:effectLst/>
                        </a:rPr>
                        <a:t>£  5</a:t>
                      </a:r>
                      <a:endParaRPr lang="en-GB" sz="1800">
                        <a:effectLst/>
                        <a:latin typeface="Calibri"/>
                        <a:ea typeface="Calibri"/>
                        <a:cs typeface="Times New Roman"/>
                      </a:endParaRPr>
                    </a:p>
                  </a:txBody>
                  <a:tcPr marL="68580" marR="68580" marT="0" marB="0"/>
                </a:tc>
              </a:tr>
              <a:tr h="278404">
                <a:tc>
                  <a:txBody>
                    <a:bodyPr/>
                    <a:lstStyle/>
                    <a:p>
                      <a:pPr marL="457200" algn="ctr">
                        <a:lnSpc>
                          <a:spcPct val="115000"/>
                        </a:lnSpc>
                        <a:spcAft>
                          <a:spcPts val="600"/>
                        </a:spcAft>
                      </a:pPr>
                      <a:r>
                        <a:rPr lang="en-GB" sz="1800" dirty="0" err="1">
                          <a:effectLst/>
                        </a:rPr>
                        <a:t>Naveed</a:t>
                      </a:r>
                      <a:endParaRPr lang="en-GB" sz="1800" dirty="0">
                        <a:effectLst/>
                        <a:latin typeface="Calibri"/>
                        <a:ea typeface="Calibri"/>
                        <a:cs typeface="Times New Roman"/>
                      </a:endParaRPr>
                    </a:p>
                  </a:txBody>
                  <a:tcPr marL="68580" marR="68580" marT="0" marB="0"/>
                </a:tc>
                <a:tc>
                  <a:txBody>
                    <a:bodyPr/>
                    <a:lstStyle/>
                    <a:p>
                      <a:pPr marL="457200" algn="ctr">
                        <a:lnSpc>
                          <a:spcPct val="115000"/>
                        </a:lnSpc>
                        <a:spcAft>
                          <a:spcPts val="600"/>
                        </a:spcAft>
                      </a:pPr>
                      <a:r>
                        <a:rPr lang="en-GB" sz="1800">
                          <a:effectLst/>
                        </a:rPr>
                        <a:t>£ 45.95</a:t>
                      </a:r>
                      <a:endParaRPr lang="en-GB" sz="1800">
                        <a:effectLst/>
                        <a:latin typeface="Calibri"/>
                        <a:ea typeface="Calibri"/>
                        <a:cs typeface="Times New Roman"/>
                      </a:endParaRPr>
                    </a:p>
                  </a:txBody>
                  <a:tcPr marL="68580" marR="68580" marT="0" marB="0"/>
                </a:tc>
                <a:tc>
                  <a:txBody>
                    <a:bodyPr/>
                    <a:lstStyle/>
                    <a:p>
                      <a:pPr marL="457200" algn="ctr">
                        <a:lnSpc>
                          <a:spcPct val="115000"/>
                        </a:lnSpc>
                        <a:spcAft>
                          <a:spcPts val="600"/>
                        </a:spcAft>
                      </a:pPr>
                      <a:r>
                        <a:rPr lang="en-GB" sz="1800">
                          <a:effectLst/>
                        </a:rPr>
                        <a:t>£  5</a:t>
                      </a:r>
                      <a:endParaRPr lang="en-GB" sz="1800">
                        <a:effectLst/>
                        <a:latin typeface="Calibri"/>
                        <a:ea typeface="Calibri"/>
                        <a:cs typeface="Times New Roman"/>
                      </a:endParaRPr>
                    </a:p>
                  </a:txBody>
                  <a:tcPr marL="68580" marR="68580" marT="0" marB="0"/>
                </a:tc>
              </a:tr>
              <a:tr h="293606">
                <a:tc>
                  <a:txBody>
                    <a:bodyPr/>
                    <a:lstStyle/>
                    <a:p>
                      <a:pPr marL="457200" algn="ctr">
                        <a:lnSpc>
                          <a:spcPct val="115000"/>
                        </a:lnSpc>
                        <a:spcAft>
                          <a:spcPts val="600"/>
                        </a:spcAft>
                      </a:pPr>
                      <a:r>
                        <a:rPr lang="en-GB" sz="1800" dirty="0">
                          <a:effectLst/>
                        </a:rPr>
                        <a:t>Rhiannon</a:t>
                      </a:r>
                      <a:endParaRPr lang="en-GB" sz="1800" dirty="0">
                        <a:effectLst/>
                        <a:latin typeface="Calibri"/>
                        <a:ea typeface="Calibri"/>
                        <a:cs typeface="Times New Roman"/>
                      </a:endParaRPr>
                    </a:p>
                  </a:txBody>
                  <a:tcPr marL="68580" marR="68580" marT="0" marB="0"/>
                </a:tc>
                <a:tc>
                  <a:txBody>
                    <a:bodyPr/>
                    <a:lstStyle/>
                    <a:p>
                      <a:pPr marL="457200" algn="ctr">
                        <a:lnSpc>
                          <a:spcPct val="115000"/>
                        </a:lnSpc>
                        <a:spcAft>
                          <a:spcPts val="600"/>
                        </a:spcAft>
                      </a:pPr>
                      <a:r>
                        <a:rPr lang="en-GB" sz="1800" dirty="0">
                          <a:effectLst/>
                        </a:rPr>
                        <a:t>£125.72</a:t>
                      </a:r>
                      <a:endParaRPr lang="en-GB" sz="1800" dirty="0">
                        <a:effectLst/>
                        <a:latin typeface="Calibri"/>
                        <a:ea typeface="Calibri"/>
                        <a:cs typeface="Times New Roman"/>
                      </a:endParaRPr>
                    </a:p>
                  </a:txBody>
                  <a:tcPr marL="68580" marR="68580" marT="0" marB="0"/>
                </a:tc>
                <a:tc>
                  <a:txBody>
                    <a:bodyPr/>
                    <a:lstStyle/>
                    <a:p>
                      <a:pPr marL="457200" algn="ctr">
                        <a:lnSpc>
                          <a:spcPct val="115000"/>
                        </a:lnSpc>
                        <a:spcAft>
                          <a:spcPts val="600"/>
                        </a:spcAft>
                      </a:pPr>
                      <a:r>
                        <a:rPr lang="en-GB" sz="1800">
                          <a:effectLst/>
                        </a:rPr>
                        <a:t>£25</a:t>
                      </a:r>
                      <a:endParaRPr lang="en-GB" sz="1800">
                        <a:effectLst/>
                        <a:latin typeface="Calibri"/>
                        <a:ea typeface="Calibri"/>
                        <a:cs typeface="Times New Roman"/>
                      </a:endParaRPr>
                    </a:p>
                  </a:txBody>
                  <a:tcPr marL="68580" marR="68580" marT="0" marB="0"/>
                </a:tc>
              </a:tr>
              <a:tr h="296857">
                <a:tc>
                  <a:txBody>
                    <a:bodyPr/>
                    <a:lstStyle/>
                    <a:p>
                      <a:pPr marL="457200" algn="ctr">
                        <a:lnSpc>
                          <a:spcPct val="115000"/>
                        </a:lnSpc>
                        <a:spcAft>
                          <a:spcPts val="600"/>
                        </a:spcAft>
                      </a:pPr>
                      <a:r>
                        <a:rPr lang="en-GB" sz="1800" dirty="0" err="1">
                          <a:effectLst/>
                        </a:rPr>
                        <a:t>Nisha</a:t>
                      </a:r>
                      <a:endParaRPr lang="en-GB" sz="1800" dirty="0">
                        <a:effectLst/>
                        <a:latin typeface="Calibri"/>
                        <a:ea typeface="Calibri"/>
                        <a:cs typeface="Times New Roman"/>
                      </a:endParaRPr>
                    </a:p>
                  </a:txBody>
                  <a:tcPr marL="68580" marR="68580" marT="0" marB="0"/>
                </a:tc>
                <a:tc>
                  <a:txBody>
                    <a:bodyPr/>
                    <a:lstStyle/>
                    <a:p>
                      <a:pPr marL="457200" algn="ctr">
                        <a:lnSpc>
                          <a:spcPct val="115000"/>
                        </a:lnSpc>
                        <a:spcAft>
                          <a:spcPts val="600"/>
                        </a:spcAft>
                      </a:pPr>
                      <a:r>
                        <a:rPr lang="en-GB" sz="1800" dirty="0">
                          <a:effectLst/>
                        </a:rPr>
                        <a:t>£  60.02</a:t>
                      </a:r>
                      <a:endParaRPr lang="en-GB" sz="1800" dirty="0">
                        <a:effectLst/>
                        <a:latin typeface="Calibri"/>
                        <a:ea typeface="Calibri"/>
                        <a:cs typeface="Times New Roman"/>
                      </a:endParaRPr>
                    </a:p>
                  </a:txBody>
                  <a:tcPr marL="68580" marR="68580" marT="0" marB="0"/>
                </a:tc>
                <a:tc>
                  <a:txBody>
                    <a:bodyPr/>
                    <a:lstStyle/>
                    <a:p>
                      <a:pPr marL="457200" algn="ctr">
                        <a:lnSpc>
                          <a:spcPct val="115000"/>
                        </a:lnSpc>
                        <a:spcAft>
                          <a:spcPts val="600"/>
                        </a:spcAft>
                      </a:pPr>
                      <a:r>
                        <a:rPr lang="en-GB" sz="1800" dirty="0">
                          <a:effectLst/>
                        </a:rPr>
                        <a:t>£10</a:t>
                      </a:r>
                      <a:endParaRPr lang="en-GB" sz="1800" dirty="0">
                        <a:effectLst/>
                        <a:latin typeface="Calibri"/>
                        <a:ea typeface="Calibri"/>
                        <a:cs typeface="Times New Roman"/>
                      </a:endParaRPr>
                    </a:p>
                  </a:txBody>
                  <a:tcPr marL="68580" marR="68580" marT="0" marB="0"/>
                </a:tc>
              </a:tr>
            </a:tbl>
          </a:graphicData>
        </a:graphic>
      </p:graphicFrame>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94663" y="6183746"/>
            <a:ext cx="1049337" cy="5921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2943002"/>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9438" y="260648"/>
            <a:ext cx="8229600" cy="4104456"/>
          </a:xfrm>
        </p:spPr>
        <p:txBody>
          <a:bodyPr anchor="t">
            <a:normAutofit/>
          </a:bodyPr>
          <a:lstStyle/>
          <a:p>
            <a:pPr lvl="0" algn="l"/>
            <a:r>
              <a:rPr lang="en-GB" dirty="0" smtClean="0">
                <a:latin typeface="Calibri" panose="020F0502020204030204" pitchFamily="34" charset="0"/>
              </a:rPr>
              <a:t>Sale </a:t>
            </a:r>
            <a:r>
              <a:rPr lang="en-GB" dirty="0">
                <a:latin typeface="Calibri" panose="020F0502020204030204" pitchFamily="34" charset="0"/>
              </a:rPr>
              <a:t>prices</a:t>
            </a:r>
            <a:br>
              <a:rPr lang="en-GB" dirty="0">
                <a:latin typeface="Calibri" panose="020F0502020204030204" pitchFamily="34" charset="0"/>
              </a:rPr>
            </a:br>
            <a:r>
              <a:rPr lang="en-GB" sz="2700" dirty="0" smtClean="0">
                <a:latin typeface="Calibri" panose="020F0502020204030204" pitchFamily="34" charset="0"/>
              </a:rPr>
              <a:t/>
            </a:r>
            <a:br>
              <a:rPr lang="en-GB" sz="2700" dirty="0" smtClean="0">
                <a:latin typeface="Calibri" panose="020F0502020204030204" pitchFamily="34" charset="0"/>
              </a:rPr>
            </a:br>
            <a:r>
              <a:rPr lang="en-GB" sz="2400" b="0" dirty="0" smtClean="0">
                <a:solidFill>
                  <a:schemeClr val="tx1"/>
                </a:solidFill>
                <a:latin typeface="Calibri" panose="020F0502020204030204" pitchFamily="34" charset="0"/>
              </a:rPr>
              <a:t>Deli </a:t>
            </a:r>
            <a:r>
              <a:rPr lang="en-GB" sz="2400" b="0" dirty="0">
                <a:solidFill>
                  <a:schemeClr val="tx1"/>
                </a:solidFill>
                <a:latin typeface="Calibri" panose="020F0502020204030204" pitchFamily="34" charset="0"/>
              </a:rPr>
              <a:t>wants to buy a laptop for his son for Christmas. He uses the internet to compare the price in various stores. In PC Express the laptop is priced at £479, whereas LAP Gear are offering the same laptop for £520 with a 12.5% reduction.</a:t>
            </a:r>
            <a:br>
              <a:rPr lang="en-GB" sz="2400" b="0" dirty="0">
                <a:solidFill>
                  <a:schemeClr val="tx1"/>
                </a:solidFill>
                <a:latin typeface="Calibri" panose="020F0502020204030204" pitchFamily="34" charset="0"/>
              </a:rPr>
            </a:br>
            <a:r>
              <a:rPr lang="en-GB" sz="2400" b="0" dirty="0">
                <a:solidFill>
                  <a:schemeClr val="tx1"/>
                </a:solidFill>
                <a:latin typeface="Calibri" panose="020F0502020204030204" pitchFamily="34" charset="0"/>
              </a:rPr>
              <a:t>Deli sketches a bar to help him work out the price in LAP Gear. He starts like this</a:t>
            </a:r>
            <a:r>
              <a:rPr lang="en-GB" sz="2400" b="0" dirty="0" smtClean="0">
                <a:solidFill>
                  <a:schemeClr val="tx1"/>
                </a:solidFill>
                <a:latin typeface="Calibri" panose="020F0502020204030204" pitchFamily="34" charset="0"/>
              </a:rPr>
              <a:t>:</a:t>
            </a:r>
            <a:endParaRPr lang="en-GB" sz="2400" b="0" dirty="0">
              <a:solidFill>
                <a:schemeClr val="tx1"/>
              </a:solidFill>
              <a:latin typeface="Calibri" panose="020F0502020204030204" pitchFamily="34" charset="0"/>
            </a:endParaRP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27843" y="6248400"/>
            <a:ext cx="108585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3" name="Group 2"/>
          <p:cNvGrpSpPr>
            <a:grpSpLocks/>
          </p:cNvGrpSpPr>
          <p:nvPr/>
        </p:nvGrpSpPr>
        <p:grpSpPr bwMode="auto">
          <a:xfrm>
            <a:off x="2010552" y="3566026"/>
            <a:ext cx="4853068" cy="1758989"/>
            <a:chOff x="3631" y="5488"/>
            <a:chExt cx="5185" cy="1816"/>
          </a:xfrm>
        </p:grpSpPr>
        <p:pic>
          <p:nvPicPr>
            <p:cNvPr id="1027" name="Picture 1"/>
            <p:cNvPicPr>
              <a:picLocks noChangeAspect="1" noChangeArrowheads="1"/>
            </p:cNvPicPr>
            <p:nvPr/>
          </p:nvPicPr>
          <p:blipFill>
            <a:blip r:embed="rId4">
              <a:extLst>
                <a:ext uri="{28A0092B-C50C-407E-A947-70E740481C1C}">
                  <a14:useLocalDpi xmlns:a14="http://schemas.microsoft.com/office/drawing/2010/main" val="0"/>
                </a:ext>
              </a:extLst>
            </a:blip>
            <a:srcRect l="21107" t="34692" r="26529" b="40341"/>
            <a:stretch>
              <a:fillRect/>
            </a:stretch>
          </p:blipFill>
          <p:spPr bwMode="auto">
            <a:xfrm>
              <a:off x="3631" y="5488"/>
              <a:ext cx="5185" cy="1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8" name="Picture 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45" y="5820"/>
              <a:ext cx="587" cy="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4" name="TextBox 3"/>
          <p:cNvSpPr txBox="1"/>
          <p:nvPr/>
        </p:nvSpPr>
        <p:spPr>
          <a:xfrm>
            <a:off x="219438" y="5325015"/>
            <a:ext cx="7848872" cy="1200329"/>
          </a:xfrm>
          <a:prstGeom prst="rect">
            <a:avLst/>
          </a:prstGeom>
          <a:noFill/>
        </p:spPr>
        <p:txBody>
          <a:bodyPr wrap="square" rtlCol="0">
            <a:spAutoFit/>
          </a:bodyPr>
          <a:lstStyle/>
          <a:p>
            <a:pPr marL="457200" indent="-457200">
              <a:buAutoNum type="alphaLcParenR"/>
            </a:pPr>
            <a:r>
              <a:rPr lang="en-GB" sz="2400" dirty="0" smtClean="0">
                <a:latin typeface="Calibri" panose="020F0502020204030204" pitchFamily="34" charset="0"/>
              </a:rPr>
              <a:t>Make </a:t>
            </a:r>
            <a:r>
              <a:rPr lang="en-GB" sz="2400" dirty="0">
                <a:latin typeface="Calibri" panose="020F0502020204030204" pitchFamily="34" charset="0"/>
              </a:rPr>
              <a:t>a copy of the percentage bar and complete his </a:t>
            </a:r>
            <a:r>
              <a:rPr lang="en-GB" sz="2400" dirty="0" smtClean="0">
                <a:latin typeface="Calibri" panose="020F0502020204030204" pitchFamily="34" charset="0"/>
              </a:rPr>
              <a:t>calculations.</a:t>
            </a:r>
          </a:p>
          <a:p>
            <a:pPr marL="457200" indent="-457200">
              <a:buAutoNum type="alphaLcParenR"/>
            </a:pPr>
            <a:r>
              <a:rPr lang="en-GB" sz="2400" dirty="0" smtClean="0">
                <a:latin typeface="Calibri" panose="020F0502020204030204" pitchFamily="34" charset="0"/>
              </a:rPr>
              <a:t>Which </a:t>
            </a:r>
            <a:r>
              <a:rPr lang="en-GB" sz="2400" dirty="0">
                <a:latin typeface="Calibri" panose="020F0502020204030204" pitchFamily="34" charset="0"/>
              </a:rPr>
              <a:t>online shop is selling the laptop for less?</a:t>
            </a:r>
            <a:endParaRPr lang="en-GB" sz="2400" dirty="0"/>
          </a:p>
        </p:txBody>
      </p:sp>
    </p:spTree>
    <p:extLst>
      <p:ext uri="{BB962C8B-B14F-4D97-AF65-F5344CB8AC3E}">
        <p14:creationId xmlns:p14="http://schemas.microsoft.com/office/powerpoint/2010/main" val="2853841123"/>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theme/theme1.xml><?xml version="1.0" encoding="utf-8"?>
<a:theme xmlns:a="http://schemas.openxmlformats.org/drawingml/2006/main" name="nctem1">
  <a:themeElements>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fontScheme name="nctem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742950" marR="0" indent="-285750" algn="l" defTabSz="914400" rtl="0" eaLnBrk="1" fontAlgn="base" latinLnBrk="0" hangingPunct="1">
          <a:lnSpc>
            <a:spcPct val="100000"/>
          </a:lnSpc>
          <a:spcBef>
            <a:spcPct val="20000"/>
          </a:spcBef>
          <a:spcAft>
            <a:spcPct val="0"/>
          </a:spcAft>
          <a:buClr>
            <a:srgbClr val="00628C"/>
          </a:buClr>
          <a:buSzTx/>
          <a:buFont typeface="Arial" charset="0"/>
          <a:buChar char="●"/>
          <a:tabLst/>
          <a:defRPr kumimoji="0" lang="en-GB" sz="2800" b="0" i="0" u="none" strike="noStrike" cap="none" normalizeH="0" baseline="0" smtClean="0">
            <a:ln>
              <a:noFill/>
            </a:ln>
            <a:solidFill>
              <a:schemeClr val="tx1"/>
            </a:solidFill>
            <a:effectLst/>
            <a:latin typeface="Arial" charset="0"/>
          </a:defRPr>
        </a:defPPr>
      </a:lstStyle>
    </a:lnDef>
  </a:objectDefaults>
  <a:extraClrSchemeLst>
    <a:extraClrScheme>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clrMap bg1="lt1" tx1="dk1" bg2="lt2" tx2="dk2" accent1="accent1" accent2="accent2" accent3="accent3" accent4="accent4" accent5="accent5" accent6="accent6" hlink="hlink" folHlink="folHlink"/>
    </a:extraClrScheme>
    <a:extraClrScheme>
      <a:clrScheme name="nctem1 2">
        <a:dk1>
          <a:srgbClr val="000000"/>
        </a:dk1>
        <a:lt1>
          <a:srgbClr val="FFFFFF"/>
        </a:lt1>
        <a:dk2>
          <a:srgbClr val="333366"/>
        </a:dk2>
        <a:lt2>
          <a:srgbClr val="5F5F5F"/>
        </a:lt2>
        <a:accent1>
          <a:srgbClr val="CC99FF"/>
        </a:accent1>
        <a:accent2>
          <a:srgbClr val="99CCCC"/>
        </a:accent2>
        <a:accent3>
          <a:srgbClr val="FFFFFF"/>
        </a:accent3>
        <a:accent4>
          <a:srgbClr val="000000"/>
        </a:accent4>
        <a:accent5>
          <a:srgbClr val="E2CAFF"/>
        </a:accent5>
        <a:accent6>
          <a:srgbClr val="8AB9B9"/>
        </a:accent6>
        <a:hlink>
          <a:srgbClr val="666699"/>
        </a:hlink>
        <a:folHlink>
          <a:srgbClr val="660066"/>
        </a:folHlink>
      </a:clrScheme>
      <a:clrMap bg1="lt1" tx1="dk1" bg2="lt2" tx2="dk2" accent1="accent1" accent2="accent2" accent3="accent3" accent4="accent4" accent5="accent5" accent6="accent6" hlink="hlink" folHlink="folHlink"/>
    </a:extraClrScheme>
    <a:extraClrScheme>
      <a:clrScheme name="nctem1 3">
        <a:dk1>
          <a:srgbClr val="000000"/>
        </a:dk1>
        <a:lt1>
          <a:srgbClr val="FFFFFF"/>
        </a:lt1>
        <a:dk2>
          <a:srgbClr val="0000CC"/>
        </a:dk2>
        <a:lt2>
          <a:srgbClr val="434343"/>
        </a:lt2>
        <a:accent1>
          <a:srgbClr val="99CC00"/>
        </a:accent1>
        <a:accent2>
          <a:srgbClr val="FFCC00"/>
        </a:accent2>
        <a:accent3>
          <a:srgbClr val="FFFFFF"/>
        </a:accent3>
        <a:accent4>
          <a:srgbClr val="000000"/>
        </a:accent4>
        <a:accent5>
          <a:srgbClr val="CAE2AA"/>
        </a:accent5>
        <a:accent6>
          <a:srgbClr val="E7B900"/>
        </a:accent6>
        <a:hlink>
          <a:srgbClr val="FF0000"/>
        </a:hlink>
        <a:folHlink>
          <a:srgbClr val="808080"/>
        </a:folHlink>
      </a:clrScheme>
      <a:clrMap bg1="lt1" tx1="dk1" bg2="lt2" tx2="dk2" accent1="accent1" accent2="accent2" accent3="accent3" accent4="accent4" accent5="accent5" accent6="accent6" hlink="hlink" folHlink="folHlink"/>
    </a:extraClrScheme>
    <a:extraClrScheme>
      <a:clrScheme name="nctem1 4">
        <a:dk1>
          <a:srgbClr val="000000"/>
        </a:dk1>
        <a:lt1>
          <a:srgbClr val="64AAAE"/>
        </a:lt1>
        <a:dk2>
          <a:srgbClr val="FFFFCC"/>
        </a:dk2>
        <a:lt2>
          <a:srgbClr val="5F5F5F"/>
        </a:lt2>
        <a:accent1>
          <a:srgbClr val="B4B1DB"/>
        </a:accent1>
        <a:accent2>
          <a:srgbClr val="61C1D7"/>
        </a:accent2>
        <a:accent3>
          <a:srgbClr val="B8D2D3"/>
        </a:accent3>
        <a:accent4>
          <a:srgbClr val="000000"/>
        </a:accent4>
        <a:accent5>
          <a:srgbClr val="D6D5EA"/>
        </a:accent5>
        <a:accent6>
          <a:srgbClr val="57AFC3"/>
        </a:accent6>
        <a:hlink>
          <a:srgbClr val="257177"/>
        </a:hlink>
        <a:folHlink>
          <a:srgbClr val="CCCCCC"/>
        </a:folHlink>
      </a:clrScheme>
      <a:clrMap bg1="lt1" tx1="dk1" bg2="lt2" tx2="dk2" accent1="accent1" accent2="accent2" accent3="accent3" accent4="accent4" accent5="accent5" accent6="accent6" hlink="hlink" folHlink="folHlink"/>
    </a:extraClrScheme>
    <a:extraClrScheme>
      <a:clrScheme name="nctem1 5">
        <a:dk1>
          <a:srgbClr val="5F5F5F"/>
        </a:dk1>
        <a:lt1>
          <a:srgbClr val="F8F8F8"/>
        </a:lt1>
        <a:dk2>
          <a:srgbClr val="2A285A"/>
        </a:dk2>
        <a:lt2>
          <a:srgbClr val="FFFFFF"/>
        </a:lt2>
        <a:accent1>
          <a:srgbClr val="999966"/>
        </a:accent1>
        <a:accent2>
          <a:srgbClr val="8C8B9D"/>
        </a:accent2>
        <a:accent3>
          <a:srgbClr val="ACACB5"/>
        </a:accent3>
        <a:accent4>
          <a:srgbClr val="D4D4D4"/>
        </a:accent4>
        <a:accent5>
          <a:srgbClr val="CACAB8"/>
        </a:accent5>
        <a:accent6>
          <a:srgbClr val="7E7D8E"/>
        </a:accent6>
        <a:hlink>
          <a:srgbClr val="465174"/>
        </a:hlink>
        <a:folHlink>
          <a:srgbClr val="C0C0C0"/>
        </a:folHlink>
      </a:clrScheme>
      <a:clrMap bg1="dk2" tx1="lt1" bg2="dk1" tx2="lt2" accent1="accent1" accent2="accent2" accent3="accent3" accent4="accent4" accent5="accent5" accent6="accent6" hlink="hlink" folHlink="folHlink"/>
    </a:extraClrScheme>
    <a:extraClrScheme>
      <a:clrScheme name="nctem1 6">
        <a:dk1>
          <a:srgbClr val="434343"/>
        </a:dk1>
        <a:lt1>
          <a:srgbClr val="FFFFFF"/>
        </a:lt1>
        <a:dk2>
          <a:srgbClr val="360404"/>
        </a:dk2>
        <a:lt2>
          <a:srgbClr val="FFFFFF"/>
        </a:lt2>
        <a:accent1>
          <a:srgbClr val="669900"/>
        </a:accent1>
        <a:accent2>
          <a:srgbClr val="CC6600"/>
        </a:accent2>
        <a:accent3>
          <a:srgbClr val="AEAAAA"/>
        </a:accent3>
        <a:accent4>
          <a:srgbClr val="DADADA"/>
        </a:accent4>
        <a:accent5>
          <a:srgbClr val="B8CAAA"/>
        </a:accent5>
        <a:accent6>
          <a:srgbClr val="B95C00"/>
        </a:accent6>
        <a:hlink>
          <a:srgbClr val="CC3300"/>
        </a:hlink>
        <a:folHlink>
          <a:srgbClr val="808080"/>
        </a:folHlink>
      </a:clrScheme>
      <a:clrMap bg1="dk2" tx1="lt1" bg2="dk1" tx2="lt2" accent1="accent1" accent2="accent2" accent3="accent3" accent4="accent4" accent5="accent5" accent6="accent6" hlink="hlink" folHlink="folHlink"/>
    </a:extraClrScheme>
    <a:extraClrScheme>
      <a:clrScheme name="nctem1 7">
        <a:dk1>
          <a:srgbClr val="434343"/>
        </a:dk1>
        <a:lt1>
          <a:srgbClr val="FFFFFF"/>
        </a:lt1>
        <a:dk2>
          <a:srgbClr val="000000"/>
        </a:dk2>
        <a:lt2>
          <a:srgbClr val="8285FE"/>
        </a:lt2>
        <a:accent1>
          <a:srgbClr val="669900"/>
        </a:accent1>
        <a:accent2>
          <a:srgbClr val="9900FF"/>
        </a:accent2>
        <a:accent3>
          <a:srgbClr val="AAAAAA"/>
        </a:accent3>
        <a:accent4>
          <a:srgbClr val="DADADA"/>
        </a:accent4>
        <a:accent5>
          <a:srgbClr val="B8CAAA"/>
        </a:accent5>
        <a:accent6>
          <a:srgbClr val="8A00E7"/>
        </a:accent6>
        <a:hlink>
          <a:srgbClr val="6600CC"/>
        </a:hlink>
        <a:folHlink>
          <a:srgbClr val="808080"/>
        </a:folHlink>
      </a:clrScheme>
      <a:clrMap bg1="dk2" tx1="lt1" bg2="dk1" tx2="lt2" accent1="accent1" accent2="accent2" accent3="accent3" accent4="accent4" accent5="accent5" accent6="accent6" hlink="hlink" folHlink="folHlink"/>
    </a:extraClrScheme>
    <a:extraClrScheme>
      <a:clrScheme name="nctem1 8">
        <a:dk1>
          <a:srgbClr val="434343"/>
        </a:dk1>
        <a:lt1>
          <a:srgbClr val="FFFFFF"/>
        </a:lt1>
        <a:dk2>
          <a:srgbClr val="000000"/>
        </a:dk2>
        <a:lt2>
          <a:srgbClr val="0066FF"/>
        </a:lt2>
        <a:accent1>
          <a:srgbClr val="339966"/>
        </a:accent1>
        <a:accent2>
          <a:srgbClr val="FFCC00"/>
        </a:accent2>
        <a:accent3>
          <a:srgbClr val="AAAAAA"/>
        </a:accent3>
        <a:accent4>
          <a:srgbClr val="DADADA"/>
        </a:accent4>
        <a:accent5>
          <a:srgbClr val="ADCAB8"/>
        </a:accent5>
        <a:accent6>
          <a:srgbClr val="E7B900"/>
        </a:accent6>
        <a:hlink>
          <a:srgbClr val="CC0000"/>
        </a:hlink>
        <a:folHlink>
          <a:srgbClr val="808080"/>
        </a:folHlink>
      </a:clrScheme>
      <a:clrMap bg1="dk2" tx1="lt1" bg2="dk1" tx2="lt2" accent1="accent1" accent2="accent2" accent3="accent3" accent4="accent4" accent5="accent5" accent6="accent6" hlink="hlink" folHlink="folHlink"/>
    </a:extraClrScheme>
    <a:extraClrScheme>
      <a:clrScheme name="nctem1 9">
        <a:dk1>
          <a:srgbClr val="333300"/>
        </a:dk1>
        <a:lt1>
          <a:srgbClr val="FFFFFF"/>
        </a:lt1>
        <a:dk2>
          <a:srgbClr val="669900"/>
        </a:dk2>
        <a:lt2>
          <a:srgbClr val="FFFFCC"/>
        </a:lt2>
        <a:accent1>
          <a:srgbClr val="CCCC00"/>
        </a:accent1>
        <a:accent2>
          <a:srgbClr val="99CC00"/>
        </a:accent2>
        <a:accent3>
          <a:srgbClr val="B8CAAA"/>
        </a:accent3>
        <a:accent4>
          <a:srgbClr val="DADADA"/>
        </a:accent4>
        <a:accent5>
          <a:srgbClr val="E2E2AA"/>
        </a:accent5>
        <a:accent6>
          <a:srgbClr val="8AB900"/>
        </a:accent6>
        <a:hlink>
          <a:srgbClr val="336600"/>
        </a:hlink>
        <a:folHlink>
          <a:srgbClr val="FFFF66"/>
        </a:folHlink>
      </a:clrScheme>
      <a:clrMap bg1="dk2" tx1="lt1" bg2="dk1" tx2="lt2" accent1="accent1" accent2="accent2" accent3="accent3" accent4="accent4" accent5="accent5" accent6="accent6" hlink="hlink" folHlink="folHlink"/>
    </a:extraClrScheme>
    <a:extraClrScheme>
      <a:clrScheme name="nctem1 10">
        <a:dk1>
          <a:srgbClr val="333333"/>
        </a:dk1>
        <a:lt1>
          <a:srgbClr val="FFFFCC"/>
        </a:lt1>
        <a:dk2>
          <a:srgbClr val="660000"/>
        </a:dk2>
        <a:lt2>
          <a:srgbClr val="CCCCCC"/>
        </a:lt2>
        <a:accent1>
          <a:srgbClr val="FF6600"/>
        </a:accent1>
        <a:accent2>
          <a:srgbClr val="CC3300"/>
        </a:accent2>
        <a:accent3>
          <a:srgbClr val="B8AAAA"/>
        </a:accent3>
        <a:accent4>
          <a:srgbClr val="DADAAE"/>
        </a:accent4>
        <a:accent5>
          <a:srgbClr val="FFB8AA"/>
        </a:accent5>
        <a:accent6>
          <a:srgbClr val="B92D00"/>
        </a:accent6>
        <a:hlink>
          <a:srgbClr val="990000"/>
        </a:hlink>
        <a:folHlink>
          <a:srgbClr val="CC9900"/>
        </a:folHlink>
      </a:clrScheme>
      <a:clrMap bg1="dk2" tx1="lt1" bg2="dk1" tx2="lt2" accent1="accent1" accent2="accent2" accent3="accent3" accent4="accent4" accent5="accent5" accent6="accent6" hlink="hlink" folHlink="folHlink"/>
    </a:extraClrScheme>
    <a:extraClrScheme>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Override1.xml><?xml version="1.0" encoding="utf-8"?>
<a:themeOverride xmlns:a="http://schemas.openxmlformats.org/drawingml/2006/main">
  <a:clrScheme name="nctem1 1">
    <a:dk1>
      <a:srgbClr val="000000"/>
    </a:dk1>
    <a:lt1>
      <a:srgbClr val="FFFFFF"/>
    </a:lt1>
    <a:dk2>
      <a:srgbClr val="006666"/>
    </a:dk2>
    <a:lt2>
      <a:srgbClr val="5F5F5F"/>
    </a:lt2>
    <a:accent1>
      <a:srgbClr val="33CCCC"/>
    </a:accent1>
    <a:accent2>
      <a:srgbClr val="99CCCC"/>
    </a:accent2>
    <a:accent3>
      <a:srgbClr val="FFFFFF"/>
    </a:accent3>
    <a:accent4>
      <a:srgbClr val="000000"/>
    </a:accent4>
    <a:accent5>
      <a:srgbClr val="ADE2E2"/>
    </a:accent5>
    <a:accent6>
      <a:srgbClr val="8AB9B9"/>
    </a:accent6>
    <a:hlink>
      <a:srgbClr val="006666"/>
    </a:hlink>
    <a:folHlink>
      <a:srgbClr val="B2B2B2"/>
    </a:folHlink>
  </a:clrScheme>
</a:themeOverride>
</file>

<file path=ppt/theme/themeOverride10.xml><?xml version="1.0" encoding="utf-8"?>
<a:themeOverride xmlns:a="http://schemas.openxmlformats.org/drawingml/2006/main">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themeOverride>
</file>

<file path=ppt/theme/themeOverride11.xml><?xml version="1.0" encoding="utf-8"?>
<a:themeOverride xmlns:a="http://schemas.openxmlformats.org/drawingml/2006/main">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themeOverride>
</file>

<file path=ppt/theme/themeOverride12.xml><?xml version="1.0" encoding="utf-8"?>
<a:themeOverride xmlns:a="http://schemas.openxmlformats.org/drawingml/2006/main">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themeOverride>
</file>

<file path=ppt/theme/themeOverride13.xml><?xml version="1.0" encoding="utf-8"?>
<a:themeOverride xmlns:a="http://schemas.openxmlformats.org/drawingml/2006/main">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themeOverride>
</file>

<file path=ppt/theme/themeOverride14.xml><?xml version="1.0" encoding="utf-8"?>
<a:themeOverride xmlns:a="http://schemas.openxmlformats.org/drawingml/2006/main">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themeOverride>
</file>

<file path=ppt/theme/themeOverride2.xml><?xml version="1.0" encoding="utf-8"?>
<a:themeOverride xmlns:a="http://schemas.openxmlformats.org/drawingml/2006/main">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themeOverride>
</file>

<file path=ppt/theme/themeOverride3.xml><?xml version="1.0" encoding="utf-8"?>
<a:themeOverride xmlns:a="http://schemas.openxmlformats.org/drawingml/2006/main">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themeOverride>
</file>

<file path=ppt/theme/themeOverride4.xml><?xml version="1.0" encoding="utf-8"?>
<a:themeOverride xmlns:a="http://schemas.openxmlformats.org/drawingml/2006/main">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themeOverride>
</file>

<file path=ppt/theme/themeOverride5.xml><?xml version="1.0" encoding="utf-8"?>
<a:themeOverride xmlns:a="http://schemas.openxmlformats.org/drawingml/2006/main">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themeOverride>
</file>

<file path=ppt/theme/themeOverride6.xml><?xml version="1.0" encoding="utf-8"?>
<a:themeOverride xmlns:a="http://schemas.openxmlformats.org/drawingml/2006/main">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themeOverride>
</file>

<file path=ppt/theme/themeOverride7.xml><?xml version="1.0" encoding="utf-8"?>
<a:themeOverride xmlns:a="http://schemas.openxmlformats.org/drawingml/2006/main">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themeOverride>
</file>

<file path=ppt/theme/themeOverride8.xml><?xml version="1.0" encoding="utf-8"?>
<a:themeOverride xmlns:a="http://schemas.openxmlformats.org/drawingml/2006/main">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themeOverride>
</file>

<file path=ppt/theme/themeOverride9.xml><?xml version="1.0" encoding="utf-8"?>
<a:themeOverride xmlns:a="http://schemas.openxmlformats.org/drawingml/2006/main">
  <a:clrScheme name="nctem1 11">
    <a:dk1>
      <a:srgbClr val="000000"/>
    </a:dk1>
    <a:lt1>
      <a:srgbClr val="FFFFFF"/>
    </a:lt1>
    <a:dk2>
      <a:srgbClr val="00628C"/>
    </a:dk2>
    <a:lt2>
      <a:srgbClr val="5F5F5F"/>
    </a:lt2>
    <a:accent1>
      <a:srgbClr val="82E6DD"/>
    </a:accent1>
    <a:accent2>
      <a:srgbClr val="C8E2E8"/>
    </a:accent2>
    <a:accent3>
      <a:srgbClr val="FFFFFF"/>
    </a:accent3>
    <a:accent4>
      <a:srgbClr val="000000"/>
    </a:accent4>
    <a:accent5>
      <a:srgbClr val="C1F0EB"/>
    </a:accent5>
    <a:accent6>
      <a:srgbClr val="B5CDD2"/>
    </a:accent6>
    <a:hlink>
      <a:srgbClr val="00628C"/>
    </a:hlink>
    <a:folHlink>
      <a:srgbClr val="B2B2B2"/>
    </a:folHlink>
  </a:clrScheme>
</a:themeOverride>
</file>

<file path=docProps/app.xml><?xml version="1.0" encoding="utf-8"?>
<Properties xmlns="http://schemas.openxmlformats.org/officeDocument/2006/extended-properties" xmlns:vt="http://schemas.openxmlformats.org/officeDocument/2006/docPropsVTypes">
  <Template/>
  <TotalTime>996</TotalTime>
  <Words>687</Words>
  <Application>Microsoft Office PowerPoint</Application>
  <PresentationFormat>On-screen Show (4:3)</PresentationFormat>
  <Paragraphs>177</Paragraphs>
  <Slides>15</Slides>
  <Notes>0</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nctem1</vt:lpstr>
      <vt:lpstr>KS3 Multiplicative Reasoning</vt:lpstr>
      <vt:lpstr>Downloading software</vt:lpstr>
      <vt:lpstr>Downloading software</vt:lpstr>
      <vt:lpstr>PowerPoint Presentation</vt:lpstr>
      <vt:lpstr>PowerPoint Presentation</vt:lpstr>
      <vt:lpstr>PowerPoint Presentation</vt:lpstr>
      <vt:lpstr>PowerPoint Presentation</vt:lpstr>
      <vt:lpstr>PowerPoint Presentation</vt:lpstr>
      <vt:lpstr>Sale prices  Deli wants to buy a laptop for his son for Christmas. He uses the internet to compare the price in various stores. In PC Express the laptop is priced at £479, whereas LAP Gear are offering the same laptop for £520 with a 12.5% reduction. Deli sketches a bar to help him work out the price in LAP Gear. He starts like this:</vt:lpstr>
      <vt:lpstr>Sale prices</vt:lpstr>
      <vt:lpstr>Sale prices  Sue is looking to buy a scooter for her two children for Christmas. She finds the one she wants on offer in three different on line stores.  The offers are as follows:</vt:lpstr>
      <vt:lpstr>Price rises</vt:lpstr>
      <vt:lpstr>a)  A football stadium has increased its seating by 20%. The stadium can now hold up to 30 000 supporters. Describe how the bar drawn below represents this information.   b)  Copy the bar and fill in any more information that you know.      C)  How many supporters could the stadium hold before the increase?   </vt:lpstr>
      <vt:lpstr>Price rises</vt:lpstr>
      <vt:lpstr>Test results</vt:lpstr>
    </vt:vector>
  </TitlesOfParts>
  <Company>MMU</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NCETM: KS3 Multiplicative Reasoning Project</dc:title>
  <dc:creator>MMU User</dc:creator>
  <cp:lastModifiedBy>Jane Imrie</cp:lastModifiedBy>
  <cp:revision>76</cp:revision>
  <dcterms:created xsi:type="dcterms:W3CDTF">2013-11-22T13:56:18Z</dcterms:created>
  <dcterms:modified xsi:type="dcterms:W3CDTF">2016-03-23T14:11:38Z</dcterms:modified>
</cp:coreProperties>
</file>