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1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tags/tag2.xml" ContentType="application/vnd.openxmlformats-officedocument.presentationml.tags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tags/tag3.xml" ContentType="application/vnd.openxmlformats-officedocument.presentationml.tags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</p:sldMasterIdLst>
  <p:notesMasterIdLst>
    <p:notesMasterId r:id="rId136"/>
  </p:notesMasterIdLst>
  <p:sldIdLst>
    <p:sldId id="257" r:id="rId5"/>
    <p:sldId id="508" r:id="rId6"/>
    <p:sldId id="506" r:id="rId7"/>
    <p:sldId id="541" r:id="rId8"/>
    <p:sldId id="542" r:id="rId9"/>
    <p:sldId id="507" r:id="rId10"/>
    <p:sldId id="481" r:id="rId11"/>
    <p:sldId id="268" r:id="rId12"/>
    <p:sldId id="269" r:id="rId13"/>
    <p:sldId id="270" r:id="rId14"/>
    <p:sldId id="284" r:id="rId15"/>
    <p:sldId id="267" r:id="rId16"/>
    <p:sldId id="285" r:id="rId17"/>
    <p:sldId id="286" r:id="rId18"/>
    <p:sldId id="326" r:id="rId19"/>
    <p:sldId id="276" r:id="rId20"/>
    <p:sldId id="509" r:id="rId21"/>
    <p:sldId id="510" r:id="rId22"/>
    <p:sldId id="277" r:id="rId23"/>
    <p:sldId id="278" r:id="rId24"/>
    <p:sldId id="327" r:id="rId25"/>
    <p:sldId id="287" r:id="rId26"/>
    <p:sldId id="328" r:id="rId27"/>
    <p:sldId id="329" r:id="rId28"/>
    <p:sldId id="334" r:id="rId29"/>
    <p:sldId id="485" r:id="rId30"/>
    <p:sldId id="511" r:id="rId31"/>
    <p:sldId id="512" r:id="rId32"/>
    <p:sldId id="332" r:id="rId33"/>
    <p:sldId id="330" r:id="rId34"/>
    <p:sldId id="333" r:id="rId35"/>
    <p:sldId id="513" r:id="rId36"/>
    <p:sldId id="514" r:id="rId37"/>
    <p:sldId id="537" r:id="rId38"/>
    <p:sldId id="337" r:id="rId39"/>
    <p:sldId id="338" r:id="rId40"/>
    <p:sldId id="339" r:id="rId41"/>
    <p:sldId id="340" r:id="rId42"/>
    <p:sldId id="341" r:id="rId43"/>
    <p:sldId id="342" r:id="rId44"/>
    <p:sldId id="343" r:id="rId45"/>
    <p:sldId id="310" r:id="rId46"/>
    <p:sldId id="312" r:id="rId47"/>
    <p:sldId id="335" r:id="rId48"/>
    <p:sldId id="336" r:id="rId49"/>
    <p:sldId id="515" r:id="rId50"/>
    <p:sldId id="516" r:id="rId51"/>
    <p:sldId id="344" r:id="rId52"/>
    <p:sldId id="345" r:id="rId53"/>
    <p:sldId id="346" r:id="rId54"/>
    <p:sldId id="517" r:id="rId55"/>
    <p:sldId id="518" r:id="rId56"/>
    <p:sldId id="347" r:id="rId57"/>
    <p:sldId id="348" r:id="rId58"/>
    <p:sldId id="349" r:id="rId59"/>
    <p:sldId id="350" r:id="rId60"/>
    <p:sldId id="351" r:id="rId61"/>
    <p:sldId id="352" r:id="rId62"/>
    <p:sldId id="353" r:id="rId63"/>
    <p:sldId id="354" r:id="rId64"/>
    <p:sldId id="355" r:id="rId65"/>
    <p:sldId id="356" r:id="rId66"/>
    <p:sldId id="519" r:id="rId67"/>
    <p:sldId id="520" r:id="rId68"/>
    <p:sldId id="357" r:id="rId69"/>
    <p:sldId id="358" r:id="rId70"/>
    <p:sldId id="359" r:id="rId71"/>
    <p:sldId id="360" r:id="rId72"/>
    <p:sldId id="361" r:id="rId73"/>
    <p:sldId id="362" r:id="rId74"/>
    <p:sldId id="521" r:id="rId75"/>
    <p:sldId id="522" r:id="rId76"/>
    <p:sldId id="363" r:id="rId77"/>
    <p:sldId id="364" r:id="rId78"/>
    <p:sldId id="365" r:id="rId79"/>
    <p:sldId id="366" r:id="rId80"/>
    <p:sldId id="367" r:id="rId81"/>
    <p:sldId id="368" r:id="rId82"/>
    <p:sldId id="369" r:id="rId83"/>
    <p:sldId id="371" r:id="rId84"/>
    <p:sldId id="372" r:id="rId85"/>
    <p:sldId id="370" r:id="rId86"/>
    <p:sldId id="373" r:id="rId87"/>
    <p:sldId id="523" r:id="rId88"/>
    <p:sldId id="524" r:id="rId89"/>
    <p:sldId id="374" r:id="rId90"/>
    <p:sldId id="375" r:id="rId91"/>
    <p:sldId id="376" r:id="rId92"/>
    <p:sldId id="377" r:id="rId93"/>
    <p:sldId id="525" r:id="rId94"/>
    <p:sldId id="526" r:id="rId95"/>
    <p:sldId id="378" r:id="rId96"/>
    <p:sldId id="379" r:id="rId97"/>
    <p:sldId id="380" r:id="rId98"/>
    <p:sldId id="381" r:id="rId99"/>
    <p:sldId id="382" r:id="rId100"/>
    <p:sldId id="383" r:id="rId101"/>
    <p:sldId id="384" r:id="rId102"/>
    <p:sldId id="385" r:id="rId103"/>
    <p:sldId id="386" r:id="rId104"/>
    <p:sldId id="387" r:id="rId105"/>
    <p:sldId id="527" r:id="rId106"/>
    <p:sldId id="528" r:id="rId107"/>
    <p:sldId id="388" r:id="rId108"/>
    <p:sldId id="389" r:id="rId109"/>
    <p:sldId id="390" r:id="rId110"/>
    <p:sldId id="391" r:id="rId111"/>
    <p:sldId id="392" r:id="rId112"/>
    <p:sldId id="394" r:id="rId113"/>
    <p:sldId id="393" r:id="rId114"/>
    <p:sldId id="395" r:id="rId115"/>
    <p:sldId id="397" r:id="rId116"/>
    <p:sldId id="529" r:id="rId117"/>
    <p:sldId id="530" r:id="rId118"/>
    <p:sldId id="403" r:id="rId119"/>
    <p:sldId id="398" r:id="rId120"/>
    <p:sldId id="399" r:id="rId121"/>
    <p:sldId id="400" r:id="rId122"/>
    <p:sldId id="531" r:id="rId123"/>
    <p:sldId id="532" r:id="rId124"/>
    <p:sldId id="401" r:id="rId125"/>
    <p:sldId id="402" r:id="rId126"/>
    <p:sldId id="534" r:id="rId127"/>
    <p:sldId id="533" r:id="rId128"/>
    <p:sldId id="505" r:id="rId129"/>
    <p:sldId id="538" r:id="rId130"/>
    <p:sldId id="535" r:id="rId131"/>
    <p:sldId id="536" r:id="rId132"/>
    <p:sldId id="539" r:id="rId133"/>
    <p:sldId id="540" r:id="rId134"/>
    <p:sldId id="477" r:id="rId1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852135D-AE1F-46BC-8709-C991EDBD8336}">
          <p14:sldIdLst>
            <p14:sldId id="257"/>
            <p14:sldId id="508"/>
            <p14:sldId id="506"/>
            <p14:sldId id="541"/>
            <p14:sldId id="542"/>
            <p14:sldId id="507"/>
            <p14:sldId id="481"/>
            <p14:sldId id="268"/>
            <p14:sldId id="269"/>
            <p14:sldId id="270"/>
            <p14:sldId id="284"/>
            <p14:sldId id="267"/>
            <p14:sldId id="285"/>
            <p14:sldId id="286"/>
            <p14:sldId id="326"/>
            <p14:sldId id="276"/>
            <p14:sldId id="509"/>
            <p14:sldId id="510"/>
            <p14:sldId id="277"/>
            <p14:sldId id="278"/>
            <p14:sldId id="327"/>
            <p14:sldId id="287"/>
            <p14:sldId id="328"/>
            <p14:sldId id="329"/>
            <p14:sldId id="334"/>
            <p14:sldId id="485"/>
            <p14:sldId id="511"/>
            <p14:sldId id="512"/>
            <p14:sldId id="332"/>
            <p14:sldId id="330"/>
            <p14:sldId id="333"/>
            <p14:sldId id="513"/>
            <p14:sldId id="514"/>
            <p14:sldId id="537"/>
            <p14:sldId id="337"/>
            <p14:sldId id="338"/>
            <p14:sldId id="339"/>
            <p14:sldId id="340"/>
            <p14:sldId id="341"/>
            <p14:sldId id="342"/>
            <p14:sldId id="343"/>
            <p14:sldId id="310"/>
            <p14:sldId id="312"/>
            <p14:sldId id="335"/>
            <p14:sldId id="336"/>
            <p14:sldId id="515"/>
            <p14:sldId id="516"/>
            <p14:sldId id="344"/>
            <p14:sldId id="345"/>
            <p14:sldId id="346"/>
            <p14:sldId id="517"/>
            <p14:sldId id="518"/>
            <p14:sldId id="347"/>
            <p14:sldId id="348"/>
            <p14:sldId id="349"/>
            <p14:sldId id="350"/>
            <p14:sldId id="351"/>
            <p14:sldId id="352"/>
            <p14:sldId id="353"/>
            <p14:sldId id="354"/>
            <p14:sldId id="355"/>
            <p14:sldId id="356"/>
            <p14:sldId id="519"/>
            <p14:sldId id="520"/>
            <p14:sldId id="357"/>
            <p14:sldId id="358"/>
            <p14:sldId id="359"/>
            <p14:sldId id="360"/>
            <p14:sldId id="361"/>
            <p14:sldId id="362"/>
            <p14:sldId id="521"/>
            <p14:sldId id="522"/>
            <p14:sldId id="363"/>
            <p14:sldId id="364"/>
            <p14:sldId id="365"/>
            <p14:sldId id="366"/>
            <p14:sldId id="367"/>
            <p14:sldId id="368"/>
            <p14:sldId id="369"/>
            <p14:sldId id="371"/>
            <p14:sldId id="372"/>
            <p14:sldId id="370"/>
            <p14:sldId id="373"/>
            <p14:sldId id="523"/>
            <p14:sldId id="524"/>
            <p14:sldId id="374"/>
            <p14:sldId id="375"/>
            <p14:sldId id="376"/>
            <p14:sldId id="377"/>
            <p14:sldId id="525"/>
            <p14:sldId id="526"/>
            <p14:sldId id="378"/>
            <p14:sldId id="379"/>
            <p14:sldId id="380"/>
            <p14:sldId id="381"/>
            <p14:sldId id="382"/>
            <p14:sldId id="383"/>
            <p14:sldId id="384"/>
            <p14:sldId id="385"/>
            <p14:sldId id="386"/>
            <p14:sldId id="387"/>
            <p14:sldId id="527"/>
            <p14:sldId id="528"/>
            <p14:sldId id="388"/>
            <p14:sldId id="389"/>
            <p14:sldId id="390"/>
            <p14:sldId id="391"/>
            <p14:sldId id="392"/>
            <p14:sldId id="394"/>
            <p14:sldId id="393"/>
            <p14:sldId id="395"/>
            <p14:sldId id="397"/>
            <p14:sldId id="529"/>
            <p14:sldId id="530"/>
            <p14:sldId id="403"/>
            <p14:sldId id="398"/>
            <p14:sldId id="399"/>
            <p14:sldId id="400"/>
            <p14:sldId id="531"/>
            <p14:sldId id="532"/>
            <p14:sldId id="401"/>
            <p14:sldId id="402"/>
            <p14:sldId id="534"/>
            <p14:sldId id="533"/>
            <p14:sldId id="505"/>
            <p14:sldId id="538"/>
            <p14:sldId id="535"/>
            <p14:sldId id="536"/>
            <p14:sldId id="539"/>
            <p14:sldId id="540"/>
            <p14:sldId id="47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onna Cole" initials="DC" lastIdx="27" clrIdx="0">
    <p:extLst>
      <p:ext uri="{19B8F6BF-5375-455C-9EA6-DF929625EA0E}">
        <p15:presenceInfo xmlns:p15="http://schemas.microsoft.com/office/powerpoint/2012/main" userId="S::donna.cole@ncetm.org.uk::36e63e46-7f0e-4c72-a341-f5fc518a0358" providerId="AD"/>
      </p:ext>
    </p:extLst>
  </p:cmAuthor>
  <p:cmAuthor id="2" name="Elizabeth Lambert" initials="EL" lastIdx="1" clrIdx="1">
    <p:extLst>
      <p:ext uri="{19B8F6BF-5375-455C-9EA6-DF929625EA0E}">
        <p15:presenceInfo xmlns:p15="http://schemas.microsoft.com/office/powerpoint/2012/main" userId="S::Elizabeth.Lambert@ncetm.org.uk::84516f71-0698-4f46-9863-2dab06370415" providerId="AD"/>
      </p:ext>
    </p:extLst>
  </p:cmAuthor>
  <p:cmAuthor id="3" name="Jonathan East" initials="JE" lastIdx="16" clrIdx="2">
    <p:extLst>
      <p:ext uri="{19B8F6BF-5375-455C-9EA6-DF929625EA0E}">
        <p15:presenceInfo xmlns:p15="http://schemas.microsoft.com/office/powerpoint/2012/main" userId="S-1-5-21-3922863414-4013517082-2598851602-1227" providerId="AD"/>
      </p:ext>
    </p:extLst>
  </p:cmAuthor>
  <p:cmAuthor id="4" name="Gwen Tresidder" initials="GT" lastIdx="29" clrIdx="3">
    <p:extLst>
      <p:ext uri="{19B8F6BF-5375-455C-9EA6-DF929625EA0E}">
        <p15:presenceInfo xmlns:p15="http://schemas.microsoft.com/office/powerpoint/2012/main" userId="S::Gwen.Tresidder@ncetm.org.uk::b74a9380-12d1-408f-ae76-78178213c8e6" providerId="AD"/>
      </p:ext>
    </p:extLst>
  </p:cmAuthor>
  <p:cmAuthor id="5" name="Andrew Young" initials="AY" lastIdx="3" clrIdx="4">
    <p:extLst>
      <p:ext uri="{19B8F6BF-5375-455C-9EA6-DF929625EA0E}">
        <p15:presenceInfo xmlns:p15="http://schemas.microsoft.com/office/powerpoint/2012/main" userId="S::andrew.young@tribalgroup.com::3d7dab09-352b-4858-b937-4a4f8b94e61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F5D4"/>
    <a:srgbClr val="327473"/>
    <a:srgbClr val="E5F3F2"/>
    <a:srgbClr val="CDE9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519" autoAdjust="0"/>
    <p:restoredTop sz="89425" autoAdjust="0"/>
  </p:normalViewPr>
  <p:slideViewPr>
    <p:cSldViewPr snapToGrid="0" showGuides="1">
      <p:cViewPr varScale="1">
        <p:scale>
          <a:sx n="60" d="100"/>
          <a:sy n="60" d="100"/>
        </p:scale>
        <p:origin x="468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117" Type="http://schemas.openxmlformats.org/officeDocument/2006/relationships/slide" Target="slides/slide113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slide" Target="slides/slide80.xml"/><Relationship Id="rId89" Type="http://schemas.openxmlformats.org/officeDocument/2006/relationships/slide" Target="slides/slide85.xml"/><Relationship Id="rId112" Type="http://schemas.openxmlformats.org/officeDocument/2006/relationships/slide" Target="slides/slide108.xml"/><Relationship Id="rId133" Type="http://schemas.openxmlformats.org/officeDocument/2006/relationships/slide" Target="slides/slide129.xml"/><Relationship Id="rId138" Type="http://schemas.openxmlformats.org/officeDocument/2006/relationships/presProps" Target="presProps.xml"/><Relationship Id="rId16" Type="http://schemas.openxmlformats.org/officeDocument/2006/relationships/slide" Target="slides/slide12.xml"/><Relationship Id="rId107" Type="http://schemas.openxmlformats.org/officeDocument/2006/relationships/slide" Target="slides/slide103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102" Type="http://schemas.openxmlformats.org/officeDocument/2006/relationships/slide" Target="slides/slide98.xml"/><Relationship Id="rId123" Type="http://schemas.openxmlformats.org/officeDocument/2006/relationships/slide" Target="slides/slide119.xml"/><Relationship Id="rId128" Type="http://schemas.openxmlformats.org/officeDocument/2006/relationships/slide" Target="slides/slide124.xml"/><Relationship Id="rId5" Type="http://schemas.openxmlformats.org/officeDocument/2006/relationships/slide" Target="slides/slide1.xml"/><Relationship Id="rId90" Type="http://schemas.openxmlformats.org/officeDocument/2006/relationships/slide" Target="slides/slide86.xml"/><Relationship Id="rId95" Type="http://schemas.openxmlformats.org/officeDocument/2006/relationships/slide" Target="slides/slide91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113" Type="http://schemas.openxmlformats.org/officeDocument/2006/relationships/slide" Target="slides/slide109.xml"/><Relationship Id="rId118" Type="http://schemas.openxmlformats.org/officeDocument/2006/relationships/slide" Target="slides/slide114.xml"/><Relationship Id="rId134" Type="http://schemas.openxmlformats.org/officeDocument/2006/relationships/slide" Target="slides/slide130.xml"/><Relationship Id="rId139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93" Type="http://schemas.openxmlformats.org/officeDocument/2006/relationships/slide" Target="slides/slide89.xml"/><Relationship Id="rId98" Type="http://schemas.openxmlformats.org/officeDocument/2006/relationships/slide" Target="slides/slide94.xml"/><Relationship Id="rId121" Type="http://schemas.openxmlformats.org/officeDocument/2006/relationships/slide" Target="slides/slide11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103" Type="http://schemas.openxmlformats.org/officeDocument/2006/relationships/slide" Target="slides/slide99.xml"/><Relationship Id="rId108" Type="http://schemas.openxmlformats.org/officeDocument/2006/relationships/slide" Target="slides/slide104.xml"/><Relationship Id="rId116" Type="http://schemas.openxmlformats.org/officeDocument/2006/relationships/slide" Target="slides/slide112.xml"/><Relationship Id="rId124" Type="http://schemas.openxmlformats.org/officeDocument/2006/relationships/slide" Target="slides/slide120.xml"/><Relationship Id="rId129" Type="http://schemas.openxmlformats.org/officeDocument/2006/relationships/slide" Target="slides/slide125.xml"/><Relationship Id="rId137" Type="http://schemas.openxmlformats.org/officeDocument/2006/relationships/commentAuthors" Target="commentAuthor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91" Type="http://schemas.openxmlformats.org/officeDocument/2006/relationships/slide" Target="slides/slide87.xml"/><Relationship Id="rId96" Type="http://schemas.openxmlformats.org/officeDocument/2006/relationships/slide" Target="slides/slide92.xml"/><Relationship Id="rId111" Type="http://schemas.openxmlformats.org/officeDocument/2006/relationships/slide" Target="slides/slide107.xml"/><Relationship Id="rId132" Type="http://schemas.openxmlformats.org/officeDocument/2006/relationships/slide" Target="slides/slide128.xml"/><Relationship Id="rId14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6" Type="http://schemas.openxmlformats.org/officeDocument/2006/relationships/slide" Target="slides/slide102.xml"/><Relationship Id="rId114" Type="http://schemas.openxmlformats.org/officeDocument/2006/relationships/slide" Target="slides/slide110.xml"/><Relationship Id="rId119" Type="http://schemas.openxmlformats.org/officeDocument/2006/relationships/slide" Target="slides/slide115.xml"/><Relationship Id="rId127" Type="http://schemas.openxmlformats.org/officeDocument/2006/relationships/slide" Target="slides/slide12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94" Type="http://schemas.openxmlformats.org/officeDocument/2006/relationships/slide" Target="slides/slide90.xml"/><Relationship Id="rId99" Type="http://schemas.openxmlformats.org/officeDocument/2006/relationships/slide" Target="slides/slide95.xml"/><Relationship Id="rId101" Type="http://schemas.openxmlformats.org/officeDocument/2006/relationships/slide" Target="slides/slide97.xml"/><Relationship Id="rId122" Type="http://schemas.openxmlformats.org/officeDocument/2006/relationships/slide" Target="slides/slide118.xml"/><Relationship Id="rId130" Type="http://schemas.openxmlformats.org/officeDocument/2006/relationships/slide" Target="slides/slide126.xml"/><Relationship Id="rId135" Type="http://schemas.openxmlformats.org/officeDocument/2006/relationships/slide" Target="slides/slide13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109" Type="http://schemas.openxmlformats.org/officeDocument/2006/relationships/slide" Target="slides/slide10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97" Type="http://schemas.openxmlformats.org/officeDocument/2006/relationships/slide" Target="slides/slide93.xml"/><Relationship Id="rId104" Type="http://schemas.openxmlformats.org/officeDocument/2006/relationships/slide" Target="slides/slide100.xml"/><Relationship Id="rId120" Type="http://schemas.openxmlformats.org/officeDocument/2006/relationships/slide" Target="slides/slide116.xml"/><Relationship Id="rId125" Type="http://schemas.openxmlformats.org/officeDocument/2006/relationships/slide" Target="slides/slide121.xml"/><Relationship Id="rId141" Type="http://schemas.openxmlformats.org/officeDocument/2006/relationships/tableStyles" Target="tableStyles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slide" Target="slides/slide88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slide" Target="slides/slide83.xml"/><Relationship Id="rId110" Type="http://schemas.openxmlformats.org/officeDocument/2006/relationships/slide" Target="slides/slide106.xml"/><Relationship Id="rId115" Type="http://schemas.openxmlformats.org/officeDocument/2006/relationships/slide" Target="slides/slide111.xml"/><Relationship Id="rId131" Type="http://schemas.openxmlformats.org/officeDocument/2006/relationships/slide" Target="slides/slide127.xml"/><Relationship Id="rId136" Type="http://schemas.openxmlformats.org/officeDocument/2006/relationships/notesMaster" Target="notesMasters/notesMaster1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56" Type="http://schemas.openxmlformats.org/officeDocument/2006/relationships/slide" Target="slides/slide52.xml"/><Relationship Id="rId77" Type="http://schemas.openxmlformats.org/officeDocument/2006/relationships/slide" Target="slides/slide73.xml"/><Relationship Id="rId100" Type="http://schemas.openxmlformats.org/officeDocument/2006/relationships/slide" Target="slides/slide96.xml"/><Relationship Id="rId105" Type="http://schemas.openxmlformats.org/officeDocument/2006/relationships/slide" Target="slides/slide101.xml"/><Relationship Id="rId126" Type="http://schemas.openxmlformats.org/officeDocument/2006/relationships/slide" Target="slides/slide12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94EFC8-8799-4F4C-8315-F132E4ECEA7D}" type="datetimeFigureOut">
              <a:rPr lang="en-GB" smtClean="0"/>
              <a:t>10/11/2021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825CF7-397B-40E2-885F-DC75A9265B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1312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7177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02110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18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33247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i="1" dirty="0"/>
              <a:t>Complete the equations to show how many dots there are altogether.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7686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i="1" dirty="0"/>
              <a:t>Complete the equations to show how many dots there are altogether.</a:t>
            </a:r>
          </a:p>
          <a:p>
            <a:endParaRPr lang="en-GB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9405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i="1" dirty="0"/>
              <a:t>Complete the equations to show how many dots there are altogether.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0867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Two dice each showing two dots: </a:t>
            </a:r>
            <a:r>
              <a:rPr lang="en-GB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does not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show groups of four.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Numberblocks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GB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does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show groups of four. 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	 4 × 7 = 28	7 × 4 = 28</a:t>
            </a:r>
            <a:endParaRPr lang="en-GB" sz="120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Four dogs: </a:t>
            </a:r>
            <a:r>
              <a:rPr lang="en-GB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does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show groups of four.</a:t>
            </a:r>
          </a:p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Four groups of four legs.</a:t>
            </a:r>
            <a:b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	4 × 4 = 16</a:t>
            </a:r>
            <a:b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Or one group of four dogs.</a:t>
            </a:r>
            <a:b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	1 × 4 = 4	4 × 1 = 4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Four five-pointed stars: </a:t>
            </a:r>
            <a:r>
              <a:rPr lang="en-GB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could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show groups	of four.</a:t>
            </a:r>
            <a:endParaRPr lang="en-GB" sz="120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GB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Four groups of five points: </a:t>
            </a:r>
            <a:r>
              <a:rPr lang="en-GB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does not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show groups of four.</a:t>
            </a:r>
            <a:endParaRPr lang="en-GB" sz="120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GB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One group of four stars: </a:t>
            </a:r>
            <a:r>
              <a:rPr lang="en-GB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does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show groups of four.</a:t>
            </a:r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1 × 4 = 4	4 × 1 = 4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Three dogs: </a:t>
            </a:r>
            <a:r>
              <a:rPr lang="en-GB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could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show groups of four.</a:t>
            </a:r>
            <a:endParaRPr lang="en-GB" sz="120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GB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Three groups of four legs: </a:t>
            </a:r>
            <a:r>
              <a:rPr lang="en-GB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does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show groups of four.</a:t>
            </a:r>
            <a:b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	3 × 4 = 12	4 × 3 = 12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One group of three dogs: </a:t>
            </a:r>
            <a:r>
              <a:rPr lang="en-GB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does not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show groups of four.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5354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8713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98750" y="509588"/>
            <a:ext cx="4530725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FB300F5C-91D6-4213-B130-E9EA953F5C0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26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51158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15868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28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69243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08086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284639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33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79709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many groups of two are there?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many groups of four are there?</a:t>
            </a:r>
          </a:p>
          <a:p>
            <a:r>
              <a:rPr lang="en-US" i="1" dirty="0"/>
              <a:t>For every one group of four, there are two groups of two.</a:t>
            </a:r>
            <a:endParaRPr lang="en-GB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03766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dirty="0"/>
              <a:t>What’s the same?</a:t>
            </a:r>
          </a:p>
          <a:p>
            <a:r>
              <a:rPr lang="en-GB" i="1" dirty="0"/>
              <a:t>What’s different?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27293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392075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u="sng" dirty="0"/>
              <a:t>Three</a:t>
            </a:r>
            <a:r>
              <a:rPr lang="en-US" i="1" dirty="0"/>
              <a:t> times four is equal to twelve, so </a:t>
            </a:r>
            <a:r>
              <a:rPr lang="en-US" i="1" u="sng" dirty="0"/>
              <a:t>double-three</a:t>
            </a:r>
            <a:r>
              <a:rPr lang="en-US" i="1" dirty="0"/>
              <a:t> times two is equal to twelve.</a:t>
            </a:r>
          </a:p>
          <a:p>
            <a:r>
              <a:rPr lang="en-US" i="1" u="sng" dirty="0"/>
              <a:t>Six</a:t>
            </a:r>
            <a:r>
              <a:rPr lang="en-US" i="1" dirty="0"/>
              <a:t> times two is equal to twelve, so </a:t>
            </a:r>
            <a:r>
              <a:rPr lang="en-US" i="1" u="sng" dirty="0"/>
              <a:t>half-of-six</a:t>
            </a:r>
            <a:r>
              <a:rPr lang="en-US" i="1" dirty="0"/>
              <a:t> times four is equal to twelve.</a:t>
            </a:r>
            <a:endParaRPr lang="en-GB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41903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many groups of two are there?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many groups of four are there?</a:t>
            </a:r>
          </a:p>
          <a:p>
            <a:r>
              <a:rPr lang="en-US" i="1" dirty="0"/>
              <a:t>For every one group of four, there are two groups of two.</a:t>
            </a:r>
            <a:endParaRPr lang="en-GB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03766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556032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47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990009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/>
              <a:t>Four is </a:t>
            </a:r>
            <a:r>
              <a:rPr lang="en-US" i="1" u="sng" dirty="0"/>
              <a:t>double</a:t>
            </a:r>
            <a:r>
              <a:rPr lang="en-US" i="1" dirty="0"/>
              <a:t> two, so five fours is </a:t>
            </a:r>
            <a:r>
              <a:rPr lang="en-US" i="1" u="sng" dirty="0"/>
              <a:t>double</a:t>
            </a:r>
            <a:r>
              <a:rPr lang="en-US" i="1" dirty="0"/>
              <a:t> five-twos.</a:t>
            </a:r>
          </a:p>
          <a:p>
            <a:r>
              <a:rPr lang="en-US" i="1" dirty="0"/>
              <a:t>Two is </a:t>
            </a:r>
            <a:r>
              <a:rPr lang="en-US" i="1" u="sng" dirty="0"/>
              <a:t>half of</a:t>
            </a:r>
            <a:r>
              <a:rPr lang="en-US" i="1" u="none" dirty="0"/>
              <a:t> four</a:t>
            </a:r>
            <a:r>
              <a:rPr lang="en-US" i="1" dirty="0"/>
              <a:t>, so five twos is </a:t>
            </a:r>
            <a:r>
              <a:rPr lang="en-US" i="1" u="sng" dirty="0"/>
              <a:t>half of</a:t>
            </a:r>
            <a:r>
              <a:rPr lang="en-US" i="1" u="none" dirty="0"/>
              <a:t> </a:t>
            </a:r>
            <a:r>
              <a:rPr lang="en-US" i="1" dirty="0"/>
              <a:t>five-fours.</a:t>
            </a:r>
            <a:endParaRPr lang="en-GB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3995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56981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/>
              <a:t>Four is </a:t>
            </a:r>
            <a:r>
              <a:rPr lang="en-US" i="1" u="sng" dirty="0"/>
              <a:t>double</a:t>
            </a:r>
            <a:r>
              <a:rPr lang="en-US" i="1" dirty="0"/>
              <a:t> two, so five fours is </a:t>
            </a:r>
            <a:r>
              <a:rPr lang="en-US" i="1" u="sng" dirty="0"/>
              <a:t>double</a:t>
            </a:r>
            <a:r>
              <a:rPr lang="en-US" i="1" dirty="0"/>
              <a:t> five-twos.</a:t>
            </a:r>
          </a:p>
          <a:p>
            <a:r>
              <a:rPr lang="en-US" i="1" dirty="0"/>
              <a:t>Two is </a:t>
            </a:r>
            <a:r>
              <a:rPr lang="en-US" i="1" u="sng" dirty="0"/>
              <a:t>half of</a:t>
            </a:r>
            <a:r>
              <a:rPr lang="en-US" i="1" u="none" dirty="0"/>
              <a:t> four,</a:t>
            </a:r>
            <a:r>
              <a:rPr lang="en-US" i="1" dirty="0"/>
              <a:t> so five twos is </a:t>
            </a:r>
            <a:r>
              <a:rPr lang="en-US" i="1" u="sng" dirty="0"/>
              <a:t>half of</a:t>
            </a:r>
            <a:r>
              <a:rPr lang="en-US" i="1" u="none" dirty="0"/>
              <a:t> </a:t>
            </a:r>
            <a:r>
              <a:rPr lang="en-US" i="1" dirty="0"/>
              <a:t>five-fours.</a:t>
            </a:r>
            <a:endParaRPr lang="en-GB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11529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51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838164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52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157501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 are three groups of eight; there are eight, three times.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 are twenty-four altogether.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Three is a factor. Eight is a factor. 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product of three and eight is twenty-four.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Twenty-four is the product of three and eight.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97674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/>
              <a:t>Complete the equations to show how many legs altogether.</a:t>
            </a:r>
            <a:endParaRPr lang="en-GB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56556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/>
              <a:t>Complete the equations to show how many legs altogether.</a:t>
            </a:r>
            <a:endParaRPr lang="en-GB" i="1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70104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/>
              <a:t>Complete the equations to show how many legs altogether.</a:t>
            </a:r>
            <a:endParaRPr lang="en-GB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12516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Eight dice each showing two dots: </a:t>
            </a:r>
            <a:r>
              <a:rPr lang="en-GB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does not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show groups of eight.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Numberblocks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GB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does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show groups of eight. 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	5 × 8 = 40	8 × 5 = 40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Counters with dots: </a:t>
            </a:r>
            <a:r>
              <a:rPr lang="en-GB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does not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show groups of eight.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Array of blue counters: </a:t>
            </a:r>
            <a:r>
              <a:rPr lang="en-GB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does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show groups of eight.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	8 × 3 = 24	3 × 8 = 24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Eight triangles: </a:t>
            </a:r>
            <a:r>
              <a:rPr lang="en-GB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could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show groups of eight.</a:t>
            </a:r>
            <a:endParaRPr lang="en-GB" sz="120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Eight groups of three sides (or eight groups of three corners): </a:t>
            </a:r>
            <a:r>
              <a:rPr lang="en-GB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does not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show groups of eight.</a:t>
            </a:r>
            <a:b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	3 × 4 = 12	4 × 3 = 12 </a:t>
            </a:r>
            <a:endParaRPr lang="en-GB" sz="120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One group of eight triangles: </a:t>
            </a:r>
            <a:r>
              <a:rPr lang="en-GB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does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show groups of eight.</a:t>
            </a:r>
            <a:b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1 × 8 = 8	8 × 1 = 8</a:t>
            </a:r>
            <a:b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84508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63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664415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64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27060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052363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36032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71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819898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72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103698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every one group of eight there are two groups of four.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32745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dirty="0"/>
              <a:t>What’s the same?</a:t>
            </a:r>
          </a:p>
          <a:p>
            <a:r>
              <a:rPr lang="en-GB" i="1" dirty="0"/>
              <a:t>What’s different?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46364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u="sng" dirty="0"/>
              <a:t>Three</a:t>
            </a:r>
            <a:r>
              <a:rPr lang="en-US" i="1" dirty="0"/>
              <a:t> times eight is equal to twenty-four, so </a:t>
            </a:r>
            <a:r>
              <a:rPr lang="en-US" i="1" u="sng" dirty="0"/>
              <a:t>double-three</a:t>
            </a:r>
            <a:r>
              <a:rPr lang="en-US" i="1" dirty="0"/>
              <a:t> times four is equal to twenty-four. </a:t>
            </a:r>
          </a:p>
          <a:p>
            <a:r>
              <a:rPr lang="en-US" i="1" u="sng" dirty="0"/>
              <a:t>Six</a:t>
            </a:r>
            <a:r>
              <a:rPr lang="en-US" i="1" dirty="0"/>
              <a:t> times four is equal to twenty-four, so </a:t>
            </a:r>
            <a:r>
              <a:rPr lang="en-US" i="1" u="sng" dirty="0"/>
              <a:t>half-of-six</a:t>
            </a:r>
            <a:r>
              <a:rPr lang="en-US" i="1" dirty="0"/>
              <a:t> times eight is equal to twenty-four.</a:t>
            </a:r>
            <a:endParaRPr lang="en-GB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8946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u="sng" dirty="0"/>
              <a:t>Three</a:t>
            </a:r>
            <a:r>
              <a:rPr lang="en-US" i="1" dirty="0"/>
              <a:t> times eight is equal to twenty-four, so </a:t>
            </a:r>
            <a:r>
              <a:rPr lang="en-US" i="1" u="sng" dirty="0"/>
              <a:t>double-three</a:t>
            </a:r>
            <a:r>
              <a:rPr lang="en-US" i="1" dirty="0"/>
              <a:t> times four is equal to twenty-four. </a:t>
            </a:r>
          </a:p>
          <a:p>
            <a:r>
              <a:rPr lang="en-US" i="1" u="sng" dirty="0"/>
              <a:t>Six</a:t>
            </a:r>
            <a:r>
              <a:rPr lang="en-US" i="1" dirty="0"/>
              <a:t> times four is equal to twenty-four, so </a:t>
            </a:r>
            <a:r>
              <a:rPr lang="en-US" i="1" u="sng" dirty="0"/>
              <a:t>half-of-six</a:t>
            </a:r>
            <a:r>
              <a:rPr lang="en-US" i="1" dirty="0"/>
              <a:t> times eight is equal to twenty-four.</a:t>
            </a:r>
            <a:endParaRPr lang="en-GB" i="1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91634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class of children can sit around tables in eights or in fours.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they sit around tables in fours, they need six tables.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many tables will they need if they sit in eights?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62574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 are 32 children in a class. How many tables will</a:t>
            </a:r>
          </a:p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 needed if each table can seat four children? How </a:t>
            </a:r>
          </a:p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many tables would be needed if each table can seat 8 children?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50032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84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85125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438242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85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662827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/>
              <a:t>Eight is </a:t>
            </a:r>
            <a:r>
              <a:rPr lang="en-US" i="1" u="sng" dirty="0"/>
              <a:t>double</a:t>
            </a:r>
            <a:r>
              <a:rPr lang="en-US" i="1" dirty="0"/>
              <a:t> four, so five eights is </a:t>
            </a:r>
            <a:r>
              <a:rPr lang="en-US" i="1" u="sng" dirty="0"/>
              <a:t>double</a:t>
            </a:r>
            <a:r>
              <a:rPr lang="en-US" i="1" dirty="0"/>
              <a:t> five-fours.</a:t>
            </a:r>
          </a:p>
          <a:p>
            <a:r>
              <a:rPr lang="en-US" i="1" dirty="0"/>
              <a:t>Four is </a:t>
            </a:r>
            <a:r>
              <a:rPr lang="en-US" i="1" u="sng" dirty="0"/>
              <a:t>half of</a:t>
            </a:r>
            <a:r>
              <a:rPr lang="en-US" i="1" dirty="0"/>
              <a:t> eight, so five fours is </a:t>
            </a:r>
            <a:r>
              <a:rPr lang="en-US" i="1" u="sng" dirty="0"/>
              <a:t>half of</a:t>
            </a:r>
            <a:r>
              <a:rPr lang="en-US" i="1" u="none" dirty="0"/>
              <a:t> </a:t>
            </a:r>
            <a:r>
              <a:rPr lang="en-US" i="1" dirty="0"/>
              <a:t>five-eights.</a:t>
            </a:r>
            <a:endParaRPr lang="en-GB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74620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/>
              <a:t>Eight is </a:t>
            </a:r>
            <a:r>
              <a:rPr lang="en-US" i="1" u="sng" dirty="0"/>
              <a:t>double</a:t>
            </a:r>
            <a:r>
              <a:rPr lang="en-US" i="1" dirty="0"/>
              <a:t> four, so five eights is </a:t>
            </a:r>
            <a:r>
              <a:rPr lang="en-US" i="1" u="sng" dirty="0"/>
              <a:t>double</a:t>
            </a:r>
            <a:r>
              <a:rPr lang="en-US" i="1" dirty="0"/>
              <a:t> five-fours.</a:t>
            </a:r>
          </a:p>
          <a:p>
            <a:r>
              <a:rPr lang="en-US" i="1" dirty="0"/>
              <a:t>Four is </a:t>
            </a:r>
            <a:r>
              <a:rPr lang="en-US" i="1" u="sng" dirty="0"/>
              <a:t>half of</a:t>
            </a:r>
            <a:r>
              <a:rPr lang="en-US" i="1" dirty="0"/>
              <a:t> eight, so five fours is </a:t>
            </a:r>
            <a:r>
              <a:rPr lang="en-US" i="1" u="sng" dirty="0"/>
              <a:t>half of</a:t>
            </a:r>
            <a:r>
              <a:rPr lang="en-US" i="1" u="none" dirty="0"/>
              <a:t> </a:t>
            </a:r>
            <a:r>
              <a:rPr lang="en-US" i="1" dirty="0"/>
              <a:t>five-eights.</a:t>
            </a:r>
            <a:endParaRPr lang="en-GB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20547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Felicity has six squares. How many corners does she have altogether?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Hamid has the same number of octagons. How many corners does he have altogether?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030100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90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8752805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91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0996207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95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883354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97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989039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Basil has nine sticks. How many two-stick mountains can he make?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98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190469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many squares can he make?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99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293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8580579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many octagons can he make?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100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769438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Nickolay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has fifteen sticks. He makes as many </a:t>
            </a:r>
            <a:r>
              <a:rPr lang="en-GB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sauares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 possible. 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 you agree with his representation and equation?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101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470962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102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7675249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103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8446570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Some children are calculating how many</a:t>
            </a:r>
          </a:p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legs there are on six spiders.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Whose method do you like best? Why?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105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96654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Some children are calculating how many</a:t>
            </a:r>
          </a:p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legs there are on six spiders.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Whose method do you like best? Why?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106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536852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Some children are calculating how many</a:t>
            </a:r>
          </a:p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legs there are on six spiders.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Whose method do you like best? Why?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107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946004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Some children are calculating how many</a:t>
            </a:r>
          </a:p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legs there are on six spiders.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Whose method do you like best? Why?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108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10259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Some children are calculating how many</a:t>
            </a:r>
          </a:p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legs there are on six spiders.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Whose method do you like best? Why?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109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871221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shop sells socks in packs of four pairs.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many </a:t>
            </a:r>
            <a:r>
              <a:rPr lang="en-GB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socks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are there in </a:t>
            </a:r>
            <a:r>
              <a:rPr lang="en-GB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one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pack?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many </a:t>
            </a:r>
            <a:r>
              <a:rPr lang="en-GB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pairs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are there in </a:t>
            </a:r>
            <a:r>
              <a:rPr lang="en-GB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three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packs?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many </a:t>
            </a:r>
            <a:r>
              <a:rPr lang="en-GB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socks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are there in </a:t>
            </a:r>
            <a:r>
              <a:rPr lang="en-GB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three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packs?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I buy thirty-two socks, how many packs is this? </a:t>
            </a:r>
            <a:b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many </a:t>
            </a:r>
            <a:r>
              <a:rPr lang="en-GB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pairs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socks is this?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9140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8891204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Guests at a party sit at tables like this.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 are eight guests at each table.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 are four </a:t>
            </a:r>
            <a:r>
              <a:rPr lang="en-GB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pairs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guests at each table.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 are two guests at the head of each table.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938479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113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7108264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114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3143954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numbers with more than two digits: if the final two </a:t>
            </a:r>
            <a:br>
              <a:rPr lang="en-US" dirty="0"/>
            </a:br>
            <a:r>
              <a:rPr lang="en-US" dirty="0"/>
              <a:t>digits are divisible by four then the number is divisible by four.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044658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119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9234247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120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6226684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123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1516620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124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4387559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98750" y="509588"/>
            <a:ext cx="4530725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0009879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127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81850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 are five groups of four. There are four, five times. 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 are twenty altogether.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Five is a factor. Four is a factor.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product of five and four is twenty.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Twenty is the product of five and four.</a:t>
            </a:r>
            <a:r>
              <a:rPr lang="en-GB" dirty="0">
                <a:effectLst/>
              </a:rPr>
              <a:t>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940867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128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8000784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98750" y="509588"/>
            <a:ext cx="4530725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1548337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131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98626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zero is a factor, the product is zero.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2244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cetm.org.uk/masterypd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E87F3B16-21C0-4F4C-A604-A71D44B1F5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8345" y="-157162"/>
            <a:ext cx="12228689" cy="687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6A0D527-99F6-4C25-B867-E6C473316230}"/>
              </a:ext>
            </a:extLst>
          </p:cNvPr>
          <p:cNvSpPr txBox="1"/>
          <p:nvPr userDrawn="1"/>
        </p:nvSpPr>
        <p:spPr>
          <a:xfrm>
            <a:off x="609593" y="473825"/>
            <a:ext cx="55573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sz="1200" b="1" kern="1200" dirty="0">
                <a:solidFill>
                  <a:srgbClr val="FBF5D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Curriculum Prioritisation for Primary Maths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3AA9D4F-8E41-47F9-A6BB-0AF636DA0770}"/>
              </a:ext>
            </a:extLst>
          </p:cNvPr>
          <p:cNvCxnSpPr>
            <a:cxnSpLocks/>
          </p:cNvCxnSpPr>
          <p:nvPr userDrawn="1"/>
        </p:nvCxnSpPr>
        <p:spPr bwMode="auto">
          <a:xfrm rot="5400000">
            <a:off x="1285150" y="436965"/>
            <a:ext cx="0" cy="1170432"/>
          </a:xfrm>
          <a:prstGeom prst="line">
            <a:avLst/>
          </a:prstGeom>
          <a:ln w="25400">
            <a:solidFill>
              <a:srgbClr val="FBF5D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EC602C34-F685-413D-92B3-920B5E843FF0}"/>
              </a:ext>
            </a:extLst>
          </p:cNvPr>
          <p:cNvSpPr txBox="1"/>
          <p:nvPr userDrawn="1"/>
        </p:nvSpPr>
        <p:spPr>
          <a:xfrm>
            <a:off x="609593" y="707820"/>
            <a:ext cx="61722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 b="1" i="0" dirty="0">
                <a:solidFill>
                  <a:srgbClr val="FBF5D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term-by-term framework to support planning and teaching</a:t>
            </a:r>
            <a:endParaRPr lang="en-GB" sz="1100" b="1" dirty="0">
              <a:solidFill>
                <a:srgbClr val="FBF5D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7031D2-8649-4B2E-BCAE-8A353FB07BDF}"/>
              </a:ext>
            </a:extLst>
          </p:cNvPr>
          <p:cNvSpPr txBox="1"/>
          <p:nvPr userDrawn="1"/>
        </p:nvSpPr>
        <p:spPr>
          <a:xfrm>
            <a:off x="699934" y="5435709"/>
            <a:ext cx="19601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sz="1200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Summer 2021</a:t>
            </a:r>
            <a:endParaRPr lang="en-GB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76450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b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0177A9D-1362-4B64-BB76-7E5E3FF9A06F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" y="141663"/>
            <a:ext cx="12192000" cy="594000"/>
          </a:xfrm>
          <a:prstGeom prst="rect">
            <a:avLst/>
          </a:prstGeom>
          <a:solidFill>
            <a:srgbClr val="347574"/>
          </a:solidFill>
          <a:ln>
            <a:noFill/>
          </a:ln>
        </p:spPr>
        <p:txBody>
          <a:bodyPr vert="horz" wrap="square" lIns="180000" tIns="45720" rIns="180000" bIns="45720" numCol="1" anchor="ctr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marL="0" indent="0" algn="ctr" eaLnBrk="0" hangingPunct="0">
              <a:buClr>
                <a:schemeClr val="tx2"/>
              </a:buClr>
              <a:defRPr sz="2400">
                <a:solidFill>
                  <a:srgbClr val="585858"/>
                </a:solidFill>
                <a:latin typeface="+mj-lt"/>
                <a:ea typeface="Myriad Pro" charset="0"/>
                <a:cs typeface="Myriad Pro" charset="0"/>
              </a:defRPr>
            </a:lvl1pPr>
            <a:lvl2pPr marL="557199" indent="-214308" eaLnBrk="0" hangingPunct="0"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eaLnBrk="0" hangingPunct="0"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eaLnBrk="0" hangingPunct="0">
              <a:buClr>
                <a:schemeClr val="accent2"/>
              </a:buClr>
              <a:defRPr sz="1425">
                <a:latin typeface="+mn-lt"/>
              </a:defRPr>
            </a:lvl4pPr>
            <a:lvl5pPr marL="1543012" indent="-171446" eaLnBrk="0" hangingPunct="0">
              <a:buClr>
                <a:schemeClr val="tx2"/>
              </a:buClr>
              <a:defRPr sz="1425">
                <a:latin typeface="+mn-lt"/>
              </a:defRPr>
            </a:lvl5pPr>
            <a:lvl6pPr marL="1885903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6pPr>
            <a:lvl7pPr marL="2228795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7pPr>
            <a:lvl8pPr marL="2571686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8pPr>
            <a:lvl9pPr marL="2914577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9pPr>
          </a:lstStyle>
          <a:p>
            <a:pPr>
              <a:buNone/>
            </a:pPr>
            <a:endParaRPr lang="en-GB" dirty="0"/>
          </a:p>
        </p:txBody>
      </p:sp>
      <p:pic>
        <p:nvPicPr>
          <p:cNvPr id="3" name="Picture 2" descr="A picture containing object, lamp, light&#10;&#10;Description automatically generated">
            <a:extLst>
              <a:ext uri="{FF2B5EF4-FFF2-40B4-BE49-F238E27FC236}">
                <a16:creationId xmlns:a16="http://schemas.microsoft.com/office/drawing/2014/main" id="{226FBF21-7918-4116-9D2A-4FFEF62A7A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4400" y="5842800"/>
            <a:ext cx="649771" cy="594000"/>
          </a:xfrm>
          <a:prstGeom prst="rect">
            <a:avLst/>
          </a:prstGeom>
        </p:spPr>
      </p:pic>
      <p:sp>
        <p:nvSpPr>
          <p:cNvPr id="8" name="Footer Placeholder 9">
            <a:extLst>
              <a:ext uri="{FF2B5EF4-FFF2-40B4-BE49-F238E27FC236}">
                <a16:creationId xmlns:a16="http://schemas.microsoft.com/office/drawing/2014/main" id="{E8E35F7C-59D1-4344-B45A-A3380FD02D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-1" y="6356350"/>
            <a:ext cx="12191999" cy="365125"/>
          </a:xfrm>
        </p:spPr>
        <p:txBody>
          <a:bodyPr/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</p:spTree>
    <p:extLst>
      <p:ext uri="{BB962C8B-B14F-4D97-AF65-F5344CB8AC3E}">
        <p14:creationId xmlns:p14="http://schemas.microsoft.com/office/powerpoint/2010/main" val="1882940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b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0177A9D-1362-4B64-BB76-7E5E3FF9A06F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" y="141663"/>
            <a:ext cx="12192000" cy="594000"/>
          </a:xfrm>
          <a:prstGeom prst="rect">
            <a:avLst/>
          </a:prstGeom>
          <a:solidFill>
            <a:srgbClr val="347574"/>
          </a:solidFill>
          <a:ln>
            <a:noFill/>
          </a:ln>
        </p:spPr>
        <p:txBody>
          <a:bodyPr vert="horz" wrap="square" lIns="180000" tIns="45720" rIns="180000" bIns="45720" numCol="1" anchor="ctr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marL="0" indent="0" algn="ctr" eaLnBrk="0" hangingPunct="0">
              <a:buClr>
                <a:schemeClr val="tx2"/>
              </a:buClr>
              <a:defRPr sz="2400">
                <a:solidFill>
                  <a:srgbClr val="585858"/>
                </a:solidFill>
                <a:latin typeface="+mj-lt"/>
                <a:ea typeface="Myriad Pro" charset="0"/>
                <a:cs typeface="Myriad Pro" charset="0"/>
              </a:defRPr>
            </a:lvl1pPr>
            <a:lvl2pPr marL="557199" indent="-214308" eaLnBrk="0" hangingPunct="0"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eaLnBrk="0" hangingPunct="0"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eaLnBrk="0" hangingPunct="0">
              <a:buClr>
                <a:schemeClr val="accent2"/>
              </a:buClr>
              <a:defRPr sz="1425">
                <a:latin typeface="+mn-lt"/>
              </a:defRPr>
            </a:lvl4pPr>
            <a:lvl5pPr marL="1543012" indent="-171446" eaLnBrk="0" hangingPunct="0">
              <a:buClr>
                <a:schemeClr val="tx2"/>
              </a:buClr>
              <a:defRPr sz="1425">
                <a:latin typeface="+mn-lt"/>
              </a:defRPr>
            </a:lvl5pPr>
            <a:lvl6pPr marL="1885903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6pPr>
            <a:lvl7pPr marL="2228795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7pPr>
            <a:lvl8pPr marL="2571686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8pPr>
            <a:lvl9pPr marL="2914577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9pPr>
          </a:lstStyle>
          <a:p>
            <a:pPr>
              <a:buNone/>
            </a:pPr>
            <a:endParaRPr lang="en-GB" dirty="0"/>
          </a:p>
        </p:txBody>
      </p:sp>
      <p:pic>
        <p:nvPicPr>
          <p:cNvPr id="3" name="Picture 2" descr="A picture containing object, lamp, light&#10;&#10;Description automatically generated">
            <a:extLst>
              <a:ext uri="{FF2B5EF4-FFF2-40B4-BE49-F238E27FC236}">
                <a16:creationId xmlns:a16="http://schemas.microsoft.com/office/drawing/2014/main" id="{226FBF21-7918-4116-9D2A-4FFEF62A7A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4400" y="5842800"/>
            <a:ext cx="649771" cy="594000"/>
          </a:xfrm>
          <a:prstGeom prst="rect">
            <a:avLst/>
          </a:prstGeom>
        </p:spPr>
      </p:pic>
      <p:sp>
        <p:nvSpPr>
          <p:cNvPr id="8" name="Footer Placeholder 9">
            <a:extLst>
              <a:ext uri="{FF2B5EF4-FFF2-40B4-BE49-F238E27FC236}">
                <a16:creationId xmlns:a16="http://schemas.microsoft.com/office/drawing/2014/main" id="{E8E35F7C-59D1-4344-B45A-A3380FD02D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-1" y="6356350"/>
            <a:ext cx="12191999" cy="365125"/>
          </a:xfrm>
        </p:spPr>
        <p:txBody>
          <a:bodyPr/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</p:spTree>
    <p:extLst>
      <p:ext uri="{BB962C8B-B14F-4D97-AF65-F5344CB8AC3E}">
        <p14:creationId xmlns:p14="http://schemas.microsoft.com/office/powerpoint/2010/main" val="3027196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b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0177A9D-1362-4B64-BB76-7E5E3FF9A06F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" y="141663"/>
            <a:ext cx="12192000" cy="594000"/>
          </a:xfrm>
          <a:prstGeom prst="rect">
            <a:avLst/>
          </a:prstGeom>
          <a:solidFill>
            <a:srgbClr val="347574"/>
          </a:solidFill>
          <a:ln>
            <a:noFill/>
          </a:ln>
        </p:spPr>
        <p:txBody>
          <a:bodyPr vert="horz" wrap="square" lIns="180000" tIns="45720" rIns="180000" bIns="45720" numCol="1" anchor="ctr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marL="0" indent="0" algn="ctr" eaLnBrk="0" hangingPunct="0">
              <a:buClr>
                <a:schemeClr val="tx2"/>
              </a:buClr>
              <a:defRPr sz="2400">
                <a:solidFill>
                  <a:srgbClr val="585858"/>
                </a:solidFill>
                <a:latin typeface="+mj-lt"/>
                <a:ea typeface="Myriad Pro" charset="0"/>
                <a:cs typeface="Myriad Pro" charset="0"/>
              </a:defRPr>
            </a:lvl1pPr>
            <a:lvl2pPr marL="557199" indent="-214308" eaLnBrk="0" hangingPunct="0"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eaLnBrk="0" hangingPunct="0"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eaLnBrk="0" hangingPunct="0">
              <a:buClr>
                <a:schemeClr val="accent2"/>
              </a:buClr>
              <a:defRPr sz="1425">
                <a:latin typeface="+mn-lt"/>
              </a:defRPr>
            </a:lvl4pPr>
            <a:lvl5pPr marL="1543012" indent="-171446" eaLnBrk="0" hangingPunct="0">
              <a:buClr>
                <a:schemeClr val="tx2"/>
              </a:buClr>
              <a:defRPr sz="1425">
                <a:latin typeface="+mn-lt"/>
              </a:defRPr>
            </a:lvl5pPr>
            <a:lvl6pPr marL="1885903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6pPr>
            <a:lvl7pPr marL="2228795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7pPr>
            <a:lvl8pPr marL="2571686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8pPr>
            <a:lvl9pPr marL="2914577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9pPr>
          </a:lstStyle>
          <a:p>
            <a:pPr>
              <a:buNone/>
            </a:pPr>
            <a:endParaRPr lang="en-GB" dirty="0"/>
          </a:p>
        </p:txBody>
      </p:sp>
      <p:pic>
        <p:nvPicPr>
          <p:cNvPr id="3" name="Picture 2" descr="A picture containing object, lamp, light&#10;&#10;Description automatically generated">
            <a:extLst>
              <a:ext uri="{FF2B5EF4-FFF2-40B4-BE49-F238E27FC236}">
                <a16:creationId xmlns:a16="http://schemas.microsoft.com/office/drawing/2014/main" id="{226FBF21-7918-4116-9D2A-4FFEF62A7A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4400" y="5842800"/>
            <a:ext cx="649771" cy="594000"/>
          </a:xfrm>
          <a:prstGeom prst="rect">
            <a:avLst/>
          </a:prstGeom>
        </p:spPr>
      </p:pic>
      <p:sp>
        <p:nvSpPr>
          <p:cNvPr id="8" name="Footer Placeholder 9">
            <a:extLst>
              <a:ext uri="{FF2B5EF4-FFF2-40B4-BE49-F238E27FC236}">
                <a16:creationId xmlns:a16="http://schemas.microsoft.com/office/drawing/2014/main" id="{E8E35F7C-59D1-4344-B45A-A3380FD02D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-1" y="6356350"/>
            <a:ext cx="12191999" cy="365125"/>
          </a:xfrm>
        </p:spPr>
        <p:txBody>
          <a:bodyPr/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graphicFrame>
        <p:nvGraphicFramePr>
          <p:cNvPr id="5" name="Table 10">
            <a:extLst>
              <a:ext uri="{FF2B5EF4-FFF2-40B4-BE49-F238E27FC236}">
                <a16:creationId xmlns:a16="http://schemas.microsoft.com/office/drawing/2014/main" id="{8703DAC1-0D09-4FCA-8F8E-26F6D721539C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206897055"/>
              </p:ext>
            </p:extLst>
          </p:nvPr>
        </p:nvGraphicFramePr>
        <p:xfrm>
          <a:off x="594008" y="1097547"/>
          <a:ext cx="11140162" cy="19781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19980">
                <a:tc>
                  <a:txBody>
                    <a:bodyPr/>
                    <a:lstStyle/>
                    <a:p>
                      <a:pPr algn="l"/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458182">
                <a:tc>
                  <a:txBody>
                    <a:bodyPr/>
                    <a:lstStyle/>
                    <a:p>
                      <a:endParaRPr lang="en-GB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0396C834-C60B-4D4B-9CE7-C48E02B24E9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98269" y="1789113"/>
            <a:ext cx="10653944" cy="78422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32E35AE-674A-4CFB-A6EA-9851D791172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8269" y="1189038"/>
            <a:ext cx="10653944" cy="315912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153B39E-7C33-4C5E-BBB2-AE7BBB524528}"/>
              </a:ext>
            </a:extLst>
          </p:cNvPr>
          <p:cNvSpPr txBox="1"/>
          <p:nvPr userDrawn="1"/>
        </p:nvSpPr>
        <p:spPr>
          <a:xfrm>
            <a:off x="594007" y="3486800"/>
            <a:ext cx="11140161" cy="3942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outcome.</a:t>
            </a:r>
            <a:endParaRPr lang="en-GB" kern="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DA156B4A-F0F3-4E38-A0C7-379476798F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3725" y="233363"/>
            <a:ext cx="11141075" cy="3937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93346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b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0177A9D-1362-4B64-BB76-7E5E3FF9A06F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" y="141663"/>
            <a:ext cx="12192000" cy="594000"/>
          </a:xfrm>
          <a:prstGeom prst="rect">
            <a:avLst/>
          </a:prstGeom>
          <a:solidFill>
            <a:srgbClr val="347574"/>
          </a:solidFill>
          <a:ln>
            <a:noFill/>
          </a:ln>
        </p:spPr>
        <p:txBody>
          <a:bodyPr vert="horz" wrap="square" lIns="180000" tIns="45720" rIns="180000" bIns="45720" numCol="1" anchor="ctr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marL="0" indent="0" algn="ctr" eaLnBrk="0" hangingPunct="0">
              <a:buClr>
                <a:schemeClr val="tx2"/>
              </a:buClr>
              <a:defRPr sz="2400">
                <a:solidFill>
                  <a:srgbClr val="585858"/>
                </a:solidFill>
                <a:latin typeface="+mj-lt"/>
                <a:ea typeface="Myriad Pro" charset="0"/>
                <a:cs typeface="Myriad Pro" charset="0"/>
              </a:defRPr>
            </a:lvl1pPr>
            <a:lvl2pPr marL="557199" indent="-214308" eaLnBrk="0" hangingPunct="0"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eaLnBrk="0" hangingPunct="0"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eaLnBrk="0" hangingPunct="0">
              <a:buClr>
                <a:schemeClr val="accent2"/>
              </a:buClr>
              <a:defRPr sz="1425">
                <a:latin typeface="+mn-lt"/>
              </a:defRPr>
            </a:lvl4pPr>
            <a:lvl5pPr marL="1543012" indent="-171446" eaLnBrk="0" hangingPunct="0">
              <a:buClr>
                <a:schemeClr val="tx2"/>
              </a:buClr>
              <a:defRPr sz="1425">
                <a:latin typeface="+mn-lt"/>
              </a:defRPr>
            </a:lvl5pPr>
            <a:lvl6pPr marL="1885903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6pPr>
            <a:lvl7pPr marL="2228795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7pPr>
            <a:lvl8pPr marL="2571686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8pPr>
            <a:lvl9pPr marL="2914577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9pPr>
          </a:lstStyle>
          <a:p>
            <a:pPr>
              <a:buNone/>
            </a:pPr>
            <a:endParaRPr lang="en-GB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CB3B952-8705-4EAE-94B9-4C0C32F57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008" y="246063"/>
            <a:ext cx="11140163" cy="42617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3" name="Picture 2" descr="A picture containing object, lamp, light&#10;&#10;Description automatically generated">
            <a:extLst>
              <a:ext uri="{FF2B5EF4-FFF2-40B4-BE49-F238E27FC236}">
                <a16:creationId xmlns:a16="http://schemas.microsoft.com/office/drawing/2014/main" id="{226FBF21-7918-4116-9D2A-4FFEF62A7A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4400" y="5842800"/>
            <a:ext cx="649771" cy="594000"/>
          </a:xfrm>
          <a:prstGeom prst="rect">
            <a:avLst/>
          </a:prstGeom>
        </p:spPr>
      </p:pic>
      <p:sp>
        <p:nvSpPr>
          <p:cNvPr id="8" name="Footer Placeholder 9">
            <a:extLst>
              <a:ext uri="{FF2B5EF4-FFF2-40B4-BE49-F238E27FC236}">
                <a16:creationId xmlns:a16="http://schemas.microsoft.com/office/drawing/2014/main" id="{E8E35F7C-59D1-4344-B45A-A3380FD02D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-1" y="6356350"/>
            <a:ext cx="12191999" cy="365125"/>
          </a:xfrm>
        </p:spPr>
        <p:txBody>
          <a:bodyPr/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9B5E70AC-97E0-4B9F-B2F7-C3D62444AE8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94008" y="1039018"/>
            <a:ext cx="3395663" cy="4779963"/>
          </a:xfrm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l"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5504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E87F3B16-21C0-4F4C-A604-A71D44B1F5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2182" y="-157162"/>
            <a:ext cx="12228689" cy="687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3AA9D4F-8E41-47F9-A6BB-0AF636DA0770}"/>
              </a:ext>
            </a:extLst>
          </p:cNvPr>
          <p:cNvCxnSpPr>
            <a:cxnSpLocks/>
          </p:cNvCxnSpPr>
          <p:nvPr userDrawn="1"/>
        </p:nvCxnSpPr>
        <p:spPr bwMode="auto">
          <a:xfrm rot="5400000">
            <a:off x="1285150" y="436965"/>
            <a:ext cx="0" cy="1170432"/>
          </a:xfrm>
          <a:prstGeom prst="line">
            <a:avLst/>
          </a:prstGeom>
          <a:ln w="25400">
            <a:solidFill>
              <a:srgbClr val="FBF5D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A3742DC-69C4-4F77-88B0-BC9AA167A183}"/>
              </a:ext>
            </a:extLst>
          </p:cNvPr>
          <p:cNvSpPr txBox="1"/>
          <p:nvPr userDrawn="1"/>
        </p:nvSpPr>
        <p:spPr>
          <a:xfrm>
            <a:off x="609593" y="1737534"/>
            <a:ext cx="62209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sz="2000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ncetm.org.uk</a:t>
            </a:r>
            <a:endParaRPr lang="en-GB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A1553F0-5310-40B6-862E-E108F136F4E5}"/>
              </a:ext>
            </a:extLst>
          </p:cNvPr>
          <p:cNvCxnSpPr>
            <a:cxnSpLocks/>
          </p:cNvCxnSpPr>
          <p:nvPr userDrawn="1"/>
        </p:nvCxnSpPr>
        <p:spPr bwMode="auto">
          <a:xfrm rot="5400000">
            <a:off x="1285150" y="436965"/>
            <a:ext cx="0" cy="1170432"/>
          </a:xfrm>
          <a:prstGeom prst="line">
            <a:avLst/>
          </a:prstGeom>
          <a:ln w="25400">
            <a:solidFill>
              <a:srgbClr val="FBF5D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7C7EAB1C-AC38-4D05-ABAC-DDDBF36A7F1B}"/>
              </a:ext>
            </a:extLst>
          </p:cNvPr>
          <p:cNvSpPr txBox="1"/>
          <p:nvPr userDrawn="1"/>
        </p:nvSpPr>
        <p:spPr>
          <a:xfrm>
            <a:off x="699934" y="5435709"/>
            <a:ext cx="19601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sz="1200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Summer 2021</a:t>
            </a:r>
            <a:endParaRPr lang="en-GB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6B7A6AA-0784-4D20-870B-744E2DBBF2B5}"/>
              </a:ext>
            </a:extLst>
          </p:cNvPr>
          <p:cNvSpPr txBox="1"/>
          <p:nvPr userDrawn="1"/>
        </p:nvSpPr>
        <p:spPr>
          <a:xfrm>
            <a:off x="609593" y="481364"/>
            <a:ext cx="55573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sz="1200" b="1" kern="1200" dirty="0">
                <a:solidFill>
                  <a:srgbClr val="FBF5D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Curriculum Prioritisation for Primary Maths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EC4B950-A61F-4437-AC63-6DD156086E7C}"/>
              </a:ext>
            </a:extLst>
          </p:cNvPr>
          <p:cNvSpPr txBox="1"/>
          <p:nvPr userDrawn="1"/>
        </p:nvSpPr>
        <p:spPr>
          <a:xfrm>
            <a:off x="609593" y="705834"/>
            <a:ext cx="61722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 b="1" i="0" dirty="0">
                <a:solidFill>
                  <a:srgbClr val="FBF5D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term-by-term framework to support planning and teaching</a:t>
            </a:r>
            <a:endParaRPr lang="en-GB" sz="1100" b="1" dirty="0">
              <a:solidFill>
                <a:srgbClr val="FBF5D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28492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1511F86-0498-45AC-91EB-811F623B6D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47484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035" y="430660"/>
            <a:ext cx="10972800" cy="982117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700">
                <a:solidFill>
                  <a:srgbClr val="58585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56792"/>
            <a:ext cx="10972800" cy="3888432"/>
          </a:xfrm>
        </p:spPr>
        <p:txBody>
          <a:bodyPr/>
          <a:lstStyle>
            <a:lvl1pPr>
              <a:defRPr>
                <a:solidFill>
                  <a:srgbClr val="585858"/>
                </a:solidFill>
              </a:defRPr>
            </a:lvl1pPr>
            <a:lvl2pPr marL="557199" indent="-214308">
              <a:buClr>
                <a:srgbClr val="000000"/>
              </a:buClr>
              <a:buFont typeface="Arial" panose="020B0604020202020204" pitchFamily="34" charset="0"/>
              <a:buChar char="•"/>
              <a:defRPr>
                <a:solidFill>
                  <a:srgbClr val="585858"/>
                </a:solidFill>
              </a:defRPr>
            </a:lvl2pPr>
            <a:lvl3pPr marL="857228" indent="-171446">
              <a:buClr>
                <a:srgbClr val="000000"/>
              </a:buClr>
              <a:buFont typeface="Arial" panose="020B0604020202020204" pitchFamily="34" charset="0"/>
              <a:buChar char="•"/>
              <a:defRPr>
                <a:solidFill>
                  <a:srgbClr val="585858"/>
                </a:solidFill>
              </a:defRPr>
            </a:lvl3pPr>
            <a:lvl4pPr marL="1200120" indent="-171446">
              <a:buClr>
                <a:srgbClr val="000000"/>
              </a:buClr>
              <a:buFont typeface="Arial" panose="020B0604020202020204" pitchFamily="34" charset="0"/>
              <a:buChar char="•"/>
              <a:defRPr>
                <a:solidFill>
                  <a:srgbClr val="585858"/>
                </a:solidFill>
              </a:defRPr>
            </a:lvl4pPr>
            <a:lvl5pPr marL="1543012" indent="-171446">
              <a:buClr>
                <a:srgbClr val="000000"/>
              </a:buClr>
              <a:buFont typeface="Arial" panose="020B0604020202020204" pitchFamily="34" charset="0"/>
              <a:buChar char="•"/>
              <a:defRPr>
                <a:solidFill>
                  <a:srgbClr val="585858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F4B3B01-5D20-46B9-B2C9-7FD7F2BEA99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81515C61-0F49-4F5A-803B-A05DF82E1CB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F229D3AA-4483-4C24-8D12-A457557489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DB3256F-83C8-4422-BB4B-79DB90083B87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064457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Canv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8016214" y="6500874"/>
            <a:ext cx="374876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buFontTx/>
              <a:buNone/>
            </a:pPr>
            <a:r>
              <a:rPr lang="en-US" sz="1500" dirty="0">
                <a:solidFill>
                  <a:srgbClr val="00628C"/>
                </a:solidFill>
                <a:effectLst/>
                <a:latin typeface="Myriad Pro" charset="0"/>
              </a:rPr>
              <a:t>© Crown Copyright 2019 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523034" y="6487841"/>
            <a:ext cx="374876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FontTx/>
              <a:buNone/>
            </a:pPr>
            <a:r>
              <a:rPr lang="en-US" sz="1500" dirty="0">
                <a:solidFill>
                  <a:srgbClr val="00628C"/>
                </a:solidFill>
                <a:effectLst/>
                <a:latin typeface="Myriad Pro" charset="0"/>
                <a:hlinkClick r:id="rId2"/>
              </a:rPr>
              <a:t>www.ncetm.org.uk/masterypd</a:t>
            </a:r>
            <a:r>
              <a:rPr lang="en-US" sz="1500" dirty="0">
                <a:solidFill>
                  <a:srgbClr val="00628C"/>
                </a:solidFill>
                <a:effectLst/>
                <a:latin typeface="Myriad Pro" charset="0"/>
              </a:rPr>
              <a:t> </a:t>
            </a:r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0"/>
            <a:ext cx="12192000" cy="630000"/>
          </a:xfrm>
          <a:solidFill>
            <a:srgbClr val="82CBDD"/>
          </a:solidFill>
        </p:spPr>
        <p:txBody>
          <a:bodyPr lIns="180000" rIns="180000" anchor="ctr" anchorCtr="0"/>
          <a:lstStyle>
            <a:lvl1pPr algn="r">
              <a:defRPr sz="2800">
                <a:latin typeface="Myriad Pro" charset="0"/>
                <a:ea typeface="Myriad Pro" charset="0"/>
                <a:cs typeface="Myriad Pro" charset="0"/>
              </a:defRPr>
            </a:lvl1pPr>
          </a:lstStyle>
          <a:p>
            <a:pPr lvl="0"/>
            <a:r>
              <a:rPr lang="en-US" dirty="0"/>
              <a:t>Short Segment Title – Steps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4221617" y="6487840"/>
            <a:ext cx="374876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en-US" sz="1500" dirty="0">
                <a:solidFill>
                  <a:schemeClr val="bg1">
                    <a:lumMod val="50000"/>
                  </a:schemeClr>
                </a:solidFill>
                <a:effectLst/>
                <a:latin typeface="Myriad Pro" charset="0"/>
              </a:rPr>
              <a:t>2019 pilot</a:t>
            </a:r>
          </a:p>
        </p:txBody>
      </p:sp>
    </p:spTree>
    <p:extLst>
      <p:ext uri="{BB962C8B-B14F-4D97-AF65-F5344CB8AC3E}">
        <p14:creationId xmlns:p14="http://schemas.microsoft.com/office/powerpoint/2010/main" val="4172914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Image b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0177A9D-1362-4B64-BB76-7E5E3FF9A06F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" y="360000"/>
            <a:ext cx="12192000" cy="594000"/>
          </a:xfrm>
          <a:prstGeom prst="rect">
            <a:avLst/>
          </a:prstGeom>
          <a:solidFill>
            <a:srgbClr val="347574"/>
          </a:solidFill>
          <a:ln>
            <a:noFill/>
          </a:ln>
        </p:spPr>
        <p:txBody>
          <a:bodyPr vert="horz" wrap="square" lIns="180000" tIns="45720" rIns="180000" bIns="45720" numCol="1" anchor="ctr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marL="0" indent="0" algn="ctr" eaLnBrk="0" hangingPunct="0">
              <a:buClr>
                <a:schemeClr val="tx2"/>
              </a:buClr>
              <a:defRPr sz="2400">
                <a:solidFill>
                  <a:srgbClr val="585858"/>
                </a:solidFill>
                <a:latin typeface="+mj-lt"/>
                <a:ea typeface="Myriad Pro" charset="0"/>
                <a:cs typeface="Myriad Pro" charset="0"/>
              </a:defRPr>
            </a:lvl1pPr>
            <a:lvl2pPr marL="557199" indent="-214308" eaLnBrk="0" hangingPunct="0"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eaLnBrk="0" hangingPunct="0"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eaLnBrk="0" hangingPunct="0">
              <a:buClr>
                <a:schemeClr val="accent2"/>
              </a:buClr>
              <a:defRPr sz="1425">
                <a:latin typeface="+mn-lt"/>
              </a:defRPr>
            </a:lvl4pPr>
            <a:lvl5pPr marL="1543012" indent="-171446" eaLnBrk="0" hangingPunct="0">
              <a:buClr>
                <a:schemeClr val="tx2"/>
              </a:buClr>
              <a:defRPr sz="1425">
                <a:latin typeface="+mn-lt"/>
              </a:defRPr>
            </a:lvl5pPr>
            <a:lvl6pPr marL="1885903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6pPr>
            <a:lvl7pPr marL="2228795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7pPr>
            <a:lvl8pPr marL="2571686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8pPr>
            <a:lvl9pPr marL="2914577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9pPr>
          </a:lstStyle>
          <a:p>
            <a:pPr>
              <a:buNone/>
            </a:pPr>
            <a:endParaRPr lang="en-GB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CB3B952-8705-4EAE-94B9-4C0C32F57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008" y="464400"/>
            <a:ext cx="11262632" cy="426170"/>
          </a:xfrm>
        </p:spPr>
        <p:txBody>
          <a:bodyPr/>
          <a:lstStyle>
            <a:lvl1pPr algn="l">
              <a:defRPr sz="20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3" name="Picture 2" descr="A picture containing object, lamp, light&#10;&#10;Description automatically generated">
            <a:extLst>
              <a:ext uri="{FF2B5EF4-FFF2-40B4-BE49-F238E27FC236}">
                <a16:creationId xmlns:a16="http://schemas.microsoft.com/office/drawing/2014/main" id="{226FBF21-7918-4116-9D2A-4FFEF62A7A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4400" y="5842800"/>
            <a:ext cx="649771" cy="594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3E643C2-77DC-49BD-8737-F5C5488BCCF7}"/>
              </a:ext>
            </a:extLst>
          </p:cNvPr>
          <p:cNvSpPr txBox="1"/>
          <p:nvPr userDrawn="1"/>
        </p:nvSpPr>
        <p:spPr>
          <a:xfrm>
            <a:off x="522000" y="6237312"/>
            <a:ext cx="11095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sz="1000" b="1" dirty="0">
                <a:solidFill>
                  <a:srgbClr val="585858"/>
                </a:solidFill>
              </a:rPr>
              <a:t>ncetm.org.uk</a:t>
            </a:r>
          </a:p>
        </p:txBody>
      </p:sp>
    </p:spTree>
    <p:extLst>
      <p:ext uri="{BB962C8B-B14F-4D97-AF65-F5344CB8AC3E}">
        <p14:creationId xmlns:p14="http://schemas.microsoft.com/office/powerpoint/2010/main" val="11184889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D359243-BC76-47BD-8772-C08CAEE51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37" y="301625"/>
            <a:ext cx="10744363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E1ECB2-930A-4226-90F7-B3EB6759DC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437" y="1556795"/>
            <a:ext cx="10744363" cy="44973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22EAE8-1007-48BC-A80E-FDEE657EAA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356350"/>
            <a:ext cx="1219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Curriculum Prioritisation for Primary Maths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3390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5" r:id="rId2"/>
    <p:sldLayoutId id="2147483675" r:id="rId3"/>
    <p:sldLayoutId id="2147483676" r:id="rId4"/>
    <p:sldLayoutId id="2147483674" r:id="rId5"/>
    <p:sldLayoutId id="2147483668" r:id="rId6"/>
    <p:sldLayoutId id="2147483663" r:id="rId7"/>
    <p:sldLayoutId id="2147483677" r:id="rId8"/>
    <p:sldLayoutId id="2147483678" r:id="rId9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700" b="1" kern="1200">
          <a:solidFill>
            <a:srgbClr val="585858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rgbClr val="58585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58585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58585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58585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58585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63.png"/><Relationship Id="rId4" Type="http://schemas.openxmlformats.org/officeDocument/2006/relationships/image" Target="../media/image157.png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4.png"/><Relationship Id="rId7" Type="http://schemas.openxmlformats.org/officeDocument/2006/relationships/image" Target="../media/image168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7.png"/><Relationship Id="rId5" Type="http://schemas.openxmlformats.org/officeDocument/2006/relationships/image" Target="../media/image166.png"/><Relationship Id="rId4" Type="http://schemas.openxmlformats.org/officeDocument/2006/relationships/image" Target="../media/image165.png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3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5.xml"/><Relationship Id="rId5" Type="http://schemas.openxmlformats.org/officeDocument/2006/relationships/slide" Target="slide3.xml"/><Relationship Id="rId4" Type="http://schemas.openxmlformats.org/officeDocument/2006/relationships/hyperlink" Target="https://www.ncetm.org.uk/media/ciykxwgy/ncetm_spine2_segment07_y3.pdf#page=50" TargetMode="Externa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3.png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8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8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8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9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0.png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1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2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8.xml"/></Relationships>
</file>

<file path=ppt/slides/_rels/slide1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173.png"/><Relationship Id="rId7" Type="http://schemas.openxmlformats.org/officeDocument/2006/relationships/image" Target="../media/image63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9.png"/><Relationship Id="rId5" Type="http://schemas.openxmlformats.org/officeDocument/2006/relationships/image" Target="../media/image16.png"/><Relationship Id="rId4" Type="http://schemas.openxmlformats.org/officeDocument/2006/relationships/image" Target="../media/image174.png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3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5.xml"/><Relationship Id="rId5" Type="http://schemas.openxmlformats.org/officeDocument/2006/relationships/slide" Target="slide3.xml"/><Relationship Id="rId4" Type="http://schemas.openxmlformats.org/officeDocument/2006/relationships/hyperlink" Target="https://www.ncetm.org.uk/media/ciykxwgy/ncetm_spine2_segment07_y3.pdf#page=54" TargetMode="Externa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5.png"/><Relationship Id="rId1" Type="http://schemas.openxmlformats.org/officeDocument/2006/relationships/slideLayout" Target="../slideLayouts/slideLayout8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8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7.png"/><Relationship Id="rId7" Type="http://schemas.openxmlformats.org/officeDocument/2006/relationships/image" Target="../media/image181.png"/><Relationship Id="rId2" Type="http://schemas.openxmlformats.org/officeDocument/2006/relationships/image" Target="../media/image17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0.png"/><Relationship Id="rId5" Type="http://schemas.openxmlformats.org/officeDocument/2006/relationships/image" Target="../media/image179.png"/><Relationship Id="rId4" Type="http://schemas.openxmlformats.org/officeDocument/2006/relationships/image" Target="../media/image178.png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5.xml"/><Relationship Id="rId5" Type="http://schemas.openxmlformats.org/officeDocument/2006/relationships/slide" Target="slide3.xml"/><Relationship Id="rId4" Type="http://schemas.openxmlformats.org/officeDocument/2006/relationships/hyperlink" Target="https://www.ncetm.org.uk/media/ciykxwgy/ncetm_spine2_segment07_y3.pdf#page=57" TargetMode="Externa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2.png"/><Relationship Id="rId1" Type="http://schemas.openxmlformats.org/officeDocument/2006/relationships/slideLayout" Target="../slideLayouts/slideLayout8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3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uk/government/publications/teaching-mathematics-in-primary-schools" TargetMode="External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image" Target="../media/image183.JPG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8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3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uk/government/publications/teaching-mathematics-in-primary-schools" TargetMode="External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image" Target="../media/image183.JPG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1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5" Type="http://schemas.openxmlformats.org/officeDocument/2006/relationships/slide" Target="slide3.xml"/><Relationship Id="rId4" Type="http://schemas.openxmlformats.org/officeDocument/2006/relationships/hyperlink" Target="https://www.ncetm.org.uk/media/ciykxwgy/ncetm_spine2_segment07_y3.pdf#page=10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assets.publishing.service.gov.uk/government/uploads/system/uploads/attachment_data/file/897806/Maths_guidance_KS_1_and_2.pdf" TargetMode="External"/><Relationship Id="rId3" Type="http://schemas.openxmlformats.org/officeDocument/2006/relationships/hyperlink" Target="https://www.gov.uk/government/publications/teaching-mathematics-in-primary-schools" TargetMode="External"/><Relationship Id="rId7" Type="http://schemas.openxmlformats.org/officeDocument/2006/relationships/hyperlink" Target="https://assets.publishing.service.gov.uk/government/uploads/system/uploads/attachment_data/file/897806/Maths_guidance_KS_1_and_2.pdf#page=117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assets.publishing.service.gov.uk/government/uploads/system/uploads/attachment_data/file/897806/Maths_guidance_KS_1_and_2.pdf#page=100" TargetMode="External"/><Relationship Id="rId5" Type="http://schemas.openxmlformats.org/officeDocument/2006/relationships/hyperlink" Target="https://www.ncetm.org.uk/teaching-for-mastery/mastery-materials/primary-mastery-professional-development/" TargetMode="External"/><Relationship Id="rId4" Type="http://schemas.openxmlformats.org/officeDocument/2006/relationships/hyperlink" Target="https://www.ncetm.org.uk/classroom-resources/exemplification-of-ready-to-progress-criteria/" TargetMode="External"/><Relationship Id="rId9" Type="http://schemas.openxmlformats.org/officeDocument/2006/relationships/hyperlink" Target="https://assets.publishing.service.gov.uk/government/uploads/system/uploads/attachment_data/file/897806/Maths_guidance_KS_1_and_2.pdf#page=26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5" Type="http://schemas.openxmlformats.org/officeDocument/2006/relationships/slide" Target="slide3.xml"/><Relationship Id="rId4" Type="http://schemas.openxmlformats.org/officeDocument/2006/relationships/hyperlink" Target="https://www.ncetm.org.uk/media/ciykxwgy/ncetm_spine2_segment07_y3.pdf#page=14" TargetMode="Externa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8.png"/><Relationship Id="rId7" Type="http://schemas.openxmlformats.org/officeDocument/2006/relationships/image" Target="../media/image50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9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5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slide" Target="slide6.xml"/><Relationship Id="rId7" Type="http://schemas.openxmlformats.org/officeDocument/2006/relationships/slide" Target="slide4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2.xml"/><Relationship Id="rId5" Type="http://schemas.openxmlformats.org/officeDocument/2006/relationships/slide" Target="slide27.xml"/><Relationship Id="rId4" Type="http://schemas.openxmlformats.org/officeDocument/2006/relationships/slide" Target="slide1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64.png"/><Relationship Id="rId3" Type="http://schemas.openxmlformats.org/officeDocument/2006/relationships/image" Target="../media/image56.png"/><Relationship Id="rId7" Type="http://schemas.openxmlformats.org/officeDocument/2006/relationships/image" Target="../media/image59.png"/><Relationship Id="rId12" Type="http://schemas.openxmlformats.org/officeDocument/2006/relationships/image" Target="../media/image63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0.png"/><Relationship Id="rId11" Type="http://schemas.openxmlformats.org/officeDocument/2006/relationships/image" Target="../media/image52.png"/><Relationship Id="rId5" Type="http://schemas.openxmlformats.org/officeDocument/2006/relationships/image" Target="../media/image58.png"/><Relationship Id="rId15" Type="http://schemas.openxmlformats.org/officeDocument/2006/relationships/image" Target="../media/image66.png"/><Relationship Id="rId10" Type="http://schemas.openxmlformats.org/officeDocument/2006/relationships/image" Target="../media/image62.png"/><Relationship Id="rId4" Type="http://schemas.openxmlformats.org/officeDocument/2006/relationships/image" Target="../media/image57.png"/><Relationship Id="rId9" Type="http://schemas.openxmlformats.org/officeDocument/2006/relationships/image" Target="../media/image61.png"/><Relationship Id="rId14" Type="http://schemas.openxmlformats.org/officeDocument/2006/relationships/image" Target="../media/image6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5" Type="http://schemas.openxmlformats.org/officeDocument/2006/relationships/slide" Target="slide3.xml"/><Relationship Id="rId4" Type="http://schemas.openxmlformats.org/officeDocument/2006/relationships/hyperlink" Target="https://www.ncetm.org.uk/media/ciykxwgy/ncetm_spine2_segment07_y3.pdf#page=18" TargetMode="Externa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Relationship Id="rId9" Type="http://schemas.openxmlformats.org/officeDocument/2006/relationships/image" Target="../media/image73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75.png"/><Relationship Id="rId7" Type="http://schemas.openxmlformats.org/officeDocument/2006/relationships/image" Target="../media/image7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8.png"/><Relationship Id="rId11" Type="http://schemas.openxmlformats.org/officeDocument/2006/relationships/image" Target="../media/image83.png"/><Relationship Id="rId5" Type="http://schemas.openxmlformats.org/officeDocument/2006/relationships/image" Target="../media/image77.png"/><Relationship Id="rId10" Type="http://schemas.openxmlformats.org/officeDocument/2006/relationships/image" Target="../media/image82.png"/><Relationship Id="rId4" Type="http://schemas.openxmlformats.org/officeDocument/2006/relationships/image" Target="../media/image76.png"/><Relationship Id="rId9" Type="http://schemas.openxmlformats.org/officeDocument/2006/relationships/image" Target="../media/image8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7" Type="http://schemas.openxmlformats.org/officeDocument/2006/relationships/image" Target="../media/image79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8.png"/><Relationship Id="rId5" Type="http://schemas.openxmlformats.org/officeDocument/2006/relationships/image" Target="../media/image84.png"/><Relationship Id="rId4" Type="http://schemas.openxmlformats.org/officeDocument/2006/relationships/image" Target="../media/image7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slide" Target="slide51.xml"/><Relationship Id="rId7" Type="http://schemas.openxmlformats.org/officeDocument/2006/relationships/slide" Target="slide90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4.xml"/><Relationship Id="rId5" Type="http://schemas.openxmlformats.org/officeDocument/2006/relationships/slide" Target="slide71.xml"/><Relationship Id="rId4" Type="http://schemas.openxmlformats.org/officeDocument/2006/relationships/slide" Target="slide6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Relationship Id="rId9" Type="http://schemas.openxmlformats.org/officeDocument/2006/relationships/image" Target="../media/image7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Relationship Id="rId5" Type="http://schemas.openxmlformats.org/officeDocument/2006/relationships/slide" Target="slide3.xml"/><Relationship Id="rId4" Type="http://schemas.openxmlformats.org/officeDocument/2006/relationships/hyperlink" Target="https://www.ncetm.org.uk/media/ciykxwgy/ncetm_spine2_segment07_y3.pdf#page=23" TargetMode="Externa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3" Type="http://schemas.openxmlformats.org/officeDocument/2006/relationships/image" Target="../media/image88.png"/><Relationship Id="rId7" Type="http://schemas.openxmlformats.org/officeDocument/2006/relationships/image" Target="../media/image92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6.png"/><Relationship Id="rId4" Type="http://schemas.openxmlformats.org/officeDocument/2006/relationships/image" Target="../media/image9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slide" Target="slide102.xml"/><Relationship Id="rId7" Type="http://schemas.openxmlformats.org/officeDocument/2006/relationships/slide" Target="slide12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23.xml"/><Relationship Id="rId5" Type="http://schemas.openxmlformats.org/officeDocument/2006/relationships/slide" Target="slide119.xml"/><Relationship Id="rId4" Type="http://schemas.openxmlformats.org/officeDocument/2006/relationships/slide" Target="slide11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6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Relationship Id="rId5" Type="http://schemas.openxmlformats.org/officeDocument/2006/relationships/slide" Target="slide3.xml"/><Relationship Id="rId4" Type="http://schemas.openxmlformats.org/officeDocument/2006/relationships/hyperlink" Target="https://www.ncetm.org.uk/media/ciykxwgy/ncetm_spine2_segment07_y3.pdf#page=26" TargetMode="Externa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3" Type="http://schemas.openxmlformats.org/officeDocument/2006/relationships/image" Target="../media/image97.png"/><Relationship Id="rId7" Type="http://schemas.openxmlformats.org/officeDocument/2006/relationships/image" Target="../media/image10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0.png"/><Relationship Id="rId5" Type="http://schemas.openxmlformats.org/officeDocument/2006/relationships/image" Target="../media/image99.png"/><Relationship Id="rId4" Type="http://schemas.openxmlformats.org/officeDocument/2006/relationships/image" Target="../media/image98.png"/><Relationship Id="rId9" Type="http://schemas.openxmlformats.org/officeDocument/2006/relationships/image" Target="../media/image103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8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8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8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8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8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8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7" Type="http://schemas.openxmlformats.org/officeDocument/2006/relationships/image" Target="../media/image11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5.png"/><Relationship Id="rId5" Type="http://schemas.openxmlformats.org/officeDocument/2006/relationships/image" Target="../media/image114.png"/><Relationship Id="rId4" Type="http://schemas.openxmlformats.org/officeDocument/2006/relationships/image" Target="../media/image113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5.xml"/><Relationship Id="rId5" Type="http://schemas.openxmlformats.org/officeDocument/2006/relationships/slide" Target="slide3.xml"/><Relationship Id="rId4" Type="http://schemas.openxmlformats.org/officeDocument/2006/relationships/hyperlink" Target="https://www.ncetm.org.uk/media/ciykxwgy/ncetm_spine2_segment07_y3.pdf#page=33" TargetMode="External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19.png"/><Relationship Id="rId7" Type="http://schemas.openxmlformats.org/officeDocument/2006/relationships/image" Target="../media/image11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8.png"/><Relationship Id="rId5" Type="http://schemas.openxmlformats.org/officeDocument/2006/relationships/image" Target="../media/image117.png"/><Relationship Id="rId4" Type="http://schemas.openxmlformats.org/officeDocument/2006/relationships/image" Target="../media/image20.png"/><Relationship Id="rId9" Type="http://schemas.openxmlformats.org/officeDocument/2006/relationships/image" Target="../media/image120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8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8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8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slide" Target="slide3.xml"/><Relationship Id="rId4" Type="http://schemas.openxmlformats.org/officeDocument/2006/relationships/hyperlink" Target="https://www.ncetm.org.uk/media/ciykxwgy/ncetm_spine2_segment07_y3.pdf#page=4" TargetMode="Externa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0.png"/><Relationship Id="rId5" Type="http://schemas.openxmlformats.org/officeDocument/2006/relationships/image" Target="../media/image129.png"/><Relationship Id="rId4" Type="http://schemas.openxmlformats.org/officeDocument/2006/relationships/image" Target="../media/image128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5.xml"/><Relationship Id="rId5" Type="http://schemas.openxmlformats.org/officeDocument/2006/relationships/slide" Target="slide3.xml"/><Relationship Id="rId4" Type="http://schemas.openxmlformats.org/officeDocument/2006/relationships/hyperlink" Target="https://www.ncetm.org.uk/media/ciykxwgy/ncetm_spine2_segment07_y3.pdf#page=38" TargetMode="Externa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8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8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8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5.png"/><Relationship Id="rId3" Type="http://schemas.openxmlformats.org/officeDocument/2006/relationships/image" Target="../media/image133.png"/><Relationship Id="rId7" Type="http://schemas.openxmlformats.org/officeDocument/2006/relationships/image" Target="../media/image134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10" Type="http://schemas.openxmlformats.org/officeDocument/2006/relationships/image" Target="../media/image137.png"/><Relationship Id="rId4" Type="http://schemas.openxmlformats.org/officeDocument/2006/relationships/image" Target="../media/image81.png"/><Relationship Id="rId9" Type="http://schemas.openxmlformats.org/officeDocument/2006/relationships/image" Target="../media/image136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7" Type="http://schemas.openxmlformats.org/officeDocument/2006/relationships/image" Target="../media/image135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4.png"/><Relationship Id="rId5" Type="http://schemas.openxmlformats.org/officeDocument/2006/relationships/image" Target="../media/image137.png"/><Relationship Id="rId4" Type="http://schemas.openxmlformats.org/officeDocument/2006/relationships/image" Target="../media/image136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9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8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5.xml"/><Relationship Id="rId5" Type="http://schemas.openxmlformats.org/officeDocument/2006/relationships/slide" Target="slide3.xml"/><Relationship Id="rId4" Type="http://schemas.openxmlformats.org/officeDocument/2006/relationships/hyperlink" Target="https://www.ncetm.org.uk/media/ciykxwgy/ncetm_spine2_segment07_y3.pdf#page=43" TargetMode="External"/></Relationships>
</file>

<file path=ppt/slides/_rels/slide8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2.png"/><Relationship Id="rId3" Type="http://schemas.openxmlformats.org/officeDocument/2006/relationships/image" Target="../media/image141.png"/><Relationship Id="rId7" Type="http://schemas.openxmlformats.org/officeDocument/2006/relationships/image" Target="../media/image93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4" Type="http://schemas.openxmlformats.org/officeDocument/2006/relationships/image" Target="../media/image89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45.png"/><Relationship Id="rId4" Type="http://schemas.openxmlformats.org/officeDocument/2006/relationships/image" Target="../media/image144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5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png"/><Relationship Id="rId7" Type="http://schemas.openxmlformats.org/officeDocument/2006/relationships/image" Target="../media/image93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4" Type="http://schemas.openxmlformats.org/officeDocument/2006/relationships/image" Target="../media/image14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3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5.xml"/><Relationship Id="rId5" Type="http://schemas.openxmlformats.org/officeDocument/2006/relationships/slide" Target="slide3.xml"/><Relationship Id="rId4" Type="http://schemas.openxmlformats.org/officeDocument/2006/relationships/hyperlink" Target="https://www.ncetm.org.uk/media/ciykxwgy/ncetm_spine2_segment07_y3.pdf#page=45" TargetMode="Externa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8.png"/><Relationship Id="rId1" Type="http://schemas.openxmlformats.org/officeDocument/2006/relationships/slideLayout" Target="../slideLayouts/slideLayout8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png"/><Relationship Id="rId7" Type="http://schemas.openxmlformats.org/officeDocument/2006/relationships/image" Target="../media/image93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4" Type="http://schemas.openxmlformats.org/officeDocument/2006/relationships/image" Target="../media/image150.pn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png"/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54.png"/><Relationship Id="rId4" Type="http://schemas.openxmlformats.org/officeDocument/2006/relationships/image" Target="../media/image153.pn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7" Type="http://schemas.openxmlformats.org/officeDocument/2006/relationships/image" Target="../media/image93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4" Type="http://schemas.openxmlformats.org/officeDocument/2006/relationships/image" Target="../media/image149.png"/></Relationships>
</file>

<file path=ppt/slides/_rels/slide9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0.png"/><Relationship Id="rId3" Type="http://schemas.openxmlformats.org/officeDocument/2006/relationships/image" Target="../media/image155.png"/><Relationship Id="rId7" Type="http://schemas.openxmlformats.org/officeDocument/2006/relationships/image" Target="../media/image159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8.png"/><Relationship Id="rId5" Type="http://schemas.openxmlformats.org/officeDocument/2006/relationships/image" Target="../media/image157.png"/><Relationship Id="rId4" Type="http://schemas.openxmlformats.org/officeDocument/2006/relationships/image" Target="../media/image156.pn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2.png"/><Relationship Id="rId5" Type="http://schemas.openxmlformats.org/officeDocument/2006/relationships/image" Target="../media/image161.png"/><Relationship Id="rId4" Type="http://schemas.openxmlformats.org/officeDocument/2006/relationships/image" Target="../media/image15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34064D4-6FBE-4131-9182-7C4479EBDE7B}"/>
              </a:ext>
            </a:extLst>
          </p:cNvPr>
          <p:cNvSpPr txBox="1"/>
          <p:nvPr/>
        </p:nvSpPr>
        <p:spPr>
          <a:xfrm>
            <a:off x="604946" y="1732195"/>
            <a:ext cx="5148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 3, Unit 6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2662B8-F764-4A66-9D96-917843E5F642}"/>
              </a:ext>
            </a:extLst>
          </p:cNvPr>
          <p:cNvSpPr txBox="1"/>
          <p:nvPr/>
        </p:nvSpPr>
        <p:spPr>
          <a:xfrm>
            <a:off x="604946" y="2434709"/>
            <a:ext cx="479572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 4, 8 times tables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tabLst>
                <a:tab pos="2243138" algn="l"/>
              </a:tabLst>
            </a:pPr>
            <a:r>
              <a:rPr lang="en-GB" altLang="en-US" dirty="0"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2.7 </a:t>
            </a:r>
            <a:r>
              <a:rPr lang="en-GB" dirty="0"/>
              <a:t>The 2, 4 and 8 times tables   </a:t>
            </a:r>
            <a:r>
              <a:rPr lang="en-US" altLang="en-US" dirty="0">
                <a:solidFill>
                  <a:srgbClr val="00628C"/>
                </a:solidFill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Step 1:1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13D867D-01E4-4C1D-9F9F-8EA750C5A4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713" y="1179326"/>
            <a:ext cx="841704" cy="829235"/>
          </a:xfrm>
          <a:prstGeom prst="rect">
            <a:avLst/>
          </a:prstGeom>
        </p:spPr>
      </p:pic>
      <p:pic>
        <p:nvPicPr>
          <p:cNvPr id="8" name="Picture 7" descr="A picture containing scissors, window&#10;&#10;Description automatically generated">
            <a:extLst>
              <a:ext uri="{FF2B5EF4-FFF2-40B4-BE49-F238E27FC236}">
                <a16:creationId xmlns:a16="http://schemas.microsoft.com/office/drawing/2014/main" id="{3559EA81-EBCE-4903-96B1-17F7E213D2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7430" y="1179326"/>
            <a:ext cx="841704" cy="82923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9A37067-551C-43D8-9F8B-6116A33B18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5147" y="1179326"/>
            <a:ext cx="841704" cy="829235"/>
          </a:xfrm>
          <a:prstGeom prst="rect">
            <a:avLst/>
          </a:prstGeom>
        </p:spPr>
      </p:pic>
      <p:pic>
        <p:nvPicPr>
          <p:cNvPr id="12" name="Picture 11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0F79DADE-EF5A-4511-8BCA-723B3943A5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2864" y="1179326"/>
            <a:ext cx="841704" cy="829235"/>
          </a:xfrm>
          <a:prstGeom prst="rect">
            <a:avLst/>
          </a:prstGeom>
        </p:spPr>
      </p:pic>
      <p:pic>
        <p:nvPicPr>
          <p:cNvPr id="14" name="Picture 13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F0BC55FF-A7B5-4BAC-8223-0A42FA2751B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582" y="1179326"/>
            <a:ext cx="841704" cy="829235"/>
          </a:xfrm>
          <a:prstGeom prst="rect">
            <a:avLst/>
          </a:prstGeom>
        </p:spPr>
      </p:pic>
      <p:pic>
        <p:nvPicPr>
          <p:cNvPr id="17" name="Picture 16" descr="A picture containing scissors, window&#10;&#10;Description automatically generated">
            <a:extLst>
              <a:ext uri="{FF2B5EF4-FFF2-40B4-BE49-F238E27FC236}">
                <a16:creationId xmlns:a16="http://schemas.microsoft.com/office/drawing/2014/main" id="{EFDC3298-7A03-4435-B9C8-3F4475804F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582" y="2534653"/>
            <a:ext cx="841704" cy="829235"/>
          </a:xfrm>
          <a:prstGeom prst="rect">
            <a:avLst/>
          </a:prstGeom>
        </p:spPr>
      </p:pic>
      <p:pic>
        <p:nvPicPr>
          <p:cNvPr id="18" name="Picture 17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EC2822F8-5AF7-4A29-BFBE-4B3A6F40F4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7430" y="2534653"/>
            <a:ext cx="841704" cy="829235"/>
          </a:xfrm>
          <a:prstGeom prst="rect">
            <a:avLst/>
          </a:prstGeom>
        </p:spPr>
      </p:pic>
      <p:pic>
        <p:nvPicPr>
          <p:cNvPr id="19" name="Picture 18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BBCB977F-B6AD-4C33-BC89-47B4F40BE3C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2864" y="2534653"/>
            <a:ext cx="841704" cy="829235"/>
          </a:xfrm>
          <a:prstGeom prst="rect">
            <a:avLst/>
          </a:prstGeom>
        </p:spPr>
      </p:pic>
      <p:pic>
        <p:nvPicPr>
          <p:cNvPr id="20" name="Picture 19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B358317A-4272-43AF-A777-7BBA5E73EAC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713" y="3889981"/>
            <a:ext cx="841704" cy="82923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FCE1CC8-179A-4CF8-A5A0-00460826211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713" y="2534653"/>
            <a:ext cx="841704" cy="82923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2BEEAA5-B294-452F-90C9-576A22D8A1B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5147" y="2534653"/>
            <a:ext cx="841704" cy="82923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EB86C46-F3B2-42CF-9B9A-F0A2D0DB0F6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7430" y="3889981"/>
            <a:ext cx="841704" cy="829235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96B63816-80DF-42C3-BC6A-F16BF2AA752D}"/>
              </a:ext>
            </a:extLst>
          </p:cNvPr>
          <p:cNvSpPr txBox="1"/>
          <p:nvPr/>
        </p:nvSpPr>
        <p:spPr bwMode="auto">
          <a:xfrm>
            <a:off x="5920311" y="5018913"/>
            <a:ext cx="3513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585D249-50BE-418C-AD75-03C5491F69CE}"/>
              </a:ext>
            </a:extLst>
          </p:cNvPr>
          <p:cNvSpPr txBox="1"/>
          <p:nvPr/>
        </p:nvSpPr>
        <p:spPr bwMode="auto">
          <a:xfrm>
            <a:off x="5711537" y="5447843"/>
            <a:ext cx="76892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zero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70EE72A-2960-4778-ACB2-8F4BAA74DF5A}"/>
              </a:ext>
            </a:extLst>
          </p:cNvPr>
          <p:cNvSpPr txBox="1"/>
          <p:nvPr/>
        </p:nvSpPr>
        <p:spPr bwMode="auto">
          <a:xfrm>
            <a:off x="5920312" y="5018913"/>
            <a:ext cx="3513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2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20943D7-B8A7-43E1-A1C1-1AEE953214FD}"/>
              </a:ext>
            </a:extLst>
          </p:cNvPr>
          <p:cNvSpPr txBox="1"/>
          <p:nvPr/>
        </p:nvSpPr>
        <p:spPr bwMode="auto">
          <a:xfrm>
            <a:off x="5750041" y="5447843"/>
            <a:ext cx="69192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two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751CCF9-B9BB-46F2-981F-CEBDC4ABF15E}"/>
              </a:ext>
            </a:extLst>
          </p:cNvPr>
          <p:cNvSpPr txBox="1"/>
          <p:nvPr/>
        </p:nvSpPr>
        <p:spPr bwMode="auto">
          <a:xfrm>
            <a:off x="5920311" y="5018913"/>
            <a:ext cx="3513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4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8263C6E-87D7-45FD-AA2E-7992FD9D5C47}"/>
              </a:ext>
            </a:extLst>
          </p:cNvPr>
          <p:cNvSpPr txBox="1"/>
          <p:nvPr/>
        </p:nvSpPr>
        <p:spPr bwMode="auto">
          <a:xfrm>
            <a:off x="5723943" y="5447843"/>
            <a:ext cx="74411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four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175E539-84EC-4485-A650-7CEB02E43E2C}"/>
              </a:ext>
            </a:extLst>
          </p:cNvPr>
          <p:cNvSpPr txBox="1"/>
          <p:nvPr/>
        </p:nvSpPr>
        <p:spPr bwMode="auto">
          <a:xfrm>
            <a:off x="5920312" y="5018913"/>
            <a:ext cx="3513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6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31DF49A-4E37-4E97-A5D1-7CFCD01FEC80}"/>
              </a:ext>
            </a:extLst>
          </p:cNvPr>
          <p:cNvSpPr txBox="1"/>
          <p:nvPr/>
        </p:nvSpPr>
        <p:spPr bwMode="auto">
          <a:xfrm>
            <a:off x="5830542" y="5447843"/>
            <a:ext cx="5309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six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FD360E8-285C-40EF-BDD9-08CFEC4D4F0F}"/>
              </a:ext>
            </a:extLst>
          </p:cNvPr>
          <p:cNvSpPr txBox="1"/>
          <p:nvPr/>
        </p:nvSpPr>
        <p:spPr bwMode="auto">
          <a:xfrm>
            <a:off x="5920312" y="5018913"/>
            <a:ext cx="3513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8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ADEEBE5-A76D-4EE6-A2B6-78A2C71651B0}"/>
              </a:ext>
            </a:extLst>
          </p:cNvPr>
          <p:cNvSpPr txBox="1"/>
          <p:nvPr/>
        </p:nvSpPr>
        <p:spPr bwMode="auto">
          <a:xfrm>
            <a:off x="5655817" y="5447843"/>
            <a:ext cx="88036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eight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62ADC5A-1095-4228-9F0E-B84BBC27D989}"/>
              </a:ext>
            </a:extLst>
          </p:cNvPr>
          <p:cNvSpPr txBox="1"/>
          <p:nvPr/>
        </p:nvSpPr>
        <p:spPr bwMode="auto">
          <a:xfrm>
            <a:off x="5836954" y="5018913"/>
            <a:ext cx="5180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10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DD07855-A6CB-42EA-82DC-B142985D3F95}"/>
              </a:ext>
            </a:extLst>
          </p:cNvPr>
          <p:cNvSpPr txBox="1"/>
          <p:nvPr/>
        </p:nvSpPr>
        <p:spPr bwMode="auto">
          <a:xfrm>
            <a:off x="5785274" y="5447843"/>
            <a:ext cx="62145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ten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113695B-9E7D-431B-9753-9B2C21A6C8BA}"/>
              </a:ext>
            </a:extLst>
          </p:cNvPr>
          <p:cNvSpPr txBox="1"/>
          <p:nvPr/>
        </p:nvSpPr>
        <p:spPr bwMode="auto">
          <a:xfrm>
            <a:off x="5836954" y="5018913"/>
            <a:ext cx="5180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12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074FCA8-CDED-4B7E-9E48-A108E406E346}"/>
              </a:ext>
            </a:extLst>
          </p:cNvPr>
          <p:cNvSpPr txBox="1"/>
          <p:nvPr/>
        </p:nvSpPr>
        <p:spPr bwMode="auto">
          <a:xfrm>
            <a:off x="5570087" y="5447843"/>
            <a:ext cx="10518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twelve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96A95E8-0009-4998-BCBC-1B5FB195AB59}"/>
              </a:ext>
            </a:extLst>
          </p:cNvPr>
          <p:cNvSpPr txBox="1"/>
          <p:nvPr/>
        </p:nvSpPr>
        <p:spPr bwMode="auto">
          <a:xfrm>
            <a:off x="5836954" y="5018913"/>
            <a:ext cx="5180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14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D793227-0814-4F46-BEFA-E69FD873EDC4}"/>
              </a:ext>
            </a:extLst>
          </p:cNvPr>
          <p:cNvSpPr txBox="1"/>
          <p:nvPr/>
        </p:nvSpPr>
        <p:spPr bwMode="auto">
          <a:xfrm>
            <a:off x="5420975" y="5447843"/>
            <a:ext cx="13500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fourteen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2DD2DD4-722B-4025-B1EA-1D68EB6A40BC}"/>
              </a:ext>
            </a:extLst>
          </p:cNvPr>
          <p:cNvSpPr txBox="1"/>
          <p:nvPr/>
        </p:nvSpPr>
        <p:spPr bwMode="auto">
          <a:xfrm>
            <a:off x="5836954" y="5018913"/>
            <a:ext cx="5180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16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17720B0-A21E-449A-93E1-1BEE9073E628}"/>
              </a:ext>
            </a:extLst>
          </p:cNvPr>
          <p:cNvSpPr txBox="1"/>
          <p:nvPr/>
        </p:nvSpPr>
        <p:spPr bwMode="auto">
          <a:xfrm>
            <a:off x="5531999" y="5447843"/>
            <a:ext cx="11280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sixteen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9EDAB8C-FC9F-409B-BF8F-BF3AEA58C0C3}"/>
              </a:ext>
            </a:extLst>
          </p:cNvPr>
          <p:cNvSpPr txBox="1"/>
          <p:nvPr/>
        </p:nvSpPr>
        <p:spPr bwMode="auto">
          <a:xfrm>
            <a:off x="5836954" y="5018913"/>
            <a:ext cx="5180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18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A2A547E-5BD4-4E15-BE74-6C99B709902A}"/>
              </a:ext>
            </a:extLst>
          </p:cNvPr>
          <p:cNvSpPr txBox="1"/>
          <p:nvPr/>
        </p:nvSpPr>
        <p:spPr bwMode="auto">
          <a:xfrm>
            <a:off x="5409371" y="5447843"/>
            <a:ext cx="137326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eighteen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3CAD061-2360-4D05-9731-181E2FE7BAFC}"/>
              </a:ext>
            </a:extLst>
          </p:cNvPr>
          <p:cNvSpPr txBox="1"/>
          <p:nvPr/>
        </p:nvSpPr>
        <p:spPr bwMode="auto">
          <a:xfrm>
            <a:off x="5836954" y="5018913"/>
            <a:ext cx="5180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20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15E49B99-4C4D-4987-93B5-4BA1329DBF9E}"/>
              </a:ext>
            </a:extLst>
          </p:cNvPr>
          <p:cNvSpPr txBox="1"/>
          <p:nvPr/>
        </p:nvSpPr>
        <p:spPr bwMode="auto">
          <a:xfrm>
            <a:off x="5546747" y="5447843"/>
            <a:ext cx="109850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twenty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324B9BD-BF52-40EC-975C-E978E27D8205}"/>
              </a:ext>
            </a:extLst>
          </p:cNvPr>
          <p:cNvSpPr txBox="1"/>
          <p:nvPr/>
        </p:nvSpPr>
        <p:spPr bwMode="auto">
          <a:xfrm>
            <a:off x="5836954" y="5018913"/>
            <a:ext cx="5180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22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165EF98-7054-4A21-9515-A9DF298BA02E}"/>
              </a:ext>
            </a:extLst>
          </p:cNvPr>
          <p:cNvSpPr txBox="1"/>
          <p:nvPr/>
        </p:nvSpPr>
        <p:spPr bwMode="auto">
          <a:xfrm>
            <a:off x="5231406" y="5447843"/>
            <a:ext cx="17291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twenty-two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E9C50A15-1199-4A7F-8107-F2159E6B813E}"/>
              </a:ext>
            </a:extLst>
          </p:cNvPr>
          <p:cNvSpPr txBox="1"/>
          <p:nvPr/>
        </p:nvSpPr>
        <p:spPr bwMode="auto">
          <a:xfrm>
            <a:off x="5836954" y="5018913"/>
            <a:ext cx="5180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24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7B3EDC3-312F-4723-9855-916AB9596065}"/>
              </a:ext>
            </a:extLst>
          </p:cNvPr>
          <p:cNvSpPr txBox="1"/>
          <p:nvPr/>
        </p:nvSpPr>
        <p:spPr bwMode="auto">
          <a:xfrm>
            <a:off x="5205309" y="5447843"/>
            <a:ext cx="178138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twenty-four</a:t>
            </a:r>
          </a:p>
        </p:txBody>
      </p:sp>
    </p:spTree>
    <p:extLst>
      <p:ext uri="{BB962C8B-B14F-4D97-AF65-F5344CB8AC3E}">
        <p14:creationId xmlns:p14="http://schemas.microsoft.com/office/powerpoint/2010/main" val="938216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500"/>
                            </p:stCondLst>
                            <p:childTnLst>
                              <p:par>
                                <p:cTn id="1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000"/>
                            </p:stCondLst>
                            <p:childTnLst>
                              <p:par>
                                <p:cTn id="1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00"/>
                            </p:stCondLst>
                            <p:childTnLst>
                              <p:par>
                                <p:cTn id="1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000"/>
                            </p:stCondLst>
                            <p:childTnLst>
                              <p:par>
                                <p:cTn id="1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500"/>
                            </p:stCondLst>
                            <p:childTnLst>
                              <p:par>
                                <p:cTn id="1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1000"/>
                            </p:stCondLst>
                            <p:childTnLst>
                              <p:par>
                                <p:cTn id="1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500"/>
                            </p:stCondLst>
                            <p:childTnLst>
                              <p:par>
                                <p:cTn id="2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1000"/>
                            </p:stCondLst>
                            <p:childTnLst>
                              <p:par>
                                <p:cTn id="2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500"/>
                            </p:stCondLst>
                            <p:childTnLst>
                              <p:par>
                                <p:cTn id="2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9" grpId="0"/>
      <p:bldP spid="29" grpId="1"/>
      <p:bldP spid="30" grpId="0"/>
      <p:bldP spid="30" grpId="1"/>
      <p:bldP spid="31" grpId="0"/>
      <p:bldP spid="31" grpId="1"/>
      <p:bldP spid="32" grpId="0"/>
      <p:bldP spid="32" grpId="1"/>
      <p:bldP spid="33" grpId="0"/>
      <p:bldP spid="33" grpId="1"/>
      <p:bldP spid="34" grpId="0"/>
      <p:bldP spid="34" grpId="1"/>
      <p:bldP spid="35" grpId="0"/>
      <p:bldP spid="35" grpId="1"/>
      <p:bldP spid="36" grpId="0"/>
      <p:bldP spid="36" grpId="1"/>
      <p:bldP spid="37" grpId="0"/>
      <p:bldP spid="37" grpId="1"/>
      <p:bldP spid="38" grpId="0"/>
      <p:bldP spid="38" grpId="1"/>
      <p:bldP spid="39" grpId="0"/>
      <p:bldP spid="39" grpId="1"/>
      <p:bldP spid="40" grpId="0"/>
      <p:bldP spid="40" grpId="1"/>
      <p:bldP spid="41" grpId="0"/>
      <p:bldP spid="41" grpId="1"/>
      <p:bldP spid="42" grpId="0"/>
      <p:bldP spid="42" grpId="1"/>
      <p:bldP spid="43" grpId="0"/>
      <p:bldP spid="43" grpId="1"/>
      <p:bldP spid="44" grpId="0"/>
      <p:bldP spid="44" grpId="1"/>
      <p:bldP spid="45" grpId="0"/>
      <p:bldP spid="45" grpId="1"/>
      <p:bldP spid="46" grpId="0"/>
      <p:bldP spid="46" grpId="1"/>
      <p:bldP spid="47" grpId="0"/>
      <p:bldP spid="47" grpId="1"/>
      <p:bldP spid="48" grpId="0"/>
      <p:bldP spid="48" grpId="1"/>
      <p:bldP spid="49" grpId="0"/>
      <p:bldP spid="49" grpId="1"/>
      <p:bldP spid="50" grpId="0"/>
      <p:bldP spid="50" grpId="1"/>
      <p:bldP spid="51" grpId="0"/>
      <p:bldP spid="52" grpId="0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BF6C081-7D94-42B3-94F3-7353D73DF1C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altLang="en-US" dirty="0"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2.7 </a:t>
            </a:r>
            <a:r>
              <a:rPr lang="en-GB" dirty="0"/>
              <a:t>The 2, 4 and 8 times tables   </a:t>
            </a:r>
            <a:r>
              <a:rPr lang="en-US" altLang="en-US" dirty="0">
                <a:solidFill>
                  <a:srgbClr val="00628C"/>
                </a:solidFill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Step 4:11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A0EC0B-A2E1-4B06-8774-2301856C897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43872" y="1484785"/>
            <a:ext cx="432048" cy="95600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20B2497-DAF0-4BB7-8157-DD5E4DF3460A}"/>
              </a:ext>
            </a:extLst>
          </p:cNvPr>
          <p:cNvSpPr/>
          <p:nvPr/>
        </p:nvSpPr>
        <p:spPr>
          <a:xfrm>
            <a:off x="2099556" y="764704"/>
            <a:ext cx="79928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2400" dirty="0">
                <a:latin typeface="Myriad Pro" panose="020B0503030403020204" pitchFamily="34" charset="0"/>
              </a:rPr>
              <a:t>9 sticks, how many octagons?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7D0D63-92F6-4820-BCF7-7E6761FE92D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20593" y="1484785"/>
            <a:ext cx="432048" cy="9560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DF396B7-8C04-4F72-81B2-A58837ECCB6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99026" y="1484785"/>
            <a:ext cx="432048" cy="95600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B434E65-1F53-405E-BA78-D03F3DA799A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84032" y="1484785"/>
            <a:ext cx="432048" cy="9560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12CFC09-13C5-45B2-AEBC-4BBCA609405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53039" y="1484785"/>
            <a:ext cx="279648" cy="95600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CA4FCA9-F599-4F20-B039-40A87067E01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39817" y="2852937"/>
            <a:ext cx="3312369" cy="2590787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66286E1-1AE3-4A82-AAB7-27B3B1E843FA}"/>
              </a:ext>
            </a:extLst>
          </p:cNvPr>
          <p:cNvSpPr/>
          <p:nvPr/>
        </p:nvSpPr>
        <p:spPr>
          <a:xfrm>
            <a:off x="2115968" y="5559623"/>
            <a:ext cx="79928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2400" dirty="0">
                <a:latin typeface="Myriad Pro" panose="020B0503030403020204" pitchFamily="34" charset="0"/>
              </a:rPr>
              <a:t>9 = 1 × 8 + 1</a:t>
            </a:r>
          </a:p>
        </p:txBody>
      </p:sp>
    </p:spTree>
    <p:extLst>
      <p:ext uri="{BB962C8B-B14F-4D97-AF65-F5344CB8AC3E}">
        <p14:creationId xmlns:p14="http://schemas.microsoft.com/office/powerpoint/2010/main" val="2696300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1.11111E-6 L 0.00799 0.3518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9" y="1759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1.11111E-6 L 0.00295 0.3518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" y="1759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-0.00208 0.3518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1759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11111E-6 L 0.00018 0.3518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11111E-6 L 0.13819 0.31898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10" y="15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6CCB3A2B-5A44-4E04-BE31-0730AE14A65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39744" y="3200615"/>
            <a:ext cx="1880593" cy="1185452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C4DD5EC-20F2-41B1-B449-65A21391743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altLang="en-US" dirty="0"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2.7 </a:t>
            </a:r>
            <a:r>
              <a:rPr lang="en-GB" dirty="0"/>
              <a:t>The 2, 4 and 8 times tables   </a:t>
            </a:r>
            <a:r>
              <a:rPr lang="en-US" altLang="en-US" dirty="0">
                <a:solidFill>
                  <a:srgbClr val="00628C"/>
                </a:solidFill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Step 4:11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33EA15-0245-4EBE-8D18-ABF497A53B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361" y="1832401"/>
            <a:ext cx="7839279" cy="95600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A31275F-EF3F-4FC0-9157-2AE7D58121E1}"/>
              </a:ext>
            </a:extLst>
          </p:cNvPr>
          <p:cNvSpPr/>
          <p:nvPr/>
        </p:nvSpPr>
        <p:spPr>
          <a:xfrm>
            <a:off x="2099556" y="764704"/>
            <a:ext cx="79928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2400" dirty="0">
                <a:latin typeface="Myriad Pro" panose="020B0503030403020204" pitchFamily="34" charset="0"/>
              </a:rPr>
              <a:t>15 sticks; make as many squares as possible.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BCD571F-C34E-4880-9871-EEB9862FED7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51585" y="3212976"/>
            <a:ext cx="4896544" cy="118545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878BB07-49AE-4702-8D5B-4B1DE2EF46EF}"/>
              </a:ext>
            </a:extLst>
          </p:cNvPr>
          <p:cNvSpPr/>
          <p:nvPr/>
        </p:nvSpPr>
        <p:spPr>
          <a:xfrm>
            <a:off x="1468438" y="4725145"/>
            <a:ext cx="79928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2400" dirty="0">
                <a:latin typeface="Myriad Pro" panose="020B0503030403020204" pitchFamily="34" charset="0"/>
              </a:rPr>
              <a:t>15 =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F8329A5-308F-4442-BB74-61011601CFD9}"/>
              </a:ext>
            </a:extLst>
          </p:cNvPr>
          <p:cNvSpPr/>
          <p:nvPr/>
        </p:nvSpPr>
        <p:spPr>
          <a:xfrm>
            <a:off x="5033881" y="5321513"/>
            <a:ext cx="21242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2400" dirty="0">
                <a:latin typeface="Myriad Pro" panose="020B0503030403020204" pitchFamily="34" charset="0"/>
              </a:rPr>
              <a:t>Do you agree?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288FC07-655D-4F0C-B14C-45C8B1D4A3F9}"/>
              </a:ext>
            </a:extLst>
          </p:cNvPr>
          <p:cNvSpPr/>
          <p:nvPr/>
        </p:nvSpPr>
        <p:spPr>
          <a:xfrm>
            <a:off x="7104113" y="5198401"/>
            <a:ext cx="45724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4000" dirty="0">
                <a:solidFill>
                  <a:srgbClr val="FF0000"/>
                </a:solidFill>
                <a:latin typeface="Myriad Pro" panose="020B0503030403020204" pitchFamily="34" charset="0"/>
                <a:sym typeface="Wingdings" panose="05000000000000000000" pitchFamily="2" charset="2"/>
              </a:rPr>
              <a:t></a:t>
            </a:r>
            <a:endParaRPr lang="en-US" sz="4000" dirty="0">
              <a:solidFill>
                <a:srgbClr val="FF0000"/>
              </a:solidFill>
              <a:latin typeface="Myriad Pro" panose="020B0503030403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1E5B759-F26E-46D4-86DD-55009ED801D8}"/>
              </a:ext>
            </a:extLst>
          </p:cNvPr>
          <p:cNvSpPr/>
          <p:nvPr/>
        </p:nvSpPr>
        <p:spPr>
          <a:xfrm>
            <a:off x="5752915" y="4725144"/>
            <a:ext cx="14446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2400" dirty="0">
                <a:latin typeface="Myriad Pro" panose="020B0503030403020204" pitchFamily="34" charset="0"/>
              </a:rPr>
              <a:t>2 × 4 + 7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08A4265-C543-460B-BE04-DF088733808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80177" y="3221702"/>
            <a:ext cx="648072" cy="118545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28A7D44-CBC7-4683-8CF7-86BAF7075CF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28250" y="3212976"/>
            <a:ext cx="504055" cy="1185452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6FFE9AB0-31E6-4A43-BE96-A48B1F8630DB}"/>
              </a:ext>
            </a:extLst>
          </p:cNvPr>
          <p:cNvSpPr/>
          <p:nvPr/>
        </p:nvSpPr>
        <p:spPr>
          <a:xfrm>
            <a:off x="5752915" y="4725144"/>
            <a:ext cx="14446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2400" dirty="0">
                <a:latin typeface="Myriad Pro" panose="020B0503030403020204" pitchFamily="34" charset="0"/>
              </a:rPr>
              <a:t>3 × 4 + 3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B9E6900-59EA-4DB5-BB71-200B55BA2E25}"/>
              </a:ext>
            </a:extLst>
          </p:cNvPr>
          <p:cNvSpPr/>
          <p:nvPr/>
        </p:nvSpPr>
        <p:spPr>
          <a:xfrm>
            <a:off x="7112066" y="5198401"/>
            <a:ext cx="45724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4000" dirty="0">
                <a:solidFill>
                  <a:srgbClr val="008000"/>
                </a:solidFill>
                <a:latin typeface="Myriad Pro" panose="020B0503030403020204" pitchFamily="34" charset="0"/>
                <a:sym typeface="Wingdings" panose="05000000000000000000" pitchFamily="2" charset="2"/>
              </a:rPr>
              <a:t></a:t>
            </a:r>
            <a:endParaRPr lang="en-US" sz="4000" dirty="0">
              <a:solidFill>
                <a:srgbClr val="008000"/>
              </a:solidFill>
              <a:latin typeface="Myriad Pro" panose="020B0503030403020204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D7A92E5-3B87-4C9C-A723-048509A66F1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20338" y="3212976"/>
            <a:ext cx="504055" cy="1185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745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0" grpId="1"/>
      <p:bldP spid="10" grpId="2"/>
      <p:bldP spid="11" grpId="0"/>
      <p:bldP spid="11" grpId="1"/>
      <p:bldP spid="13" grpId="0"/>
      <p:bldP spid="13" grpId="1"/>
      <p:bldP spid="17" grpId="0"/>
      <p:bldP spid="19" grpId="0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3, Unit 6, Learning Outcome 11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2165065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11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pPr rtl="0"/>
                      <a:r>
                        <a:rPr lang="en-GB" sz="24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Pupils</a:t>
                      </a:r>
                      <a:r>
                        <a:rPr lang="en-GB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GB" sz="24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use knowledge of the relationships between the 2, 4 and 8 times tables to solve problems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6251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Year 3, Unit 6, Learning Outcome 11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pic>
        <p:nvPicPr>
          <p:cNvPr id="7" name="Picture Placeholder 6" descr="A picture containing text&#10;&#10;Description automatically generated">
            <a:extLst>
              <a:ext uri="{FF2B5EF4-FFF2-40B4-BE49-F238E27FC236}">
                <a16:creationId xmlns:a16="http://schemas.microsoft.com/office/drawing/2014/main" id="{C5857151-BCFB-4E0F-85B7-989B7962AA62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 b="222"/>
          <a:stretch>
            <a:fillRect/>
          </a:stretch>
        </p:blipFill>
        <p:spPr/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4"/>
              </a:rPr>
              <a:t>2.7 Times tables: 2, 4 and 8 and the relationship between them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8611145"/>
              </p:ext>
            </p:extLst>
          </p:nvPr>
        </p:nvGraphicFramePr>
        <p:xfrm>
          <a:off x="4514850" y="4258491"/>
          <a:ext cx="6886575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4:12-4:13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49-52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4008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2CFF875-1AE2-493E-AD1E-3F90B12DEEF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altLang="en-US" dirty="0"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2.7 </a:t>
            </a:r>
            <a:r>
              <a:rPr lang="en-GB" dirty="0"/>
              <a:t>The 2, 4 and 8 times tables   </a:t>
            </a:r>
            <a:r>
              <a:rPr lang="en-US" altLang="en-US" dirty="0">
                <a:solidFill>
                  <a:srgbClr val="00628C"/>
                </a:solidFill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Step 4:12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B9954D0-13D5-408D-827C-3C68E4B4F6AE}"/>
              </a:ext>
            </a:extLst>
          </p:cNvPr>
          <p:cNvSpPr txBox="1"/>
          <p:nvPr/>
        </p:nvSpPr>
        <p:spPr bwMode="auto">
          <a:xfrm>
            <a:off x="4151784" y="1828974"/>
            <a:ext cx="30460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5      ×     2      =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A408639-ACD2-4DE9-AAF5-A27E865BFCDF}"/>
              </a:ext>
            </a:extLst>
          </p:cNvPr>
          <p:cNvSpPr txBox="1"/>
          <p:nvPr/>
        </p:nvSpPr>
        <p:spPr bwMode="auto">
          <a:xfrm>
            <a:off x="4151785" y="3036283"/>
            <a:ext cx="311245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5      ×     4      =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63AFF8-BAEA-4D57-86F0-53E9C6D106C1}"/>
              </a:ext>
            </a:extLst>
          </p:cNvPr>
          <p:cNvSpPr txBox="1"/>
          <p:nvPr/>
        </p:nvSpPr>
        <p:spPr bwMode="auto">
          <a:xfrm>
            <a:off x="4151785" y="4205238"/>
            <a:ext cx="28275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5      ×     8      =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24F3AD5-EACA-4419-96A6-2283F014239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61071" y="2322128"/>
            <a:ext cx="1566267" cy="630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4F93DEE-8A11-44AD-8C79-01ACEB1C04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7284875" y="2312804"/>
            <a:ext cx="232927" cy="79012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EE0BBBF-11AD-4AA3-AA2B-BFC18936B2D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83508" y="2324807"/>
            <a:ext cx="864096" cy="63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E6BA095-D947-49AB-BA42-AFB48C2FC0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690" y="2267713"/>
            <a:ext cx="233184" cy="790995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DD83BD8B-DD29-471C-ABB3-FF19310E9FF4}"/>
              </a:ext>
            </a:extLst>
          </p:cNvPr>
          <p:cNvSpPr>
            <a:spLocks noChangeAspect="1"/>
          </p:cNvSpPr>
          <p:nvPr/>
        </p:nvSpPr>
        <p:spPr bwMode="auto">
          <a:xfrm>
            <a:off x="6552034" y="1731589"/>
            <a:ext cx="692498" cy="692498"/>
          </a:xfrm>
          <a:prstGeom prst="ellipse">
            <a:avLst/>
          </a:prstGeom>
          <a:noFill/>
          <a:ln w="28575" cap="flat" cmpd="sng" algn="ctr">
            <a:solidFill>
              <a:srgbClr val="00628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918FA58-576B-4E50-8169-DD8FF7D267BE}"/>
              </a:ext>
            </a:extLst>
          </p:cNvPr>
          <p:cNvSpPr>
            <a:spLocks noChangeAspect="1"/>
          </p:cNvSpPr>
          <p:nvPr/>
        </p:nvSpPr>
        <p:spPr bwMode="auto">
          <a:xfrm>
            <a:off x="6552034" y="2910649"/>
            <a:ext cx="692498" cy="692498"/>
          </a:xfrm>
          <a:prstGeom prst="ellipse">
            <a:avLst/>
          </a:prstGeom>
          <a:noFill/>
          <a:ln w="28575" cap="flat" cmpd="sng" algn="ctr">
            <a:solidFill>
              <a:srgbClr val="00628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611B6FC-82FE-417E-B97A-793670D42C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7304519" y="3555928"/>
            <a:ext cx="232927" cy="79012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4FDB61F-A8C3-4DE2-A143-6CA2FD96C6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859" y="3582886"/>
            <a:ext cx="233184" cy="790995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342CD8D8-EFCF-4DD0-9E3B-AC9A4E7068D7}"/>
              </a:ext>
            </a:extLst>
          </p:cNvPr>
          <p:cNvSpPr>
            <a:spLocks noChangeAspect="1"/>
          </p:cNvSpPr>
          <p:nvPr/>
        </p:nvSpPr>
        <p:spPr bwMode="auto">
          <a:xfrm>
            <a:off x="6552034" y="4104654"/>
            <a:ext cx="692498" cy="692498"/>
          </a:xfrm>
          <a:prstGeom prst="ellipse">
            <a:avLst/>
          </a:prstGeom>
          <a:noFill/>
          <a:ln w="28575" cap="flat" cmpd="sng" algn="ctr">
            <a:solidFill>
              <a:srgbClr val="00628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A38F82FB-C94B-42A7-A36A-A08BF087FA1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70181" y="3598530"/>
            <a:ext cx="1566267" cy="630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EFF04BB-A9B7-453B-A737-BE03BBEDB92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92618" y="3601209"/>
            <a:ext cx="864096" cy="63000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1B64D215-C781-4E89-A9C1-C1947B6ED3CD}"/>
              </a:ext>
            </a:extLst>
          </p:cNvPr>
          <p:cNvSpPr txBox="1"/>
          <p:nvPr/>
        </p:nvSpPr>
        <p:spPr bwMode="auto">
          <a:xfrm>
            <a:off x="6637092" y="4223519"/>
            <a:ext cx="54009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40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1B85D15-993A-4A37-A333-A7F91442598C}"/>
              </a:ext>
            </a:extLst>
          </p:cNvPr>
          <p:cNvSpPr txBox="1"/>
          <p:nvPr/>
        </p:nvSpPr>
        <p:spPr bwMode="auto">
          <a:xfrm>
            <a:off x="6646617" y="3063628"/>
            <a:ext cx="54009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20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1E7CE9F-C911-47BA-BB50-899B6D704B97}"/>
              </a:ext>
            </a:extLst>
          </p:cNvPr>
          <p:cNvSpPr txBox="1"/>
          <p:nvPr/>
        </p:nvSpPr>
        <p:spPr bwMode="auto">
          <a:xfrm>
            <a:off x="6637092" y="1849279"/>
            <a:ext cx="54009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899922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5" grpId="0" animBg="1"/>
      <p:bldP spid="25" grpId="0"/>
      <p:bldP spid="26" grpId="0"/>
      <p:bldP spid="27" grpId="0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6FE8F89-B0BB-476F-89F0-7A8585B8D6D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altLang="en-US" dirty="0"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2.7 </a:t>
            </a:r>
            <a:r>
              <a:rPr lang="en-GB" dirty="0"/>
              <a:t>The 2, 4 and 8 times tables   </a:t>
            </a:r>
            <a:r>
              <a:rPr lang="en-US" altLang="en-US" dirty="0">
                <a:solidFill>
                  <a:srgbClr val="00628C"/>
                </a:solidFill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Step 4:12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F19D3F6-E403-4A46-A4C2-6C95593D4F31}"/>
              </a:ext>
            </a:extLst>
          </p:cNvPr>
          <p:cNvSpPr/>
          <p:nvPr/>
        </p:nvSpPr>
        <p:spPr>
          <a:xfrm>
            <a:off x="2099556" y="764704"/>
            <a:ext cx="79928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2400" dirty="0">
                <a:latin typeface="Myriad Pro" panose="020B0503030403020204" pitchFamily="34" charset="0"/>
              </a:rPr>
              <a:t>6 spiders, how many legs?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AD88097-5E5F-46B6-94C1-2396B52B1FBE}"/>
              </a:ext>
            </a:extLst>
          </p:cNvPr>
          <p:cNvSpPr/>
          <p:nvPr/>
        </p:nvSpPr>
        <p:spPr>
          <a:xfrm>
            <a:off x="5681954" y="1549002"/>
            <a:ext cx="8280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2400" dirty="0">
                <a:latin typeface="Myriad Pro" panose="020B0503030403020204" pitchFamily="34" charset="0"/>
              </a:rPr>
              <a:t>Ben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9566D4-91A7-4768-AB28-F525A432DD12}"/>
              </a:ext>
            </a:extLst>
          </p:cNvPr>
          <p:cNvSpPr/>
          <p:nvPr/>
        </p:nvSpPr>
        <p:spPr>
          <a:xfrm>
            <a:off x="3598224" y="2036019"/>
            <a:ext cx="53359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2400" dirty="0">
                <a:latin typeface="Myriad Pro" panose="020B0503030403020204" pitchFamily="34" charset="0"/>
              </a:rPr>
              <a:t>Ben says, ‘I know that 6 eights are 48.’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9AF48E2-99E6-4A2B-9684-CDDBD1248D8F}"/>
              </a:ext>
            </a:extLst>
          </p:cNvPr>
          <p:cNvSpPr/>
          <p:nvPr/>
        </p:nvSpPr>
        <p:spPr>
          <a:xfrm>
            <a:off x="5276706" y="2631768"/>
            <a:ext cx="17299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2400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6 x 8 = 48 </a:t>
            </a:r>
            <a:endParaRPr lang="en-GB" sz="2400" dirty="0">
              <a:solidFill>
                <a:schemeClr val="bg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02F7429-AB47-4DEB-BC09-97FAF61384CE}"/>
              </a:ext>
            </a:extLst>
          </p:cNvPr>
          <p:cNvSpPr/>
          <p:nvPr/>
        </p:nvSpPr>
        <p:spPr>
          <a:xfrm>
            <a:off x="6915296" y="2497683"/>
            <a:ext cx="45724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4000" dirty="0">
                <a:solidFill>
                  <a:srgbClr val="008000"/>
                </a:solidFill>
                <a:latin typeface="Myriad Pro" panose="020B0503030403020204" pitchFamily="34" charset="0"/>
                <a:sym typeface="Wingdings" panose="05000000000000000000" pitchFamily="2" charset="2"/>
              </a:rPr>
              <a:t></a:t>
            </a:r>
            <a:endParaRPr lang="en-US" sz="4000" dirty="0">
              <a:solidFill>
                <a:srgbClr val="008000"/>
              </a:solidFill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5542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2" grpId="0"/>
      <p:bldP spid="13" grpId="0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6FE8F89-B0BB-476F-89F0-7A8585B8D6D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altLang="en-US" dirty="0"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2.7 </a:t>
            </a:r>
            <a:r>
              <a:rPr lang="en-GB" dirty="0"/>
              <a:t>The 2, 4 and 8 times tables   </a:t>
            </a:r>
            <a:r>
              <a:rPr lang="en-US" altLang="en-US" dirty="0">
                <a:solidFill>
                  <a:srgbClr val="00628C"/>
                </a:solidFill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Step 4:12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F19D3F6-E403-4A46-A4C2-6C95593D4F31}"/>
              </a:ext>
            </a:extLst>
          </p:cNvPr>
          <p:cNvSpPr/>
          <p:nvPr/>
        </p:nvSpPr>
        <p:spPr>
          <a:xfrm>
            <a:off x="2099556" y="764704"/>
            <a:ext cx="79928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2400" dirty="0">
                <a:latin typeface="Myriad Pro" panose="020B0503030403020204" pitchFamily="34" charset="0"/>
              </a:rPr>
              <a:t>6 spiders, how many legs?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AD88097-5E5F-46B6-94C1-2396B52B1FBE}"/>
              </a:ext>
            </a:extLst>
          </p:cNvPr>
          <p:cNvSpPr/>
          <p:nvPr/>
        </p:nvSpPr>
        <p:spPr>
          <a:xfrm>
            <a:off x="5559635" y="1549002"/>
            <a:ext cx="10727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US" sz="2400" dirty="0" err="1">
                <a:latin typeface="Myriad Pro" panose="020B0503030403020204" pitchFamily="34" charset="0"/>
              </a:rPr>
              <a:t>Akisha</a:t>
            </a:r>
            <a:endParaRPr lang="en-US" sz="2400" dirty="0">
              <a:latin typeface="Myriad Pro" panose="020B0503030403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9566D4-91A7-4768-AB28-F525A432DD12}"/>
              </a:ext>
            </a:extLst>
          </p:cNvPr>
          <p:cNvSpPr/>
          <p:nvPr/>
        </p:nvSpPr>
        <p:spPr>
          <a:xfrm>
            <a:off x="2608367" y="2036019"/>
            <a:ext cx="74840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2400" dirty="0" err="1">
                <a:latin typeface="Myriad Pro" panose="020B0503030403020204" pitchFamily="34" charset="0"/>
              </a:rPr>
              <a:t>Akisha</a:t>
            </a:r>
            <a:r>
              <a:rPr lang="en-US" sz="2400" dirty="0">
                <a:latin typeface="Myriad Pro" panose="020B0503030403020204" pitchFamily="34" charset="0"/>
              </a:rPr>
              <a:t> says, ‘5 times 8 is 40, so 6 times 8 is 40 plus 8.’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DDDBE74-AA6A-4D0E-BF5F-45EBCF0A930D}"/>
              </a:ext>
            </a:extLst>
          </p:cNvPr>
          <p:cNvSpPr/>
          <p:nvPr/>
        </p:nvSpPr>
        <p:spPr>
          <a:xfrm>
            <a:off x="5276705" y="2636913"/>
            <a:ext cx="25202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2400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6 x 8 = 5 x 8 + 8</a:t>
            </a:r>
            <a:endParaRPr lang="en-GB" sz="2400" dirty="0">
              <a:solidFill>
                <a:schemeClr val="bg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DA47D4F-38B8-4039-A7EA-8349BB1A8CB8}"/>
              </a:ext>
            </a:extLst>
          </p:cNvPr>
          <p:cNvSpPr/>
          <p:nvPr/>
        </p:nvSpPr>
        <p:spPr>
          <a:xfrm>
            <a:off x="6964758" y="3417228"/>
            <a:ext cx="45724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4000" dirty="0">
                <a:solidFill>
                  <a:srgbClr val="008000"/>
                </a:solidFill>
                <a:latin typeface="Myriad Pro" panose="020B0503030403020204" pitchFamily="34" charset="0"/>
                <a:sym typeface="Wingdings" panose="05000000000000000000" pitchFamily="2" charset="2"/>
              </a:rPr>
              <a:t></a:t>
            </a:r>
            <a:endParaRPr lang="en-US" sz="4000" dirty="0">
              <a:solidFill>
                <a:srgbClr val="008000"/>
              </a:solidFill>
              <a:latin typeface="Myriad Pro" panose="020B0503030403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D9DC523-5696-4555-AC06-D69252DAB661}"/>
              </a:ext>
            </a:extLst>
          </p:cNvPr>
          <p:cNvSpPr/>
          <p:nvPr/>
        </p:nvSpPr>
        <p:spPr>
          <a:xfrm>
            <a:off x="6096000" y="3081646"/>
            <a:ext cx="13260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2400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40 + 8</a:t>
            </a:r>
            <a:endParaRPr lang="en-GB" sz="2400" dirty="0">
              <a:solidFill>
                <a:schemeClr val="bg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6B915DC-6C3B-4A82-A8FB-3E2C5C8CF35F}"/>
              </a:ext>
            </a:extLst>
          </p:cNvPr>
          <p:cNvSpPr/>
          <p:nvPr/>
        </p:nvSpPr>
        <p:spPr>
          <a:xfrm>
            <a:off x="5276705" y="3520838"/>
            <a:ext cx="16385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2400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6 x 8 = 48</a:t>
            </a:r>
            <a:endParaRPr lang="en-GB" sz="2400" dirty="0">
              <a:solidFill>
                <a:schemeClr val="bg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6652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0" grpId="0"/>
      <p:bldP spid="11" grpId="0"/>
      <p:bldP spid="12" grpId="0"/>
      <p:bldP spid="13" grpId="0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6FE8F89-B0BB-476F-89F0-7A8585B8D6D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altLang="en-US" dirty="0"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2.7 </a:t>
            </a:r>
            <a:r>
              <a:rPr lang="en-GB" dirty="0"/>
              <a:t>The 2, 4 and 8 times tables   </a:t>
            </a:r>
            <a:r>
              <a:rPr lang="en-US" altLang="en-US" dirty="0">
                <a:solidFill>
                  <a:srgbClr val="00628C"/>
                </a:solidFill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Step 4:12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F19D3F6-E403-4A46-A4C2-6C95593D4F31}"/>
              </a:ext>
            </a:extLst>
          </p:cNvPr>
          <p:cNvSpPr/>
          <p:nvPr/>
        </p:nvSpPr>
        <p:spPr>
          <a:xfrm>
            <a:off x="2099556" y="764704"/>
            <a:ext cx="79928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2400" dirty="0">
                <a:latin typeface="Myriad Pro" panose="020B0503030403020204" pitchFamily="34" charset="0"/>
              </a:rPr>
              <a:t>6 spiders, how many legs?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AD88097-5E5F-46B6-94C1-2396B52B1FBE}"/>
              </a:ext>
            </a:extLst>
          </p:cNvPr>
          <p:cNvSpPr/>
          <p:nvPr/>
        </p:nvSpPr>
        <p:spPr>
          <a:xfrm>
            <a:off x="5629656" y="1549002"/>
            <a:ext cx="9326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US" sz="2400" dirty="0">
                <a:latin typeface="Myriad Pro" panose="020B0503030403020204" pitchFamily="34" charset="0"/>
              </a:rPr>
              <a:t>Tasha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DDDBE74-AA6A-4D0E-BF5F-45EBCF0A930D}"/>
              </a:ext>
            </a:extLst>
          </p:cNvPr>
          <p:cNvSpPr/>
          <p:nvPr/>
        </p:nvSpPr>
        <p:spPr>
          <a:xfrm>
            <a:off x="3980500" y="2636913"/>
            <a:ext cx="16385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2400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6 x 4 = 24</a:t>
            </a:r>
            <a:endParaRPr lang="en-GB" sz="2400" dirty="0">
              <a:solidFill>
                <a:schemeClr val="bg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DA47D4F-38B8-4039-A7EA-8349BB1A8CB8}"/>
              </a:ext>
            </a:extLst>
          </p:cNvPr>
          <p:cNvSpPr/>
          <p:nvPr/>
        </p:nvSpPr>
        <p:spPr>
          <a:xfrm>
            <a:off x="5649351" y="4259178"/>
            <a:ext cx="45724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4000" dirty="0">
                <a:solidFill>
                  <a:srgbClr val="FF0000"/>
                </a:solidFill>
                <a:latin typeface="Myriad Pro" panose="020B0503030403020204" pitchFamily="34" charset="0"/>
                <a:sym typeface="Wingdings" panose="05000000000000000000" pitchFamily="2" charset="2"/>
              </a:rPr>
              <a:t></a:t>
            </a:r>
            <a:endParaRPr lang="en-US" sz="4000" dirty="0">
              <a:solidFill>
                <a:srgbClr val="FF0000"/>
              </a:solidFill>
              <a:latin typeface="Myriad Pro" panose="020B0503030403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D9DC523-5696-4555-AC06-D69252DAB661}"/>
              </a:ext>
            </a:extLst>
          </p:cNvPr>
          <p:cNvSpPr/>
          <p:nvPr/>
        </p:nvSpPr>
        <p:spPr>
          <a:xfrm>
            <a:off x="3980501" y="3081646"/>
            <a:ext cx="51397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sz="2400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double 24 = double 20 + double 4 </a:t>
            </a:r>
            <a:endParaRPr lang="en-GB" sz="2400" dirty="0">
              <a:solidFill>
                <a:schemeClr val="bg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6B915DC-6C3B-4A82-A8FB-3E2C5C8CF35F}"/>
              </a:ext>
            </a:extLst>
          </p:cNvPr>
          <p:cNvSpPr/>
          <p:nvPr/>
        </p:nvSpPr>
        <p:spPr>
          <a:xfrm>
            <a:off x="3980500" y="3520838"/>
            <a:ext cx="13260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2400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40 + 4</a:t>
            </a:r>
            <a:endParaRPr lang="en-GB" sz="2400" dirty="0">
              <a:solidFill>
                <a:schemeClr val="bg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979DC11-E617-4F13-8386-4611D6D3EE3E}"/>
              </a:ext>
            </a:extLst>
          </p:cNvPr>
          <p:cNvSpPr/>
          <p:nvPr/>
        </p:nvSpPr>
        <p:spPr>
          <a:xfrm>
            <a:off x="3980501" y="3943098"/>
            <a:ext cx="8082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2400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44</a:t>
            </a:r>
            <a:endParaRPr lang="en-GB" sz="2400" dirty="0">
              <a:solidFill>
                <a:schemeClr val="bg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912D603-0655-4DBE-9AD1-6E51D14EAC81}"/>
              </a:ext>
            </a:extLst>
          </p:cNvPr>
          <p:cNvSpPr/>
          <p:nvPr/>
        </p:nvSpPr>
        <p:spPr>
          <a:xfrm>
            <a:off x="3980499" y="4382290"/>
            <a:ext cx="16385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2400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6 x 8 = 44</a:t>
            </a:r>
            <a:endParaRPr lang="en-GB" sz="2400" dirty="0">
              <a:solidFill>
                <a:schemeClr val="bg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1B06374-6F80-4D44-BEDF-D5FA41A96838}"/>
              </a:ext>
            </a:extLst>
          </p:cNvPr>
          <p:cNvSpPr/>
          <p:nvPr/>
        </p:nvSpPr>
        <p:spPr>
          <a:xfrm>
            <a:off x="3988365" y="3513812"/>
            <a:ext cx="13260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2400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40 + 8</a:t>
            </a:r>
            <a:endParaRPr lang="en-GB" sz="2400" dirty="0">
              <a:solidFill>
                <a:schemeClr val="bg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C777121-805B-46F6-A913-058AC927F92C}"/>
              </a:ext>
            </a:extLst>
          </p:cNvPr>
          <p:cNvSpPr/>
          <p:nvPr/>
        </p:nvSpPr>
        <p:spPr>
          <a:xfrm>
            <a:off x="3988366" y="3936072"/>
            <a:ext cx="8082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2400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48</a:t>
            </a:r>
            <a:endParaRPr lang="en-GB" sz="2400" dirty="0">
              <a:solidFill>
                <a:schemeClr val="bg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8472512-00DE-47C9-A80F-0BE76423529F}"/>
              </a:ext>
            </a:extLst>
          </p:cNvPr>
          <p:cNvSpPr/>
          <p:nvPr/>
        </p:nvSpPr>
        <p:spPr>
          <a:xfrm>
            <a:off x="3988364" y="4375264"/>
            <a:ext cx="16385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2400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6 x 8 = 48</a:t>
            </a:r>
            <a:endParaRPr lang="en-GB" sz="2400" dirty="0">
              <a:solidFill>
                <a:schemeClr val="bg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BF36B56-50C1-406B-A0F5-874C99C476B0}"/>
              </a:ext>
            </a:extLst>
          </p:cNvPr>
          <p:cNvSpPr/>
          <p:nvPr/>
        </p:nvSpPr>
        <p:spPr>
          <a:xfrm>
            <a:off x="5584884" y="4270779"/>
            <a:ext cx="45724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4000" dirty="0">
                <a:solidFill>
                  <a:srgbClr val="008000"/>
                </a:solidFill>
                <a:latin typeface="Myriad Pro" panose="020B0503030403020204" pitchFamily="34" charset="0"/>
                <a:sym typeface="Wingdings" panose="05000000000000000000" pitchFamily="2" charset="2"/>
              </a:rPr>
              <a:t></a:t>
            </a:r>
            <a:endParaRPr lang="en-US" sz="4000" dirty="0">
              <a:solidFill>
                <a:srgbClr val="008000"/>
              </a:solidFill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8356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1" grpId="0"/>
      <p:bldP spid="11" grpId="1"/>
      <p:bldP spid="12" grpId="0"/>
      <p:bldP spid="13" grpId="0"/>
      <p:bldP spid="13" grpId="1"/>
      <p:bldP spid="14" grpId="0"/>
      <p:bldP spid="14" grpId="1"/>
      <p:bldP spid="15" grpId="0"/>
      <p:bldP spid="15" grpId="1"/>
      <p:bldP spid="16" grpId="0"/>
      <p:bldP spid="17" grpId="0"/>
      <p:bldP spid="18" grpId="0"/>
      <p:bldP spid="19" grpId="0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6FE8F89-B0BB-476F-89F0-7A8585B8D6D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altLang="en-US" dirty="0"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2.7 </a:t>
            </a:r>
            <a:r>
              <a:rPr lang="en-GB" dirty="0"/>
              <a:t>The 2, 4 and 8 times tables   </a:t>
            </a:r>
            <a:r>
              <a:rPr lang="en-US" altLang="en-US" dirty="0">
                <a:solidFill>
                  <a:srgbClr val="00628C"/>
                </a:solidFill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Step 4:12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F19D3F6-E403-4A46-A4C2-6C95593D4F31}"/>
              </a:ext>
            </a:extLst>
          </p:cNvPr>
          <p:cNvSpPr/>
          <p:nvPr/>
        </p:nvSpPr>
        <p:spPr>
          <a:xfrm>
            <a:off x="2099556" y="764704"/>
            <a:ext cx="79928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2400" dirty="0">
                <a:latin typeface="Myriad Pro" panose="020B0503030403020204" pitchFamily="34" charset="0"/>
              </a:rPr>
              <a:t>6 spiders, how many legs?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AD88097-5E5F-46B6-94C1-2396B52B1FBE}"/>
              </a:ext>
            </a:extLst>
          </p:cNvPr>
          <p:cNvSpPr/>
          <p:nvPr/>
        </p:nvSpPr>
        <p:spPr>
          <a:xfrm>
            <a:off x="5670245" y="1549002"/>
            <a:ext cx="8515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US" sz="2400" dirty="0">
                <a:latin typeface="Myriad Pro" panose="020B0503030403020204" pitchFamily="34" charset="0"/>
              </a:rPr>
              <a:t>Elliot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5316AD1-3A31-455B-93E6-E3CF2129D7B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17198" y="2050718"/>
            <a:ext cx="7157602" cy="874227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A19845D-A172-4764-90DA-57302E633DFC}"/>
              </a:ext>
            </a:extLst>
          </p:cNvPr>
          <p:cNvSpPr/>
          <p:nvPr/>
        </p:nvSpPr>
        <p:spPr>
          <a:xfrm>
            <a:off x="6949059" y="3661930"/>
            <a:ext cx="45724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4000" dirty="0">
                <a:solidFill>
                  <a:srgbClr val="FF0000"/>
                </a:solidFill>
                <a:latin typeface="Myriad Pro" panose="020B0503030403020204" pitchFamily="34" charset="0"/>
                <a:sym typeface="Wingdings" panose="05000000000000000000" pitchFamily="2" charset="2"/>
              </a:rPr>
              <a:t></a:t>
            </a:r>
            <a:endParaRPr lang="en-US" sz="4000" dirty="0">
              <a:solidFill>
                <a:srgbClr val="FF0000"/>
              </a:solidFill>
              <a:latin typeface="Myriad Pro" panose="020B050303040302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32547D3-0F40-46E1-8739-73BB757651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7198" y="2045716"/>
            <a:ext cx="7157602" cy="1300589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04A45BBA-F118-47F0-8D87-EDF7E3EFE634}"/>
              </a:ext>
            </a:extLst>
          </p:cNvPr>
          <p:cNvSpPr/>
          <p:nvPr/>
        </p:nvSpPr>
        <p:spPr>
          <a:xfrm>
            <a:off x="2783632" y="2895016"/>
            <a:ext cx="3722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0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CC7F883-2F7A-4BBA-8041-4AEEA51313BD}"/>
              </a:ext>
            </a:extLst>
          </p:cNvPr>
          <p:cNvSpPr/>
          <p:nvPr/>
        </p:nvSpPr>
        <p:spPr>
          <a:xfrm>
            <a:off x="3829844" y="2915420"/>
            <a:ext cx="3722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A7FCB41-0733-4FF1-972B-826880233957}"/>
              </a:ext>
            </a:extLst>
          </p:cNvPr>
          <p:cNvSpPr/>
          <p:nvPr/>
        </p:nvSpPr>
        <p:spPr>
          <a:xfrm>
            <a:off x="4807127" y="2889642"/>
            <a:ext cx="5100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16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DD40A8B-CB73-4ED0-8197-67FD1FECF575}"/>
              </a:ext>
            </a:extLst>
          </p:cNvPr>
          <p:cNvSpPr/>
          <p:nvPr/>
        </p:nvSpPr>
        <p:spPr>
          <a:xfrm>
            <a:off x="5816114" y="2907294"/>
            <a:ext cx="5597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24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9CBD0AC-ADAB-4C68-A430-0B4B24B949AF}"/>
              </a:ext>
            </a:extLst>
          </p:cNvPr>
          <p:cNvSpPr/>
          <p:nvPr/>
        </p:nvSpPr>
        <p:spPr>
          <a:xfrm>
            <a:off x="6849879" y="2898468"/>
            <a:ext cx="5597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32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66BB377-730F-4209-ABBF-15F975E1625E}"/>
              </a:ext>
            </a:extLst>
          </p:cNvPr>
          <p:cNvSpPr/>
          <p:nvPr/>
        </p:nvSpPr>
        <p:spPr>
          <a:xfrm>
            <a:off x="7888709" y="2905895"/>
            <a:ext cx="5597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40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AF25284-60F4-4B1D-B10D-8E0EAE38137C}"/>
              </a:ext>
            </a:extLst>
          </p:cNvPr>
          <p:cNvSpPr/>
          <p:nvPr/>
        </p:nvSpPr>
        <p:spPr>
          <a:xfrm>
            <a:off x="8929655" y="2907993"/>
            <a:ext cx="5597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48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9AF6D47-C11D-475B-BC33-0613817ED498}"/>
              </a:ext>
            </a:extLst>
          </p:cNvPr>
          <p:cNvSpPr/>
          <p:nvPr/>
        </p:nvSpPr>
        <p:spPr>
          <a:xfrm>
            <a:off x="6949201" y="3661200"/>
            <a:ext cx="45724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4000" dirty="0">
                <a:solidFill>
                  <a:srgbClr val="008000"/>
                </a:solidFill>
                <a:latin typeface="Myriad Pro" panose="020B0503030403020204" pitchFamily="34" charset="0"/>
                <a:sym typeface="Wingdings" panose="05000000000000000000" pitchFamily="2" charset="2"/>
              </a:rPr>
              <a:t></a:t>
            </a:r>
            <a:endParaRPr lang="en-US" sz="4000" dirty="0">
              <a:solidFill>
                <a:srgbClr val="008000"/>
              </a:solidFill>
              <a:latin typeface="Myriad Pro" panose="020B0503030403020204" pitchFamily="34" charset="0"/>
            </a:endParaRPr>
          </a:p>
        </p:txBody>
      </p:sp>
      <p:sp>
        <p:nvSpPr>
          <p:cNvPr id="18" name="Rectangle 17: 6 x 8 = 56">
            <a:extLst>
              <a:ext uri="{FF2B5EF4-FFF2-40B4-BE49-F238E27FC236}">
                <a16:creationId xmlns:a16="http://schemas.microsoft.com/office/drawing/2014/main" id="{5DDDBE74-AA6A-4D0E-BF5F-45EBCF0A930D}"/>
              </a:ext>
            </a:extLst>
          </p:cNvPr>
          <p:cNvSpPr/>
          <p:nvPr/>
        </p:nvSpPr>
        <p:spPr>
          <a:xfrm>
            <a:off x="5276705" y="3785042"/>
            <a:ext cx="16385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2400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6 x 8 = 56</a:t>
            </a:r>
            <a:endParaRPr lang="en-GB" sz="2400" dirty="0">
              <a:solidFill>
                <a:schemeClr val="bg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5275200" y="3783601"/>
            <a:ext cx="163859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buClr>
                <a:srgbClr val="82CBDD"/>
              </a:buClr>
              <a:buNone/>
            </a:pPr>
            <a:r>
              <a:rPr lang="en-GB" sz="2400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  <a:ea typeface="Myriad Pro Semibold" charset="0"/>
                <a:cs typeface="Myriad Pro Semibold" charset="0"/>
              </a:rPr>
              <a:t>6 x 8 = 48</a:t>
            </a:r>
          </a:p>
        </p:txBody>
      </p:sp>
    </p:spTree>
    <p:extLst>
      <p:ext uri="{BB962C8B-B14F-4D97-AF65-F5344CB8AC3E}">
        <p14:creationId xmlns:p14="http://schemas.microsoft.com/office/powerpoint/2010/main" val="1005265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2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9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6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3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6" grpId="0"/>
      <p:bldP spid="16" grpId="1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18" grpId="0"/>
      <p:bldP spid="18" grpId="1"/>
      <p:bldP spid="5" grpId="0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6FE8F89-B0BB-476F-89F0-7A8585B8D6D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altLang="en-US" dirty="0"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2.7 </a:t>
            </a:r>
            <a:r>
              <a:rPr lang="en-GB" dirty="0"/>
              <a:t>The 2, 4 and 8 times tables   </a:t>
            </a:r>
            <a:r>
              <a:rPr lang="en-US" altLang="en-US" dirty="0">
                <a:solidFill>
                  <a:srgbClr val="00628C"/>
                </a:solidFill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Step 4:12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F19D3F6-E403-4A46-A4C2-6C95593D4F31}"/>
              </a:ext>
            </a:extLst>
          </p:cNvPr>
          <p:cNvSpPr/>
          <p:nvPr/>
        </p:nvSpPr>
        <p:spPr>
          <a:xfrm>
            <a:off x="2099556" y="764704"/>
            <a:ext cx="79928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2400" dirty="0">
                <a:latin typeface="Myriad Pro" panose="020B0503030403020204" pitchFamily="34" charset="0"/>
              </a:rPr>
              <a:t>6 spiders, how many legs?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AD88097-5E5F-46B6-94C1-2396B52B1FBE}"/>
              </a:ext>
            </a:extLst>
          </p:cNvPr>
          <p:cNvSpPr/>
          <p:nvPr/>
        </p:nvSpPr>
        <p:spPr>
          <a:xfrm>
            <a:off x="5534792" y="1549002"/>
            <a:ext cx="11224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US" sz="2400" dirty="0">
                <a:latin typeface="Myriad Pro" panose="020B0503030403020204" pitchFamily="34" charset="0"/>
              </a:rPr>
              <a:t>Mandy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9AF6D47-C11D-475B-BC33-0613817ED498}"/>
              </a:ext>
            </a:extLst>
          </p:cNvPr>
          <p:cNvSpPr/>
          <p:nvPr/>
        </p:nvSpPr>
        <p:spPr>
          <a:xfrm>
            <a:off x="5231905" y="5169386"/>
            <a:ext cx="45724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4000" dirty="0">
                <a:solidFill>
                  <a:srgbClr val="008000"/>
                </a:solidFill>
                <a:latin typeface="Myriad Pro" panose="020B0503030403020204" pitchFamily="34" charset="0"/>
                <a:sym typeface="Wingdings" panose="05000000000000000000" pitchFamily="2" charset="2"/>
              </a:rPr>
              <a:t></a:t>
            </a:r>
            <a:endParaRPr lang="en-US" sz="4000" dirty="0">
              <a:solidFill>
                <a:srgbClr val="008000"/>
              </a:solidFill>
              <a:latin typeface="Myriad Pro" panose="020B0503030403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AD70F50-80C5-4DD3-B29C-0216754016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106" y="1895430"/>
            <a:ext cx="7183789" cy="3910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239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:a16="http://schemas.microsoft.com/office/drawing/2014/main" id="{0597AAE1-3723-457C-9798-86EA8E20A9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352" y="924920"/>
            <a:ext cx="1469263" cy="5364945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416F8D48-C4BF-40AE-9E00-652BF4D679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3331" y="1652168"/>
            <a:ext cx="1469263" cy="1383912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9B45C7FC-CCD2-48A4-A457-AD47056538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8227" y="2379837"/>
            <a:ext cx="536494" cy="646232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ABF0CD83-02C7-4AEF-8A5C-234A889041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187" y="2023776"/>
            <a:ext cx="707197" cy="646232"/>
          </a:xfrm>
          <a:prstGeom prst="rect">
            <a:avLst/>
          </a:prstGeom>
        </p:spPr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id="{57CD5572-EDEC-4EE9-9BAC-9837D9A21635}"/>
              </a:ext>
            </a:extLst>
          </p:cNvPr>
          <p:cNvGrpSpPr/>
          <p:nvPr/>
        </p:nvGrpSpPr>
        <p:grpSpPr>
          <a:xfrm>
            <a:off x="2001763" y="5038301"/>
            <a:ext cx="8193236" cy="705457"/>
            <a:chOff x="477763" y="5038300"/>
            <a:chExt cx="8193236" cy="705457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03A2D951-045F-4C3F-B875-9075FAC1EE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93920" y="5038300"/>
              <a:ext cx="7956161" cy="293319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5DCA211-F093-4B4A-8E79-CDC1ED7646AD}"/>
                </a:ext>
              </a:extLst>
            </p:cNvPr>
            <p:cNvSpPr txBox="1"/>
            <p:nvPr/>
          </p:nvSpPr>
          <p:spPr bwMode="auto">
            <a:xfrm>
              <a:off x="477763" y="5282092"/>
              <a:ext cx="35137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latin typeface="Myriad Pro Semibold" charset="0"/>
                  <a:ea typeface="Myriad Pro Semibold" charset="0"/>
                  <a:cs typeface="Myriad Pro Semibold" charset="0"/>
                </a:rPr>
                <a:t>0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48AE5AF-2653-4A81-ACDB-B4BB00F0F5B4}"/>
                </a:ext>
              </a:extLst>
            </p:cNvPr>
            <p:cNvSpPr txBox="1"/>
            <p:nvPr/>
          </p:nvSpPr>
          <p:spPr bwMode="auto">
            <a:xfrm>
              <a:off x="1225420" y="5282092"/>
              <a:ext cx="35137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latin typeface="Myriad Pro Semibold" charset="0"/>
                  <a:ea typeface="Myriad Pro Semibold" charset="0"/>
                  <a:cs typeface="Myriad Pro Semibold" charset="0"/>
                </a:rPr>
                <a:t>2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24C4E008-8C18-46E8-868A-544E09CD2CE3}"/>
                </a:ext>
              </a:extLst>
            </p:cNvPr>
            <p:cNvSpPr txBox="1"/>
            <p:nvPr/>
          </p:nvSpPr>
          <p:spPr bwMode="auto">
            <a:xfrm>
              <a:off x="2008002" y="5282092"/>
              <a:ext cx="35137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latin typeface="Myriad Pro Semibold" charset="0"/>
                  <a:ea typeface="Myriad Pro Semibold" charset="0"/>
                  <a:cs typeface="Myriad Pro Semibold" charset="0"/>
                </a:rPr>
                <a:t>4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52B27910-9868-41A0-8C72-FFC70E1244F5}"/>
                </a:ext>
              </a:extLst>
            </p:cNvPr>
            <p:cNvSpPr txBox="1"/>
            <p:nvPr/>
          </p:nvSpPr>
          <p:spPr bwMode="auto">
            <a:xfrm>
              <a:off x="2784234" y="5282092"/>
              <a:ext cx="35137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latin typeface="Myriad Pro Semibold" charset="0"/>
                  <a:ea typeface="Myriad Pro Semibold" charset="0"/>
                  <a:cs typeface="Myriad Pro Semibold" charset="0"/>
                </a:rPr>
                <a:t>6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D5476594-82C1-4E66-B018-04E9E4ABCE62}"/>
                </a:ext>
              </a:extLst>
            </p:cNvPr>
            <p:cNvSpPr txBox="1"/>
            <p:nvPr/>
          </p:nvSpPr>
          <p:spPr bwMode="auto">
            <a:xfrm>
              <a:off x="3563641" y="5282092"/>
              <a:ext cx="35137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latin typeface="Myriad Pro Semibold" charset="0"/>
                  <a:ea typeface="Myriad Pro Semibold" charset="0"/>
                  <a:cs typeface="Myriad Pro Semibold" charset="0"/>
                </a:rPr>
                <a:t>8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5E928A99-8728-495C-9D1C-FF31644E3EEE}"/>
                </a:ext>
              </a:extLst>
            </p:cNvPr>
            <p:cNvSpPr txBox="1"/>
            <p:nvPr/>
          </p:nvSpPr>
          <p:spPr bwMode="auto">
            <a:xfrm>
              <a:off x="4260498" y="5282092"/>
              <a:ext cx="51809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latin typeface="Myriad Pro Semibold" charset="0"/>
                  <a:ea typeface="Myriad Pro Semibold" charset="0"/>
                  <a:cs typeface="Myriad Pro Semibold" charset="0"/>
                </a:rPr>
                <a:t>10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F8FBD7F-4D0C-4FA4-B9C3-92EB41885E56}"/>
                </a:ext>
              </a:extLst>
            </p:cNvPr>
            <p:cNvSpPr txBox="1"/>
            <p:nvPr/>
          </p:nvSpPr>
          <p:spPr bwMode="auto">
            <a:xfrm>
              <a:off x="5038344" y="5282092"/>
              <a:ext cx="51809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latin typeface="Myriad Pro Semibold" charset="0"/>
                  <a:ea typeface="Myriad Pro Semibold" charset="0"/>
                  <a:cs typeface="Myriad Pro Semibold" charset="0"/>
                </a:rPr>
                <a:t>12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87C22478-C579-476F-9F25-6248F535F86A}"/>
                </a:ext>
              </a:extLst>
            </p:cNvPr>
            <p:cNvSpPr txBox="1"/>
            <p:nvPr/>
          </p:nvSpPr>
          <p:spPr bwMode="auto">
            <a:xfrm>
              <a:off x="5819365" y="5282092"/>
              <a:ext cx="51809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latin typeface="Myriad Pro Semibold" charset="0"/>
                  <a:ea typeface="Myriad Pro Semibold" charset="0"/>
                  <a:cs typeface="Myriad Pro Semibold" charset="0"/>
                </a:rPr>
                <a:t>14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08BE35E3-36D9-447C-A33D-7FD9EC1A8B7A}"/>
                </a:ext>
              </a:extLst>
            </p:cNvPr>
            <p:cNvSpPr txBox="1"/>
            <p:nvPr/>
          </p:nvSpPr>
          <p:spPr bwMode="auto">
            <a:xfrm>
              <a:off x="6597211" y="5282092"/>
              <a:ext cx="51809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latin typeface="Myriad Pro Semibold" charset="0"/>
                  <a:ea typeface="Myriad Pro Semibold" charset="0"/>
                  <a:cs typeface="Myriad Pro Semibold" charset="0"/>
                </a:rPr>
                <a:t>16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8B34019F-5F98-4485-A485-DCD5A5B953AF}"/>
                </a:ext>
              </a:extLst>
            </p:cNvPr>
            <p:cNvSpPr txBox="1"/>
            <p:nvPr/>
          </p:nvSpPr>
          <p:spPr bwMode="auto">
            <a:xfrm>
              <a:off x="7375057" y="5282092"/>
              <a:ext cx="51809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latin typeface="Myriad Pro Semibold" charset="0"/>
                  <a:ea typeface="Myriad Pro Semibold" charset="0"/>
                  <a:cs typeface="Myriad Pro Semibold" charset="0"/>
                </a:rPr>
                <a:t>18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1243337B-2868-47E5-B999-D2CA82223D88}"/>
                </a:ext>
              </a:extLst>
            </p:cNvPr>
            <p:cNvSpPr txBox="1"/>
            <p:nvPr/>
          </p:nvSpPr>
          <p:spPr bwMode="auto">
            <a:xfrm>
              <a:off x="8152907" y="5282092"/>
              <a:ext cx="51809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latin typeface="Myriad Pro Semibold" charset="0"/>
                  <a:ea typeface="Myriad Pro Semibold" charset="0"/>
                  <a:cs typeface="Myriad Pro Semibold" charset="0"/>
                </a:rPr>
                <a:t>20</a:t>
              </a:r>
            </a:p>
          </p:txBody>
        </p:sp>
      </p:grp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1" y="0"/>
            <a:ext cx="9144000" cy="630000"/>
          </a:xfrm>
        </p:spPr>
        <p:txBody>
          <a:bodyPr/>
          <a:lstStyle/>
          <a:p>
            <a:pPr>
              <a:tabLst>
                <a:tab pos="2243138" algn="l"/>
              </a:tabLst>
            </a:pPr>
            <a:r>
              <a:rPr lang="en-GB" altLang="en-US" dirty="0"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2.7 </a:t>
            </a:r>
            <a:r>
              <a:rPr lang="en-GB" dirty="0"/>
              <a:t>The 2, 4 and 8 times tables   </a:t>
            </a:r>
            <a:r>
              <a:rPr lang="en-US" altLang="en-US" dirty="0">
                <a:solidFill>
                  <a:srgbClr val="00628C"/>
                </a:solidFill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Step 1:1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EE9CEB8-C8C4-4E50-8D21-0A2FF242D349}"/>
              </a:ext>
            </a:extLst>
          </p:cNvPr>
          <p:cNvSpPr/>
          <p:nvPr/>
        </p:nvSpPr>
        <p:spPr bwMode="auto">
          <a:xfrm>
            <a:off x="4762901" y="2230760"/>
            <a:ext cx="1647825" cy="838200"/>
          </a:xfrm>
          <a:prstGeom prst="ellipse">
            <a:avLst/>
          </a:prstGeom>
          <a:noFill/>
          <a:ln w="38100" cap="flat" cmpd="sng" algn="ctr">
            <a:solidFill>
              <a:srgbClr val="03638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39F3C3F-A554-43A0-B5F8-F5E30D2052E4}"/>
              </a:ext>
            </a:extLst>
          </p:cNvPr>
          <p:cNvSpPr>
            <a:spLocks noChangeAspect="1"/>
          </p:cNvSpPr>
          <p:nvPr/>
        </p:nvSpPr>
        <p:spPr bwMode="auto">
          <a:xfrm>
            <a:off x="7361989" y="5269926"/>
            <a:ext cx="487289" cy="487289"/>
          </a:xfrm>
          <a:prstGeom prst="ellipse">
            <a:avLst/>
          </a:prstGeom>
          <a:noFill/>
          <a:ln w="28575" cap="flat" cmpd="sng" algn="ctr">
            <a:solidFill>
              <a:srgbClr val="4D8B2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A3ECB83-A276-4DE1-BDAE-49E22F6F4FC1}"/>
              </a:ext>
            </a:extLst>
          </p:cNvPr>
          <p:cNvSpPr>
            <a:spLocks noChangeAspect="1"/>
          </p:cNvSpPr>
          <p:nvPr/>
        </p:nvSpPr>
        <p:spPr bwMode="auto">
          <a:xfrm>
            <a:off x="4244328" y="5269925"/>
            <a:ext cx="486000" cy="486000"/>
          </a:xfrm>
          <a:prstGeom prst="ellipse">
            <a:avLst/>
          </a:prstGeom>
          <a:noFill/>
          <a:ln w="28575" cap="flat" cmpd="sng" algn="ctr">
            <a:solidFill>
              <a:srgbClr val="8665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8C994DA-7870-4FB6-9F48-1CF1E5B49F4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9935" y="4430821"/>
            <a:ext cx="632214" cy="53495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96F82BB-A9BE-493E-9562-F973D2AC1EF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1135" y="4430821"/>
            <a:ext cx="632214" cy="534950"/>
          </a:xfrm>
          <a:prstGeom prst="rect">
            <a:avLst/>
          </a:prstGeom>
        </p:spPr>
      </p:pic>
      <p:sp>
        <p:nvSpPr>
          <p:cNvPr id="21" name="Oval 20">
            <a:extLst>
              <a:ext uri="{FF2B5EF4-FFF2-40B4-BE49-F238E27FC236}">
                <a16:creationId xmlns:a16="http://schemas.microsoft.com/office/drawing/2014/main" id="{2780C670-0D2F-4DA6-BA3F-2E883C858110}"/>
              </a:ext>
            </a:extLst>
          </p:cNvPr>
          <p:cNvSpPr>
            <a:spLocks noChangeAspect="1"/>
          </p:cNvSpPr>
          <p:nvPr/>
        </p:nvSpPr>
        <p:spPr bwMode="auto">
          <a:xfrm>
            <a:off x="3463042" y="5269925"/>
            <a:ext cx="486000" cy="486000"/>
          </a:xfrm>
          <a:prstGeom prst="ellipse">
            <a:avLst/>
          </a:prstGeom>
          <a:noFill/>
          <a:ln w="28575" cap="flat" cmpd="sng" algn="ctr">
            <a:solidFill>
              <a:srgbClr val="8665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31C1FB94-ECB2-48D6-A8AC-8293AB301ED5}"/>
              </a:ext>
            </a:extLst>
          </p:cNvPr>
          <p:cNvSpPr>
            <a:spLocks noChangeAspect="1"/>
          </p:cNvSpPr>
          <p:nvPr/>
        </p:nvSpPr>
        <p:spPr bwMode="auto">
          <a:xfrm>
            <a:off x="8136132" y="5268637"/>
            <a:ext cx="487289" cy="487289"/>
          </a:xfrm>
          <a:prstGeom prst="ellipse">
            <a:avLst/>
          </a:prstGeom>
          <a:noFill/>
          <a:ln w="28575" cap="flat" cmpd="sng" algn="ctr">
            <a:solidFill>
              <a:srgbClr val="4D8B2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CF5FFE6-53E4-40B2-8602-983859682079}"/>
              </a:ext>
            </a:extLst>
          </p:cNvPr>
          <p:cNvSpPr txBox="1"/>
          <p:nvPr/>
        </p:nvSpPr>
        <p:spPr bwMode="auto">
          <a:xfrm>
            <a:off x="7297696" y="3964372"/>
            <a:ext cx="61587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solidFill>
                  <a:srgbClr val="4D8B23"/>
                </a:solidFill>
                <a:latin typeface="Arial" panose="020B0604020202020204" pitchFamily="34" charset="0"/>
                <a:ea typeface="Myriad Pro Semibold" charset="0"/>
                <a:cs typeface="Arial" panose="020B0604020202020204" pitchFamily="34" charset="0"/>
              </a:rPr>
              <a:t>−</a:t>
            </a:r>
            <a:r>
              <a:rPr lang="en-GB" sz="2400" dirty="0">
                <a:solidFill>
                  <a:srgbClr val="4D8B23"/>
                </a:solidFill>
                <a:latin typeface="Myriad Pro Semibold" charset="0"/>
                <a:ea typeface="Myriad Pro Semibold" charset="0"/>
                <a:cs typeface="Myriad Pro Semibold" charset="0"/>
              </a:rPr>
              <a:t> 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7A44D60-D0E0-45AD-BAB8-6920C5C75817}"/>
              </a:ext>
            </a:extLst>
          </p:cNvPr>
          <p:cNvSpPr txBox="1"/>
          <p:nvPr/>
        </p:nvSpPr>
        <p:spPr bwMode="auto">
          <a:xfrm>
            <a:off x="4164162" y="3964372"/>
            <a:ext cx="6463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solidFill>
                  <a:srgbClr val="866500"/>
                </a:solidFill>
                <a:latin typeface="Myriad Pro Semibold" charset="0"/>
                <a:ea typeface="Myriad Pro Semibold" charset="0"/>
                <a:cs typeface="Myriad Pro Semibold" charset="0"/>
              </a:rPr>
              <a:t>+ 2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9F13B98-22D8-48DB-BD55-0628777A2137}"/>
              </a:ext>
            </a:extLst>
          </p:cNvPr>
          <p:cNvSpPr txBox="1"/>
          <p:nvPr/>
        </p:nvSpPr>
        <p:spPr bwMode="auto">
          <a:xfrm>
            <a:off x="6416475" y="2251017"/>
            <a:ext cx="99418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</a:rPr>
              <a:t>↓ 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+ 2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1CE17E8-D320-4FBC-BC1E-C9171D75DC01}"/>
              </a:ext>
            </a:extLst>
          </p:cNvPr>
          <p:cNvSpPr txBox="1"/>
          <p:nvPr/>
        </p:nvSpPr>
        <p:spPr bwMode="auto">
          <a:xfrm>
            <a:off x="7879557" y="2251017"/>
            <a:ext cx="262283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3 × 2 = 2 × 2 + 2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DEE6CE3-3ABF-4D73-A8A3-11E7F1E826D0}"/>
              </a:ext>
            </a:extLst>
          </p:cNvPr>
          <p:cNvSpPr txBox="1"/>
          <p:nvPr/>
        </p:nvSpPr>
        <p:spPr bwMode="auto">
          <a:xfrm>
            <a:off x="6416474" y="2251017"/>
            <a:ext cx="99418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</a:rPr>
              <a:t>↑ </a:t>
            </a:r>
            <a:r>
              <a:rPr lang="en-GB" sz="2400" dirty="0">
                <a:latin typeface="Arial" panose="020B0604020202020204" pitchFamily="34" charset="0"/>
                <a:ea typeface="Myriad Pro Semibold" charset="0"/>
                <a:cs typeface="Arial" panose="020B0604020202020204" pitchFamily="34" charset="0"/>
              </a:rPr>
              <a:t>−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 2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B863C46-995B-4128-B7A0-DE7D133C76C2}"/>
              </a:ext>
            </a:extLst>
          </p:cNvPr>
          <p:cNvSpPr txBox="1"/>
          <p:nvPr/>
        </p:nvSpPr>
        <p:spPr bwMode="auto">
          <a:xfrm>
            <a:off x="7928720" y="2251017"/>
            <a:ext cx="25378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7 × 2 = 8 × 2 </a:t>
            </a:r>
            <a:r>
              <a:rPr lang="en-GB" sz="2400" dirty="0">
                <a:latin typeface="Arial" panose="020B0604020202020204" pitchFamily="34" charset="0"/>
                <a:ea typeface="Myriad Pro Semibold" charset="0"/>
                <a:cs typeface="Arial" panose="020B0604020202020204" pitchFamily="34" charset="0"/>
              </a:rPr>
              <a:t>−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 2</a:t>
            </a: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00DAA456-6284-4A67-8808-82768ACE748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864" y="3458184"/>
            <a:ext cx="1463167" cy="1383912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A51008E0-9043-4FC1-BCBC-F85E311D8D75}"/>
              </a:ext>
            </a:extLst>
          </p:cNvPr>
          <p:cNvSpPr/>
          <p:nvPr/>
        </p:nvSpPr>
        <p:spPr bwMode="auto">
          <a:xfrm>
            <a:off x="4762901" y="3706641"/>
            <a:ext cx="1647825" cy="838200"/>
          </a:xfrm>
          <a:prstGeom prst="ellipse">
            <a:avLst/>
          </a:prstGeom>
          <a:noFill/>
          <a:ln w="38100" cap="flat" cmpd="sng" algn="ctr">
            <a:solidFill>
              <a:srgbClr val="03638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3679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0.00023 L 0.02292 -0.04027 C 0.02778 -0.0493 0.03507 -0.05393 0.04254 -0.05393 C 0.05104 -0.05393 0.05799 -0.0493 0.06285 -0.04027 L 0.08594 -0.00023 " pathEditMode="relative" rAng="0" ptsTypes="AAAAA">
                                      <p:cBhvr>
                                        <p:cTn id="37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88" y="-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2.59259E-6 L 4.72222E-6 -0.26319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3171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"/>
                            </p:stCondLst>
                            <p:childTnLst>
                              <p:par>
                                <p:cTn id="131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1.85185E-6 L -0.02222 -0.04097 C -0.02708 -0.05023 -0.03403 -0.05463 -0.04132 -0.05463 C -0.04948 -0.05463 -0.05608 -0.05023 -0.06094 -0.04097 L -0.08298 1.85185E-6 " pathEditMode="relative" rAng="0" ptsTypes="AAAAA">
                                      <p:cBhvr>
                                        <p:cTn id="132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49" y="-2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2000"/>
                            </p:stCondLst>
                            <p:childTnLst>
                              <p:par>
                                <p:cTn id="1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500"/>
                            </p:stCondLst>
                            <p:childTnLst>
                              <p:par>
                                <p:cTn id="1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500"/>
                            </p:stCondLst>
                            <p:childTnLst>
                              <p:par>
                                <p:cTn id="1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3" grpId="0" animBg="1"/>
      <p:bldP spid="14" grpId="0" animBg="1"/>
      <p:bldP spid="14" grpId="1" animBg="1"/>
      <p:bldP spid="21" grpId="0" animBg="1"/>
      <p:bldP spid="21" grpId="1" animBg="1"/>
      <p:bldP spid="21" grpId="2" animBg="1"/>
      <p:bldP spid="22" grpId="0" animBg="1"/>
      <p:bldP spid="22" grpId="1" animBg="1"/>
      <p:bldP spid="23" grpId="0"/>
      <p:bldP spid="24" grpId="0"/>
      <p:bldP spid="24" grpId="1"/>
      <p:bldP spid="26" grpId="0"/>
      <p:bldP spid="26" grpId="1"/>
      <p:bldP spid="27" grpId="0"/>
      <p:bldP spid="27" grpId="1"/>
      <p:bldP spid="41" grpId="0"/>
      <p:bldP spid="42" grpId="0"/>
      <p:bldP spid="9" grpId="0" animBg="1"/>
      <p:bldP spid="9" grpId="1" animBg="1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CC36CC6-627D-46B2-A47C-BE6A28E7FE5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altLang="en-US" dirty="0"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2.7 </a:t>
            </a:r>
            <a:r>
              <a:rPr lang="en-GB" dirty="0"/>
              <a:t>The 2, 4 and 8 times tables   </a:t>
            </a:r>
            <a:r>
              <a:rPr lang="en-US" altLang="en-US" dirty="0">
                <a:solidFill>
                  <a:srgbClr val="00628C"/>
                </a:solidFill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Step 4:13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707A67-6D00-4518-AC5D-679CD580A7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020" y="1268760"/>
            <a:ext cx="7867960" cy="4617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686606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D849F15-D3A1-44D4-95E7-4CDF553CDC0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altLang="en-US" dirty="0"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2.7 </a:t>
            </a:r>
            <a:r>
              <a:rPr lang="en-GB" dirty="0"/>
              <a:t>The 2, 4 and 8 times tables   </a:t>
            </a:r>
            <a:r>
              <a:rPr lang="en-US" altLang="en-US" dirty="0">
                <a:solidFill>
                  <a:srgbClr val="00628C"/>
                </a:solidFill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Step 4:13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46F0ED0-7673-4C2A-A881-333D7A12B441}"/>
              </a:ext>
            </a:extLst>
          </p:cNvPr>
          <p:cNvSpPr/>
          <p:nvPr/>
        </p:nvSpPr>
        <p:spPr>
          <a:xfrm>
            <a:off x="2099556" y="764704"/>
            <a:ext cx="7992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2400" dirty="0">
                <a:latin typeface="Myriad Pro" panose="020B0503030403020204" pitchFamily="34" charset="0"/>
              </a:rPr>
              <a:t>8 guests (4 pairs) at each table. </a:t>
            </a:r>
          </a:p>
          <a:p>
            <a:pPr algn="ctr">
              <a:buNone/>
            </a:pPr>
            <a:r>
              <a:rPr lang="en-US" sz="2400" dirty="0">
                <a:latin typeface="Myriad Pro" panose="020B0503030403020204" pitchFamily="34" charset="0"/>
              </a:rPr>
              <a:t>2 guests at the head of each table.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639966-15E9-475D-8B44-7F2ABAE3396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58702" y="1980990"/>
            <a:ext cx="3240360" cy="4256322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5077409-3757-459C-938B-0FAE8A1647CE}"/>
              </a:ext>
            </a:extLst>
          </p:cNvPr>
          <p:cNvGraphicFramePr>
            <a:graphicFrameLocks noGrp="1"/>
          </p:cNvGraphicFramePr>
          <p:nvPr/>
        </p:nvGraphicFramePr>
        <p:xfrm>
          <a:off x="4871864" y="2010851"/>
          <a:ext cx="5652628" cy="355016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13157">
                  <a:extLst>
                    <a:ext uri="{9D8B030D-6E8A-4147-A177-3AD203B41FA5}">
                      <a16:colId xmlns:a16="http://schemas.microsoft.com/office/drawing/2014/main" val="4082370402"/>
                    </a:ext>
                  </a:extLst>
                </a:gridCol>
                <a:gridCol w="1413157">
                  <a:extLst>
                    <a:ext uri="{9D8B030D-6E8A-4147-A177-3AD203B41FA5}">
                      <a16:colId xmlns:a16="http://schemas.microsoft.com/office/drawing/2014/main" val="868259408"/>
                    </a:ext>
                  </a:extLst>
                </a:gridCol>
                <a:gridCol w="1413157">
                  <a:extLst>
                    <a:ext uri="{9D8B030D-6E8A-4147-A177-3AD203B41FA5}">
                      <a16:colId xmlns:a16="http://schemas.microsoft.com/office/drawing/2014/main" val="2922743675"/>
                    </a:ext>
                  </a:extLst>
                </a:gridCol>
                <a:gridCol w="1413157">
                  <a:extLst>
                    <a:ext uri="{9D8B030D-6E8A-4147-A177-3AD203B41FA5}">
                      <a16:colId xmlns:a16="http://schemas.microsoft.com/office/drawing/2014/main" val="821414850"/>
                    </a:ext>
                  </a:extLst>
                </a:gridCol>
              </a:tblGrid>
              <a:tr h="137600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</a:rPr>
                        <a:t>Tables</a:t>
                      </a:r>
                      <a:endParaRPr lang="en-GB" sz="2400" b="1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</a:rPr>
                        <a:t>Guests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</a:rPr>
                        <a:t>(× 8)</a:t>
                      </a:r>
                      <a:endParaRPr lang="en-GB" sz="2400" b="1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</a:rPr>
                        <a:t>Pairs of guests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</a:rPr>
                        <a:t>(× 4)</a:t>
                      </a:r>
                      <a:endParaRPr lang="en-GB" sz="2400" b="1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</a:rPr>
                        <a:t>Guests at head of tables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</a:rPr>
                        <a:t>(× 2)</a:t>
                      </a:r>
                      <a:endParaRPr lang="en-GB" sz="2400" b="1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4641638"/>
                  </a:ext>
                </a:extLst>
              </a:tr>
              <a:tr h="4027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</a:rPr>
                        <a:t>1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Myriad Pro" panose="020B0503030403020204" pitchFamily="34" charset="0"/>
                        </a:rPr>
                        <a:t>8</a:t>
                      </a:r>
                      <a:endParaRPr lang="en-GB" sz="2400" dirty="0">
                        <a:effectLst/>
                        <a:latin typeface="Myriad Pro" panose="020B0503030403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Myriad Pro" panose="020B0503030403020204" pitchFamily="34" charset="0"/>
                        </a:rPr>
                        <a:t>4</a:t>
                      </a:r>
                      <a:endParaRPr lang="en-GB" sz="2400" dirty="0">
                        <a:effectLst/>
                        <a:latin typeface="Myriad Pro" panose="020B0503030403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Myriad Pro" panose="020B0503030403020204" pitchFamily="34" charset="0"/>
                        </a:rPr>
                        <a:t>2</a:t>
                      </a:r>
                      <a:endParaRPr lang="en-GB" sz="2400">
                        <a:effectLst/>
                        <a:latin typeface="Myriad Pro" panose="020B0503030403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3427366"/>
                  </a:ext>
                </a:extLst>
              </a:tr>
              <a:tr h="4027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</a:rPr>
                        <a:t>2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Myriad Pro" panose="020B0503030403020204" pitchFamily="34" charset="0"/>
                        </a:rPr>
                        <a:t>16</a:t>
                      </a:r>
                      <a:endParaRPr lang="en-GB" sz="2400" dirty="0">
                        <a:effectLst/>
                        <a:latin typeface="Myriad Pro" panose="020B0503030403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Myriad Pro" panose="020B0503030403020204" pitchFamily="34" charset="0"/>
                        </a:rPr>
                        <a:t> </a:t>
                      </a:r>
                      <a:endParaRPr lang="en-GB" sz="2400" dirty="0">
                        <a:effectLst/>
                        <a:latin typeface="Myriad Pro" panose="020B0503030403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Myriad Pro" panose="020B0503030403020204" pitchFamily="34" charset="0"/>
                        </a:rPr>
                        <a:t>4</a:t>
                      </a:r>
                      <a:endParaRPr lang="en-GB" sz="2400">
                        <a:effectLst/>
                        <a:latin typeface="Myriad Pro" panose="020B0503030403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7454522"/>
                  </a:ext>
                </a:extLst>
              </a:tr>
              <a:tr h="4027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</a:rPr>
                        <a:t>3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Myriad Pro" panose="020B0503030403020204" pitchFamily="34" charset="0"/>
                        </a:rPr>
                        <a:t>24</a:t>
                      </a:r>
                      <a:endParaRPr lang="en-GB" sz="2400" dirty="0">
                        <a:effectLst/>
                        <a:latin typeface="Myriad Pro" panose="020B0503030403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Myriad Pro" panose="020B0503030403020204" pitchFamily="34" charset="0"/>
                        </a:rPr>
                        <a:t>12</a:t>
                      </a:r>
                      <a:endParaRPr lang="en-GB" sz="2400">
                        <a:effectLst/>
                        <a:latin typeface="Myriad Pro" panose="020B0503030403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Myriad Pro" panose="020B0503030403020204" pitchFamily="34" charset="0"/>
                        </a:rPr>
                        <a:t> </a:t>
                      </a:r>
                      <a:endParaRPr lang="en-GB" sz="2400" dirty="0">
                        <a:effectLst/>
                        <a:latin typeface="Myriad Pro" panose="020B0503030403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9352843"/>
                  </a:ext>
                </a:extLst>
              </a:tr>
              <a:tr h="4027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</a:rPr>
                        <a:t>4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Myriad Pro" panose="020B0503030403020204" pitchFamily="34" charset="0"/>
                        </a:rPr>
                        <a:t> </a:t>
                      </a:r>
                      <a:endParaRPr lang="en-GB" sz="2400" dirty="0">
                        <a:effectLst/>
                        <a:latin typeface="Myriad Pro" panose="020B0503030403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Myriad Pro" panose="020B0503030403020204" pitchFamily="34" charset="0"/>
                        </a:rPr>
                        <a:t>16</a:t>
                      </a:r>
                      <a:endParaRPr lang="en-GB" sz="2400" dirty="0">
                        <a:effectLst/>
                        <a:latin typeface="Myriad Pro" panose="020B0503030403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Myriad Pro" panose="020B0503030403020204" pitchFamily="34" charset="0"/>
                        </a:rPr>
                        <a:t>8</a:t>
                      </a:r>
                      <a:endParaRPr lang="en-GB" sz="2400" dirty="0">
                        <a:effectLst/>
                        <a:latin typeface="Myriad Pro" panose="020B0503030403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8482432"/>
                  </a:ext>
                </a:extLst>
              </a:tr>
              <a:tr h="4027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</a:rPr>
                        <a:t> 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Myriad Pro" panose="020B0503030403020204" pitchFamily="34" charset="0"/>
                        </a:rPr>
                        <a:t>40</a:t>
                      </a:r>
                      <a:endParaRPr lang="en-GB" sz="2400" dirty="0">
                        <a:effectLst/>
                        <a:latin typeface="Myriad Pro" panose="020B0503030403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Myriad Pro" panose="020B0503030403020204" pitchFamily="34" charset="0"/>
                        </a:rPr>
                        <a:t> </a:t>
                      </a:r>
                      <a:endParaRPr lang="en-GB" sz="2400" dirty="0">
                        <a:effectLst/>
                        <a:latin typeface="Myriad Pro" panose="020B0503030403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Myriad Pro" panose="020B0503030403020204" pitchFamily="34" charset="0"/>
                        </a:rPr>
                        <a:t>10</a:t>
                      </a:r>
                      <a:endParaRPr lang="en-GB" sz="2400" dirty="0">
                        <a:effectLst/>
                        <a:latin typeface="Myriad Pro" panose="020B0503030403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3779441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3FE82CAB-F333-400B-A0F7-40F1E3BC1E3A}"/>
              </a:ext>
            </a:extLst>
          </p:cNvPr>
          <p:cNvSpPr/>
          <p:nvPr/>
        </p:nvSpPr>
        <p:spPr>
          <a:xfrm>
            <a:off x="4154348" y="765861"/>
            <a:ext cx="38833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US" sz="2400" dirty="0">
                <a:latin typeface="Myriad Pro" panose="020B0503030403020204" pitchFamily="34" charset="0"/>
              </a:rPr>
              <a:t>Fill in the missing numbers.</a:t>
            </a:r>
            <a:endParaRPr lang="en-GB" sz="2400" dirty="0">
              <a:latin typeface="Myriad Pro" panose="020B0503030403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E6E038B-26E6-453B-AAC5-C99B48208C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6040" y="5086020"/>
            <a:ext cx="548688" cy="64623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0CD9A00-F16D-4669-85AA-719FBE80131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720" y="4275183"/>
            <a:ext cx="536494" cy="64623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9A4B85C-FFDA-49D7-96DE-2CEC6ECC84B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3314" y="3888799"/>
            <a:ext cx="536494" cy="64623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9FB6B73-7885-45F0-BD7D-362501216DF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206" y="4658886"/>
            <a:ext cx="701101" cy="64623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C8EA564-7180-4EB3-A49B-1B43BB43861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3315" y="5075629"/>
            <a:ext cx="701101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742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644062D-54FA-4A76-A639-49D9EFF8D0C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altLang="en-US" dirty="0"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2.7 </a:t>
            </a:r>
            <a:r>
              <a:rPr lang="en-GB" dirty="0"/>
              <a:t>The 2, 4 and 8 times tables   </a:t>
            </a:r>
            <a:r>
              <a:rPr lang="en-US" altLang="en-US" dirty="0">
                <a:solidFill>
                  <a:srgbClr val="00628C"/>
                </a:solidFill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Step 4:13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628827B-98DA-4C6D-9FD4-D1C7C42FBCA6}"/>
              </a:ext>
            </a:extLst>
          </p:cNvPr>
          <p:cNvGraphicFramePr>
            <a:graphicFrameLocks noGrp="1"/>
          </p:cNvGraphicFramePr>
          <p:nvPr/>
        </p:nvGraphicFramePr>
        <p:xfrm>
          <a:off x="2423592" y="2636912"/>
          <a:ext cx="6984776" cy="23017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91712">
                  <a:extLst>
                    <a:ext uri="{9D8B030D-6E8A-4147-A177-3AD203B41FA5}">
                      <a16:colId xmlns:a16="http://schemas.microsoft.com/office/drawing/2014/main" val="551883135"/>
                    </a:ext>
                  </a:extLst>
                </a:gridCol>
                <a:gridCol w="3493064">
                  <a:extLst>
                    <a:ext uri="{9D8B030D-6E8A-4147-A177-3AD203B41FA5}">
                      <a16:colId xmlns:a16="http://schemas.microsoft.com/office/drawing/2014/main" val="4169451509"/>
                    </a:ext>
                  </a:extLst>
                </a:gridCol>
              </a:tblGrid>
              <a:tr h="4256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u="none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</a:rPr>
                        <a:t>Can be divided by 2</a:t>
                      </a:r>
                      <a:endParaRPr lang="en-GB" sz="2400" b="1" u="none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u="none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</a:rPr>
                        <a:t>Can’t be divided by 2</a:t>
                      </a:r>
                      <a:endParaRPr lang="en-GB" sz="2400" b="1" u="none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5398341"/>
                  </a:ext>
                </a:extLst>
              </a:tr>
              <a:tr h="18761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</a:rPr>
                        <a:t> 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</a:rPr>
                        <a:t> 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6214911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481BBF9F-7265-4B0F-A2DC-D8D49CACD7C6}"/>
              </a:ext>
            </a:extLst>
          </p:cNvPr>
          <p:cNvSpPr txBox="1"/>
          <p:nvPr/>
        </p:nvSpPr>
        <p:spPr bwMode="auto">
          <a:xfrm>
            <a:off x="2433514" y="1457659"/>
            <a:ext cx="3513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8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360F20-04AE-4B0E-ADB1-6BF166F80A0E}"/>
              </a:ext>
            </a:extLst>
          </p:cNvPr>
          <p:cNvSpPr txBox="1"/>
          <p:nvPr/>
        </p:nvSpPr>
        <p:spPr bwMode="auto">
          <a:xfrm>
            <a:off x="2896366" y="1452730"/>
            <a:ext cx="6848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162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341658-017E-416E-AA89-9C3606D0F104}"/>
              </a:ext>
            </a:extLst>
          </p:cNvPr>
          <p:cNvSpPr txBox="1"/>
          <p:nvPr/>
        </p:nvSpPr>
        <p:spPr bwMode="auto">
          <a:xfrm>
            <a:off x="3692641" y="1452730"/>
            <a:ext cx="5180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12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E555EB-3A5D-4F80-BCA3-F12C3BA2E36E}"/>
              </a:ext>
            </a:extLst>
          </p:cNvPr>
          <p:cNvSpPr txBox="1"/>
          <p:nvPr/>
        </p:nvSpPr>
        <p:spPr bwMode="auto">
          <a:xfrm>
            <a:off x="4322206" y="1452730"/>
            <a:ext cx="5180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72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CE0426D-E925-446F-B744-0A84C8526793}"/>
              </a:ext>
            </a:extLst>
          </p:cNvPr>
          <p:cNvSpPr txBox="1"/>
          <p:nvPr/>
        </p:nvSpPr>
        <p:spPr bwMode="auto">
          <a:xfrm>
            <a:off x="8895869" y="1452730"/>
            <a:ext cx="6848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700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F39D57-CFFE-4A5A-94F0-56F708088A9E}"/>
              </a:ext>
            </a:extLst>
          </p:cNvPr>
          <p:cNvSpPr txBox="1"/>
          <p:nvPr/>
        </p:nvSpPr>
        <p:spPr bwMode="auto">
          <a:xfrm>
            <a:off x="7007178" y="1452730"/>
            <a:ext cx="6848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223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1874453-6A5E-40AA-B7AA-E8489BA95E77}"/>
              </a:ext>
            </a:extLst>
          </p:cNvPr>
          <p:cNvSpPr txBox="1"/>
          <p:nvPr/>
        </p:nvSpPr>
        <p:spPr bwMode="auto">
          <a:xfrm>
            <a:off x="7803453" y="1452730"/>
            <a:ext cx="5180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99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C39A1CA-58B9-4352-ACC8-D12CB4BAEB8A}"/>
              </a:ext>
            </a:extLst>
          </p:cNvPr>
          <p:cNvSpPr txBox="1"/>
          <p:nvPr/>
        </p:nvSpPr>
        <p:spPr bwMode="auto">
          <a:xfrm>
            <a:off x="6210902" y="1452730"/>
            <a:ext cx="6848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480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612E2A8-81AB-435C-B34A-9D5702E5A0B6}"/>
              </a:ext>
            </a:extLst>
          </p:cNvPr>
          <p:cNvSpPr txBox="1"/>
          <p:nvPr/>
        </p:nvSpPr>
        <p:spPr bwMode="auto">
          <a:xfrm>
            <a:off x="8433018" y="1452730"/>
            <a:ext cx="3513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A4E2863-AA2E-48FA-8D73-D1AC6A39FEA0}"/>
              </a:ext>
            </a:extLst>
          </p:cNvPr>
          <p:cNvSpPr txBox="1"/>
          <p:nvPr/>
        </p:nvSpPr>
        <p:spPr bwMode="auto">
          <a:xfrm>
            <a:off x="5581336" y="1452730"/>
            <a:ext cx="5180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34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4B52C4B-10F8-4EAC-8591-D1078C0C5E71}"/>
              </a:ext>
            </a:extLst>
          </p:cNvPr>
          <p:cNvSpPr txBox="1"/>
          <p:nvPr/>
        </p:nvSpPr>
        <p:spPr bwMode="auto">
          <a:xfrm>
            <a:off x="4951771" y="1452730"/>
            <a:ext cx="5180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31</a:t>
            </a:r>
          </a:p>
        </p:txBody>
      </p:sp>
    </p:spTree>
    <p:extLst>
      <p:ext uri="{BB962C8B-B14F-4D97-AF65-F5344CB8AC3E}">
        <p14:creationId xmlns:p14="http://schemas.microsoft.com/office/powerpoint/2010/main" val="1776351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81481E-6 L 0.02135 0.2539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9" y="1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3.7037E-7 L 0.04861 0.3490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1" y="17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3.7037E-7 L 0.01007 0.2546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2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7037E-7 L 0.02952 0.3356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6" y="1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7037E-7 L 0.17396 0.3071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98" y="15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7037E-7 L -0.0566 0.2546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30" y="12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7.40741E-7 L -0.30534 0.40162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05" y="2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7037E-7 L 0.11441 0.30718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12" y="15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7037E-7 L -0.05763 0.3912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82" y="1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3.7037E-7 L 0.01927 0.38056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5" y="19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7037E-7 L -0.43802 0.40162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910" y="20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3, Unit 6, Learning Outcome 12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824729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12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pPr rtl="0"/>
                      <a:r>
                        <a:rPr lang="en-GB" sz="24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Pupils</a:t>
                      </a:r>
                      <a:r>
                        <a:rPr lang="en-GB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GB" sz="24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use knowledge of the</a:t>
                      </a:r>
                      <a:r>
                        <a:rPr lang="en-GB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4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divisibility rules for divisors of 2 and 4 to solve problems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0608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Year 3, Unit 6, Learning Outcome 12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pic>
        <p:nvPicPr>
          <p:cNvPr id="7" name="Picture Placeholder 6" descr="A picture containing text&#10;&#10;Description automatically generated">
            <a:extLst>
              <a:ext uri="{FF2B5EF4-FFF2-40B4-BE49-F238E27FC236}">
                <a16:creationId xmlns:a16="http://schemas.microsoft.com/office/drawing/2014/main" id="{C5857151-BCFB-4E0F-85B7-989B7962AA62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 b="222"/>
          <a:stretch>
            <a:fillRect/>
          </a:stretch>
        </p:blipFill>
        <p:spPr/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4"/>
              </a:rPr>
              <a:t>2.7 Times tables: 2, 4 and 8 and the relationship between them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5351561"/>
              </p:ext>
            </p:extLst>
          </p:nvPr>
        </p:nvGraphicFramePr>
        <p:xfrm>
          <a:off x="4514850" y="4258491"/>
          <a:ext cx="6886575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5:1-5:4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53-55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1822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62D7B03-ACC2-4592-8A63-6AACF6D33F0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altLang="en-US" dirty="0"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2.7 </a:t>
            </a:r>
            <a:r>
              <a:rPr lang="en-GB" dirty="0"/>
              <a:t>The 2, 4 and 8 times tables   </a:t>
            </a:r>
            <a:r>
              <a:rPr lang="en-US" altLang="en-US" dirty="0">
                <a:solidFill>
                  <a:srgbClr val="00628C"/>
                </a:solidFill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Step 5:2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058" y="756000"/>
            <a:ext cx="8455885" cy="5773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040068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922055C-0363-416C-9720-FE91E7881B0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altLang="en-US" dirty="0"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2.7 </a:t>
            </a:r>
            <a:r>
              <a:rPr lang="en-GB" dirty="0"/>
              <a:t>The 2, 4 and 8 times tables   </a:t>
            </a:r>
            <a:r>
              <a:rPr lang="en-US" altLang="en-US" dirty="0">
                <a:solidFill>
                  <a:srgbClr val="00628C"/>
                </a:solidFill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Step 5:3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D34C00F-7BB8-4152-B059-0D9F5E334522}"/>
              </a:ext>
            </a:extLst>
          </p:cNvPr>
          <p:cNvGraphicFramePr>
            <a:graphicFrameLocks noGrp="1"/>
          </p:cNvGraphicFramePr>
          <p:nvPr/>
        </p:nvGraphicFramePr>
        <p:xfrm>
          <a:off x="1775522" y="908721"/>
          <a:ext cx="8640959" cy="46133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68151">
                  <a:extLst>
                    <a:ext uri="{9D8B030D-6E8A-4147-A177-3AD203B41FA5}">
                      <a16:colId xmlns:a16="http://schemas.microsoft.com/office/drawing/2014/main" val="2770152300"/>
                    </a:ext>
                  </a:extLst>
                </a:gridCol>
                <a:gridCol w="2327954">
                  <a:extLst>
                    <a:ext uri="{9D8B030D-6E8A-4147-A177-3AD203B41FA5}">
                      <a16:colId xmlns:a16="http://schemas.microsoft.com/office/drawing/2014/main" val="1339940824"/>
                    </a:ext>
                  </a:extLst>
                </a:gridCol>
                <a:gridCol w="2472427">
                  <a:extLst>
                    <a:ext uri="{9D8B030D-6E8A-4147-A177-3AD203B41FA5}">
                      <a16:colId xmlns:a16="http://schemas.microsoft.com/office/drawing/2014/main" val="2015123492"/>
                    </a:ext>
                  </a:extLst>
                </a:gridCol>
                <a:gridCol w="2472427">
                  <a:extLst>
                    <a:ext uri="{9D8B030D-6E8A-4147-A177-3AD203B41FA5}">
                      <a16:colId xmlns:a16="http://schemas.microsoft.com/office/drawing/2014/main" val="3680721307"/>
                    </a:ext>
                  </a:extLst>
                </a:gridCol>
              </a:tblGrid>
              <a:tr h="12070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</a:rPr>
                        <a:t>Known multiple of 4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2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</a:rPr>
                        <a:t>Halve the number; </a:t>
                      </a:r>
                      <a:br>
                        <a:rPr lang="en-GB" sz="240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</a:rPr>
                      </a:br>
                      <a:r>
                        <a:rPr lang="en-GB" sz="240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</a:rPr>
                        <a:t>is it even?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2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</a:rPr>
                        <a:t>Halve the </a:t>
                      </a:r>
                      <a:br>
                        <a:rPr lang="en-GB" sz="240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</a:rPr>
                      </a:br>
                      <a:r>
                        <a:rPr lang="en-GB" sz="240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</a:rPr>
                        <a:t>1s digit; </a:t>
                      </a:r>
                      <a:br>
                        <a:rPr lang="en-GB" sz="240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</a:rPr>
                      </a:br>
                      <a:r>
                        <a:rPr lang="en-GB" sz="240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</a:rPr>
                        <a:t>is it even?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2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</a:rPr>
                        <a:t>Halve the final </a:t>
                      </a:r>
                      <a:br>
                        <a:rPr lang="en-GB" sz="240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</a:rPr>
                      </a:br>
                      <a:r>
                        <a:rPr lang="en-GB" sz="240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</a:rPr>
                        <a:t>2 digits; </a:t>
                      </a:r>
                      <a:br>
                        <a:rPr lang="en-GB" sz="240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</a:rPr>
                      </a:br>
                      <a:r>
                        <a:rPr lang="en-GB" sz="240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</a:rPr>
                        <a:t>is it even?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2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1560924"/>
                  </a:ext>
                </a:extLst>
              </a:tr>
              <a:tr h="3879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</a:rPr>
                        <a:t>156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6606532"/>
                  </a:ext>
                </a:extLst>
              </a:tr>
              <a:tr h="3879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</a:rPr>
                        <a:t>288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678809"/>
                  </a:ext>
                </a:extLst>
              </a:tr>
              <a:tr h="26304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</a:rPr>
                        <a:t> 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i="1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291692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DFDCB7A4-C658-4068-9445-88395784624A}"/>
              </a:ext>
            </a:extLst>
          </p:cNvPr>
          <p:cNvSpPr/>
          <p:nvPr/>
        </p:nvSpPr>
        <p:spPr>
          <a:xfrm>
            <a:off x="4084978" y="2071240"/>
            <a:ext cx="5180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2400" dirty="0">
                <a:latin typeface="Myriad Pro" panose="020B0503030403020204" pitchFamily="34" charset="0"/>
              </a:rPr>
              <a:t>78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4552411-1356-4CA8-A890-A3AF718E34CC}"/>
              </a:ext>
            </a:extLst>
          </p:cNvPr>
          <p:cNvSpPr/>
          <p:nvPr/>
        </p:nvSpPr>
        <p:spPr>
          <a:xfrm>
            <a:off x="3920974" y="2471939"/>
            <a:ext cx="6848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2400" dirty="0">
                <a:latin typeface="Myriad Pro" panose="020B0503030403020204" pitchFamily="34" charset="0"/>
              </a:rPr>
              <a:t>144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96F33D8-F21C-49F7-BCD0-838E221B37E3}"/>
              </a:ext>
            </a:extLst>
          </p:cNvPr>
          <p:cNvSpPr/>
          <p:nvPr/>
        </p:nvSpPr>
        <p:spPr>
          <a:xfrm>
            <a:off x="3139480" y="2838015"/>
            <a:ext cx="2305658" cy="20462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GB" sz="2400" dirty="0">
                <a:latin typeface="Myriad Pro" panose="020B0503030403020204" pitchFamily="34" charset="0"/>
              </a:rPr>
              <a:t>Divisibility rule works, but we have to halve the 3-digit number</a:t>
            </a:r>
            <a:endParaRPr lang="en-GB" sz="2400" dirty="0">
              <a:latin typeface="Myriad Pro" panose="020B05030304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59A959-DC3C-4B9B-A0F4-2E3E2A5A9C53}"/>
              </a:ext>
            </a:extLst>
          </p:cNvPr>
          <p:cNvSpPr/>
          <p:nvPr/>
        </p:nvSpPr>
        <p:spPr>
          <a:xfrm>
            <a:off x="6437492" y="2067287"/>
            <a:ext cx="3513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2400" dirty="0">
                <a:latin typeface="Myriad Pro" panose="020B0503030403020204" pitchFamily="34" charset="0"/>
              </a:rPr>
              <a:t>3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F98C9AB-45B1-41BC-A8DF-62229F2356A8}"/>
              </a:ext>
            </a:extLst>
          </p:cNvPr>
          <p:cNvSpPr/>
          <p:nvPr/>
        </p:nvSpPr>
        <p:spPr>
          <a:xfrm>
            <a:off x="6427967" y="2461548"/>
            <a:ext cx="3513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2400" dirty="0">
                <a:latin typeface="Myriad Pro" panose="020B0503030403020204" pitchFamily="34" charset="0"/>
              </a:rPr>
              <a:t>4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B1A8E60-8E30-44E4-8181-DF4D9860B314}"/>
              </a:ext>
            </a:extLst>
          </p:cNvPr>
          <p:cNvSpPr/>
          <p:nvPr/>
        </p:nvSpPr>
        <p:spPr>
          <a:xfrm>
            <a:off x="5440051" y="2838015"/>
            <a:ext cx="2518632" cy="8607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GB" sz="2400" dirty="0">
                <a:latin typeface="Myriad Pro" panose="020B0503030403020204" pitchFamily="34" charset="0"/>
              </a:rPr>
              <a:t>Not a divisibility rule for 4.</a:t>
            </a:r>
            <a:endParaRPr lang="en-GB" sz="2400" dirty="0">
              <a:latin typeface="Myriad Pro" panose="020B05030304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CE0B3BA-B5A1-4F11-BFA6-6345BC66EE20}"/>
              </a:ext>
            </a:extLst>
          </p:cNvPr>
          <p:cNvSpPr/>
          <p:nvPr/>
        </p:nvSpPr>
        <p:spPr>
          <a:xfrm>
            <a:off x="8933392" y="2060849"/>
            <a:ext cx="5180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2400" dirty="0">
                <a:latin typeface="Myriad Pro" panose="020B0503030403020204" pitchFamily="34" charset="0"/>
              </a:rPr>
              <a:t>28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4379DC1-658A-4B72-9FB3-EC2DE8A75FF2}"/>
              </a:ext>
            </a:extLst>
          </p:cNvPr>
          <p:cNvSpPr/>
          <p:nvPr/>
        </p:nvSpPr>
        <p:spPr>
          <a:xfrm>
            <a:off x="8923867" y="2465501"/>
            <a:ext cx="5180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2400" dirty="0">
                <a:latin typeface="Myriad Pro" panose="020B0503030403020204" pitchFamily="34" charset="0"/>
              </a:rPr>
              <a:t>44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8430A91-0EBA-4710-868C-7722F561D166}"/>
              </a:ext>
            </a:extLst>
          </p:cNvPr>
          <p:cNvSpPr/>
          <p:nvPr/>
        </p:nvSpPr>
        <p:spPr>
          <a:xfrm>
            <a:off x="7915251" y="2844453"/>
            <a:ext cx="250122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2400" dirty="0">
                <a:latin typeface="Myriad Pro" panose="020B0503030403020204" pitchFamily="34" charset="0"/>
              </a:rPr>
              <a:t>For numbers with more than 2 digits: if the final 2 digits are divisible by 4 then the number is divisible by 4. </a:t>
            </a:r>
          </a:p>
        </p:txBody>
      </p:sp>
    </p:spTree>
    <p:extLst>
      <p:ext uri="{BB962C8B-B14F-4D97-AF65-F5344CB8AC3E}">
        <p14:creationId xmlns:p14="http://schemas.microsoft.com/office/powerpoint/2010/main" val="360425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1" grpId="0"/>
      <p:bldP spid="12" grpId="0"/>
      <p:bldP spid="13" grpId="0"/>
      <p:bldP spid="14" grpId="0"/>
      <p:bldP spid="15" grpId="0"/>
      <p:bldP spid="17" grpId="0"/>
    </p:bld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D4CA946-68F9-4AA9-A3C4-9028B5FC415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altLang="en-US" dirty="0"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2.7 </a:t>
            </a:r>
            <a:r>
              <a:rPr lang="en-GB" dirty="0"/>
              <a:t>The 2, 4 and 8 times tables   </a:t>
            </a:r>
            <a:r>
              <a:rPr lang="en-US" altLang="en-US" dirty="0">
                <a:solidFill>
                  <a:srgbClr val="00628C"/>
                </a:solidFill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Step 5:3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A07E3E-B9B2-4D36-A291-0BE9CE14B3C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"/>
          <a:stretch/>
        </p:blipFill>
        <p:spPr>
          <a:xfrm>
            <a:off x="2687618" y="706286"/>
            <a:ext cx="6816764" cy="229066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4F54DC2-C9D8-4D16-8AFB-47B5A89A56A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76303" y="3861049"/>
            <a:ext cx="2304256" cy="205514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42F75F3-99EB-4013-9050-DC1AE0C9759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56040" y="4316339"/>
            <a:ext cx="1872206" cy="7200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54341E2-51C7-43D1-AB76-04430E5F760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9391"/>
          <a:stretch/>
        </p:blipFill>
        <p:spPr>
          <a:xfrm>
            <a:off x="3647728" y="5900514"/>
            <a:ext cx="2304257" cy="43204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1FDC8CE-BC76-404A-8AD6-ECA67A1B9F74}"/>
              </a:ext>
            </a:extLst>
          </p:cNvPr>
          <p:cNvSpPr/>
          <p:nvPr/>
        </p:nvSpPr>
        <p:spPr bwMode="auto">
          <a:xfrm>
            <a:off x="4559824" y="2276872"/>
            <a:ext cx="528064" cy="39259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DB35D02-8EE8-4C06-B2D8-3C219C310F76}"/>
              </a:ext>
            </a:extLst>
          </p:cNvPr>
          <p:cNvSpPr/>
          <p:nvPr/>
        </p:nvSpPr>
        <p:spPr bwMode="auto">
          <a:xfrm>
            <a:off x="7133082" y="2267744"/>
            <a:ext cx="528064" cy="39259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7ED909B-2AF2-4182-9C09-470C1654563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92574" y="2996952"/>
            <a:ext cx="2971378" cy="93737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486354C-0256-4A9B-8F73-1A137E6ACF3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9391"/>
          <a:stretch/>
        </p:blipFill>
        <p:spPr>
          <a:xfrm>
            <a:off x="6600056" y="5900514"/>
            <a:ext cx="1800200" cy="43204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9E9708A-9930-4F93-B920-0E3A8DBE232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65812" y="2996952"/>
            <a:ext cx="2971378" cy="937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61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51400CD-E977-4396-9EF0-7B4180A40E1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altLang="en-US" dirty="0"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2.7 </a:t>
            </a:r>
            <a:r>
              <a:rPr lang="en-GB" dirty="0"/>
              <a:t>The 2, 4 and 8 times tables   </a:t>
            </a:r>
            <a:r>
              <a:rPr lang="en-US" altLang="en-US" dirty="0">
                <a:solidFill>
                  <a:srgbClr val="00628C"/>
                </a:solidFill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Step 5:4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87E5272-AB40-4713-B4FB-83C159B4A1A9}"/>
              </a:ext>
            </a:extLst>
          </p:cNvPr>
          <p:cNvSpPr/>
          <p:nvPr/>
        </p:nvSpPr>
        <p:spPr>
          <a:xfrm>
            <a:off x="2099556" y="764704"/>
            <a:ext cx="79928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2400" dirty="0">
                <a:latin typeface="Myriad Pro" panose="020B0503030403020204" pitchFamily="34" charset="0"/>
              </a:rPr>
              <a:t>Circle the numbers that are divisible by 4.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592F412-8EC3-4B05-B189-A59BA87C6664}"/>
              </a:ext>
            </a:extLst>
          </p:cNvPr>
          <p:cNvGraphicFramePr>
            <a:graphicFrameLocks noGrp="1"/>
          </p:cNvGraphicFramePr>
          <p:nvPr/>
        </p:nvGraphicFramePr>
        <p:xfrm>
          <a:off x="3503712" y="2276872"/>
          <a:ext cx="5184576" cy="30243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27698">
                  <a:extLst>
                    <a:ext uri="{9D8B030D-6E8A-4147-A177-3AD203B41FA5}">
                      <a16:colId xmlns:a16="http://schemas.microsoft.com/office/drawing/2014/main" val="2408622568"/>
                    </a:ext>
                  </a:extLst>
                </a:gridCol>
                <a:gridCol w="1727698">
                  <a:extLst>
                    <a:ext uri="{9D8B030D-6E8A-4147-A177-3AD203B41FA5}">
                      <a16:colId xmlns:a16="http://schemas.microsoft.com/office/drawing/2014/main" val="3975968404"/>
                    </a:ext>
                  </a:extLst>
                </a:gridCol>
                <a:gridCol w="1729180">
                  <a:extLst>
                    <a:ext uri="{9D8B030D-6E8A-4147-A177-3AD203B41FA5}">
                      <a16:colId xmlns:a16="http://schemas.microsoft.com/office/drawing/2014/main" val="2265724267"/>
                    </a:ext>
                  </a:extLst>
                </a:gridCol>
              </a:tblGrid>
              <a:tr h="10081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2400" b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</a:rPr>
                        <a:t>48</a:t>
                      </a:r>
                      <a:endParaRPr lang="en-GB" sz="2400" b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2400" b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</a:rPr>
                        <a:t>214</a:t>
                      </a:r>
                      <a:endParaRPr lang="en-GB" sz="2400" b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2400" b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</a:rPr>
                        <a:t>96</a:t>
                      </a:r>
                      <a:endParaRPr lang="en-GB" sz="2400" b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9110715"/>
                  </a:ext>
                </a:extLst>
              </a:tr>
              <a:tr h="10081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2400" b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</a:rPr>
                        <a:t>148</a:t>
                      </a:r>
                      <a:endParaRPr lang="en-GB" sz="2400" b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2400" b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</a:rPr>
                        <a:t>224</a:t>
                      </a:r>
                      <a:endParaRPr lang="en-GB" sz="2400" b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2400" b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</a:rPr>
                        <a:t>106</a:t>
                      </a:r>
                      <a:endParaRPr lang="en-GB" sz="2400" b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6482038"/>
                  </a:ext>
                </a:extLst>
              </a:tr>
              <a:tr h="10081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2400" b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</a:rPr>
                        <a:t>948</a:t>
                      </a:r>
                      <a:endParaRPr lang="en-GB" sz="2400" b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2400" b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</a:rPr>
                        <a:t>234</a:t>
                      </a:r>
                      <a:endParaRPr lang="en-GB" sz="2400" b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</a:rPr>
                        <a:t>996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587924"/>
                  </a:ext>
                </a:extLst>
              </a:tr>
            </a:tbl>
          </a:graphicData>
        </a:graphic>
      </p:graphicFrame>
      <p:sp>
        <p:nvSpPr>
          <p:cNvPr id="6" name="Oval 5">
            <a:extLst>
              <a:ext uri="{FF2B5EF4-FFF2-40B4-BE49-F238E27FC236}">
                <a16:creationId xmlns:a16="http://schemas.microsoft.com/office/drawing/2014/main" id="{AF3F0BE6-F145-470B-A8DE-4DD457B2F8AC}"/>
              </a:ext>
            </a:extLst>
          </p:cNvPr>
          <p:cNvSpPr/>
          <p:nvPr/>
        </p:nvSpPr>
        <p:spPr bwMode="auto">
          <a:xfrm>
            <a:off x="3973860" y="2078844"/>
            <a:ext cx="792088" cy="792088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9064543-CC3E-417F-A86A-53C21CD9BF40}"/>
              </a:ext>
            </a:extLst>
          </p:cNvPr>
          <p:cNvSpPr/>
          <p:nvPr/>
        </p:nvSpPr>
        <p:spPr bwMode="auto">
          <a:xfrm>
            <a:off x="3973860" y="3095122"/>
            <a:ext cx="792088" cy="792088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3FABA72-F76C-44DD-A0F1-BC349D524D87}"/>
              </a:ext>
            </a:extLst>
          </p:cNvPr>
          <p:cNvSpPr/>
          <p:nvPr/>
        </p:nvSpPr>
        <p:spPr bwMode="auto">
          <a:xfrm>
            <a:off x="3987974" y="4085238"/>
            <a:ext cx="792088" cy="792088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5E6FBDA-CF20-4C85-A72A-EB289ACDBF12}"/>
              </a:ext>
            </a:extLst>
          </p:cNvPr>
          <p:cNvSpPr/>
          <p:nvPr/>
        </p:nvSpPr>
        <p:spPr bwMode="auto">
          <a:xfrm>
            <a:off x="5680906" y="3095122"/>
            <a:ext cx="792088" cy="792088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1661C45-EE0D-441A-A87B-48956D232CBB}"/>
              </a:ext>
            </a:extLst>
          </p:cNvPr>
          <p:cNvSpPr/>
          <p:nvPr/>
        </p:nvSpPr>
        <p:spPr bwMode="auto">
          <a:xfrm>
            <a:off x="7426054" y="2078844"/>
            <a:ext cx="792088" cy="792088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E57DE24-ACE1-4854-A892-94B24E940453}"/>
              </a:ext>
            </a:extLst>
          </p:cNvPr>
          <p:cNvSpPr/>
          <p:nvPr/>
        </p:nvSpPr>
        <p:spPr bwMode="auto">
          <a:xfrm>
            <a:off x="7430643" y="4085238"/>
            <a:ext cx="792088" cy="792088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9064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3, Unit 6, Learning Outcome 13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2388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13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pPr rtl="0"/>
                      <a:r>
                        <a:rPr lang="en-GB" sz="24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Pupils</a:t>
                      </a:r>
                      <a:r>
                        <a:rPr lang="en-GB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GB" sz="24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use knowledge of the divisibility rules for divisors of 8 to solve problems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791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tabLst>
                <a:tab pos="2243138" algn="l"/>
              </a:tabLst>
            </a:pPr>
            <a:r>
              <a:rPr lang="en-GB" altLang="en-US" dirty="0"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2.7 </a:t>
            </a:r>
            <a:r>
              <a:rPr lang="en-GB" dirty="0"/>
              <a:t>The 2, 4 and 8 times tables   </a:t>
            </a:r>
            <a:r>
              <a:rPr lang="en-US" altLang="en-US" dirty="0">
                <a:solidFill>
                  <a:srgbClr val="00628C"/>
                </a:solidFill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Step 1:2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ED49A6F-B297-4C6B-92E9-6485B97725FF}"/>
              </a:ext>
            </a:extLst>
          </p:cNvPr>
          <p:cNvSpPr/>
          <p:nvPr/>
        </p:nvSpPr>
        <p:spPr>
          <a:xfrm>
            <a:off x="3289320" y="817856"/>
            <a:ext cx="57406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US" sz="2400" dirty="0">
                <a:latin typeface="Myriad Pro" panose="020B0503030403020204" pitchFamily="34" charset="0"/>
              </a:rPr>
              <a:t>How many wheels? Count in groups of 4.</a:t>
            </a:r>
            <a:endParaRPr lang="en-GB" sz="2400" dirty="0">
              <a:latin typeface="Myriad Pro" panose="020B0503030403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F98C0EB-A760-49BE-8316-AE7360F98F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0696" y="2968266"/>
            <a:ext cx="556980" cy="56529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F894306-71E1-40ED-BC0B-307D612B02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496" y="4248968"/>
            <a:ext cx="6825078" cy="57360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802FD8C-D614-4D77-9D76-9732DBC3A6C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405" y="3645024"/>
            <a:ext cx="1338414" cy="58191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CB9F01B-6C45-4FFE-9ED5-AF9381697D2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5633" y="1937776"/>
            <a:ext cx="1105646" cy="823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2F35804-F5DD-4E92-9660-37A118890F6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138" y="1907246"/>
            <a:ext cx="1105646" cy="823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5EB8AA2-C2C9-439D-B561-4E2511A204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5130" y="1937776"/>
            <a:ext cx="1105646" cy="823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D4C0412-DD0A-4819-8490-68BBC83E038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4627" y="1937776"/>
            <a:ext cx="1105646" cy="823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CC31FC9-AEEF-4AAE-BBA0-D7931AD0FF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122" y="1937776"/>
            <a:ext cx="1105646" cy="823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940DB9E-81EE-4416-9B69-9C297587D2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9292" y="2968266"/>
            <a:ext cx="556980" cy="56529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D950C94-6275-4687-AADC-A0D8C21922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772" y="2968266"/>
            <a:ext cx="556980" cy="56529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6DE4971-19CC-43D9-A7FF-3A1FF137E6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8204" y="2977410"/>
            <a:ext cx="556980" cy="56529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9D7953C9-94C7-4BB0-913D-E8DD0096D1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4272" y="2969520"/>
            <a:ext cx="556980" cy="56529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4FAF3CDC-435E-4039-8299-4075A94D82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7882" y="3639170"/>
            <a:ext cx="1338414" cy="58191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ABFA1944-BA86-480A-813E-717F8FEB9B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4726" y="3645024"/>
            <a:ext cx="1338414" cy="581918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16F8A1BA-AE6C-4600-B7FD-AD6A541F36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3970" y="3639170"/>
            <a:ext cx="1338414" cy="58191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5D3E2F1F-D7F9-4962-B26A-DE9240540A2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187" y="3645024"/>
            <a:ext cx="1338414" cy="581918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F1022D40-1DC7-4716-B78B-11DE222AC8AC}"/>
              </a:ext>
            </a:extLst>
          </p:cNvPr>
          <p:cNvSpPr/>
          <p:nvPr/>
        </p:nvSpPr>
        <p:spPr>
          <a:xfrm>
            <a:off x="4687171" y="4983560"/>
            <a:ext cx="29449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US" sz="2400" dirty="0">
                <a:latin typeface="Myriad Pro" panose="020B0503030403020204" pitchFamily="34" charset="0"/>
              </a:rPr>
              <a:t>There are 20 wheels.</a:t>
            </a:r>
            <a:endParaRPr lang="en-GB" sz="2400" dirty="0">
              <a:latin typeface="Myriad Pro" panose="020B0503030403020204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D512FE9-FE33-4319-98D9-D4B4BB17E980}"/>
              </a:ext>
            </a:extLst>
          </p:cNvPr>
          <p:cNvSpPr/>
          <p:nvPr/>
        </p:nvSpPr>
        <p:spPr>
          <a:xfrm>
            <a:off x="5443755" y="5445225"/>
            <a:ext cx="15744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2400" dirty="0"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 × 4 = 20</a:t>
            </a:r>
            <a:endParaRPr lang="en-GB" sz="2400" dirty="0">
              <a:latin typeface="Myriad Pro" panose="020B050303040302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A3D1B51-6399-4F78-94B8-06204974CEE7}"/>
              </a:ext>
            </a:extLst>
          </p:cNvPr>
          <p:cNvSpPr/>
          <p:nvPr/>
        </p:nvSpPr>
        <p:spPr>
          <a:xfrm>
            <a:off x="5443755" y="5882625"/>
            <a:ext cx="15744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2400" dirty="0"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 × 5 = 20</a:t>
            </a:r>
            <a:endParaRPr lang="en-GB" sz="2400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470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8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1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4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</p:bld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Year 3, Unit 6, Learning Outcome 13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pic>
        <p:nvPicPr>
          <p:cNvPr id="7" name="Picture Placeholder 6" descr="A picture containing text&#10;&#10;Description automatically generated">
            <a:extLst>
              <a:ext uri="{FF2B5EF4-FFF2-40B4-BE49-F238E27FC236}">
                <a16:creationId xmlns:a16="http://schemas.microsoft.com/office/drawing/2014/main" id="{C5857151-BCFB-4E0F-85B7-989B7962AA62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 b="222"/>
          <a:stretch>
            <a:fillRect/>
          </a:stretch>
        </p:blipFill>
        <p:spPr/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4"/>
              </a:rPr>
              <a:t>2.7 Times tables: 2, 4 and 8 and the relationship between them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2889445"/>
              </p:ext>
            </p:extLst>
          </p:nvPr>
        </p:nvGraphicFramePr>
        <p:xfrm>
          <a:off x="4514850" y="4258491"/>
          <a:ext cx="6886575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5:5-5:7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56-57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7895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F0FB64A-AC5F-4E9B-9B36-A40EFBDC3DA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altLang="en-US" dirty="0"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2.7 </a:t>
            </a:r>
            <a:r>
              <a:rPr lang="en-GB" dirty="0"/>
              <a:t>The 2, 4 and 8 times tables   </a:t>
            </a:r>
            <a:r>
              <a:rPr lang="en-US" altLang="en-US" dirty="0">
                <a:solidFill>
                  <a:srgbClr val="00628C"/>
                </a:solidFill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Step 5:5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679" y="756000"/>
            <a:ext cx="8882642" cy="5773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52397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0296056-6523-4C65-87AB-A689D3EB9DD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altLang="en-US" dirty="0"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2.7 </a:t>
            </a:r>
            <a:r>
              <a:rPr lang="en-GB" dirty="0"/>
              <a:t>The 2, 4 and 8 times tables   </a:t>
            </a:r>
            <a:r>
              <a:rPr lang="en-US" altLang="en-US" dirty="0">
                <a:solidFill>
                  <a:srgbClr val="00628C"/>
                </a:solidFill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Step 5:7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82EEECC-F9DD-4298-ACCA-03B3337A2669}"/>
              </a:ext>
            </a:extLst>
          </p:cNvPr>
          <p:cNvSpPr/>
          <p:nvPr/>
        </p:nvSpPr>
        <p:spPr>
          <a:xfrm>
            <a:off x="2099556" y="764704"/>
            <a:ext cx="79928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2400" dirty="0">
                <a:latin typeface="Myriad Pro" panose="020B0503030403020204" pitchFamily="34" charset="0"/>
              </a:rPr>
              <a:t>Circle the numbers that are divisible by 8.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5DC61B0-0508-4AC8-8C7F-1D5859A04CF5}"/>
              </a:ext>
            </a:extLst>
          </p:cNvPr>
          <p:cNvGraphicFramePr>
            <a:graphicFrameLocks noGrp="1"/>
          </p:cNvGraphicFramePr>
          <p:nvPr/>
        </p:nvGraphicFramePr>
        <p:xfrm>
          <a:off x="3503712" y="2276872"/>
          <a:ext cx="5184576" cy="30243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27698">
                  <a:extLst>
                    <a:ext uri="{9D8B030D-6E8A-4147-A177-3AD203B41FA5}">
                      <a16:colId xmlns:a16="http://schemas.microsoft.com/office/drawing/2014/main" val="2408622568"/>
                    </a:ext>
                  </a:extLst>
                </a:gridCol>
                <a:gridCol w="1727698">
                  <a:extLst>
                    <a:ext uri="{9D8B030D-6E8A-4147-A177-3AD203B41FA5}">
                      <a16:colId xmlns:a16="http://schemas.microsoft.com/office/drawing/2014/main" val="3975968404"/>
                    </a:ext>
                  </a:extLst>
                </a:gridCol>
                <a:gridCol w="1729180">
                  <a:extLst>
                    <a:ext uri="{9D8B030D-6E8A-4147-A177-3AD203B41FA5}">
                      <a16:colId xmlns:a16="http://schemas.microsoft.com/office/drawing/2014/main" val="2265724267"/>
                    </a:ext>
                  </a:extLst>
                </a:gridCol>
              </a:tblGrid>
              <a:tr h="10081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2400" b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</a:rPr>
                        <a:t>48</a:t>
                      </a:r>
                      <a:endParaRPr lang="en-GB" sz="2400" b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</a:rPr>
                        <a:t>52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2400" b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</a:rPr>
                        <a:t>96</a:t>
                      </a:r>
                      <a:endParaRPr lang="en-GB" sz="2400" b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9110715"/>
                  </a:ext>
                </a:extLst>
              </a:tr>
              <a:tr h="10081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2400" b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</a:rPr>
                        <a:t>148</a:t>
                      </a:r>
                      <a:endParaRPr lang="en-GB" sz="2400" b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</a:rPr>
                        <a:t>152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</a:rPr>
                        <a:t>104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6482038"/>
                  </a:ext>
                </a:extLst>
              </a:tr>
              <a:tr h="10081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</a:rPr>
                        <a:t>248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</a:rPr>
                        <a:t>252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</a:rPr>
                        <a:t>114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587924"/>
                  </a:ext>
                </a:extLst>
              </a:tr>
            </a:tbl>
          </a:graphicData>
        </a:graphic>
      </p:graphicFrame>
      <p:sp>
        <p:nvSpPr>
          <p:cNvPr id="5" name="Oval 4">
            <a:extLst>
              <a:ext uri="{FF2B5EF4-FFF2-40B4-BE49-F238E27FC236}">
                <a16:creationId xmlns:a16="http://schemas.microsoft.com/office/drawing/2014/main" id="{52DC0B6A-826A-4A2A-B509-3D060A95D43A}"/>
              </a:ext>
            </a:extLst>
          </p:cNvPr>
          <p:cNvSpPr/>
          <p:nvPr/>
        </p:nvSpPr>
        <p:spPr bwMode="auto">
          <a:xfrm>
            <a:off x="3973860" y="2078844"/>
            <a:ext cx="792088" cy="792088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E8BC940-D88B-4737-8E5B-B831602DAA0D}"/>
              </a:ext>
            </a:extLst>
          </p:cNvPr>
          <p:cNvSpPr/>
          <p:nvPr/>
        </p:nvSpPr>
        <p:spPr bwMode="auto">
          <a:xfrm>
            <a:off x="3987974" y="4085238"/>
            <a:ext cx="792088" cy="792088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1917989-BCAC-41B4-831B-44DCE947C68F}"/>
              </a:ext>
            </a:extLst>
          </p:cNvPr>
          <p:cNvSpPr/>
          <p:nvPr/>
        </p:nvSpPr>
        <p:spPr bwMode="auto">
          <a:xfrm>
            <a:off x="5680906" y="3095122"/>
            <a:ext cx="792088" cy="792088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C3CA9B3-90DD-4EEA-A7AB-2ECEE1D4BCFE}"/>
              </a:ext>
            </a:extLst>
          </p:cNvPr>
          <p:cNvSpPr/>
          <p:nvPr/>
        </p:nvSpPr>
        <p:spPr bwMode="auto">
          <a:xfrm>
            <a:off x="7426054" y="2078844"/>
            <a:ext cx="792088" cy="792088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97F7012-DC3C-4F14-ADE7-726C66777198}"/>
              </a:ext>
            </a:extLst>
          </p:cNvPr>
          <p:cNvSpPr/>
          <p:nvPr/>
        </p:nvSpPr>
        <p:spPr bwMode="auto">
          <a:xfrm>
            <a:off x="7430643" y="3068960"/>
            <a:ext cx="792088" cy="792088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5429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3, Unit 6, Learning Outcome 14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0699724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14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pPr rtl="0"/>
                      <a:r>
                        <a:rPr lang="en-GB" sz="24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Pupils</a:t>
                      </a:r>
                      <a:r>
                        <a:rPr lang="en-GB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GB" sz="24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scale known multiplication facts by 10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524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94008" y="246063"/>
            <a:ext cx="11140163" cy="426170"/>
          </a:xfrm>
        </p:spPr>
        <p:txBody>
          <a:bodyPr>
            <a:no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Year 3, Unit 6, Learning Outcome 14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49" y="1062838"/>
            <a:ext cx="7219319" cy="4779962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the DfE Mathematics guidance. Page references relate to the 335-page document available as a download at the bottom of </a:t>
            </a:r>
            <a:r>
              <a:rPr lang="en-GB" sz="2000" dirty="0">
                <a:hlinkClick r:id="rId3"/>
              </a:rPr>
              <a:t>this web page</a:t>
            </a:r>
            <a:r>
              <a:rPr lang="en-GB" sz="2000" dirty="0"/>
              <a:t>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5870226"/>
              </p:ext>
            </p:extLst>
          </p:nvPr>
        </p:nvGraphicFramePr>
        <p:xfrm>
          <a:off x="4514848" y="2815642"/>
          <a:ext cx="7219320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48876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3370444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Ready to progress criteria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3NF-3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103-105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pic>
        <p:nvPicPr>
          <p:cNvPr id="8" name="Picture Placeholder 7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778E3E13-F15C-4591-81C5-CA48EB6AE4EC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0" b="510"/>
          <a:stretch>
            <a:fillRect/>
          </a:stretch>
        </p:blipFill>
        <p:spPr>
          <a:xfrm>
            <a:off x="593725" y="1039018"/>
            <a:ext cx="3395663" cy="4779963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Action Button: Return 8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DAB83022-D258-4BA1-881B-85A87B12EB29}"/>
              </a:ext>
            </a:extLst>
          </p:cNvPr>
          <p:cNvSpPr/>
          <p:nvPr/>
        </p:nvSpPr>
        <p:spPr>
          <a:xfrm>
            <a:off x="593725" y="600418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0195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254F6-8F2E-41AC-9C5E-7CD383634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en-GB" kern="1200" dirty="0">
                <a:solidFill>
                  <a:srgbClr val="FFFFFF"/>
                </a:solidFill>
              </a:rPr>
              <a:t>3NF-3 Scaling number facts by 10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A91CB7E-3150-4B1B-90A7-62388764116F}"/>
              </a:ext>
            </a:extLst>
          </p:cNvPr>
          <p:cNvSpPr/>
          <p:nvPr/>
        </p:nvSpPr>
        <p:spPr>
          <a:xfrm>
            <a:off x="2447938" y="4460170"/>
            <a:ext cx="145745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5 × 4 = 20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E90101D-B40E-4892-8352-9634D430FB48}"/>
              </a:ext>
            </a:extLst>
          </p:cNvPr>
          <p:cNvSpPr/>
          <p:nvPr/>
        </p:nvSpPr>
        <p:spPr>
          <a:xfrm>
            <a:off x="2115527" y="4895134"/>
            <a:ext cx="277832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5 × 4 tens =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20 tens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00AAD16-02FF-40B5-B597-0F5481CFF139}"/>
              </a:ext>
            </a:extLst>
          </p:cNvPr>
          <p:cNvSpPr/>
          <p:nvPr/>
        </p:nvSpPr>
        <p:spPr>
          <a:xfrm>
            <a:off x="2272461" y="5339384"/>
            <a:ext cx="177163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5 × 40 = 200</a:t>
            </a:r>
          </a:p>
        </p:txBody>
      </p:sp>
      <p:grpSp>
        <p:nvGrpSpPr>
          <p:cNvPr id="253" name="Group 252">
            <a:extLst>
              <a:ext uri="{FF2B5EF4-FFF2-40B4-BE49-F238E27FC236}">
                <a16:creationId xmlns:a16="http://schemas.microsoft.com/office/drawing/2014/main" id="{B159DECA-4BDA-436E-8423-B649F8E3C2D8}"/>
              </a:ext>
            </a:extLst>
          </p:cNvPr>
          <p:cNvGrpSpPr/>
          <p:nvPr/>
        </p:nvGrpSpPr>
        <p:grpSpPr>
          <a:xfrm>
            <a:off x="1451638" y="1706398"/>
            <a:ext cx="4030826" cy="2548956"/>
            <a:chOff x="6438728" y="1706398"/>
            <a:chExt cx="4030826" cy="2548956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CFB89223-EB4E-4A70-8802-337D9A61B0AD}"/>
                </a:ext>
              </a:extLst>
            </p:cNvPr>
            <p:cNvSpPr/>
            <p:nvPr/>
          </p:nvSpPr>
          <p:spPr>
            <a:xfrm>
              <a:off x="6438728" y="1706398"/>
              <a:ext cx="716280" cy="2548956"/>
            </a:xfrm>
            <a:prstGeom prst="roundRect">
              <a:avLst>
                <a:gd name="adj" fmla="val 8156"/>
              </a:avLst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0" name="Rectangle: Rounded Corners 129">
              <a:extLst>
                <a:ext uri="{FF2B5EF4-FFF2-40B4-BE49-F238E27FC236}">
                  <a16:creationId xmlns:a16="http://schemas.microsoft.com/office/drawing/2014/main" id="{10B7F077-1C2A-421B-AB6D-74AE4113104A}"/>
                </a:ext>
              </a:extLst>
            </p:cNvPr>
            <p:cNvSpPr/>
            <p:nvPr/>
          </p:nvSpPr>
          <p:spPr>
            <a:xfrm>
              <a:off x="7261689" y="1706398"/>
              <a:ext cx="716280" cy="2548956"/>
            </a:xfrm>
            <a:prstGeom prst="roundRect">
              <a:avLst>
                <a:gd name="adj" fmla="val 8156"/>
              </a:avLst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Rectangle: Rounded Corners 143">
              <a:extLst>
                <a:ext uri="{FF2B5EF4-FFF2-40B4-BE49-F238E27FC236}">
                  <a16:creationId xmlns:a16="http://schemas.microsoft.com/office/drawing/2014/main" id="{DDAD54A2-0B20-49C7-BF22-083EEC196013}"/>
                </a:ext>
              </a:extLst>
            </p:cNvPr>
            <p:cNvSpPr/>
            <p:nvPr/>
          </p:nvSpPr>
          <p:spPr>
            <a:xfrm>
              <a:off x="8084650" y="1706398"/>
              <a:ext cx="716280" cy="2548956"/>
            </a:xfrm>
            <a:prstGeom prst="roundRect">
              <a:avLst>
                <a:gd name="adj" fmla="val 8156"/>
              </a:avLst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Rectangle: Rounded Corners 157">
              <a:extLst>
                <a:ext uri="{FF2B5EF4-FFF2-40B4-BE49-F238E27FC236}">
                  <a16:creationId xmlns:a16="http://schemas.microsoft.com/office/drawing/2014/main" id="{F0D7EBD0-4C40-43AC-9748-C9D64583ACD9}"/>
                </a:ext>
              </a:extLst>
            </p:cNvPr>
            <p:cNvSpPr/>
            <p:nvPr/>
          </p:nvSpPr>
          <p:spPr>
            <a:xfrm>
              <a:off x="8907611" y="1706398"/>
              <a:ext cx="716280" cy="2548956"/>
            </a:xfrm>
            <a:prstGeom prst="roundRect">
              <a:avLst>
                <a:gd name="adj" fmla="val 8156"/>
              </a:avLst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Rectangle: Rounded Corners 171">
              <a:extLst>
                <a:ext uri="{FF2B5EF4-FFF2-40B4-BE49-F238E27FC236}">
                  <a16:creationId xmlns:a16="http://schemas.microsoft.com/office/drawing/2014/main" id="{B76DC001-D81D-434E-AD9B-9BCCB6512652}"/>
                </a:ext>
              </a:extLst>
            </p:cNvPr>
            <p:cNvSpPr/>
            <p:nvPr/>
          </p:nvSpPr>
          <p:spPr>
            <a:xfrm>
              <a:off x="9753274" y="1706398"/>
              <a:ext cx="716280" cy="2548956"/>
            </a:xfrm>
            <a:prstGeom prst="roundRect">
              <a:avLst>
                <a:gd name="adj" fmla="val 8156"/>
              </a:avLst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86" name="Group 185">
            <a:extLst>
              <a:ext uri="{FF2B5EF4-FFF2-40B4-BE49-F238E27FC236}">
                <a16:creationId xmlns:a16="http://schemas.microsoft.com/office/drawing/2014/main" id="{FCC310DD-38BE-4265-9011-42FF2E654EFD}"/>
              </a:ext>
            </a:extLst>
          </p:cNvPr>
          <p:cNvGrpSpPr/>
          <p:nvPr/>
        </p:nvGrpSpPr>
        <p:grpSpPr>
          <a:xfrm>
            <a:off x="1538147" y="1806908"/>
            <a:ext cx="3857809" cy="2358043"/>
            <a:chOff x="6525237" y="1806908"/>
            <a:chExt cx="3857809" cy="2358043"/>
          </a:xfrm>
        </p:grpSpPr>
        <p:grpSp>
          <p:nvGrpSpPr>
            <p:cNvPr id="129" name="Group 128">
              <a:extLst>
                <a:ext uri="{FF2B5EF4-FFF2-40B4-BE49-F238E27FC236}">
                  <a16:creationId xmlns:a16="http://schemas.microsoft.com/office/drawing/2014/main" id="{711B3A00-B456-45AE-8F14-E9E49FBBC6C1}"/>
                </a:ext>
              </a:extLst>
            </p:cNvPr>
            <p:cNvGrpSpPr/>
            <p:nvPr/>
          </p:nvGrpSpPr>
          <p:grpSpPr>
            <a:xfrm>
              <a:off x="6525237" y="1806908"/>
              <a:ext cx="543263" cy="2358043"/>
              <a:chOff x="6525237" y="1806908"/>
              <a:chExt cx="543263" cy="2358043"/>
            </a:xfrm>
          </p:grpSpPr>
          <p:grpSp>
            <p:nvGrpSpPr>
              <p:cNvPr id="73" name="Group 72">
                <a:extLst>
                  <a:ext uri="{FF2B5EF4-FFF2-40B4-BE49-F238E27FC236}">
                    <a16:creationId xmlns:a16="http://schemas.microsoft.com/office/drawing/2014/main" id="{A28CB107-8719-405E-AA9C-18C5DDEDEC82}"/>
                  </a:ext>
                </a:extLst>
              </p:cNvPr>
              <p:cNvGrpSpPr/>
              <p:nvPr/>
            </p:nvGrpSpPr>
            <p:grpSpPr>
              <a:xfrm>
                <a:off x="6525237" y="1806908"/>
                <a:ext cx="543263" cy="543263"/>
                <a:chOff x="961427" y="2384629"/>
                <a:chExt cx="543263" cy="543263"/>
              </a:xfrm>
            </p:grpSpPr>
            <p:sp>
              <p:nvSpPr>
                <p:cNvPr id="74" name="Oval 73">
                  <a:extLst>
                    <a:ext uri="{FF2B5EF4-FFF2-40B4-BE49-F238E27FC236}">
                      <a16:creationId xmlns:a16="http://schemas.microsoft.com/office/drawing/2014/main" id="{9712263D-A426-40FB-BC14-51EA50553CB1}"/>
                    </a:ext>
                  </a:extLst>
                </p:cNvPr>
                <p:cNvSpPr/>
                <p:nvPr/>
              </p:nvSpPr>
              <p:spPr bwMode="auto">
                <a:xfrm>
                  <a:off x="961427" y="2384629"/>
                  <a:ext cx="543263" cy="543263"/>
                </a:xfrm>
                <a:prstGeom prst="ellipse">
                  <a:avLst/>
                </a:prstGeom>
                <a:solidFill>
                  <a:srgbClr val="99CCFF"/>
                </a:solidFill>
                <a:ln w="12700">
                  <a:solidFill>
                    <a:schemeClr val="tx1"/>
                  </a:solidFill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742950" marR="0" indent="-28575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628C"/>
                    </a:buClr>
                    <a:buSzTx/>
                    <a:buFont typeface="Arial" charset="0"/>
                    <a:buChar char="●"/>
                    <a:tabLst/>
                  </a:pPr>
                  <a:endParaRPr kumimoji="0" lang="en-GB" sz="2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75" name="Rectangle 74">
                  <a:extLst>
                    <a:ext uri="{FF2B5EF4-FFF2-40B4-BE49-F238E27FC236}">
                      <a16:creationId xmlns:a16="http://schemas.microsoft.com/office/drawing/2014/main" id="{BBD42056-EBB2-4A9F-AB19-D7A19126E7F0}"/>
                    </a:ext>
                  </a:extLst>
                </p:cNvPr>
                <p:cNvSpPr/>
                <p:nvPr/>
              </p:nvSpPr>
              <p:spPr>
                <a:xfrm>
                  <a:off x="1069391" y="2456205"/>
                  <a:ext cx="327334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628C"/>
                    </a:buClr>
                    <a:buSzTx/>
                    <a:buFont typeface="Arial" panose="020B0604020202020204" pitchFamily="34" charset="0"/>
                    <a:buNone/>
                    <a:tabLst/>
                    <a:defRPr/>
                  </a:pPr>
                  <a:r>
                    <a:rPr kumimoji="0" lang="en-GB" sz="200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1</a:t>
                  </a:r>
                </a:p>
              </p:txBody>
            </p:sp>
          </p:grpSp>
          <p:grpSp>
            <p:nvGrpSpPr>
              <p:cNvPr id="76" name="Group 75">
                <a:extLst>
                  <a:ext uri="{FF2B5EF4-FFF2-40B4-BE49-F238E27FC236}">
                    <a16:creationId xmlns:a16="http://schemas.microsoft.com/office/drawing/2014/main" id="{E526DC09-ABBE-428D-808E-E95483B8B4B5}"/>
                  </a:ext>
                </a:extLst>
              </p:cNvPr>
              <p:cNvGrpSpPr/>
              <p:nvPr/>
            </p:nvGrpSpPr>
            <p:grpSpPr>
              <a:xfrm>
                <a:off x="6525237" y="2411835"/>
                <a:ext cx="543263" cy="543263"/>
                <a:chOff x="961427" y="2384629"/>
                <a:chExt cx="543263" cy="543263"/>
              </a:xfrm>
            </p:grpSpPr>
            <p:sp>
              <p:nvSpPr>
                <p:cNvPr id="77" name="Oval 76">
                  <a:extLst>
                    <a:ext uri="{FF2B5EF4-FFF2-40B4-BE49-F238E27FC236}">
                      <a16:creationId xmlns:a16="http://schemas.microsoft.com/office/drawing/2014/main" id="{C3E8E627-5BDE-4E95-BCBA-3999129D2FDC}"/>
                    </a:ext>
                  </a:extLst>
                </p:cNvPr>
                <p:cNvSpPr/>
                <p:nvPr/>
              </p:nvSpPr>
              <p:spPr bwMode="auto">
                <a:xfrm>
                  <a:off x="961427" y="2384629"/>
                  <a:ext cx="543263" cy="543263"/>
                </a:xfrm>
                <a:prstGeom prst="ellipse">
                  <a:avLst/>
                </a:prstGeom>
                <a:solidFill>
                  <a:srgbClr val="99CCFF"/>
                </a:solidFill>
                <a:ln w="12700">
                  <a:solidFill>
                    <a:schemeClr val="tx1"/>
                  </a:solidFill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742950" marR="0" indent="-28575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628C"/>
                    </a:buClr>
                    <a:buSzTx/>
                    <a:buFont typeface="Arial" charset="0"/>
                    <a:buChar char="●"/>
                    <a:tabLst/>
                  </a:pPr>
                  <a:endParaRPr kumimoji="0" lang="en-GB" sz="2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78" name="Rectangle 77">
                  <a:extLst>
                    <a:ext uri="{FF2B5EF4-FFF2-40B4-BE49-F238E27FC236}">
                      <a16:creationId xmlns:a16="http://schemas.microsoft.com/office/drawing/2014/main" id="{2A77C36E-324A-42BD-8A20-A7454AA72AE6}"/>
                    </a:ext>
                  </a:extLst>
                </p:cNvPr>
                <p:cNvSpPr/>
                <p:nvPr/>
              </p:nvSpPr>
              <p:spPr>
                <a:xfrm>
                  <a:off x="1069391" y="2456205"/>
                  <a:ext cx="327334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628C"/>
                    </a:buClr>
                    <a:buSzTx/>
                    <a:buFont typeface="Arial" panose="020B0604020202020204" pitchFamily="34" charset="0"/>
                    <a:buNone/>
                    <a:tabLst/>
                    <a:defRPr/>
                  </a:pPr>
                  <a:r>
                    <a:rPr kumimoji="0" lang="en-GB" sz="200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1</a:t>
                  </a:r>
                </a:p>
              </p:txBody>
            </p:sp>
          </p:grpSp>
          <p:grpSp>
            <p:nvGrpSpPr>
              <p:cNvPr id="79" name="Group 78">
                <a:extLst>
                  <a:ext uri="{FF2B5EF4-FFF2-40B4-BE49-F238E27FC236}">
                    <a16:creationId xmlns:a16="http://schemas.microsoft.com/office/drawing/2014/main" id="{CDABED99-86F3-40FA-B79D-2691560EC637}"/>
                  </a:ext>
                </a:extLst>
              </p:cNvPr>
              <p:cNvGrpSpPr/>
              <p:nvPr/>
            </p:nvGrpSpPr>
            <p:grpSpPr>
              <a:xfrm>
                <a:off x="6525237" y="3016762"/>
                <a:ext cx="543263" cy="543263"/>
                <a:chOff x="961427" y="2384629"/>
                <a:chExt cx="543263" cy="543263"/>
              </a:xfrm>
            </p:grpSpPr>
            <p:sp>
              <p:nvSpPr>
                <p:cNvPr id="80" name="Oval 79">
                  <a:extLst>
                    <a:ext uri="{FF2B5EF4-FFF2-40B4-BE49-F238E27FC236}">
                      <a16:creationId xmlns:a16="http://schemas.microsoft.com/office/drawing/2014/main" id="{ED929182-ECCC-476E-87BD-0FEDB7EC2823}"/>
                    </a:ext>
                  </a:extLst>
                </p:cNvPr>
                <p:cNvSpPr/>
                <p:nvPr/>
              </p:nvSpPr>
              <p:spPr bwMode="auto">
                <a:xfrm>
                  <a:off x="961427" y="2384629"/>
                  <a:ext cx="543263" cy="543263"/>
                </a:xfrm>
                <a:prstGeom prst="ellipse">
                  <a:avLst/>
                </a:prstGeom>
                <a:solidFill>
                  <a:srgbClr val="99CCFF"/>
                </a:solidFill>
                <a:ln w="12700">
                  <a:solidFill>
                    <a:schemeClr val="tx1"/>
                  </a:solidFill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742950" marR="0" indent="-28575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628C"/>
                    </a:buClr>
                    <a:buSzTx/>
                    <a:buFont typeface="Arial" charset="0"/>
                    <a:buChar char="●"/>
                    <a:tabLst/>
                  </a:pPr>
                  <a:endParaRPr kumimoji="0" lang="en-GB" sz="2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81" name="Rectangle 80">
                  <a:extLst>
                    <a:ext uri="{FF2B5EF4-FFF2-40B4-BE49-F238E27FC236}">
                      <a16:creationId xmlns:a16="http://schemas.microsoft.com/office/drawing/2014/main" id="{74DE9AF7-0278-48D9-B3F7-156531EB05ED}"/>
                    </a:ext>
                  </a:extLst>
                </p:cNvPr>
                <p:cNvSpPr/>
                <p:nvPr/>
              </p:nvSpPr>
              <p:spPr>
                <a:xfrm>
                  <a:off x="1069391" y="2456205"/>
                  <a:ext cx="327334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628C"/>
                    </a:buClr>
                    <a:buSzTx/>
                    <a:buFont typeface="Arial" panose="020B0604020202020204" pitchFamily="34" charset="0"/>
                    <a:buNone/>
                    <a:tabLst/>
                    <a:defRPr/>
                  </a:pPr>
                  <a:r>
                    <a:rPr kumimoji="0" lang="en-GB" sz="200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1</a:t>
                  </a:r>
                </a:p>
              </p:txBody>
            </p:sp>
          </p:grpSp>
          <p:grpSp>
            <p:nvGrpSpPr>
              <p:cNvPr id="82" name="Group 81">
                <a:extLst>
                  <a:ext uri="{FF2B5EF4-FFF2-40B4-BE49-F238E27FC236}">
                    <a16:creationId xmlns:a16="http://schemas.microsoft.com/office/drawing/2014/main" id="{457DDBD2-BBEA-4E5E-A96F-A1460A58292D}"/>
                  </a:ext>
                </a:extLst>
              </p:cNvPr>
              <p:cNvGrpSpPr/>
              <p:nvPr/>
            </p:nvGrpSpPr>
            <p:grpSpPr>
              <a:xfrm>
                <a:off x="6525237" y="3621688"/>
                <a:ext cx="543263" cy="543263"/>
                <a:chOff x="961427" y="2384629"/>
                <a:chExt cx="543263" cy="543263"/>
              </a:xfrm>
            </p:grpSpPr>
            <p:sp>
              <p:nvSpPr>
                <p:cNvPr id="83" name="Oval 82">
                  <a:extLst>
                    <a:ext uri="{FF2B5EF4-FFF2-40B4-BE49-F238E27FC236}">
                      <a16:creationId xmlns:a16="http://schemas.microsoft.com/office/drawing/2014/main" id="{7B94D98C-3F82-4E42-BB21-DC5A6E24A029}"/>
                    </a:ext>
                  </a:extLst>
                </p:cNvPr>
                <p:cNvSpPr/>
                <p:nvPr/>
              </p:nvSpPr>
              <p:spPr bwMode="auto">
                <a:xfrm>
                  <a:off x="961427" y="2384629"/>
                  <a:ext cx="543263" cy="543263"/>
                </a:xfrm>
                <a:prstGeom prst="ellipse">
                  <a:avLst/>
                </a:prstGeom>
                <a:solidFill>
                  <a:srgbClr val="99CCFF"/>
                </a:solidFill>
                <a:ln w="12700">
                  <a:solidFill>
                    <a:schemeClr val="tx1"/>
                  </a:solidFill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742950" marR="0" indent="-28575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628C"/>
                    </a:buClr>
                    <a:buSzTx/>
                    <a:buFont typeface="Arial" charset="0"/>
                    <a:buChar char="●"/>
                    <a:tabLst/>
                  </a:pPr>
                  <a:endParaRPr kumimoji="0" lang="en-GB" sz="2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84" name="Rectangle 83">
                  <a:extLst>
                    <a:ext uri="{FF2B5EF4-FFF2-40B4-BE49-F238E27FC236}">
                      <a16:creationId xmlns:a16="http://schemas.microsoft.com/office/drawing/2014/main" id="{D265C5A4-44A9-4C7A-B48B-CA4235F3CCA6}"/>
                    </a:ext>
                  </a:extLst>
                </p:cNvPr>
                <p:cNvSpPr/>
                <p:nvPr/>
              </p:nvSpPr>
              <p:spPr>
                <a:xfrm>
                  <a:off x="1069391" y="2456205"/>
                  <a:ext cx="327334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628C"/>
                    </a:buClr>
                    <a:buSzTx/>
                    <a:buFont typeface="Arial" panose="020B0604020202020204" pitchFamily="34" charset="0"/>
                    <a:buNone/>
                    <a:tabLst/>
                    <a:defRPr/>
                  </a:pPr>
                  <a:r>
                    <a:rPr kumimoji="0" lang="en-GB" sz="200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1</a:t>
                  </a:r>
                </a:p>
              </p:txBody>
            </p:sp>
          </p:grpSp>
        </p:grpSp>
        <p:grpSp>
          <p:nvGrpSpPr>
            <p:cNvPr id="131" name="Group 130">
              <a:extLst>
                <a:ext uri="{FF2B5EF4-FFF2-40B4-BE49-F238E27FC236}">
                  <a16:creationId xmlns:a16="http://schemas.microsoft.com/office/drawing/2014/main" id="{53D4A300-974E-4C8D-9C3F-8AAFF1B305C2}"/>
                </a:ext>
              </a:extLst>
            </p:cNvPr>
            <p:cNvGrpSpPr/>
            <p:nvPr/>
          </p:nvGrpSpPr>
          <p:grpSpPr>
            <a:xfrm>
              <a:off x="7348198" y="1806908"/>
              <a:ext cx="543263" cy="2358043"/>
              <a:chOff x="6525237" y="1806908"/>
              <a:chExt cx="543263" cy="2358043"/>
            </a:xfrm>
          </p:grpSpPr>
          <p:grpSp>
            <p:nvGrpSpPr>
              <p:cNvPr id="132" name="Group 131">
                <a:extLst>
                  <a:ext uri="{FF2B5EF4-FFF2-40B4-BE49-F238E27FC236}">
                    <a16:creationId xmlns:a16="http://schemas.microsoft.com/office/drawing/2014/main" id="{03E238F3-98F5-4777-BB60-B6043807AE18}"/>
                  </a:ext>
                </a:extLst>
              </p:cNvPr>
              <p:cNvGrpSpPr/>
              <p:nvPr/>
            </p:nvGrpSpPr>
            <p:grpSpPr>
              <a:xfrm>
                <a:off x="6525237" y="1806908"/>
                <a:ext cx="543263" cy="543263"/>
                <a:chOff x="961427" y="2384629"/>
                <a:chExt cx="543263" cy="543263"/>
              </a:xfrm>
            </p:grpSpPr>
            <p:sp>
              <p:nvSpPr>
                <p:cNvPr id="142" name="Oval 141">
                  <a:extLst>
                    <a:ext uri="{FF2B5EF4-FFF2-40B4-BE49-F238E27FC236}">
                      <a16:creationId xmlns:a16="http://schemas.microsoft.com/office/drawing/2014/main" id="{6587B10E-0231-4AEB-8666-D5538A20D0DD}"/>
                    </a:ext>
                  </a:extLst>
                </p:cNvPr>
                <p:cNvSpPr/>
                <p:nvPr/>
              </p:nvSpPr>
              <p:spPr bwMode="auto">
                <a:xfrm>
                  <a:off x="961427" y="2384629"/>
                  <a:ext cx="543263" cy="543263"/>
                </a:xfrm>
                <a:prstGeom prst="ellipse">
                  <a:avLst/>
                </a:prstGeom>
                <a:solidFill>
                  <a:srgbClr val="99CCFF"/>
                </a:solidFill>
                <a:ln w="12700">
                  <a:solidFill>
                    <a:schemeClr val="tx1"/>
                  </a:solidFill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742950" marR="0" indent="-28575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628C"/>
                    </a:buClr>
                    <a:buSzTx/>
                    <a:buFont typeface="Arial" charset="0"/>
                    <a:buChar char="●"/>
                    <a:tabLst/>
                  </a:pPr>
                  <a:endParaRPr kumimoji="0" lang="en-GB" sz="2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43" name="Rectangle 142">
                  <a:extLst>
                    <a:ext uri="{FF2B5EF4-FFF2-40B4-BE49-F238E27FC236}">
                      <a16:creationId xmlns:a16="http://schemas.microsoft.com/office/drawing/2014/main" id="{AB9594E4-D962-499A-BAED-0F5D40D42FAC}"/>
                    </a:ext>
                  </a:extLst>
                </p:cNvPr>
                <p:cNvSpPr/>
                <p:nvPr/>
              </p:nvSpPr>
              <p:spPr>
                <a:xfrm>
                  <a:off x="1069391" y="2456205"/>
                  <a:ext cx="327334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628C"/>
                    </a:buClr>
                    <a:buSzTx/>
                    <a:buFont typeface="Arial" panose="020B0604020202020204" pitchFamily="34" charset="0"/>
                    <a:buNone/>
                    <a:tabLst/>
                    <a:defRPr/>
                  </a:pPr>
                  <a:r>
                    <a:rPr kumimoji="0" lang="en-GB" sz="200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1</a:t>
                  </a:r>
                </a:p>
              </p:txBody>
            </p:sp>
          </p:grpSp>
          <p:grpSp>
            <p:nvGrpSpPr>
              <p:cNvPr id="133" name="Group 132">
                <a:extLst>
                  <a:ext uri="{FF2B5EF4-FFF2-40B4-BE49-F238E27FC236}">
                    <a16:creationId xmlns:a16="http://schemas.microsoft.com/office/drawing/2014/main" id="{2C9AEEA7-548E-458D-AD6C-6193E12BC87E}"/>
                  </a:ext>
                </a:extLst>
              </p:cNvPr>
              <p:cNvGrpSpPr/>
              <p:nvPr/>
            </p:nvGrpSpPr>
            <p:grpSpPr>
              <a:xfrm>
                <a:off x="6525237" y="2411835"/>
                <a:ext cx="543263" cy="543263"/>
                <a:chOff x="961427" y="2384629"/>
                <a:chExt cx="543263" cy="543263"/>
              </a:xfrm>
            </p:grpSpPr>
            <p:sp>
              <p:nvSpPr>
                <p:cNvPr id="140" name="Oval 139">
                  <a:extLst>
                    <a:ext uri="{FF2B5EF4-FFF2-40B4-BE49-F238E27FC236}">
                      <a16:creationId xmlns:a16="http://schemas.microsoft.com/office/drawing/2014/main" id="{7E462611-A280-4242-80D5-D7847B14485A}"/>
                    </a:ext>
                  </a:extLst>
                </p:cNvPr>
                <p:cNvSpPr/>
                <p:nvPr/>
              </p:nvSpPr>
              <p:spPr bwMode="auto">
                <a:xfrm>
                  <a:off x="961427" y="2384629"/>
                  <a:ext cx="543263" cy="543263"/>
                </a:xfrm>
                <a:prstGeom prst="ellipse">
                  <a:avLst/>
                </a:prstGeom>
                <a:solidFill>
                  <a:srgbClr val="99CCFF"/>
                </a:solidFill>
                <a:ln w="12700">
                  <a:solidFill>
                    <a:schemeClr val="tx1"/>
                  </a:solidFill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742950" marR="0" indent="-28575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628C"/>
                    </a:buClr>
                    <a:buSzTx/>
                    <a:buFont typeface="Arial" charset="0"/>
                    <a:buChar char="●"/>
                    <a:tabLst/>
                  </a:pPr>
                  <a:endParaRPr kumimoji="0" lang="en-GB" sz="2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41" name="Rectangle 140">
                  <a:extLst>
                    <a:ext uri="{FF2B5EF4-FFF2-40B4-BE49-F238E27FC236}">
                      <a16:creationId xmlns:a16="http://schemas.microsoft.com/office/drawing/2014/main" id="{172059F4-0C6F-4231-9C6D-22A862541B85}"/>
                    </a:ext>
                  </a:extLst>
                </p:cNvPr>
                <p:cNvSpPr/>
                <p:nvPr/>
              </p:nvSpPr>
              <p:spPr>
                <a:xfrm>
                  <a:off x="1069391" y="2456205"/>
                  <a:ext cx="327334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628C"/>
                    </a:buClr>
                    <a:buSzTx/>
                    <a:buFont typeface="Arial" panose="020B0604020202020204" pitchFamily="34" charset="0"/>
                    <a:buNone/>
                    <a:tabLst/>
                    <a:defRPr/>
                  </a:pPr>
                  <a:r>
                    <a:rPr kumimoji="0" lang="en-GB" sz="200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1</a:t>
                  </a:r>
                </a:p>
              </p:txBody>
            </p:sp>
          </p:grpSp>
          <p:grpSp>
            <p:nvGrpSpPr>
              <p:cNvPr id="134" name="Group 133">
                <a:extLst>
                  <a:ext uri="{FF2B5EF4-FFF2-40B4-BE49-F238E27FC236}">
                    <a16:creationId xmlns:a16="http://schemas.microsoft.com/office/drawing/2014/main" id="{4BA349A1-E16E-4CDA-949E-F654FE240716}"/>
                  </a:ext>
                </a:extLst>
              </p:cNvPr>
              <p:cNvGrpSpPr/>
              <p:nvPr/>
            </p:nvGrpSpPr>
            <p:grpSpPr>
              <a:xfrm>
                <a:off x="6525237" y="3016762"/>
                <a:ext cx="543263" cy="543263"/>
                <a:chOff x="961427" y="2384629"/>
                <a:chExt cx="543263" cy="543263"/>
              </a:xfrm>
            </p:grpSpPr>
            <p:sp>
              <p:nvSpPr>
                <p:cNvPr id="138" name="Oval 137">
                  <a:extLst>
                    <a:ext uri="{FF2B5EF4-FFF2-40B4-BE49-F238E27FC236}">
                      <a16:creationId xmlns:a16="http://schemas.microsoft.com/office/drawing/2014/main" id="{CBF9C73B-CFBF-4C03-91CC-F98B9FA49169}"/>
                    </a:ext>
                  </a:extLst>
                </p:cNvPr>
                <p:cNvSpPr/>
                <p:nvPr/>
              </p:nvSpPr>
              <p:spPr bwMode="auto">
                <a:xfrm>
                  <a:off x="961427" y="2384629"/>
                  <a:ext cx="543263" cy="543263"/>
                </a:xfrm>
                <a:prstGeom prst="ellipse">
                  <a:avLst/>
                </a:prstGeom>
                <a:solidFill>
                  <a:srgbClr val="99CCFF"/>
                </a:solidFill>
                <a:ln w="12700">
                  <a:solidFill>
                    <a:schemeClr val="tx1"/>
                  </a:solidFill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742950" marR="0" indent="-28575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628C"/>
                    </a:buClr>
                    <a:buSzTx/>
                    <a:buFont typeface="Arial" charset="0"/>
                    <a:buChar char="●"/>
                    <a:tabLst/>
                  </a:pPr>
                  <a:endParaRPr kumimoji="0" lang="en-GB" sz="2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39" name="Rectangle 138">
                  <a:extLst>
                    <a:ext uri="{FF2B5EF4-FFF2-40B4-BE49-F238E27FC236}">
                      <a16:creationId xmlns:a16="http://schemas.microsoft.com/office/drawing/2014/main" id="{45EFC730-87C0-4E93-8C02-FCBF72DD6CAF}"/>
                    </a:ext>
                  </a:extLst>
                </p:cNvPr>
                <p:cNvSpPr/>
                <p:nvPr/>
              </p:nvSpPr>
              <p:spPr>
                <a:xfrm>
                  <a:off x="1069391" y="2456205"/>
                  <a:ext cx="327334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628C"/>
                    </a:buClr>
                    <a:buSzTx/>
                    <a:buFont typeface="Arial" panose="020B0604020202020204" pitchFamily="34" charset="0"/>
                    <a:buNone/>
                    <a:tabLst/>
                    <a:defRPr/>
                  </a:pPr>
                  <a:r>
                    <a:rPr kumimoji="0" lang="en-GB" sz="200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1</a:t>
                  </a:r>
                </a:p>
              </p:txBody>
            </p:sp>
          </p:grpSp>
          <p:grpSp>
            <p:nvGrpSpPr>
              <p:cNvPr id="135" name="Group 134">
                <a:extLst>
                  <a:ext uri="{FF2B5EF4-FFF2-40B4-BE49-F238E27FC236}">
                    <a16:creationId xmlns:a16="http://schemas.microsoft.com/office/drawing/2014/main" id="{68822D12-2E47-4631-8EF1-7255C2AF6674}"/>
                  </a:ext>
                </a:extLst>
              </p:cNvPr>
              <p:cNvGrpSpPr/>
              <p:nvPr/>
            </p:nvGrpSpPr>
            <p:grpSpPr>
              <a:xfrm>
                <a:off x="6525237" y="3621688"/>
                <a:ext cx="543263" cy="543263"/>
                <a:chOff x="961427" y="2384629"/>
                <a:chExt cx="543263" cy="543263"/>
              </a:xfrm>
            </p:grpSpPr>
            <p:sp>
              <p:nvSpPr>
                <p:cNvPr id="136" name="Oval 135">
                  <a:extLst>
                    <a:ext uri="{FF2B5EF4-FFF2-40B4-BE49-F238E27FC236}">
                      <a16:creationId xmlns:a16="http://schemas.microsoft.com/office/drawing/2014/main" id="{E4EABD30-6D54-4B84-A7DE-BB87C3ADD73B}"/>
                    </a:ext>
                  </a:extLst>
                </p:cNvPr>
                <p:cNvSpPr/>
                <p:nvPr/>
              </p:nvSpPr>
              <p:spPr bwMode="auto">
                <a:xfrm>
                  <a:off x="961427" y="2384629"/>
                  <a:ext cx="543263" cy="543263"/>
                </a:xfrm>
                <a:prstGeom prst="ellipse">
                  <a:avLst/>
                </a:prstGeom>
                <a:solidFill>
                  <a:srgbClr val="99CCFF"/>
                </a:solidFill>
                <a:ln w="12700">
                  <a:solidFill>
                    <a:schemeClr val="tx1"/>
                  </a:solidFill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742950" marR="0" indent="-28575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628C"/>
                    </a:buClr>
                    <a:buSzTx/>
                    <a:buFont typeface="Arial" charset="0"/>
                    <a:buChar char="●"/>
                    <a:tabLst/>
                  </a:pPr>
                  <a:endParaRPr kumimoji="0" lang="en-GB" sz="2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37" name="Rectangle 136">
                  <a:extLst>
                    <a:ext uri="{FF2B5EF4-FFF2-40B4-BE49-F238E27FC236}">
                      <a16:creationId xmlns:a16="http://schemas.microsoft.com/office/drawing/2014/main" id="{2D9F6966-40CB-42B4-A319-D845B54FDDB6}"/>
                    </a:ext>
                  </a:extLst>
                </p:cNvPr>
                <p:cNvSpPr/>
                <p:nvPr/>
              </p:nvSpPr>
              <p:spPr>
                <a:xfrm>
                  <a:off x="1069391" y="2456205"/>
                  <a:ext cx="327334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628C"/>
                    </a:buClr>
                    <a:buSzTx/>
                    <a:buFont typeface="Arial" panose="020B0604020202020204" pitchFamily="34" charset="0"/>
                    <a:buNone/>
                    <a:tabLst/>
                    <a:defRPr/>
                  </a:pPr>
                  <a:r>
                    <a:rPr kumimoji="0" lang="en-GB" sz="200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1</a:t>
                  </a:r>
                </a:p>
              </p:txBody>
            </p:sp>
          </p:grpSp>
        </p:grpSp>
        <p:grpSp>
          <p:nvGrpSpPr>
            <p:cNvPr id="145" name="Group 144">
              <a:extLst>
                <a:ext uri="{FF2B5EF4-FFF2-40B4-BE49-F238E27FC236}">
                  <a16:creationId xmlns:a16="http://schemas.microsoft.com/office/drawing/2014/main" id="{5930832F-E413-4666-9906-AE8C12746EC5}"/>
                </a:ext>
              </a:extLst>
            </p:cNvPr>
            <p:cNvGrpSpPr/>
            <p:nvPr/>
          </p:nvGrpSpPr>
          <p:grpSpPr>
            <a:xfrm>
              <a:off x="8171159" y="1806908"/>
              <a:ext cx="543263" cy="2358043"/>
              <a:chOff x="6525237" y="1806908"/>
              <a:chExt cx="543263" cy="2358043"/>
            </a:xfrm>
          </p:grpSpPr>
          <p:grpSp>
            <p:nvGrpSpPr>
              <p:cNvPr id="146" name="Group 145">
                <a:extLst>
                  <a:ext uri="{FF2B5EF4-FFF2-40B4-BE49-F238E27FC236}">
                    <a16:creationId xmlns:a16="http://schemas.microsoft.com/office/drawing/2014/main" id="{4B4C8B33-8683-4C09-8D3A-1E3692F50181}"/>
                  </a:ext>
                </a:extLst>
              </p:cNvPr>
              <p:cNvGrpSpPr/>
              <p:nvPr/>
            </p:nvGrpSpPr>
            <p:grpSpPr>
              <a:xfrm>
                <a:off x="6525237" y="1806908"/>
                <a:ext cx="543263" cy="543263"/>
                <a:chOff x="961427" y="2384629"/>
                <a:chExt cx="543263" cy="543263"/>
              </a:xfrm>
            </p:grpSpPr>
            <p:sp>
              <p:nvSpPr>
                <p:cNvPr id="156" name="Oval 155">
                  <a:extLst>
                    <a:ext uri="{FF2B5EF4-FFF2-40B4-BE49-F238E27FC236}">
                      <a16:creationId xmlns:a16="http://schemas.microsoft.com/office/drawing/2014/main" id="{AD7BE17D-0EDA-4C89-B9F2-298875E53C58}"/>
                    </a:ext>
                  </a:extLst>
                </p:cNvPr>
                <p:cNvSpPr/>
                <p:nvPr/>
              </p:nvSpPr>
              <p:spPr bwMode="auto">
                <a:xfrm>
                  <a:off x="961427" y="2384629"/>
                  <a:ext cx="543263" cy="543263"/>
                </a:xfrm>
                <a:prstGeom prst="ellipse">
                  <a:avLst/>
                </a:prstGeom>
                <a:solidFill>
                  <a:srgbClr val="99CCFF"/>
                </a:solidFill>
                <a:ln w="12700">
                  <a:solidFill>
                    <a:schemeClr val="tx1"/>
                  </a:solidFill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742950" marR="0" indent="-28575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628C"/>
                    </a:buClr>
                    <a:buSzTx/>
                    <a:buFont typeface="Arial" charset="0"/>
                    <a:buChar char="●"/>
                    <a:tabLst/>
                  </a:pPr>
                  <a:endParaRPr kumimoji="0" lang="en-GB" sz="2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57" name="Rectangle 156">
                  <a:extLst>
                    <a:ext uri="{FF2B5EF4-FFF2-40B4-BE49-F238E27FC236}">
                      <a16:creationId xmlns:a16="http://schemas.microsoft.com/office/drawing/2014/main" id="{0F18E322-6DE4-4C31-A62A-D70FC77C7F41}"/>
                    </a:ext>
                  </a:extLst>
                </p:cNvPr>
                <p:cNvSpPr/>
                <p:nvPr/>
              </p:nvSpPr>
              <p:spPr>
                <a:xfrm>
                  <a:off x="1069391" y="2456205"/>
                  <a:ext cx="327334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628C"/>
                    </a:buClr>
                    <a:buSzTx/>
                    <a:buFont typeface="Arial" panose="020B0604020202020204" pitchFamily="34" charset="0"/>
                    <a:buNone/>
                    <a:tabLst/>
                    <a:defRPr/>
                  </a:pPr>
                  <a:r>
                    <a:rPr kumimoji="0" lang="en-GB" sz="200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1</a:t>
                  </a:r>
                </a:p>
              </p:txBody>
            </p:sp>
          </p:grpSp>
          <p:grpSp>
            <p:nvGrpSpPr>
              <p:cNvPr id="147" name="Group 146">
                <a:extLst>
                  <a:ext uri="{FF2B5EF4-FFF2-40B4-BE49-F238E27FC236}">
                    <a16:creationId xmlns:a16="http://schemas.microsoft.com/office/drawing/2014/main" id="{6124FD2E-4F5D-4C5C-A8CD-A02B90C1812E}"/>
                  </a:ext>
                </a:extLst>
              </p:cNvPr>
              <p:cNvGrpSpPr/>
              <p:nvPr/>
            </p:nvGrpSpPr>
            <p:grpSpPr>
              <a:xfrm>
                <a:off x="6525237" y="2411835"/>
                <a:ext cx="543263" cy="543263"/>
                <a:chOff x="961427" y="2384629"/>
                <a:chExt cx="543263" cy="543263"/>
              </a:xfrm>
            </p:grpSpPr>
            <p:sp>
              <p:nvSpPr>
                <p:cNvPr id="154" name="Oval 153">
                  <a:extLst>
                    <a:ext uri="{FF2B5EF4-FFF2-40B4-BE49-F238E27FC236}">
                      <a16:creationId xmlns:a16="http://schemas.microsoft.com/office/drawing/2014/main" id="{C8FC0838-D264-4E70-8614-792347414DB1}"/>
                    </a:ext>
                  </a:extLst>
                </p:cNvPr>
                <p:cNvSpPr/>
                <p:nvPr/>
              </p:nvSpPr>
              <p:spPr bwMode="auto">
                <a:xfrm>
                  <a:off x="961427" y="2384629"/>
                  <a:ext cx="543263" cy="543263"/>
                </a:xfrm>
                <a:prstGeom prst="ellipse">
                  <a:avLst/>
                </a:prstGeom>
                <a:solidFill>
                  <a:srgbClr val="99CCFF"/>
                </a:solidFill>
                <a:ln w="12700">
                  <a:solidFill>
                    <a:schemeClr val="tx1"/>
                  </a:solidFill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742950" marR="0" indent="-28575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628C"/>
                    </a:buClr>
                    <a:buSzTx/>
                    <a:buFont typeface="Arial" charset="0"/>
                    <a:buChar char="●"/>
                    <a:tabLst/>
                  </a:pPr>
                  <a:endParaRPr kumimoji="0" lang="en-GB" sz="2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55" name="Rectangle 154">
                  <a:extLst>
                    <a:ext uri="{FF2B5EF4-FFF2-40B4-BE49-F238E27FC236}">
                      <a16:creationId xmlns:a16="http://schemas.microsoft.com/office/drawing/2014/main" id="{A6D07124-8862-46F5-BA3F-9DA55395CF5D}"/>
                    </a:ext>
                  </a:extLst>
                </p:cNvPr>
                <p:cNvSpPr/>
                <p:nvPr/>
              </p:nvSpPr>
              <p:spPr>
                <a:xfrm>
                  <a:off x="1069391" y="2456205"/>
                  <a:ext cx="327334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628C"/>
                    </a:buClr>
                    <a:buSzTx/>
                    <a:buFont typeface="Arial" panose="020B0604020202020204" pitchFamily="34" charset="0"/>
                    <a:buNone/>
                    <a:tabLst/>
                    <a:defRPr/>
                  </a:pPr>
                  <a:r>
                    <a:rPr kumimoji="0" lang="en-GB" sz="200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1</a:t>
                  </a:r>
                </a:p>
              </p:txBody>
            </p:sp>
          </p:grpSp>
          <p:grpSp>
            <p:nvGrpSpPr>
              <p:cNvPr id="148" name="Group 147">
                <a:extLst>
                  <a:ext uri="{FF2B5EF4-FFF2-40B4-BE49-F238E27FC236}">
                    <a16:creationId xmlns:a16="http://schemas.microsoft.com/office/drawing/2014/main" id="{0BEADE31-5647-4BE1-B723-B8AED4AC57B6}"/>
                  </a:ext>
                </a:extLst>
              </p:cNvPr>
              <p:cNvGrpSpPr/>
              <p:nvPr/>
            </p:nvGrpSpPr>
            <p:grpSpPr>
              <a:xfrm>
                <a:off x="6525237" y="3016762"/>
                <a:ext cx="543263" cy="543263"/>
                <a:chOff x="961427" y="2384629"/>
                <a:chExt cx="543263" cy="543263"/>
              </a:xfrm>
            </p:grpSpPr>
            <p:sp>
              <p:nvSpPr>
                <p:cNvPr id="152" name="Oval 151">
                  <a:extLst>
                    <a:ext uri="{FF2B5EF4-FFF2-40B4-BE49-F238E27FC236}">
                      <a16:creationId xmlns:a16="http://schemas.microsoft.com/office/drawing/2014/main" id="{DA8C7A1F-EE96-44DE-84EE-0B24E806A35B}"/>
                    </a:ext>
                  </a:extLst>
                </p:cNvPr>
                <p:cNvSpPr/>
                <p:nvPr/>
              </p:nvSpPr>
              <p:spPr bwMode="auto">
                <a:xfrm>
                  <a:off x="961427" y="2384629"/>
                  <a:ext cx="543263" cy="543263"/>
                </a:xfrm>
                <a:prstGeom prst="ellipse">
                  <a:avLst/>
                </a:prstGeom>
                <a:solidFill>
                  <a:srgbClr val="99CCFF"/>
                </a:solidFill>
                <a:ln w="12700">
                  <a:solidFill>
                    <a:schemeClr val="tx1"/>
                  </a:solidFill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742950" marR="0" indent="-28575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628C"/>
                    </a:buClr>
                    <a:buSzTx/>
                    <a:buFont typeface="Arial" charset="0"/>
                    <a:buChar char="●"/>
                    <a:tabLst/>
                  </a:pPr>
                  <a:endParaRPr kumimoji="0" lang="en-GB" sz="2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53" name="Rectangle 152">
                  <a:extLst>
                    <a:ext uri="{FF2B5EF4-FFF2-40B4-BE49-F238E27FC236}">
                      <a16:creationId xmlns:a16="http://schemas.microsoft.com/office/drawing/2014/main" id="{89497425-4D8E-4EAE-A572-7EDF0BBEB541}"/>
                    </a:ext>
                  </a:extLst>
                </p:cNvPr>
                <p:cNvSpPr/>
                <p:nvPr/>
              </p:nvSpPr>
              <p:spPr>
                <a:xfrm>
                  <a:off x="1069391" y="2456205"/>
                  <a:ext cx="327334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628C"/>
                    </a:buClr>
                    <a:buSzTx/>
                    <a:buFont typeface="Arial" panose="020B0604020202020204" pitchFamily="34" charset="0"/>
                    <a:buNone/>
                    <a:tabLst/>
                    <a:defRPr/>
                  </a:pPr>
                  <a:r>
                    <a:rPr kumimoji="0" lang="en-GB" sz="200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1</a:t>
                  </a:r>
                </a:p>
              </p:txBody>
            </p:sp>
          </p:grpSp>
          <p:grpSp>
            <p:nvGrpSpPr>
              <p:cNvPr id="149" name="Group 148">
                <a:extLst>
                  <a:ext uri="{FF2B5EF4-FFF2-40B4-BE49-F238E27FC236}">
                    <a16:creationId xmlns:a16="http://schemas.microsoft.com/office/drawing/2014/main" id="{5CFD5FE8-B68F-4345-9D66-19A22E5ADD4C}"/>
                  </a:ext>
                </a:extLst>
              </p:cNvPr>
              <p:cNvGrpSpPr/>
              <p:nvPr/>
            </p:nvGrpSpPr>
            <p:grpSpPr>
              <a:xfrm>
                <a:off x="6525237" y="3621688"/>
                <a:ext cx="543263" cy="543263"/>
                <a:chOff x="961427" y="2384629"/>
                <a:chExt cx="543263" cy="543263"/>
              </a:xfrm>
            </p:grpSpPr>
            <p:sp>
              <p:nvSpPr>
                <p:cNvPr id="150" name="Oval 149">
                  <a:extLst>
                    <a:ext uri="{FF2B5EF4-FFF2-40B4-BE49-F238E27FC236}">
                      <a16:creationId xmlns:a16="http://schemas.microsoft.com/office/drawing/2014/main" id="{5B12F226-1668-44E0-BDE9-93A5ED10A563}"/>
                    </a:ext>
                  </a:extLst>
                </p:cNvPr>
                <p:cNvSpPr/>
                <p:nvPr/>
              </p:nvSpPr>
              <p:spPr bwMode="auto">
                <a:xfrm>
                  <a:off x="961427" y="2384629"/>
                  <a:ext cx="543263" cy="543263"/>
                </a:xfrm>
                <a:prstGeom prst="ellipse">
                  <a:avLst/>
                </a:prstGeom>
                <a:solidFill>
                  <a:srgbClr val="99CCFF"/>
                </a:solidFill>
                <a:ln w="12700">
                  <a:solidFill>
                    <a:schemeClr val="tx1"/>
                  </a:solidFill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742950" marR="0" indent="-28575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628C"/>
                    </a:buClr>
                    <a:buSzTx/>
                    <a:buFont typeface="Arial" charset="0"/>
                    <a:buChar char="●"/>
                    <a:tabLst/>
                  </a:pPr>
                  <a:endParaRPr kumimoji="0" lang="en-GB" sz="2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51" name="Rectangle 150">
                  <a:extLst>
                    <a:ext uri="{FF2B5EF4-FFF2-40B4-BE49-F238E27FC236}">
                      <a16:creationId xmlns:a16="http://schemas.microsoft.com/office/drawing/2014/main" id="{75239BA0-A7FE-4415-A3EC-F1C4BD6C042E}"/>
                    </a:ext>
                  </a:extLst>
                </p:cNvPr>
                <p:cNvSpPr/>
                <p:nvPr/>
              </p:nvSpPr>
              <p:spPr>
                <a:xfrm>
                  <a:off x="1069391" y="2456205"/>
                  <a:ext cx="327334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628C"/>
                    </a:buClr>
                    <a:buSzTx/>
                    <a:buFont typeface="Arial" panose="020B0604020202020204" pitchFamily="34" charset="0"/>
                    <a:buNone/>
                    <a:tabLst/>
                    <a:defRPr/>
                  </a:pPr>
                  <a:r>
                    <a:rPr kumimoji="0" lang="en-GB" sz="200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1</a:t>
                  </a:r>
                </a:p>
              </p:txBody>
            </p:sp>
          </p:grpSp>
        </p:grpSp>
        <p:grpSp>
          <p:nvGrpSpPr>
            <p:cNvPr id="159" name="Group 158">
              <a:extLst>
                <a:ext uri="{FF2B5EF4-FFF2-40B4-BE49-F238E27FC236}">
                  <a16:creationId xmlns:a16="http://schemas.microsoft.com/office/drawing/2014/main" id="{68E27C22-4E79-4E8A-9B71-60CE4AA1804C}"/>
                </a:ext>
              </a:extLst>
            </p:cNvPr>
            <p:cNvGrpSpPr/>
            <p:nvPr/>
          </p:nvGrpSpPr>
          <p:grpSpPr>
            <a:xfrm>
              <a:off x="8994120" y="1806908"/>
              <a:ext cx="543263" cy="2358043"/>
              <a:chOff x="6525237" y="1806908"/>
              <a:chExt cx="543263" cy="2358043"/>
            </a:xfrm>
          </p:grpSpPr>
          <p:grpSp>
            <p:nvGrpSpPr>
              <p:cNvPr id="160" name="Group 159">
                <a:extLst>
                  <a:ext uri="{FF2B5EF4-FFF2-40B4-BE49-F238E27FC236}">
                    <a16:creationId xmlns:a16="http://schemas.microsoft.com/office/drawing/2014/main" id="{A1D26C65-D0CE-40C7-92B8-0C267584E3A7}"/>
                  </a:ext>
                </a:extLst>
              </p:cNvPr>
              <p:cNvGrpSpPr/>
              <p:nvPr/>
            </p:nvGrpSpPr>
            <p:grpSpPr>
              <a:xfrm>
                <a:off x="6525237" y="1806908"/>
                <a:ext cx="543263" cy="543263"/>
                <a:chOff x="961427" y="2384629"/>
                <a:chExt cx="543263" cy="543263"/>
              </a:xfrm>
            </p:grpSpPr>
            <p:sp>
              <p:nvSpPr>
                <p:cNvPr id="170" name="Oval 169">
                  <a:extLst>
                    <a:ext uri="{FF2B5EF4-FFF2-40B4-BE49-F238E27FC236}">
                      <a16:creationId xmlns:a16="http://schemas.microsoft.com/office/drawing/2014/main" id="{01FB9CDA-7DFD-4576-BB7D-AC99E8B5FE7C}"/>
                    </a:ext>
                  </a:extLst>
                </p:cNvPr>
                <p:cNvSpPr/>
                <p:nvPr/>
              </p:nvSpPr>
              <p:spPr bwMode="auto">
                <a:xfrm>
                  <a:off x="961427" y="2384629"/>
                  <a:ext cx="543263" cy="543263"/>
                </a:xfrm>
                <a:prstGeom prst="ellipse">
                  <a:avLst/>
                </a:prstGeom>
                <a:solidFill>
                  <a:srgbClr val="99CCFF"/>
                </a:solidFill>
                <a:ln w="12700">
                  <a:solidFill>
                    <a:schemeClr val="tx1"/>
                  </a:solidFill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742950" marR="0" indent="-28575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628C"/>
                    </a:buClr>
                    <a:buSzTx/>
                    <a:buFont typeface="Arial" charset="0"/>
                    <a:buChar char="●"/>
                    <a:tabLst/>
                  </a:pPr>
                  <a:endParaRPr kumimoji="0" lang="en-GB" sz="2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71" name="Rectangle 170">
                  <a:extLst>
                    <a:ext uri="{FF2B5EF4-FFF2-40B4-BE49-F238E27FC236}">
                      <a16:creationId xmlns:a16="http://schemas.microsoft.com/office/drawing/2014/main" id="{2C638975-FA41-4C0A-ACDE-23D423A13DC7}"/>
                    </a:ext>
                  </a:extLst>
                </p:cNvPr>
                <p:cNvSpPr/>
                <p:nvPr/>
              </p:nvSpPr>
              <p:spPr>
                <a:xfrm>
                  <a:off x="1069391" y="2456205"/>
                  <a:ext cx="327334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628C"/>
                    </a:buClr>
                    <a:buSzTx/>
                    <a:buFont typeface="Arial" panose="020B0604020202020204" pitchFamily="34" charset="0"/>
                    <a:buNone/>
                    <a:tabLst/>
                    <a:defRPr/>
                  </a:pPr>
                  <a:r>
                    <a:rPr kumimoji="0" lang="en-GB" sz="200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1</a:t>
                  </a:r>
                </a:p>
              </p:txBody>
            </p:sp>
          </p:grpSp>
          <p:grpSp>
            <p:nvGrpSpPr>
              <p:cNvPr id="161" name="Group 160">
                <a:extLst>
                  <a:ext uri="{FF2B5EF4-FFF2-40B4-BE49-F238E27FC236}">
                    <a16:creationId xmlns:a16="http://schemas.microsoft.com/office/drawing/2014/main" id="{0E2DF95B-EAFB-4D30-A76C-29AA8456F231}"/>
                  </a:ext>
                </a:extLst>
              </p:cNvPr>
              <p:cNvGrpSpPr/>
              <p:nvPr/>
            </p:nvGrpSpPr>
            <p:grpSpPr>
              <a:xfrm>
                <a:off x="6525237" y="2411835"/>
                <a:ext cx="543263" cy="543263"/>
                <a:chOff x="961427" y="2384629"/>
                <a:chExt cx="543263" cy="543263"/>
              </a:xfrm>
            </p:grpSpPr>
            <p:sp>
              <p:nvSpPr>
                <p:cNvPr id="168" name="Oval 167">
                  <a:extLst>
                    <a:ext uri="{FF2B5EF4-FFF2-40B4-BE49-F238E27FC236}">
                      <a16:creationId xmlns:a16="http://schemas.microsoft.com/office/drawing/2014/main" id="{F7B8DABD-0D07-438A-8294-1DFE7299F75A}"/>
                    </a:ext>
                  </a:extLst>
                </p:cNvPr>
                <p:cNvSpPr/>
                <p:nvPr/>
              </p:nvSpPr>
              <p:spPr bwMode="auto">
                <a:xfrm>
                  <a:off x="961427" y="2384629"/>
                  <a:ext cx="543263" cy="543263"/>
                </a:xfrm>
                <a:prstGeom prst="ellipse">
                  <a:avLst/>
                </a:prstGeom>
                <a:solidFill>
                  <a:srgbClr val="99CCFF"/>
                </a:solidFill>
                <a:ln w="12700">
                  <a:solidFill>
                    <a:schemeClr val="tx1"/>
                  </a:solidFill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742950" marR="0" indent="-28575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628C"/>
                    </a:buClr>
                    <a:buSzTx/>
                    <a:buFont typeface="Arial" charset="0"/>
                    <a:buChar char="●"/>
                    <a:tabLst/>
                  </a:pPr>
                  <a:endParaRPr kumimoji="0" lang="en-GB" sz="2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69" name="Rectangle 168">
                  <a:extLst>
                    <a:ext uri="{FF2B5EF4-FFF2-40B4-BE49-F238E27FC236}">
                      <a16:creationId xmlns:a16="http://schemas.microsoft.com/office/drawing/2014/main" id="{5C552A6A-EBE4-4FDA-B7D1-10CF3226E036}"/>
                    </a:ext>
                  </a:extLst>
                </p:cNvPr>
                <p:cNvSpPr/>
                <p:nvPr/>
              </p:nvSpPr>
              <p:spPr>
                <a:xfrm>
                  <a:off x="1069391" y="2456205"/>
                  <a:ext cx="327334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628C"/>
                    </a:buClr>
                    <a:buSzTx/>
                    <a:buFont typeface="Arial" panose="020B0604020202020204" pitchFamily="34" charset="0"/>
                    <a:buNone/>
                    <a:tabLst/>
                    <a:defRPr/>
                  </a:pPr>
                  <a:r>
                    <a:rPr kumimoji="0" lang="en-GB" sz="200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1</a:t>
                  </a:r>
                </a:p>
              </p:txBody>
            </p:sp>
          </p:grpSp>
          <p:grpSp>
            <p:nvGrpSpPr>
              <p:cNvPr id="162" name="Group 161">
                <a:extLst>
                  <a:ext uri="{FF2B5EF4-FFF2-40B4-BE49-F238E27FC236}">
                    <a16:creationId xmlns:a16="http://schemas.microsoft.com/office/drawing/2014/main" id="{7AF1EECF-9D38-4AC3-8255-EF07BD3202BD}"/>
                  </a:ext>
                </a:extLst>
              </p:cNvPr>
              <p:cNvGrpSpPr/>
              <p:nvPr/>
            </p:nvGrpSpPr>
            <p:grpSpPr>
              <a:xfrm>
                <a:off x="6525237" y="3016762"/>
                <a:ext cx="543263" cy="543263"/>
                <a:chOff x="961427" y="2384629"/>
                <a:chExt cx="543263" cy="543263"/>
              </a:xfrm>
            </p:grpSpPr>
            <p:sp>
              <p:nvSpPr>
                <p:cNvPr id="166" name="Oval 165">
                  <a:extLst>
                    <a:ext uri="{FF2B5EF4-FFF2-40B4-BE49-F238E27FC236}">
                      <a16:creationId xmlns:a16="http://schemas.microsoft.com/office/drawing/2014/main" id="{39BCC817-2034-4584-94F6-11BE4E38B3C6}"/>
                    </a:ext>
                  </a:extLst>
                </p:cNvPr>
                <p:cNvSpPr/>
                <p:nvPr/>
              </p:nvSpPr>
              <p:spPr bwMode="auto">
                <a:xfrm>
                  <a:off x="961427" y="2384629"/>
                  <a:ext cx="543263" cy="543263"/>
                </a:xfrm>
                <a:prstGeom prst="ellipse">
                  <a:avLst/>
                </a:prstGeom>
                <a:solidFill>
                  <a:srgbClr val="99CCFF"/>
                </a:solidFill>
                <a:ln w="12700">
                  <a:solidFill>
                    <a:schemeClr val="tx1"/>
                  </a:solidFill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742950" marR="0" indent="-28575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628C"/>
                    </a:buClr>
                    <a:buSzTx/>
                    <a:buFont typeface="Arial" charset="0"/>
                    <a:buChar char="●"/>
                    <a:tabLst/>
                  </a:pPr>
                  <a:endParaRPr kumimoji="0" lang="en-GB" sz="2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67" name="Rectangle 166">
                  <a:extLst>
                    <a:ext uri="{FF2B5EF4-FFF2-40B4-BE49-F238E27FC236}">
                      <a16:creationId xmlns:a16="http://schemas.microsoft.com/office/drawing/2014/main" id="{99A13948-387E-4D76-BF70-65EC06A0C5D4}"/>
                    </a:ext>
                  </a:extLst>
                </p:cNvPr>
                <p:cNvSpPr/>
                <p:nvPr/>
              </p:nvSpPr>
              <p:spPr>
                <a:xfrm>
                  <a:off x="1069391" y="2456205"/>
                  <a:ext cx="327334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628C"/>
                    </a:buClr>
                    <a:buSzTx/>
                    <a:buFont typeface="Arial" panose="020B0604020202020204" pitchFamily="34" charset="0"/>
                    <a:buNone/>
                    <a:tabLst/>
                    <a:defRPr/>
                  </a:pPr>
                  <a:r>
                    <a:rPr kumimoji="0" lang="en-GB" sz="200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1</a:t>
                  </a:r>
                </a:p>
              </p:txBody>
            </p:sp>
          </p:grpSp>
          <p:grpSp>
            <p:nvGrpSpPr>
              <p:cNvPr id="163" name="Group 162">
                <a:extLst>
                  <a:ext uri="{FF2B5EF4-FFF2-40B4-BE49-F238E27FC236}">
                    <a16:creationId xmlns:a16="http://schemas.microsoft.com/office/drawing/2014/main" id="{89319D50-7B2E-42F4-91EF-2FBF5565A409}"/>
                  </a:ext>
                </a:extLst>
              </p:cNvPr>
              <p:cNvGrpSpPr/>
              <p:nvPr/>
            </p:nvGrpSpPr>
            <p:grpSpPr>
              <a:xfrm>
                <a:off x="6525237" y="3621688"/>
                <a:ext cx="543263" cy="543263"/>
                <a:chOff x="961427" y="2384629"/>
                <a:chExt cx="543263" cy="543263"/>
              </a:xfrm>
            </p:grpSpPr>
            <p:sp>
              <p:nvSpPr>
                <p:cNvPr id="164" name="Oval 163">
                  <a:extLst>
                    <a:ext uri="{FF2B5EF4-FFF2-40B4-BE49-F238E27FC236}">
                      <a16:creationId xmlns:a16="http://schemas.microsoft.com/office/drawing/2014/main" id="{AAE861CA-7871-4F66-AD57-402480AB22D5}"/>
                    </a:ext>
                  </a:extLst>
                </p:cNvPr>
                <p:cNvSpPr/>
                <p:nvPr/>
              </p:nvSpPr>
              <p:spPr bwMode="auto">
                <a:xfrm>
                  <a:off x="961427" y="2384629"/>
                  <a:ext cx="543263" cy="543263"/>
                </a:xfrm>
                <a:prstGeom prst="ellipse">
                  <a:avLst/>
                </a:prstGeom>
                <a:solidFill>
                  <a:srgbClr val="99CCFF"/>
                </a:solidFill>
                <a:ln w="12700">
                  <a:solidFill>
                    <a:schemeClr val="tx1"/>
                  </a:solidFill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742950" marR="0" indent="-28575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628C"/>
                    </a:buClr>
                    <a:buSzTx/>
                    <a:buFont typeface="Arial" charset="0"/>
                    <a:buChar char="●"/>
                    <a:tabLst/>
                  </a:pPr>
                  <a:endParaRPr kumimoji="0" lang="en-GB" sz="2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65" name="Rectangle 164">
                  <a:extLst>
                    <a:ext uri="{FF2B5EF4-FFF2-40B4-BE49-F238E27FC236}">
                      <a16:creationId xmlns:a16="http://schemas.microsoft.com/office/drawing/2014/main" id="{46D3A231-DBFB-4941-B2AA-35A5B1CA90A3}"/>
                    </a:ext>
                  </a:extLst>
                </p:cNvPr>
                <p:cNvSpPr/>
                <p:nvPr/>
              </p:nvSpPr>
              <p:spPr>
                <a:xfrm>
                  <a:off x="1069391" y="2456205"/>
                  <a:ext cx="327334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628C"/>
                    </a:buClr>
                    <a:buSzTx/>
                    <a:buFont typeface="Arial" panose="020B0604020202020204" pitchFamily="34" charset="0"/>
                    <a:buNone/>
                    <a:tabLst/>
                    <a:defRPr/>
                  </a:pPr>
                  <a:r>
                    <a:rPr kumimoji="0" lang="en-GB" sz="200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1</a:t>
                  </a:r>
                </a:p>
              </p:txBody>
            </p:sp>
          </p:grpSp>
        </p:grpSp>
        <p:grpSp>
          <p:nvGrpSpPr>
            <p:cNvPr id="173" name="Group 172">
              <a:extLst>
                <a:ext uri="{FF2B5EF4-FFF2-40B4-BE49-F238E27FC236}">
                  <a16:creationId xmlns:a16="http://schemas.microsoft.com/office/drawing/2014/main" id="{40ABD571-3215-4C61-AFCE-E34979462CDC}"/>
                </a:ext>
              </a:extLst>
            </p:cNvPr>
            <p:cNvGrpSpPr/>
            <p:nvPr/>
          </p:nvGrpSpPr>
          <p:grpSpPr>
            <a:xfrm>
              <a:off x="9839783" y="1806908"/>
              <a:ext cx="543263" cy="2358043"/>
              <a:chOff x="6525237" y="1806908"/>
              <a:chExt cx="543263" cy="2358043"/>
            </a:xfrm>
          </p:grpSpPr>
          <p:grpSp>
            <p:nvGrpSpPr>
              <p:cNvPr id="174" name="Group 173">
                <a:extLst>
                  <a:ext uri="{FF2B5EF4-FFF2-40B4-BE49-F238E27FC236}">
                    <a16:creationId xmlns:a16="http://schemas.microsoft.com/office/drawing/2014/main" id="{4685EC28-6804-43B3-A9C7-27DC9E271E3D}"/>
                  </a:ext>
                </a:extLst>
              </p:cNvPr>
              <p:cNvGrpSpPr/>
              <p:nvPr/>
            </p:nvGrpSpPr>
            <p:grpSpPr>
              <a:xfrm>
                <a:off x="6525237" y="1806908"/>
                <a:ext cx="543263" cy="543263"/>
                <a:chOff x="961427" y="2384629"/>
                <a:chExt cx="543263" cy="543263"/>
              </a:xfrm>
            </p:grpSpPr>
            <p:sp>
              <p:nvSpPr>
                <p:cNvPr id="184" name="Oval 183">
                  <a:extLst>
                    <a:ext uri="{FF2B5EF4-FFF2-40B4-BE49-F238E27FC236}">
                      <a16:creationId xmlns:a16="http://schemas.microsoft.com/office/drawing/2014/main" id="{15417386-B646-4271-A82F-34F92A4F2EB7}"/>
                    </a:ext>
                  </a:extLst>
                </p:cNvPr>
                <p:cNvSpPr/>
                <p:nvPr/>
              </p:nvSpPr>
              <p:spPr bwMode="auto">
                <a:xfrm>
                  <a:off x="961427" y="2384629"/>
                  <a:ext cx="543263" cy="543263"/>
                </a:xfrm>
                <a:prstGeom prst="ellipse">
                  <a:avLst/>
                </a:prstGeom>
                <a:solidFill>
                  <a:srgbClr val="99CCFF"/>
                </a:solidFill>
                <a:ln w="12700">
                  <a:solidFill>
                    <a:schemeClr val="tx1"/>
                  </a:solidFill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742950" marR="0" indent="-28575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628C"/>
                    </a:buClr>
                    <a:buSzTx/>
                    <a:buFont typeface="Arial" charset="0"/>
                    <a:buChar char="●"/>
                    <a:tabLst/>
                  </a:pPr>
                  <a:endParaRPr kumimoji="0" lang="en-GB" sz="2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85" name="Rectangle 184">
                  <a:extLst>
                    <a:ext uri="{FF2B5EF4-FFF2-40B4-BE49-F238E27FC236}">
                      <a16:creationId xmlns:a16="http://schemas.microsoft.com/office/drawing/2014/main" id="{79ED2CDF-9F36-4D86-9B69-F97999747534}"/>
                    </a:ext>
                  </a:extLst>
                </p:cNvPr>
                <p:cNvSpPr/>
                <p:nvPr/>
              </p:nvSpPr>
              <p:spPr>
                <a:xfrm>
                  <a:off x="1069391" y="2456205"/>
                  <a:ext cx="327334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628C"/>
                    </a:buClr>
                    <a:buSzTx/>
                    <a:buFont typeface="Arial" panose="020B0604020202020204" pitchFamily="34" charset="0"/>
                    <a:buNone/>
                    <a:tabLst/>
                    <a:defRPr/>
                  </a:pPr>
                  <a:r>
                    <a:rPr kumimoji="0" lang="en-GB" sz="200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1</a:t>
                  </a:r>
                </a:p>
              </p:txBody>
            </p:sp>
          </p:grpSp>
          <p:grpSp>
            <p:nvGrpSpPr>
              <p:cNvPr id="175" name="Group 174">
                <a:extLst>
                  <a:ext uri="{FF2B5EF4-FFF2-40B4-BE49-F238E27FC236}">
                    <a16:creationId xmlns:a16="http://schemas.microsoft.com/office/drawing/2014/main" id="{C0D0F165-8F2E-4A10-BD56-C80CE711EC84}"/>
                  </a:ext>
                </a:extLst>
              </p:cNvPr>
              <p:cNvGrpSpPr/>
              <p:nvPr/>
            </p:nvGrpSpPr>
            <p:grpSpPr>
              <a:xfrm>
                <a:off x="6525237" y="2411835"/>
                <a:ext cx="543263" cy="543263"/>
                <a:chOff x="961427" y="2384629"/>
                <a:chExt cx="543263" cy="543263"/>
              </a:xfrm>
            </p:grpSpPr>
            <p:sp>
              <p:nvSpPr>
                <p:cNvPr id="182" name="Oval 181">
                  <a:extLst>
                    <a:ext uri="{FF2B5EF4-FFF2-40B4-BE49-F238E27FC236}">
                      <a16:creationId xmlns:a16="http://schemas.microsoft.com/office/drawing/2014/main" id="{42C7F105-57D8-42AC-B918-5ACD39CB9D95}"/>
                    </a:ext>
                  </a:extLst>
                </p:cNvPr>
                <p:cNvSpPr/>
                <p:nvPr/>
              </p:nvSpPr>
              <p:spPr bwMode="auto">
                <a:xfrm>
                  <a:off x="961427" y="2384629"/>
                  <a:ext cx="543263" cy="543263"/>
                </a:xfrm>
                <a:prstGeom prst="ellipse">
                  <a:avLst/>
                </a:prstGeom>
                <a:solidFill>
                  <a:srgbClr val="99CCFF"/>
                </a:solidFill>
                <a:ln w="12700">
                  <a:solidFill>
                    <a:schemeClr val="tx1"/>
                  </a:solidFill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742950" marR="0" indent="-28575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628C"/>
                    </a:buClr>
                    <a:buSzTx/>
                    <a:buFont typeface="Arial" charset="0"/>
                    <a:buChar char="●"/>
                    <a:tabLst/>
                  </a:pPr>
                  <a:endParaRPr kumimoji="0" lang="en-GB" sz="2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83" name="Rectangle 182">
                  <a:extLst>
                    <a:ext uri="{FF2B5EF4-FFF2-40B4-BE49-F238E27FC236}">
                      <a16:creationId xmlns:a16="http://schemas.microsoft.com/office/drawing/2014/main" id="{04B676AA-75B0-44F0-B620-E294BB2432E8}"/>
                    </a:ext>
                  </a:extLst>
                </p:cNvPr>
                <p:cNvSpPr/>
                <p:nvPr/>
              </p:nvSpPr>
              <p:spPr>
                <a:xfrm>
                  <a:off x="1069391" y="2456205"/>
                  <a:ext cx="327334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628C"/>
                    </a:buClr>
                    <a:buSzTx/>
                    <a:buFont typeface="Arial" panose="020B0604020202020204" pitchFamily="34" charset="0"/>
                    <a:buNone/>
                    <a:tabLst/>
                    <a:defRPr/>
                  </a:pPr>
                  <a:r>
                    <a:rPr kumimoji="0" lang="en-GB" sz="200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1</a:t>
                  </a:r>
                </a:p>
              </p:txBody>
            </p:sp>
          </p:grpSp>
          <p:grpSp>
            <p:nvGrpSpPr>
              <p:cNvPr id="176" name="Group 175">
                <a:extLst>
                  <a:ext uri="{FF2B5EF4-FFF2-40B4-BE49-F238E27FC236}">
                    <a16:creationId xmlns:a16="http://schemas.microsoft.com/office/drawing/2014/main" id="{ED889102-858F-42ED-8457-57DE782C0A26}"/>
                  </a:ext>
                </a:extLst>
              </p:cNvPr>
              <p:cNvGrpSpPr/>
              <p:nvPr/>
            </p:nvGrpSpPr>
            <p:grpSpPr>
              <a:xfrm>
                <a:off x="6525237" y="3016762"/>
                <a:ext cx="543263" cy="543263"/>
                <a:chOff x="961427" y="2384629"/>
                <a:chExt cx="543263" cy="543263"/>
              </a:xfrm>
            </p:grpSpPr>
            <p:sp>
              <p:nvSpPr>
                <p:cNvPr id="180" name="Oval 179">
                  <a:extLst>
                    <a:ext uri="{FF2B5EF4-FFF2-40B4-BE49-F238E27FC236}">
                      <a16:creationId xmlns:a16="http://schemas.microsoft.com/office/drawing/2014/main" id="{D645467A-63AA-4750-B53C-EEE812FA0323}"/>
                    </a:ext>
                  </a:extLst>
                </p:cNvPr>
                <p:cNvSpPr/>
                <p:nvPr/>
              </p:nvSpPr>
              <p:spPr bwMode="auto">
                <a:xfrm>
                  <a:off x="961427" y="2384629"/>
                  <a:ext cx="543263" cy="543263"/>
                </a:xfrm>
                <a:prstGeom prst="ellipse">
                  <a:avLst/>
                </a:prstGeom>
                <a:solidFill>
                  <a:srgbClr val="99CCFF"/>
                </a:solidFill>
                <a:ln w="12700">
                  <a:solidFill>
                    <a:schemeClr val="tx1"/>
                  </a:solidFill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742950" marR="0" indent="-28575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628C"/>
                    </a:buClr>
                    <a:buSzTx/>
                    <a:buFont typeface="Arial" charset="0"/>
                    <a:buChar char="●"/>
                    <a:tabLst/>
                  </a:pPr>
                  <a:endParaRPr kumimoji="0" lang="en-GB" sz="2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81" name="Rectangle 180">
                  <a:extLst>
                    <a:ext uri="{FF2B5EF4-FFF2-40B4-BE49-F238E27FC236}">
                      <a16:creationId xmlns:a16="http://schemas.microsoft.com/office/drawing/2014/main" id="{A9FE3862-873D-485E-BFAC-DDE27D85EB56}"/>
                    </a:ext>
                  </a:extLst>
                </p:cNvPr>
                <p:cNvSpPr/>
                <p:nvPr/>
              </p:nvSpPr>
              <p:spPr>
                <a:xfrm>
                  <a:off x="1069391" y="2456205"/>
                  <a:ext cx="327334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628C"/>
                    </a:buClr>
                    <a:buSzTx/>
                    <a:buFont typeface="Arial" panose="020B0604020202020204" pitchFamily="34" charset="0"/>
                    <a:buNone/>
                    <a:tabLst/>
                    <a:defRPr/>
                  </a:pPr>
                  <a:r>
                    <a:rPr kumimoji="0" lang="en-GB" sz="200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1</a:t>
                  </a:r>
                </a:p>
              </p:txBody>
            </p:sp>
          </p:grpSp>
          <p:grpSp>
            <p:nvGrpSpPr>
              <p:cNvPr id="177" name="Group 176">
                <a:extLst>
                  <a:ext uri="{FF2B5EF4-FFF2-40B4-BE49-F238E27FC236}">
                    <a16:creationId xmlns:a16="http://schemas.microsoft.com/office/drawing/2014/main" id="{D024A8B7-3BB0-45E7-A190-434E5DC30289}"/>
                  </a:ext>
                </a:extLst>
              </p:cNvPr>
              <p:cNvGrpSpPr/>
              <p:nvPr/>
            </p:nvGrpSpPr>
            <p:grpSpPr>
              <a:xfrm>
                <a:off x="6525237" y="3621688"/>
                <a:ext cx="543263" cy="543263"/>
                <a:chOff x="961427" y="2384629"/>
                <a:chExt cx="543263" cy="543263"/>
              </a:xfrm>
            </p:grpSpPr>
            <p:sp>
              <p:nvSpPr>
                <p:cNvPr id="178" name="Oval 177">
                  <a:extLst>
                    <a:ext uri="{FF2B5EF4-FFF2-40B4-BE49-F238E27FC236}">
                      <a16:creationId xmlns:a16="http://schemas.microsoft.com/office/drawing/2014/main" id="{0633E4EA-E5D0-4A57-8D0C-05FE2D208DCB}"/>
                    </a:ext>
                  </a:extLst>
                </p:cNvPr>
                <p:cNvSpPr/>
                <p:nvPr/>
              </p:nvSpPr>
              <p:spPr bwMode="auto">
                <a:xfrm>
                  <a:off x="961427" y="2384629"/>
                  <a:ext cx="543263" cy="543263"/>
                </a:xfrm>
                <a:prstGeom prst="ellipse">
                  <a:avLst/>
                </a:prstGeom>
                <a:solidFill>
                  <a:srgbClr val="99CCFF"/>
                </a:solidFill>
                <a:ln w="12700">
                  <a:solidFill>
                    <a:schemeClr val="tx1"/>
                  </a:solidFill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742950" marR="0" indent="-28575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628C"/>
                    </a:buClr>
                    <a:buSzTx/>
                    <a:buFont typeface="Arial" charset="0"/>
                    <a:buChar char="●"/>
                    <a:tabLst/>
                  </a:pPr>
                  <a:endParaRPr kumimoji="0" lang="en-GB" sz="2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79" name="Rectangle 178">
                  <a:extLst>
                    <a:ext uri="{FF2B5EF4-FFF2-40B4-BE49-F238E27FC236}">
                      <a16:creationId xmlns:a16="http://schemas.microsoft.com/office/drawing/2014/main" id="{33A4CCDF-0AB4-4DDD-95AF-5EA649FF2945}"/>
                    </a:ext>
                  </a:extLst>
                </p:cNvPr>
                <p:cNvSpPr/>
                <p:nvPr/>
              </p:nvSpPr>
              <p:spPr>
                <a:xfrm>
                  <a:off x="1069391" y="2456205"/>
                  <a:ext cx="327334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628C"/>
                    </a:buClr>
                    <a:buSzTx/>
                    <a:buFont typeface="Arial" panose="020B0604020202020204" pitchFamily="34" charset="0"/>
                    <a:buNone/>
                    <a:tabLst/>
                    <a:defRPr/>
                  </a:pPr>
                  <a:r>
                    <a:rPr kumimoji="0" lang="en-GB" sz="200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1</a:t>
                  </a:r>
                </a:p>
              </p:txBody>
            </p:sp>
          </p:grpSp>
        </p:grpSp>
      </p:grpSp>
      <p:grpSp>
        <p:nvGrpSpPr>
          <p:cNvPr id="187" name="Group 186">
            <a:extLst>
              <a:ext uri="{FF2B5EF4-FFF2-40B4-BE49-F238E27FC236}">
                <a16:creationId xmlns:a16="http://schemas.microsoft.com/office/drawing/2014/main" id="{15C1E0F3-1975-4C33-BE9E-137EF5077488}"/>
              </a:ext>
            </a:extLst>
          </p:cNvPr>
          <p:cNvGrpSpPr/>
          <p:nvPr/>
        </p:nvGrpSpPr>
        <p:grpSpPr>
          <a:xfrm>
            <a:off x="1542770" y="1806908"/>
            <a:ext cx="3857809" cy="2358043"/>
            <a:chOff x="6525237" y="1806908"/>
            <a:chExt cx="3857809" cy="2358043"/>
          </a:xfrm>
        </p:grpSpPr>
        <p:grpSp>
          <p:nvGrpSpPr>
            <p:cNvPr id="188" name="Group 187">
              <a:extLst>
                <a:ext uri="{FF2B5EF4-FFF2-40B4-BE49-F238E27FC236}">
                  <a16:creationId xmlns:a16="http://schemas.microsoft.com/office/drawing/2014/main" id="{BA586433-8113-4BD9-A4E7-26DA42261876}"/>
                </a:ext>
              </a:extLst>
            </p:cNvPr>
            <p:cNvGrpSpPr/>
            <p:nvPr/>
          </p:nvGrpSpPr>
          <p:grpSpPr>
            <a:xfrm>
              <a:off x="6525237" y="1806908"/>
              <a:ext cx="543263" cy="2358043"/>
              <a:chOff x="6525237" y="1806908"/>
              <a:chExt cx="543263" cy="2358043"/>
            </a:xfrm>
          </p:grpSpPr>
          <p:grpSp>
            <p:nvGrpSpPr>
              <p:cNvPr id="241" name="Group 240">
                <a:extLst>
                  <a:ext uri="{FF2B5EF4-FFF2-40B4-BE49-F238E27FC236}">
                    <a16:creationId xmlns:a16="http://schemas.microsoft.com/office/drawing/2014/main" id="{CCC45174-1BBE-497F-9DCC-95EFE42603AB}"/>
                  </a:ext>
                </a:extLst>
              </p:cNvPr>
              <p:cNvGrpSpPr/>
              <p:nvPr/>
            </p:nvGrpSpPr>
            <p:grpSpPr>
              <a:xfrm>
                <a:off x="6525237" y="1806908"/>
                <a:ext cx="543263" cy="543263"/>
                <a:chOff x="961427" y="2384629"/>
                <a:chExt cx="543263" cy="543263"/>
              </a:xfrm>
            </p:grpSpPr>
            <p:sp>
              <p:nvSpPr>
                <p:cNvPr id="251" name="Oval 250">
                  <a:extLst>
                    <a:ext uri="{FF2B5EF4-FFF2-40B4-BE49-F238E27FC236}">
                      <a16:creationId xmlns:a16="http://schemas.microsoft.com/office/drawing/2014/main" id="{C3644CE3-C6D7-4857-9091-18AE0C93D1BB}"/>
                    </a:ext>
                  </a:extLst>
                </p:cNvPr>
                <p:cNvSpPr/>
                <p:nvPr/>
              </p:nvSpPr>
              <p:spPr bwMode="auto">
                <a:xfrm>
                  <a:off x="961427" y="2384629"/>
                  <a:ext cx="543263" cy="543263"/>
                </a:xfrm>
                <a:prstGeom prst="ellipse">
                  <a:avLst/>
                </a:prstGeom>
                <a:solidFill>
                  <a:srgbClr val="99CCFF"/>
                </a:solidFill>
                <a:ln w="12700">
                  <a:solidFill>
                    <a:schemeClr val="tx1"/>
                  </a:solidFill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742950" marR="0" indent="-28575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628C"/>
                    </a:buClr>
                    <a:buSzTx/>
                    <a:buFont typeface="Arial" charset="0"/>
                    <a:buChar char="●"/>
                    <a:tabLst/>
                  </a:pPr>
                  <a:endParaRPr kumimoji="0" lang="en-GB" sz="2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52" name="Rectangle 251">
                  <a:extLst>
                    <a:ext uri="{FF2B5EF4-FFF2-40B4-BE49-F238E27FC236}">
                      <a16:creationId xmlns:a16="http://schemas.microsoft.com/office/drawing/2014/main" id="{3DEB4455-06B1-4CF0-9325-144B1CA87F25}"/>
                    </a:ext>
                  </a:extLst>
                </p:cNvPr>
                <p:cNvSpPr/>
                <p:nvPr/>
              </p:nvSpPr>
              <p:spPr>
                <a:xfrm>
                  <a:off x="998058" y="2456205"/>
                  <a:ext cx="470000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628C"/>
                    </a:buClr>
                    <a:buSzTx/>
                    <a:buFont typeface="Arial" panose="020B0604020202020204" pitchFamily="34" charset="0"/>
                    <a:buNone/>
                    <a:tabLst/>
                    <a:defRPr/>
                  </a:pPr>
                  <a:r>
                    <a:rPr kumimoji="0" lang="en-GB" sz="200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10</a:t>
                  </a:r>
                </a:p>
              </p:txBody>
            </p:sp>
          </p:grpSp>
          <p:grpSp>
            <p:nvGrpSpPr>
              <p:cNvPr id="242" name="Group 241">
                <a:extLst>
                  <a:ext uri="{FF2B5EF4-FFF2-40B4-BE49-F238E27FC236}">
                    <a16:creationId xmlns:a16="http://schemas.microsoft.com/office/drawing/2014/main" id="{5AE132A3-F79C-4815-9254-E2E86E453903}"/>
                  </a:ext>
                </a:extLst>
              </p:cNvPr>
              <p:cNvGrpSpPr/>
              <p:nvPr/>
            </p:nvGrpSpPr>
            <p:grpSpPr>
              <a:xfrm>
                <a:off x="6525237" y="2411835"/>
                <a:ext cx="543263" cy="543263"/>
                <a:chOff x="961427" y="2384629"/>
                <a:chExt cx="543263" cy="543263"/>
              </a:xfrm>
            </p:grpSpPr>
            <p:sp>
              <p:nvSpPr>
                <p:cNvPr id="249" name="Oval 248">
                  <a:extLst>
                    <a:ext uri="{FF2B5EF4-FFF2-40B4-BE49-F238E27FC236}">
                      <a16:creationId xmlns:a16="http://schemas.microsoft.com/office/drawing/2014/main" id="{52D473C3-101D-4EDC-A941-87B0D5101864}"/>
                    </a:ext>
                  </a:extLst>
                </p:cNvPr>
                <p:cNvSpPr/>
                <p:nvPr/>
              </p:nvSpPr>
              <p:spPr bwMode="auto">
                <a:xfrm>
                  <a:off x="961427" y="2384629"/>
                  <a:ext cx="543263" cy="543263"/>
                </a:xfrm>
                <a:prstGeom prst="ellipse">
                  <a:avLst/>
                </a:prstGeom>
                <a:solidFill>
                  <a:srgbClr val="99CCFF"/>
                </a:solidFill>
                <a:ln w="12700">
                  <a:solidFill>
                    <a:schemeClr val="tx1"/>
                  </a:solidFill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742950" marR="0" indent="-28575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628C"/>
                    </a:buClr>
                    <a:buSzTx/>
                    <a:buFont typeface="Arial" charset="0"/>
                    <a:buChar char="●"/>
                    <a:tabLst/>
                  </a:pPr>
                  <a:endParaRPr kumimoji="0" lang="en-GB" sz="2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50" name="Rectangle 249">
                  <a:extLst>
                    <a:ext uri="{FF2B5EF4-FFF2-40B4-BE49-F238E27FC236}">
                      <a16:creationId xmlns:a16="http://schemas.microsoft.com/office/drawing/2014/main" id="{2381FCBA-C6B7-47A7-B840-8A71FD55C753}"/>
                    </a:ext>
                  </a:extLst>
                </p:cNvPr>
                <p:cNvSpPr/>
                <p:nvPr/>
              </p:nvSpPr>
              <p:spPr>
                <a:xfrm>
                  <a:off x="998058" y="2456205"/>
                  <a:ext cx="470000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628C"/>
                    </a:buClr>
                    <a:buSzTx/>
                    <a:buFont typeface="Arial" panose="020B0604020202020204" pitchFamily="34" charset="0"/>
                    <a:buNone/>
                    <a:tabLst/>
                    <a:defRPr/>
                  </a:pPr>
                  <a:r>
                    <a:rPr kumimoji="0" lang="en-GB" sz="200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10</a:t>
                  </a:r>
                </a:p>
              </p:txBody>
            </p:sp>
          </p:grpSp>
          <p:grpSp>
            <p:nvGrpSpPr>
              <p:cNvPr id="243" name="Group 242">
                <a:extLst>
                  <a:ext uri="{FF2B5EF4-FFF2-40B4-BE49-F238E27FC236}">
                    <a16:creationId xmlns:a16="http://schemas.microsoft.com/office/drawing/2014/main" id="{F508FC31-4B9F-4B64-A338-803FACD1D936}"/>
                  </a:ext>
                </a:extLst>
              </p:cNvPr>
              <p:cNvGrpSpPr/>
              <p:nvPr/>
            </p:nvGrpSpPr>
            <p:grpSpPr>
              <a:xfrm>
                <a:off x="6525237" y="3016762"/>
                <a:ext cx="543263" cy="543263"/>
                <a:chOff x="961427" y="2384629"/>
                <a:chExt cx="543263" cy="543263"/>
              </a:xfrm>
            </p:grpSpPr>
            <p:sp>
              <p:nvSpPr>
                <p:cNvPr id="247" name="Oval 246">
                  <a:extLst>
                    <a:ext uri="{FF2B5EF4-FFF2-40B4-BE49-F238E27FC236}">
                      <a16:creationId xmlns:a16="http://schemas.microsoft.com/office/drawing/2014/main" id="{9B725849-9F6F-432A-967E-5A5E00B5EC4E}"/>
                    </a:ext>
                  </a:extLst>
                </p:cNvPr>
                <p:cNvSpPr/>
                <p:nvPr/>
              </p:nvSpPr>
              <p:spPr bwMode="auto">
                <a:xfrm>
                  <a:off x="961427" y="2384629"/>
                  <a:ext cx="543263" cy="543263"/>
                </a:xfrm>
                <a:prstGeom prst="ellipse">
                  <a:avLst/>
                </a:prstGeom>
                <a:solidFill>
                  <a:srgbClr val="99CCFF"/>
                </a:solidFill>
                <a:ln w="12700">
                  <a:solidFill>
                    <a:schemeClr val="tx1"/>
                  </a:solidFill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742950" marR="0" indent="-28575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628C"/>
                    </a:buClr>
                    <a:buSzTx/>
                    <a:buFont typeface="Arial" charset="0"/>
                    <a:buChar char="●"/>
                    <a:tabLst/>
                  </a:pPr>
                  <a:endParaRPr kumimoji="0" lang="en-GB" sz="2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48" name="Rectangle 247">
                  <a:extLst>
                    <a:ext uri="{FF2B5EF4-FFF2-40B4-BE49-F238E27FC236}">
                      <a16:creationId xmlns:a16="http://schemas.microsoft.com/office/drawing/2014/main" id="{C05B6B48-2DB4-4BB7-AEAA-0CF2C823D69C}"/>
                    </a:ext>
                  </a:extLst>
                </p:cNvPr>
                <p:cNvSpPr/>
                <p:nvPr/>
              </p:nvSpPr>
              <p:spPr>
                <a:xfrm>
                  <a:off x="998058" y="2456205"/>
                  <a:ext cx="470000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628C"/>
                    </a:buClr>
                    <a:buSzTx/>
                    <a:buFont typeface="Arial" panose="020B0604020202020204" pitchFamily="34" charset="0"/>
                    <a:buNone/>
                    <a:tabLst/>
                    <a:defRPr/>
                  </a:pPr>
                  <a:r>
                    <a:rPr kumimoji="0" lang="en-GB" sz="200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10</a:t>
                  </a:r>
                </a:p>
              </p:txBody>
            </p:sp>
          </p:grpSp>
          <p:grpSp>
            <p:nvGrpSpPr>
              <p:cNvPr id="244" name="Group 243">
                <a:extLst>
                  <a:ext uri="{FF2B5EF4-FFF2-40B4-BE49-F238E27FC236}">
                    <a16:creationId xmlns:a16="http://schemas.microsoft.com/office/drawing/2014/main" id="{86BC9A83-1EC1-4645-8106-14C49A6A6CCB}"/>
                  </a:ext>
                </a:extLst>
              </p:cNvPr>
              <p:cNvGrpSpPr/>
              <p:nvPr/>
            </p:nvGrpSpPr>
            <p:grpSpPr>
              <a:xfrm>
                <a:off x="6525237" y="3621688"/>
                <a:ext cx="543263" cy="543263"/>
                <a:chOff x="961427" y="2384629"/>
                <a:chExt cx="543263" cy="543263"/>
              </a:xfrm>
            </p:grpSpPr>
            <p:sp>
              <p:nvSpPr>
                <p:cNvPr id="245" name="Oval 244">
                  <a:extLst>
                    <a:ext uri="{FF2B5EF4-FFF2-40B4-BE49-F238E27FC236}">
                      <a16:creationId xmlns:a16="http://schemas.microsoft.com/office/drawing/2014/main" id="{ADCD4B5E-E80C-4997-8F38-206CB159FA65}"/>
                    </a:ext>
                  </a:extLst>
                </p:cNvPr>
                <p:cNvSpPr/>
                <p:nvPr/>
              </p:nvSpPr>
              <p:spPr bwMode="auto">
                <a:xfrm>
                  <a:off x="961427" y="2384629"/>
                  <a:ext cx="543263" cy="543263"/>
                </a:xfrm>
                <a:prstGeom prst="ellipse">
                  <a:avLst/>
                </a:prstGeom>
                <a:solidFill>
                  <a:srgbClr val="99CCFF"/>
                </a:solidFill>
                <a:ln w="12700">
                  <a:solidFill>
                    <a:schemeClr val="tx1"/>
                  </a:solidFill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742950" marR="0" indent="-28575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628C"/>
                    </a:buClr>
                    <a:buSzTx/>
                    <a:buFont typeface="Arial" charset="0"/>
                    <a:buChar char="●"/>
                    <a:tabLst/>
                  </a:pPr>
                  <a:endParaRPr kumimoji="0" lang="en-GB" sz="2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46" name="Rectangle 245">
                  <a:extLst>
                    <a:ext uri="{FF2B5EF4-FFF2-40B4-BE49-F238E27FC236}">
                      <a16:creationId xmlns:a16="http://schemas.microsoft.com/office/drawing/2014/main" id="{E04D4263-0C39-4D48-B59C-04DC2CF2E8C9}"/>
                    </a:ext>
                  </a:extLst>
                </p:cNvPr>
                <p:cNvSpPr/>
                <p:nvPr/>
              </p:nvSpPr>
              <p:spPr>
                <a:xfrm>
                  <a:off x="998058" y="2456205"/>
                  <a:ext cx="470000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628C"/>
                    </a:buClr>
                    <a:buSzTx/>
                    <a:buFont typeface="Arial" panose="020B0604020202020204" pitchFamily="34" charset="0"/>
                    <a:buNone/>
                    <a:tabLst/>
                    <a:defRPr/>
                  </a:pPr>
                  <a:r>
                    <a:rPr kumimoji="0" lang="en-GB" sz="200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10</a:t>
                  </a:r>
                </a:p>
              </p:txBody>
            </p:sp>
          </p:grpSp>
        </p:grpSp>
        <p:grpSp>
          <p:nvGrpSpPr>
            <p:cNvPr id="189" name="Group 188">
              <a:extLst>
                <a:ext uri="{FF2B5EF4-FFF2-40B4-BE49-F238E27FC236}">
                  <a16:creationId xmlns:a16="http://schemas.microsoft.com/office/drawing/2014/main" id="{2CE85C9C-7EDA-4A89-AEBA-8757B1290A2F}"/>
                </a:ext>
              </a:extLst>
            </p:cNvPr>
            <p:cNvGrpSpPr/>
            <p:nvPr/>
          </p:nvGrpSpPr>
          <p:grpSpPr>
            <a:xfrm>
              <a:off x="7348198" y="1806908"/>
              <a:ext cx="543263" cy="2358043"/>
              <a:chOff x="6525237" y="1806908"/>
              <a:chExt cx="543263" cy="2358043"/>
            </a:xfrm>
          </p:grpSpPr>
          <p:grpSp>
            <p:nvGrpSpPr>
              <p:cNvPr id="229" name="Group 228">
                <a:extLst>
                  <a:ext uri="{FF2B5EF4-FFF2-40B4-BE49-F238E27FC236}">
                    <a16:creationId xmlns:a16="http://schemas.microsoft.com/office/drawing/2014/main" id="{E1AC8FFE-6324-42FE-A9EA-EE3D99E68026}"/>
                  </a:ext>
                </a:extLst>
              </p:cNvPr>
              <p:cNvGrpSpPr/>
              <p:nvPr/>
            </p:nvGrpSpPr>
            <p:grpSpPr>
              <a:xfrm>
                <a:off x="6525237" y="1806908"/>
                <a:ext cx="543263" cy="543263"/>
                <a:chOff x="961427" y="2384629"/>
                <a:chExt cx="543263" cy="543263"/>
              </a:xfrm>
            </p:grpSpPr>
            <p:sp>
              <p:nvSpPr>
                <p:cNvPr id="239" name="Oval 238">
                  <a:extLst>
                    <a:ext uri="{FF2B5EF4-FFF2-40B4-BE49-F238E27FC236}">
                      <a16:creationId xmlns:a16="http://schemas.microsoft.com/office/drawing/2014/main" id="{AACAFD4F-49B4-4788-B159-7A59881A5278}"/>
                    </a:ext>
                  </a:extLst>
                </p:cNvPr>
                <p:cNvSpPr/>
                <p:nvPr/>
              </p:nvSpPr>
              <p:spPr bwMode="auto">
                <a:xfrm>
                  <a:off x="961427" y="2384629"/>
                  <a:ext cx="543263" cy="543263"/>
                </a:xfrm>
                <a:prstGeom prst="ellipse">
                  <a:avLst/>
                </a:prstGeom>
                <a:solidFill>
                  <a:srgbClr val="99CCFF"/>
                </a:solidFill>
                <a:ln w="12700">
                  <a:solidFill>
                    <a:schemeClr val="tx1"/>
                  </a:solidFill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742950" marR="0" indent="-28575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628C"/>
                    </a:buClr>
                    <a:buSzTx/>
                    <a:buFont typeface="Arial" charset="0"/>
                    <a:buChar char="●"/>
                    <a:tabLst/>
                  </a:pPr>
                  <a:endParaRPr kumimoji="0" lang="en-GB" sz="2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40" name="Rectangle 239">
                  <a:extLst>
                    <a:ext uri="{FF2B5EF4-FFF2-40B4-BE49-F238E27FC236}">
                      <a16:creationId xmlns:a16="http://schemas.microsoft.com/office/drawing/2014/main" id="{C74C48A3-553D-4D5C-BCC8-06A2D31EF6B3}"/>
                    </a:ext>
                  </a:extLst>
                </p:cNvPr>
                <p:cNvSpPr/>
                <p:nvPr/>
              </p:nvSpPr>
              <p:spPr>
                <a:xfrm>
                  <a:off x="998058" y="2456205"/>
                  <a:ext cx="470000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628C"/>
                    </a:buClr>
                    <a:buSzTx/>
                    <a:buFont typeface="Arial" panose="020B0604020202020204" pitchFamily="34" charset="0"/>
                    <a:buNone/>
                    <a:tabLst/>
                    <a:defRPr/>
                  </a:pPr>
                  <a:r>
                    <a:rPr kumimoji="0" lang="en-GB" sz="200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10</a:t>
                  </a:r>
                </a:p>
              </p:txBody>
            </p:sp>
          </p:grpSp>
          <p:grpSp>
            <p:nvGrpSpPr>
              <p:cNvPr id="230" name="Group 229">
                <a:extLst>
                  <a:ext uri="{FF2B5EF4-FFF2-40B4-BE49-F238E27FC236}">
                    <a16:creationId xmlns:a16="http://schemas.microsoft.com/office/drawing/2014/main" id="{271A2D9A-82F9-49A8-B8C6-5F69F2FAC111}"/>
                  </a:ext>
                </a:extLst>
              </p:cNvPr>
              <p:cNvGrpSpPr/>
              <p:nvPr/>
            </p:nvGrpSpPr>
            <p:grpSpPr>
              <a:xfrm>
                <a:off x="6525237" y="2411835"/>
                <a:ext cx="543263" cy="543263"/>
                <a:chOff x="961427" y="2384629"/>
                <a:chExt cx="543263" cy="543263"/>
              </a:xfrm>
            </p:grpSpPr>
            <p:sp>
              <p:nvSpPr>
                <p:cNvPr id="237" name="Oval 236">
                  <a:extLst>
                    <a:ext uri="{FF2B5EF4-FFF2-40B4-BE49-F238E27FC236}">
                      <a16:creationId xmlns:a16="http://schemas.microsoft.com/office/drawing/2014/main" id="{DEC809A6-F561-4523-9776-DD33937B6382}"/>
                    </a:ext>
                  </a:extLst>
                </p:cNvPr>
                <p:cNvSpPr/>
                <p:nvPr/>
              </p:nvSpPr>
              <p:spPr bwMode="auto">
                <a:xfrm>
                  <a:off x="961427" y="2384629"/>
                  <a:ext cx="543263" cy="543263"/>
                </a:xfrm>
                <a:prstGeom prst="ellipse">
                  <a:avLst/>
                </a:prstGeom>
                <a:solidFill>
                  <a:srgbClr val="99CCFF"/>
                </a:solidFill>
                <a:ln w="12700">
                  <a:solidFill>
                    <a:schemeClr val="tx1"/>
                  </a:solidFill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742950" marR="0" indent="-28575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628C"/>
                    </a:buClr>
                    <a:buSzTx/>
                    <a:buFont typeface="Arial" charset="0"/>
                    <a:buChar char="●"/>
                    <a:tabLst/>
                  </a:pPr>
                  <a:endParaRPr kumimoji="0" lang="en-GB" sz="2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38" name="Rectangle 237">
                  <a:extLst>
                    <a:ext uri="{FF2B5EF4-FFF2-40B4-BE49-F238E27FC236}">
                      <a16:creationId xmlns:a16="http://schemas.microsoft.com/office/drawing/2014/main" id="{0261C858-A35B-4498-9D55-AD7C1D7CABF5}"/>
                    </a:ext>
                  </a:extLst>
                </p:cNvPr>
                <p:cNvSpPr/>
                <p:nvPr/>
              </p:nvSpPr>
              <p:spPr>
                <a:xfrm>
                  <a:off x="998058" y="2456205"/>
                  <a:ext cx="470000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628C"/>
                    </a:buClr>
                    <a:buSzTx/>
                    <a:buFont typeface="Arial" panose="020B0604020202020204" pitchFamily="34" charset="0"/>
                    <a:buNone/>
                    <a:tabLst/>
                    <a:defRPr/>
                  </a:pPr>
                  <a:r>
                    <a:rPr kumimoji="0" lang="en-GB" sz="200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10</a:t>
                  </a:r>
                </a:p>
              </p:txBody>
            </p:sp>
          </p:grpSp>
          <p:grpSp>
            <p:nvGrpSpPr>
              <p:cNvPr id="231" name="Group 230">
                <a:extLst>
                  <a:ext uri="{FF2B5EF4-FFF2-40B4-BE49-F238E27FC236}">
                    <a16:creationId xmlns:a16="http://schemas.microsoft.com/office/drawing/2014/main" id="{627C800F-1D33-4F86-AAD9-DCEDB23C25F8}"/>
                  </a:ext>
                </a:extLst>
              </p:cNvPr>
              <p:cNvGrpSpPr/>
              <p:nvPr/>
            </p:nvGrpSpPr>
            <p:grpSpPr>
              <a:xfrm>
                <a:off x="6525237" y="3016762"/>
                <a:ext cx="543263" cy="543263"/>
                <a:chOff x="961427" y="2384629"/>
                <a:chExt cx="543263" cy="543263"/>
              </a:xfrm>
            </p:grpSpPr>
            <p:sp>
              <p:nvSpPr>
                <p:cNvPr id="235" name="Oval 234">
                  <a:extLst>
                    <a:ext uri="{FF2B5EF4-FFF2-40B4-BE49-F238E27FC236}">
                      <a16:creationId xmlns:a16="http://schemas.microsoft.com/office/drawing/2014/main" id="{46B83970-50D6-4573-BC9F-1A0BE5201FFB}"/>
                    </a:ext>
                  </a:extLst>
                </p:cNvPr>
                <p:cNvSpPr/>
                <p:nvPr/>
              </p:nvSpPr>
              <p:spPr bwMode="auto">
                <a:xfrm>
                  <a:off x="961427" y="2384629"/>
                  <a:ext cx="543263" cy="543263"/>
                </a:xfrm>
                <a:prstGeom prst="ellipse">
                  <a:avLst/>
                </a:prstGeom>
                <a:solidFill>
                  <a:srgbClr val="99CCFF"/>
                </a:solidFill>
                <a:ln w="12700">
                  <a:solidFill>
                    <a:schemeClr val="tx1"/>
                  </a:solidFill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742950" marR="0" indent="-28575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628C"/>
                    </a:buClr>
                    <a:buSzTx/>
                    <a:buFont typeface="Arial" charset="0"/>
                    <a:buChar char="●"/>
                    <a:tabLst/>
                  </a:pPr>
                  <a:endParaRPr kumimoji="0" lang="en-GB" sz="2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36" name="Rectangle 235">
                  <a:extLst>
                    <a:ext uri="{FF2B5EF4-FFF2-40B4-BE49-F238E27FC236}">
                      <a16:creationId xmlns:a16="http://schemas.microsoft.com/office/drawing/2014/main" id="{6B1A73BC-CE53-4808-B163-2123ED650C55}"/>
                    </a:ext>
                  </a:extLst>
                </p:cNvPr>
                <p:cNvSpPr/>
                <p:nvPr/>
              </p:nvSpPr>
              <p:spPr>
                <a:xfrm>
                  <a:off x="998058" y="2456205"/>
                  <a:ext cx="470000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628C"/>
                    </a:buClr>
                    <a:buSzTx/>
                    <a:buFont typeface="Arial" panose="020B0604020202020204" pitchFamily="34" charset="0"/>
                    <a:buNone/>
                    <a:tabLst/>
                    <a:defRPr/>
                  </a:pPr>
                  <a:r>
                    <a:rPr kumimoji="0" lang="en-GB" sz="200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10</a:t>
                  </a:r>
                </a:p>
              </p:txBody>
            </p:sp>
          </p:grpSp>
          <p:grpSp>
            <p:nvGrpSpPr>
              <p:cNvPr id="232" name="Group 231">
                <a:extLst>
                  <a:ext uri="{FF2B5EF4-FFF2-40B4-BE49-F238E27FC236}">
                    <a16:creationId xmlns:a16="http://schemas.microsoft.com/office/drawing/2014/main" id="{6FAE5953-F478-4060-A410-0B4696643EBF}"/>
                  </a:ext>
                </a:extLst>
              </p:cNvPr>
              <p:cNvGrpSpPr/>
              <p:nvPr/>
            </p:nvGrpSpPr>
            <p:grpSpPr>
              <a:xfrm>
                <a:off x="6525237" y="3621688"/>
                <a:ext cx="543263" cy="543263"/>
                <a:chOff x="961427" y="2384629"/>
                <a:chExt cx="543263" cy="543263"/>
              </a:xfrm>
            </p:grpSpPr>
            <p:sp>
              <p:nvSpPr>
                <p:cNvPr id="233" name="Oval 232">
                  <a:extLst>
                    <a:ext uri="{FF2B5EF4-FFF2-40B4-BE49-F238E27FC236}">
                      <a16:creationId xmlns:a16="http://schemas.microsoft.com/office/drawing/2014/main" id="{05D9C8B7-EFFE-47B4-8A1A-C64B6E78D785}"/>
                    </a:ext>
                  </a:extLst>
                </p:cNvPr>
                <p:cNvSpPr/>
                <p:nvPr/>
              </p:nvSpPr>
              <p:spPr bwMode="auto">
                <a:xfrm>
                  <a:off x="961427" y="2384629"/>
                  <a:ext cx="543263" cy="543263"/>
                </a:xfrm>
                <a:prstGeom prst="ellipse">
                  <a:avLst/>
                </a:prstGeom>
                <a:solidFill>
                  <a:srgbClr val="99CCFF"/>
                </a:solidFill>
                <a:ln w="12700">
                  <a:solidFill>
                    <a:schemeClr val="tx1"/>
                  </a:solidFill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742950" marR="0" indent="-28575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628C"/>
                    </a:buClr>
                    <a:buSzTx/>
                    <a:buFont typeface="Arial" charset="0"/>
                    <a:buChar char="●"/>
                    <a:tabLst/>
                  </a:pPr>
                  <a:endParaRPr kumimoji="0" lang="en-GB" sz="2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34" name="Rectangle 233">
                  <a:extLst>
                    <a:ext uri="{FF2B5EF4-FFF2-40B4-BE49-F238E27FC236}">
                      <a16:creationId xmlns:a16="http://schemas.microsoft.com/office/drawing/2014/main" id="{8A4A96FF-1164-4F00-9D8F-E25CF627F2B4}"/>
                    </a:ext>
                  </a:extLst>
                </p:cNvPr>
                <p:cNvSpPr/>
                <p:nvPr/>
              </p:nvSpPr>
              <p:spPr>
                <a:xfrm>
                  <a:off x="998058" y="2456205"/>
                  <a:ext cx="470000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628C"/>
                    </a:buClr>
                    <a:buSzTx/>
                    <a:buFont typeface="Arial" panose="020B0604020202020204" pitchFamily="34" charset="0"/>
                    <a:buNone/>
                    <a:tabLst/>
                    <a:defRPr/>
                  </a:pPr>
                  <a:r>
                    <a:rPr kumimoji="0" lang="en-GB" sz="200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10</a:t>
                  </a:r>
                </a:p>
              </p:txBody>
            </p:sp>
          </p:grpSp>
        </p:grpSp>
        <p:grpSp>
          <p:nvGrpSpPr>
            <p:cNvPr id="190" name="Group 189">
              <a:extLst>
                <a:ext uri="{FF2B5EF4-FFF2-40B4-BE49-F238E27FC236}">
                  <a16:creationId xmlns:a16="http://schemas.microsoft.com/office/drawing/2014/main" id="{6A4939D6-3E99-4544-B583-C41BA7BEAB72}"/>
                </a:ext>
              </a:extLst>
            </p:cNvPr>
            <p:cNvGrpSpPr/>
            <p:nvPr/>
          </p:nvGrpSpPr>
          <p:grpSpPr>
            <a:xfrm>
              <a:off x="8171159" y="1806908"/>
              <a:ext cx="543263" cy="2358043"/>
              <a:chOff x="6525237" y="1806908"/>
              <a:chExt cx="543263" cy="2358043"/>
            </a:xfrm>
          </p:grpSpPr>
          <p:grpSp>
            <p:nvGrpSpPr>
              <p:cNvPr id="217" name="Group 216">
                <a:extLst>
                  <a:ext uri="{FF2B5EF4-FFF2-40B4-BE49-F238E27FC236}">
                    <a16:creationId xmlns:a16="http://schemas.microsoft.com/office/drawing/2014/main" id="{F9CF53F9-F907-4221-A889-04DAB71A33E0}"/>
                  </a:ext>
                </a:extLst>
              </p:cNvPr>
              <p:cNvGrpSpPr/>
              <p:nvPr/>
            </p:nvGrpSpPr>
            <p:grpSpPr>
              <a:xfrm>
                <a:off x="6525237" y="1806908"/>
                <a:ext cx="543263" cy="543263"/>
                <a:chOff x="961427" y="2384629"/>
                <a:chExt cx="543263" cy="543263"/>
              </a:xfrm>
            </p:grpSpPr>
            <p:sp>
              <p:nvSpPr>
                <p:cNvPr id="227" name="Oval 226">
                  <a:extLst>
                    <a:ext uri="{FF2B5EF4-FFF2-40B4-BE49-F238E27FC236}">
                      <a16:creationId xmlns:a16="http://schemas.microsoft.com/office/drawing/2014/main" id="{8769A6C1-E793-481B-B358-83FCC3984A36}"/>
                    </a:ext>
                  </a:extLst>
                </p:cNvPr>
                <p:cNvSpPr/>
                <p:nvPr/>
              </p:nvSpPr>
              <p:spPr bwMode="auto">
                <a:xfrm>
                  <a:off x="961427" y="2384629"/>
                  <a:ext cx="543263" cy="543263"/>
                </a:xfrm>
                <a:prstGeom prst="ellipse">
                  <a:avLst/>
                </a:prstGeom>
                <a:solidFill>
                  <a:srgbClr val="99CCFF"/>
                </a:solidFill>
                <a:ln w="12700">
                  <a:solidFill>
                    <a:schemeClr val="tx1"/>
                  </a:solidFill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742950" marR="0" indent="-28575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628C"/>
                    </a:buClr>
                    <a:buSzTx/>
                    <a:buFont typeface="Arial" charset="0"/>
                    <a:buChar char="●"/>
                    <a:tabLst/>
                  </a:pPr>
                  <a:endParaRPr kumimoji="0" lang="en-GB" sz="2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28" name="Rectangle 227">
                  <a:extLst>
                    <a:ext uri="{FF2B5EF4-FFF2-40B4-BE49-F238E27FC236}">
                      <a16:creationId xmlns:a16="http://schemas.microsoft.com/office/drawing/2014/main" id="{B0CF1408-2550-4F41-90E1-41266E2B4295}"/>
                    </a:ext>
                  </a:extLst>
                </p:cNvPr>
                <p:cNvSpPr/>
                <p:nvPr/>
              </p:nvSpPr>
              <p:spPr>
                <a:xfrm>
                  <a:off x="998058" y="2456205"/>
                  <a:ext cx="470000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628C"/>
                    </a:buClr>
                    <a:buSzTx/>
                    <a:buFont typeface="Arial" panose="020B0604020202020204" pitchFamily="34" charset="0"/>
                    <a:buNone/>
                    <a:tabLst/>
                    <a:defRPr/>
                  </a:pPr>
                  <a:r>
                    <a:rPr kumimoji="0" lang="en-GB" sz="200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10</a:t>
                  </a:r>
                </a:p>
              </p:txBody>
            </p:sp>
          </p:grpSp>
          <p:grpSp>
            <p:nvGrpSpPr>
              <p:cNvPr id="218" name="Group 217">
                <a:extLst>
                  <a:ext uri="{FF2B5EF4-FFF2-40B4-BE49-F238E27FC236}">
                    <a16:creationId xmlns:a16="http://schemas.microsoft.com/office/drawing/2014/main" id="{75DA729F-F979-4D43-8CB9-22692F6B1384}"/>
                  </a:ext>
                </a:extLst>
              </p:cNvPr>
              <p:cNvGrpSpPr/>
              <p:nvPr/>
            </p:nvGrpSpPr>
            <p:grpSpPr>
              <a:xfrm>
                <a:off x="6525237" y="2411835"/>
                <a:ext cx="543263" cy="543263"/>
                <a:chOff x="961427" y="2384629"/>
                <a:chExt cx="543263" cy="543263"/>
              </a:xfrm>
            </p:grpSpPr>
            <p:sp>
              <p:nvSpPr>
                <p:cNvPr id="225" name="Oval 224">
                  <a:extLst>
                    <a:ext uri="{FF2B5EF4-FFF2-40B4-BE49-F238E27FC236}">
                      <a16:creationId xmlns:a16="http://schemas.microsoft.com/office/drawing/2014/main" id="{6275434C-153F-4E7B-9C3B-D561768D3A80}"/>
                    </a:ext>
                  </a:extLst>
                </p:cNvPr>
                <p:cNvSpPr/>
                <p:nvPr/>
              </p:nvSpPr>
              <p:spPr bwMode="auto">
                <a:xfrm>
                  <a:off x="961427" y="2384629"/>
                  <a:ext cx="543263" cy="543263"/>
                </a:xfrm>
                <a:prstGeom prst="ellipse">
                  <a:avLst/>
                </a:prstGeom>
                <a:solidFill>
                  <a:srgbClr val="99CCFF"/>
                </a:solidFill>
                <a:ln w="12700">
                  <a:solidFill>
                    <a:schemeClr val="tx1"/>
                  </a:solidFill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742950" marR="0" indent="-28575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628C"/>
                    </a:buClr>
                    <a:buSzTx/>
                    <a:buFont typeface="Arial" charset="0"/>
                    <a:buChar char="●"/>
                    <a:tabLst/>
                  </a:pPr>
                  <a:endParaRPr kumimoji="0" lang="en-GB" sz="2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26" name="Rectangle 225">
                  <a:extLst>
                    <a:ext uri="{FF2B5EF4-FFF2-40B4-BE49-F238E27FC236}">
                      <a16:creationId xmlns:a16="http://schemas.microsoft.com/office/drawing/2014/main" id="{A3707E9B-8A5F-493E-AF59-EC72DCCB50DB}"/>
                    </a:ext>
                  </a:extLst>
                </p:cNvPr>
                <p:cNvSpPr/>
                <p:nvPr/>
              </p:nvSpPr>
              <p:spPr>
                <a:xfrm>
                  <a:off x="998058" y="2456205"/>
                  <a:ext cx="470000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628C"/>
                    </a:buClr>
                    <a:buSzTx/>
                    <a:buFont typeface="Arial" panose="020B0604020202020204" pitchFamily="34" charset="0"/>
                    <a:buNone/>
                    <a:tabLst/>
                    <a:defRPr/>
                  </a:pPr>
                  <a:r>
                    <a:rPr kumimoji="0" lang="en-GB" sz="200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10</a:t>
                  </a:r>
                </a:p>
              </p:txBody>
            </p:sp>
          </p:grpSp>
          <p:grpSp>
            <p:nvGrpSpPr>
              <p:cNvPr id="219" name="Group 218">
                <a:extLst>
                  <a:ext uri="{FF2B5EF4-FFF2-40B4-BE49-F238E27FC236}">
                    <a16:creationId xmlns:a16="http://schemas.microsoft.com/office/drawing/2014/main" id="{48A8E4C5-806F-4273-B8C5-54BE96698688}"/>
                  </a:ext>
                </a:extLst>
              </p:cNvPr>
              <p:cNvGrpSpPr/>
              <p:nvPr/>
            </p:nvGrpSpPr>
            <p:grpSpPr>
              <a:xfrm>
                <a:off x="6525237" y="3016762"/>
                <a:ext cx="543263" cy="543263"/>
                <a:chOff x="961427" y="2384629"/>
                <a:chExt cx="543263" cy="543263"/>
              </a:xfrm>
            </p:grpSpPr>
            <p:sp>
              <p:nvSpPr>
                <p:cNvPr id="223" name="Oval 222">
                  <a:extLst>
                    <a:ext uri="{FF2B5EF4-FFF2-40B4-BE49-F238E27FC236}">
                      <a16:creationId xmlns:a16="http://schemas.microsoft.com/office/drawing/2014/main" id="{3027239B-2331-47F8-87E1-C6021ABF0403}"/>
                    </a:ext>
                  </a:extLst>
                </p:cNvPr>
                <p:cNvSpPr/>
                <p:nvPr/>
              </p:nvSpPr>
              <p:spPr bwMode="auto">
                <a:xfrm>
                  <a:off x="961427" y="2384629"/>
                  <a:ext cx="543263" cy="543263"/>
                </a:xfrm>
                <a:prstGeom prst="ellipse">
                  <a:avLst/>
                </a:prstGeom>
                <a:solidFill>
                  <a:srgbClr val="99CCFF"/>
                </a:solidFill>
                <a:ln w="12700">
                  <a:solidFill>
                    <a:schemeClr val="tx1"/>
                  </a:solidFill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742950" marR="0" indent="-28575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628C"/>
                    </a:buClr>
                    <a:buSzTx/>
                    <a:buFont typeface="Arial" charset="0"/>
                    <a:buChar char="●"/>
                    <a:tabLst/>
                  </a:pPr>
                  <a:endParaRPr kumimoji="0" lang="en-GB" sz="2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24" name="Rectangle 223">
                  <a:extLst>
                    <a:ext uri="{FF2B5EF4-FFF2-40B4-BE49-F238E27FC236}">
                      <a16:creationId xmlns:a16="http://schemas.microsoft.com/office/drawing/2014/main" id="{6902CDE4-3DCE-43FB-85D0-BD155BF8CDF7}"/>
                    </a:ext>
                  </a:extLst>
                </p:cNvPr>
                <p:cNvSpPr/>
                <p:nvPr/>
              </p:nvSpPr>
              <p:spPr>
                <a:xfrm>
                  <a:off x="998058" y="2456205"/>
                  <a:ext cx="470000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628C"/>
                    </a:buClr>
                    <a:buSzTx/>
                    <a:buFont typeface="Arial" panose="020B0604020202020204" pitchFamily="34" charset="0"/>
                    <a:buNone/>
                    <a:tabLst/>
                    <a:defRPr/>
                  </a:pPr>
                  <a:r>
                    <a:rPr kumimoji="0" lang="en-GB" sz="200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10</a:t>
                  </a:r>
                </a:p>
              </p:txBody>
            </p:sp>
          </p:grpSp>
          <p:grpSp>
            <p:nvGrpSpPr>
              <p:cNvPr id="220" name="Group 219">
                <a:extLst>
                  <a:ext uri="{FF2B5EF4-FFF2-40B4-BE49-F238E27FC236}">
                    <a16:creationId xmlns:a16="http://schemas.microsoft.com/office/drawing/2014/main" id="{CEDBFC38-D83B-4E57-9307-F9443C79A673}"/>
                  </a:ext>
                </a:extLst>
              </p:cNvPr>
              <p:cNvGrpSpPr/>
              <p:nvPr/>
            </p:nvGrpSpPr>
            <p:grpSpPr>
              <a:xfrm>
                <a:off x="6525237" y="3621688"/>
                <a:ext cx="543263" cy="543263"/>
                <a:chOff x="961427" y="2384629"/>
                <a:chExt cx="543263" cy="543263"/>
              </a:xfrm>
            </p:grpSpPr>
            <p:sp>
              <p:nvSpPr>
                <p:cNvPr id="221" name="Oval 220">
                  <a:extLst>
                    <a:ext uri="{FF2B5EF4-FFF2-40B4-BE49-F238E27FC236}">
                      <a16:creationId xmlns:a16="http://schemas.microsoft.com/office/drawing/2014/main" id="{C7978B7E-CA47-4F23-9C1E-026E33A8E72C}"/>
                    </a:ext>
                  </a:extLst>
                </p:cNvPr>
                <p:cNvSpPr/>
                <p:nvPr/>
              </p:nvSpPr>
              <p:spPr bwMode="auto">
                <a:xfrm>
                  <a:off x="961427" y="2384629"/>
                  <a:ext cx="543263" cy="543263"/>
                </a:xfrm>
                <a:prstGeom prst="ellipse">
                  <a:avLst/>
                </a:prstGeom>
                <a:solidFill>
                  <a:srgbClr val="99CCFF"/>
                </a:solidFill>
                <a:ln w="12700">
                  <a:solidFill>
                    <a:schemeClr val="tx1"/>
                  </a:solidFill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742950" marR="0" indent="-28575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628C"/>
                    </a:buClr>
                    <a:buSzTx/>
                    <a:buFont typeface="Arial" charset="0"/>
                    <a:buChar char="●"/>
                    <a:tabLst/>
                  </a:pPr>
                  <a:endParaRPr kumimoji="0" lang="en-GB" sz="2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22" name="Rectangle 221">
                  <a:extLst>
                    <a:ext uri="{FF2B5EF4-FFF2-40B4-BE49-F238E27FC236}">
                      <a16:creationId xmlns:a16="http://schemas.microsoft.com/office/drawing/2014/main" id="{65A7D015-7F6A-441F-8BAC-7E944EEF209E}"/>
                    </a:ext>
                  </a:extLst>
                </p:cNvPr>
                <p:cNvSpPr/>
                <p:nvPr/>
              </p:nvSpPr>
              <p:spPr>
                <a:xfrm>
                  <a:off x="998058" y="2456205"/>
                  <a:ext cx="470000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628C"/>
                    </a:buClr>
                    <a:buSzTx/>
                    <a:buFont typeface="Arial" panose="020B0604020202020204" pitchFamily="34" charset="0"/>
                    <a:buNone/>
                    <a:tabLst/>
                    <a:defRPr/>
                  </a:pPr>
                  <a:r>
                    <a:rPr kumimoji="0" lang="en-GB" sz="200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10</a:t>
                  </a:r>
                </a:p>
              </p:txBody>
            </p:sp>
          </p:grpSp>
        </p:grpSp>
        <p:grpSp>
          <p:nvGrpSpPr>
            <p:cNvPr id="191" name="Group 190">
              <a:extLst>
                <a:ext uri="{FF2B5EF4-FFF2-40B4-BE49-F238E27FC236}">
                  <a16:creationId xmlns:a16="http://schemas.microsoft.com/office/drawing/2014/main" id="{EB38DFDD-63D8-4D07-BF4D-30CB56909F1D}"/>
                </a:ext>
              </a:extLst>
            </p:cNvPr>
            <p:cNvGrpSpPr/>
            <p:nvPr/>
          </p:nvGrpSpPr>
          <p:grpSpPr>
            <a:xfrm>
              <a:off x="8994120" y="1806908"/>
              <a:ext cx="543263" cy="2358043"/>
              <a:chOff x="6525237" y="1806908"/>
              <a:chExt cx="543263" cy="2358043"/>
            </a:xfrm>
          </p:grpSpPr>
          <p:grpSp>
            <p:nvGrpSpPr>
              <p:cNvPr id="205" name="Group 204">
                <a:extLst>
                  <a:ext uri="{FF2B5EF4-FFF2-40B4-BE49-F238E27FC236}">
                    <a16:creationId xmlns:a16="http://schemas.microsoft.com/office/drawing/2014/main" id="{5EEFEDB0-C5ED-4470-BCFE-D4DCDF83D2F4}"/>
                  </a:ext>
                </a:extLst>
              </p:cNvPr>
              <p:cNvGrpSpPr/>
              <p:nvPr/>
            </p:nvGrpSpPr>
            <p:grpSpPr>
              <a:xfrm>
                <a:off x="6525237" y="1806908"/>
                <a:ext cx="543263" cy="543263"/>
                <a:chOff x="961427" y="2384629"/>
                <a:chExt cx="543263" cy="543263"/>
              </a:xfrm>
            </p:grpSpPr>
            <p:sp>
              <p:nvSpPr>
                <p:cNvPr id="215" name="Oval 214">
                  <a:extLst>
                    <a:ext uri="{FF2B5EF4-FFF2-40B4-BE49-F238E27FC236}">
                      <a16:creationId xmlns:a16="http://schemas.microsoft.com/office/drawing/2014/main" id="{BFB253A6-B0DC-42FC-AB81-D69CB43087B4}"/>
                    </a:ext>
                  </a:extLst>
                </p:cNvPr>
                <p:cNvSpPr/>
                <p:nvPr/>
              </p:nvSpPr>
              <p:spPr bwMode="auto">
                <a:xfrm>
                  <a:off x="961427" y="2384629"/>
                  <a:ext cx="543263" cy="543263"/>
                </a:xfrm>
                <a:prstGeom prst="ellipse">
                  <a:avLst/>
                </a:prstGeom>
                <a:solidFill>
                  <a:srgbClr val="99CCFF"/>
                </a:solidFill>
                <a:ln w="12700">
                  <a:solidFill>
                    <a:schemeClr val="tx1"/>
                  </a:solidFill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742950" marR="0" indent="-28575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628C"/>
                    </a:buClr>
                    <a:buSzTx/>
                    <a:buFont typeface="Arial" charset="0"/>
                    <a:buChar char="●"/>
                    <a:tabLst/>
                  </a:pPr>
                  <a:endParaRPr kumimoji="0" lang="en-GB" sz="2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16" name="Rectangle 215">
                  <a:extLst>
                    <a:ext uri="{FF2B5EF4-FFF2-40B4-BE49-F238E27FC236}">
                      <a16:creationId xmlns:a16="http://schemas.microsoft.com/office/drawing/2014/main" id="{DAF84F8D-903B-4003-B191-A1A3FC1DC54D}"/>
                    </a:ext>
                  </a:extLst>
                </p:cNvPr>
                <p:cNvSpPr/>
                <p:nvPr/>
              </p:nvSpPr>
              <p:spPr>
                <a:xfrm>
                  <a:off x="998058" y="2456205"/>
                  <a:ext cx="470000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628C"/>
                    </a:buClr>
                    <a:buSzTx/>
                    <a:buFont typeface="Arial" panose="020B0604020202020204" pitchFamily="34" charset="0"/>
                    <a:buNone/>
                    <a:tabLst/>
                    <a:defRPr/>
                  </a:pPr>
                  <a:r>
                    <a:rPr kumimoji="0" lang="en-GB" sz="200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10</a:t>
                  </a:r>
                </a:p>
              </p:txBody>
            </p:sp>
          </p:grpSp>
          <p:grpSp>
            <p:nvGrpSpPr>
              <p:cNvPr id="206" name="Group 205">
                <a:extLst>
                  <a:ext uri="{FF2B5EF4-FFF2-40B4-BE49-F238E27FC236}">
                    <a16:creationId xmlns:a16="http://schemas.microsoft.com/office/drawing/2014/main" id="{5AF4B408-B08B-4D8A-9427-BA05E53734F1}"/>
                  </a:ext>
                </a:extLst>
              </p:cNvPr>
              <p:cNvGrpSpPr/>
              <p:nvPr/>
            </p:nvGrpSpPr>
            <p:grpSpPr>
              <a:xfrm>
                <a:off x="6525237" y="2411835"/>
                <a:ext cx="543263" cy="543263"/>
                <a:chOff x="961427" y="2384629"/>
                <a:chExt cx="543263" cy="543263"/>
              </a:xfrm>
            </p:grpSpPr>
            <p:sp>
              <p:nvSpPr>
                <p:cNvPr id="213" name="Oval 212">
                  <a:extLst>
                    <a:ext uri="{FF2B5EF4-FFF2-40B4-BE49-F238E27FC236}">
                      <a16:creationId xmlns:a16="http://schemas.microsoft.com/office/drawing/2014/main" id="{9B07E85F-10E7-4A7B-A9D0-17A92B333D8A}"/>
                    </a:ext>
                  </a:extLst>
                </p:cNvPr>
                <p:cNvSpPr/>
                <p:nvPr/>
              </p:nvSpPr>
              <p:spPr bwMode="auto">
                <a:xfrm>
                  <a:off x="961427" y="2384629"/>
                  <a:ext cx="543263" cy="543263"/>
                </a:xfrm>
                <a:prstGeom prst="ellipse">
                  <a:avLst/>
                </a:prstGeom>
                <a:solidFill>
                  <a:srgbClr val="99CCFF"/>
                </a:solidFill>
                <a:ln w="12700">
                  <a:solidFill>
                    <a:schemeClr val="tx1"/>
                  </a:solidFill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742950" marR="0" indent="-28575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628C"/>
                    </a:buClr>
                    <a:buSzTx/>
                    <a:buFont typeface="Arial" charset="0"/>
                    <a:buChar char="●"/>
                    <a:tabLst/>
                  </a:pPr>
                  <a:endParaRPr kumimoji="0" lang="en-GB" sz="2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14" name="Rectangle 213">
                  <a:extLst>
                    <a:ext uri="{FF2B5EF4-FFF2-40B4-BE49-F238E27FC236}">
                      <a16:creationId xmlns:a16="http://schemas.microsoft.com/office/drawing/2014/main" id="{80B22210-3527-4F48-BBC1-0DBAA838241E}"/>
                    </a:ext>
                  </a:extLst>
                </p:cNvPr>
                <p:cNvSpPr/>
                <p:nvPr/>
              </p:nvSpPr>
              <p:spPr>
                <a:xfrm>
                  <a:off x="998058" y="2456205"/>
                  <a:ext cx="470000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628C"/>
                    </a:buClr>
                    <a:buSzTx/>
                    <a:buFont typeface="Arial" panose="020B0604020202020204" pitchFamily="34" charset="0"/>
                    <a:buNone/>
                    <a:tabLst/>
                    <a:defRPr/>
                  </a:pPr>
                  <a:r>
                    <a:rPr kumimoji="0" lang="en-GB" sz="200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10</a:t>
                  </a:r>
                </a:p>
              </p:txBody>
            </p:sp>
          </p:grpSp>
          <p:grpSp>
            <p:nvGrpSpPr>
              <p:cNvPr id="207" name="Group 206">
                <a:extLst>
                  <a:ext uri="{FF2B5EF4-FFF2-40B4-BE49-F238E27FC236}">
                    <a16:creationId xmlns:a16="http://schemas.microsoft.com/office/drawing/2014/main" id="{E5A1790C-C824-4A39-A2F3-F233628AF3C6}"/>
                  </a:ext>
                </a:extLst>
              </p:cNvPr>
              <p:cNvGrpSpPr/>
              <p:nvPr/>
            </p:nvGrpSpPr>
            <p:grpSpPr>
              <a:xfrm>
                <a:off x="6525237" y="3016762"/>
                <a:ext cx="543263" cy="543263"/>
                <a:chOff x="961427" y="2384629"/>
                <a:chExt cx="543263" cy="543263"/>
              </a:xfrm>
            </p:grpSpPr>
            <p:sp>
              <p:nvSpPr>
                <p:cNvPr id="211" name="Oval 210">
                  <a:extLst>
                    <a:ext uri="{FF2B5EF4-FFF2-40B4-BE49-F238E27FC236}">
                      <a16:creationId xmlns:a16="http://schemas.microsoft.com/office/drawing/2014/main" id="{096D10FE-34B5-48B7-A2EF-68717122BB07}"/>
                    </a:ext>
                  </a:extLst>
                </p:cNvPr>
                <p:cNvSpPr/>
                <p:nvPr/>
              </p:nvSpPr>
              <p:spPr bwMode="auto">
                <a:xfrm>
                  <a:off x="961427" y="2384629"/>
                  <a:ext cx="543263" cy="543263"/>
                </a:xfrm>
                <a:prstGeom prst="ellipse">
                  <a:avLst/>
                </a:prstGeom>
                <a:solidFill>
                  <a:srgbClr val="99CCFF"/>
                </a:solidFill>
                <a:ln w="12700">
                  <a:solidFill>
                    <a:schemeClr val="tx1"/>
                  </a:solidFill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742950" marR="0" indent="-28575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628C"/>
                    </a:buClr>
                    <a:buSzTx/>
                    <a:buFont typeface="Arial" charset="0"/>
                    <a:buChar char="●"/>
                    <a:tabLst/>
                  </a:pPr>
                  <a:endParaRPr kumimoji="0" lang="en-GB" sz="2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12" name="Rectangle 211">
                  <a:extLst>
                    <a:ext uri="{FF2B5EF4-FFF2-40B4-BE49-F238E27FC236}">
                      <a16:creationId xmlns:a16="http://schemas.microsoft.com/office/drawing/2014/main" id="{6E06607F-9187-4186-8826-3EC82BDB43F2}"/>
                    </a:ext>
                  </a:extLst>
                </p:cNvPr>
                <p:cNvSpPr/>
                <p:nvPr/>
              </p:nvSpPr>
              <p:spPr>
                <a:xfrm>
                  <a:off x="998058" y="2456205"/>
                  <a:ext cx="470000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628C"/>
                    </a:buClr>
                    <a:buSzTx/>
                    <a:buFont typeface="Arial" panose="020B0604020202020204" pitchFamily="34" charset="0"/>
                    <a:buNone/>
                    <a:tabLst/>
                    <a:defRPr/>
                  </a:pPr>
                  <a:r>
                    <a:rPr kumimoji="0" lang="en-GB" sz="200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10</a:t>
                  </a:r>
                </a:p>
              </p:txBody>
            </p:sp>
          </p:grpSp>
          <p:grpSp>
            <p:nvGrpSpPr>
              <p:cNvPr id="208" name="Group 207">
                <a:extLst>
                  <a:ext uri="{FF2B5EF4-FFF2-40B4-BE49-F238E27FC236}">
                    <a16:creationId xmlns:a16="http://schemas.microsoft.com/office/drawing/2014/main" id="{4047A60C-5399-40A2-AFF1-4EA9F03F9DA7}"/>
                  </a:ext>
                </a:extLst>
              </p:cNvPr>
              <p:cNvGrpSpPr/>
              <p:nvPr/>
            </p:nvGrpSpPr>
            <p:grpSpPr>
              <a:xfrm>
                <a:off x="6525237" y="3621688"/>
                <a:ext cx="543263" cy="543263"/>
                <a:chOff x="961427" y="2384629"/>
                <a:chExt cx="543263" cy="543263"/>
              </a:xfrm>
            </p:grpSpPr>
            <p:sp>
              <p:nvSpPr>
                <p:cNvPr id="209" name="Oval 208">
                  <a:extLst>
                    <a:ext uri="{FF2B5EF4-FFF2-40B4-BE49-F238E27FC236}">
                      <a16:creationId xmlns:a16="http://schemas.microsoft.com/office/drawing/2014/main" id="{08A47F46-49A9-43E7-B4EC-E43D69D248C5}"/>
                    </a:ext>
                  </a:extLst>
                </p:cNvPr>
                <p:cNvSpPr/>
                <p:nvPr/>
              </p:nvSpPr>
              <p:spPr bwMode="auto">
                <a:xfrm>
                  <a:off x="961427" y="2384629"/>
                  <a:ext cx="543263" cy="543263"/>
                </a:xfrm>
                <a:prstGeom prst="ellipse">
                  <a:avLst/>
                </a:prstGeom>
                <a:solidFill>
                  <a:srgbClr val="99CCFF"/>
                </a:solidFill>
                <a:ln w="12700">
                  <a:solidFill>
                    <a:schemeClr val="tx1"/>
                  </a:solidFill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742950" marR="0" indent="-28575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628C"/>
                    </a:buClr>
                    <a:buSzTx/>
                    <a:buFont typeface="Arial" charset="0"/>
                    <a:buChar char="●"/>
                    <a:tabLst/>
                  </a:pPr>
                  <a:endParaRPr kumimoji="0" lang="en-GB" sz="2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10" name="Rectangle 209">
                  <a:extLst>
                    <a:ext uri="{FF2B5EF4-FFF2-40B4-BE49-F238E27FC236}">
                      <a16:creationId xmlns:a16="http://schemas.microsoft.com/office/drawing/2014/main" id="{78274DBF-37E9-4F0C-9D9D-E01CA2E68523}"/>
                    </a:ext>
                  </a:extLst>
                </p:cNvPr>
                <p:cNvSpPr/>
                <p:nvPr/>
              </p:nvSpPr>
              <p:spPr>
                <a:xfrm>
                  <a:off x="998058" y="2456205"/>
                  <a:ext cx="470000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628C"/>
                    </a:buClr>
                    <a:buSzTx/>
                    <a:buFont typeface="Arial" panose="020B0604020202020204" pitchFamily="34" charset="0"/>
                    <a:buNone/>
                    <a:tabLst/>
                    <a:defRPr/>
                  </a:pPr>
                  <a:r>
                    <a:rPr kumimoji="0" lang="en-GB" sz="200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10</a:t>
                  </a:r>
                </a:p>
              </p:txBody>
            </p:sp>
          </p:grpSp>
        </p:grpSp>
        <p:grpSp>
          <p:nvGrpSpPr>
            <p:cNvPr id="192" name="Group 191">
              <a:extLst>
                <a:ext uri="{FF2B5EF4-FFF2-40B4-BE49-F238E27FC236}">
                  <a16:creationId xmlns:a16="http://schemas.microsoft.com/office/drawing/2014/main" id="{94CCF30B-0386-4DFA-9E3B-AC20179EA281}"/>
                </a:ext>
              </a:extLst>
            </p:cNvPr>
            <p:cNvGrpSpPr/>
            <p:nvPr/>
          </p:nvGrpSpPr>
          <p:grpSpPr>
            <a:xfrm>
              <a:off x="9839783" y="1806908"/>
              <a:ext cx="543263" cy="2358043"/>
              <a:chOff x="6525237" y="1806908"/>
              <a:chExt cx="543263" cy="2358043"/>
            </a:xfrm>
          </p:grpSpPr>
          <p:grpSp>
            <p:nvGrpSpPr>
              <p:cNvPr id="193" name="Group 192">
                <a:extLst>
                  <a:ext uri="{FF2B5EF4-FFF2-40B4-BE49-F238E27FC236}">
                    <a16:creationId xmlns:a16="http://schemas.microsoft.com/office/drawing/2014/main" id="{A4BB1D15-EEAE-43D5-8674-9C0DFB374273}"/>
                  </a:ext>
                </a:extLst>
              </p:cNvPr>
              <p:cNvGrpSpPr/>
              <p:nvPr/>
            </p:nvGrpSpPr>
            <p:grpSpPr>
              <a:xfrm>
                <a:off x="6525237" y="1806908"/>
                <a:ext cx="543263" cy="543263"/>
                <a:chOff x="961427" y="2384629"/>
                <a:chExt cx="543263" cy="543263"/>
              </a:xfrm>
            </p:grpSpPr>
            <p:sp>
              <p:nvSpPr>
                <p:cNvPr id="203" name="Oval 202">
                  <a:extLst>
                    <a:ext uri="{FF2B5EF4-FFF2-40B4-BE49-F238E27FC236}">
                      <a16:creationId xmlns:a16="http://schemas.microsoft.com/office/drawing/2014/main" id="{8DA986FE-9ACD-4662-9F3D-C301EE39DA3C}"/>
                    </a:ext>
                  </a:extLst>
                </p:cNvPr>
                <p:cNvSpPr/>
                <p:nvPr/>
              </p:nvSpPr>
              <p:spPr bwMode="auto">
                <a:xfrm>
                  <a:off x="961427" y="2384629"/>
                  <a:ext cx="543263" cy="543263"/>
                </a:xfrm>
                <a:prstGeom prst="ellipse">
                  <a:avLst/>
                </a:prstGeom>
                <a:solidFill>
                  <a:srgbClr val="99CCFF"/>
                </a:solidFill>
                <a:ln w="12700">
                  <a:solidFill>
                    <a:schemeClr val="tx1"/>
                  </a:solidFill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742950" marR="0" indent="-28575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628C"/>
                    </a:buClr>
                    <a:buSzTx/>
                    <a:buFont typeface="Arial" charset="0"/>
                    <a:buChar char="●"/>
                    <a:tabLst/>
                  </a:pPr>
                  <a:endParaRPr kumimoji="0" lang="en-GB" sz="2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04" name="Rectangle 203">
                  <a:extLst>
                    <a:ext uri="{FF2B5EF4-FFF2-40B4-BE49-F238E27FC236}">
                      <a16:creationId xmlns:a16="http://schemas.microsoft.com/office/drawing/2014/main" id="{171ECDF6-F8ED-418A-82C2-90B4C7DBA85B}"/>
                    </a:ext>
                  </a:extLst>
                </p:cNvPr>
                <p:cNvSpPr/>
                <p:nvPr/>
              </p:nvSpPr>
              <p:spPr>
                <a:xfrm>
                  <a:off x="998058" y="2456205"/>
                  <a:ext cx="470000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628C"/>
                    </a:buClr>
                    <a:buSzTx/>
                    <a:buFont typeface="Arial" panose="020B0604020202020204" pitchFamily="34" charset="0"/>
                    <a:buNone/>
                    <a:tabLst/>
                    <a:defRPr/>
                  </a:pPr>
                  <a:r>
                    <a:rPr kumimoji="0" lang="en-GB" sz="200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10</a:t>
                  </a:r>
                </a:p>
              </p:txBody>
            </p:sp>
          </p:grpSp>
          <p:grpSp>
            <p:nvGrpSpPr>
              <p:cNvPr id="194" name="Group 193">
                <a:extLst>
                  <a:ext uri="{FF2B5EF4-FFF2-40B4-BE49-F238E27FC236}">
                    <a16:creationId xmlns:a16="http://schemas.microsoft.com/office/drawing/2014/main" id="{E2E95926-B504-456E-B3CF-6D5BDEBE8BCE}"/>
                  </a:ext>
                </a:extLst>
              </p:cNvPr>
              <p:cNvGrpSpPr/>
              <p:nvPr/>
            </p:nvGrpSpPr>
            <p:grpSpPr>
              <a:xfrm>
                <a:off x="6525237" y="2411835"/>
                <a:ext cx="543263" cy="543263"/>
                <a:chOff x="961427" y="2384629"/>
                <a:chExt cx="543263" cy="543263"/>
              </a:xfrm>
            </p:grpSpPr>
            <p:sp>
              <p:nvSpPr>
                <p:cNvPr id="201" name="Oval 200">
                  <a:extLst>
                    <a:ext uri="{FF2B5EF4-FFF2-40B4-BE49-F238E27FC236}">
                      <a16:creationId xmlns:a16="http://schemas.microsoft.com/office/drawing/2014/main" id="{76FB2FE3-0067-4093-A790-8D71CD0A19AF}"/>
                    </a:ext>
                  </a:extLst>
                </p:cNvPr>
                <p:cNvSpPr/>
                <p:nvPr/>
              </p:nvSpPr>
              <p:spPr bwMode="auto">
                <a:xfrm>
                  <a:off x="961427" y="2384629"/>
                  <a:ext cx="543263" cy="543263"/>
                </a:xfrm>
                <a:prstGeom prst="ellipse">
                  <a:avLst/>
                </a:prstGeom>
                <a:solidFill>
                  <a:srgbClr val="99CCFF"/>
                </a:solidFill>
                <a:ln w="12700">
                  <a:solidFill>
                    <a:schemeClr val="tx1"/>
                  </a:solidFill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742950" marR="0" indent="-28575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628C"/>
                    </a:buClr>
                    <a:buSzTx/>
                    <a:buFont typeface="Arial" charset="0"/>
                    <a:buChar char="●"/>
                    <a:tabLst/>
                  </a:pPr>
                  <a:endParaRPr kumimoji="0" lang="en-GB" sz="2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02" name="Rectangle 201">
                  <a:extLst>
                    <a:ext uri="{FF2B5EF4-FFF2-40B4-BE49-F238E27FC236}">
                      <a16:creationId xmlns:a16="http://schemas.microsoft.com/office/drawing/2014/main" id="{F9765168-0F04-45FE-AF90-0A0914080DFD}"/>
                    </a:ext>
                  </a:extLst>
                </p:cNvPr>
                <p:cNvSpPr/>
                <p:nvPr/>
              </p:nvSpPr>
              <p:spPr>
                <a:xfrm>
                  <a:off x="998058" y="2456205"/>
                  <a:ext cx="470000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628C"/>
                    </a:buClr>
                    <a:buSzTx/>
                    <a:buFont typeface="Arial" panose="020B0604020202020204" pitchFamily="34" charset="0"/>
                    <a:buNone/>
                    <a:tabLst/>
                    <a:defRPr/>
                  </a:pPr>
                  <a:r>
                    <a:rPr kumimoji="0" lang="en-GB" sz="200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10</a:t>
                  </a:r>
                </a:p>
              </p:txBody>
            </p:sp>
          </p:grpSp>
          <p:grpSp>
            <p:nvGrpSpPr>
              <p:cNvPr id="195" name="Group 194">
                <a:extLst>
                  <a:ext uri="{FF2B5EF4-FFF2-40B4-BE49-F238E27FC236}">
                    <a16:creationId xmlns:a16="http://schemas.microsoft.com/office/drawing/2014/main" id="{1BB64E4F-C754-4A14-8478-679CB42274C3}"/>
                  </a:ext>
                </a:extLst>
              </p:cNvPr>
              <p:cNvGrpSpPr/>
              <p:nvPr/>
            </p:nvGrpSpPr>
            <p:grpSpPr>
              <a:xfrm>
                <a:off x="6525237" y="3016762"/>
                <a:ext cx="543263" cy="543263"/>
                <a:chOff x="961427" y="2384629"/>
                <a:chExt cx="543263" cy="543263"/>
              </a:xfrm>
            </p:grpSpPr>
            <p:sp>
              <p:nvSpPr>
                <p:cNvPr id="199" name="Oval 198">
                  <a:extLst>
                    <a:ext uri="{FF2B5EF4-FFF2-40B4-BE49-F238E27FC236}">
                      <a16:creationId xmlns:a16="http://schemas.microsoft.com/office/drawing/2014/main" id="{12873058-6EEA-4DD1-A096-94FDA64A23BF}"/>
                    </a:ext>
                  </a:extLst>
                </p:cNvPr>
                <p:cNvSpPr/>
                <p:nvPr/>
              </p:nvSpPr>
              <p:spPr bwMode="auto">
                <a:xfrm>
                  <a:off x="961427" y="2384629"/>
                  <a:ext cx="543263" cy="543263"/>
                </a:xfrm>
                <a:prstGeom prst="ellipse">
                  <a:avLst/>
                </a:prstGeom>
                <a:solidFill>
                  <a:srgbClr val="99CCFF"/>
                </a:solidFill>
                <a:ln w="12700">
                  <a:solidFill>
                    <a:schemeClr val="tx1"/>
                  </a:solidFill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742950" marR="0" indent="-28575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628C"/>
                    </a:buClr>
                    <a:buSzTx/>
                    <a:buFont typeface="Arial" charset="0"/>
                    <a:buChar char="●"/>
                    <a:tabLst/>
                  </a:pPr>
                  <a:endParaRPr kumimoji="0" lang="en-GB" sz="2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00" name="Rectangle 199">
                  <a:extLst>
                    <a:ext uri="{FF2B5EF4-FFF2-40B4-BE49-F238E27FC236}">
                      <a16:creationId xmlns:a16="http://schemas.microsoft.com/office/drawing/2014/main" id="{9B3AC103-44B0-4F12-9A61-DE48730859C0}"/>
                    </a:ext>
                  </a:extLst>
                </p:cNvPr>
                <p:cNvSpPr/>
                <p:nvPr/>
              </p:nvSpPr>
              <p:spPr>
                <a:xfrm>
                  <a:off x="998058" y="2456205"/>
                  <a:ext cx="470000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628C"/>
                    </a:buClr>
                    <a:buSzTx/>
                    <a:buFont typeface="Arial" panose="020B0604020202020204" pitchFamily="34" charset="0"/>
                    <a:buNone/>
                    <a:tabLst/>
                    <a:defRPr/>
                  </a:pPr>
                  <a:r>
                    <a:rPr kumimoji="0" lang="en-GB" sz="200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10</a:t>
                  </a:r>
                </a:p>
              </p:txBody>
            </p:sp>
          </p:grpSp>
          <p:grpSp>
            <p:nvGrpSpPr>
              <p:cNvPr id="196" name="Group 195">
                <a:extLst>
                  <a:ext uri="{FF2B5EF4-FFF2-40B4-BE49-F238E27FC236}">
                    <a16:creationId xmlns:a16="http://schemas.microsoft.com/office/drawing/2014/main" id="{00E13B62-0EC7-4B63-9FC7-FEA7F9FFE3F8}"/>
                  </a:ext>
                </a:extLst>
              </p:cNvPr>
              <p:cNvGrpSpPr/>
              <p:nvPr/>
            </p:nvGrpSpPr>
            <p:grpSpPr>
              <a:xfrm>
                <a:off x="6525237" y="3621688"/>
                <a:ext cx="543263" cy="543263"/>
                <a:chOff x="961427" y="2384629"/>
                <a:chExt cx="543263" cy="543263"/>
              </a:xfrm>
            </p:grpSpPr>
            <p:sp>
              <p:nvSpPr>
                <p:cNvPr id="197" name="Oval 196">
                  <a:extLst>
                    <a:ext uri="{FF2B5EF4-FFF2-40B4-BE49-F238E27FC236}">
                      <a16:creationId xmlns:a16="http://schemas.microsoft.com/office/drawing/2014/main" id="{67B23FF6-ADEE-43C0-84BA-B14757FC6A13}"/>
                    </a:ext>
                  </a:extLst>
                </p:cNvPr>
                <p:cNvSpPr/>
                <p:nvPr/>
              </p:nvSpPr>
              <p:spPr bwMode="auto">
                <a:xfrm>
                  <a:off x="961427" y="2384629"/>
                  <a:ext cx="543263" cy="543263"/>
                </a:xfrm>
                <a:prstGeom prst="ellipse">
                  <a:avLst/>
                </a:prstGeom>
                <a:solidFill>
                  <a:srgbClr val="99CCFF"/>
                </a:solidFill>
                <a:ln w="12700">
                  <a:solidFill>
                    <a:schemeClr val="tx1"/>
                  </a:solidFill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742950" marR="0" indent="-28575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628C"/>
                    </a:buClr>
                    <a:buSzTx/>
                    <a:buFont typeface="Arial" charset="0"/>
                    <a:buChar char="●"/>
                    <a:tabLst/>
                  </a:pPr>
                  <a:endParaRPr kumimoji="0" lang="en-GB" sz="2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98" name="Rectangle 197">
                  <a:extLst>
                    <a:ext uri="{FF2B5EF4-FFF2-40B4-BE49-F238E27FC236}">
                      <a16:creationId xmlns:a16="http://schemas.microsoft.com/office/drawing/2014/main" id="{91A007F3-D814-460E-AAFE-51F53DA2B886}"/>
                    </a:ext>
                  </a:extLst>
                </p:cNvPr>
                <p:cNvSpPr/>
                <p:nvPr/>
              </p:nvSpPr>
              <p:spPr>
                <a:xfrm>
                  <a:off x="998058" y="2456205"/>
                  <a:ext cx="470000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628C"/>
                    </a:buClr>
                    <a:buSzTx/>
                    <a:buFont typeface="Arial" panose="020B0604020202020204" pitchFamily="34" charset="0"/>
                    <a:buNone/>
                    <a:tabLst/>
                    <a:defRPr/>
                  </a:pPr>
                  <a:r>
                    <a:rPr kumimoji="0" lang="en-GB" sz="200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10</a:t>
                  </a:r>
                </a:p>
              </p:txBody>
            </p:sp>
          </p:grpSp>
        </p:grpSp>
      </p:grpSp>
      <p:sp>
        <p:nvSpPr>
          <p:cNvPr id="257" name="Content Placeholder 2">
            <a:extLst>
              <a:ext uri="{FF2B5EF4-FFF2-40B4-BE49-F238E27FC236}">
                <a16:creationId xmlns:a16="http://schemas.microsoft.com/office/drawing/2014/main" id="{60FC84B3-E976-4547-94EE-CB118F3DCF78}"/>
              </a:ext>
            </a:extLst>
          </p:cNvPr>
          <p:cNvSpPr txBox="1">
            <a:spLocks/>
          </p:cNvSpPr>
          <p:nvPr/>
        </p:nvSpPr>
        <p:spPr>
          <a:xfrm>
            <a:off x="6198345" y="1378019"/>
            <a:ext cx="5390389" cy="5015581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000" dirty="0">
                <a:latin typeface="Arial"/>
              </a:rPr>
              <a:t>Click and compare the frame with ones with the frame with tens.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What is the same/different?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Explain how you can use place value to use the first calculation to solve the second calculation. How else can we say 20 tens?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What other calculations using multiplication can you write?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2000" dirty="0">
              <a:latin typeface="Arial"/>
            </a:endParaRP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tabLst/>
              <a:defRPr/>
            </a:pPr>
            <a:endParaRPr lang="en-GB" sz="2000" dirty="0">
              <a:latin typeface="Arial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Repeat for other similar calculations.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Font typeface="Arial" panose="020B0604020202020204" pitchFamily="34" charset="0"/>
              <a:buChar char="•"/>
            </a:pPr>
            <a:endParaRPr lang="en-GB" sz="2000" dirty="0"/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GB" sz="2000" kern="0" dirty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000" kern="0" dirty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000" kern="0" dirty="0">
              <a:solidFill>
                <a:schemeClr val="tx1"/>
              </a:solidFill>
            </a:endParaRPr>
          </a:p>
        </p:txBody>
      </p:sp>
      <p:sp>
        <p:nvSpPr>
          <p:cNvPr id="255" name="TextBox 19">
            <a:extLst>
              <a:ext uri="{FF2B5EF4-FFF2-40B4-BE49-F238E27FC236}">
                <a16:creationId xmlns:a16="http://schemas.microsoft.com/office/drawing/2014/main" id="{B810AE71-400A-4473-B1AE-7046F4922A37}"/>
              </a:ext>
            </a:extLst>
          </p:cNvPr>
          <p:cNvSpPr txBox="1"/>
          <p:nvPr/>
        </p:nvSpPr>
        <p:spPr>
          <a:xfrm>
            <a:off x="6351597" y="4713089"/>
            <a:ext cx="4651683" cy="1138773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2000" i="1" dirty="0">
                <a:solidFill>
                  <a:srgbClr val="585858"/>
                </a:solidFill>
              </a:rPr>
              <a:t>5</a:t>
            </a: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times 4 is equal to 20.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5 times 4 tens is equal to 20 tens.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2000" i="1" dirty="0">
                <a:solidFill>
                  <a:srgbClr val="585858"/>
                </a:solidFill>
              </a:rPr>
              <a:t>20</a:t>
            </a: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tens is equal to 200.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804DDD04-8BB6-47A1-A1D9-B228DCCEB79C}"/>
              </a:ext>
            </a:extLst>
          </p:cNvPr>
          <p:cNvSpPr/>
          <p:nvPr/>
        </p:nvSpPr>
        <p:spPr>
          <a:xfrm>
            <a:off x="3790713" y="4939325"/>
            <a:ext cx="2049691" cy="4413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92780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46" grpId="0" animBg="1"/>
    </p:bld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A0FB4-2137-4BDF-BD1E-86029F2E9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kern="1200" dirty="0">
                <a:solidFill>
                  <a:srgbClr val="FFFFFF"/>
                </a:solidFill>
              </a:rPr>
              <a:t>3NF-3 Scaling number facts by 10</a:t>
            </a: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7ACA8A6-A158-4861-9D31-3209DBF7DD04}"/>
              </a:ext>
            </a:extLst>
          </p:cNvPr>
          <p:cNvSpPr txBox="1"/>
          <p:nvPr/>
        </p:nvSpPr>
        <p:spPr>
          <a:xfrm>
            <a:off x="623888" y="1232240"/>
            <a:ext cx="109442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Complete these calculations and </a:t>
            </a:r>
            <a:r>
              <a:rPr lang="en-GB" sz="2000" dirty="0">
                <a:solidFill>
                  <a:srgbClr val="585858"/>
                </a:solidFill>
                <a:latin typeface="Arial" panose="020B0604020202020204" pitchFamily="34" charset="0"/>
              </a:rPr>
              <a:t>make up some of your own to build fluency.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0941A0-C9DC-48FC-A650-AD1A4F21F866}"/>
              </a:ext>
            </a:extLst>
          </p:cNvPr>
          <p:cNvSpPr txBox="1"/>
          <p:nvPr/>
        </p:nvSpPr>
        <p:spPr>
          <a:xfrm>
            <a:off x="2036526" y="1802660"/>
            <a:ext cx="2430250" cy="51768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2800" dirty="0">
                <a:solidFill>
                  <a:srgbClr val="000000"/>
                </a:solidFill>
                <a:latin typeface="Arial" panose="020B0604020202020204" pitchFamily="34" charset="0"/>
              </a:rPr>
              <a:t>2 x 4 = 8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2800" dirty="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x 40 =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2800" dirty="0">
                <a:solidFill>
                  <a:srgbClr val="000000"/>
                </a:solidFill>
                <a:latin typeface="Arial" panose="020B0604020202020204" pitchFamily="34" charset="0"/>
              </a:rPr>
              <a:t>8 ÷ 4 = 2 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2800" dirty="0">
                <a:solidFill>
                  <a:srgbClr val="000000"/>
                </a:solidFill>
                <a:latin typeface="Arial" panose="020B0604020202020204" pitchFamily="34" charset="0"/>
              </a:rPr>
              <a:t>80 ÷ 2 =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lang="en-GB" sz="2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2800" dirty="0">
                <a:solidFill>
                  <a:srgbClr val="000000"/>
                </a:solidFill>
                <a:latin typeface="Arial" panose="020B0604020202020204" pitchFamily="34" charset="0"/>
              </a:rPr>
              <a:t>6 x 5 = 30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2800" dirty="0">
                <a:solidFill>
                  <a:srgbClr val="000000"/>
                </a:solidFill>
                <a:latin typeface="Arial" panose="020B0604020202020204" pitchFamily="34" charset="0"/>
              </a:rPr>
              <a:t>6 x 50 =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2800" dirty="0">
                <a:solidFill>
                  <a:srgbClr val="000000"/>
                </a:solidFill>
                <a:latin typeface="Arial" panose="020B0604020202020204" pitchFamily="34" charset="0"/>
              </a:rPr>
              <a:t>30 ÷ 5 = 6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2800" dirty="0">
                <a:solidFill>
                  <a:srgbClr val="000000"/>
                </a:solidFill>
                <a:latin typeface="Arial" panose="020B0604020202020204" pitchFamily="34" charset="0"/>
              </a:rPr>
              <a:t>300 ÷ 5 =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28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8DA35A-C21E-4A06-ACA7-9435FBBDD5F1}"/>
              </a:ext>
            </a:extLst>
          </p:cNvPr>
          <p:cNvSpPr txBox="1"/>
          <p:nvPr/>
        </p:nvSpPr>
        <p:spPr>
          <a:xfrm>
            <a:off x="7158662" y="1867423"/>
            <a:ext cx="2430250" cy="51768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2800" dirty="0">
                <a:solidFill>
                  <a:srgbClr val="000000"/>
                </a:solidFill>
                <a:latin typeface="Arial" panose="020B0604020202020204" pitchFamily="34" charset="0"/>
              </a:rPr>
              <a:t>6 x 2 = 12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2800" dirty="0">
                <a:solidFill>
                  <a:srgbClr val="000000"/>
                </a:solidFill>
                <a:latin typeface="Arial" panose="020B0604020202020204" pitchFamily="34" charset="0"/>
              </a:rPr>
              <a:t>6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x 20 =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2800" dirty="0">
                <a:solidFill>
                  <a:srgbClr val="000000"/>
                </a:solidFill>
                <a:latin typeface="Arial" panose="020B0604020202020204" pitchFamily="34" charset="0"/>
              </a:rPr>
              <a:t>12 ÷ 2 =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2800" dirty="0">
                <a:solidFill>
                  <a:srgbClr val="000000"/>
                </a:solidFill>
                <a:latin typeface="Arial" panose="020B0604020202020204" pitchFamily="34" charset="0"/>
              </a:rPr>
              <a:t>120 ÷ 20 =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lang="en-GB" sz="2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2800" dirty="0">
                <a:solidFill>
                  <a:srgbClr val="000000"/>
                </a:solidFill>
                <a:latin typeface="Arial" panose="020B0604020202020204" pitchFamily="34" charset="0"/>
              </a:rPr>
              <a:t>3 x 8 = 24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2800" dirty="0">
                <a:solidFill>
                  <a:srgbClr val="000000"/>
                </a:solidFill>
                <a:latin typeface="Arial" panose="020B0604020202020204" pitchFamily="34" charset="0"/>
              </a:rPr>
              <a:t>3 x 80 =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2800" dirty="0">
                <a:solidFill>
                  <a:srgbClr val="000000"/>
                </a:solidFill>
                <a:latin typeface="Arial" panose="020B0604020202020204" pitchFamily="34" charset="0"/>
              </a:rPr>
              <a:t>24 ÷ 8 =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2800" dirty="0">
                <a:solidFill>
                  <a:srgbClr val="000000"/>
                </a:solidFill>
                <a:latin typeface="Arial" panose="020B0604020202020204" pitchFamily="34" charset="0"/>
              </a:rPr>
              <a:t>240 ÷ 8 =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28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8795873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3, Unit 6, Learning Outcome 15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96621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15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pPr rtl="0"/>
                      <a:r>
                        <a:rPr lang="en-GB" sz="24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Pupils</a:t>
                      </a:r>
                      <a:r>
                        <a:rPr lang="en-GB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GB" sz="24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scale division derived from multiplication facts by 10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4128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94008" y="246063"/>
            <a:ext cx="11140163" cy="426170"/>
          </a:xfrm>
        </p:spPr>
        <p:txBody>
          <a:bodyPr>
            <a:no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Year 3, Unit 6, Learning Outcome 15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49" y="1062838"/>
            <a:ext cx="7219319" cy="4779962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the DfE Mathematics guidance. Page references relate to the 335-page document available as a download at the bottom of </a:t>
            </a:r>
            <a:r>
              <a:rPr lang="en-GB" sz="2000" dirty="0">
                <a:hlinkClick r:id="rId3"/>
              </a:rPr>
              <a:t>this web page</a:t>
            </a:r>
            <a:r>
              <a:rPr lang="en-GB" sz="2000" dirty="0"/>
              <a:t>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/>
        </p:nvGraphicFramePr>
        <p:xfrm>
          <a:off x="4514848" y="2815642"/>
          <a:ext cx="7219320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48876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3370444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Ready to progress criteria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3NF-3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103-105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pic>
        <p:nvPicPr>
          <p:cNvPr id="8" name="Picture Placeholder 7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778E3E13-F15C-4591-81C5-CA48EB6AE4EC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0" b="510"/>
          <a:stretch>
            <a:fillRect/>
          </a:stretch>
        </p:blipFill>
        <p:spPr>
          <a:xfrm>
            <a:off x="593725" y="1039018"/>
            <a:ext cx="3395663" cy="4779963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Action Button: Return 8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DAB83022-D258-4BA1-881B-85A87B12EB29}"/>
              </a:ext>
            </a:extLst>
          </p:cNvPr>
          <p:cNvSpPr/>
          <p:nvPr/>
        </p:nvSpPr>
        <p:spPr>
          <a:xfrm>
            <a:off x="593725" y="600418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8092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254F6-8F2E-41AC-9C5E-7CD383634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en-GB" kern="1200" dirty="0">
                <a:solidFill>
                  <a:srgbClr val="FFFFFF"/>
                </a:solidFill>
              </a:rPr>
              <a:t>3NF-3 Scaling number facts by 10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A91CB7E-3150-4B1B-90A7-62388764116F}"/>
              </a:ext>
            </a:extLst>
          </p:cNvPr>
          <p:cNvSpPr/>
          <p:nvPr/>
        </p:nvSpPr>
        <p:spPr>
          <a:xfrm>
            <a:off x="2329678" y="4589176"/>
            <a:ext cx="176202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200 ÷ 5 = 40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B60FBBAA-35AE-40E3-8568-03F989F889F7}"/>
              </a:ext>
            </a:extLst>
          </p:cNvPr>
          <p:cNvSpPr/>
          <p:nvPr/>
        </p:nvSpPr>
        <p:spPr>
          <a:xfrm>
            <a:off x="2329680" y="5158915"/>
            <a:ext cx="176202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200 ÷ 40 = 5</a:t>
            </a:r>
          </a:p>
        </p:txBody>
      </p: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B7E0A9D1-256E-4472-9361-46909F99E5CE}"/>
              </a:ext>
            </a:extLst>
          </p:cNvPr>
          <p:cNvGrpSpPr/>
          <p:nvPr/>
        </p:nvGrpSpPr>
        <p:grpSpPr>
          <a:xfrm>
            <a:off x="1451638" y="1706398"/>
            <a:ext cx="4030826" cy="2548956"/>
            <a:chOff x="6438728" y="1706398"/>
            <a:chExt cx="4030826" cy="2548956"/>
          </a:xfrm>
        </p:grpSpPr>
        <p:sp>
          <p:nvSpPr>
            <p:cNvPr id="124" name="Rectangle: Rounded Corners 123">
              <a:extLst>
                <a:ext uri="{FF2B5EF4-FFF2-40B4-BE49-F238E27FC236}">
                  <a16:creationId xmlns:a16="http://schemas.microsoft.com/office/drawing/2014/main" id="{81883CFF-519C-4563-816C-7733FC13AF5A}"/>
                </a:ext>
              </a:extLst>
            </p:cNvPr>
            <p:cNvSpPr/>
            <p:nvPr/>
          </p:nvSpPr>
          <p:spPr>
            <a:xfrm>
              <a:off x="6438728" y="1706398"/>
              <a:ext cx="716280" cy="2548956"/>
            </a:xfrm>
            <a:prstGeom prst="roundRect">
              <a:avLst>
                <a:gd name="adj" fmla="val 8156"/>
              </a:avLst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5" name="Rectangle: Rounded Corners 124">
              <a:extLst>
                <a:ext uri="{FF2B5EF4-FFF2-40B4-BE49-F238E27FC236}">
                  <a16:creationId xmlns:a16="http://schemas.microsoft.com/office/drawing/2014/main" id="{7B36DCF2-B411-4F8D-8454-A7881CBCD6DD}"/>
                </a:ext>
              </a:extLst>
            </p:cNvPr>
            <p:cNvSpPr/>
            <p:nvPr/>
          </p:nvSpPr>
          <p:spPr>
            <a:xfrm>
              <a:off x="7261689" y="1706398"/>
              <a:ext cx="716280" cy="2548956"/>
            </a:xfrm>
            <a:prstGeom prst="roundRect">
              <a:avLst>
                <a:gd name="adj" fmla="val 8156"/>
              </a:avLst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6" name="Rectangle: Rounded Corners 125">
              <a:extLst>
                <a:ext uri="{FF2B5EF4-FFF2-40B4-BE49-F238E27FC236}">
                  <a16:creationId xmlns:a16="http://schemas.microsoft.com/office/drawing/2014/main" id="{4BA5B1DC-5AC5-4CA0-A963-E85FDE6132F4}"/>
                </a:ext>
              </a:extLst>
            </p:cNvPr>
            <p:cNvSpPr/>
            <p:nvPr/>
          </p:nvSpPr>
          <p:spPr>
            <a:xfrm>
              <a:off x="8084650" y="1706398"/>
              <a:ext cx="716280" cy="2548956"/>
            </a:xfrm>
            <a:prstGeom prst="roundRect">
              <a:avLst>
                <a:gd name="adj" fmla="val 8156"/>
              </a:avLst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7" name="Rectangle: Rounded Corners 126">
              <a:extLst>
                <a:ext uri="{FF2B5EF4-FFF2-40B4-BE49-F238E27FC236}">
                  <a16:creationId xmlns:a16="http://schemas.microsoft.com/office/drawing/2014/main" id="{A005C5FF-68DC-4CE3-B130-ACD04FE141C5}"/>
                </a:ext>
              </a:extLst>
            </p:cNvPr>
            <p:cNvSpPr/>
            <p:nvPr/>
          </p:nvSpPr>
          <p:spPr>
            <a:xfrm>
              <a:off x="8907611" y="1706398"/>
              <a:ext cx="716280" cy="2548956"/>
            </a:xfrm>
            <a:prstGeom prst="roundRect">
              <a:avLst>
                <a:gd name="adj" fmla="val 8156"/>
              </a:avLst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8" name="Rectangle: Rounded Corners 127">
              <a:extLst>
                <a:ext uri="{FF2B5EF4-FFF2-40B4-BE49-F238E27FC236}">
                  <a16:creationId xmlns:a16="http://schemas.microsoft.com/office/drawing/2014/main" id="{613CD7C5-FBE8-45F2-A506-6E122CA9D3BD}"/>
                </a:ext>
              </a:extLst>
            </p:cNvPr>
            <p:cNvSpPr/>
            <p:nvPr/>
          </p:nvSpPr>
          <p:spPr>
            <a:xfrm>
              <a:off x="9753274" y="1706398"/>
              <a:ext cx="716280" cy="2548956"/>
            </a:xfrm>
            <a:prstGeom prst="roundRect">
              <a:avLst>
                <a:gd name="adj" fmla="val 8156"/>
              </a:avLst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48BEF175-FC30-4E93-8CA9-E9352C7DCB5E}"/>
              </a:ext>
            </a:extLst>
          </p:cNvPr>
          <p:cNvGrpSpPr/>
          <p:nvPr/>
        </p:nvGrpSpPr>
        <p:grpSpPr>
          <a:xfrm>
            <a:off x="1542770" y="1806908"/>
            <a:ext cx="3857809" cy="2358043"/>
            <a:chOff x="6525237" y="1806908"/>
            <a:chExt cx="3857809" cy="2358043"/>
          </a:xfrm>
        </p:grpSpPr>
        <p:grpSp>
          <p:nvGrpSpPr>
            <p:cNvPr id="130" name="Group 129">
              <a:extLst>
                <a:ext uri="{FF2B5EF4-FFF2-40B4-BE49-F238E27FC236}">
                  <a16:creationId xmlns:a16="http://schemas.microsoft.com/office/drawing/2014/main" id="{7ED48344-1160-4D90-A543-63B107C6CD1D}"/>
                </a:ext>
              </a:extLst>
            </p:cNvPr>
            <p:cNvGrpSpPr/>
            <p:nvPr/>
          </p:nvGrpSpPr>
          <p:grpSpPr>
            <a:xfrm>
              <a:off x="6525237" y="1806908"/>
              <a:ext cx="543263" cy="2358043"/>
              <a:chOff x="6525237" y="1806908"/>
              <a:chExt cx="543263" cy="2358043"/>
            </a:xfrm>
          </p:grpSpPr>
          <p:grpSp>
            <p:nvGrpSpPr>
              <p:cNvPr id="183" name="Group 182">
                <a:extLst>
                  <a:ext uri="{FF2B5EF4-FFF2-40B4-BE49-F238E27FC236}">
                    <a16:creationId xmlns:a16="http://schemas.microsoft.com/office/drawing/2014/main" id="{D7B81756-0314-423E-809B-C6B67CC9CEA0}"/>
                  </a:ext>
                </a:extLst>
              </p:cNvPr>
              <p:cNvGrpSpPr/>
              <p:nvPr/>
            </p:nvGrpSpPr>
            <p:grpSpPr>
              <a:xfrm>
                <a:off x="6525237" y="1806908"/>
                <a:ext cx="543263" cy="543263"/>
                <a:chOff x="961427" y="2384629"/>
                <a:chExt cx="543263" cy="543263"/>
              </a:xfrm>
            </p:grpSpPr>
            <p:sp>
              <p:nvSpPr>
                <p:cNvPr id="193" name="Oval 192">
                  <a:extLst>
                    <a:ext uri="{FF2B5EF4-FFF2-40B4-BE49-F238E27FC236}">
                      <a16:creationId xmlns:a16="http://schemas.microsoft.com/office/drawing/2014/main" id="{CF48666F-30C7-4D9D-BEB9-B574D5F26923}"/>
                    </a:ext>
                  </a:extLst>
                </p:cNvPr>
                <p:cNvSpPr/>
                <p:nvPr/>
              </p:nvSpPr>
              <p:spPr bwMode="auto">
                <a:xfrm>
                  <a:off x="961427" y="2384629"/>
                  <a:ext cx="543263" cy="543263"/>
                </a:xfrm>
                <a:prstGeom prst="ellipse">
                  <a:avLst/>
                </a:prstGeom>
                <a:solidFill>
                  <a:srgbClr val="99CCFF"/>
                </a:solidFill>
                <a:ln w="12700">
                  <a:solidFill>
                    <a:schemeClr val="tx1"/>
                  </a:solidFill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742950" marR="0" indent="-28575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628C"/>
                    </a:buClr>
                    <a:buSzTx/>
                    <a:buFont typeface="Arial" charset="0"/>
                    <a:buChar char="●"/>
                    <a:tabLst/>
                  </a:pPr>
                  <a:endParaRPr kumimoji="0" lang="en-GB" sz="2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94" name="Rectangle 193">
                  <a:extLst>
                    <a:ext uri="{FF2B5EF4-FFF2-40B4-BE49-F238E27FC236}">
                      <a16:creationId xmlns:a16="http://schemas.microsoft.com/office/drawing/2014/main" id="{1ADEEE96-C8A8-4329-AFBC-D2CCA2B25A5C}"/>
                    </a:ext>
                  </a:extLst>
                </p:cNvPr>
                <p:cNvSpPr/>
                <p:nvPr/>
              </p:nvSpPr>
              <p:spPr>
                <a:xfrm>
                  <a:off x="998058" y="2456205"/>
                  <a:ext cx="470000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628C"/>
                    </a:buClr>
                    <a:buSzTx/>
                    <a:buFont typeface="Arial" panose="020B0604020202020204" pitchFamily="34" charset="0"/>
                    <a:buNone/>
                    <a:tabLst/>
                    <a:defRPr/>
                  </a:pPr>
                  <a:r>
                    <a:rPr kumimoji="0" lang="en-GB" sz="200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10</a:t>
                  </a:r>
                </a:p>
              </p:txBody>
            </p:sp>
          </p:grpSp>
          <p:grpSp>
            <p:nvGrpSpPr>
              <p:cNvPr id="184" name="Group 183">
                <a:extLst>
                  <a:ext uri="{FF2B5EF4-FFF2-40B4-BE49-F238E27FC236}">
                    <a16:creationId xmlns:a16="http://schemas.microsoft.com/office/drawing/2014/main" id="{721B209F-EB51-45CF-B6E6-B4524974ABB8}"/>
                  </a:ext>
                </a:extLst>
              </p:cNvPr>
              <p:cNvGrpSpPr/>
              <p:nvPr/>
            </p:nvGrpSpPr>
            <p:grpSpPr>
              <a:xfrm>
                <a:off x="6525237" y="2411835"/>
                <a:ext cx="543263" cy="543263"/>
                <a:chOff x="961427" y="2384629"/>
                <a:chExt cx="543263" cy="543263"/>
              </a:xfrm>
            </p:grpSpPr>
            <p:sp>
              <p:nvSpPr>
                <p:cNvPr id="191" name="Oval 190">
                  <a:extLst>
                    <a:ext uri="{FF2B5EF4-FFF2-40B4-BE49-F238E27FC236}">
                      <a16:creationId xmlns:a16="http://schemas.microsoft.com/office/drawing/2014/main" id="{5908701F-10E4-45F8-BB1D-2C7AE08ED800}"/>
                    </a:ext>
                  </a:extLst>
                </p:cNvPr>
                <p:cNvSpPr/>
                <p:nvPr/>
              </p:nvSpPr>
              <p:spPr bwMode="auto">
                <a:xfrm>
                  <a:off x="961427" y="2384629"/>
                  <a:ext cx="543263" cy="543263"/>
                </a:xfrm>
                <a:prstGeom prst="ellipse">
                  <a:avLst/>
                </a:prstGeom>
                <a:solidFill>
                  <a:srgbClr val="99CCFF"/>
                </a:solidFill>
                <a:ln w="12700">
                  <a:solidFill>
                    <a:schemeClr val="tx1"/>
                  </a:solidFill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742950" marR="0" indent="-28575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628C"/>
                    </a:buClr>
                    <a:buSzTx/>
                    <a:buFont typeface="Arial" charset="0"/>
                    <a:buChar char="●"/>
                    <a:tabLst/>
                  </a:pPr>
                  <a:endParaRPr kumimoji="0" lang="en-GB" sz="2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92" name="Rectangle 191">
                  <a:extLst>
                    <a:ext uri="{FF2B5EF4-FFF2-40B4-BE49-F238E27FC236}">
                      <a16:creationId xmlns:a16="http://schemas.microsoft.com/office/drawing/2014/main" id="{261FE6C2-8C05-4B79-9995-D3A0DFF20F63}"/>
                    </a:ext>
                  </a:extLst>
                </p:cNvPr>
                <p:cNvSpPr/>
                <p:nvPr/>
              </p:nvSpPr>
              <p:spPr>
                <a:xfrm>
                  <a:off x="998058" y="2456205"/>
                  <a:ext cx="470000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628C"/>
                    </a:buClr>
                    <a:buSzTx/>
                    <a:buFont typeface="Arial" panose="020B0604020202020204" pitchFamily="34" charset="0"/>
                    <a:buNone/>
                    <a:tabLst/>
                    <a:defRPr/>
                  </a:pPr>
                  <a:r>
                    <a:rPr kumimoji="0" lang="en-GB" sz="200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10</a:t>
                  </a:r>
                </a:p>
              </p:txBody>
            </p:sp>
          </p:grpSp>
          <p:grpSp>
            <p:nvGrpSpPr>
              <p:cNvPr id="185" name="Group 184">
                <a:extLst>
                  <a:ext uri="{FF2B5EF4-FFF2-40B4-BE49-F238E27FC236}">
                    <a16:creationId xmlns:a16="http://schemas.microsoft.com/office/drawing/2014/main" id="{78292B26-04AD-4CF0-A603-777D5CC71E79}"/>
                  </a:ext>
                </a:extLst>
              </p:cNvPr>
              <p:cNvGrpSpPr/>
              <p:nvPr/>
            </p:nvGrpSpPr>
            <p:grpSpPr>
              <a:xfrm>
                <a:off x="6525237" y="3016762"/>
                <a:ext cx="543263" cy="543263"/>
                <a:chOff x="961427" y="2384629"/>
                <a:chExt cx="543263" cy="543263"/>
              </a:xfrm>
            </p:grpSpPr>
            <p:sp>
              <p:nvSpPr>
                <p:cNvPr id="189" name="Oval 188">
                  <a:extLst>
                    <a:ext uri="{FF2B5EF4-FFF2-40B4-BE49-F238E27FC236}">
                      <a16:creationId xmlns:a16="http://schemas.microsoft.com/office/drawing/2014/main" id="{32F73DB1-A20C-4B2E-8F2A-049793B3C624}"/>
                    </a:ext>
                  </a:extLst>
                </p:cNvPr>
                <p:cNvSpPr/>
                <p:nvPr/>
              </p:nvSpPr>
              <p:spPr bwMode="auto">
                <a:xfrm>
                  <a:off x="961427" y="2384629"/>
                  <a:ext cx="543263" cy="543263"/>
                </a:xfrm>
                <a:prstGeom prst="ellipse">
                  <a:avLst/>
                </a:prstGeom>
                <a:solidFill>
                  <a:srgbClr val="99CCFF"/>
                </a:solidFill>
                <a:ln w="12700">
                  <a:solidFill>
                    <a:schemeClr val="tx1"/>
                  </a:solidFill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742950" marR="0" indent="-28575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628C"/>
                    </a:buClr>
                    <a:buSzTx/>
                    <a:buFont typeface="Arial" charset="0"/>
                    <a:buChar char="●"/>
                    <a:tabLst/>
                  </a:pPr>
                  <a:endParaRPr kumimoji="0" lang="en-GB" sz="2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90" name="Rectangle 189">
                  <a:extLst>
                    <a:ext uri="{FF2B5EF4-FFF2-40B4-BE49-F238E27FC236}">
                      <a16:creationId xmlns:a16="http://schemas.microsoft.com/office/drawing/2014/main" id="{6EE18031-73EA-40E9-BDD0-BD98DCF76B70}"/>
                    </a:ext>
                  </a:extLst>
                </p:cNvPr>
                <p:cNvSpPr/>
                <p:nvPr/>
              </p:nvSpPr>
              <p:spPr>
                <a:xfrm>
                  <a:off x="998058" y="2456205"/>
                  <a:ext cx="470000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628C"/>
                    </a:buClr>
                    <a:buSzTx/>
                    <a:buFont typeface="Arial" panose="020B0604020202020204" pitchFamily="34" charset="0"/>
                    <a:buNone/>
                    <a:tabLst/>
                    <a:defRPr/>
                  </a:pPr>
                  <a:r>
                    <a:rPr kumimoji="0" lang="en-GB" sz="200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10</a:t>
                  </a:r>
                </a:p>
              </p:txBody>
            </p:sp>
          </p:grpSp>
          <p:grpSp>
            <p:nvGrpSpPr>
              <p:cNvPr id="186" name="Group 185">
                <a:extLst>
                  <a:ext uri="{FF2B5EF4-FFF2-40B4-BE49-F238E27FC236}">
                    <a16:creationId xmlns:a16="http://schemas.microsoft.com/office/drawing/2014/main" id="{18273493-6A4E-447A-8B1A-4EE69B0406BA}"/>
                  </a:ext>
                </a:extLst>
              </p:cNvPr>
              <p:cNvGrpSpPr/>
              <p:nvPr/>
            </p:nvGrpSpPr>
            <p:grpSpPr>
              <a:xfrm>
                <a:off x="6525237" y="3621688"/>
                <a:ext cx="543263" cy="543263"/>
                <a:chOff x="961427" y="2384629"/>
                <a:chExt cx="543263" cy="543263"/>
              </a:xfrm>
            </p:grpSpPr>
            <p:sp>
              <p:nvSpPr>
                <p:cNvPr id="187" name="Oval 186">
                  <a:extLst>
                    <a:ext uri="{FF2B5EF4-FFF2-40B4-BE49-F238E27FC236}">
                      <a16:creationId xmlns:a16="http://schemas.microsoft.com/office/drawing/2014/main" id="{CB37A9B6-343C-480E-B94A-5F54C5A5F13C}"/>
                    </a:ext>
                  </a:extLst>
                </p:cNvPr>
                <p:cNvSpPr/>
                <p:nvPr/>
              </p:nvSpPr>
              <p:spPr bwMode="auto">
                <a:xfrm>
                  <a:off x="961427" y="2384629"/>
                  <a:ext cx="543263" cy="543263"/>
                </a:xfrm>
                <a:prstGeom prst="ellipse">
                  <a:avLst/>
                </a:prstGeom>
                <a:solidFill>
                  <a:srgbClr val="99CCFF"/>
                </a:solidFill>
                <a:ln w="12700">
                  <a:solidFill>
                    <a:schemeClr val="tx1"/>
                  </a:solidFill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742950" marR="0" indent="-28575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628C"/>
                    </a:buClr>
                    <a:buSzTx/>
                    <a:buFont typeface="Arial" charset="0"/>
                    <a:buChar char="●"/>
                    <a:tabLst/>
                  </a:pPr>
                  <a:endParaRPr kumimoji="0" lang="en-GB" sz="2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88" name="Rectangle 187">
                  <a:extLst>
                    <a:ext uri="{FF2B5EF4-FFF2-40B4-BE49-F238E27FC236}">
                      <a16:creationId xmlns:a16="http://schemas.microsoft.com/office/drawing/2014/main" id="{0D0EFCA3-AA76-4588-9AB7-A176E0B17DEA}"/>
                    </a:ext>
                  </a:extLst>
                </p:cNvPr>
                <p:cNvSpPr/>
                <p:nvPr/>
              </p:nvSpPr>
              <p:spPr>
                <a:xfrm>
                  <a:off x="998058" y="2456205"/>
                  <a:ext cx="470000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628C"/>
                    </a:buClr>
                    <a:buSzTx/>
                    <a:buFont typeface="Arial" panose="020B0604020202020204" pitchFamily="34" charset="0"/>
                    <a:buNone/>
                    <a:tabLst/>
                    <a:defRPr/>
                  </a:pPr>
                  <a:r>
                    <a:rPr kumimoji="0" lang="en-GB" sz="200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10</a:t>
                  </a:r>
                </a:p>
              </p:txBody>
            </p:sp>
          </p:grpSp>
        </p:grpSp>
        <p:grpSp>
          <p:nvGrpSpPr>
            <p:cNvPr id="131" name="Group 130">
              <a:extLst>
                <a:ext uri="{FF2B5EF4-FFF2-40B4-BE49-F238E27FC236}">
                  <a16:creationId xmlns:a16="http://schemas.microsoft.com/office/drawing/2014/main" id="{F4781F60-2F70-423F-9F57-09F0A763B6D8}"/>
                </a:ext>
              </a:extLst>
            </p:cNvPr>
            <p:cNvGrpSpPr/>
            <p:nvPr/>
          </p:nvGrpSpPr>
          <p:grpSpPr>
            <a:xfrm>
              <a:off x="7348198" y="1806908"/>
              <a:ext cx="543263" cy="2358043"/>
              <a:chOff x="6525237" y="1806908"/>
              <a:chExt cx="543263" cy="2358043"/>
            </a:xfrm>
          </p:grpSpPr>
          <p:grpSp>
            <p:nvGrpSpPr>
              <p:cNvPr id="171" name="Group 170">
                <a:extLst>
                  <a:ext uri="{FF2B5EF4-FFF2-40B4-BE49-F238E27FC236}">
                    <a16:creationId xmlns:a16="http://schemas.microsoft.com/office/drawing/2014/main" id="{EE296F4C-19E4-44E3-A767-14BFED349040}"/>
                  </a:ext>
                </a:extLst>
              </p:cNvPr>
              <p:cNvGrpSpPr/>
              <p:nvPr/>
            </p:nvGrpSpPr>
            <p:grpSpPr>
              <a:xfrm>
                <a:off x="6525237" y="1806908"/>
                <a:ext cx="543263" cy="543263"/>
                <a:chOff x="961427" y="2384629"/>
                <a:chExt cx="543263" cy="543263"/>
              </a:xfrm>
            </p:grpSpPr>
            <p:sp>
              <p:nvSpPr>
                <p:cNvPr id="181" name="Oval 180">
                  <a:extLst>
                    <a:ext uri="{FF2B5EF4-FFF2-40B4-BE49-F238E27FC236}">
                      <a16:creationId xmlns:a16="http://schemas.microsoft.com/office/drawing/2014/main" id="{9288EBF2-8443-476E-B3F5-0E35A39E382A}"/>
                    </a:ext>
                  </a:extLst>
                </p:cNvPr>
                <p:cNvSpPr/>
                <p:nvPr/>
              </p:nvSpPr>
              <p:spPr bwMode="auto">
                <a:xfrm>
                  <a:off x="961427" y="2384629"/>
                  <a:ext cx="543263" cy="543263"/>
                </a:xfrm>
                <a:prstGeom prst="ellipse">
                  <a:avLst/>
                </a:prstGeom>
                <a:solidFill>
                  <a:srgbClr val="99CCFF"/>
                </a:solidFill>
                <a:ln w="12700">
                  <a:solidFill>
                    <a:schemeClr val="tx1"/>
                  </a:solidFill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742950" marR="0" indent="-28575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628C"/>
                    </a:buClr>
                    <a:buSzTx/>
                    <a:buFont typeface="Arial" charset="0"/>
                    <a:buChar char="●"/>
                    <a:tabLst/>
                  </a:pPr>
                  <a:endParaRPr kumimoji="0" lang="en-GB" sz="2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82" name="Rectangle 181">
                  <a:extLst>
                    <a:ext uri="{FF2B5EF4-FFF2-40B4-BE49-F238E27FC236}">
                      <a16:creationId xmlns:a16="http://schemas.microsoft.com/office/drawing/2014/main" id="{D3552EEC-8130-485D-B0DC-40C2C82ABC56}"/>
                    </a:ext>
                  </a:extLst>
                </p:cNvPr>
                <p:cNvSpPr/>
                <p:nvPr/>
              </p:nvSpPr>
              <p:spPr>
                <a:xfrm>
                  <a:off x="998058" y="2456205"/>
                  <a:ext cx="470000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628C"/>
                    </a:buClr>
                    <a:buSzTx/>
                    <a:buFont typeface="Arial" panose="020B0604020202020204" pitchFamily="34" charset="0"/>
                    <a:buNone/>
                    <a:tabLst/>
                    <a:defRPr/>
                  </a:pPr>
                  <a:r>
                    <a:rPr kumimoji="0" lang="en-GB" sz="200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10</a:t>
                  </a:r>
                </a:p>
              </p:txBody>
            </p:sp>
          </p:grpSp>
          <p:grpSp>
            <p:nvGrpSpPr>
              <p:cNvPr id="172" name="Group 171">
                <a:extLst>
                  <a:ext uri="{FF2B5EF4-FFF2-40B4-BE49-F238E27FC236}">
                    <a16:creationId xmlns:a16="http://schemas.microsoft.com/office/drawing/2014/main" id="{38BC9A21-1AA4-4AE8-B0C4-00807258A0D4}"/>
                  </a:ext>
                </a:extLst>
              </p:cNvPr>
              <p:cNvGrpSpPr/>
              <p:nvPr/>
            </p:nvGrpSpPr>
            <p:grpSpPr>
              <a:xfrm>
                <a:off x="6525237" y="2411835"/>
                <a:ext cx="543263" cy="543263"/>
                <a:chOff x="961427" y="2384629"/>
                <a:chExt cx="543263" cy="543263"/>
              </a:xfrm>
            </p:grpSpPr>
            <p:sp>
              <p:nvSpPr>
                <p:cNvPr id="179" name="Oval 178">
                  <a:extLst>
                    <a:ext uri="{FF2B5EF4-FFF2-40B4-BE49-F238E27FC236}">
                      <a16:creationId xmlns:a16="http://schemas.microsoft.com/office/drawing/2014/main" id="{B1E57B6E-215E-4CA8-A186-633CA63A7437}"/>
                    </a:ext>
                  </a:extLst>
                </p:cNvPr>
                <p:cNvSpPr/>
                <p:nvPr/>
              </p:nvSpPr>
              <p:spPr bwMode="auto">
                <a:xfrm>
                  <a:off x="961427" y="2384629"/>
                  <a:ext cx="543263" cy="543263"/>
                </a:xfrm>
                <a:prstGeom prst="ellipse">
                  <a:avLst/>
                </a:prstGeom>
                <a:solidFill>
                  <a:srgbClr val="99CCFF"/>
                </a:solidFill>
                <a:ln w="12700">
                  <a:solidFill>
                    <a:schemeClr val="tx1"/>
                  </a:solidFill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742950" marR="0" indent="-28575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628C"/>
                    </a:buClr>
                    <a:buSzTx/>
                    <a:buFont typeface="Arial" charset="0"/>
                    <a:buChar char="●"/>
                    <a:tabLst/>
                  </a:pPr>
                  <a:endParaRPr kumimoji="0" lang="en-GB" sz="2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80" name="Rectangle 179">
                  <a:extLst>
                    <a:ext uri="{FF2B5EF4-FFF2-40B4-BE49-F238E27FC236}">
                      <a16:creationId xmlns:a16="http://schemas.microsoft.com/office/drawing/2014/main" id="{352C9D8E-6E73-4154-B8BD-E1DF824129E4}"/>
                    </a:ext>
                  </a:extLst>
                </p:cNvPr>
                <p:cNvSpPr/>
                <p:nvPr/>
              </p:nvSpPr>
              <p:spPr>
                <a:xfrm>
                  <a:off x="998058" y="2456205"/>
                  <a:ext cx="470000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628C"/>
                    </a:buClr>
                    <a:buSzTx/>
                    <a:buFont typeface="Arial" panose="020B0604020202020204" pitchFamily="34" charset="0"/>
                    <a:buNone/>
                    <a:tabLst/>
                    <a:defRPr/>
                  </a:pPr>
                  <a:r>
                    <a:rPr kumimoji="0" lang="en-GB" sz="200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10</a:t>
                  </a:r>
                </a:p>
              </p:txBody>
            </p:sp>
          </p:grpSp>
          <p:grpSp>
            <p:nvGrpSpPr>
              <p:cNvPr id="173" name="Group 172">
                <a:extLst>
                  <a:ext uri="{FF2B5EF4-FFF2-40B4-BE49-F238E27FC236}">
                    <a16:creationId xmlns:a16="http://schemas.microsoft.com/office/drawing/2014/main" id="{174D1409-DC59-49D9-A6F2-2D9E10536245}"/>
                  </a:ext>
                </a:extLst>
              </p:cNvPr>
              <p:cNvGrpSpPr/>
              <p:nvPr/>
            </p:nvGrpSpPr>
            <p:grpSpPr>
              <a:xfrm>
                <a:off x="6525237" y="3016762"/>
                <a:ext cx="543263" cy="543263"/>
                <a:chOff x="961427" y="2384629"/>
                <a:chExt cx="543263" cy="543263"/>
              </a:xfrm>
            </p:grpSpPr>
            <p:sp>
              <p:nvSpPr>
                <p:cNvPr id="177" name="Oval 176">
                  <a:extLst>
                    <a:ext uri="{FF2B5EF4-FFF2-40B4-BE49-F238E27FC236}">
                      <a16:creationId xmlns:a16="http://schemas.microsoft.com/office/drawing/2014/main" id="{5D95444C-7C92-411B-A946-90AF6ADB2EA2}"/>
                    </a:ext>
                  </a:extLst>
                </p:cNvPr>
                <p:cNvSpPr/>
                <p:nvPr/>
              </p:nvSpPr>
              <p:spPr bwMode="auto">
                <a:xfrm>
                  <a:off x="961427" y="2384629"/>
                  <a:ext cx="543263" cy="543263"/>
                </a:xfrm>
                <a:prstGeom prst="ellipse">
                  <a:avLst/>
                </a:prstGeom>
                <a:solidFill>
                  <a:srgbClr val="99CCFF"/>
                </a:solidFill>
                <a:ln w="12700">
                  <a:solidFill>
                    <a:schemeClr val="tx1"/>
                  </a:solidFill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742950" marR="0" indent="-28575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628C"/>
                    </a:buClr>
                    <a:buSzTx/>
                    <a:buFont typeface="Arial" charset="0"/>
                    <a:buChar char="●"/>
                    <a:tabLst/>
                  </a:pPr>
                  <a:endParaRPr kumimoji="0" lang="en-GB" sz="2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78" name="Rectangle 177">
                  <a:extLst>
                    <a:ext uri="{FF2B5EF4-FFF2-40B4-BE49-F238E27FC236}">
                      <a16:creationId xmlns:a16="http://schemas.microsoft.com/office/drawing/2014/main" id="{F1472C4A-9E92-4539-889A-F09948592A00}"/>
                    </a:ext>
                  </a:extLst>
                </p:cNvPr>
                <p:cNvSpPr/>
                <p:nvPr/>
              </p:nvSpPr>
              <p:spPr>
                <a:xfrm>
                  <a:off x="998058" y="2456205"/>
                  <a:ext cx="470000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628C"/>
                    </a:buClr>
                    <a:buSzTx/>
                    <a:buFont typeface="Arial" panose="020B0604020202020204" pitchFamily="34" charset="0"/>
                    <a:buNone/>
                    <a:tabLst/>
                    <a:defRPr/>
                  </a:pPr>
                  <a:r>
                    <a:rPr kumimoji="0" lang="en-GB" sz="200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10</a:t>
                  </a:r>
                </a:p>
              </p:txBody>
            </p:sp>
          </p:grpSp>
          <p:grpSp>
            <p:nvGrpSpPr>
              <p:cNvPr id="174" name="Group 173">
                <a:extLst>
                  <a:ext uri="{FF2B5EF4-FFF2-40B4-BE49-F238E27FC236}">
                    <a16:creationId xmlns:a16="http://schemas.microsoft.com/office/drawing/2014/main" id="{68EE25C0-986C-4930-9B9B-DF5D6BE0D1CC}"/>
                  </a:ext>
                </a:extLst>
              </p:cNvPr>
              <p:cNvGrpSpPr/>
              <p:nvPr/>
            </p:nvGrpSpPr>
            <p:grpSpPr>
              <a:xfrm>
                <a:off x="6525237" y="3621688"/>
                <a:ext cx="543263" cy="543263"/>
                <a:chOff x="961427" y="2384629"/>
                <a:chExt cx="543263" cy="543263"/>
              </a:xfrm>
            </p:grpSpPr>
            <p:sp>
              <p:nvSpPr>
                <p:cNvPr id="175" name="Oval 174">
                  <a:extLst>
                    <a:ext uri="{FF2B5EF4-FFF2-40B4-BE49-F238E27FC236}">
                      <a16:creationId xmlns:a16="http://schemas.microsoft.com/office/drawing/2014/main" id="{FF32EC0E-23C8-407D-96DF-A7F2A9FF4BB9}"/>
                    </a:ext>
                  </a:extLst>
                </p:cNvPr>
                <p:cNvSpPr/>
                <p:nvPr/>
              </p:nvSpPr>
              <p:spPr bwMode="auto">
                <a:xfrm>
                  <a:off x="961427" y="2384629"/>
                  <a:ext cx="543263" cy="543263"/>
                </a:xfrm>
                <a:prstGeom prst="ellipse">
                  <a:avLst/>
                </a:prstGeom>
                <a:solidFill>
                  <a:srgbClr val="99CCFF"/>
                </a:solidFill>
                <a:ln w="12700">
                  <a:solidFill>
                    <a:schemeClr val="tx1"/>
                  </a:solidFill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742950" marR="0" indent="-28575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628C"/>
                    </a:buClr>
                    <a:buSzTx/>
                    <a:buFont typeface="Arial" charset="0"/>
                    <a:buChar char="●"/>
                    <a:tabLst/>
                  </a:pPr>
                  <a:endParaRPr kumimoji="0" lang="en-GB" sz="2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76" name="Rectangle 175">
                  <a:extLst>
                    <a:ext uri="{FF2B5EF4-FFF2-40B4-BE49-F238E27FC236}">
                      <a16:creationId xmlns:a16="http://schemas.microsoft.com/office/drawing/2014/main" id="{6A271CFA-C312-4026-A9E6-ABB5A902BCED}"/>
                    </a:ext>
                  </a:extLst>
                </p:cNvPr>
                <p:cNvSpPr/>
                <p:nvPr/>
              </p:nvSpPr>
              <p:spPr>
                <a:xfrm>
                  <a:off x="998058" y="2456205"/>
                  <a:ext cx="470000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628C"/>
                    </a:buClr>
                    <a:buSzTx/>
                    <a:buFont typeface="Arial" panose="020B0604020202020204" pitchFamily="34" charset="0"/>
                    <a:buNone/>
                    <a:tabLst/>
                    <a:defRPr/>
                  </a:pPr>
                  <a:r>
                    <a:rPr kumimoji="0" lang="en-GB" sz="200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10</a:t>
                  </a:r>
                </a:p>
              </p:txBody>
            </p:sp>
          </p:grpSp>
        </p:grpSp>
        <p:grpSp>
          <p:nvGrpSpPr>
            <p:cNvPr id="132" name="Group 131">
              <a:extLst>
                <a:ext uri="{FF2B5EF4-FFF2-40B4-BE49-F238E27FC236}">
                  <a16:creationId xmlns:a16="http://schemas.microsoft.com/office/drawing/2014/main" id="{93319DBA-0341-4471-B2DA-7A601F87A75F}"/>
                </a:ext>
              </a:extLst>
            </p:cNvPr>
            <p:cNvGrpSpPr/>
            <p:nvPr/>
          </p:nvGrpSpPr>
          <p:grpSpPr>
            <a:xfrm>
              <a:off x="8171159" y="1806908"/>
              <a:ext cx="543263" cy="2358043"/>
              <a:chOff x="6525237" y="1806908"/>
              <a:chExt cx="543263" cy="2358043"/>
            </a:xfrm>
          </p:grpSpPr>
          <p:grpSp>
            <p:nvGrpSpPr>
              <p:cNvPr id="159" name="Group 158">
                <a:extLst>
                  <a:ext uri="{FF2B5EF4-FFF2-40B4-BE49-F238E27FC236}">
                    <a16:creationId xmlns:a16="http://schemas.microsoft.com/office/drawing/2014/main" id="{12FF3BC7-78A7-458A-81E0-77C98AC6AAAC}"/>
                  </a:ext>
                </a:extLst>
              </p:cNvPr>
              <p:cNvGrpSpPr/>
              <p:nvPr/>
            </p:nvGrpSpPr>
            <p:grpSpPr>
              <a:xfrm>
                <a:off x="6525237" y="1806908"/>
                <a:ext cx="543263" cy="543263"/>
                <a:chOff x="961427" y="2384629"/>
                <a:chExt cx="543263" cy="543263"/>
              </a:xfrm>
            </p:grpSpPr>
            <p:sp>
              <p:nvSpPr>
                <p:cNvPr id="169" name="Oval 168">
                  <a:extLst>
                    <a:ext uri="{FF2B5EF4-FFF2-40B4-BE49-F238E27FC236}">
                      <a16:creationId xmlns:a16="http://schemas.microsoft.com/office/drawing/2014/main" id="{2F3EA601-13CE-43C8-819C-7D90CC1E0BAE}"/>
                    </a:ext>
                  </a:extLst>
                </p:cNvPr>
                <p:cNvSpPr/>
                <p:nvPr/>
              </p:nvSpPr>
              <p:spPr bwMode="auto">
                <a:xfrm>
                  <a:off x="961427" y="2384629"/>
                  <a:ext cx="543263" cy="543263"/>
                </a:xfrm>
                <a:prstGeom prst="ellipse">
                  <a:avLst/>
                </a:prstGeom>
                <a:solidFill>
                  <a:srgbClr val="99CCFF"/>
                </a:solidFill>
                <a:ln w="12700">
                  <a:solidFill>
                    <a:schemeClr val="tx1"/>
                  </a:solidFill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742950" marR="0" indent="-28575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628C"/>
                    </a:buClr>
                    <a:buSzTx/>
                    <a:buFont typeface="Arial" charset="0"/>
                    <a:buChar char="●"/>
                    <a:tabLst/>
                  </a:pPr>
                  <a:endParaRPr kumimoji="0" lang="en-GB" sz="2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70" name="Rectangle 169">
                  <a:extLst>
                    <a:ext uri="{FF2B5EF4-FFF2-40B4-BE49-F238E27FC236}">
                      <a16:creationId xmlns:a16="http://schemas.microsoft.com/office/drawing/2014/main" id="{6ADB101B-0A1B-4AF9-A7E0-7494EB08A052}"/>
                    </a:ext>
                  </a:extLst>
                </p:cNvPr>
                <p:cNvSpPr/>
                <p:nvPr/>
              </p:nvSpPr>
              <p:spPr>
                <a:xfrm>
                  <a:off x="998058" y="2456205"/>
                  <a:ext cx="470000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628C"/>
                    </a:buClr>
                    <a:buSzTx/>
                    <a:buFont typeface="Arial" panose="020B0604020202020204" pitchFamily="34" charset="0"/>
                    <a:buNone/>
                    <a:tabLst/>
                    <a:defRPr/>
                  </a:pPr>
                  <a:r>
                    <a:rPr kumimoji="0" lang="en-GB" sz="200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10</a:t>
                  </a:r>
                </a:p>
              </p:txBody>
            </p:sp>
          </p:grpSp>
          <p:grpSp>
            <p:nvGrpSpPr>
              <p:cNvPr id="160" name="Group 159">
                <a:extLst>
                  <a:ext uri="{FF2B5EF4-FFF2-40B4-BE49-F238E27FC236}">
                    <a16:creationId xmlns:a16="http://schemas.microsoft.com/office/drawing/2014/main" id="{89176449-587A-4B15-B4C0-CD9B03BE332B}"/>
                  </a:ext>
                </a:extLst>
              </p:cNvPr>
              <p:cNvGrpSpPr/>
              <p:nvPr/>
            </p:nvGrpSpPr>
            <p:grpSpPr>
              <a:xfrm>
                <a:off x="6525237" y="2411835"/>
                <a:ext cx="543263" cy="543263"/>
                <a:chOff x="961427" y="2384629"/>
                <a:chExt cx="543263" cy="543263"/>
              </a:xfrm>
            </p:grpSpPr>
            <p:sp>
              <p:nvSpPr>
                <p:cNvPr id="167" name="Oval 166">
                  <a:extLst>
                    <a:ext uri="{FF2B5EF4-FFF2-40B4-BE49-F238E27FC236}">
                      <a16:creationId xmlns:a16="http://schemas.microsoft.com/office/drawing/2014/main" id="{42F2B627-DB7A-4FFC-BCC6-9B50A6F2CA1A}"/>
                    </a:ext>
                  </a:extLst>
                </p:cNvPr>
                <p:cNvSpPr/>
                <p:nvPr/>
              </p:nvSpPr>
              <p:spPr bwMode="auto">
                <a:xfrm>
                  <a:off x="961427" y="2384629"/>
                  <a:ext cx="543263" cy="543263"/>
                </a:xfrm>
                <a:prstGeom prst="ellipse">
                  <a:avLst/>
                </a:prstGeom>
                <a:solidFill>
                  <a:srgbClr val="99CCFF"/>
                </a:solidFill>
                <a:ln w="12700">
                  <a:solidFill>
                    <a:schemeClr val="tx1"/>
                  </a:solidFill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742950" marR="0" indent="-28575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628C"/>
                    </a:buClr>
                    <a:buSzTx/>
                    <a:buFont typeface="Arial" charset="0"/>
                    <a:buChar char="●"/>
                    <a:tabLst/>
                  </a:pPr>
                  <a:endParaRPr kumimoji="0" lang="en-GB" sz="2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68" name="Rectangle 167">
                  <a:extLst>
                    <a:ext uri="{FF2B5EF4-FFF2-40B4-BE49-F238E27FC236}">
                      <a16:creationId xmlns:a16="http://schemas.microsoft.com/office/drawing/2014/main" id="{E183EA62-4161-4BF4-B2BD-DA66CB6DF7B6}"/>
                    </a:ext>
                  </a:extLst>
                </p:cNvPr>
                <p:cNvSpPr/>
                <p:nvPr/>
              </p:nvSpPr>
              <p:spPr>
                <a:xfrm>
                  <a:off x="998058" y="2456205"/>
                  <a:ext cx="470000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628C"/>
                    </a:buClr>
                    <a:buSzTx/>
                    <a:buFont typeface="Arial" panose="020B0604020202020204" pitchFamily="34" charset="0"/>
                    <a:buNone/>
                    <a:tabLst/>
                    <a:defRPr/>
                  </a:pPr>
                  <a:r>
                    <a:rPr kumimoji="0" lang="en-GB" sz="200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10</a:t>
                  </a:r>
                </a:p>
              </p:txBody>
            </p:sp>
          </p:grpSp>
          <p:grpSp>
            <p:nvGrpSpPr>
              <p:cNvPr id="161" name="Group 160">
                <a:extLst>
                  <a:ext uri="{FF2B5EF4-FFF2-40B4-BE49-F238E27FC236}">
                    <a16:creationId xmlns:a16="http://schemas.microsoft.com/office/drawing/2014/main" id="{A3B6639C-1857-4C46-88A5-4F73FFFDD80F}"/>
                  </a:ext>
                </a:extLst>
              </p:cNvPr>
              <p:cNvGrpSpPr/>
              <p:nvPr/>
            </p:nvGrpSpPr>
            <p:grpSpPr>
              <a:xfrm>
                <a:off x="6525237" y="3016762"/>
                <a:ext cx="543263" cy="543263"/>
                <a:chOff x="961427" y="2384629"/>
                <a:chExt cx="543263" cy="543263"/>
              </a:xfrm>
            </p:grpSpPr>
            <p:sp>
              <p:nvSpPr>
                <p:cNvPr id="165" name="Oval 164">
                  <a:extLst>
                    <a:ext uri="{FF2B5EF4-FFF2-40B4-BE49-F238E27FC236}">
                      <a16:creationId xmlns:a16="http://schemas.microsoft.com/office/drawing/2014/main" id="{56149D7F-813B-42AC-853A-D8ECBD11BDFA}"/>
                    </a:ext>
                  </a:extLst>
                </p:cNvPr>
                <p:cNvSpPr/>
                <p:nvPr/>
              </p:nvSpPr>
              <p:spPr bwMode="auto">
                <a:xfrm>
                  <a:off x="961427" y="2384629"/>
                  <a:ext cx="543263" cy="543263"/>
                </a:xfrm>
                <a:prstGeom prst="ellipse">
                  <a:avLst/>
                </a:prstGeom>
                <a:solidFill>
                  <a:srgbClr val="99CCFF"/>
                </a:solidFill>
                <a:ln w="12700">
                  <a:solidFill>
                    <a:schemeClr val="tx1"/>
                  </a:solidFill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742950" marR="0" indent="-28575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628C"/>
                    </a:buClr>
                    <a:buSzTx/>
                    <a:buFont typeface="Arial" charset="0"/>
                    <a:buChar char="●"/>
                    <a:tabLst/>
                  </a:pPr>
                  <a:endParaRPr kumimoji="0" lang="en-GB" sz="2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66" name="Rectangle 165">
                  <a:extLst>
                    <a:ext uri="{FF2B5EF4-FFF2-40B4-BE49-F238E27FC236}">
                      <a16:creationId xmlns:a16="http://schemas.microsoft.com/office/drawing/2014/main" id="{27A0752E-5318-4716-99DA-C42E3D84A2ED}"/>
                    </a:ext>
                  </a:extLst>
                </p:cNvPr>
                <p:cNvSpPr/>
                <p:nvPr/>
              </p:nvSpPr>
              <p:spPr>
                <a:xfrm>
                  <a:off x="998058" y="2456205"/>
                  <a:ext cx="470000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628C"/>
                    </a:buClr>
                    <a:buSzTx/>
                    <a:buFont typeface="Arial" panose="020B0604020202020204" pitchFamily="34" charset="0"/>
                    <a:buNone/>
                    <a:tabLst/>
                    <a:defRPr/>
                  </a:pPr>
                  <a:r>
                    <a:rPr kumimoji="0" lang="en-GB" sz="200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10</a:t>
                  </a:r>
                </a:p>
              </p:txBody>
            </p:sp>
          </p:grpSp>
          <p:grpSp>
            <p:nvGrpSpPr>
              <p:cNvPr id="162" name="Group 161">
                <a:extLst>
                  <a:ext uri="{FF2B5EF4-FFF2-40B4-BE49-F238E27FC236}">
                    <a16:creationId xmlns:a16="http://schemas.microsoft.com/office/drawing/2014/main" id="{64290DB2-25BB-4283-80D6-BBAC66E38101}"/>
                  </a:ext>
                </a:extLst>
              </p:cNvPr>
              <p:cNvGrpSpPr/>
              <p:nvPr/>
            </p:nvGrpSpPr>
            <p:grpSpPr>
              <a:xfrm>
                <a:off x="6525237" y="3621688"/>
                <a:ext cx="543263" cy="543263"/>
                <a:chOff x="961427" y="2384629"/>
                <a:chExt cx="543263" cy="543263"/>
              </a:xfrm>
            </p:grpSpPr>
            <p:sp>
              <p:nvSpPr>
                <p:cNvPr id="163" name="Oval 162">
                  <a:extLst>
                    <a:ext uri="{FF2B5EF4-FFF2-40B4-BE49-F238E27FC236}">
                      <a16:creationId xmlns:a16="http://schemas.microsoft.com/office/drawing/2014/main" id="{A66D602A-14C1-4EA5-8B68-13D98B069BCD}"/>
                    </a:ext>
                  </a:extLst>
                </p:cNvPr>
                <p:cNvSpPr/>
                <p:nvPr/>
              </p:nvSpPr>
              <p:spPr bwMode="auto">
                <a:xfrm>
                  <a:off x="961427" y="2384629"/>
                  <a:ext cx="543263" cy="543263"/>
                </a:xfrm>
                <a:prstGeom prst="ellipse">
                  <a:avLst/>
                </a:prstGeom>
                <a:solidFill>
                  <a:srgbClr val="99CCFF"/>
                </a:solidFill>
                <a:ln w="12700">
                  <a:solidFill>
                    <a:schemeClr val="tx1"/>
                  </a:solidFill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742950" marR="0" indent="-28575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628C"/>
                    </a:buClr>
                    <a:buSzTx/>
                    <a:buFont typeface="Arial" charset="0"/>
                    <a:buChar char="●"/>
                    <a:tabLst/>
                  </a:pPr>
                  <a:endParaRPr kumimoji="0" lang="en-GB" sz="2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64" name="Rectangle 163">
                  <a:extLst>
                    <a:ext uri="{FF2B5EF4-FFF2-40B4-BE49-F238E27FC236}">
                      <a16:creationId xmlns:a16="http://schemas.microsoft.com/office/drawing/2014/main" id="{871B9BC2-3D77-4EE5-862C-D3FA01E350A3}"/>
                    </a:ext>
                  </a:extLst>
                </p:cNvPr>
                <p:cNvSpPr/>
                <p:nvPr/>
              </p:nvSpPr>
              <p:spPr>
                <a:xfrm>
                  <a:off x="998058" y="2456205"/>
                  <a:ext cx="470000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628C"/>
                    </a:buClr>
                    <a:buSzTx/>
                    <a:buFont typeface="Arial" panose="020B0604020202020204" pitchFamily="34" charset="0"/>
                    <a:buNone/>
                    <a:tabLst/>
                    <a:defRPr/>
                  </a:pPr>
                  <a:r>
                    <a:rPr kumimoji="0" lang="en-GB" sz="200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10</a:t>
                  </a:r>
                </a:p>
              </p:txBody>
            </p:sp>
          </p:grpSp>
        </p:grpSp>
        <p:grpSp>
          <p:nvGrpSpPr>
            <p:cNvPr id="133" name="Group 132">
              <a:extLst>
                <a:ext uri="{FF2B5EF4-FFF2-40B4-BE49-F238E27FC236}">
                  <a16:creationId xmlns:a16="http://schemas.microsoft.com/office/drawing/2014/main" id="{16A8738B-8D00-4E19-BBC8-55B3B34BBA9A}"/>
                </a:ext>
              </a:extLst>
            </p:cNvPr>
            <p:cNvGrpSpPr/>
            <p:nvPr/>
          </p:nvGrpSpPr>
          <p:grpSpPr>
            <a:xfrm>
              <a:off x="8994120" y="1806908"/>
              <a:ext cx="543263" cy="2358043"/>
              <a:chOff x="6525237" y="1806908"/>
              <a:chExt cx="543263" cy="2358043"/>
            </a:xfrm>
          </p:grpSpPr>
          <p:grpSp>
            <p:nvGrpSpPr>
              <p:cNvPr id="147" name="Group 146">
                <a:extLst>
                  <a:ext uri="{FF2B5EF4-FFF2-40B4-BE49-F238E27FC236}">
                    <a16:creationId xmlns:a16="http://schemas.microsoft.com/office/drawing/2014/main" id="{80820846-AA3F-4875-A200-689E09A684BC}"/>
                  </a:ext>
                </a:extLst>
              </p:cNvPr>
              <p:cNvGrpSpPr/>
              <p:nvPr/>
            </p:nvGrpSpPr>
            <p:grpSpPr>
              <a:xfrm>
                <a:off x="6525237" y="1806908"/>
                <a:ext cx="543263" cy="543263"/>
                <a:chOff x="961427" y="2384629"/>
                <a:chExt cx="543263" cy="543263"/>
              </a:xfrm>
            </p:grpSpPr>
            <p:sp>
              <p:nvSpPr>
                <p:cNvPr id="157" name="Oval 156">
                  <a:extLst>
                    <a:ext uri="{FF2B5EF4-FFF2-40B4-BE49-F238E27FC236}">
                      <a16:creationId xmlns:a16="http://schemas.microsoft.com/office/drawing/2014/main" id="{806EC0B7-D400-4226-AF42-3A99809A2D30}"/>
                    </a:ext>
                  </a:extLst>
                </p:cNvPr>
                <p:cNvSpPr/>
                <p:nvPr/>
              </p:nvSpPr>
              <p:spPr bwMode="auto">
                <a:xfrm>
                  <a:off x="961427" y="2384629"/>
                  <a:ext cx="543263" cy="543263"/>
                </a:xfrm>
                <a:prstGeom prst="ellipse">
                  <a:avLst/>
                </a:prstGeom>
                <a:solidFill>
                  <a:srgbClr val="99CCFF"/>
                </a:solidFill>
                <a:ln w="12700">
                  <a:solidFill>
                    <a:schemeClr val="tx1"/>
                  </a:solidFill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742950" marR="0" indent="-28575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628C"/>
                    </a:buClr>
                    <a:buSzTx/>
                    <a:buFont typeface="Arial" charset="0"/>
                    <a:buChar char="●"/>
                    <a:tabLst/>
                  </a:pPr>
                  <a:endParaRPr kumimoji="0" lang="en-GB" sz="2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58" name="Rectangle 157">
                  <a:extLst>
                    <a:ext uri="{FF2B5EF4-FFF2-40B4-BE49-F238E27FC236}">
                      <a16:creationId xmlns:a16="http://schemas.microsoft.com/office/drawing/2014/main" id="{41D90F51-516B-4C84-9E22-B6386A0B8C58}"/>
                    </a:ext>
                  </a:extLst>
                </p:cNvPr>
                <p:cNvSpPr/>
                <p:nvPr/>
              </p:nvSpPr>
              <p:spPr>
                <a:xfrm>
                  <a:off x="998058" y="2456205"/>
                  <a:ext cx="470000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628C"/>
                    </a:buClr>
                    <a:buSzTx/>
                    <a:buFont typeface="Arial" panose="020B0604020202020204" pitchFamily="34" charset="0"/>
                    <a:buNone/>
                    <a:tabLst/>
                    <a:defRPr/>
                  </a:pPr>
                  <a:r>
                    <a:rPr kumimoji="0" lang="en-GB" sz="200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10</a:t>
                  </a:r>
                </a:p>
              </p:txBody>
            </p:sp>
          </p:grpSp>
          <p:grpSp>
            <p:nvGrpSpPr>
              <p:cNvPr id="148" name="Group 147">
                <a:extLst>
                  <a:ext uri="{FF2B5EF4-FFF2-40B4-BE49-F238E27FC236}">
                    <a16:creationId xmlns:a16="http://schemas.microsoft.com/office/drawing/2014/main" id="{CEBD7303-5FB6-4D84-BE13-D76B254849EF}"/>
                  </a:ext>
                </a:extLst>
              </p:cNvPr>
              <p:cNvGrpSpPr/>
              <p:nvPr/>
            </p:nvGrpSpPr>
            <p:grpSpPr>
              <a:xfrm>
                <a:off x="6525237" y="2411835"/>
                <a:ext cx="543263" cy="543263"/>
                <a:chOff x="961427" y="2384629"/>
                <a:chExt cx="543263" cy="543263"/>
              </a:xfrm>
            </p:grpSpPr>
            <p:sp>
              <p:nvSpPr>
                <p:cNvPr id="155" name="Oval 154">
                  <a:extLst>
                    <a:ext uri="{FF2B5EF4-FFF2-40B4-BE49-F238E27FC236}">
                      <a16:creationId xmlns:a16="http://schemas.microsoft.com/office/drawing/2014/main" id="{81C4A6EA-DDA6-4277-886D-1CA99F21BA72}"/>
                    </a:ext>
                  </a:extLst>
                </p:cNvPr>
                <p:cNvSpPr/>
                <p:nvPr/>
              </p:nvSpPr>
              <p:spPr bwMode="auto">
                <a:xfrm>
                  <a:off x="961427" y="2384629"/>
                  <a:ext cx="543263" cy="543263"/>
                </a:xfrm>
                <a:prstGeom prst="ellipse">
                  <a:avLst/>
                </a:prstGeom>
                <a:solidFill>
                  <a:srgbClr val="99CCFF"/>
                </a:solidFill>
                <a:ln w="12700">
                  <a:solidFill>
                    <a:schemeClr val="tx1"/>
                  </a:solidFill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742950" marR="0" indent="-28575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628C"/>
                    </a:buClr>
                    <a:buSzTx/>
                    <a:buFont typeface="Arial" charset="0"/>
                    <a:buChar char="●"/>
                    <a:tabLst/>
                  </a:pPr>
                  <a:endParaRPr kumimoji="0" lang="en-GB" sz="2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56" name="Rectangle 155">
                  <a:extLst>
                    <a:ext uri="{FF2B5EF4-FFF2-40B4-BE49-F238E27FC236}">
                      <a16:creationId xmlns:a16="http://schemas.microsoft.com/office/drawing/2014/main" id="{9811A37A-121C-4B29-BD4F-22F793EA82FC}"/>
                    </a:ext>
                  </a:extLst>
                </p:cNvPr>
                <p:cNvSpPr/>
                <p:nvPr/>
              </p:nvSpPr>
              <p:spPr>
                <a:xfrm>
                  <a:off x="998058" y="2456205"/>
                  <a:ext cx="470000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628C"/>
                    </a:buClr>
                    <a:buSzTx/>
                    <a:buFont typeface="Arial" panose="020B0604020202020204" pitchFamily="34" charset="0"/>
                    <a:buNone/>
                    <a:tabLst/>
                    <a:defRPr/>
                  </a:pPr>
                  <a:r>
                    <a:rPr kumimoji="0" lang="en-GB" sz="200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10</a:t>
                  </a:r>
                </a:p>
              </p:txBody>
            </p:sp>
          </p:grpSp>
          <p:grpSp>
            <p:nvGrpSpPr>
              <p:cNvPr id="149" name="Group 148">
                <a:extLst>
                  <a:ext uri="{FF2B5EF4-FFF2-40B4-BE49-F238E27FC236}">
                    <a16:creationId xmlns:a16="http://schemas.microsoft.com/office/drawing/2014/main" id="{6E3C344C-EF2E-4F41-9AC1-52E723CC1E4E}"/>
                  </a:ext>
                </a:extLst>
              </p:cNvPr>
              <p:cNvGrpSpPr/>
              <p:nvPr/>
            </p:nvGrpSpPr>
            <p:grpSpPr>
              <a:xfrm>
                <a:off x="6525237" y="3016762"/>
                <a:ext cx="543263" cy="543263"/>
                <a:chOff x="961427" y="2384629"/>
                <a:chExt cx="543263" cy="543263"/>
              </a:xfrm>
            </p:grpSpPr>
            <p:sp>
              <p:nvSpPr>
                <p:cNvPr id="153" name="Oval 152">
                  <a:extLst>
                    <a:ext uri="{FF2B5EF4-FFF2-40B4-BE49-F238E27FC236}">
                      <a16:creationId xmlns:a16="http://schemas.microsoft.com/office/drawing/2014/main" id="{401BB567-2A60-421A-8A25-5815E963218D}"/>
                    </a:ext>
                  </a:extLst>
                </p:cNvPr>
                <p:cNvSpPr/>
                <p:nvPr/>
              </p:nvSpPr>
              <p:spPr bwMode="auto">
                <a:xfrm>
                  <a:off x="961427" y="2384629"/>
                  <a:ext cx="543263" cy="543263"/>
                </a:xfrm>
                <a:prstGeom prst="ellipse">
                  <a:avLst/>
                </a:prstGeom>
                <a:solidFill>
                  <a:srgbClr val="99CCFF"/>
                </a:solidFill>
                <a:ln w="12700">
                  <a:solidFill>
                    <a:schemeClr val="tx1"/>
                  </a:solidFill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742950" marR="0" indent="-28575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628C"/>
                    </a:buClr>
                    <a:buSzTx/>
                    <a:buFont typeface="Arial" charset="0"/>
                    <a:buChar char="●"/>
                    <a:tabLst/>
                  </a:pPr>
                  <a:endParaRPr kumimoji="0" lang="en-GB" sz="2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54" name="Rectangle 153">
                  <a:extLst>
                    <a:ext uri="{FF2B5EF4-FFF2-40B4-BE49-F238E27FC236}">
                      <a16:creationId xmlns:a16="http://schemas.microsoft.com/office/drawing/2014/main" id="{48C79B82-565F-40D5-8A22-832BEDD5BC5C}"/>
                    </a:ext>
                  </a:extLst>
                </p:cNvPr>
                <p:cNvSpPr/>
                <p:nvPr/>
              </p:nvSpPr>
              <p:spPr>
                <a:xfrm>
                  <a:off x="998058" y="2456205"/>
                  <a:ext cx="470000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628C"/>
                    </a:buClr>
                    <a:buSzTx/>
                    <a:buFont typeface="Arial" panose="020B0604020202020204" pitchFamily="34" charset="0"/>
                    <a:buNone/>
                    <a:tabLst/>
                    <a:defRPr/>
                  </a:pPr>
                  <a:r>
                    <a:rPr kumimoji="0" lang="en-GB" sz="200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10</a:t>
                  </a:r>
                </a:p>
              </p:txBody>
            </p:sp>
          </p:grpSp>
          <p:grpSp>
            <p:nvGrpSpPr>
              <p:cNvPr id="150" name="Group 149">
                <a:extLst>
                  <a:ext uri="{FF2B5EF4-FFF2-40B4-BE49-F238E27FC236}">
                    <a16:creationId xmlns:a16="http://schemas.microsoft.com/office/drawing/2014/main" id="{70A24698-0942-4BF6-90AD-0712A03D0470}"/>
                  </a:ext>
                </a:extLst>
              </p:cNvPr>
              <p:cNvGrpSpPr/>
              <p:nvPr/>
            </p:nvGrpSpPr>
            <p:grpSpPr>
              <a:xfrm>
                <a:off x="6525237" y="3621688"/>
                <a:ext cx="543263" cy="543263"/>
                <a:chOff x="961427" y="2384629"/>
                <a:chExt cx="543263" cy="543263"/>
              </a:xfrm>
            </p:grpSpPr>
            <p:sp>
              <p:nvSpPr>
                <p:cNvPr id="151" name="Oval 150">
                  <a:extLst>
                    <a:ext uri="{FF2B5EF4-FFF2-40B4-BE49-F238E27FC236}">
                      <a16:creationId xmlns:a16="http://schemas.microsoft.com/office/drawing/2014/main" id="{7B660B6D-05AD-4036-818C-8A13CFB0A843}"/>
                    </a:ext>
                  </a:extLst>
                </p:cNvPr>
                <p:cNvSpPr/>
                <p:nvPr/>
              </p:nvSpPr>
              <p:spPr bwMode="auto">
                <a:xfrm>
                  <a:off x="961427" y="2384629"/>
                  <a:ext cx="543263" cy="543263"/>
                </a:xfrm>
                <a:prstGeom prst="ellipse">
                  <a:avLst/>
                </a:prstGeom>
                <a:solidFill>
                  <a:srgbClr val="99CCFF"/>
                </a:solidFill>
                <a:ln w="12700">
                  <a:solidFill>
                    <a:schemeClr val="tx1"/>
                  </a:solidFill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742950" marR="0" indent="-28575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628C"/>
                    </a:buClr>
                    <a:buSzTx/>
                    <a:buFont typeface="Arial" charset="0"/>
                    <a:buChar char="●"/>
                    <a:tabLst/>
                  </a:pPr>
                  <a:endParaRPr kumimoji="0" lang="en-GB" sz="2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52" name="Rectangle 151">
                  <a:extLst>
                    <a:ext uri="{FF2B5EF4-FFF2-40B4-BE49-F238E27FC236}">
                      <a16:creationId xmlns:a16="http://schemas.microsoft.com/office/drawing/2014/main" id="{5E71BF9C-1C7B-4236-ACD4-793A60F2CD7A}"/>
                    </a:ext>
                  </a:extLst>
                </p:cNvPr>
                <p:cNvSpPr/>
                <p:nvPr/>
              </p:nvSpPr>
              <p:spPr>
                <a:xfrm>
                  <a:off x="998058" y="2456205"/>
                  <a:ext cx="470000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628C"/>
                    </a:buClr>
                    <a:buSzTx/>
                    <a:buFont typeface="Arial" panose="020B0604020202020204" pitchFamily="34" charset="0"/>
                    <a:buNone/>
                    <a:tabLst/>
                    <a:defRPr/>
                  </a:pPr>
                  <a:r>
                    <a:rPr kumimoji="0" lang="en-GB" sz="200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10</a:t>
                  </a:r>
                </a:p>
              </p:txBody>
            </p:sp>
          </p:grpSp>
        </p:grpSp>
        <p:grpSp>
          <p:nvGrpSpPr>
            <p:cNvPr id="134" name="Group 133">
              <a:extLst>
                <a:ext uri="{FF2B5EF4-FFF2-40B4-BE49-F238E27FC236}">
                  <a16:creationId xmlns:a16="http://schemas.microsoft.com/office/drawing/2014/main" id="{8743818B-A73E-46DF-94B0-2A38D7672D28}"/>
                </a:ext>
              </a:extLst>
            </p:cNvPr>
            <p:cNvGrpSpPr/>
            <p:nvPr/>
          </p:nvGrpSpPr>
          <p:grpSpPr>
            <a:xfrm>
              <a:off x="9839783" y="1806908"/>
              <a:ext cx="543263" cy="2358043"/>
              <a:chOff x="6525237" y="1806908"/>
              <a:chExt cx="543263" cy="2358043"/>
            </a:xfrm>
          </p:grpSpPr>
          <p:grpSp>
            <p:nvGrpSpPr>
              <p:cNvPr id="135" name="Group 134">
                <a:extLst>
                  <a:ext uri="{FF2B5EF4-FFF2-40B4-BE49-F238E27FC236}">
                    <a16:creationId xmlns:a16="http://schemas.microsoft.com/office/drawing/2014/main" id="{1AC4A4CD-AE65-4F2A-B7DF-65726DD2E988}"/>
                  </a:ext>
                </a:extLst>
              </p:cNvPr>
              <p:cNvGrpSpPr/>
              <p:nvPr/>
            </p:nvGrpSpPr>
            <p:grpSpPr>
              <a:xfrm>
                <a:off x="6525237" y="1806908"/>
                <a:ext cx="543263" cy="543263"/>
                <a:chOff x="961427" y="2384629"/>
                <a:chExt cx="543263" cy="543263"/>
              </a:xfrm>
            </p:grpSpPr>
            <p:sp>
              <p:nvSpPr>
                <p:cNvPr id="145" name="Oval 144">
                  <a:extLst>
                    <a:ext uri="{FF2B5EF4-FFF2-40B4-BE49-F238E27FC236}">
                      <a16:creationId xmlns:a16="http://schemas.microsoft.com/office/drawing/2014/main" id="{6812BCD9-D31C-49BD-98C0-D046CC5C56A3}"/>
                    </a:ext>
                  </a:extLst>
                </p:cNvPr>
                <p:cNvSpPr/>
                <p:nvPr/>
              </p:nvSpPr>
              <p:spPr bwMode="auto">
                <a:xfrm>
                  <a:off x="961427" y="2384629"/>
                  <a:ext cx="543263" cy="543263"/>
                </a:xfrm>
                <a:prstGeom prst="ellipse">
                  <a:avLst/>
                </a:prstGeom>
                <a:solidFill>
                  <a:srgbClr val="99CCFF"/>
                </a:solidFill>
                <a:ln w="12700">
                  <a:solidFill>
                    <a:schemeClr val="tx1"/>
                  </a:solidFill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742950" marR="0" indent="-28575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628C"/>
                    </a:buClr>
                    <a:buSzTx/>
                    <a:buFont typeface="Arial" charset="0"/>
                    <a:buChar char="●"/>
                    <a:tabLst/>
                  </a:pPr>
                  <a:endParaRPr kumimoji="0" lang="en-GB" sz="2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46" name="Rectangle 145">
                  <a:extLst>
                    <a:ext uri="{FF2B5EF4-FFF2-40B4-BE49-F238E27FC236}">
                      <a16:creationId xmlns:a16="http://schemas.microsoft.com/office/drawing/2014/main" id="{37AF6C8B-DB44-4550-A655-9D5F2A21628C}"/>
                    </a:ext>
                  </a:extLst>
                </p:cNvPr>
                <p:cNvSpPr/>
                <p:nvPr/>
              </p:nvSpPr>
              <p:spPr>
                <a:xfrm>
                  <a:off x="998058" y="2456205"/>
                  <a:ext cx="470000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628C"/>
                    </a:buClr>
                    <a:buSzTx/>
                    <a:buFont typeface="Arial" panose="020B0604020202020204" pitchFamily="34" charset="0"/>
                    <a:buNone/>
                    <a:tabLst/>
                    <a:defRPr/>
                  </a:pPr>
                  <a:r>
                    <a:rPr kumimoji="0" lang="en-GB" sz="200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10</a:t>
                  </a:r>
                </a:p>
              </p:txBody>
            </p:sp>
          </p:grpSp>
          <p:grpSp>
            <p:nvGrpSpPr>
              <p:cNvPr id="136" name="Group 135">
                <a:extLst>
                  <a:ext uri="{FF2B5EF4-FFF2-40B4-BE49-F238E27FC236}">
                    <a16:creationId xmlns:a16="http://schemas.microsoft.com/office/drawing/2014/main" id="{7237C66F-42BD-4C5A-B938-2D9E83565339}"/>
                  </a:ext>
                </a:extLst>
              </p:cNvPr>
              <p:cNvGrpSpPr/>
              <p:nvPr/>
            </p:nvGrpSpPr>
            <p:grpSpPr>
              <a:xfrm>
                <a:off x="6525237" y="2411835"/>
                <a:ext cx="543263" cy="543263"/>
                <a:chOff x="961427" y="2384629"/>
                <a:chExt cx="543263" cy="543263"/>
              </a:xfrm>
            </p:grpSpPr>
            <p:sp>
              <p:nvSpPr>
                <p:cNvPr id="143" name="Oval 142">
                  <a:extLst>
                    <a:ext uri="{FF2B5EF4-FFF2-40B4-BE49-F238E27FC236}">
                      <a16:creationId xmlns:a16="http://schemas.microsoft.com/office/drawing/2014/main" id="{B218AC6C-CCFE-49D0-A464-B163B5E7DA64}"/>
                    </a:ext>
                  </a:extLst>
                </p:cNvPr>
                <p:cNvSpPr/>
                <p:nvPr/>
              </p:nvSpPr>
              <p:spPr bwMode="auto">
                <a:xfrm>
                  <a:off x="961427" y="2384629"/>
                  <a:ext cx="543263" cy="543263"/>
                </a:xfrm>
                <a:prstGeom prst="ellipse">
                  <a:avLst/>
                </a:prstGeom>
                <a:solidFill>
                  <a:srgbClr val="99CCFF"/>
                </a:solidFill>
                <a:ln w="12700">
                  <a:solidFill>
                    <a:schemeClr val="tx1"/>
                  </a:solidFill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742950" marR="0" indent="-28575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628C"/>
                    </a:buClr>
                    <a:buSzTx/>
                    <a:buFont typeface="Arial" charset="0"/>
                    <a:buChar char="●"/>
                    <a:tabLst/>
                  </a:pPr>
                  <a:endParaRPr kumimoji="0" lang="en-GB" sz="2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44" name="Rectangle 143">
                  <a:extLst>
                    <a:ext uri="{FF2B5EF4-FFF2-40B4-BE49-F238E27FC236}">
                      <a16:creationId xmlns:a16="http://schemas.microsoft.com/office/drawing/2014/main" id="{84E8D99F-D45A-475B-B78C-710AD7EC1514}"/>
                    </a:ext>
                  </a:extLst>
                </p:cNvPr>
                <p:cNvSpPr/>
                <p:nvPr/>
              </p:nvSpPr>
              <p:spPr>
                <a:xfrm>
                  <a:off x="998058" y="2456205"/>
                  <a:ext cx="470000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628C"/>
                    </a:buClr>
                    <a:buSzTx/>
                    <a:buFont typeface="Arial" panose="020B0604020202020204" pitchFamily="34" charset="0"/>
                    <a:buNone/>
                    <a:tabLst/>
                    <a:defRPr/>
                  </a:pPr>
                  <a:r>
                    <a:rPr kumimoji="0" lang="en-GB" sz="200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10</a:t>
                  </a:r>
                </a:p>
              </p:txBody>
            </p:sp>
          </p:grpSp>
          <p:grpSp>
            <p:nvGrpSpPr>
              <p:cNvPr id="137" name="Group 136">
                <a:extLst>
                  <a:ext uri="{FF2B5EF4-FFF2-40B4-BE49-F238E27FC236}">
                    <a16:creationId xmlns:a16="http://schemas.microsoft.com/office/drawing/2014/main" id="{EB0B5152-443F-498D-814E-407A53101D20}"/>
                  </a:ext>
                </a:extLst>
              </p:cNvPr>
              <p:cNvGrpSpPr/>
              <p:nvPr/>
            </p:nvGrpSpPr>
            <p:grpSpPr>
              <a:xfrm>
                <a:off x="6525237" y="3016762"/>
                <a:ext cx="543263" cy="543263"/>
                <a:chOff x="961427" y="2384629"/>
                <a:chExt cx="543263" cy="543263"/>
              </a:xfrm>
            </p:grpSpPr>
            <p:sp>
              <p:nvSpPr>
                <p:cNvPr id="141" name="Oval 140">
                  <a:extLst>
                    <a:ext uri="{FF2B5EF4-FFF2-40B4-BE49-F238E27FC236}">
                      <a16:creationId xmlns:a16="http://schemas.microsoft.com/office/drawing/2014/main" id="{BCE5C2A2-462B-4DFC-BD31-565768E07254}"/>
                    </a:ext>
                  </a:extLst>
                </p:cNvPr>
                <p:cNvSpPr/>
                <p:nvPr/>
              </p:nvSpPr>
              <p:spPr bwMode="auto">
                <a:xfrm>
                  <a:off x="961427" y="2384629"/>
                  <a:ext cx="543263" cy="543263"/>
                </a:xfrm>
                <a:prstGeom prst="ellipse">
                  <a:avLst/>
                </a:prstGeom>
                <a:solidFill>
                  <a:srgbClr val="99CCFF"/>
                </a:solidFill>
                <a:ln w="12700">
                  <a:solidFill>
                    <a:schemeClr val="tx1"/>
                  </a:solidFill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742950" marR="0" indent="-28575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628C"/>
                    </a:buClr>
                    <a:buSzTx/>
                    <a:buFont typeface="Arial" charset="0"/>
                    <a:buChar char="●"/>
                    <a:tabLst/>
                  </a:pPr>
                  <a:endParaRPr kumimoji="0" lang="en-GB" sz="2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42" name="Rectangle 141">
                  <a:extLst>
                    <a:ext uri="{FF2B5EF4-FFF2-40B4-BE49-F238E27FC236}">
                      <a16:creationId xmlns:a16="http://schemas.microsoft.com/office/drawing/2014/main" id="{560FE30C-0A7C-4A4C-A90F-69D179D676E1}"/>
                    </a:ext>
                  </a:extLst>
                </p:cNvPr>
                <p:cNvSpPr/>
                <p:nvPr/>
              </p:nvSpPr>
              <p:spPr>
                <a:xfrm>
                  <a:off x="998058" y="2456205"/>
                  <a:ext cx="470000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628C"/>
                    </a:buClr>
                    <a:buSzTx/>
                    <a:buFont typeface="Arial" panose="020B0604020202020204" pitchFamily="34" charset="0"/>
                    <a:buNone/>
                    <a:tabLst/>
                    <a:defRPr/>
                  </a:pPr>
                  <a:r>
                    <a:rPr kumimoji="0" lang="en-GB" sz="200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10</a:t>
                  </a:r>
                </a:p>
              </p:txBody>
            </p:sp>
          </p:grpSp>
          <p:grpSp>
            <p:nvGrpSpPr>
              <p:cNvPr id="138" name="Group 137">
                <a:extLst>
                  <a:ext uri="{FF2B5EF4-FFF2-40B4-BE49-F238E27FC236}">
                    <a16:creationId xmlns:a16="http://schemas.microsoft.com/office/drawing/2014/main" id="{E8488205-4A93-448D-8B75-B9BB49ED69F3}"/>
                  </a:ext>
                </a:extLst>
              </p:cNvPr>
              <p:cNvGrpSpPr/>
              <p:nvPr/>
            </p:nvGrpSpPr>
            <p:grpSpPr>
              <a:xfrm>
                <a:off x="6525237" y="3621688"/>
                <a:ext cx="543263" cy="543263"/>
                <a:chOff x="961427" y="2384629"/>
                <a:chExt cx="543263" cy="543263"/>
              </a:xfrm>
            </p:grpSpPr>
            <p:sp>
              <p:nvSpPr>
                <p:cNvPr id="139" name="Oval 138">
                  <a:extLst>
                    <a:ext uri="{FF2B5EF4-FFF2-40B4-BE49-F238E27FC236}">
                      <a16:creationId xmlns:a16="http://schemas.microsoft.com/office/drawing/2014/main" id="{65EA57DD-C59E-43A8-85A2-CBBE2BEC08E5}"/>
                    </a:ext>
                  </a:extLst>
                </p:cNvPr>
                <p:cNvSpPr/>
                <p:nvPr/>
              </p:nvSpPr>
              <p:spPr bwMode="auto">
                <a:xfrm>
                  <a:off x="961427" y="2384629"/>
                  <a:ext cx="543263" cy="543263"/>
                </a:xfrm>
                <a:prstGeom prst="ellipse">
                  <a:avLst/>
                </a:prstGeom>
                <a:solidFill>
                  <a:srgbClr val="99CCFF"/>
                </a:solidFill>
                <a:ln w="12700">
                  <a:solidFill>
                    <a:schemeClr val="tx1"/>
                  </a:solidFill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742950" marR="0" indent="-28575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628C"/>
                    </a:buClr>
                    <a:buSzTx/>
                    <a:buFont typeface="Arial" charset="0"/>
                    <a:buChar char="●"/>
                    <a:tabLst/>
                  </a:pPr>
                  <a:endParaRPr kumimoji="0" lang="en-GB" sz="2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40" name="Rectangle 139">
                  <a:extLst>
                    <a:ext uri="{FF2B5EF4-FFF2-40B4-BE49-F238E27FC236}">
                      <a16:creationId xmlns:a16="http://schemas.microsoft.com/office/drawing/2014/main" id="{09B4A41D-F49C-4C20-BEA8-B974AE0F9A56}"/>
                    </a:ext>
                  </a:extLst>
                </p:cNvPr>
                <p:cNvSpPr/>
                <p:nvPr/>
              </p:nvSpPr>
              <p:spPr>
                <a:xfrm>
                  <a:off x="998058" y="2456205"/>
                  <a:ext cx="470000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628C"/>
                    </a:buClr>
                    <a:buSzTx/>
                    <a:buFont typeface="Arial" panose="020B0604020202020204" pitchFamily="34" charset="0"/>
                    <a:buNone/>
                    <a:tabLst/>
                    <a:defRPr/>
                  </a:pPr>
                  <a:r>
                    <a:rPr kumimoji="0" lang="en-GB" sz="200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10</a:t>
                  </a:r>
                </a:p>
              </p:txBody>
            </p:sp>
          </p:grpSp>
        </p:grpSp>
      </p:grp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3948B9DB-0D40-4F21-AF18-B5D7C8AF700C}"/>
              </a:ext>
            </a:extLst>
          </p:cNvPr>
          <p:cNvSpPr txBox="1">
            <a:spLocks/>
          </p:cNvSpPr>
          <p:nvPr/>
        </p:nvSpPr>
        <p:spPr>
          <a:xfrm>
            <a:off x="6177724" y="1181828"/>
            <a:ext cx="5390389" cy="410196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Font typeface="Arial" panose="020B0604020202020204" pitchFamily="34" charset="0"/>
              <a:buChar char="•"/>
            </a:pPr>
            <a:r>
              <a:rPr lang="en-GB" sz="2000" dirty="0"/>
              <a:t>We’re going to think about this representation in two different ways.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Font typeface="Arial" panose="020B0604020202020204" pitchFamily="34" charset="0"/>
              <a:buChar char="•"/>
            </a:pPr>
            <a:r>
              <a:rPr lang="en-GB" sz="2000" dirty="0"/>
              <a:t>How many tens are there? What do you notice about the representation?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Font typeface="Arial" panose="020B0604020202020204" pitchFamily="34" charset="0"/>
              <a:buChar char="•"/>
            </a:pPr>
            <a:r>
              <a:rPr lang="en-GB" sz="2000" dirty="0"/>
              <a:t>Can you see 20 tens divided into 5 equal parts? This is a sharing model. How many tens are there in each equal part? What is the value of each part?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Font typeface="Arial" panose="020B0604020202020204" pitchFamily="34" charset="0"/>
              <a:buChar char="•"/>
            </a:pPr>
            <a:r>
              <a:rPr lang="en-GB" sz="2000" dirty="0"/>
              <a:t>Can you see 20 tens divided into groups of 4 tens (40)? This is a grouping model. How many groups of 40 are in 200?  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Font typeface="Arial" panose="020B0604020202020204" pitchFamily="34" charset="0"/>
              <a:buChar char="•"/>
            </a:pPr>
            <a:r>
              <a:rPr lang="en-GB" sz="2000" dirty="0"/>
              <a:t>What does each number in the division equations represent?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GB" sz="2000" kern="0" dirty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000" kern="0" dirty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000" kern="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51147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CDDE76E-1D4C-4EBF-B714-7E1CB926116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altLang="en-US" dirty="0"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2.7 </a:t>
            </a:r>
            <a:r>
              <a:rPr lang="en-GB" dirty="0"/>
              <a:t>The 2, 4 and 8 times tables   </a:t>
            </a:r>
            <a:r>
              <a:rPr lang="en-US" altLang="en-US" dirty="0">
                <a:solidFill>
                  <a:srgbClr val="00628C"/>
                </a:solidFill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Step 1:3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DBD7A1-D106-45D8-935C-FC738DEFB6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1700" y="2893128"/>
            <a:ext cx="1330100" cy="56529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868C405-721E-4BA9-91D4-62943CDE06BD}"/>
              </a:ext>
            </a:extLst>
          </p:cNvPr>
          <p:cNvSpPr txBox="1"/>
          <p:nvPr/>
        </p:nvSpPr>
        <p:spPr bwMode="auto">
          <a:xfrm>
            <a:off x="4405743" y="4839544"/>
            <a:ext cx="345799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3 × 4 = 12		4 × 3 = 12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78AAF67-061A-4C5D-857F-BE014D4D8C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926" y="2893128"/>
            <a:ext cx="1330100" cy="5652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A8E0BF9-F2C0-4325-A3E6-D2BB0973A3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4152" y="2893128"/>
            <a:ext cx="1330100" cy="565292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876DB42A-CFFD-4C13-9039-F15CE4A38262}"/>
              </a:ext>
            </a:extLst>
          </p:cNvPr>
          <p:cNvSpPr>
            <a:spLocks noChangeAspect="1"/>
          </p:cNvSpPr>
          <p:nvPr/>
        </p:nvSpPr>
        <p:spPr bwMode="auto">
          <a:xfrm>
            <a:off x="6471280" y="3716649"/>
            <a:ext cx="468000" cy="468000"/>
          </a:xfrm>
          <a:prstGeom prst="ellipse">
            <a:avLst/>
          </a:prstGeom>
          <a:noFill/>
          <a:ln w="19050" cap="flat" cmpd="sng" algn="ctr">
            <a:solidFill>
              <a:srgbClr val="03638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FC57B8E-56E7-4E62-A4BB-CEB61EFF6AFC}"/>
              </a:ext>
            </a:extLst>
          </p:cNvPr>
          <p:cNvSpPr>
            <a:spLocks noChangeAspect="1"/>
          </p:cNvSpPr>
          <p:nvPr/>
        </p:nvSpPr>
        <p:spPr bwMode="auto">
          <a:xfrm>
            <a:off x="5150390" y="3716969"/>
            <a:ext cx="468000" cy="468000"/>
          </a:xfrm>
          <a:prstGeom prst="ellipse">
            <a:avLst/>
          </a:prstGeom>
          <a:noFill/>
          <a:ln w="19050" cap="flat" cmpd="sng" algn="ctr">
            <a:solidFill>
              <a:srgbClr val="03638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FF6A9B7-ECE2-4106-AA74-F1AF422219EF}"/>
              </a:ext>
            </a:extLst>
          </p:cNvPr>
          <p:cNvSpPr>
            <a:spLocks noChangeAspect="1"/>
          </p:cNvSpPr>
          <p:nvPr/>
        </p:nvSpPr>
        <p:spPr bwMode="auto">
          <a:xfrm>
            <a:off x="3834150" y="3706921"/>
            <a:ext cx="468000" cy="468000"/>
          </a:xfrm>
          <a:prstGeom prst="ellipse">
            <a:avLst/>
          </a:prstGeom>
          <a:noFill/>
          <a:ln w="19050" cap="flat" cmpd="sng" algn="ctr">
            <a:solidFill>
              <a:srgbClr val="03638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DB7D807-19D7-45F0-9E37-A2B8DB3EA3F0}"/>
              </a:ext>
            </a:extLst>
          </p:cNvPr>
          <p:cNvSpPr>
            <a:spLocks noChangeAspect="1"/>
          </p:cNvSpPr>
          <p:nvPr/>
        </p:nvSpPr>
        <p:spPr bwMode="auto">
          <a:xfrm>
            <a:off x="2518316" y="3716649"/>
            <a:ext cx="468000" cy="468000"/>
          </a:xfrm>
          <a:prstGeom prst="ellipse">
            <a:avLst/>
          </a:prstGeom>
          <a:noFill/>
          <a:ln w="19050" cap="flat" cmpd="sng" algn="ctr">
            <a:solidFill>
              <a:srgbClr val="03638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68656CE-A033-4F77-904E-77F0594253EE}"/>
              </a:ext>
            </a:extLst>
          </p:cNvPr>
          <p:cNvSpPr txBox="1"/>
          <p:nvPr/>
        </p:nvSpPr>
        <p:spPr bwMode="auto">
          <a:xfrm>
            <a:off x="4485093" y="4839544"/>
            <a:ext cx="329930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2 × 4 = 8       4 × 2 = 8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D07E0B5-D44B-425B-9AF3-6E2D1198DA62}"/>
              </a:ext>
            </a:extLst>
          </p:cNvPr>
          <p:cNvSpPr txBox="1"/>
          <p:nvPr/>
        </p:nvSpPr>
        <p:spPr bwMode="auto">
          <a:xfrm>
            <a:off x="4400134" y="4839544"/>
            <a:ext cx="34692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1 × 4 = 4         4 × 1 = 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1C98BAC-316A-4F1A-8C55-1A6F5085E07E}"/>
              </a:ext>
            </a:extLst>
          </p:cNvPr>
          <p:cNvSpPr txBox="1"/>
          <p:nvPr/>
        </p:nvSpPr>
        <p:spPr bwMode="auto">
          <a:xfrm>
            <a:off x="4485093" y="4839544"/>
            <a:ext cx="329930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0 × 4 = 0       4 × 0 = 0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A27C86A-4E04-4594-88E8-61337472625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83460" y="3483525"/>
            <a:ext cx="6825078" cy="25219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3B7A503-A628-4E84-B8F8-C28B94AF6A6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45472" y="3793200"/>
            <a:ext cx="468000" cy="34318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ED2B630-9EFD-463A-8447-A658AACE854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12152" y="3789472"/>
            <a:ext cx="432048" cy="34318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6F0C10A-464A-4C8D-B5D5-0D219177E41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84628" y="3793200"/>
            <a:ext cx="468000" cy="34318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9293B30-7449-490A-8AD5-5EA2C787E60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03786" y="3789040"/>
            <a:ext cx="288032" cy="31600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F3CAD69-5C18-43E7-A30B-16CE7EA6C4C9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18803" y="3789040"/>
            <a:ext cx="288032" cy="31600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BFD69D2-AA0A-4E4D-8BE5-205BBAB5FB17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906"/>
          <a:stretch/>
        </p:blipFill>
        <p:spPr>
          <a:xfrm>
            <a:off x="2655649" y="3789040"/>
            <a:ext cx="216024" cy="316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271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2" grpId="0"/>
      <p:bldP spid="12" grpId="1"/>
      <p:bldP spid="13" grpId="0"/>
      <p:bldP spid="13" grpId="1"/>
      <p:bldP spid="14" grpId="0"/>
    </p:bld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A0FB4-2137-4BDF-BD1E-86029F2E9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kern="1200" dirty="0">
                <a:solidFill>
                  <a:srgbClr val="FFFFFF"/>
                </a:solidFill>
              </a:rPr>
              <a:t>3NF-3 Scaling number facts by 10</a:t>
            </a: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7ACA8A6-A158-4861-9D31-3209DBF7DD04}"/>
              </a:ext>
            </a:extLst>
          </p:cNvPr>
          <p:cNvSpPr txBox="1"/>
          <p:nvPr/>
        </p:nvSpPr>
        <p:spPr>
          <a:xfrm>
            <a:off x="623888" y="1232240"/>
            <a:ext cx="109442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Complete these calculations and </a:t>
            </a:r>
            <a:r>
              <a:rPr lang="en-GB" sz="2000" dirty="0">
                <a:solidFill>
                  <a:srgbClr val="585858"/>
                </a:solidFill>
                <a:latin typeface="Arial" panose="020B0604020202020204" pitchFamily="34" charset="0"/>
              </a:rPr>
              <a:t>make up some of your own to build fluency.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0941A0-C9DC-48FC-A650-AD1A4F21F866}"/>
              </a:ext>
            </a:extLst>
          </p:cNvPr>
          <p:cNvSpPr txBox="1"/>
          <p:nvPr/>
        </p:nvSpPr>
        <p:spPr>
          <a:xfrm>
            <a:off x="2036526" y="1802660"/>
            <a:ext cx="2430250" cy="51768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2800" dirty="0">
                <a:solidFill>
                  <a:srgbClr val="000000"/>
                </a:solidFill>
                <a:latin typeface="Arial" panose="020B0604020202020204" pitchFamily="34" charset="0"/>
              </a:rPr>
              <a:t>2 x 4 = 8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2800" dirty="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x 40 =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2800" dirty="0">
                <a:solidFill>
                  <a:srgbClr val="000000"/>
                </a:solidFill>
                <a:latin typeface="Arial" panose="020B0604020202020204" pitchFamily="34" charset="0"/>
              </a:rPr>
              <a:t>8 ÷ 4 = 2 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2800" dirty="0">
                <a:solidFill>
                  <a:srgbClr val="000000"/>
                </a:solidFill>
                <a:latin typeface="Arial" panose="020B0604020202020204" pitchFamily="34" charset="0"/>
              </a:rPr>
              <a:t>80 ÷ 2 =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lang="en-GB" sz="2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2800" dirty="0">
                <a:solidFill>
                  <a:srgbClr val="000000"/>
                </a:solidFill>
                <a:latin typeface="Arial" panose="020B0604020202020204" pitchFamily="34" charset="0"/>
              </a:rPr>
              <a:t>6 x 5 = 30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2800" dirty="0">
                <a:solidFill>
                  <a:srgbClr val="000000"/>
                </a:solidFill>
                <a:latin typeface="Arial" panose="020B0604020202020204" pitchFamily="34" charset="0"/>
              </a:rPr>
              <a:t>6 x 50 =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2800" dirty="0">
                <a:solidFill>
                  <a:srgbClr val="000000"/>
                </a:solidFill>
                <a:latin typeface="Arial" panose="020B0604020202020204" pitchFamily="34" charset="0"/>
              </a:rPr>
              <a:t>30 ÷ 5 = 6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2800" dirty="0">
                <a:solidFill>
                  <a:srgbClr val="000000"/>
                </a:solidFill>
                <a:latin typeface="Arial" panose="020B0604020202020204" pitchFamily="34" charset="0"/>
              </a:rPr>
              <a:t>300 ÷ 5 =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28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8DA35A-C21E-4A06-ACA7-9435FBBDD5F1}"/>
              </a:ext>
            </a:extLst>
          </p:cNvPr>
          <p:cNvSpPr txBox="1"/>
          <p:nvPr/>
        </p:nvSpPr>
        <p:spPr>
          <a:xfrm>
            <a:off x="7158662" y="1867423"/>
            <a:ext cx="2430250" cy="51768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2800" dirty="0">
                <a:solidFill>
                  <a:srgbClr val="000000"/>
                </a:solidFill>
                <a:latin typeface="Arial" panose="020B0604020202020204" pitchFamily="34" charset="0"/>
              </a:rPr>
              <a:t>6 x 2 = 12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2800" dirty="0">
                <a:solidFill>
                  <a:srgbClr val="000000"/>
                </a:solidFill>
                <a:latin typeface="Arial" panose="020B0604020202020204" pitchFamily="34" charset="0"/>
              </a:rPr>
              <a:t>6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x 20 =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2800" dirty="0">
                <a:solidFill>
                  <a:srgbClr val="000000"/>
                </a:solidFill>
                <a:latin typeface="Arial" panose="020B0604020202020204" pitchFamily="34" charset="0"/>
              </a:rPr>
              <a:t>12 ÷ 2 =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2800" dirty="0">
                <a:solidFill>
                  <a:srgbClr val="000000"/>
                </a:solidFill>
                <a:latin typeface="Arial" panose="020B0604020202020204" pitchFamily="34" charset="0"/>
              </a:rPr>
              <a:t>120 ÷ 20 =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lang="en-GB" sz="2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2800" dirty="0">
                <a:solidFill>
                  <a:srgbClr val="000000"/>
                </a:solidFill>
                <a:latin typeface="Arial" panose="020B0604020202020204" pitchFamily="34" charset="0"/>
              </a:rPr>
              <a:t>3 x 8 = 24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2800" dirty="0">
                <a:solidFill>
                  <a:srgbClr val="000000"/>
                </a:solidFill>
                <a:latin typeface="Arial" panose="020B0604020202020204" pitchFamily="34" charset="0"/>
              </a:rPr>
              <a:t>3 x 80 =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2800" dirty="0">
                <a:solidFill>
                  <a:srgbClr val="000000"/>
                </a:solidFill>
                <a:latin typeface="Arial" panose="020B0604020202020204" pitchFamily="34" charset="0"/>
              </a:rPr>
              <a:t>24 ÷ 8 =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2800" dirty="0">
                <a:solidFill>
                  <a:srgbClr val="000000"/>
                </a:solidFill>
                <a:latin typeface="Arial" panose="020B0604020202020204" pitchFamily="34" charset="0"/>
              </a:rPr>
              <a:t>240 ÷ 8 =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28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2962902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2848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8C6A3E2-86A2-4355-A428-ACFE694047F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altLang="en-US" dirty="0"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2.7 </a:t>
            </a:r>
            <a:r>
              <a:rPr lang="en-GB" dirty="0"/>
              <a:t>The 2, 4 and 8 times tables   </a:t>
            </a:r>
            <a:r>
              <a:rPr lang="en-US" altLang="en-US" dirty="0">
                <a:solidFill>
                  <a:srgbClr val="00628C"/>
                </a:solidFill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Step 1:4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73D721-9E19-49D3-B5FF-6812B80A4F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517" y="3033155"/>
            <a:ext cx="8712967" cy="1738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49D0DE2-5598-4EBD-A914-384BCE9D4205}"/>
              </a:ext>
            </a:extLst>
          </p:cNvPr>
          <p:cNvSpPr txBox="1"/>
          <p:nvPr/>
        </p:nvSpPr>
        <p:spPr bwMode="auto">
          <a:xfrm>
            <a:off x="1559496" y="3212977"/>
            <a:ext cx="43204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E5F0F9-6DA7-4655-8248-862126EDF2CE}"/>
              </a:ext>
            </a:extLst>
          </p:cNvPr>
          <p:cNvSpPr txBox="1"/>
          <p:nvPr/>
        </p:nvSpPr>
        <p:spPr bwMode="auto">
          <a:xfrm>
            <a:off x="2279576" y="3212977"/>
            <a:ext cx="43204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13A580D-F590-404F-BACE-785218087BFB}"/>
              </a:ext>
            </a:extLst>
          </p:cNvPr>
          <p:cNvSpPr txBox="1"/>
          <p:nvPr/>
        </p:nvSpPr>
        <p:spPr bwMode="auto">
          <a:xfrm>
            <a:off x="2989608" y="3212977"/>
            <a:ext cx="43204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8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98EC907-50BF-4963-892D-65920EF396BD}"/>
              </a:ext>
            </a:extLst>
          </p:cNvPr>
          <p:cNvSpPr txBox="1"/>
          <p:nvPr/>
        </p:nvSpPr>
        <p:spPr bwMode="auto">
          <a:xfrm>
            <a:off x="3600872" y="3212977"/>
            <a:ext cx="6229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12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D421BF9-5F4A-47AD-95B6-ECDE441B3173}"/>
              </a:ext>
            </a:extLst>
          </p:cNvPr>
          <p:cNvSpPr txBox="1"/>
          <p:nvPr/>
        </p:nvSpPr>
        <p:spPr bwMode="auto">
          <a:xfrm>
            <a:off x="4320952" y="3212977"/>
            <a:ext cx="6229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16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4F31786-6000-40CF-801A-51346CF1D66C}"/>
              </a:ext>
            </a:extLst>
          </p:cNvPr>
          <p:cNvSpPr txBox="1"/>
          <p:nvPr/>
        </p:nvSpPr>
        <p:spPr bwMode="auto">
          <a:xfrm>
            <a:off x="5041032" y="3212977"/>
            <a:ext cx="6229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20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3090CB8-9B45-45BE-9213-12EC54BA0F46}"/>
              </a:ext>
            </a:extLst>
          </p:cNvPr>
          <p:cNvSpPr txBox="1"/>
          <p:nvPr/>
        </p:nvSpPr>
        <p:spPr bwMode="auto">
          <a:xfrm>
            <a:off x="5761112" y="3212977"/>
            <a:ext cx="6229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24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5629F86-BACC-48EC-8ED6-1EEF2275596A}"/>
              </a:ext>
            </a:extLst>
          </p:cNvPr>
          <p:cNvSpPr txBox="1"/>
          <p:nvPr/>
        </p:nvSpPr>
        <p:spPr bwMode="auto">
          <a:xfrm>
            <a:off x="6481192" y="3212977"/>
            <a:ext cx="6229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28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96DE8C5-380F-46F0-873D-E81B5E8267EB}"/>
              </a:ext>
            </a:extLst>
          </p:cNvPr>
          <p:cNvSpPr txBox="1"/>
          <p:nvPr/>
        </p:nvSpPr>
        <p:spPr bwMode="auto">
          <a:xfrm>
            <a:off x="7201272" y="3212977"/>
            <a:ext cx="6229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32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9D8932E-572B-4181-BA8F-5A8923167BD0}"/>
              </a:ext>
            </a:extLst>
          </p:cNvPr>
          <p:cNvSpPr txBox="1"/>
          <p:nvPr/>
        </p:nvSpPr>
        <p:spPr bwMode="auto">
          <a:xfrm>
            <a:off x="7896200" y="3212977"/>
            <a:ext cx="6229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36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DEB4AB6-7994-4DE5-8A4D-41D6B88BBBA3}"/>
              </a:ext>
            </a:extLst>
          </p:cNvPr>
          <p:cNvSpPr txBox="1"/>
          <p:nvPr/>
        </p:nvSpPr>
        <p:spPr bwMode="auto">
          <a:xfrm>
            <a:off x="8611288" y="3212977"/>
            <a:ext cx="6229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40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460EC25-49A3-4395-989B-6A10503D1FB8}"/>
              </a:ext>
            </a:extLst>
          </p:cNvPr>
          <p:cNvSpPr txBox="1"/>
          <p:nvPr/>
        </p:nvSpPr>
        <p:spPr bwMode="auto">
          <a:xfrm>
            <a:off x="9312366" y="3212977"/>
            <a:ext cx="6229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44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A7FA6C2-DA8B-495F-80C2-3FB68A4765CD}"/>
              </a:ext>
            </a:extLst>
          </p:cNvPr>
          <p:cNvSpPr txBox="1"/>
          <p:nvPr/>
        </p:nvSpPr>
        <p:spPr bwMode="auto">
          <a:xfrm>
            <a:off x="10036344" y="3212977"/>
            <a:ext cx="6229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48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10357172" y="2924945"/>
            <a:ext cx="144016" cy="2821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4736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5" grpId="2"/>
      <p:bldP spid="6" grpId="0"/>
      <p:bldP spid="6" grpId="1"/>
      <p:bldP spid="6" grpId="2"/>
      <p:bldP spid="9" grpId="0"/>
      <p:bldP spid="9" grpId="1"/>
      <p:bldP spid="9" grpId="2"/>
      <p:bldP spid="10" grpId="0"/>
      <p:bldP spid="10" grpId="1"/>
      <p:bldP spid="10" grpId="2"/>
      <p:bldP spid="11" grpId="0"/>
      <p:bldP spid="11" grpId="1"/>
      <p:bldP spid="11" grpId="2"/>
      <p:bldP spid="12" grpId="0"/>
      <p:bldP spid="12" grpId="1"/>
      <p:bldP spid="12" grpId="2"/>
      <p:bldP spid="13" grpId="0"/>
      <p:bldP spid="13" grpId="1"/>
      <p:bldP spid="13" grpId="2"/>
      <p:bldP spid="14" grpId="0"/>
      <p:bldP spid="14" grpId="1"/>
      <p:bldP spid="14" grpId="2"/>
      <p:bldP spid="15" grpId="0"/>
      <p:bldP spid="15" grpId="1"/>
      <p:bldP spid="15" grpId="2"/>
      <p:bldP spid="16" grpId="0"/>
      <p:bldP spid="16" grpId="1"/>
      <p:bldP spid="16" grpId="2"/>
      <p:bldP spid="17" grpId="0"/>
      <p:bldP spid="17" grpId="1"/>
      <p:bldP spid="17" grpId="2"/>
      <p:bldP spid="18" grpId="0"/>
      <p:bldP spid="18" grpId="1"/>
      <p:bldP spid="18" grpId="2"/>
      <p:bldP spid="19" grpId="0"/>
      <p:bldP spid="19" grpId="1"/>
      <p:bldP spid="19" grpId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101293F-9A9E-4E2B-9086-159C0A64144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79208" y="2404494"/>
            <a:ext cx="1079789" cy="2186352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altLang="en-US" dirty="0"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2.7 </a:t>
            </a:r>
            <a:r>
              <a:rPr lang="en-GB" dirty="0"/>
              <a:t>The 2, 4 and 8 times tables   </a:t>
            </a:r>
            <a:r>
              <a:rPr lang="en-US" altLang="en-US" dirty="0">
                <a:solidFill>
                  <a:srgbClr val="00628C"/>
                </a:solidFill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Step 1:5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F6680C1-8D47-4F60-B93E-3EB6184E7A33}"/>
              </a:ext>
            </a:extLst>
          </p:cNvPr>
          <p:cNvGraphicFramePr>
            <a:graphicFrameLocks noGrp="1"/>
          </p:cNvGraphicFramePr>
          <p:nvPr/>
        </p:nvGraphicFramePr>
        <p:xfrm>
          <a:off x="1738313" y="1293216"/>
          <a:ext cx="8715375" cy="97393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89536">
                  <a:extLst>
                    <a:ext uri="{9D8B030D-6E8A-4147-A177-3AD203B41FA5}">
                      <a16:colId xmlns:a16="http://schemas.microsoft.com/office/drawing/2014/main" val="2547668977"/>
                    </a:ext>
                  </a:extLst>
                </a:gridCol>
                <a:gridCol w="817977">
                  <a:extLst>
                    <a:ext uri="{9D8B030D-6E8A-4147-A177-3AD203B41FA5}">
                      <a16:colId xmlns:a16="http://schemas.microsoft.com/office/drawing/2014/main" val="2727201233"/>
                    </a:ext>
                  </a:extLst>
                </a:gridCol>
                <a:gridCol w="817977">
                  <a:extLst>
                    <a:ext uri="{9D8B030D-6E8A-4147-A177-3AD203B41FA5}">
                      <a16:colId xmlns:a16="http://schemas.microsoft.com/office/drawing/2014/main" val="2879728655"/>
                    </a:ext>
                  </a:extLst>
                </a:gridCol>
                <a:gridCol w="817977">
                  <a:extLst>
                    <a:ext uri="{9D8B030D-6E8A-4147-A177-3AD203B41FA5}">
                      <a16:colId xmlns:a16="http://schemas.microsoft.com/office/drawing/2014/main" val="2918541058"/>
                    </a:ext>
                  </a:extLst>
                </a:gridCol>
                <a:gridCol w="817977">
                  <a:extLst>
                    <a:ext uri="{9D8B030D-6E8A-4147-A177-3AD203B41FA5}">
                      <a16:colId xmlns:a16="http://schemas.microsoft.com/office/drawing/2014/main" val="1998863701"/>
                    </a:ext>
                  </a:extLst>
                </a:gridCol>
                <a:gridCol w="817977">
                  <a:extLst>
                    <a:ext uri="{9D8B030D-6E8A-4147-A177-3AD203B41FA5}">
                      <a16:colId xmlns:a16="http://schemas.microsoft.com/office/drawing/2014/main" val="2033858592"/>
                    </a:ext>
                  </a:extLst>
                </a:gridCol>
                <a:gridCol w="817977">
                  <a:extLst>
                    <a:ext uri="{9D8B030D-6E8A-4147-A177-3AD203B41FA5}">
                      <a16:colId xmlns:a16="http://schemas.microsoft.com/office/drawing/2014/main" val="4009768708"/>
                    </a:ext>
                  </a:extLst>
                </a:gridCol>
                <a:gridCol w="817977">
                  <a:extLst>
                    <a:ext uri="{9D8B030D-6E8A-4147-A177-3AD203B41FA5}">
                      <a16:colId xmlns:a16="http://schemas.microsoft.com/office/drawing/2014/main" val="417454730"/>
                    </a:ext>
                  </a:extLst>
                </a:gridCol>
              </a:tblGrid>
              <a:tr h="51823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</a:rPr>
                        <a:t>Number of cars</a:t>
                      </a:r>
                      <a:endParaRPr lang="en-GB" sz="2000" b="1" dirty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2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000" b="0" dirty="0">
                        <a:solidFill>
                          <a:srgbClr val="FF0000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000" b="0" dirty="0">
                        <a:solidFill>
                          <a:srgbClr val="FF0000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000" b="0" dirty="0">
                        <a:solidFill>
                          <a:srgbClr val="FF0000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000" b="0" dirty="0">
                        <a:solidFill>
                          <a:srgbClr val="FF0000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000" b="0" dirty="0">
                        <a:solidFill>
                          <a:srgbClr val="FF0000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000" b="0" dirty="0">
                        <a:solidFill>
                          <a:srgbClr val="FF0000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000" b="0" dirty="0">
                        <a:solidFill>
                          <a:srgbClr val="FF0000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4916583"/>
                  </a:ext>
                </a:extLst>
              </a:tr>
              <a:tr h="45569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</a:rPr>
                        <a:t>Total number of wheels</a:t>
                      </a:r>
                      <a:endParaRPr lang="en-GB" sz="2000" b="1" dirty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2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000" b="0" dirty="0">
                        <a:solidFill>
                          <a:srgbClr val="FF0000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000" b="0" dirty="0">
                        <a:solidFill>
                          <a:srgbClr val="FF0000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000" b="0" dirty="0">
                        <a:solidFill>
                          <a:srgbClr val="FF0000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000" b="0" dirty="0">
                        <a:solidFill>
                          <a:srgbClr val="FF0000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000" b="0" dirty="0">
                        <a:solidFill>
                          <a:srgbClr val="FF0000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000" b="0" dirty="0">
                        <a:solidFill>
                          <a:srgbClr val="FF0000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000" b="0" dirty="0">
                        <a:solidFill>
                          <a:srgbClr val="FF0000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2478858"/>
                  </a:ext>
                </a:extLst>
              </a:tr>
            </a:tbl>
          </a:graphicData>
        </a:graphic>
      </p:graphicFrame>
      <p:sp>
        <p:nvSpPr>
          <p:cNvPr id="38" name="TextBox 37">
            <a:extLst>
              <a:ext uri="{FF2B5EF4-FFF2-40B4-BE49-F238E27FC236}">
                <a16:creationId xmlns:a16="http://schemas.microsoft.com/office/drawing/2014/main" id="{5CECC6F3-F77D-4383-ACA1-C78FEAD0333C}"/>
              </a:ext>
            </a:extLst>
          </p:cNvPr>
          <p:cNvSpPr txBox="1"/>
          <p:nvPr/>
        </p:nvSpPr>
        <p:spPr bwMode="auto">
          <a:xfrm>
            <a:off x="5773476" y="1351343"/>
            <a:ext cx="32252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000" dirty="0">
                <a:latin typeface="Myriad Pro Semibold" charset="0"/>
                <a:ea typeface="Myriad Pro Semibold" charset="0"/>
                <a:cs typeface="Myriad Pro Semibold" charset="0"/>
              </a:rPr>
              <a:t>1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835FE26-FA6E-4450-9B68-96A7D9387FAC}"/>
              </a:ext>
            </a:extLst>
          </p:cNvPr>
          <p:cNvSpPr txBox="1"/>
          <p:nvPr/>
        </p:nvSpPr>
        <p:spPr bwMode="auto">
          <a:xfrm>
            <a:off x="6600056" y="1351343"/>
            <a:ext cx="32252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000" dirty="0">
                <a:latin typeface="Myriad Pro Semibold" charset="0"/>
                <a:ea typeface="Myriad Pro Semibold" charset="0"/>
                <a:cs typeface="Myriad Pro Semibold" charset="0"/>
              </a:rPr>
              <a:t>2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98567AD-9C81-4889-9C08-B718AA7F7F99}"/>
              </a:ext>
            </a:extLst>
          </p:cNvPr>
          <p:cNvSpPr txBox="1"/>
          <p:nvPr/>
        </p:nvSpPr>
        <p:spPr bwMode="auto">
          <a:xfrm>
            <a:off x="7461073" y="1351343"/>
            <a:ext cx="32252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000" dirty="0">
                <a:latin typeface="Myriad Pro Semibold" charset="0"/>
                <a:ea typeface="Myriad Pro Semibold" charset="0"/>
                <a:cs typeface="Myriad Pro Semibold" charset="0"/>
              </a:rPr>
              <a:t>3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241E92E-A220-4C48-BC00-93B8C8D4F93B}"/>
              </a:ext>
            </a:extLst>
          </p:cNvPr>
          <p:cNvSpPr txBox="1"/>
          <p:nvPr/>
        </p:nvSpPr>
        <p:spPr bwMode="auto">
          <a:xfrm>
            <a:off x="8253161" y="1351343"/>
            <a:ext cx="32252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000" dirty="0">
                <a:latin typeface="Myriad Pro Semibold" charset="0"/>
                <a:ea typeface="Myriad Pro Semibold" charset="0"/>
                <a:cs typeface="Myriad Pro Semibold" charset="0"/>
              </a:rPr>
              <a:t>4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99C2C1C-3D25-4BA1-942E-0F593FC7506B}"/>
              </a:ext>
            </a:extLst>
          </p:cNvPr>
          <p:cNvSpPr txBox="1"/>
          <p:nvPr/>
        </p:nvSpPr>
        <p:spPr bwMode="auto">
          <a:xfrm>
            <a:off x="9045249" y="1351343"/>
            <a:ext cx="32252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000" dirty="0">
                <a:latin typeface="Myriad Pro Semibold" charset="0"/>
                <a:ea typeface="Myriad Pro Semibold" charset="0"/>
                <a:cs typeface="Myriad Pro Semibold" charset="0"/>
              </a:rPr>
              <a:t>5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894019A-2216-439F-ADB9-7D5C8B38794D}"/>
              </a:ext>
            </a:extLst>
          </p:cNvPr>
          <p:cNvSpPr txBox="1"/>
          <p:nvPr/>
        </p:nvSpPr>
        <p:spPr bwMode="auto">
          <a:xfrm>
            <a:off x="5773476" y="1839642"/>
            <a:ext cx="32252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000" dirty="0">
                <a:latin typeface="Myriad Pro Semibold" charset="0"/>
                <a:ea typeface="Myriad Pro Semibold" charset="0"/>
                <a:cs typeface="Myriad Pro Semibold" charset="0"/>
              </a:rPr>
              <a:t>4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4DEB009-8FB0-4DD2-BDB8-665D32A888A6}"/>
              </a:ext>
            </a:extLst>
          </p:cNvPr>
          <p:cNvSpPr txBox="1"/>
          <p:nvPr/>
        </p:nvSpPr>
        <p:spPr bwMode="auto">
          <a:xfrm>
            <a:off x="6600056" y="1839642"/>
            <a:ext cx="32252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000" dirty="0">
                <a:latin typeface="Myriad Pro Semibold" charset="0"/>
                <a:ea typeface="Myriad Pro Semibold" charset="0"/>
                <a:cs typeface="Myriad Pro Semibold" charset="0"/>
              </a:rPr>
              <a:t>8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747B2A4-9C63-49A4-98B0-4CAEECF953CB}"/>
              </a:ext>
            </a:extLst>
          </p:cNvPr>
          <p:cNvSpPr txBox="1"/>
          <p:nvPr/>
        </p:nvSpPr>
        <p:spPr bwMode="auto">
          <a:xfrm>
            <a:off x="7392144" y="1839642"/>
            <a:ext cx="46038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000" dirty="0">
                <a:latin typeface="Myriad Pro Semibold" charset="0"/>
                <a:ea typeface="Myriad Pro Semibold" charset="0"/>
                <a:cs typeface="Myriad Pro Semibold" charset="0"/>
              </a:rPr>
              <a:t>12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6636578-2F00-4CA5-9FEE-59B4A8647015}"/>
              </a:ext>
            </a:extLst>
          </p:cNvPr>
          <p:cNvSpPr txBox="1"/>
          <p:nvPr/>
        </p:nvSpPr>
        <p:spPr bwMode="auto">
          <a:xfrm>
            <a:off x="8184232" y="1839642"/>
            <a:ext cx="46038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000" dirty="0">
                <a:latin typeface="Myriad Pro Semibold" charset="0"/>
                <a:ea typeface="Myriad Pro Semibold" charset="0"/>
                <a:cs typeface="Myriad Pro Semibold" charset="0"/>
              </a:rPr>
              <a:t>16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F3A50D1-7649-42D4-A11E-E80F41A2E9BC}"/>
              </a:ext>
            </a:extLst>
          </p:cNvPr>
          <p:cNvSpPr txBox="1"/>
          <p:nvPr/>
        </p:nvSpPr>
        <p:spPr bwMode="auto">
          <a:xfrm>
            <a:off x="8976320" y="1839642"/>
            <a:ext cx="46038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000" dirty="0">
                <a:latin typeface="Myriad Pro Semibold" charset="0"/>
                <a:ea typeface="Myriad Pro Semibold" charset="0"/>
                <a:cs typeface="Myriad Pro Semibold" charset="0"/>
              </a:rPr>
              <a:t>20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3F8DCCA-7DBD-4108-A423-3566B27DE4FB}"/>
              </a:ext>
            </a:extLst>
          </p:cNvPr>
          <p:cNvSpPr txBox="1"/>
          <p:nvPr/>
        </p:nvSpPr>
        <p:spPr bwMode="auto">
          <a:xfrm>
            <a:off x="4943872" y="1351343"/>
            <a:ext cx="32252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000" dirty="0">
                <a:latin typeface="Myriad Pro Semibold" charset="0"/>
                <a:ea typeface="Myriad Pro Semibold" charset="0"/>
                <a:cs typeface="Myriad Pro Semibold" charset="0"/>
              </a:rPr>
              <a:t>0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A79672A9-C310-44F7-9513-D9D7FE2A41A8}"/>
              </a:ext>
            </a:extLst>
          </p:cNvPr>
          <p:cNvSpPr txBox="1"/>
          <p:nvPr/>
        </p:nvSpPr>
        <p:spPr bwMode="auto">
          <a:xfrm>
            <a:off x="4943872" y="1839642"/>
            <a:ext cx="32252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000" dirty="0">
                <a:latin typeface="Myriad Pro Semibold" charset="0"/>
                <a:ea typeface="Myriad Pro Semibold" charset="0"/>
                <a:cs typeface="Myriad Pro Semibold" charset="0"/>
              </a:rPr>
              <a:t>0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50729421-AEA7-4D0C-808A-6E83219A01F2}"/>
              </a:ext>
            </a:extLst>
          </p:cNvPr>
          <p:cNvSpPr txBox="1"/>
          <p:nvPr/>
        </p:nvSpPr>
        <p:spPr bwMode="auto">
          <a:xfrm>
            <a:off x="5920310" y="4743599"/>
            <a:ext cx="3513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0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7225A47C-371E-4DA4-94CF-72E1F21A9D59}"/>
              </a:ext>
            </a:extLst>
          </p:cNvPr>
          <p:cNvSpPr txBox="1"/>
          <p:nvPr/>
        </p:nvSpPr>
        <p:spPr bwMode="auto">
          <a:xfrm>
            <a:off x="4531309" y="5199584"/>
            <a:ext cx="312938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0 × 4 = 0     4 × 0 = 0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7F434233-F37C-48B6-BBE8-889B53FAF36E}"/>
              </a:ext>
            </a:extLst>
          </p:cNvPr>
          <p:cNvSpPr txBox="1"/>
          <p:nvPr/>
        </p:nvSpPr>
        <p:spPr bwMode="auto">
          <a:xfrm>
            <a:off x="4531309" y="5199584"/>
            <a:ext cx="312938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1 × 4 = 4     4 × 1 = 4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7906CD61-7B81-4EF7-9B5D-2CF212150CB5}"/>
              </a:ext>
            </a:extLst>
          </p:cNvPr>
          <p:cNvSpPr txBox="1"/>
          <p:nvPr/>
        </p:nvSpPr>
        <p:spPr bwMode="auto">
          <a:xfrm>
            <a:off x="4531309" y="5199584"/>
            <a:ext cx="312938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2 × 4 = 8     4 × 2 = 4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7987DDAA-43CB-42F3-B498-42ADB62C04D2}"/>
              </a:ext>
            </a:extLst>
          </p:cNvPr>
          <p:cNvSpPr txBox="1"/>
          <p:nvPr/>
        </p:nvSpPr>
        <p:spPr bwMode="auto">
          <a:xfrm>
            <a:off x="4364597" y="5199584"/>
            <a:ext cx="346280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3 × 4 = 12     4 × 3 = 12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DD606AAA-1B72-4F6E-A197-4BA56C69F662}"/>
              </a:ext>
            </a:extLst>
          </p:cNvPr>
          <p:cNvSpPr txBox="1"/>
          <p:nvPr/>
        </p:nvSpPr>
        <p:spPr bwMode="auto">
          <a:xfrm>
            <a:off x="4364597" y="5199584"/>
            <a:ext cx="346280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6 × 4 = 24     4 × 6 = 24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520208B1-CD3D-4C0C-9AF0-F0822FADFDF6}"/>
              </a:ext>
            </a:extLst>
          </p:cNvPr>
          <p:cNvSpPr txBox="1"/>
          <p:nvPr/>
        </p:nvSpPr>
        <p:spPr bwMode="auto">
          <a:xfrm>
            <a:off x="9881011" y="1351343"/>
            <a:ext cx="32252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000" dirty="0">
                <a:latin typeface="Myriad Pro Semibold" charset="0"/>
                <a:ea typeface="Myriad Pro Semibold" charset="0"/>
                <a:cs typeface="Myriad Pro Semibold" charset="0"/>
              </a:rPr>
              <a:t>6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E0D709E6-2B40-4FE4-8FFB-BD494EAA270A}"/>
              </a:ext>
            </a:extLst>
          </p:cNvPr>
          <p:cNvSpPr txBox="1"/>
          <p:nvPr/>
        </p:nvSpPr>
        <p:spPr bwMode="auto">
          <a:xfrm>
            <a:off x="9812082" y="1839642"/>
            <a:ext cx="46038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000" dirty="0">
                <a:latin typeface="Myriad Pro Semibold" charset="0"/>
                <a:ea typeface="Myriad Pro Semibold" charset="0"/>
                <a:cs typeface="Myriad Pro Semibold" charset="0"/>
              </a:rPr>
              <a:t>24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6155C588-0886-47B3-8667-89509C95567D}"/>
              </a:ext>
            </a:extLst>
          </p:cNvPr>
          <p:cNvSpPr txBox="1"/>
          <p:nvPr/>
        </p:nvSpPr>
        <p:spPr bwMode="auto">
          <a:xfrm>
            <a:off x="4364597" y="5199584"/>
            <a:ext cx="346280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4 × 4 = 16     4 × 4 = 16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C5E2D677-7DE8-4D1B-BF7E-B2184EB64C74}"/>
              </a:ext>
            </a:extLst>
          </p:cNvPr>
          <p:cNvSpPr txBox="1"/>
          <p:nvPr/>
        </p:nvSpPr>
        <p:spPr bwMode="auto">
          <a:xfrm>
            <a:off x="4364597" y="5199584"/>
            <a:ext cx="346280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5 × 4 = 20     4 × 5 = 20</a:t>
            </a:r>
          </a:p>
        </p:txBody>
      </p:sp>
      <p:pic>
        <p:nvPicPr>
          <p:cNvPr id="99" name="Picture 98">
            <a:extLst>
              <a:ext uri="{FF2B5EF4-FFF2-40B4-BE49-F238E27FC236}">
                <a16:creationId xmlns:a16="http://schemas.microsoft.com/office/drawing/2014/main" id="{A8291A25-CCC3-4E06-AB88-0F0331C08CD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53098" y="2404494"/>
            <a:ext cx="1079789" cy="2186352"/>
          </a:xfrm>
          <a:prstGeom prst="rect">
            <a:avLst/>
          </a:prstGeom>
        </p:spPr>
      </p:pic>
      <p:pic>
        <p:nvPicPr>
          <p:cNvPr id="100" name="Picture 99">
            <a:extLst>
              <a:ext uri="{FF2B5EF4-FFF2-40B4-BE49-F238E27FC236}">
                <a16:creationId xmlns:a16="http://schemas.microsoft.com/office/drawing/2014/main" id="{48634177-75D4-438E-A643-A5E69FF88A5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26988" y="2404494"/>
            <a:ext cx="1079789" cy="2186352"/>
          </a:xfrm>
          <a:prstGeom prst="rect">
            <a:avLst/>
          </a:prstGeom>
        </p:spPr>
      </p:pic>
      <p:pic>
        <p:nvPicPr>
          <p:cNvPr id="101" name="Picture 100">
            <a:extLst>
              <a:ext uri="{FF2B5EF4-FFF2-40B4-BE49-F238E27FC236}">
                <a16:creationId xmlns:a16="http://schemas.microsoft.com/office/drawing/2014/main" id="{DC89369E-0299-4140-A49B-EBB632A4DF5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00878" y="2404494"/>
            <a:ext cx="1079789" cy="2186352"/>
          </a:xfrm>
          <a:prstGeom prst="rect">
            <a:avLst/>
          </a:prstGeom>
        </p:spPr>
      </p:pic>
      <p:pic>
        <p:nvPicPr>
          <p:cNvPr id="102" name="Picture 101">
            <a:extLst>
              <a:ext uri="{FF2B5EF4-FFF2-40B4-BE49-F238E27FC236}">
                <a16:creationId xmlns:a16="http://schemas.microsoft.com/office/drawing/2014/main" id="{98AAA6C0-81DD-4DCF-BB5C-46CE6994EE7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74768" y="2404494"/>
            <a:ext cx="1079789" cy="2186352"/>
          </a:xfrm>
          <a:prstGeom prst="rect">
            <a:avLst/>
          </a:prstGeom>
        </p:spPr>
      </p:pic>
      <p:pic>
        <p:nvPicPr>
          <p:cNvPr id="103" name="Picture 102">
            <a:extLst>
              <a:ext uri="{FF2B5EF4-FFF2-40B4-BE49-F238E27FC236}">
                <a16:creationId xmlns:a16="http://schemas.microsoft.com/office/drawing/2014/main" id="{1222CDCF-BD80-408D-BE26-BAEDD512308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48660" y="2404494"/>
            <a:ext cx="1079789" cy="2186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402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00"/>
                            </p:stCondLst>
                            <p:childTnLst>
                              <p:par>
                                <p:cTn id="1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  <p:bldP spid="41" grpId="0"/>
      <p:bldP spid="42" grpId="0"/>
      <p:bldP spid="44" grpId="0"/>
      <p:bldP spid="45" grpId="0"/>
      <p:bldP spid="46" grpId="0"/>
      <p:bldP spid="47" grpId="0"/>
      <p:bldP spid="48" grpId="0"/>
      <p:bldP spid="58" grpId="0"/>
      <p:bldP spid="59" grpId="0"/>
      <p:bldP spid="82" grpId="0"/>
      <p:bldP spid="82" grpId="1"/>
      <p:bldP spid="69" grpId="0"/>
      <p:bldP spid="69" grpId="1"/>
      <p:bldP spid="70" grpId="0"/>
      <p:bldP spid="70" grpId="1"/>
      <p:bldP spid="71" grpId="0"/>
      <p:bldP spid="71" grpId="1"/>
      <p:bldP spid="72" grpId="0"/>
      <p:bldP spid="72" grpId="1"/>
      <p:bldP spid="74" grpId="0"/>
      <p:bldP spid="75" grpId="0"/>
      <p:bldP spid="76" grpId="0"/>
      <p:bldP spid="77" grpId="0"/>
      <p:bldP spid="77" grpId="1"/>
      <p:bldP spid="98" grpId="0"/>
      <p:bldP spid="98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altLang="en-US" dirty="0"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2.7 </a:t>
            </a:r>
            <a:r>
              <a:rPr lang="en-GB" dirty="0"/>
              <a:t>The 2, 4 and 8 times tables   </a:t>
            </a:r>
            <a:r>
              <a:rPr lang="en-US" altLang="en-US" dirty="0">
                <a:solidFill>
                  <a:srgbClr val="00628C"/>
                </a:solidFill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Step 1:6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17F75EDB-8609-4FED-84A8-C3E4A71938AF}"/>
              </a:ext>
            </a:extLst>
          </p:cNvPr>
          <p:cNvGraphicFramePr>
            <a:graphicFrameLocks noGrp="1"/>
          </p:cNvGraphicFramePr>
          <p:nvPr/>
        </p:nvGraphicFramePr>
        <p:xfrm>
          <a:off x="1819275" y="979039"/>
          <a:ext cx="3988693" cy="50239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15860">
                  <a:extLst>
                    <a:ext uri="{9D8B030D-6E8A-4147-A177-3AD203B41FA5}">
                      <a16:colId xmlns:a16="http://schemas.microsoft.com/office/drawing/2014/main" val="798612558"/>
                    </a:ext>
                  </a:extLst>
                </a:gridCol>
                <a:gridCol w="1972833">
                  <a:extLst>
                    <a:ext uri="{9D8B030D-6E8A-4147-A177-3AD203B41FA5}">
                      <a16:colId xmlns:a16="http://schemas.microsoft.com/office/drawing/2014/main" val="120622563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Number of cars 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2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 number of wheels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2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25021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</a:rPr>
                        <a:t>0</a:t>
                      </a:r>
                      <a:endParaRPr lang="en-GB" sz="2000" b="0" dirty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</a:rPr>
                        <a:t>0</a:t>
                      </a:r>
                      <a:endParaRPr lang="en-GB" sz="2000" b="0" dirty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7818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</a:rPr>
                        <a:t>1</a:t>
                      </a:r>
                      <a:endParaRPr lang="en-GB" sz="2000" b="0" dirty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</a:rPr>
                        <a:t>4</a:t>
                      </a:r>
                      <a:endParaRPr lang="en-GB" sz="2000" b="0" dirty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04435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</a:rPr>
                        <a:t>2</a:t>
                      </a:r>
                      <a:endParaRPr lang="en-GB" sz="2000" b="0" dirty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</a:rPr>
                        <a:t>8</a:t>
                      </a:r>
                      <a:endParaRPr lang="en-GB" sz="2000" b="0" dirty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6447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</a:rPr>
                        <a:t>3</a:t>
                      </a:r>
                      <a:endParaRPr lang="en-GB" sz="2000" b="0" dirty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</a:rPr>
                        <a:t>12</a:t>
                      </a:r>
                      <a:endParaRPr lang="en-GB" sz="2000" b="0" dirty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351944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</a:rPr>
                        <a:t>4</a:t>
                      </a:r>
                      <a:endParaRPr lang="en-GB" sz="2000" b="0" dirty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</a:rPr>
                        <a:t>16</a:t>
                      </a:r>
                      <a:endParaRPr lang="en-GB" sz="2000" b="0" dirty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68767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</a:rPr>
                        <a:t>5</a:t>
                      </a:r>
                      <a:endParaRPr lang="en-GB" sz="2000" b="0" dirty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</a:rPr>
                        <a:t>20</a:t>
                      </a:r>
                      <a:endParaRPr lang="en-GB" sz="2000" b="0" dirty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3396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0">
                          <a:solidFill>
                            <a:schemeClr val="tx1"/>
                          </a:solidFill>
                          <a:effectLst/>
                          <a:latin typeface="Myriad Pro Semibold"/>
                        </a:rPr>
                        <a:t>6</a:t>
                      </a:r>
                      <a:endParaRPr lang="en-GB" sz="2000" b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</a:rPr>
                        <a:t>24</a:t>
                      </a:r>
                      <a:endParaRPr lang="en-GB" sz="2000" b="0" dirty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58817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0">
                          <a:solidFill>
                            <a:schemeClr val="tx1"/>
                          </a:solidFill>
                          <a:effectLst/>
                          <a:latin typeface="Myriad Pro Semibold"/>
                        </a:rPr>
                        <a:t>7</a:t>
                      </a:r>
                      <a:endParaRPr lang="en-GB" sz="2000" b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</a:rPr>
                        <a:t>28</a:t>
                      </a:r>
                      <a:endParaRPr lang="en-GB" sz="2000" b="0" dirty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00879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0">
                          <a:solidFill>
                            <a:schemeClr val="tx1"/>
                          </a:solidFill>
                          <a:effectLst/>
                          <a:latin typeface="Myriad Pro Semibold"/>
                        </a:rPr>
                        <a:t>8</a:t>
                      </a:r>
                      <a:endParaRPr lang="en-GB" sz="2000" b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</a:rPr>
                        <a:t>32</a:t>
                      </a:r>
                      <a:endParaRPr lang="en-GB" sz="2000" b="0" dirty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96778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0">
                          <a:solidFill>
                            <a:schemeClr val="tx1"/>
                          </a:solidFill>
                          <a:effectLst/>
                          <a:latin typeface="Myriad Pro Semibold"/>
                        </a:rPr>
                        <a:t>9</a:t>
                      </a:r>
                      <a:endParaRPr lang="en-GB" sz="2000" b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</a:rPr>
                        <a:t>36</a:t>
                      </a:r>
                      <a:endParaRPr lang="en-GB" sz="2000" b="0" dirty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48747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0">
                          <a:solidFill>
                            <a:schemeClr val="tx1"/>
                          </a:solidFill>
                          <a:effectLst/>
                          <a:latin typeface="Myriad Pro Semibold"/>
                        </a:rPr>
                        <a:t>10</a:t>
                      </a:r>
                      <a:endParaRPr lang="en-GB" sz="2000" b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</a:rPr>
                        <a:t>40</a:t>
                      </a:r>
                      <a:endParaRPr lang="en-GB" sz="2000" b="0" dirty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58372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0">
                          <a:solidFill>
                            <a:schemeClr val="tx1"/>
                          </a:solidFill>
                          <a:effectLst/>
                          <a:latin typeface="Myriad Pro Semibold"/>
                        </a:rPr>
                        <a:t>11</a:t>
                      </a:r>
                      <a:endParaRPr lang="en-GB" sz="2000" b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</a:rPr>
                        <a:t>44</a:t>
                      </a:r>
                      <a:endParaRPr lang="en-GB" sz="2000" b="0" dirty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83270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0">
                          <a:solidFill>
                            <a:schemeClr val="tx1"/>
                          </a:solidFill>
                          <a:effectLst/>
                          <a:latin typeface="Myriad Pro Semibold"/>
                        </a:rPr>
                        <a:t>12</a:t>
                      </a:r>
                      <a:endParaRPr lang="en-GB" sz="2000" b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</a:rPr>
                        <a:t>48</a:t>
                      </a:r>
                      <a:endParaRPr lang="en-GB" sz="2000" b="0" dirty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18000" marB="1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8775520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B56C015F-37D6-412E-80BD-B6C2C55A167F}"/>
              </a:ext>
            </a:extLst>
          </p:cNvPr>
          <p:cNvGraphicFramePr>
            <a:graphicFrameLocks noGrp="1"/>
          </p:cNvGraphicFramePr>
          <p:nvPr/>
        </p:nvGraphicFramePr>
        <p:xfrm>
          <a:off x="6096000" y="1608073"/>
          <a:ext cx="4136870" cy="439572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68034">
                  <a:extLst>
                    <a:ext uri="{9D8B030D-6E8A-4147-A177-3AD203B41FA5}">
                      <a16:colId xmlns:a16="http://schemas.microsoft.com/office/drawing/2014/main" val="529241110"/>
                    </a:ext>
                  </a:extLst>
                </a:gridCol>
                <a:gridCol w="2068836">
                  <a:extLst>
                    <a:ext uri="{9D8B030D-6E8A-4147-A177-3AD203B41FA5}">
                      <a16:colId xmlns:a16="http://schemas.microsoft.com/office/drawing/2014/main" val="390366460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</a:rPr>
                        <a:t>0 × 4 = 0 </a:t>
                      </a:r>
                      <a:endParaRPr lang="en-GB" sz="2000" b="0" dirty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000" marR="108000" marT="18000" marB="18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</a:rPr>
                        <a:t>4 × 0 = 0</a:t>
                      </a:r>
                      <a:endParaRPr lang="en-GB" sz="2000" b="0" dirty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000" marR="108000" marT="18000" marB="18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80722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</a:rPr>
                        <a:t>1 × 4 = 4</a:t>
                      </a:r>
                      <a:endParaRPr lang="en-GB" sz="2000" b="0" dirty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000" marR="108000" marT="18000" marB="18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</a:rPr>
                        <a:t>4 × 1 = 4</a:t>
                      </a:r>
                      <a:endParaRPr lang="en-GB" sz="2000" b="0" dirty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000" marR="108000" marT="18000" marB="18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44109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</a:rPr>
                        <a:t>2 × 4 = 8</a:t>
                      </a:r>
                      <a:endParaRPr lang="en-GB" sz="2000" b="0" dirty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000" marR="108000" marT="18000" marB="18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</a:rPr>
                        <a:t>4 × 2 = 8</a:t>
                      </a:r>
                      <a:endParaRPr lang="en-GB" sz="2000" b="0" dirty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000" marR="108000" marT="18000" marB="18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60493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</a:rPr>
                        <a:t>3 × 4 = 12</a:t>
                      </a:r>
                      <a:endParaRPr lang="en-GB" sz="2000" b="0" dirty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000" marR="108000" marT="18000" marB="18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</a:rPr>
                        <a:t>4 × 3 = 12</a:t>
                      </a:r>
                      <a:endParaRPr lang="en-GB" sz="2000" b="0" dirty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000" marR="108000" marT="18000" marB="18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94943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</a:rPr>
                        <a:t>4 × 4 = 16</a:t>
                      </a:r>
                      <a:endParaRPr lang="en-GB" sz="2000" b="0" dirty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000" marR="108000" marT="18000" marB="18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</a:rPr>
                        <a:t>4 × 4 = 16</a:t>
                      </a:r>
                      <a:endParaRPr lang="en-GB" sz="2000" b="0" dirty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000" marR="108000" marT="18000" marB="18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77863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</a:rPr>
                        <a:t>5 × 4 = 20</a:t>
                      </a:r>
                      <a:endParaRPr lang="en-GB" sz="2000" b="0" dirty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000" marR="108000" marT="18000" marB="18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</a:rPr>
                        <a:t>4 × 5 = 20</a:t>
                      </a:r>
                      <a:endParaRPr lang="en-GB" sz="2000" b="0" dirty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000" marR="108000" marT="18000" marB="18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32009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</a:rPr>
                        <a:t>6 × 4 = 24</a:t>
                      </a:r>
                      <a:endParaRPr lang="en-GB" sz="2000" b="0" dirty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000" marR="108000" marT="18000" marB="18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</a:rPr>
                        <a:t>4 × 6 = 24</a:t>
                      </a:r>
                      <a:endParaRPr lang="en-GB" sz="2000" b="0" dirty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000" marR="108000" marT="18000" marB="18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07062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</a:rPr>
                        <a:t>7 × 4 = 28</a:t>
                      </a:r>
                      <a:endParaRPr lang="en-GB" sz="2000" b="0" dirty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000" marR="108000" marT="18000" marB="18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</a:rPr>
                        <a:t>4 × 7 = 28</a:t>
                      </a:r>
                      <a:endParaRPr lang="en-GB" sz="2000" b="0" dirty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000" marR="108000" marT="18000" marB="18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73419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</a:rPr>
                        <a:t>8 × 4 = 32</a:t>
                      </a:r>
                      <a:endParaRPr lang="en-GB" sz="2000" b="0" dirty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000" marR="108000" marT="18000" marB="18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</a:rPr>
                        <a:t>4 × 8 = 32</a:t>
                      </a:r>
                      <a:endParaRPr lang="en-GB" sz="2000" b="0" dirty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000" marR="108000" marT="18000" marB="18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84752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</a:rPr>
                        <a:t>9 × 4 = 36</a:t>
                      </a:r>
                      <a:endParaRPr lang="en-GB" sz="2000" b="0" dirty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000" marR="108000" marT="18000" marB="18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</a:rPr>
                        <a:t>4 × 9 = 36</a:t>
                      </a:r>
                      <a:endParaRPr lang="en-GB" sz="2000" b="0" dirty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000" marR="108000" marT="18000" marB="18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84455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</a:rPr>
                        <a:t>10 × 4 = 40</a:t>
                      </a:r>
                      <a:endParaRPr lang="en-GB" sz="2000" b="0" dirty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000" marR="108000" marT="18000" marB="18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</a:rPr>
                        <a:t>4 × 10 = 40</a:t>
                      </a:r>
                      <a:endParaRPr lang="en-GB" sz="2000" b="0" dirty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000" marR="108000" marT="18000" marB="18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85524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</a:rPr>
                        <a:t>11 × 4 = 44</a:t>
                      </a:r>
                      <a:endParaRPr lang="en-GB" sz="2000" b="0" dirty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000" marR="108000" marT="18000" marB="18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</a:rPr>
                        <a:t>4 × 11 = 44</a:t>
                      </a:r>
                      <a:endParaRPr lang="en-GB" sz="2000" b="0" dirty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000" marR="108000" marT="18000" marB="18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69952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</a:rPr>
                        <a:t>12 × 4 = 48</a:t>
                      </a:r>
                      <a:endParaRPr lang="en-GB" sz="2000" b="0" dirty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000" marR="108000" marT="18000" marB="18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</a:rPr>
                        <a:t>4 × 12 = 48</a:t>
                      </a:r>
                      <a:endParaRPr lang="en-GB" sz="2000" b="0" dirty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000" marR="108000" marT="18000" marB="18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10993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19433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3, Unit 6, Learning Outcome 2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0547506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2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r>
                        <a:rPr lang="en-GB" sz="24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Pupils use knowledge of the 4 times table to solve problems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356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Year 3, Unit 6, Learning Outcome 2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pic>
        <p:nvPicPr>
          <p:cNvPr id="7" name="Picture Placeholder 6" descr="A picture containing text&#10;&#10;Description automatically generated">
            <a:extLst>
              <a:ext uri="{FF2B5EF4-FFF2-40B4-BE49-F238E27FC236}">
                <a16:creationId xmlns:a16="http://schemas.microsoft.com/office/drawing/2014/main" id="{C5857151-BCFB-4E0F-85B7-989B7962AA62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 b="222"/>
          <a:stretch>
            <a:fillRect/>
          </a:stretch>
        </p:blipFill>
        <p:spPr/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4"/>
              </a:rPr>
              <a:t>2.7 Times tables: 2, 4 and 8 and the relationship between them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562946"/>
              </p:ext>
            </p:extLst>
          </p:nvPr>
        </p:nvGraphicFramePr>
        <p:xfrm>
          <a:off x="4514850" y="4258491"/>
          <a:ext cx="6886575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1:7-1:8 and 1.11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9-12 and 15-16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894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altLang="en-US" dirty="0"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2.7 </a:t>
            </a:r>
            <a:r>
              <a:rPr lang="en-GB" dirty="0"/>
              <a:t>The 2, 4 and 8 times tables   </a:t>
            </a:r>
            <a:r>
              <a:rPr lang="en-US" altLang="en-US" dirty="0">
                <a:solidFill>
                  <a:srgbClr val="00628C"/>
                </a:solidFill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Step 1:7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63BEE1-8B5B-455F-A9C8-B41AFF05CA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195" y="2432048"/>
            <a:ext cx="7975611" cy="1993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072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35EED2-6700-47F9-AF8C-BD779EDCB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8117ADD-FE8D-49F8-A8F6-14017A4C1B29}"/>
              </a:ext>
            </a:extLst>
          </p:cNvPr>
          <p:cNvSpPr txBox="1"/>
          <p:nvPr/>
        </p:nvSpPr>
        <p:spPr>
          <a:xfrm>
            <a:off x="594008" y="1202211"/>
            <a:ext cx="11262632" cy="49859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300"/>
              </a:spcAft>
            </a:pP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These materials heavily reflect the prioritisation approach of the ready-to-progress criteria in the 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DfE Primary Mathematics Guidance 2020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and on the 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PPTs that exemplify them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on the NCETM website. They also include other relevant National Curriculum content. Related sections of the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NCETM Primary Mastery Professional Development Materials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provide small-step teaching guidance.</a:t>
            </a:r>
          </a:p>
          <a:p>
            <a:pPr>
              <a:spcBef>
                <a:spcPts val="1200"/>
              </a:spcBef>
              <a:spcAft>
                <a:spcPts val="300"/>
              </a:spcAft>
            </a:pPr>
            <a:r>
              <a:rPr lang="en-GB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Ready-to-progress criteria addressed by this unit</a:t>
            </a:r>
          </a:p>
          <a:p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Teaching of this unit supports the following criteria from the ‘DfE Mathematics Guidance: key stages 1 &amp; 2’ (the 335-page document available as a download)</a:t>
            </a:r>
          </a:p>
          <a:p>
            <a:pPr marL="285750" lvl="0" indent="-285750">
              <a:buFont typeface="Arial" panose="020B0604020202020204" pitchFamily="34" charset="0"/>
              <a:buChar char="•"/>
              <a:tabLst>
                <a:tab pos="228600" algn="l"/>
                <a:tab pos="4572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6"/>
              </a:rPr>
              <a:t>3NF-2 </a:t>
            </a: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6"/>
              </a:rPr>
              <a:t>Page </a:t>
            </a: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6"/>
              </a:rPr>
              <a:t>100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  <a:tabLst>
                <a:tab pos="228600" algn="l"/>
                <a:tab pos="4572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7"/>
              </a:rPr>
              <a:t>3MD-1</a:t>
            </a: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7"/>
              </a:rPr>
              <a:t> Page </a:t>
            </a: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7"/>
              </a:rPr>
              <a:t>117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  <a:tabLst>
                <a:tab pos="228600" algn="l"/>
                <a:tab pos="4572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8"/>
              </a:rPr>
              <a:t>3NF-3 Page 103 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tabLst>
                <a:tab pos="228600" algn="l"/>
                <a:tab pos="457200" algn="l"/>
              </a:tabLst>
            </a:pP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spcAft>
                <a:spcPts val="300"/>
              </a:spcAft>
            </a:pPr>
            <a:r>
              <a:rPr lang="en-GB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Prior learning</a:t>
            </a:r>
            <a:r>
              <a:rPr lang="en-GB" b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GB" b="1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dirty="0">
                <a:solidFill>
                  <a:srgbClr val="59595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If the following ready-to-progress criteria, contained in the same DfE guidance document as above, were secured in Year 1, children will be ready to start on this unit.</a:t>
            </a:r>
            <a:endParaRPr lang="en-GB" sz="1600" dirty="0">
              <a:solidFill>
                <a:srgbClr val="595959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285750" indent="-285750"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595959"/>
                </a:solidFill>
                <a:latin typeface="Arial" panose="020B0604020202020204" pitchFamily="34" charset="0"/>
                <a:ea typeface="Calibri" panose="020F0502020204030204" pitchFamily="34" charset="0"/>
                <a:hlinkClick r:id="rId9"/>
              </a:rPr>
              <a:t>1NF-2 Page 26</a:t>
            </a:r>
            <a:endParaRPr lang="en-GB" sz="1600" dirty="0">
              <a:solidFill>
                <a:srgbClr val="595959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>
              <a:spcAft>
                <a:spcPts val="800"/>
              </a:spcAft>
            </a:pPr>
            <a:r>
              <a:rPr lang="en-GB" sz="105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GB" sz="12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8D72010-6BB7-4450-87EA-D90CA78A311D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3, Unit 6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3591541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altLang="en-US" dirty="0"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2.7 </a:t>
            </a:r>
            <a:r>
              <a:rPr lang="en-GB" dirty="0"/>
              <a:t>The 2, 4 and 8 times tables   </a:t>
            </a:r>
            <a:r>
              <a:rPr lang="en-US" altLang="en-US" dirty="0">
                <a:solidFill>
                  <a:srgbClr val="00628C"/>
                </a:solidFill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Step 1:8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62E6AD-8796-4E22-80ED-A9B676E358E8}"/>
              </a:ext>
            </a:extLst>
          </p:cNvPr>
          <p:cNvSpPr txBox="1"/>
          <p:nvPr/>
        </p:nvSpPr>
        <p:spPr bwMode="auto">
          <a:xfrm>
            <a:off x="2764150" y="4468390"/>
            <a:ext cx="14478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5  ×  4  =</a:t>
            </a:r>
            <a:endParaRPr lang="en-GB" sz="2400" dirty="0">
              <a:solidFill>
                <a:srgbClr val="C00000"/>
              </a:solidFill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DBF772C-D15A-44C8-8D34-E696A1D03839}"/>
              </a:ext>
            </a:extLst>
          </p:cNvPr>
          <p:cNvSpPr/>
          <p:nvPr/>
        </p:nvSpPr>
        <p:spPr bwMode="auto">
          <a:xfrm>
            <a:off x="4387770" y="4468390"/>
            <a:ext cx="461665" cy="461665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8BBAB4-70DF-401A-B4C2-05986924CD8B}"/>
              </a:ext>
            </a:extLst>
          </p:cNvPr>
          <p:cNvSpPr txBox="1"/>
          <p:nvPr/>
        </p:nvSpPr>
        <p:spPr bwMode="auto">
          <a:xfrm>
            <a:off x="4359556" y="4468389"/>
            <a:ext cx="5180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20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3D9F747-FA4F-4E93-8F00-13CE277C140A}"/>
              </a:ext>
            </a:extLst>
          </p:cNvPr>
          <p:cNvSpPr txBox="1"/>
          <p:nvPr/>
        </p:nvSpPr>
        <p:spPr bwMode="auto">
          <a:xfrm>
            <a:off x="5926718" y="4467272"/>
            <a:ext cx="14478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4  ×  5  =</a:t>
            </a:r>
            <a:endParaRPr lang="en-GB" sz="2400" dirty="0">
              <a:solidFill>
                <a:srgbClr val="C00000"/>
              </a:solidFill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70B1593-096F-444B-9D73-6E8C0980D3FF}"/>
              </a:ext>
            </a:extLst>
          </p:cNvPr>
          <p:cNvSpPr/>
          <p:nvPr/>
        </p:nvSpPr>
        <p:spPr bwMode="auto">
          <a:xfrm>
            <a:off x="7550338" y="4467272"/>
            <a:ext cx="461665" cy="461665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329E822-BACF-4D68-A2D7-D63ECD7FBB3A}"/>
              </a:ext>
            </a:extLst>
          </p:cNvPr>
          <p:cNvSpPr txBox="1"/>
          <p:nvPr/>
        </p:nvSpPr>
        <p:spPr bwMode="auto">
          <a:xfrm>
            <a:off x="7522124" y="4467271"/>
            <a:ext cx="5180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20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1C35424-B294-47DA-A2B7-EC07B4FADB3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90400" y="2147829"/>
            <a:ext cx="4968552" cy="1970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603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altLang="en-US" dirty="0"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2.7 </a:t>
            </a:r>
            <a:r>
              <a:rPr lang="en-GB" dirty="0"/>
              <a:t>The 2, 4 and 8 times tables   </a:t>
            </a:r>
            <a:r>
              <a:rPr lang="en-US" altLang="en-US" dirty="0">
                <a:solidFill>
                  <a:srgbClr val="00628C"/>
                </a:solidFill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Step 1:8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B7B013-4866-48B8-BF50-54839B637A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400" y="2147829"/>
            <a:ext cx="6816764" cy="197021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A4D14A5-9489-4396-AA54-A1D812CD8DC7}"/>
              </a:ext>
            </a:extLst>
          </p:cNvPr>
          <p:cNvSpPr/>
          <p:nvPr/>
        </p:nvSpPr>
        <p:spPr bwMode="auto">
          <a:xfrm>
            <a:off x="4833965" y="4467274"/>
            <a:ext cx="461665" cy="461665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A684DED-2463-44FD-A560-6FDE16E17998}"/>
              </a:ext>
            </a:extLst>
          </p:cNvPr>
          <p:cNvSpPr txBox="1"/>
          <p:nvPr/>
        </p:nvSpPr>
        <p:spPr bwMode="auto">
          <a:xfrm>
            <a:off x="4805751" y="4467273"/>
            <a:ext cx="5180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24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E669194-3F96-4B05-B5BC-02F9BEF8B050}"/>
              </a:ext>
            </a:extLst>
          </p:cNvPr>
          <p:cNvSpPr txBox="1"/>
          <p:nvPr/>
        </p:nvSpPr>
        <p:spPr bwMode="auto">
          <a:xfrm>
            <a:off x="2980860" y="4467271"/>
            <a:ext cx="3513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6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F5EFBE3-C976-4C80-BCA4-7EAFB2E5385F}"/>
              </a:ext>
            </a:extLst>
          </p:cNvPr>
          <p:cNvSpPr/>
          <p:nvPr/>
        </p:nvSpPr>
        <p:spPr bwMode="auto">
          <a:xfrm>
            <a:off x="2927649" y="4467272"/>
            <a:ext cx="461665" cy="461665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58A905E-C9C7-4207-85E8-F46F24B08C96}"/>
              </a:ext>
            </a:extLst>
          </p:cNvPr>
          <p:cNvSpPr txBox="1"/>
          <p:nvPr/>
        </p:nvSpPr>
        <p:spPr bwMode="auto">
          <a:xfrm>
            <a:off x="3546975" y="4467272"/>
            <a:ext cx="11112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×  4  =</a:t>
            </a:r>
            <a:endParaRPr lang="en-GB" sz="2400" dirty="0">
              <a:solidFill>
                <a:srgbClr val="C00000"/>
              </a:solidFill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2B8CDC6-FCAD-4872-AFEF-748B5403EEB3}"/>
              </a:ext>
            </a:extLst>
          </p:cNvPr>
          <p:cNvSpPr/>
          <p:nvPr/>
        </p:nvSpPr>
        <p:spPr bwMode="auto">
          <a:xfrm>
            <a:off x="7927012" y="4467273"/>
            <a:ext cx="461665" cy="461665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B3236D1-BE4D-4B9C-BEF4-8DACD6200DF1}"/>
              </a:ext>
            </a:extLst>
          </p:cNvPr>
          <p:cNvSpPr txBox="1"/>
          <p:nvPr/>
        </p:nvSpPr>
        <p:spPr bwMode="auto">
          <a:xfrm>
            <a:off x="7898798" y="4467272"/>
            <a:ext cx="5180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24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F2973ED-0899-4426-9FDD-FC5951563698}"/>
              </a:ext>
            </a:extLst>
          </p:cNvPr>
          <p:cNvSpPr txBox="1"/>
          <p:nvPr/>
        </p:nvSpPr>
        <p:spPr bwMode="auto">
          <a:xfrm>
            <a:off x="6960445" y="4467270"/>
            <a:ext cx="3513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6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FFB8DE8-C395-4A77-9AA9-F0007136E84F}"/>
              </a:ext>
            </a:extLst>
          </p:cNvPr>
          <p:cNvSpPr/>
          <p:nvPr/>
        </p:nvSpPr>
        <p:spPr bwMode="auto">
          <a:xfrm>
            <a:off x="6907234" y="4467271"/>
            <a:ext cx="461665" cy="461665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5EF1148-F66E-44E5-B761-30130F635CD7}"/>
              </a:ext>
            </a:extLst>
          </p:cNvPr>
          <p:cNvSpPr txBox="1"/>
          <p:nvPr/>
        </p:nvSpPr>
        <p:spPr bwMode="auto">
          <a:xfrm>
            <a:off x="7439921" y="4467271"/>
            <a:ext cx="3946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=</a:t>
            </a:r>
            <a:endParaRPr lang="en-GB" sz="2400" dirty="0">
              <a:solidFill>
                <a:srgbClr val="C00000"/>
              </a:solidFill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C267613-0094-4D92-AE92-EBDC24A10F5C}"/>
              </a:ext>
            </a:extLst>
          </p:cNvPr>
          <p:cNvSpPr txBox="1"/>
          <p:nvPr/>
        </p:nvSpPr>
        <p:spPr bwMode="auto">
          <a:xfrm>
            <a:off x="5974680" y="4467270"/>
            <a:ext cx="90120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4  ×  </a:t>
            </a:r>
            <a:endParaRPr lang="en-GB" sz="2400" dirty="0">
              <a:solidFill>
                <a:srgbClr val="C00000"/>
              </a:solidFill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2714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9" grpId="0"/>
      <p:bldP spid="2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83CBF6F-9A51-4C52-9870-9255FBDAFA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altLang="en-US" dirty="0"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2.7 </a:t>
            </a:r>
            <a:r>
              <a:rPr lang="en-GB" dirty="0"/>
              <a:t>The 2, 4 and 8 times tables   </a:t>
            </a:r>
            <a:r>
              <a:rPr lang="en-US" altLang="en-US" dirty="0">
                <a:solidFill>
                  <a:srgbClr val="00628C"/>
                </a:solidFill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Step 1:8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CF3663-38DE-4DF7-B34D-5427C2566B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1774" y="2149200"/>
            <a:ext cx="6808452" cy="197021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679D3D9-5610-41E8-A25C-14ADFC17878B}"/>
              </a:ext>
            </a:extLst>
          </p:cNvPr>
          <p:cNvSpPr txBox="1"/>
          <p:nvPr/>
        </p:nvSpPr>
        <p:spPr bwMode="auto">
          <a:xfrm>
            <a:off x="3447319" y="4467270"/>
            <a:ext cx="39465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×</a:t>
            </a:r>
            <a:endParaRPr lang="en-GB" sz="2400" dirty="0">
              <a:solidFill>
                <a:srgbClr val="C00000"/>
              </a:solidFill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273DE06-3F6D-412A-AA0B-824617F76266}"/>
              </a:ext>
            </a:extLst>
          </p:cNvPr>
          <p:cNvSpPr txBox="1"/>
          <p:nvPr/>
        </p:nvSpPr>
        <p:spPr bwMode="auto">
          <a:xfrm>
            <a:off x="5016932" y="4467274"/>
            <a:ext cx="5180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28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5A1F91E-A129-47E1-A874-7255167107B4}"/>
              </a:ext>
            </a:extLst>
          </p:cNvPr>
          <p:cNvSpPr/>
          <p:nvPr/>
        </p:nvSpPr>
        <p:spPr bwMode="auto">
          <a:xfrm>
            <a:off x="5045146" y="4467275"/>
            <a:ext cx="461665" cy="461665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228D1E1-51E9-40C7-961C-AA067D5089ED}"/>
              </a:ext>
            </a:extLst>
          </p:cNvPr>
          <p:cNvSpPr txBox="1"/>
          <p:nvPr/>
        </p:nvSpPr>
        <p:spPr bwMode="auto">
          <a:xfrm>
            <a:off x="2925181" y="4467272"/>
            <a:ext cx="3513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7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736498F-E8C9-40CA-9658-78C8A839DEDC}"/>
              </a:ext>
            </a:extLst>
          </p:cNvPr>
          <p:cNvSpPr/>
          <p:nvPr/>
        </p:nvSpPr>
        <p:spPr bwMode="auto">
          <a:xfrm>
            <a:off x="2870039" y="4467273"/>
            <a:ext cx="461665" cy="461665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2D29171-B513-40C6-9DD1-EF1019C969B6}"/>
              </a:ext>
            </a:extLst>
          </p:cNvPr>
          <p:cNvSpPr txBox="1"/>
          <p:nvPr/>
        </p:nvSpPr>
        <p:spPr bwMode="auto">
          <a:xfrm>
            <a:off x="4012736" y="4467271"/>
            <a:ext cx="3513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4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C69170F-148B-4182-805E-C7051D5EF0F4}"/>
              </a:ext>
            </a:extLst>
          </p:cNvPr>
          <p:cNvSpPr/>
          <p:nvPr/>
        </p:nvSpPr>
        <p:spPr bwMode="auto">
          <a:xfrm>
            <a:off x="3957593" y="4467272"/>
            <a:ext cx="461665" cy="461665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7903098-9DE6-480F-B328-7252084CAB6C}"/>
              </a:ext>
            </a:extLst>
          </p:cNvPr>
          <p:cNvSpPr txBox="1"/>
          <p:nvPr/>
        </p:nvSpPr>
        <p:spPr bwMode="auto">
          <a:xfrm>
            <a:off x="4520767" y="4467270"/>
            <a:ext cx="39465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=</a:t>
            </a:r>
            <a:endParaRPr lang="en-GB" sz="2400" dirty="0">
              <a:solidFill>
                <a:srgbClr val="FF0000"/>
              </a:solidFill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8B9F0E6-3C61-4FB3-B9E4-8090B158FF3A}"/>
              </a:ext>
            </a:extLst>
          </p:cNvPr>
          <p:cNvSpPr txBox="1"/>
          <p:nvPr/>
        </p:nvSpPr>
        <p:spPr bwMode="auto">
          <a:xfrm>
            <a:off x="7221537" y="4480788"/>
            <a:ext cx="39465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×</a:t>
            </a:r>
            <a:endParaRPr lang="en-GB" sz="2400" dirty="0">
              <a:solidFill>
                <a:srgbClr val="C00000"/>
              </a:solidFill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3C9F136-CB22-440C-B7E9-DCD50AA9DD4F}"/>
              </a:ext>
            </a:extLst>
          </p:cNvPr>
          <p:cNvSpPr txBox="1"/>
          <p:nvPr/>
        </p:nvSpPr>
        <p:spPr bwMode="auto">
          <a:xfrm>
            <a:off x="8791150" y="4480792"/>
            <a:ext cx="5180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28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8391D6D-946E-44D5-A62B-7EBD524D795D}"/>
              </a:ext>
            </a:extLst>
          </p:cNvPr>
          <p:cNvSpPr/>
          <p:nvPr/>
        </p:nvSpPr>
        <p:spPr bwMode="auto">
          <a:xfrm>
            <a:off x="8819364" y="4480793"/>
            <a:ext cx="461665" cy="461665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E053762-F04A-4D27-9A16-E984EAE65E8D}"/>
              </a:ext>
            </a:extLst>
          </p:cNvPr>
          <p:cNvSpPr txBox="1"/>
          <p:nvPr/>
        </p:nvSpPr>
        <p:spPr bwMode="auto">
          <a:xfrm>
            <a:off x="6699400" y="4480790"/>
            <a:ext cx="3513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4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B975474-A381-4DC2-9B52-0ECB864E3E08}"/>
              </a:ext>
            </a:extLst>
          </p:cNvPr>
          <p:cNvSpPr/>
          <p:nvPr/>
        </p:nvSpPr>
        <p:spPr bwMode="auto">
          <a:xfrm>
            <a:off x="6644257" y="4480791"/>
            <a:ext cx="461665" cy="461665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E5A4560-F71D-492E-B47C-9342708D090F}"/>
              </a:ext>
            </a:extLst>
          </p:cNvPr>
          <p:cNvSpPr txBox="1"/>
          <p:nvPr/>
        </p:nvSpPr>
        <p:spPr bwMode="auto">
          <a:xfrm>
            <a:off x="7786954" y="4480789"/>
            <a:ext cx="3513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7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1F1B242-874C-476C-90FB-A067387523CB}"/>
              </a:ext>
            </a:extLst>
          </p:cNvPr>
          <p:cNvSpPr/>
          <p:nvPr/>
        </p:nvSpPr>
        <p:spPr bwMode="auto">
          <a:xfrm>
            <a:off x="7731811" y="4480790"/>
            <a:ext cx="461665" cy="461665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9780031-0D89-469C-9661-1312FFE8D4F2}"/>
              </a:ext>
            </a:extLst>
          </p:cNvPr>
          <p:cNvSpPr txBox="1"/>
          <p:nvPr/>
        </p:nvSpPr>
        <p:spPr bwMode="auto">
          <a:xfrm>
            <a:off x="8294985" y="4480788"/>
            <a:ext cx="39465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=</a:t>
            </a:r>
            <a:endParaRPr lang="en-GB" sz="2400" dirty="0">
              <a:solidFill>
                <a:srgbClr val="FF0000"/>
              </a:solidFill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0314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4" grpId="0"/>
      <p:bldP spid="16" grpId="0"/>
      <p:bldP spid="1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FAB40B9-AF48-40BC-8ED3-6CC42CBCBFC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altLang="en-US" dirty="0"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2.7 </a:t>
            </a:r>
            <a:r>
              <a:rPr lang="en-GB" dirty="0"/>
              <a:t>The 2, 4 and 8 times tables   </a:t>
            </a:r>
            <a:r>
              <a:rPr lang="en-US" altLang="en-US" dirty="0">
                <a:solidFill>
                  <a:srgbClr val="00628C"/>
                </a:solidFill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Step 1:8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78D0590-8662-4C22-98E2-E1ED246072AE}"/>
              </a:ext>
            </a:extLst>
          </p:cNvPr>
          <p:cNvSpPr/>
          <p:nvPr/>
        </p:nvSpPr>
        <p:spPr>
          <a:xfrm>
            <a:off x="4869574" y="817856"/>
            <a:ext cx="24528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US" sz="2400" dirty="0">
                <a:latin typeface="Myriad Pro" panose="020B0503030403020204" pitchFamily="34" charset="0"/>
              </a:rPr>
              <a:t>Eloise wrote this.</a:t>
            </a:r>
            <a:endParaRPr lang="en-GB" sz="2400" dirty="0">
              <a:latin typeface="Myriad Pro" panose="020B0503030403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5B435A1-6912-4954-A63C-43188C9F9154}"/>
              </a:ext>
            </a:extLst>
          </p:cNvPr>
          <p:cNvSpPr/>
          <p:nvPr/>
        </p:nvSpPr>
        <p:spPr>
          <a:xfrm>
            <a:off x="4435930" y="1556793"/>
            <a:ext cx="33201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US" sz="2400" dirty="0">
                <a:solidFill>
                  <a:srgbClr val="959595"/>
                </a:solidFill>
                <a:latin typeface="Comic Sans MS" panose="030F0702030302020204" pitchFamily="66" charset="0"/>
              </a:rPr>
              <a:t>This shows 4 x 3 = 12.</a:t>
            </a:r>
            <a:endParaRPr lang="en-GB" sz="2400" dirty="0">
              <a:solidFill>
                <a:srgbClr val="959595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50C0B0E-AE14-4A12-9B5E-DB9B2C016AD9}"/>
              </a:ext>
            </a:extLst>
          </p:cNvPr>
          <p:cNvSpPr/>
          <p:nvPr/>
        </p:nvSpPr>
        <p:spPr>
          <a:xfrm>
            <a:off x="3091716" y="3293557"/>
            <a:ext cx="60085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US" sz="2400" dirty="0">
                <a:latin typeface="Myriad Pro" panose="020B0503030403020204" pitchFamily="34" charset="0"/>
              </a:rPr>
              <a:t>Draw a picture like this to show 4 × 6 = 24.</a:t>
            </a:r>
            <a:endParaRPr lang="en-GB" sz="2400" dirty="0">
              <a:latin typeface="Myriad Pro" panose="020B0503030403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7F7917E-60D4-4865-8CFB-AAD92F98AD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465" y="4344060"/>
            <a:ext cx="5112573" cy="77312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9D722CD-0BE1-4658-A19A-A2E4F013A1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958" y="4344060"/>
            <a:ext cx="5112573" cy="77312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9D8714F-F68E-4F76-A4F3-D198148E50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714" y="2257171"/>
            <a:ext cx="5112573" cy="773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34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BC1C36FA-7587-45F1-99F5-8F477E267E5E}"/>
              </a:ext>
            </a:extLst>
          </p:cNvPr>
          <p:cNvGraphicFramePr>
            <a:graphicFrameLocks noGrp="1"/>
          </p:cNvGraphicFramePr>
          <p:nvPr/>
        </p:nvGraphicFramePr>
        <p:xfrm>
          <a:off x="2123088" y="1300368"/>
          <a:ext cx="7945824" cy="5080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8608">
                  <a:extLst>
                    <a:ext uri="{9D8B030D-6E8A-4147-A177-3AD203B41FA5}">
                      <a16:colId xmlns:a16="http://schemas.microsoft.com/office/drawing/2014/main" val="2461015862"/>
                    </a:ext>
                  </a:extLst>
                </a:gridCol>
                <a:gridCol w="2648608">
                  <a:extLst>
                    <a:ext uri="{9D8B030D-6E8A-4147-A177-3AD203B41FA5}">
                      <a16:colId xmlns:a16="http://schemas.microsoft.com/office/drawing/2014/main" val="673476155"/>
                    </a:ext>
                  </a:extLst>
                </a:gridCol>
                <a:gridCol w="2648608">
                  <a:extLst>
                    <a:ext uri="{9D8B030D-6E8A-4147-A177-3AD203B41FA5}">
                      <a16:colId xmlns:a16="http://schemas.microsoft.com/office/drawing/2014/main" val="3904890371"/>
                    </a:ext>
                  </a:extLst>
                </a:gridCol>
              </a:tblGrid>
              <a:tr h="254048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6201792"/>
                  </a:ext>
                </a:extLst>
              </a:tr>
              <a:tr h="254048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2694868"/>
                  </a:ext>
                </a:extLst>
              </a:tr>
            </a:tbl>
          </a:graphicData>
        </a:graphic>
      </p:graphicFrame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3113781-6218-4257-BE5F-D5E6BEE41AE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24001" y="0"/>
            <a:ext cx="9144000" cy="630000"/>
          </a:xfrm>
        </p:spPr>
        <p:txBody>
          <a:bodyPr/>
          <a:lstStyle/>
          <a:p>
            <a:r>
              <a:rPr lang="en-GB" altLang="en-US" dirty="0"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2.7 </a:t>
            </a:r>
            <a:r>
              <a:rPr lang="en-GB" dirty="0"/>
              <a:t>The 2, 4 and 8 times tables   </a:t>
            </a:r>
            <a:r>
              <a:rPr lang="en-US" altLang="en-US" dirty="0">
                <a:solidFill>
                  <a:srgbClr val="00628C"/>
                </a:solidFill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Step 1:8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B29AEB8-D9DD-4988-BD54-2A82F3B958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4920" y="4653137"/>
            <a:ext cx="2442160" cy="99451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476A744-37A2-4842-8180-8D13C0A419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544" y="2016642"/>
            <a:ext cx="5224212" cy="94290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FDAA5C8-1636-46DE-ACE5-7DB1B5D7DE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4494" y="4369906"/>
            <a:ext cx="2474575" cy="135356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95F3B6A-6DAD-4F1F-8A25-E594CDE37DEE}"/>
              </a:ext>
            </a:extLst>
          </p:cNvPr>
          <p:cNvSpPr txBox="1"/>
          <p:nvPr/>
        </p:nvSpPr>
        <p:spPr bwMode="auto">
          <a:xfrm>
            <a:off x="2185158" y="6071672"/>
            <a:ext cx="2496573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900" dirty="0">
                <a:solidFill>
                  <a:srgbClr val="808080"/>
                </a:solidFill>
                <a:latin typeface="Myriad Pro Semibold" charset="0"/>
                <a:ea typeface="Myriad Pro Semibold" charset="0"/>
                <a:cs typeface="Myriad Pro Semibold" charset="0"/>
              </a:rPr>
              <a:t>© 2017 </a:t>
            </a:r>
            <a:r>
              <a:rPr lang="en-GB" sz="900" dirty="0" err="1">
                <a:solidFill>
                  <a:srgbClr val="808080"/>
                </a:solidFill>
                <a:latin typeface="Myriad Pro Semibold" charset="0"/>
                <a:ea typeface="Myriad Pro Semibold" charset="0"/>
                <a:cs typeface="Myriad Pro Semibold" charset="0"/>
              </a:rPr>
              <a:t>Alphablocks</a:t>
            </a:r>
            <a:r>
              <a:rPr lang="en-GB" sz="900" dirty="0">
                <a:solidFill>
                  <a:srgbClr val="808080"/>
                </a:solidFill>
                <a:latin typeface="Myriad Pro Semibold" charset="0"/>
                <a:ea typeface="Myriad Pro Semibold" charset="0"/>
                <a:cs typeface="Myriad Pro Semibold" charset="0"/>
              </a:rPr>
              <a:t> Ltd. All rights reserved.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DE0F06E-39FE-44A4-81BB-36066F8325A8}"/>
              </a:ext>
            </a:extLst>
          </p:cNvPr>
          <p:cNvSpPr/>
          <p:nvPr/>
        </p:nvSpPr>
        <p:spPr>
          <a:xfrm>
            <a:off x="4372517" y="663080"/>
            <a:ext cx="34469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US" sz="2400" dirty="0">
                <a:latin typeface="Myriad Pro" panose="020B0503030403020204" pitchFamily="34" charset="0"/>
              </a:rPr>
              <a:t>Represents groups of 4?</a:t>
            </a:r>
            <a:endParaRPr lang="en-GB" sz="2400" dirty="0">
              <a:latin typeface="Myriad Pro" panose="020B0503030403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6D8133B-F017-42B7-B210-C50A0932B52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7817" y="1908382"/>
            <a:ext cx="2496573" cy="1353563"/>
          </a:xfrm>
          <a:prstGeom prst="rect">
            <a:avLst/>
          </a:prstGeom>
        </p:spPr>
      </p:pic>
      <p:pic>
        <p:nvPicPr>
          <p:cNvPr id="15" name="Picture 14" descr="Z:\NCETM_1705_Pri_Mast_Res\03 Content\S2\00 Images\Batch 3\02 Finals\Spine 2.7 Files\Spine 2.7 QC amends\ncetm_mm_sp2_se07_aw011.pn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577" y="4221089"/>
            <a:ext cx="2299051" cy="15014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318905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C0E74195-7F7E-421A-A729-F4FF759F1BBB}"/>
              </a:ext>
            </a:extLst>
          </p:cNvPr>
          <p:cNvSpPr txBox="1"/>
          <p:nvPr/>
        </p:nvSpPr>
        <p:spPr bwMode="auto">
          <a:xfrm>
            <a:off x="6811569" y="3380809"/>
            <a:ext cx="5180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28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0C1EF1B-4382-42FF-9EDF-DD1B2E45901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24001" y="0"/>
            <a:ext cx="9144000" cy="630000"/>
          </a:xfrm>
        </p:spPr>
        <p:txBody>
          <a:bodyPr/>
          <a:lstStyle/>
          <a:p>
            <a:r>
              <a:rPr lang="en-GB" altLang="en-US" dirty="0"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2.7 </a:t>
            </a:r>
            <a:r>
              <a:rPr lang="en-GB" dirty="0"/>
              <a:t>The 2, 4 and 8 times tables   </a:t>
            </a:r>
            <a:r>
              <a:rPr lang="en-US" altLang="en-US" dirty="0">
                <a:solidFill>
                  <a:srgbClr val="00628C"/>
                </a:solidFill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Step 1:11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59D53B1-E5F8-47AC-9517-82EA5886DEFC}"/>
              </a:ext>
            </a:extLst>
          </p:cNvPr>
          <p:cNvSpPr/>
          <p:nvPr/>
        </p:nvSpPr>
        <p:spPr>
          <a:xfrm>
            <a:off x="1919536" y="908722"/>
            <a:ext cx="31686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2400" dirty="0">
                <a:latin typeface="Myriad Pro" panose="020B0503030403020204" pitchFamily="34" charset="0"/>
              </a:rPr>
              <a:t>Circle the groups of 4.</a:t>
            </a:r>
            <a:endParaRPr lang="en-GB" sz="2400" dirty="0">
              <a:latin typeface="Myriad Pro" panose="020B0503030403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0203919-E7A3-43B2-B830-A2A46105CD78}"/>
              </a:ext>
            </a:extLst>
          </p:cNvPr>
          <p:cNvSpPr/>
          <p:nvPr/>
        </p:nvSpPr>
        <p:spPr>
          <a:xfrm>
            <a:off x="7135649" y="908721"/>
            <a:ext cx="36454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2400" dirty="0">
                <a:latin typeface="Myriad Pro" panose="020B0503030403020204" pitchFamily="34" charset="0"/>
              </a:rPr>
              <a:t>Circle the 4 equal groups.</a:t>
            </a:r>
            <a:endParaRPr lang="en-GB" sz="2400" dirty="0">
              <a:latin typeface="Myriad Pro" panose="020B0503030403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55236E4-435E-4656-AC80-8E670250D625}"/>
              </a:ext>
            </a:extLst>
          </p:cNvPr>
          <p:cNvSpPr/>
          <p:nvPr/>
        </p:nvSpPr>
        <p:spPr>
          <a:xfrm>
            <a:off x="1703512" y="5517234"/>
            <a:ext cx="39276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2400" dirty="0">
                <a:latin typeface="Myriad Pro" panose="020B0503030403020204" pitchFamily="34" charset="0"/>
              </a:rPr>
              <a:t>There are          groups of 4.</a:t>
            </a:r>
            <a:endParaRPr lang="en-GB" sz="2400" dirty="0">
              <a:latin typeface="Myriad Pro" panose="020B0503030403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4625203-19A8-4978-B9CE-CC2996F8D674}"/>
              </a:ext>
            </a:extLst>
          </p:cNvPr>
          <p:cNvSpPr/>
          <p:nvPr/>
        </p:nvSpPr>
        <p:spPr bwMode="auto">
          <a:xfrm>
            <a:off x="3071666" y="5517234"/>
            <a:ext cx="461665" cy="461665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C185E4E-84F5-4A48-8B61-ADE758895E14}"/>
              </a:ext>
            </a:extLst>
          </p:cNvPr>
          <p:cNvSpPr/>
          <p:nvPr/>
        </p:nvSpPr>
        <p:spPr>
          <a:xfrm>
            <a:off x="7089869" y="5517234"/>
            <a:ext cx="40125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2400" dirty="0">
                <a:latin typeface="Myriad Pro" panose="020B0503030403020204" pitchFamily="34" charset="0"/>
              </a:rPr>
              <a:t>There are 4 groups of          .</a:t>
            </a:r>
            <a:endParaRPr lang="en-GB" sz="2400" dirty="0">
              <a:latin typeface="Myriad Pro" panose="020B0503030403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FB56E9A-E845-4265-B3CB-28B92D71089F}"/>
              </a:ext>
            </a:extLst>
          </p:cNvPr>
          <p:cNvSpPr/>
          <p:nvPr/>
        </p:nvSpPr>
        <p:spPr bwMode="auto">
          <a:xfrm>
            <a:off x="10001649" y="5517233"/>
            <a:ext cx="461665" cy="461665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29778FF-43E3-499C-BEFD-50D5DB0F36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024" y="1606049"/>
            <a:ext cx="2238088" cy="3397578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5E9975E-48E3-41B3-BC02-791E351100D7}"/>
              </a:ext>
            </a:extLst>
          </p:cNvPr>
          <p:cNvSpPr/>
          <p:nvPr/>
        </p:nvSpPr>
        <p:spPr bwMode="auto">
          <a:xfrm>
            <a:off x="5817122" y="2792116"/>
            <a:ext cx="461665" cy="461665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DB917B9-C509-44C6-AE49-5DE14BC44013}"/>
              </a:ext>
            </a:extLst>
          </p:cNvPr>
          <p:cNvSpPr txBox="1"/>
          <p:nvPr/>
        </p:nvSpPr>
        <p:spPr bwMode="auto">
          <a:xfrm>
            <a:off x="6817416" y="2792118"/>
            <a:ext cx="5180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28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A288855-5A27-4B71-B725-8E5C04607F7E}"/>
              </a:ext>
            </a:extLst>
          </p:cNvPr>
          <p:cNvSpPr txBox="1"/>
          <p:nvPr/>
        </p:nvSpPr>
        <p:spPr bwMode="auto">
          <a:xfrm>
            <a:off x="5879063" y="2792116"/>
            <a:ext cx="3513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7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696D3C8-1447-4B0E-93A9-ADA5C2F23E2D}"/>
              </a:ext>
            </a:extLst>
          </p:cNvPr>
          <p:cNvSpPr txBox="1"/>
          <p:nvPr/>
        </p:nvSpPr>
        <p:spPr bwMode="auto">
          <a:xfrm>
            <a:off x="6358539" y="2792117"/>
            <a:ext cx="3946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=</a:t>
            </a:r>
            <a:endParaRPr lang="en-GB" sz="2400" dirty="0">
              <a:solidFill>
                <a:srgbClr val="C00000"/>
              </a:solidFill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282A9D6-07C7-4309-8F32-A387CB02921D}"/>
              </a:ext>
            </a:extLst>
          </p:cNvPr>
          <p:cNvSpPr txBox="1"/>
          <p:nvPr/>
        </p:nvSpPr>
        <p:spPr bwMode="auto">
          <a:xfrm>
            <a:off x="4893298" y="2792116"/>
            <a:ext cx="90120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4  ×  </a:t>
            </a:r>
            <a:endParaRPr lang="en-GB" sz="2400" dirty="0">
              <a:solidFill>
                <a:srgbClr val="C00000"/>
              </a:solidFill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0EC5931-C5EE-4C80-BEEB-089B596B935E}"/>
              </a:ext>
            </a:extLst>
          </p:cNvPr>
          <p:cNvSpPr txBox="1"/>
          <p:nvPr/>
        </p:nvSpPr>
        <p:spPr bwMode="auto">
          <a:xfrm>
            <a:off x="5033818" y="3373675"/>
            <a:ext cx="3513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7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9BB7BF3-912D-4825-985D-569D9819FC4D}"/>
              </a:ext>
            </a:extLst>
          </p:cNvPr>
          <p:cNvSpPr/>
          <p:nvPr/>
        </p:nvSpPr>
        <p:spPr bwMode="auto">
          <a:xfrm>
            <a:off x="4980607" y="3373676"/>
            <a:ext cx="461665" cy="461665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BDF4DA7-08C4-413A-AFBB-3C271C43AC01}"/>
              </a:ext>
            </a:extLst>
          </p:cNvPr>
          <p:cNvSpPr txBox="1"/>
          <p:nvPr/>
        </p:nvSpPr>
        <p:spPr bwMode="auto">
          <a:xfrm>
            <a:off x="5599933" y="3373676"/>
            <a:ext cx="11112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×  4  =</a:t>
            </a:r>
            <a:endParaRPr lang="en-GB" sz="2400" dirty="0">
              <a:solidFill>
                <a:srgbClr val="C00000"/>
              </a:solidFill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48307035-12C4-4049-834E-33E529F907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6110" y="1615285"/>
            <a:ext cx="2232003" cy="3388342"/>
          </a:xfrm>
          <a:prstGeom prst="rect">
            <a:avLst/>
          </a:prstGeom>
        </p:spPr>
      </p:pic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3EBBD33B-0E2B-4F2D-A019-EF449B6793CB}"/>
              </a:ext>
            </a:extLst>
          </p:cNvPr>
          <p:cNvSpPr/>
          <p:nvPr/>
        </p:nvSpPr>
        <p:spPr bwMode="auto">
          <a:xfrm>
            <a:off x="7926005" y="1541558"/>
            <a:ext cx="399984" cy="3584272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8115F46E-3695-4607-A439-C2F90434F8B2}"/>
              </a:ext>
            </a:extLst>
          </p:cNvPr>
          <p:cNvSpPr/>
          <p:nvPr/>
        </p:nvSpPr>
        <p:spPr bwMode="auto">
          <a:xfrm>
            <a:off x="8438506" y="1541558"/>
            <a:ext cx="399984" cy="3584272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0C02AE54-8100-41D5-BCC9-32FF119BC7A3}"/>
              </a:ext>
            </a:extLst>
          </p:cNvPr>
          <p:cNvSpPr/>
          <p:nvPr/>
        </p:nvSpPr>
        <p:spPr bwMode="auto">
          <a:xfrm>
            <a:off x="2194158" y="1513620"/>
            <a:ext cx="2029635" cy="476360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B23E2535-8526-45E3-8461-93225CBE90DE}"/>
              </a:ext>
            </a:extLst>
          </p:cNvPr>
          <p:cNvSpPr/>
          <p:nvPr/>
        </p:nvSpPr>
        <p:spPr bwMode="auto">
          <a:xfrm>
            <a:off x="8951007" y="1541558"/>
            <a:ext cx="399984" cy="3584272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FD81DBF2-C802-4B96-8DE1-4DE99F5D610B}"/>
              </a:ext>
            </a:extLst>
          </p:cNvPr>
          <p:cNvSpPr/>
          <p:nvPr/>
        </p:nvSpPr>
        <p:spPr bwMode="auto">
          <a:xfrm>
            <a:off x="9463507" y="1541558"/>
            <a:ext cx="399984" cy="3584272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5905074B-1D40-4D28-8B6B-8FF08E648DEA}"/>
              </a:ext>
            </a:extLst>
          </p:cNvPr>
          <p:cNvSpPr/>
          <p:nvPr/>
        </p:nvSpPr>
        <p:spPr bwMode="auto">
          <a:xfrm>
            <a:off x="2194158" y="2030104"/>
            <a:ext cx="2029635" cy="476360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A1B22CAF-B7BF-4B42-B4C5-8A191A73527D}"/>
              </a:ext>
            </a:extLst>
          </p:cNvPr>
          <p:cNvSpPr/>
          <p:nvPr/>
        </p:nvSpPr>
        <p:spPr bwMode="auto">
          <a:xfrm>
            <a:off x="2194158" y="2546588"/>
            <a:ext cx="2029635" cy="476360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6A58620D-D2C6-4B0E-A3DD-31446FC95A4C}"/>
              </a:ext>
            </a:extLst>
          </p:cNvPr>
          <p:cNvSpPr/>
          <p:nvPr/>
        </p:nvSpPr>
        <p:spPr bwMode="auto">
          <a:xfrm>
            <a:off x="2194158" y="3063072"/>
            <a:ext cx="2029635" cy="476360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6BD0A103-3261-49DC-B8E6-007918AB3E83}"/>
              </a:ext>
            </a:extLst>
          </p:cNvPr>
          <p:cNvSpPr/>
          <p:nvPr/>
        </p:nvSpPr>
        <p:spPr bwMode="auto">
          <a:xfrm>
            <a:off x="2194158" y="3579556"/>
            <a:ext cx="2029635" cy="476360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056E9ABA-41BB-4E6F-9913-0D898D10ADE4}"/>
              </a:ext>
            </a:extLst>
          </p:cNvPr>
          <p:cNvSpPr/>
          <p:nvPr/>
        </p:nvSpPr>
        <p:spPr bwMode="auto">
          <a:xfrm>
            <a:off x="2194158" y="4096040"/>
            <a:ext cx="2029635" cy="476360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4782E6A2-171B-482A-B563-67D291A0E924}"/>
              </a:ext>
            </a:extLst>
          </p:cNvPr>
          <p:cNvSpPr/>
          <p:nvPr/>
        </p:nvSpPr>
        <p:spPr bwMode="auto">
          <a:xfrm>
            <a:off x="2194158" y="4612525"/>
            <a:ext cx="2029635" cy="476360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FC08F2B-4135-4E61-AAFA-422E474CBF96}"/>
              </a:ext>
            </a:extLst>
          </p:cNvPr>
          <p:cNvSpPr txBox="1"/>
          <p:nvPr/>
        </p:nvSpPr>
        <p:spPr bwMode="auto">
          <a:xfrm>
            <a:off x="3126808" y="5517233"/>
            <a:ext cx="3513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7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4B9DFB9-8AC3-4CF5-BBAD-FC0530580DF4}"/>
              </a:ext>
            </a:extLst>
          </p:cNvPr>
          <p:cNvSpPr txBox="1"/>
          <p:nvPr/>
        </p:nvSpPr>
        <p:spPr bwMode="auto">
          <a:xfrm>
            <a:off x="10065102" y="5517233"/>
            <a:ext cx="3513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321640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2" grpId="0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/>
      <p:bldP spid="3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39C46A0D-B399-477F-88E6-7020AC4C3046}"/>
              </a:ext>
            </a:extLst>
          </p:cNvPr>
          <p:cNvGrpSpPr/>
          <p:nvPr/>
        </p:nvGrpSpPr>
        <p:grpSpPr>
          <a:xfrm>
            <a:off x="1325861" y="1775597"/>
            <a:ext cx="4068323" cy="3164462"/>
            <a:chOff x="2692310" y="1775597"/>
            <a:chExt cx="4068323" cy="3164462"/>
          </a:xfrm>
        </p:grpSpPr>
        <p:sp>
          <p:nvSpPr>
            <p:cNvPr id="97" name="Rectangle: Rounded Corners 96">
              <a:extLst>
                <a:ext uri="{FF2B5EF4-FFF2-40B4-BE49-F238E27FC236}">
                  <a16:creationId xmlns:a16="http://schemas.microsoft.com/office/drawing/2014/main" id="{65FAC831-8303-4367-912E-0BCA619445B3}"/>
                </a:ext>
              </a:extLst>
            </p:cNvPr>
            <p:cNvSpPr/>
            <p:nvPr/>
          </p:nvSpPr>
          <p:spPr>
            <a:xfrm>
              <a:off x="2692310" y="1780829"/>
              <a:ext cx="735467" cy="3159230"/>
            </a:xfrm>
            <a:prstGeom prst="roundRect">
              <a:avLst>
                <a:gd name="adj" fmla="val 8156"/>
              </a:avLst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8" name="Rectangle: Rounded Corners 97">
              <a:extLst>
                <a:ext uri="{FF2B5EF4-FFF2-40B4-BE49-F238E27FC236}">
                  <a16:creationId xmlns:a16="http://schemas.microsoft.com/office/drawing/2014/main" id="{439DF0CB-AD5F-4BC7-9783-62BEBBD14759}"/>
                </a:ext>
              </a:extLst>
            </p:cNvPr>
            <p:cNvSpPr/>
            <p:nvPr/>
          </p:nvSpPr>
          <p:spPr>
            <a:xfrm>
              <a:off x="3545135" y="1775597"/>
              <a:ext cx="699245" cy="3164462"/>
            </a:xfrm>
            <a:prstGeom prst="roundRect">
              <a:avLst>
                <a:gd name="adj" fmla="val 8156"/>
              </a:avLst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endPara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9" name="Rectangle: Rounded Corners 98">
              <a:extLst>
                <a:ext uri="{FF2B5EF4-FFF2-40B4-BE49-F238E27FC236}">
                  <a16:creationId xmlns:a16="http://schemas.microsoft.com/office/drawing/2014/main" id="{E5CEBFDA-AA7E-4D77-8683-DE65A8E60ECA}"/>
                </a:ext>
              </a:extLst>
            </p:cNvPr>
            <p:cNvSpPr/>
            <p:nvPr/>
          </p:nvSpPr>
          <p:spPr>
            <a:xfrm>
              <a:off x="4361739" y="1776857"/>
              <a:ext cx="733905" cy="3163201"/>
            </a:xfrm>
            <a:prstGeom prst="roundRect">
              <a:avLst>
                <a:gd name="adj" fmla="val 8156"/>
              </a:avLst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endPara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Rectangle: Rounded Corners 194">
              <a:extLst>
                <a:ext uri="{FF2B5EF4-FFF2-40B4-BE49-F238E27FC236}">
                  <a16:creationId xmlns:a16="http://schemas.microsoft.com/office/drawing/2014/main" id="{F09B31AD-DED5-41B5-96C2-03A335DD9284}"/>
                </a:ext>
              </a:extLst>
            </p:cNvPr>
            <p:cNvSpPr/>
            <p:nvPr/>
          </p:nvSpPr>
          <p:spPr>
            <a:xfrm>
              <a:off x="6025166" y="1780829"/>
              <a:ext cx="735467" cy="3159230"/>
            </a:xfrm>
            <a:prstGeom prst="roundRect">
              <a:avLst>
                <a:gd name="adj" fmla="val 8156"/>
              </a:avLst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Rectangle: Rounded Corners 195">
              <a:extLst>
                <a:ext uri="{FF2B5EF4-FFF2-40B4-BE49-F238E27FC236}">
                  <a16:creationId xmlns:a16="http://schemas.microsoft.com/office/drawing/2014/main" id="{1136DA2B-3082-4171-855F-35ED575484DF}"/>
                </a:ext>
              </a:extLst>
            </p:cNvPr>
            <p:cNvSpPr/>
            <p:nvPr/>
          </p:nvSpPr>
          <p:spPr>
            <a:xfrm>
              <a:off x="5190137" y="1776857"/>
              <a:ext cx="733905" cy="3163201"/>
            </a:xfrm>
            <a:prstGeom prst="roundRect">
              <a:avLst>
                <a:gd name="adj" fmla="val 8156"/>
              </a:avLst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endPara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89" name="Group 188">
            <a:extLst>
              <a:ext uri="{FF2B5EF4-FFF2-40B4-BE49-F238E27FC236}">
                <a16:creationId xmlns:a16="http://schemas.microsoft.com/office/drawing/2014/main" id="{4E4CD8BA-0E35-4580-A25F-653B8CCFC6C4}"/>
              </a:ext>
            </a:extLst>
          </p:cNvPr>
          <p:cNvGrpSpPr/>
          <p:nvPr/>
        </p:nvGrpSpPr>
        <p:grpSpPr>
          <a:xfrm>
            <a:off x="1323980" y="1779569"/>
            <a:ext cx="4070339" cy="3160491"/>
            <a:chOff x="2692309" y="1780829"/>
            <a:chExt cx="3759381" cy="3160491"/>
          </a:xfrm>
        </p:grpSpPr>
        <p:sp>
          <p:nvSpPr>
            <p:cNvPr id="190" name="Rectangle: Rounded Corners 189">
              <a:extLst>
                <a:ext uri="{FF2B5EF4-FFF2-40B4-BE49-F238E27FC236}">
                  <a16:creationId xmlns:a16="http://schemas.microsoft.com/office/drawing/2014/main" id="{FC62EE3C-5578-44E4-A653-C78D0720E82C}"/>
                </a:ext>
              </a:extLst>
            </p:cNvPr>
            <p:cNvSpPr/>
            <p:nvPr/>
          </p:nvSpPr>
          <p:spPr>
            <a:xfrm>
              <a:off x="2692310" y="1780829"/>
              <a:ext cx="3759380" cy="694267"/>
            </a:xfrm>
            <a:prstGeom prst="roundRect">
              <a:avLst>
                <a:gd name="adj" fmla="val 8156"/>
              </a:avLst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Rectangle: Rounded Corners 190">
              <a:extLst>
                <a:ext uri="{FF2B5EF4-FFF2-40B4-BE49-F238E27FC236}">
                  <a16:creationId xmlns:a16="http://schemas.microsoft.com/office/drawing/2014/main" id="{9750BA7E-28D3-4695-BFE4-311BAF3DC37A}"/>
                </a:ext>
              </a:extLst>
            </p:cNvPr>
            <p:cNvSpPr/>
            <p:nvPr/>
          </p:nvSpPr>
          <p:spPr>
            <a:xfrm>
              <a:off x="2692309" y="2593148"/>
              <a:ext cx="3759381" cy="687242"/>
            </a:xfrm>
            <a:prstGeom prst="roundRect">
              <a:avLst>
                <a:gd name="adj" fmla="val 8156"/>
              </a:avLst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endPara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Rectangle: Rounded Corners 191">
              <a:extLst>
                <a:ext uri="{FF2B5EF4-FFF2-40B4-BE49-F238E27FC236}">
                  <a16:creationId xmlns:a16="http://schemas.microsoft.com/office/drawing/2014/main" id="{01FB5692-4D7F-43DD-AFC0-60E67AE2AF4A}"/>
                </a:ext>
              </a:extLst>
            </p:cNvPr>
            <p:cNvSpPr/>
            <p:nvPr/>
          </p:nvSpPr>
          <p:spPr>
            <a:xfrm>
              <a:off x="2692309" y="3382434"/>
              <a:ext cx="3759381" cy="728421"/>
            </a:xfrm>
            <a:prstGeom prst="roundRect">
              <a:avLst>
                <a:gd name="adj" fmla="val 8156"/>
              </a:avLst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endPara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Rectangle: Rounded Corners 192">
              <a:extLst>
                <a:ext uri="{FF2B5EF4-FFF2-40B4-BE49-F238E27FC236}">
                  <a16:creationId xmlns:a16="http://schemas.microsoft.com/office/drawing/2014/main" id="{6298B892-87CA-4752-9555-B0F2155E8E2B}"/>
                </a:ext>
              </a:extLst>
            </p:cNvPr>
            <p:cNvSpPr/>
            <p:nvPr/>
          </p:nvSpPr>
          <p:spPr>
            <a:xfrm>
              <a:off x="2692309" y="4212899"/>
              <a:ext cx="3759381" cy="728421"/>
            </a:xfrm>
            <a:prstGeom prst="roundRect">
              <a:avLst>
                <a:gd name="adj" fmla="val 8156"/>
              </a:avLst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endPara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63" name="TextBox 62">
            <a:extLst>
              <a:ext uri="{FF2B5EF4-FFF2-40B4-BE49-F238E27FC236}">
                <a16:creationId xmlns:a16="http://schemas.microsoft.com/office/drawing/2014/main" id="{4D5AE783-2F11-421B-9316-1EBA57DF5400}"/>
              </a:ext>
            </a:extLst>
          </p:cNvPr>
          <p:cNvSpPr txBox="1"/>
          <p:nvPr/>
        </p:nvSpPr>
        <p:spPr>
          <a:xfrm>
            <a:off x="1906898" y="5175946"/>
            <a:ext cx="2590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 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×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5 = 5 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×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4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8BF6412-FDD3-4C2A-A81D-3F0B4DB6C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3MD-1 Multiplication and division structures</a:t>
            </a:r>
          </a:p>
        </p:txBody>
      </p:sp>
      <p:sp>
        <p:nvSpPr>
          <p:cNvPr id="157" name="Oval 156">
            <a:extLst>
              <a:ext uri="{FF2B5EF4-FFF2-40B4-BE49-F238E27FC236}">
                <a16:creationId xmlns:a16="http://schemas.microsoft.com/office/drawing/2014/main" id="{183A0F6E-EE08-471F-B1C8-EEC7B59ABEEC}"/>
              </a:ext>
            </a:extLst>
          </p:cNvPr>
          <p:cNvSpPr/>
          <p:nvPr/>
        </p:nvSpPr>
        <p:spPr>
          <a:xfrm>
            <a:off x="1408247" y="3477776"/>
            <a:ext cx="548514" cy="548514"/>
          </a:xfrm>
          <a:prstGeom prst="ellipse">
            <a:avLst/>
          </a:prstGeom>
          <a:solidFill>
            <a:srgbClr val="9EC6EB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8" name="Oval 157">
            <a:extLst>
              <a:ext uri="{FF2B5EF4-FFF2-40B4-BE49-F238E27FC236}">
                <a16:creationId xmlns:a16="http://schemas.microsoft.com/office/drawing/2014/main" id="{DB152DD2-3ACB-4880-84F3-F7B7666E5C4E}"/>
              </a:ext>
            </a:extLst>
          </p:cNvPr>
          <p:cNvSpPr/>
          <p:nvPr/>
        </p:nvSpPr>
        <p:spPr>
          <a:xfrm>
            <a:off x="2257938" y="3477776"/>
            <a:ext cx="548514" cy="548514"/>
          </a:xfrm>
          <a:prstGeom prst="ellipse">
            <a:avLst/>
          </a:prstGeom>
          <a:solidFill>
            <a:srgbClr val="9EC6EB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9" name="Oval 158">
            <a:extLst>
              <a:ext uri="{FF2B5EF4-FFF2-40B4-BE49-F238E27FC236}">
                <a16:creationId xmlns:a16="http://schemas.microsoft.com/office/drawing/2014/main" id="{AB10B1F7-5704-4ED0-A54E-B8873EA91A10}"/>
              </a:ext>
            </a:extLst>
          </p:cNvPr>
          <p:cNvSpPr/>
          <p:nvPr/>
        </p:nvSpPr>
        <p:spPr>
          <a:xfrm>
            <a:off x="3084892" y="3477776"/>
            <a:ext cx="548514" cy="548514"/>
          </a:xfrm>
          <a:prstGeom prst="ellipse">
            <a:avLst/>
          </a:prstGeom>
          <a:solidFill>
            <a:srgbClr val="9EC6EB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0" name="Oval 159">
            <a:extLst>
              <a:ext uri="{FF2B5EF4-FFF2-40B4-BE49-F238E27FC236}">
                <a16:creationId xmlns:a16="http://schemas.microsoft.com/office/drawing/2014/main" id="{5635233E-E75E-40BF-869A-ABA0B181AFCE}"/>
              </a:ext>
            </a:extLst>
          </p:cNvPr>
          <p:cNvSpPr/>
          <p:nvPr/>
        </p:nvSpPr>
        <p:spPr>
          <a:xfrm>
            <a:off x="4758598" y="3477776"/>
            <a:ext cx="548514" cy="548514"/>
          </a:xfrm>
          <a:prstGeom prst="ellipse">
            <a:avLst/>
          </a:prstGeom>
          <a:solidFill>
            <a:srgbClr val="9EC6EB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1" name="Oval 160">
            <a:extLst>
              <a:ext uri="{FF2B5EF4-FFF2-40B4-BE49-F238E27FC236}">
                <a16:creationId xmlns:a16="http://schemas.microsoft.com/office/drawing/2014/main" id="{9619A692-4FA4-4D2A-9518-933965F0B96E}"/>
              </a:ext>
            </a:extLst>
          </p:cNvPr>
          <p:cNvSpPr/>
          <p:nvPr/>
        </p:nvSpPr>
        <p:spPr>
          <a:xfrm>
            <a:off x="3897945" y="3477776"/>
            <a:ext cx="548514" cy="548514"/>
          </a:xfrm>
          <a:prstGeom prst="ellipse">
            <a:avLst/>
          </a:prstGeom>
          <a:solidFill>
            <a:srgbClr val="9EC6EB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4" name="Oval 163">
            <a:extLst>
              <a:ext uri="{FF2B5EF4-FFF2-40B4-BE49-F238E27FC236}">
                <a16:creationId xmlns:a16="http://schemas.microsoft.com/office/drawing/2014/main" id="{4DAB1003-9C90-4456-B684-3F4ADF3EE7BE}"/>
              </a:ext>
            </a:extLst>
          </p:cNvPr>
          <p:cNvSpPr/>
          <p:nvPr/>
        </p:nvSpPr>
        <p:spPr>
          <a:xfrm>
            <a:off x="1408247" y="4308241"/>
            <a:ext cx="548514" cy="548514"/>
          </a:xfrm>
          <a:prstGeom prst="ellipse">
            <a:avLst/>
          </a:prstGeom>
          <a:solidFill>
            <a:srgbClr val="9EC6EB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5" name="Oval 164">
            <a:extLst>
              <a:ext uri="{FF2B5EF4-FFF2-40B4-BE49-F238E27FC236}">
                <a16:creationId xmlns:a16="http://schemas.microsoft.com/office/drawing/2014/main" id="{8D516D2C-DFAC-4960-941B-C6002598527D}"/>
              </a:ext>
            </a:extLst>
          </p:cNvPr>
          <p:cNvSpPr/>
          <p:nvPr/>
        </p:nvSpPr>
        <p:spPr>
          <a:xfrm>
            <a:off x="2257938" y="4308241"/>
            <a:ext cx="548514" cy="548514"/>
          </a:xfrm>
          <a:prstGeom prst="ellipse">
            <a:avLst/>
          </a:prstGeom>
          <a:solidFill>
            <a:srgbClr val="9EC6EB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6" name="Oval 165">
            <a:extLst>
              <a:ext uri="{FF2B5EF4-FFF2-40B4-BE49-F238E27FC236}">
                <a16:creationId xmlns:a16="http://schemas.microsoft.com/office/drawing/2014/main" id="{16935FA5-AA20-45F7-A29C-E01183EF26A1}"/>
              </a:ext>
            </a:extLst>
          </p:cNvPr>
          <p:cNvSpPr/>
          <p:nvPr/>
        </p:nvSpPr>
        <p:spPr>
          <a:xfrm>
            <a:off x="3084892" y="4308241"/>
            <a:ext cx="548514" cy="548514"/>
          </a:xfrm>
          <a:prstGeom prst="ellipse">
            <a:avLst/>
          </a:prstGeom>
          <a:solidFill>
            <a:srgbClr val="9EC6EB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7" name="Oval 166">
            <a:extLst>
              <a:ext uri="{FF2B5EF4-FFF2-40B4-BE49-F238E27FC236}">
                <a16:creationId xmlns:a16="http://schemas.microsoft.com/office/drawing/2014/main" id="{1C27D1EF-2BF5-4947-9F08-8AABFD696D1D}"/>
              </a:ext>
            </a:extLst>
          </p:cNvPr>
          <p:cNvSpPr/>
          <p:nvPr/>
        </p:nvSpPr>
        <p:spPr>
          <a:xfrm>
            <a:off x="4758598" y="4308241"/>
            <a:ext cx="548514" cy="548514"/>
          </a:xfrm>
          <a:prstGeom prst="ellipse">
            <a:avLst/>
          </a:prstGeom>
          <a:solidFill>
            <a:srgbClr val="9EC6EB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8" name="Oval 167">
            <a:extLst>
              <a:ext uri="{FF2B5EF4-FFF2-40B4-BE49-F238E27FC236}">
                <a16:creationId xmlns:a16="http://schemas.microsoft.com/office/drawing/2014/main" id="{30049602-56F6-4DD5-B962-2F36FE98E99F}"/>
              </a:ext>
            </a:extLst>
          </p:cNvPr>
          <p:cNvSpPr/>
          <p:nvPr/>
        </p:nvSpPr>
        <p:spPr>
          <a:xfrm>
            <a:off x="3897945" y="4308241"/>
            <a:ext cx="548514" cy="548514"/>
          </a:xfrm>
          <a:prstGeom prst="ellipse">
            <a:avLst/>
          </a:prstGeom>
          <a:solidFill>
            <a:srgbClr val="9EC6EB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1" name="Oval 150">
            <a:extLst>
              <a:ext uri="{FF2B5EF4-FFF2-40B4-BE49-F238E27FC236}">
                <a16:creationId xmlns:a16="http://schemas.microsoft.com/office/drawing/2014/main" id="{0DD56B13-0FC1-4443-AD14-1D8662E91B54}"/>
              </a:ext>
            </a:extLst>
          </p:cNvPr>
          <p:cNvSpPr/>
          <p:nvPr/>
        </p:nvSpPr>
        <p:spPr>
          <a:xfrm>
            <a:off x="1408247" y="2662512"/>
            <a:ext cx="548514" cy="548514"/>
          </a:xfrm>
          <a:prstGeom prst="ellipse">
            <a:avLst/>
          </a:prstGeom>
          <a:solidFill>
            <a:srgbClr val="9EC6EB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2" name="Oval 151">
            <a:extLst>
              <a:ext uri="{FF2B5EF4-FFF2-40B4-BE49-F238E27FC236}">
                <a16:creationId xmlns:a16="http://schemas.microsoft.com/office/drawing/2014/main" id="{190D3134-2B31-48BA-824E-E84286247F81}"/>
              </a:ext>
            </a:extLst>
          </p:cNvPr>
          <p:cNvSpPr/>
          <p:nvPr/>
        </p:nvSpPr>
        <p:spPr>
          <a:xfrm>
            <a:off x="2257938" y="2662512"/>
            <a:ext cx="548514" cy="548514"/>
          </a:xfrm>
          <a:prstGeom prst="ellipse">
            <a:avLst/>
          </a:prstGeom>
          <a:solidFill>
            <a:srgbClr val="9EC6EB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3" name="Oval 152">
            <a:extLst>
              <a:ext uri="{FF2B5EF4-FFF2-40B4-BE49-F238E27FC236}">
                <a16:creationId xmlns:a16="http://schemas.microsoft.com/office/drawing/2014/main" id="{EF8516F6-7B11-465A-B696-86CA36011A69}"/>
              </a:ext>
            </a:extLst>
          </p:cNvPr>
          <p:cNvSpPr/>
          <p:nvPr/>
        </p:nvSpPr>
        <p:spPr>
          <a:xfrm>
            <a:off x="3084892" y="2662512"/>
            <a:ext cx="548514" cy="548514"/>
          </a:xfrm>
          <a:prstGeom prst="ellipse">
            <a:avLst/>
          </a:prstGeom>
          <a:solidFill>
            <a:srgbClr val="9EC6EB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4" name="Oval 153">
            <a:extLst>
              <a:ext uri="{FF2B5EF4-FFF2-40B4-BE49-F238E27FC236}">
                <a16:creationId xmlns:a16="http://schemas.microsoft.com/office/drawing/2014/main" id="{F42E71BA-B1AA-47F1-A7F3-5F0206294AD7}"/>
              </a:ext>
            </a:extLst>
          </p:cNvPr>
          <p:cNvSpPr/>
          <p:nvPr/>
        </p:nvSpPr>
        <p:spPr>
          <a:xfrm>
            <a:off x="4758598" y="2662512"/>
            <a:ext cx="548514" cy="548514"/>
          </a:xfrm>
          <a:prstGeom prst="ellipse">
            <a:avLst/>
          </a:prstGeom>
          <a:solidFill>
            <a:srgbClr val="9EC6EB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5" name="Oval 154">
            <a:extLst>
              <a:ext uri="{FF2B5EF4-FFF2-40B4-BE49-F238E27FC236}">
                <a16:creationId xmlns:a16="http://schemas.microsoft.com/office/drawing/2014/main" id="{309C8BF3-1F64-4B81-8E60-3B4B467724CE}"/>
              </a:ext>
            </a:extLst>
          </p:cNvPr>
          <p:cNvSpPr/>
          <p:nvPr/>
        </p:nvSpPr>
        <p:spPr>
          <a:xfrm>
            <a:off x="3897945" y="2662512"/>
            <a:ext cx="548514" cy="548514"/>
          </a:xfrm>
          <a:prstGeom prst="ellipse">
            <a:avLst/>
          </a:prstGeom>
          <a:solidFill>
            <a:srgbClr val="9EC6EB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1" name="Oval 170">
            <a:extLst>
              <a:ext uri="{FF2B5EF4-FFF2-40B4-BE49-F238E27FC236}">
                <a16:creationId xmlns:a16="http://schemas.microsoft.com/office/drawing/2014/main" id="{722F69CE-7438-4789-9B5B-FFFDE825447D}"/>
              </a:ext>
            </a:extLst>
          </p:cNvPr>
          <p:cNvSpPr/>
          <p:nvPr/>
        </p:nvSpPr>
        <p:spPr>
          <a:xfrm>
            <a:off x="1408247" y="1860410"/>
            <a:ext cx="548514" cy="548514"/>
          </a:xfrm>
          <a:prstGeom prst="ellipse">
            <a:avLst/>
          </a:prstGeom>
          <a:solidFill>
            <a:srgbClr val="9EC6EB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2" name="Oval 171">
            <a:extLst>
              <a:ext uri="{FF2B5EF4-FFF2-40B4-BE49-F238E27FC236}">
                <a16:creationId xmlns:a16="http://schemas.microsoft.com/office/drawing/2014/main" id="{7B434ED2-2A9F-4667-ACD6-59C6C664A826}"/>
              </a:ext>
            </a:extLst>
          </p:cNvPr>
          <p:cNvSpPr/>
          <p:nvPr/>
        </p:nvSpPr>
        <p:spPr>
          <a:xfrm>
            <a:off x="2257938" y="1860410"/>
            <a:ext cx="548514" cy="548514"/>
          </a:xfrm>
          <a:prstGeom prst="ellipse">
            <a:avLst/>
          </a:prstGeom>
          <a:solidFill>
            <a:srgbClr val="9EC6EB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3" name="Oval 172">
            <a:extLst>
              <a:ext uri="{FF2B5EF4-FFF2-40B4-BE49-F238E27FC236}">
                <a16:creationId xmlns:a16="http://schemas.microsoft.com/office/drawing/2014/main" id="{5FF2BD10-4298-46FF-9FD1-5B8F824CDE17}"/>
              </a:ext>
            </a:extLst>
          </p:cNvPr>
          <p:cNvSpPr/>
          <p:nvPr/>
        </p:nvSpPr>
        <p:spPr>
          <a:xfrm>
            <a:off x="3084892" y="1860410"/>
            <a:ext cx="548514" cy="548514"/>
          </a:xfrm>
          <a:prstGeom prst="ellipse">
            <a:avLst/>
          </a:prstGeom>
          <a:solidFill>
            <a:srgbClr val="9EC6EB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4" name="Oval 173">
            <a:extLst>
              <a:ext uri="{FF2B5EF4-FFF2-40B4-BE49-F238E27FC236}">
                <a16:creationId xmlns:a16="http://schemas.microsoft.com/office/drawing/2014/main" id="{60B46522-4654-49F6-9063-0957BE45A1AF}"/>
              </a:ext>
            </a:extLst>
          </p:cNvPr>
          <p:cNvSpPr/>
          <p:nvPr/>
        </p:nvSpPr>
        <p:spPr>
          <a:xfrm>
            <a:off x="4758598" y="1860410"/>
            <a:ext cx="548514" cy="548514"/>
          </a:xfrm>
          <a:prstGeom prst="ellipse">
            <a:avLst/>
          </a:prstGeom>
          <a:solidFill>
            <a:srgbClr val="9EC6EB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5" name="Oval 174">
            <a:extLst>
              <a:ext uri="{FF2B5EF4-FFF2-40B4-BE49-F238E27FC236}">
                <a16:creationId xmlns:a16="http://schemas.microsoft.com/office/drawing/2014/main" id="{F874E9F8-4B2B-4E67-9596-3D891F8F47EB}"/>
              </a:ext>
            </a:extLst>
          </p:cNvPr>
          <p:cNvSpPr/>
          <p:nvPr/>
        </p:nvSpPr>
        <p:spPr>
          <a:xfrm>
            <a:off x="3897945" y="1860410"/>
            <a:ext cx="548514" cy="548514"/>
          </a:xfrm>
          <a:prstGeom prst="ellipse">
            <a:avLst/>
          </a:prstGeom>
          <a:solidFill>
            <a:srgbClr val="9EC6EB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591FA0-E9BE-4B56-855D-9BD328B19E74}"/>
              </a:ext>
            </a:extLst>
          </p:cNvPr>
          <p:cNvSpPr txBox="1">
            <a:spLocks/>
          </p:cNvSpPr>
          <p:nvPr/>
        </p:nvSpPr>
        <p:spPr>
          <a:xfrm>
            <a:off x="5943600" y="1378019"/>
            <a:ext cx="5913040" cy="410196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How many counters can you see?  Can you describe how they are arranged?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Use 20 counters and arrange them as an array as shown in the representation.  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Describe how many groups you can see.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Describe how many counters are in each group. 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Show these groupings with your own set of counters.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Can you explain why 4 x 5 and 5 x 4 are equal?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21148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3, Unit 6, Learning Outcome 3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9888310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3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pPr rtl="0"/>
                      <a:r>
                        <a:rPr lang="en-GB" sz="24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Pupils explain the relationship between adjacent multiples of four</a:t>
                      </a:r>
                    </a:p>
                    <a:p>
                      <a:endParaRPr lang="en-GB" sz="24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8992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Year 3, Unit 6, Learning Outcome 3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pic>
        <p:nvPicPr>
          <p:cNvPr id="7" name="Picture Placeholder 6" descr="A picture containing text&#10;&#10;Description automatically generated">
            <a:extLst>
              <a:ext uri="{FF2B5EF4-FFF2-40B4-BE49-F238E27FC236}">
                <a16:creationId xmlns:a16="http://schemas.microsoft.com/office/drawing/2014/main" id="{C5857151-BCFB-4E0F-85B7-989B7962AA62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 b="222"/>
          <a:stretch>
            <a:fillRect/>
          </a:stretch>
        </p:blipFill>
        <p:spPr/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4"/>
              </a:rPr>
              <a:t>2.7 Times tables: 2, 4 and 8 and the relationship between them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5122686"/>
              </p:ext>
            </p:extLst>
          </p:nvPr>
        </p:nvGraphicFramePr>
        <p:xfrm>
          <a:off x="4514850" y="4258491"/>
          <a:ext cx="6886575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1:9-1:11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13-16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6018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>
            <a:extLst>
              <a:ext uri="{FF2B5EF4-FFF2-40B4-BE49-F238E27FC236}">
                <a16:creationId xmlns:a16="http://schemas.microsoft.com/office/drawing/2014/main" id="{625D6A4D-370E-41F1-91FC-8C7977D52A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362" y="746528"/>
            <a:ext cx="1463167" cy="5364945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1" y="0"/>
            <a:ext cx="9144000" cy="630000"/>
          </a:xfrm>
        </p:spPr>
        <p:txBody>
          <a:bodyPr/>
          <a:lstStyle/>
          <a:p>
            <a:r>
              <a:rPr lang="en-GB" altLang="en-US" dirty="0"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2.7 </a:t>
            </a:r>
            <a:r>
              <a:rPr lang="en-GB" dirty="0"/>
              <a:t>The 2, 4 and 8 times tables   </a:t>
            </a:r>
            <a:r>
              <a:rPr lang="en-US" altLang="en-US" dirty="0">
                <a:solidFill>
                  <a:srgbClr val="00628C"/>
                </a:solidFill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Step 1:9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2BC0A914-C360-42D6-B210-E33796C36315}"/>
              </a:ext>
            </a:extLst>
          </p:cNvPr>
          <p:cNvGrpSpPr/>
          <p:nvPr/>
        </p:nvGrpSpPr>
        <p:grpSpPr>
          <a:xfrm>
            <a:off x="2030338" y="5056035"/>
            <a:ext cx="8110686" cy="687722"/>
            <a:chOff x="506338" y="5056035"/>
            <a:chExt cx="8110686" cy="687722"/>
          </a:xfrm>
        </p:grpSpPr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2F3D99AD-F77B-42D3-ACC2-213EBCA4C00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905" y="5056035"/>
              <a:ext cx="7703278" cy="233434"/>
            </a:xfrm>
            <a:prstGeom prst="rect">
              <a:avLst/>
            </a:prstGeom>
          </p:spPr>
        </p:pic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7DECE180-108C-4B8B-8E4F-BFD040C1026B}"/>
                </a:ext>
              </a:extLst>
            </p:cNvPr>
            <p:cNvSpPr txBox="1"/>
            <p:nvPr/>
          </p:nvSpPr>
          <p:spPr bwMode="auto">
            <a:xfrm>
              <a:off x="506338" y="5282092"/>
              <a:ext cx="35137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latin typeface="Myriad Pro Semibold" charset="0"/>
                  <a:ea typeface="Myriad Pro Semibold" charset="0"/>
                  <a:cs typeface="Myriad Pro Semibold" charset="0"/>
                </a:rPr>
                <a:t>0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13C6AE61-62B9-4EEB-9541-CFEF72887556}"/>
                </a:ext>
              </a:extLst>
            </p:cNvPr>
            <p:cNvSpPr txBox="1"/>
            <p:nvPr/>
          </p:nvSpPr>
          <p:spPr bwMode="auto">
            <a:xfrm>
              <a:off x="1273046" y="5282092"/>
              <a:ext cx="35137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latin typeface="Myriad Pro Semibold" charset="0"/>
                  <a:ea typeface="Myriad Pro Semibold" charset="0"/>
                  <a:cs typeface="Myriad Pro Semibold" charset="0"/>
                </a:rPr>
                <a:t>4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9CC18E69-7D57-4965-8592-D1948188178B}"/>
                </a:ext>
              </a:extLst>
            </p:cNvPr>
            <p:cNvSpPr txBox="1"/>
            <p:nvPr/>
          </p:nvSpPr>
          <p:spPr bwMode="auto">
            <a:xfrm>
              <a:off x="2039752" y="5282092"/>
              <a:ext cx="35137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latin typeface="Myriad Pro Semibold" charset="0"/>
                  <a:ea typeface="Myriad Pro Semibold" charset="0"/>
                  <a:cs typeface="Myriad Pro Semibold" charset="0"/>
                </a:rPr>
                <a:t>8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6D051CFC-EA3F-4D9C-9009-C99C85413EF8}"/>
                </a:ext>
              </a:extLst>
            </p:cNvPr>
            <p:cNvSpPr txBox="1"/>
            <p:nvPr/>
          </p:nvSpPr>
          <p:spPr bwMode="auto">
            <a:xfrm>
              <a:off x="2723102" y="5282092"/>
              <a:ext cx="51809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latin typeface="Myriad Pro Semibold" charset="0"/>
                  <a:ea typeface="Myriad Pro Semibold" charset="0"/>
                  <a:cs typeface="Myriad Pro Semibold" charset="0"/>
                </a:rPr>
                <a:t>12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04ABEF55-8545-4F3A-8FE1-74A836132EFC}"/>
                </a:ext>
              </a:extLst>
            </p:cNvPr>
            <p:cNvSpPr txBox="1"/>
            <p:nvPr/>
          </p:nvSpPr>
          <p:spPr bwMode="auto">
            <a:xfrm>
              <a:off x="3492985" y="5282092"/>
              <a:ext cx="51809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latin typeface="Myriad Pro Semibold" charset="0"/>
                  <a:ea typeface="Myriad Pro Semibold" charset="0"/>
                  <a:cs typeface="Myriad Pro Semibold" charset="0"/>
                </a:rPr>
                <a:t>16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F646F78E-6867-4092-AEF7-69C126EB4FB0}"/>
                </a:ext>
              </a:extLst>
            </p:cNvPr>
            <p:cNvSpPr txBox="1"/>
            <p:nvPr/>
          </p:nvSpPr>
          <p:spPr bwMode="auto">
            <a:xfrm>
              <a:off x="4260498" y="5282092"/>
              <a:ext cx="51809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latin typeface="Myriad Pro Semibold" charset="0"/>
                  <a:ea typeface="Myriad Pro Semibold" charset="0"/>
                  <a:cs typeface="Myriad Pro Semibold" charset="0"/>
                </a:rPr>
                <a:t>20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2BA7BAEE-C604-4691-AF64-AA2EB2F2AB20}"/>
                </a:ext>
              </a:extLst>
            </p:cNvPr>
            <p:cNvSpPr txBox="1"/>
            <p:nvPr/>
          </p:nvSpPr>
          <p:spPr bwMode="auto">
            <a:xfrm>
              <a:off x="5025644" y="5282092"/>
              <a:ext cx="51809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latin typeface="Myriad Pro Semibold" charset="0"/>
                  <a:ea typeface="Myriad Pro Semibold" charset="0"/>
                  <a:cs typeface="Myriad Pro Semibold" charset="0"/>
                </a:rPr>
                <a:t>24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895C78C9-1CD2-4BB4-A9EE-4A94F1DABEDF}"/>
                </a:ext>
              </a:extLst>
            </p:cNvPr>
            <p:cNvSpPr txBox="1"/>
            <p:nvPr/>
          </p:nvSpPr>
          <p:spPr bwMode="auto">
            <a:xfrm>
              <a:off x="5793965" y="5282092"/>
              <a:ext cx="51809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latin typeface="Myriad Pro Semibold" charset="0"/>
                  <a:ea typeface="Myriad Pro Semibold" charset="0"/>
                  <a:cs typeface="Myriad Pro Semibold" charset="0"/>
                </a:rPr>
                <a:t>28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8551C29E-0128-497F-A85F-D4C5CFF557BA}"/>
                </a:ext>
              </a:extLst>
            </p:cNvPr>
            <p:cNvSpPr txBox="1"/>
            <p:nvPr/>
          </p:nvSpPr>
          <p:spPr bwMode="auto">
            <a:xfrm>
              <a:off x="6562286" y="5282092"/>
              <a:ext cx="51809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latin typeface="Myriad Pro Semibold" charset="0"/>
                  <a:ea typeface="Myriad Pro Semibold" charset="0"/>
                  <a:cs typeface="Myriad Pro Semibold" charset="0"/>
                </a:rPr>
                <a:t>32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C0222455-045C-4F85-84C3-119DD7EFBE1E}"/>
                </a:ext>
              </a:extLst>
            </p:cNvPr>
            <p:cNvSpPr txBox="1"/>
            <p:nvPr/>
          </p:nvSpPr>
          <p:spPr bwMode="auto">
            <a:xfrm>
              <a:off x="7327432" y="5282092"/>
              <a:ext cx="51809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latin typeface="Myriad Pro Semibold" charset="0"/>
                  <a:ea typeface="Myriad Pro Semibold" charset="0"/>
                  <a:cs typeface="Myriad Pro Semibold" charset="0"/>
                </a:rPr>
                <a:t>36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CD7DF14C-3958-42F5-9E74-76CD39BE3ABA}"/>
                </a:ext>
              </a:extLst>
            </p:cNvPr>
            <p:cNvSpPr txBox="1"/>
            <p:nvPr/>
          </p:nvSpPr>
          <p:spPr bwMode="auto">
            <a:xfrm>
              <a:off x="8098932" y="5282092"/>
              <a:ext cx="51809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latin typeface="Myriad Pro Semibold" charset="0"/>
                  <a:ea typeface="Myriad Pro Semibold" charset="0"/>
                  <a:cs typeface="Myriad Pro Semibold" charset="0"/>
                </a:rPr>
                <a:t>40</a:t>
              </a:r>
            </a:p>
          </p:txBody>
        </p:sp>
      </p:grpSp>
      <p:sp>
        <p:nvSpPr>
          <p:cNvPr id="55" name="Oval 54">
            <a:extLst>
              <a:ext uri="{FF2B5EF4-FFF2-40B4-BE49-F238E27FC236}">
                <a16:creationId xmlns:a16="http://schemas.microsoft.com/office/drawing/2014/main" id="{6BDA2F42-1BF1-4714-9280-B322D65C228B}"/>
              </a:ext>
            </a:extLst>
          </p:cNvPr>
          <p:cNvSpPr/>
          <p:nvPr/>
        </p:nvSpPr>
        <p:spPr bwMode="auto">
          <a:xfrm>
            <a:off x="4808216" y="2060575"/>
            <a:ext cx="1647825" cy="838200"/>
          </a:xfrm>
          <a:prstGeom prst="ellipse">
            <a:avLst/>
          </a:prstGeom>
          <a:noFill/>
          <a:ln w="38100" cap="flat" cmpd="sng" algn="ctr">
            <a:solidFill>
              <a:srgbClr val="03638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36039709-45C9-45D8-9854-213C03894C21}"/>
              </a:ext>
            </a:extLst>
          </p:cNvPr>
          <p:cNvSpPr/>
          <p:nvPr/>
        </p:nvSpPr>
        <p:spPr bwMode="auto">
          <a:xfrm>
            <a:off x="4808216" y="3501008"/>
            <a:ext cx="1647825" cy="838200"/>
          </a:xfrm>
          <a:prstGeom prst="ellipse">
            <a:avLst/>
          </a:prstGeom>
          <a:noFill/>
          <a:ln w="38100" cap="flat" cmpd="sng" algn="ctr">
            <a:solidFill>
              <a:srgbClr val="03638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C879478B-5C48-4F1B-9DEF-C59783744103}"/>
              </a:ext>
            </a:extLst>
          </p:cNvPr>
          <p:cNvSpPr>
            <a:spLocks noChangeAspect="1"/>
          </p:cNvSpPr>
          <p:nvPr/>
        </p:nvSpPr>
        <p:spPr bwMode="auto">
          <a:xfrm>
            <a:off x="7336589" y="5269926"/>
            <a:ext cx="487289" cy="487289"/>
          </a:xfrm>
          <a:prstGeom prst="ellipse">
            <a:avLst/>
          </a:prstGeom>
          <a:noFill/>
          <a:ln w="28575" cap="flat" cmpd="sng" algn="ctr">
            <a:solidFill>
              <a:srgbClr val="4D8B2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CBCC8B16-C6F2-4614-90E8-9F324309CDAD}"/>
              </a:ext>
            </a:extLst>
          </p:cNvPr>
          <p:cNvSpPr>
            <a:spLocks noChangeAspect="1"/>
          </p:cNvSpPr>
          <p:nvPr/>
        </p:nvSpPr>
        <p:spPr bwMode="auto">
          <a:xfrm>
            <a:off x="4266553" y="5269925"/>
            <a:ext cx="486000" cy="486000"/>
          </a:xfrm>
          <a:prstGeom prst="ellipse">
            <a:avLst/>
          </a:prstGeom>
          <a:noFill/>
          <a:ln w="28575" cap="flat" cmpd="sng" algn="ctr">
            <a:solidFill>
              <a:srgbClr val="8665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id="{C64A8123-7D3C-4F49-8953-F44C33D860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9935" y="4430821"/>
            <a:ext cx="632214" cy="534950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11E6DF54-615E-4303-83BE-7F12DB2C24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1135" y="4430821"/>
            <a:ext cx="632214" cy="534950"/>
          </a:xfrm>
          <a:prstGeom prst="rect">
            <a:avLst/>
          </a:prstGeom>
        </p:spPr>
      </p:pic>
      <p:sp>
        <p:nvSpPr>
          <p:cNvPr id="61" name="Oval 60">
            <a:extLst>
              <a:ext uri="{FF2B5EF4-FFF2-40B4-BE49-F238E27FC236}">
                <a16:creationId xmlns:a16="http://schemas.microsoft.com/office/drawing/2014/main" id="{EA2E64BB-D669-4E3E-88B4-83A82C6133B8}"/>
              </a:ext>
            </a:extLst>
          </p:cNvPr>
          <p:cNvSpPr>
            <a:spLocks noChangeAspect="1"/>
          </p:cNvSpPr>
          <p:nvPr/>
        </p:nvSpPr>
        <p:spPr bwMode="auto">
          <a:xfrm>
            <a:off x="3494792" y="5269925"/>
            <a:ext cx="486000" cy="486000"/>
          </a:xfrm>
          <a:prstGeom prst="ellipse">
            <a:avLst/>
          </a:prstGeom>
          <a:noFill/>
          <a:ln w="28575" cap="flat" cmpd="sng" algn="ctr">
            <a:solidFill>
              <a:srgbClr val="8665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7E157E0C-444C-4864-9DC9-6ADFBEF8D6C6}"/>
              </a:ext>
            </a:extLst>
          </p:cNvPr>
          <p:cNvSpPr>
            <a:spLocks noChangeAspect="1"/>
          </p:cNvSpPr>
          <p:nvPr/>
        </p:nvSpPr>
        <p:spPr bwMode="auto">
          <a:xfrm>
            <a:off x="8101207" y="5268637"/>
            <a:ext cx="487289" cy="487289"/>
          </a:xfrm>
          <a:prstGeom prst="ellipse">
            <a:avLst/>
          </a:prstGeom>
          <a:noFill/>
          <a:ln w="28575" cap="flat" cmpd="sng" algn="ctr">
            <a:solidFill>
              <a:srgbClr val="4D8B2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4B1704A1-6927-41AF-8748-E47717AAC628}"/>
              </a:ext>
            </a:extLst>
          </p:cNvPr>
          <p:cNvSpPr txBox="1"/>
          <p:nvPr/>
        </p:nvSpPr>
        <p:spPr bwMode="auto">
          <a:xfrm>
            <a:off x="7297695" y="3964372"/>
            <a:ext cx="61587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solidFill>
                  <a:srgbClr val="4D8B23"/>
                </a:solidFill>
                <a:latin typeface="Arial" panose="020B0604020202020204" pitchFamily="34" charset="0"/>
                <a:ea typeface="Myriad Pro Semibold" charset="0"/>
                <a:cs typeface="Arial" panose="020B0604020202020204" pitchFamily="34" charset="0"/>
              </a:rPr>
              <a:t>−</a:t>
            </a:r>
            <a:r>
              <a:rPr lang="en-GB" sz="2400" dirty="0">
                <a:solidFill>
                  <a:srgbClr val="4D8B23"/>
                </a:solidFill>
                <a:latin typeface="Myriad Pro Semibold" charset="0"/>
                <a:ea typeface="Myriad Pro Semibold" charset="0"/>
                <a:cs typeface="Myriad Pro Semibold" charset="0"/>
              </a:rPr>
              <a:t> 4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9CB4ABBF-8E1D-4FC9-8AE7-C8D45DA91CEC}"/>
              </a:ext>
            </a:extLst>
          </p:cNvPr>
          <p:cNvSpPr txBox="1"/>
          <p:nvPr/>
        </p:nvSpPr>
        <p:spPr bwMode="auto">
          <a:xfrm>
            <a:off x="4164164" y="3964372"/>
            <a:ext cx="6463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solidFill>
                  <a:srgbClr val="866500"/>
                </a:solidFill>
                <a:latin typeface="Myriad Pro Semibold" charset="0"/>
                <a:ea typeface="Myriad Pro Semibold" charset="0"/>
                <a:cs typeface="Myriad Pro Semibold" charset="0"/>
              </a:rPr>
              <a:t>+ 4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3C4D814D-5AC9-41F2-B304-96A232F4CFE6}"/>
              </a:ext>
            </a:extLst>
          </p:cNvPr>
          <p:cNvSpPr txBox="1"/>
          <p:nvPr/>
        </p:nvSpPr>
        <p:spPr bwMode="auto">
          <a:xfrm>
            <a:off x="6348968" y="2072000"/>
            <a:ext cx="99418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</a:rPr>
              <a:t>↓ 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+ 4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20EE4D9D-DF4F-4749-823F-0EFBACF3CC30}"/>
              </a:ext>
            </a:extLst>
          </p:cNvPr>
          <p:cNvSpPr txBox="1"/>
          <p:nvPr/>
        </p:nvSpPr>
        <p:spPr bwMode="auto">
          <a:xfrm>
            <a:off x="7651458" y="2072000"/>
            <a:ext cx="253787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3 × 4 = 2 × 4 + 4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EAF24EB3-205A-42DA-B58A-D0180BCCC905}"/>
              </a:ext>
            </a:extLst>
          </p:cNvPr>
          <p:cNvSpPr txBox="1"/>
          <p:nvPr/>
        </p:nvSpPr>
        <p:spPr bwMode="auto">
          <a:xfrm>
            <a:off x="6356412" y="2098383"/>
            <a:ext cx="9637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</a:rPr>
              <a:t>↑ </a:t>
            </a:r>
            <a:r>
              <a:rPr lang="en-GB" sz="2400" dirty="0">
                <a:latin typeface="Arial" panose="020B0604020202020204" pitchFamily="34" charset="0"/>
                <a:ea typeface="Myriad Pro Semibold" charset="0"/>
                <a:cs typeface="Arial" panose="020B0604020202020204" pitchFamily="34" charset="0"/>
              </a:rPr>
              <a:t>−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 4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1117CA99-192E-4949-B6AD-ED449D9ABB55}"/>
              </a:ext>
            </a:extLst>
          </p:cNvPr>
          <p:cNvSpPr txBox="1"/>
          <p:nvPr/>
        </p:nvSpPr>
        <p:spPr bwMode="auto">
          <a:xfrm>
            <a:off x="7654641" y="2078287"/>
            <a:ext cx="250741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7 × 4 = 8 × 4 </a:t>
            </a:r>
            <a:r>
              <a:rPr lang="en-GB" sz="2400" dirty="0">
                <a:latin typeface="Arial" panose="020B0604020202020204" pitchFamily="34" charset="0"/>
                <a:ea typeface="Myriad Pro Semibold" charset="0"/>
                <a:cs typeface="Arial" panose="020B0604020202020204" pitchFamily="34" charset="0"/>
              </a:rPr>
              <a:t>−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 4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B0448B25-A258-4497-8219-C0E0EF058FF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2342" y="1469382"/>
            <a:ext cx="1469263" cy="1383555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F4A6C2DE-A442-4B9F-B06D-3D23E92499E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216" y="2218235"/>
            <a:ext cx="701101" cy="646232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9D886AE4-90A9-4D08-807A-716A3878DD9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8216" y="3284558"/>
            <a:ext cx="1463167" cy="137781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7AC75D8-4594-4B71-B713-8629F034D99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089" y="1837867"/>
            <a:ext cx="701101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644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0.00023 L 0.02292 -0.04027 C 0.02778 -0.0493 0.03507 -0.05393 0.04254 -0.05393 C 0.05104 -0.05393 0.05799 -0.0493 0.06285 -0.04027 L 0.08594 -0.00023 " pathEditMode="relative" rAng="0" ptsTypes="AAAAA">
                                      <p:cBhvr>
                                        <p:cTn id="35" dur="1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88" y="-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85185E-6 L -2.5E-6 -0.2632 " pathEditMode="relative" rAng="0" ptsTypes="AA">
                                      <p:cBhvr>
                                        <p:cTn id="113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3171"/>
                                    </p:animMotion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00"/>
                            </p:stCondLst>
                            <p:childTnLst>
                              <p:par>
                                <p:cTn id="128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1.85185E-6 L -0.02222 -0.04097 C -0.02708 -0.05023 -0.03403 -0.05463 -0.04132 -0.05463 C -0.04948 -0.05463 -0.05608 -0.05023 -0.06094 -0.04097 L -0.08298 1.85185E-6 " pathEditMode="relative" rAng="0" ptsTypes="AAAAA">
                                      <p:cBhvr>
                                        <p:cTn id="129" dur="1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49" y="-2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000"/>
                            </p:stCondLst>
                            <p:childTnLst>
                              <p:par>
                                <p:cTn id="1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2500"/>
                            </p:stCondLst>
                            <p:childTnLst>
                              <p:par>
                                <p:cTn id="1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00"/>
                            </p:stCondLst>
                            <p:childTnLst>
                              <p:par>
                                <p:cTn id="1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5" grpId="1" animBg="1"/>
      <p:bldP spid="56" grpId="0" animBg="1"/>
      <p:bldP spid="56" grpId="1" animBg="1"/>
      <p:bldP spid="57" grpId="0" animBg="1"/>
      <p:bldP spid="58" grpId="0" animBg="1"/>
      <p:bldP spid="58" grpId="1" animBg="1"/>
      <p:bldP spid="61" grpId="0" animBg="1"/>
      <p:bldP spid="61" grpId="1" animBg="1"/>
      <p:bldP spid="61" grpId="2" animBg="1"/>
      <p:bldP spid="62" grpId="0" animBg="1"/>
      <p:bldP spid="62" grpId="1" animBg="1"/>
      <p:bldP spid="63" grpId="0"/>
      <p:bldP spid="64" grpId="0"/>
      <p:bldP spid="64" grpId="1"/>
      <p:bldP spid="66" grpId="0"/>
      <p:bldP spid="66" grpId="1"/>
      <p:bldP spid="67" grpId="0"/>
      <p:bldP spid="67" grpId="1"/>
      <p:bldP spid="69" grpId="0"/>
      <p:bldP spid="7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BEBBBA-AD76-4C47-8E44-81D4F8483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5" name="Content Placeholder 10">
            <a:extLst>
              <a:ext uri="{FF2B5EF4-FFF2-40B4-BE49-F238E27FC236}">
                <a16:creationId xmlns:a16="http://schemas.microsoft.com/office/drawing/2014/main" id="{A4191577-7FB3-44A1-AC26-B90834750BC8}"/>
              </a:ext>
            </a:extLst>
          </p:cNvPr>
          <p:cNvSpPr txBox="1">
            <a:spLocks/>
          </p:cNvSpPr>
          <p:nvPr/>
        </p:nvSpPr>
        <p:spPr>
          <a:xfrm>
            <a:off x="594007" y="845820"/>
            <a:ext cx="11140163" cy="32083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The links below take you to the starting slide of each learning outcome.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37BAE3D-75EB-48DC-9322-F1A247F8AE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5153950"/>
              </p:ext>
            </p:extLst>
          </p:nvPr>
        </p:nvGraphicFramePr>
        <p:xfrm>
          <a:off x="594008" y="1535029"/>
          <a:ext cx="10712127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9630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9782497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3" action="ppaction://hlinksldjump"/>
                        </a:rPr>
                        <a:t>Pupils represent counting in fours as the 4 times table</a:t>
                      </a:r>
                      <a:endParaRPr lang="en-GB" sz="20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4" action="ppaction://hlinksldjump"/>
                        </a:rPr>
                        <a:t>Pupils use knowledge of the 4 times table to solve problems</a:t>
                      </a:r>
                      <a:endParaRPr lang="en-GB" sz="20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66048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n-GB" sz="20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5" action="ppaction://hlinksldjump"/>
                        </a:rPr>
                        <a:t>Pupils explain the relationship between adjacent multiples of four</a:t>
                      </a:r>
                      <a:endParaRPr lang="en-GB" sz="20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64850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n-GB" sz="20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6" action="ppaction://hlinksldjump"/>
                        </a:rPr>
                        <a:t>Pupils explain the relationship between multiples of 2 and multiples of 4</a:t>
                      </a:r>
                      <a:endParaRPr lang="en-GB" sz="20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5461906"/>
                  </a:ext>
                </a:extLst>
              </a:tr>
              <a:tr h="247098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n-GB" sz="20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7" action="ppaction://hlinksldjump"/>
                        </a:rPr>
                        <a:t>Pupils use knowledge of the relationships between the 2 and 4 times tables to solve problems</a:t>
                      </a:r>
                      <a:endParaRPr lang="en-GB" sz="20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7959847"/>
                  </a:ext>
                </a:extLst>
              </a:tr>
            </a:tbl>
          </a:graphicData>
        </a:graphic>
      </p:graphicFrame>
      <p:sp>
        <p:nvSpPr>
          <p:cNvPr id="7" name="Action Button: Return 6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2570C625-E476-4A8C-BF3D-99D1E479925B}"/>
              </a:ext>
            </a:extLst>
          </p:cNvPr>
          <p:cNvSpPr/>
          <p:nvPr/>
        </p:nvSpPr>
        <p:spPr>
          <a:xfrm>
            <a:off x="594006" y="4105039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CEE4455-BFAA-47B1-A1C6-8DC3C9CE865C}"/>
              </a:ext>
            </a:extLst>
          </p:cNvPr>
          <p:cNvSpPr txBox="1"/>
          <p:nvPr/>
        </p:nvSpPr>
        <p:spPr>
          <a:xfrm>
            <a:off x="954005" y="4054207"/>
            <a:ext cx="103521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the arrow button to return to this Contents slide.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B238C35-3C03-4D16-99F1-BBF34DEA372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94008" y="246063"/>
            <a:ext cx="11140163" cy="426170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bg1"/>
                </a:solidFill>
              </a:rPr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973517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F1DE5B4-034E-4903-912A-BF33A01C62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040" b="-1003"/>
          <a:stretch/>
        </p:blipFill>
        <p:spPr>
          <a:xfrm>
            <a:off x="2207569" y="947119"/>
            <a:ext cx="7839279" cy="4058653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FD3EC9F-CA98-498D-850A-AA3B014CA73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altLang="en-US" dirty="0"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2.7 </a:t>
            </a:r>
            <a:r>
              <a:rPr lang="en-GB" dirty="0"/>
              <a:t>The 2, 4 and 8 times tables   </a:t>
            </a:r>
            <a:r>
              <a:rPr lang="en-US" altLang="en-US" dirty="0">
                <a:solidFill>
                  <a:srgbClr val="00628C"/>
                </a:solidFill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Step 1:9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208ABD-B765-4CF5-934E-1FDE6AFE628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07569" y="1024162"/>
            <a:ext cx="7839279" cy="338437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98F30A6-60C4-44E7-80F6-9BAF6260128A}"/>
              </a:ext>
            </a:extLst>
          </p:cNvPr>
          <p:cNvSpPr txBox="1"/>
          <p:nvPr/>
        </p:nvSpPr>
        <p:spPr bwMode="auto">
          <a:xfrm>
            <a:off x="5290331" y="5574431"/>
            <a:ext cx="16113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5 × 4 = 20</a:t>
            </a:r>
            <a:endParaRPr lang="en-GB" sz="2400" dirty="0">
              <a:solidFill>
                <a:srgbClr val="FF0000"/>
              </a:solidFill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FAFF338-EE28-4457-A2D7-888EF0C6BBEF}"/>
              </a:ext>
            </a:extLst>
          </p:cNvPr>
          <p:cNvSpPr txBox="1"/>
          <p:nvPr/>
        </p:nvSpPr>
        <p:spPr bwMode="auto">
          <a:xfrm>
            <a:off x="4511824" y="5574430"/>
            <a:ext cx="262283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6 × 4 = 5 × 4 + 4 </a:t>
            </a:r>
            <a:endParaRPr lang="en-GB" sz="2400" dirty="0">
              <a:solidFill>
                <a:srgbClr val="FF0000"/>
              </a:solidFill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1849A97-6E59-43A0-901F-1096F3249C3F}"/>
              </a:ext>
            </a:extLst>
          </p:cNvPr>
          <p:cNvSpPr txBox="1"/>
          <p:nvPr/>
        </p:nvSpPr>
        <p:spPr bwMode="auto">
          <a:xfrm>
            <a:off x="6967687" y="5564906"/>
            <a:ext cx="8980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= 24 </a:t>
            </a:r>
            <a:endParaRPr lang="en-GB" sz="2400" dirty="0">
              <a:solidFill>
                <a:srgbClr val="FF0000"/>
              </a:solidFill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1245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B8F92BA-0080-411A-91B0-946F047D3FA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altLang="en-US" dirty="0"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2.7 </a:t>
            </a:r>
            <a:r>
              <a:rPr lang="en-GB" dirty="0"/>
              <a:t>The 2, 4 and 8 times tables   </a:t>
            </a:r>
            <a:r>
              <a:rPr lang="en-US" altLang="en-US" dirty="0">
                <a:solidFill>
                  <a:srgbClr val="00628C"/>
                </a:solidFill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Step 1:9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DA5AE3F-99F6-4BCA-A5D0-1A14BAD848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8400" y="937295"/>
            <a:ext cx="1688738" cy="512718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C56285A-DE5F-407A-9CB2-B090D63020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4046" y="937295"/>
            <a:ext cx="536494" cy="64623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767A305-FF8E-4EB2-947B-E3E69DB151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4046" y="1310033"/>
            <a:ext cx="536494" cy="64623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80EC5B8-0030-4F47-AE26-7A599EC820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744" y="5410148"/>
            <a:ext cx="701101" cy="64623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850B4A95-CC53-4CD6-88A3-B79861B5E8E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744" y="2035327"/>
            <a:ext cx="701101" cy="64623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F755BD84-C7E8-4966-AFC1-389FC7A3C91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4046" y="1682768"/>
            <a:ext cx="536494" cy="64623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E092F2EE-0744-45FB-A5D2-2309FA0B27F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744" y="2428247"/>
            <a:ext cx="701101" cy="64623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91DB614F-B6F6-4754-99A4-832F2D769B9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744" y="2800985"/>
            <a:ext cx="701101" cy="64623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2BB4FFD5-8B37-4B4D-983E-37D23E61FD3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744" y="3173723"/>
            <a:ext cx="701101" cy="64623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9F9A28A4-A7F4-4ACA-9469-B243B137214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744" y="3546461"/>
            <a:ext cx="701101" cy="646232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E516C4CC-AB9B-4795-A7D2-EF8BF5322BD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744" y="3919199"/>
            <a:ext cx="701101" cy="646232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939A2BBF-D86A-43C3-B5A1-8D315F8398B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744" y="4291937"/>
            <a:ext cx="701101" cy="646232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24F46F44-585D-44CA-8809-73D98283D3E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744" y="4664675"/>
            <a:ext cx="701101" cy="646232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040B2635-FB41-44F4-8729-105ACE6B71A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744" y="5037413"/>
            <a:ext cx="701101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22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3, Unit 6, Learning Outcome 4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7949038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4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pPr rtl="0"/>
                      <a:r>
                        <a:rPr lang="en-GB" sz="24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Pupils explain the relationship between multiples of 2 and multiples of 4</a:t>
                      </a:r>
                    </a:p>
                    <a:p>
                      <a:endParaRPr lang="en-GB" sz="24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3056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Year 3, Unit 6, Learning Outcome 4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pic>
        <p:nvPicPr>
          <p:cNvPr id="7" name="Picture Placeholder 6" descr="A picture containing text&#10;&#10;Description automatically generated">
            <a:extLst>
              <a:ext uri="{FF2B5EF4-FFF2-40B4-BE49-F238E27FC236}">
                <a16:creationId xmlns:a16="http://schemas.microsoft.com/office/drawing/2014/main" id="{C5857151-BCFB-4E0F-85B7-989B7962AA62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 b="222"/>
          <a:stretch>
            <a:fillRect/>
          </a:stretch>
        </p:blipFill>
        <p:spPr/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4"/>
              </a:rPr>
              <a:t>2.7 Times tables: 2, 4 and 8 and the relationship between them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405600"/>
              </p:ext>
            </p:extLst>
          </p:nvPr>
        </p:nvGraphicFramePr>
        <p:xfrm>
          <a:off x="4514850" y="4258491"/>
          <a:ext cx="6886575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2:1-2:5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17-22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9621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8747900-34E5-45C2-A425-7FC47C059A6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altLang="en-US" dirty="0"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2.7 </a:t>
            </a:r>
            <a:r>
              <a:rPr lang="en-GB" dirty="0"/>
              <a:t>The 2, 4 and 8 times tables   </a:t>
            </a:r>
            <a:r>
              <a:rPr lang="en-US" altLang="en-US" dirty="0">
                <a:solidFill>
                  <a:srgbClr val="00628C"/>
                </a:solidFill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Step 2:2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709BA742-22D6-4A34-B45B-B3039BD73FC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79130" y="2132856"/>
            <a:ext cx="1540857" cy="1564296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68A21E26-6F6A-4A13-B0FE-2BF07CC690A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7393"/>
          <a:stretch/>
        </p:blipFill>
        <p:spPr>
          <a:xfrm>
            <a:off x="1722484" y="4386064"/>
            <a:ext cx="1474933" cy="864096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0F2E7C76-8BC7-47AD-9AA6-0D8E85B21A0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96356" y="2132856"/>
            <a:ext cx="1418927" cy="1564296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558FEE98-5865-4D38-BE50-84D0FA2DFF1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3287" y="2132856"/>
            <a:ext cx="1418927" cy="1564296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9C724C75-CA23-4053-9FBA-A3195D913B6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13021" y="2132856"/>
            <a:ext cx="1418927" cy="1564296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4525E8F7-E4A5-485C-B288-5CF905C789C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72107" y="2132856"/>
            <a:ext cx="1418927" cy="1564296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AEA12635-3952-4BD8-B6B2-D1B9BDDC56E1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32751" y="2132856"/>
            <a:ext cx="1418927" cy="1564296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04B11435-FDFA-4CDE-957B-6CC6B591EAA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7393"/>
          <a:stretch/>
        </p:blipFill>
        <p:spPr>
          <a:xfrm>
            <a:off x="3178745" y="4386064"/>
            <a:ext cx="1474933" cy="864096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A01AF238-D764-44BE-A3B1-ADF3D68F648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7393"/>
          <a:stretch/>
        </p:blipFill>
        <p:spPr>
          <a:xfrm>
            <a:off x="4627178" y="4386064"/>
            <a:ext cx="1474933" cy="864096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D1E18F51-9D67-4FF1-B00A-E02E5E7621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7393"/>
          <a:stretch/>
        </p:blipFill>
        <p:spPr>
          <a:xfrm>
            <a:off x="6085019" y="4386064"/>
            <a:ext cx="1474933" cy="864096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3F22CFF5-70EB-49FE-A68C-152C5A84512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7393"/>
          <a:stretch/>
        </p:blipFill>
        <p:spPr>
          <a:xfrm>
            <a:off x="7544105" y="4386064"/>
            <a:ext cx="1474933" cy="864096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FF066529-D8E9-4784-8CEF-14D2143EAD2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7393"/>
          <a:stretch/>
        </p:blipFill>
        <p:spPr>
          <a:xfrm>
            <a:off x="8999986" y="4386064"/>
            <a:ext cx="1474933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048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C5D3C4C-6D8B-4EFD-B207-99C453ABA6C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altLang="en-US" dirty="0"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2.7 </a:t>
            </a:r>
            <a:r>
              <a:rPr lang="en-GB" dirty="0"/>
              <a:t>The 2, 4 and 8 times tables   </a:t>
            </a:r>
            <a:r>
              <a:rPr lang="en-US" altLang="en-US" dirty="0">
                <a:solidFill>
                  <a:srgbClr val="00628C"/>
                </a:solidFill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Step 2:3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2934BC2-3493-43A8-A4CF-B99226CB701F}"/>
              </a:ext>
            </a:extLst>
          </p:cNvPr>
          <p:cNvGraphicFramePr>
            <a:graphicFrameLocks noGrp="1"/>
          </p:cNvGraphicFramePr>
          <p:nvPr/>
        </p:nvGraphicFramePr>
        <p:xfrm>
          <a:off x="3924300" y="909429"/>
          <a:ext cx="4343400" cy="52180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71700">
                  <a:extLst>
                    <a:ext uri="{9D8B030D-6E8A-4147-A177-3AD203B41FA5}">
                      <a16:colId xmlns:a16="http://schemas.microsoft.com/office/drawing/2014/main" val="3609790180"/>
                    </a:ext>
                  </a:extLst>
                </a:gridCol>
                <a:gridCol w="2171700">
                  <a:extLst>
                    <a:ext uri="{9D8B030D-6E8A-4147-A177-3AD203B41FA5}">
                      <a16:colId xmlns:a16="http://schemas.microsoft.com/office/drawing/2014/main" val="1472307065"/>
                    </a:ext>
                  </a:extLst>
                </a:gridCol>
              </a:tblGrid>
              <a:tr h="4013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</a:rPr>
                        <a:t>0 × 2 = 0 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2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</a:rPr>
                        <a:t>0 × 4 = 0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2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1699638"/>
                  </a:ext>
                </a:extLst>
              </a:tr>
              <a:tr h="4013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</a:rPr>
                        <a:t>1 × 2 = 2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</a:rPr>
                        <a:t>1 × 4 = 4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2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0711125"/>
                  </a:ext>
                </a:extLst>
              </a:tr>
              <a:tr h="4013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</a:rPr>
                        <a:t>2 × 2 = 4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2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</a:rPr>
                        <a:t>2 × 4 = 8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2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5513739"/>
                  </a:ext>
                </a:extLst>
              </a:tr>
              <a:tr h="4013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</a:rPr>
                        <a:t>3 × 2 = 6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</a:rPr>
                        <a:t>3 × 4 = 12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2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6255303"/>
                  </a:ext>
                </a:extLst>
              </a:tr>
              <a:tr h="4013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</a:rPr>
                        <a:t>4 × 2 = 8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2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</a:rPr>
                        <a:t>4 × 4 = 16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2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6380959"/>
                  </a:ext>
                </a:extLst>
              </a:tr>
              <a:tr h="4013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</a:rPr>
                        <a:t>5 × 2 = 10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</a:rPr>
                        <a:t>5 × 4 = 20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2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1647747"/>
                  </a:ext>
                </a:extLst>
              </a:tr>
              <a:tr h="4013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</a:rPr>
                        <a:t>6 × 2 = 12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2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</a:rPr>
                        <a:t>6 × 4 = 24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2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3543336"/>
                  </a:ext>
                </a:extLst>
              </a:tr>
              <a:tr h="4013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</a:rPr>
                        <a:t>7 × 2 = 14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</a:rPr>
                        <a:t>7 × 4 = 28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2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6231802"/>
                  </a:ext>
                </a:extLst>
              </a:tr>
              <a:tr h="4013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</a:rPr>
                        <a:t>8 × 2 = 16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2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</a:rPr>
                        <a:t>8 × 4 = 32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2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6535591"/>
                  </a:ext>
                </a:extLst>
              </a:tr>
              <a:tr h="4013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</a:rPr>
                        <a:t>9 × 2 = 18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</a:rPr>
                        <a:t>9 × 4 = 36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2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9008520"/>
                  </a:ext>
                </a:extLst>
              </a:tr>
              <a:tr h="4013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</a:rPr>
                        <a:t>10 × 2 = 20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2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</a:rPr>
                        <a:t>10 × 4 = 40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2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7272308"/>
                  </a:ext>
                </a:extLst>
              </a:tr>
              <a:tr h="4013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</a:rPr>
                        <a:t>11 × 2 = 22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</a:rPr>
                        <a:t>11 × 4 = 44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2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7455717"/>
                  </a:ext>
                </a:extLst>
              </a:tr>
              <a:tr h="4013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</a:rPr>
                        <a:t>12 × 2 = 24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2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</a:rPr>
                        <a:t>12 × 4 = 48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2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63985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863380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5C7C746-EE51-4BB5-A57A-8282748FBC7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altLang="en-US" dirty="0"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2.7 </a:t>
            </a:r>
            <a:r>
              <a:rPr lang="en-GB" dirty="0"/>
              <a:t>The 2, 4 and 8 times tables   </a:t>
            </a:r>
            <a:r>
              <a:rPr lang="en-US" altLang="en-US" dirty="0">
                <a:solidFill>
                  <a:srgbClr val="00628C"/>
                </a:solidFill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Step 2:3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93072CE-1281-447B-9740-F0C0FB8C48C5}"/>
              </a:ext>
            </a:extLst>
          </p:cNvPr>
          <p:cNvGraphicFramePr>
            <a:graphicFrameLocks noGrp="1"/>
          </p:cNvGraphicFramePr>
          <p:nvPr/>
        </p:nvGraphicFramePr>
        <p:xfrm>
          <a:off x="3645621" y="1524293"/>
          <a:ext cx="4900758" cy="38094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92000">
                  <a:extLst>
                    <a:ext uri="{9D8B030D-6E8A-4147-A177-3AD203B41FA5}">
                      <a16:colId xmlns:a16="http://schemas.microsoft.com/office/drawing/2014/main" val="1367397571"/>
                    </a:ext>
                  </a:extLst>
                </a:gridCol>
                <a:gridCol w="1262379">
                  <a:extLst>
                    <a:ext uri="{9D8B030D-6E8A-4147-A177-3AD203B41FA5}">
                      <a16:colId xmlns:a16="http://schemas.microsoft.com/office/drawing/2014/main" val="1517206138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3459100619"/>
                    </a:ext>
                  </a:extLst>
                </a:gridCol>
                <a:gridCol w="1262379">
                  <a:extLst>
                    <a:ext uri="{9D8B030D-6E8A-4147-A177-3AD203B41FA5}">
                      <a16:colId xmlns:a16="http://schemas.microsoft.com/office/drawing/2014/main" val="2150138472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2640814217"/>
                    </a:ext>
                  </a:extLst>
                </a:gridCol>
              </a:tblGrid>
              <a:tr h="5442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</a:rPr>
                        <a:t>0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7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</a:rPr>
                        <a:t>× 2 =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</a:rPr>
                        <a:t>0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7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</a:rPr>
                        <a:t>= 4 ×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</a:rPr>
                        <a:t>0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8444230"/>
                  </a:ext>
                </a:extLst>
              </a:tr>
              <a:tr h="5442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</a:rPr>
                        <a:t>2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</a:rPr>
                        <a:t>10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</a:rPr>
                        <a:t>1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6023127"/>
                  </a:ext>
                </a:extLst>
              </a:tr>
              <a:tr h="5442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</a:rPr>
                        <a:t>4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b="0" dirty="0">
                        <a:solidFill>
                          <a:srgbClr val="FF0000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</a:rPr>
                        <a:t>2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9533254"/>
                  </a:ext>
                </a:extLst>
              </a:tr>
              <a:tr h="5442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</a:rPr>
                        <a:t>6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b="0" dirty="0">
                        <a:solidFill>
                          <a:srgbClr val="FF0000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</a:rPr>
                        <a:t>3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3324112"/>
                  </a:ext>
                </a:extLst>
              </a:tr>
              <a:tr h="5442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</a:rPr>
                        <a:t>8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b="0" dirty="0">
                        <a:solidFill>
                          <a:srgbClr val="FF0000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</a:rPr>
                        <a:t>4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5620595"/>
                  </a:ext>
                </a:extLst>
              </a:tr>
              <a:tr h="5442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</a:rPr>
                        <a:t>10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b="0" dirty="0">
                        <a:solidFill>
                          <a:srgbClr val="FF0000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</a:rPr>
                        <a:t>5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9064145"/>
                  </a:ext>
                </a:extLst>
              </a:tr>
              <a:tr h="5442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</a:rPr>
                        <a:t>12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b="0" dirty="0">
                        <a:solidFill>
                          <a:srgbClr val="FF0000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</a:rPr>
                        <a:t>6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4971413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C38252F3-FADD-4303-890D-313BCBDA1A68}"/>
              </a:ext>
            </a:extLst>
          </p:cNvPr>
          <p:cNvSpPr txBox="1"/>
          <p:nvPr/>
        </p:nvSpPr>
        <p:spPr bwMode="auto">
          <a:xfrm>
            <a:off x="5920312" y="2651887"/>
            <a:ext cx="3513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8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D5D24C-6BDB-4E06-808E-D3C7F434CE8E}"/>
              </a:ext>
            </a:extLst>
          </p:cNvPr>
          <p:cNvSpPr txBox="1"/>
          <p:nvPr/>
        </p:nvSpPr>
        <p:spPr bwMode="auto">
          <a:xfrm>
            <a:off x="5836954" y="3198168"/>
            <a:ext cx="5180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12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9747D7-76A9-4AC2-8FE6-67FA8A1CC43C}"/>
              </a:ext>
            </a:extLst>
          </p:cNvPr>
          <p:cNvSpPr txBox="1"/>
          <p:nvPr/>
        </p:nvSpPr>
        <p:spPr bwMode="auto">
          <a:xfrm>
            <a:off x="5836954" y="3739508"/>
            <a:ext cx="5180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16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58E689-64B1-4634-93F9-CD30262F6121}"/>
              </a:ext>
            </a:extLst>
          </p:cNvPr>
          <p:cNvSpPr txBox="1"/>
          <p:nvPr/>
        </p:nvSpPr>
        <p:spPr bwMode="auto">
          <a:xfrm>
            <a:off x="5836954" y="4287578"/>
            <a:ext cx="5180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20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302F018-80F4-4C72-BA57-1DB2A0EE4A0A}"/>
              </a:ext>
            </a:extLst>
          </p:cNvPr>
          <p:cNvSpPr txBox="1"/>
          <p:nvPr/>
        </p:nvSpPr>
        <p:spPr bwMode="auto">
          <a:xfrm>
            <a:off x="5836954" y="4829606"/>
            <a:ext cx="5180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24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9C18BDF-F276-4079-8849-93F2F8F2D41E}"/>
              </a:ext>
            </a:extLst>
          </p:cNvPr>
          <p:cNvSpPr txBox="1"/>
          <p:nvPr/>
        </p:nvSpPr>
        <p:spPr bwMode="auto">
          <a:xfrm>
            <a:off x="5920311" y="2110547"/>
            <a:ext cx="351379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114045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55D5BDE-3003-4CAC-BB96-4296E7C8FCC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24001" y="0"/>
            <a:ext cx="9144000" cy="630000"/>
          </a:xfrm>
        </p:spPr>
        <p:txBody>
          <a:bodyPr/>
          <a:lstStyle/>
          <a:p>
            <a:r>
              <a:rPr lang="en-GB" altLang="en-US" dirty="0"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2.7 </a:t>
            </a:r>
            <a:r>
              <a:rPr lang="en-GB" dirty="0"/>
              <a:t>The 2, 4 and 8 times tables   </a:t>
            </a:r>
            <a:r>
              <a:rPr lang="en-US" altLang="en-US" dirty="0">
                <a:solidFill>
                  <a:srgbClr val="00628C"/>
                </a:solidFill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Step 2:3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B26B7F-C725-4EB4-9552-2AD4AD03EE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361" y="1839054"/>
            <a:ext cx="7839279" cy="425424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E1BA0CF-EC94-49D0-A543-6C682E53C6A4}"/>
              </a:ext>
            </a:extLst>
          </p:cNvPr>
          <p:cNvSpPr txBox="1"/>
          <p:nvPr/>
        </p:nvSpPr>
        <p:spPr bwMode="auto">
          <a:xfrm>
            <a:off x="2592944" y="1012345"/>
            <a:ext cx="3513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2922C7-2745-4CC4-88AF-7B5F2412E3E2}"/>
              </a:ext>
            </a:extLst>
          </p:cNvPr>
          <p:cNvSpPr txBox="1"/>
          <p:nvPr/>
        </p:nvSpPr>
        <p:spPr bwMode="auto">
          <a:xfrm>
            <a:off x="3258073" y="1012345"/>
            <a:ext cx="3513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023F0B2-A308-451A-AF66-BD79F5E4A789}"/>
              </a:ext>
            </a:extLst>
          </p:cNvPr>
          <p:cNvSpPr txBox="1"/>
          <p:nvPr/>
        </p:nvSpPr>
        <p:spPr bwMode="auto">
          <a:xfrm>
            <a:off x="4006558" y="1012345"/>
            <a:ext cx="3513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F9978A2-7577-4BD1-962A-F6FD5E9626EA}"/>
              </a:ext>
            </a:extLst>
          </p:cNvPr>
          <p:cNvSpPr txBox="1"/>
          <p:nvPr/>
        </p:nvSpPr>
        <p:spPr bwMode="auto">
          <a:xfrm>
            <a:off x="4755043" y="1012345"/>
            <a:ext cx="5180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23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89E1C9A-F878-44E0-9347-65452499B69B}"/>
              </a:ext>
            </a:extLst>
          </p:cNvPr>
          <p:cNvSpPr txBox="1"/>
          <p:nvPr/>
        </p:nvSpPr>
        <p:spPr bwMode="auto">
          <a:xfrm>
            <a:off x="5586885" y="1012345"/>
            <a:ext cx="5180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14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331A3D8-2C4C-4E52-AAE4-3B2849392431}"/>
              </a:ext>
            </a:extLst>
          </p:cNvPr>
          <p:cNvSpPr txBox="1"/>
          <p:nvPr/>
        </p:nvSpPr>
        <p:spPr bwMode="auto">
          <a:xfrm>
            <a:off x="6418728" y="1012345"/>
            <a:ext cx="5180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31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7165246-6C6A-4849-BC42-F79CCAFA5CDF}"/>
              </a:ext>
            </a:extLst>
          </p:cNvPr>
          <p:cNvSpPr txBox="1"/>
          <p:nvPr/>
        </p:nvSpPr>
        <p:spPr bwMode="auto">
          <a:xfrm>
            <a:off x="7250568" y="1012345"/>
            <a:ext cx="5180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20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2B49936-7697-40EE-B3B2-55550F50AA2F}"/>
              </a:ext>
            </a:extLst>
          </p:cNvPr>
          <p:cNvSpPr txBox="1"/>
          <p:nvPr/>
        </p:nvSpPr>
        <p:spPr bwMode="auto">
          <a:xfrm>
            <a:off x="8082410" y="1012345"/>
            <a:ext cx="5180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16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99797DD-EF9A-420A-AA7F-29E3D0DA1857}"/>
              </a:ext>
            </a:extLst>
          </p:cNvPr>
          <p:cNvSpPr txBox="1"/>
          <p:nvPr/>
        </p:nvSpPr>
        <p:spPr bwMode="auto">
          <a:xfrm>
            <a:off x="8997609" y="1012345"/>
            <a:ext cx="5180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40</a:t>
            </a:r>
          </a:p>
        </p:txBody>
      </p:sp>
    </p:spTree>
    <p:extLst>
      <p:ext uri="{BB962C8B-B14F-4D97-AF65-F5344CB8AC3E}">
        <p14:creationId xmlns:p14="http://schemas.microsoft.com/office/powerpoint/2010/main" val="2984372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48148E-6 L 0.27162 0.27431 " pathEditMode="relative" rAng="0" ptsTypes="AA">
                                      <p:cBhvr>
                                        <p:cTn id="6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03" y="14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77556E-17 L 0.08681 0.28542 " pathEditMode="relative" rAng="0" ptsTypes="AA">
                                      <p:cBhvr>
                                        <p:cTn id="10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40" y="14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77556E-17 L 0.15365 0.44491 " pathEditMode="relative" rAng="0" ptsTypes="AA">
                                      <p:cBhvr>
                                        <p:cTn id="14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74" y="22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33333E-6 L -0.23242 0.4375 " pathEditMode="relative" rAng="0" ptsTypes="AA">
                                      <p:cBhvr>
                                        <p:cTn id="26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01" y="21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2.77556E-17 L -0.09149 0.47616 " pathEditMode="relative" rAng="0" ptsTypes="AA">
                                      <p:cBhvr>
                                        <p:cTn id="38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83" y="23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2.77556E-17 L -0.18247 0.36065 " pathEditMode="relative" rAng="0" ptsTypes="AA">
                                      <p:cBhvr>
                                        <p:cTn id="42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32" y="18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3.7037E-7 L -0.2763 0.58125 " pathEditMode="relative" rAng="0" ptsTypes="AA">
                                      <p:cBhvr>
                                        <p:cTn id="46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89" y="28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8" grpId="1"/>
      <p:bldP spid="9" grpId="0"/>
      <p:bldP spid="10" grpId="0"/>
      <p:bldP spid="10" grpId="1"/>
      <p:bldP spid="11" grpId="0"/>
      <p:bldP spid="12" grpId="0"/>
      <p:bldP spid="1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57A51FB-DD7D-4C3B-A538-6DFD6C5EA58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altLang="en-US" dirty="0"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2.7 </a:t>
            </a:r>
            <a:r>
              <a:rPr lang="en-GB" dirty="0"/>
              <a:t>The 2, 4 and 8 times tables   </a:t>
            </a:r>
            <a:r>
              <a:rPr lang="en-US" altLang="en-US" dirty="0">
                <a:solidFill>
                  <a:srgbClr val="00628C"/>
                </a:solidFill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Step 2:4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EB2309-2E44-484F-85F1-13107B80EB0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58642" y="1700809"/>
            <a:ext cx="6069607" cy="86409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11C62E0-45A2-42D2-841C-C1017CBFB6D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49317" y="932489"/>
            <a:ext cx="5904656" cy="68170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D89A642-6344-4901-89C2-69437DB0EE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6042"/>
          <a:stretch/>
        </p:blipFill>
        <p:spPr>
          <a:xfrm>
            <a:off x="2249318" y="2636912"/>
            <a:ext cx="5689029" cy="7200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EC3BC68-2D63-4C57-952A-97E99B739F3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000" b="-6042"/>
          <a:stretch/>
        </p:blipFill>
        <p:spPr>
          <a:xfrm>
            <a:off x="8508776" y="2636912"/>
            <a:ext cx="1547664" cy="72008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9070F45-D7F0-4B35-93B0-A82ED242853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000"/>
          <a:stretch/>
        </p:blipFill>
        <p:spPr>
          <a:xfrm>
            <a:off x="8508776" y="901595"/>
            <a:ext cx="1547664" cy="630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41A247A-04DE-4F73-B9AA-16AF7B70DC1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608" y="4516121"/>
            <a:ext cx="7848840" cy="65008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7852E53-353E-4203-BD79-F568741164B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4104" y="4691663"/>
            <a:ext cx="516244" cy="51624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E811114-CEF9-4633-B9C3-B85423DCF96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924" y="3805197"/>
            <a:ext cx="1271493" cy="65964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D95FED0-8559-41DB-A607-4FFE4933517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5053" y="3805197"/>
            <a:ext cx="1271493" cy="65964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C26F4FF-C74F-4FD6-80E9-043235BBA60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2915" y="3805197"/>
            <a:ext cx="1271493" cy="65964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2506AA3-7416-4056-840C-6E341A74BBC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3786" y="3805197"/>
            <a:ext cx="1271493" cy="65964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5A628B7-DAE1-4038-8B2C-617F567E6FF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182" y="3805197"/>
            <a:ext cx="1271493" cy="65964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FB3B153-8371-40A6-9AC6-9FBC8C21A03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1570" y="3805197"/>
            <a:ext cx="1271493" cy="659647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7B65E9AC-7828-43D4-B780-C10942ABAF7C}"/>
              </a:ext>
            </a:extLst>
          </p:cNvPr>
          <p:cNvSpPr txBox="1"/>
          <p:nvPr/>
        </p:nvSpPr>
        <p:spPr bwMode="auto">
          <a:xfrm>
            <a:off x="5490213" y="3284985"/>
            <a:ext cx="12714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b="1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6</a:t>
            </a: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 twos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B6F8F9E3-DF5D-4819-B4C4-DDAF2D65468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1324" y="5229201"/>
            <a:ext cx="2466506" cy="65964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A161545-C07A-457F-979C-8D06444DE78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2706" y="5229201"/>
            <a:ext cx="2466506" cy="65964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1624D027-D833-40C5-8B06-685C2C49441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087" y="5229201"/>
            <a:ext cx="2466506" cy="659647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DA9D1C3B-5A96-4EB6-B201-0AB0734286A2}"/>
              </a:ext>
            </a:extLst>
          </p:cNvPr>
          <p:cNvSpPr txBox="1"/>
          <p:nvPr/>
        </p:nvSpPr>
        <p:spPr bwMode="auto">
          <a:xfrm>
            <a:off x="5285674" y="6021289"/>
            <a:ext cx="16362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b="1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3</a:t>
            </a: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 fours</a:t>
            </a:r>
          </a:p>
        </p:txBody>
      </p:sp>
    </p:spTree>
    <p:extLst>
      <p:ext uri="{BB962C8B-B14F-4D97-AF65-F5344CB8AC3E}">
        <p14:creationId xmlns:p14="http://schemas.microsoft.com/office/powerpoint/2010/main" val="2717771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2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9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6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5A1D4BB-F5FE-4564-B538-005D293F6C6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altLang="en-US" dirty="0"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2.7 </a:t>
            </a:r>
            <a:r>
              <a:rPr lang="en-GB" dirty="0"/>
              <a:t>The 2, 4 and 8 times tables   </a:t>
            </a:r>
            <a:r>
              <a:rPr lang="en-US" altLang="en-US" dirty="0">
                <a:solidFill>
                  <a:srgbClr val="00628C"/>
                </a:solidFill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Step 2:4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CD1930A-71C5-4873-8830-98526AF783B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58642" y="1700809"/>
            <a:ext cx="6069607" cy="86409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FBDC549-C58E-439E-8170-F080D45EB28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49317" y="932489"/>
            <a:ext cx="5904656" cy="68170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130CF32-3596-4FC3-870B-64141051ADC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6042"/>
          <a:stretch/>
        </p:blipFill>
        <p:spPr>
          <a:xfrm>
            <a:off x="2249318" y="2636912"/>
            <a:ext cx="5689029" cy="7200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156EC91-069B-4922-81BD-675A0F16A4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261" y="3703888"/>
            <a:ext cx="7790041" cy="253342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6908A5F-E634-48D4-ACEB-2A724F7BAE09}"/>
              </a:ext>
            </a:extLst>
          </p:cNvPr>
          <p:cNvSpPr txBox="1"/>
          <p:nvPr/>
        </p:nvSpPr>
        <p:spPr bwMode="auto">
          <a:xfrm>
            <a:off x="5661337" y="3918049"/>
            <a:ext cx="10338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12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FF9B7FE-008C-47C2-829A-C80E738D9B42}"/>
              </a:ext>
            </a:extLst>
          </p:cNvPr>
          <p:cNvSpPr txBox="1"/>
          <p:nvPr/>
        </p:nvSpPr>
        <p:spPr bwMode="auto">
          <a:xfrm>
            <a:off x="2423593" y="4739767"/>
            <a:ext cx="10338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07B5729-DCDE-4353-9543-20DB9F0FA5D5}"/>
              </a:ext>
            </a:extLst>
          </p:cNvPr>
          <p:cNvSpPr txBox="1"/>
          <p:nvPr/>
        </p:nvSpPr>
        <p:spPr bwMode="auto">
          <a:xfrm>
            <a:off x="3719737" y="4741701"/>
            <a:ext cx="10338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7EA71C3-44FE-4066-8CD0-73F9FEFF0F23}"/>
              </a:ext>
            </a:extLst>
          </p:cNvPr>
          <p:cNvSpPr txBox="1"/>
          <p:nvPr/>
        </p:nvSpPr>
        <p:spPr bwMode="auto">
          <a:xfrm>
            <a:off x="5015881" y="4739767"/>
            <a:ext cx="10338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9AB92D0-4155-4188-A472-8F93236534A3}"/>
              </a:ext>
            </a:extLst>
          </p:cNvPr>
          <p:cNvSpPr txBox="1"/>
          <p:nvPr/>
        </p:nvSpPr>
        <p:spPr bwMode="auto">
          <a:xfrm>
            <a:off x="6308999" y="4739767"/>
            <a:ext cx="10338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F281006-FF47-4182-B0D5-48634C3F27A6}"/>
              </a:ext>
            </a:extLst>
          </p:cNvPr>
          <p:cNvSpPr txBox="1"/>
          <p:nvPr/>
        </p:nvSpPr>
        <p:spPr bwMode="auto">
          <a:xfrm>
            <a:off x="8895235" y="4719265"/>
            <a:ext cx="10338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D2991E8-C61B-4C5D-B595-1CC6E0F3DAD3}"/>
              </a:ext>
            </a:extLst>
          </p:cNvPr>
          <p:cNvSpPr txBox="1"/>
          <p:nvPr/>
        </p:nvSpPr>
        <p:spPr bwMode="auto">
          <a:xfrm>
            <a:off x="7602117" y="4739767"/>
            <a:ext cx="10338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BCDA073-155B-4C83-825F-0C5894A0D1C7}"/>
              </a:ext>
            </a:extLst>
          </p:cNvPr>
          <p:cNvSpPr txBox="1"/>
          <p:nvPr/>
        </p:nvSpPr>
        <p:spPr bwMode="auto">
          <a:xfrm>
            <a:off x="3071665" y="5609644"/>
            <a:ext cx="10338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4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F1C944D-A35C-4366-B084-7D6A84BF6C92}"/>
              </a:ext>
            </a:extLst>
          </p:cNvPr>
          <p:cNvSpPr txBox="1"/>
          <p:nvPr/>
        </p:nvSpPr>
        <p:spPr bwMode="auto">
          <a:xfrm>
            <a:off x="5661337" y="5561485"/>
            <a:ext cx="10338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4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10F2D9F-6A0D-42D0-96CE-76A5E93A7191}"/>
              </a:ext>
            </a:extLst>
          </p:cNvPr>
          <p:cNvSpPr txBox="1"/>
          <p:nvPr/>
        </p:nvSpPr>
        <p:spPr bwMode="auto">
          <a:xfrm>
            <a:off x="8267802" y="5561485"/>
            <a:ext cx="10338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4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12A2F6E5-4F10-4C90-95E8-685168055F2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000" b="-6042"/>
          <a:stretch/>
        </p:blipFill>
        <p:spPr>
          <a:xfrm>
            <a:off x="8508776" y="2636912"/>
            <a:ext cx="1547664" cy="72008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BA8A829-CF19-4872-A850-9212BCA835F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000"/>
          <a:stretch/>
        </p:blipFill>
        <p:spPr>
          <a:xfrm>
            <a:off x="8508776" y="901595"/>
            <a:ext cx="1547664" cy="63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562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BEBBBA-AD76-4C47-8E44-81D4F8483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5" name="Content Placeholder 10">
            <a:extLst>
              <a:ext uri="{FF2B5EF4-FFF2-40B4-BE49-F238E27FC236}">
                <a16:creationId xmlns:a16="http://schemas.microsoft.com/office/drawing/2014/main" id="{A4191577-7FB3-44A1-AC26-B90834750BC8}"/>
              </a:ext>
            </a:extLst>
          </p:cNvPr>
          <p:cNvSpPr txBox="1">
            <a:spLocks/>
          </p:cNvSpPr>
          <p:nvPr/>
        </p:nvSpPr>
        <p:spPr>
          <a:xfrm>
            <a:off x="594007" y="845820"/>
            <a:ext cx="11140163" cy="32083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The links below take you to the starting slide of each learning outcome.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37BAE3D-75EB-48DC-9322-F1A247F8AE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7359505"/>
              </p:ext>
            </p:extLst>
          </p:nvPr>
        </p:nvGraphicFramePr>
        <p:xfrm>
          <a:off x="594008" y="1535029"/>
          <a:ext cx="10712127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9630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9782497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n-GB" sz="20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3" action="ppaction://hlinksldjump"/>
                        </a:rPr>
                        <a:t>Pupils represent counting in eights as the 8 times table</a:t>
                      </a:r>
                      <a:endParaRPr lang="en-GB" sz="20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n-GB" sz="20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4" action="ppaction://hlinksldjump"/>
                        </a:rPr>
                        <a:t>Pupils explain the relationship between adjacent multiples of eight</a:t>
                      </a:r>
                      <a:endParaRPr lang="en-GB" sz="20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66048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n-GB" sz="20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5" action="ppaction://hlinksldjump"/>
                        </a:rPr>
                        <a:t>Pupils explain the relationship between multiples of 4 and multiples of 8</a:t>
                      </a:r>
                      <a:endParaRPr lang="en-GB" sz="20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64850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n-GB" sz="20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6" action="ppaction://hlinksldjump"/>
                        </a:rPr>
                        <a:t>Pupils</a:t>
                      </a:r>
                      <a:r>
                        <a:rPr lang="en-GB" sz="16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6" action="ppaction://hlinksldjump"/>
                        </a:rPr>
                        <a:t> </a:t>
                      </a:r>
                      <a:r>
                        <a:rPr lang="en-GB" sz="20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6" action="ppaction://hlinksldjump"/>
                        </a:rPr>
                        <a:t>use knowledge of the relationships between the 4 and 8 times tables to solve problems</a:t>
                      </a:r>
                      <a:endParaRPr lang="en-GB" sz="20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54619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n-GB" sz="20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7" action="ppaction://hlinksldjump"/>
                        </a:rPr>
                        <a:t>Pupils</a:t>
                      </a:r>
                      <a:r>
                        <a:rPr lang="en-GB" sz="16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7" action="ppaction://hlinksldjump"/>
                        </a:rPr>
                        <a:t> </a:t>
                      </a:r>
                      <a:r>
                        <a:rPr lang="en-GB" sz="20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7" action="ppaction://hlinksldjump"/>
                        </a:rPr>
                        <a:t>explain the relationship between multiples of 2, 4 and multiples of 8</a:t>
                      </a:r>
                      <a:endParaRPr lang="en-GB" sz="20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7959847"/>
                  </a:ext>
                </a:extLst>
              </a:tr>
            </a:tbl>
          </a:graphicData>
        </a:graphic>
      </p:graphicFrame>
      <p:sp>
        <p:nvSpPr>
          <p:cNvPr id="7" name="Action Button: Return 6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2570C625-E476-4A8C-BF3D-99D1E479925B}"/>
              </a:ext>
            </a:extLst>
          </p:cNvPr>
          <p:cNvSpPr/>
          <p:nvPr/>
        </p:nvSpPr>
        <p:spPr>
          <a:xfrm>
            <a:off x="594006" y="4105039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CEE4455-BFAA-47B1-A1C6-8DC3C9CE865C}"/>
              </a:ext>
            </a:extLst>
          </p:cNvPr>
          <p:cNvSpPr txBox="1"/>
          <p:nvPr/>
        </p:nvSpPr>
        <p:spPr>
          <a:xfrm>
            <a:off x="954005" y="4054207"/>
            <a:ext cx="103521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the arrow button to return to this Contents slide.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B238C35-3C03-4D16-99F1-BBF34DEA372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94008" y="246063"/>
            <a:ext cx="11140163" cy="426170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bg1"/>
                </a:solidFill>
              </a:rPr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2569132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CF1C832-C558-4F23-BE00-6BBE7D70587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altLang="en-US" dirty="0"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2.7 </a:t>
            </a:r>
            <a:r>
              <a:rPr lang="en-GB" dirty="0"/>
              <a:t>The 2, 4 and 8 times tables   </a:t>
            </a:r>
            <a:r>
              <a:rPr lang="en-US" altLang="en-US" dirty="0">
                <a:solidFill>
                  <a:srgbClr val="00628C"/>
                </a:solidFill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Step 2:5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18D2CD-F116-48FA-B0F4-11A02B92D4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361" y="1412776"/>
            <a:ext cx="7839279" cy="29349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6D79532-64B1-4AD2-9654-11273F6B6C84}"/>
              </a:ext>
            </a:extLst>
          </p:cNvPr>
          <p:cNvSpPr txBox="1"/>
          <p:nvPr/>
        </p:nvSpPr>
        <p:spPr bwMode="auto">
          <a:xfrm>
            <a:off x="6811569" y="4911552"/>
            <a:ext cx="5180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40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240146-8FB4-46FD-8E87-EBFD979296F7}"/>
              </a:ext>
            </a:extLst>
          </p:cNvPr>
          <p:cNvSpPr txBox="1"/>
          <p:nvPr/>
        </p:nvSpPr>
        <p:spPr bwMode="auto">
          <a:xfrm>
            <a:off x="4950461" y="4904418"/>
            <a:ext cx="5180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10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064BCB8-8E26-401F-8F77-88B41D740B92}"/>
              </a:ext>
            </a:extLst>
          </p:cNvPr>
          <p:cNvSpPr/>
          <p:nvPr/>
        </p:nvSpPr>
        <p:spPr bwMode="auto">
          <a:xfrm>
            <a:off x="4980607" y="4904419"/>
            <a:ext cx="461665" cy="461665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8CA9F75-CFB7-4D02-98E9-F69C9D567B96}"/>
              </a:ext>
            </a:extLst>
          </p:cNvPr>
          <p:cNvSpPr txBox="1"/>
          <p:nvPr/>
        </p:nvSpPr>
        <p:spPr bwMode="auto">
          <a:xfrm>
            <a:off x="5599933" y="4904419"/>
            <a:ext cx="11112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×  4  =</a:t>
            </a:r>
            <a:endParaRPr lang="en-GB" sz="2400" dirty="0">
              <a:solidFill>
                <a:srgbClr val="C00000"/>
              </a:solidFill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B06F876-A69C-4178-9995-D4E597410D0C}"/>
              </a:ext>
            </a:extLst>
          </p:cNvPr>
          <p:cNvSpPr/>
          <p:nvPr/>
        </p:nvSpPr>
        <p:spPr bwMode="auto">
          <a:xfrm>
            <a:off x="2106986" y="1316386"/>
            <a:ext cx="626267" cy="3120727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8221FCC-3E8E-4774-A54E-273E73EC310F}"/>
              </a:ext>
            </a:extLst>
          </p:cNvPr>
          <p:cNvSpPr/>
          <p:nvPr/>
        </p:nvSpPr>
        <p:spPr bwMode="auto">
          <a:xfrm>
            <a:off x="2922790" y="1316386"/>
            <a:ext cx="626267" cy="3120727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D6E852F3-6401-4AC7-825C-1E04525AE6C1}"/>
              </a:ext>
            </a:extLst>
          </p:cNvPr>
          <p:cNvSpPr/>
          <p:nvPr/>
        </p:nvSpPr>
        <p:spPr bwMode="auto">
          <a:xfrm>
            <a:off x="3738594" y="1316386"/>
            <a:ext cx="626267" cy="3120727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E1A5B3C-BB37-4634-A566-CB43B66236F4}"/>
              </a:ext>
            </a:extLst>
          </p:cNvPr>
          <p:cNvSpPr/>
          <p:nvPr/>
        </p:nvSpPr>
        <p:spPr bwMode="auto">
          <a:xfrm>
            <a:off x="4554398" y="1316386"/>
            <a:ext cx="626267" cy="3120727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E503E79C-34F4-43DD-9517-CE2E5ED1E1E6}"/>
              </a:ext>
            </a:extLst>
          </p:cNvPr>
          <p:cNvSpPr/>
          <p:nvPr/>
        </p:nvSpPr>
        <p:spPr bwMode="auto">
          <a:xfrm>
            <a:off x="5370202" y="1316386"/>
            <a:ext cx="626267" cy="3120727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C09ACA5C-5E90-44B1-84D7-46CE3DAD2CE8}"/>
              </a:ext>
            </a:extLst>
          </p:cNvPr>
          <p:cNvSpPr/>
          <p:nvPr/>
        </p:nvSpPr>
        <p:spPr bwMode="auto">
          <a:xfrm>
            <a:off x="6186006" y="1316386"/>
            <a:ext cx="626267" cy="3120727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152C318-4427-45E0-9FFB-9A279ECC1933}"/>
              </a:ext>
            </a:extLst>
          </p:cNvPr>
          <p:cNvSpPr/>
          <p:nvPr/>
        </p:nvSpPr>
        <p:spPr bwMode="auto">
          <a:xfrm>
            <a:off x="7001810" y="1316386"/>
            <a:ext cx="626267" cy="3120727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89D6E8C3-0F9A-4AA6-A307-AC93E792B517}"/>
              </a:ext>
            </a:extLst>
          </p:cNvPr>
          <p:cNvSpPr/>
          <p:nvPr/>
        </p:nvSpPr>
        <p:spPr bwMode="auto">
          <a:xfrm>
            <a:off x="9449223" y="1316386"/>
            <a:ext cx="626267" cy="3120727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352EEDCE-EDF9-45C8-9491-FA2F441ED224}"/>
              </a:ext>
            </a:extLst>
          </p:cNvPr>
          <p:cNvSpPr/>
          <p:nvPr/>
        </p:nvSpPr>
        <p:spPr bwMode="auto">
          <a:xfrm>
            <a:off x="7817614" y="1316386"/>
            <a:ext cx="626267" cy="3120727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AAB670B8-0AA9-4DAB-9C9C-F2839F83EB77}"/>
              </a:ext>
            </a:extLst>
          </p:cNvPr>
          <p:cNvSpPr/>
          <p:nvPr/>
        </p:nvSpPr>
        <p:spPr bwMode="auto">
          <a:xfrm>
            <a:off x="8633418" y="1314848"/>
            <a:ext cx="626267" cy="3122265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9E9ECCA-AB37-485F-87FE-01C6966B9720}"/>
              </a:ext>
            </a:extLst>
          </p:cNvPr>
          <p:cNvSpPr/>
          <p:nvPr/>
        </p:nvSpPr>
        <p:spPr bwMode="auto">
          <a:xfrm>
            <a:off x="6843614" y="4902190"/>
            <a:ext cx="461665" cy="461665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406BF28A-5F00-4B0D-87CE-3FE2207BAC0F}"/>
              </a:ext>
            </a:extLst>
          </p:cNvPr>
          <p:cNvSpPr/>
          <p:nvPr/>
        </p:nvSpPr>
        <p:spPr bwMode="auto">
          <a:xfrm>
            <a:off x="2106987" y="1316386"/>
            <a:ext cx="626267" cy="1496169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859FED8F-2C3E-490F-803C-A3EF3A74DC95}"/>
              </a:ext>
            </a:extLst>
          </p:cNvPr>
          <p:cNvSpPr/>
          <p:nvPr/>
        </p:nvSpPr>
        <p:spPr bwMode="auto">
          <a:xfrm>
            <a:off x="2922791" y="1316386"/>
            <a:ext cx="626267" cy="1496169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FB49B64E-B76F-4BE4-923E-45588A3A60C6}"/>
              </a:ext>
            </a:extLst>
          </p:cNvPr>
          <p:cNvSpPr/>
          <p:nvPr/>
        </p:nvSpPr>
        <p:spPr bwMode="auto">
          <a:xfrm>
            <a:off x="3738595" y="1316386"/>
            <a:ext cx="626267" cy="1496169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3171F90D-76A4-47F7-AE51-8854DFBBB60E}"/>
              </a:ext>
            </a:extLst>
          </p:cNvPr>
          <p:cNvSpPr/>
          <p:nvPr/>
        </p:nvSpPr>
        <p:spPr bwMode="auto">
          <a:xfrm>
            <a:off x="4554399" y="1316386"/>
            <a:ext cx="626267" cy="1496169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1297520C-D7C0-4ADE-B5FA-591A0C44710D}"/>
              </a:ext>
            </a:extLst>
          </p:cNvPr>
          <p:cNvSpPr/>
          <p:nvPr/>
        </p:nvSpPr>
        <p:spPr bwMode="auto">
          <a:xfrm>
            <a:off x="5370203" y="1316386"/>
            <a:ext cx="626267" cy="1496169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FD8FF2B6-77C4-474D-A64D-03F884301EB5}"/>
              </a:ext>
            </a:extLst>
          </p:cNvPr>
          <p:cNvSpPr/>
          <p:nvPr/>
        </p:nvSpPr>
        <p:spPr bwMode="auto">
          <a:xfrm>
            <a:off x="6186007" y="1316386"/>
            <a:ext cx="626267" cy="1496169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7AC0D12E-2B22-4211-B099-C1960757CF4F}"/>
              </a:ext>
            </a:extLst>
          </p:cNvPr>
          <p:cNvSpPr/>
          <p:nvPr/>
        </p:nvSpPr>
        <p:spPr bwMode="auto">
          <a:xfrm>
            <a:off x="7001811" y="1316386"/>
            <a:ext cx="626267" cy="1496169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D1AE010F-1A6E-4BAC-A194-76EC5FB2D043}"/>
              </a:ext>
            </a:extLst>
          </p:cNvPr>
          <p:cNvSpPr/>
          <p:nvPr/>
        </p:nvSpPr>
        <p:spPr bwMode="auto">
          <a:xfrm>
            <a:off x="9449224" y="1316386"/>
            <a:ext cx="626267" cy="1496169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0DEA9D03-D9A8-44A5-A325-2316FDBCC796}"/>
              </a:ext>
            </a:extLst>
          </p:cNvPr>
          <p:cNvSpPr/>
          <p:nvPr/>
        </p:nvSpPr>
        <p:spPr bwMode="auto">
          <a:xfrm>
            <a:off x="7817615" y="1316386"/>
            <a:ext cx="626267" cy="1496169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A839EA09-E29C-42F7-BA0C-F809C7E4E0A0}"/>
              </a:ext>
            </a:extLst>
          </p:cNvPr>
          <p:cNvSpPr/>
          <p:nvPr/>
        </p:nvSpPr>
        <p:spPr bwMode="auto">
          <a:xfrm>
            <a:off x="8633419" y="1314848"/>
            <a:ext cx="626267" cy="1496906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D8F0790E-2181-4FE5-8CCC-BFE0379642A0}"/>
              </a:ext>
            </a:extLst>
          </p:cNvPr>
          <p:cNvSpPr/>
          <p:nvPr/>
        </p:nvSpPr>
        <p:spPr bwMode="auto">
          <a:xfrm>
            <a:off x="2106987" y="2949328"/>
            <a:ext cx="626267" cy="1496169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41AB4CEF-C911-41CD-9C13-A9E3DEFEE78D}"/>
              </a:ext>
            </a:extLst>
          </p:cNvPr>
          <p:cNvSpPr/>
          <p:nvPr/>
        </p:nvSpPr>
        <p:spPr bwMode="auto">
          <a:xfrm>
            <a:off x="2922791" y="2949328"/>
            <a:ext cx="626267" cy="1496169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1EAE5634-B5CB-40ED-8D45-CD1DAC0C39E1}"/>
              </a:ext>
            </a:extLst>
          </p:cNvPr>
          <p:cNvSpPr/>
          <p:nvPr/>
        </p:nvSpPr>
        <p:spPr bwMode="auto">
          <a:xfrm>
            <a:off x="3738595" y="2949328"/>
            <a:ext cx="626267" cy="1496169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5FDE2E6F-D988-4A43-8AD8-AC0BF1CE119C}"/>
              </a:ext>
            </a:extLst>
          </p:cNvPr>
          <p:cNvSpPr/>
          <p:nvPr/>
        </p:nvSpPr>
        <p:spPr bwMode="auto">
          <a:xfrm>
            <a:off x="4554399" y="2949328"/>
            <a:ext cx="626267" cy="1496169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5F5F0BCA-EB42-4C82-A0E8-5677723CC266}"/>
              </a:ext>
            </a:extLst>
          </p:cNvPr>
          <p:cNvSpPr/>
          <p:nvPr/>
        </p:nvSpPr>
        <p:spPr bwMode="auto">
          <a:xfrm>
            <a:off x="5370203" y="2949328"/>
            <a:ext cx="626267" cy="1496169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211AB08F-3663-4454-80E5-109157B9869E}"/>
              </a:ext>
            </a:extLst>
          </p:cNvPr>
          <p:cNvSpPr/>
          <p:nvPr/>
        </p:nvSpPr>
        <p:spPr bwMode="auto">
          <a:xfrm>
            <a:off x="6186007" y="2949328"/>
            <a:ext cx="626267" cy="1496169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191E5D2D-3B43-46D8-9A18-6B2BFD6E6018}"/>
              </a:ext>
            </a:extLst>
          </p:cNvPr>
          <p:cNvSpPr/>
          <p:nvPr/>
        </p:nvSpPr>
        <p:spPr bwMode="auto">
          <a:xfrm>
            <a:off x="7001811" y="2949328"/>
            <a:ext cx="626267" cy="1496169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9D0B2BD0-12AD-40F6-A2B3-7A56C712F5CC}"/>
              </a:ext>
            </a:extLst>
          </p:cNvPr>
          <p:cNvSpPr/>
          <p:nvPr/>
        </p:nvSpPr>
        <p:spPr bwMode="auto">
          <a:xfrm>
            <a:off x="9449224" y="2949328"/>
            <a:ext cx="626267" cy="1496169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E6ED7004-3C2F-48CD-A520-932B7F50A138}"/>
              </a:ext>
            </a:extLst>
          </p:cNvPr>
          <p:cNvSpPr/>
          <p:nvPr/>
        </p:nvSpPr>
        <p:spPr bwMode="auto">
          <a:xfrm>
            <a:off x="7817615" y="2949328"/>
            <a:ext cx="626267" cy="1496169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C921CAB6-6FFF-4BAB-84EA-F339A64DFAD3}"/>
              </a:ext>
            </a:extLst>
          </p:cNvPr>
          <p:cNvSpPr/>
          <p:nvPr/>
        </p:nvSpPr>
        <p:spPr bwMode="auto">
          <a:xfrm>
            <a:off x="8633419" y="2947810"/>
            <a:ext cx="626267" cy="1496906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0C28F58-9B3E-408F-9C94-099CE4B4DF8B}"/>
              </a:ext>
            </a:extLst>
          </p:cNvPr>
          <p:cNvSpPr txBox="1"/>
          <p:nvPr/>
        </p:nvSpPr>
        <p:spPr bwMode="auto">
          <a:xfrm>
            <a:off x="6813851" y="4907098"/>
            <a:ext cx="5180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40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951A194-3346-4310-B2CE-E7AD3524C75C}"/>
              </a:ext>
            </a:extLst>
          </p:cNvPr>
          <p:cNvSpPr txBox="1"/>
          <p:nvPr/>
        </p:nvSpPr>
        <p:spPr bwMode="auto">
          <a:xfrm>
            <a:off x="4952743" y="4899964"/>
            <a:ext cx="5180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20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B5F864D0-28B7-4E70-B759-80B8D9F97AD7}"/>
              </a:ext>
            </a:extLst>
          </p:cNvPr>
          <p:cNvSpPr/>
          <p:nvPr/>
        </p:nvSpPr>
        <p:spPr bwMode="auto">
          <a:xfrm>
            <a:off x="4982889" y="4899965"/>
            <a:ext cx="461665" cy="461665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A879215-1767-4511-8B13-C05B250C10E9}"/>
              </a:ext>
            </a:extLst>
          </p:cNvPr>
          <p:cNvSpPr txBox="1"/>
          <p:nvPr/>
        </p:nvSpPr>
        <p:spPr bwMode="auto">
          <a:xfrm>
            <a:off x="5599933" y="4911552"/>
            <a:ext cx="11112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×  2  =</a:t>
            </a:r>
            <a:endParaRPr lang="en-GB" sz="2400" dirty="0">
              <a:solidFill>
                <a:srgbClr val="C00000"/>
              </a:solidFill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6CD142BE-CB96-4396-BCD4-BCAF926D055D}"/>
              </a:ext>
            </a:extLst>
          </p:cNvPr>
          <p:cNvSpPr/>
          <p:nvPr/>
        </p:nvSpPr>
        <p:spPr bwMode="auto">
          <a:xfrm>
            <a:off x="6845896" y="4897736"/>
            <a:ext cx="461665" cy="461665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6903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7" grpId="0" animBg="1"/>
      <p:bldP spid="8" grpId="0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4" grpId="0"/>
      <p:bldP spid="45" grpId="0"/>
      <p:bldP spid="46" grpId="0" animBg="1"/>
      <p:bldP spid="47" grpId="0"/>
      <p:bldP spid="48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F03D0BF-22BD-46FD-84B0-55E02E2109F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altLang="en-US" dirty="0"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2.7 </a:t>
            </a:r>
            <a:r>
              <a:rPr lang="en-GB" dirty="0"/>
              <a:t>The 2, 4 and 8 times tables   </a:t>
            </a:r>
            <a:r>
              <a:rPr lang="en-US" altLang="en-US" dirty="0">
                <a:solidFill>
                  <a:srgbClr val="00628C"/>
                </a:solidFill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Step 2:5</a:t>
            </a:r>
            <a:endParaRPr lang="en-GB" dirty="0"/>
          </a:p>
        </p:txBody>
      </p:sp>
      <p:grpSp>
        <p:nvGrpSpPr>
          <p:cNvPr id="11" name="Group 10"/>
          <p:cNvGrpSpPr/>
          <p:nvPr/>
        </p:nvGrpSpPr>
        <p:grpSpPr>
          <a:xfrm>
            <a:off x="2490791" y="4899600"/>
            <a:ext cx="7138410" cy="473256"/>
            <a:chOff x="966791" y="4970953"/>
            <a:chExt cx="7138410" cy="473256"/>
          </a:xfrm>
        </p:grpSpPr>
        <p:grpSp>
          <p:nvGrpSpPr>
            <p:cNvPr id="9" name="Group 8"/>
            <p:cNvGrpSpPr/>
            <p:nvPr/>
          </p:nvGrpSpPr>
          <p:grpSpPr>
            <a:xfrm>
              <a:off x="966791" y="4973182"/>
              <a:ext cx="2388818" cy="471027"/>
              <a:chOff x="2045511" y="4973182"/>
              <a:chExt cx="2388818" cy="471027"/>
            </a:xfrm>
          </p:grpSpPr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D5881DF-14C1-43F5-8E95-0053F319C98C}"/>
                  </a:ext>
                </a:extLst>
              </p:cNvPr>
              <p:cNvSpPr txBox="1"/>
              <p:nvPr/>
            </p:nvSpPr>
            <p:spPr bwMode="auto">
              <a:xfrm>
                <a:off x="3906619" y="4982544"/>
                <a:ext cx="52771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>
                  <a:buClr>
                    <a:srgbClr val="82CBDD"/>
                  </a:buClr>
                  <a:buNone/>
                </a:pPr>
                <a:r>
                  <a:rPr lang="en-GB" sz="2400" dirty="0">
                    <a:latin typeface="Myriad Pro Semibold" charset="0"/>
                    <a:ea typeface="Myriad Pro Semibold" charset="0"/>
                    <a:cs typeface="Myriad Pro Semibold" charset="0"/>
                  </a:rPr>
                  <a:t>40</a:t>
                </a:r>
              </a:p>
            </p:txBody>
          </p:sp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7E06C85-DE9F-4236-9780-CBB512C9FF15}"/>
                  </a:ext>
                </a:extLst>
              </p:cNvPr>
              <p:cNvSpPr txBox="1"/>
              <p:nvPr/>
            </p:nvSpPr>
            <p:spPr bwMode="auto">
              <a:xfrm>
                <a:off x="2045511" y="4975410"/>
                <a:ext cx="52771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>
                  <a:buClr>
                    <a:srgbClr val="82CBDD"/>
                  </a:buClr>
                  <a:buNone/>
                </a:pPr>
                <a:r>
                  <a:rPr lang="en-GB" sz="2400" dirty="0">
                    <a:latin typeface="Myriad Pro Semibold" charset="0"/>
                    <a:ea typeface="Myriad Pro Semibold" charset="0"/>
                    <a:cs typeface="Myriad Pro Semibold" charset="0"/>
                  </a:rPr>
                  <a:t>10</a:t>
                </a:r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EC8D2358-B0DB-40C6-9DE9-F0D2583E81E5}"/>
                  </a:ext>
                </a:extLst>
              </p:cNvPr>
              <p:cNvSpPr/>
              <p:nvPr/>
            </p:nvSpPr>
            <p:spPr bwMode="auto">
              <a:xfrm>
                <a:off x="2080465" y="4975411"/>
                <a:ext cx="461665" cy="461665"/>
              </a:xfrm>
              <a:prstGeom prst="rect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742950" indent="-285750" algn="ctr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Font typeface="Arial" charset="0"/>
                  <a:buChar char="●"/>
                </a:pPr>
                <a:endParaRPr lang="en-GB" sz="2800">
                  <a:latin typeface="Arial" charset="0"/>
                </a:endParaRP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0374100-F8D2-40EB-8722-C91A350F59AA}"/>
                  </a:ext>
                </a:extLst>
              </p:cNvPr>
              <p:cNvSpPr txBox="1"/>
              <p:nvPr/>
            </p:nvSpPr>
            <p:spPr bwMode="auto">
              <a:xfrm>
                <a:off x="2699792" y="4975411"/>
                <a:ext cx="1111202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>
                  <a:buClr>
                    <a:srgbClr val="82CBDD"/>
                  </a:buClr>
                  <a:buNone/>
                </a:pPr>
                <a:r>
                  <a:rPr lang="en-GB" sz="2400" dirty="0">
                    <a:latin typeface="Myriad Pro Semibold" charset="0"/>
                    <a:ea typeface="Myriad Pro Semibold" charset="0"/>
                    <a:cs typeface="Myriad Pro Semibold" charset="0"/>
                  </a:rPr>
                  <a:t>×  4  =</a:t>
                </a:r>
                <a:endParaRPr lang="en-GB" sz="2400" dirty="0">
                  <a:solidFill>
                    <a:srgbClr val="C00000"/>
                  </a:solidFill>
                  <a:latin typeface="Myriad Pro Semibold" charset="0"/>
                  <a:ea typeface="Myriad Pro Semibold" charset="0"/>
                  <a:cs typeface="Myriad Pro Semibold" charset="0"/>
                </a:endParaRP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F00321C8-1338-4E96-B173-5C8EECBF0D82}"/>
                  </a:ext>
                </a:extLst>
              </p:cNvPr>
              <p:cNvSpPr/>
              <p:nvPr/>
            </p:nvSpPr>
            <p:spPr bwMode="auto">
              <a:xfrm>
                <a:off x="3943472" y="4973182"/>
                <a:ext cx="461665" cy="461665"/>
              </a:xfrm>
              <a:prstGeom prst="rect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742950" indent="-285750" algn="ctr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Font typeface="Arial" charset="0"/>
                  <a:buChar char="●"/>
                </a:pPr>
                <a:endParaRPr lang="en-GB" sz="2800">
                  <a:latin typeface="Arial" charset="0"/>
                </a:endParaRPr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5716383" y="4970953"/>
              <a:ext cx="2388818" cy="471027"/>
              <a:chOff x="4810107" y="4970953"/>
              <a:chExt cx="2388818" cy="471027"/>
            </a:xfrm>
          </p:grpSpPr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66B2855-D215-4AE2-9450-79EE09EB6C9C}"/>
                  </a:ext>
                </a:extLst>
              </p:cNvPr>
              <p:cNvSpPr txBox="1"/>
              <p:nvPr/>
            </p:nvSpPr>
            <p:spPr bwMode="auto">
              <a:xfrm>
                <a:off x="6671215" y="4980315"/>
                <a:ext cx="52771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>
                  <a:buClr>
                    <a:srgbClr val="82CBDD"/>
                  </a:buClr>
                  <a:buNone/>
                </a:pPr>
                <a:r>
                  <a:rPr lang="en-GB" sz="2400" dirty="0">
                    <a:latin typeface="Myriad Pro Semibold" charset="0"/>
                    <a:ea typeface="Myriad Pro Semibold" charset="0"/>
                    <a:cs typeface="Myriad Pro Semibold" charset="0"/>
                  </a:rPr>
                  <a:t>20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45EBBC9-FBF4-492D-A3BA-30411833A902}"/>
                  </a:ext>
                </a:extLst>
              </p:cNvPr>
              <p:cNvSpPr txBox="1"/>
              <p:nvPr/>
            </p:nvSpPr>
            <p:spPr bwMode="auto">
              <a:xfrm>
                <a:off x="4810107" y="4973181"/>
                <a:ext cx="52771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>
                  <a:buClr>
                    <a:srgbClr val="82CBDD"/>
                  </a:buClr>
                  <a:buNone/>
                </a:pPr>
                <a:r>
                  <a:rPr lang="en-GB" sz="2400" dirty="0">
                    <a:latin typeface="Myriad Pro Semibold" charset="0"/>
                    <a:ea typeface="Myriad Pro Semibold" charset="0"/>
                    <a:cs typeface="Myriad Pro Semibold" charset="0"/>
                  </a:rPr>
                  <a:t>10</a:t>
                </a: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632C2AF8-3258-43C0-A01E-EE7083904678}"/>
                  </a:ext>
                </a:extLst>
              </p:cNvPr>
              <p:cNvSpPr/>
              <p:nvPr/>
            </p:nvSpPr>
            <p:spPr bwMode="auto">
              <a:xfrm>
                <a:off x="4845061" y="4973182"/>
                <a:ext cx="461665" cy="461665"/>
              </a:xfrm>
              <a:prstGeom prst="rect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742950" indent="-285750" algn="ctr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Font typeface="Arial" charset="0"/>
                  <a:buChar char="●"/>
                </a:pPr>
                <a:endParaRPr lang="en-GB" sz="2800">
                  <a:latin typeface="Arial" charset="0"/>
                </a:endParaRP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456168D-A161-4652-8CE1-EEC414E333BE}"/>
                  </a:ext>
                </a:extLst>
              </p:cNvPr>
              <p:cNvSpPr txBox="1"/>
              <p:nvPr/>
            </p:nvSpPr>
            <p:spPr bwMode="auto">
              <a:xfrm>
                <a:off x="5464388" y="4973182"/>
                <a:ext cx="1111202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>
                  <a:buClr>
                    <a:srgbClr val="82CBDD"/>
                  </a:buClr>
                  <a:buNone/>
                </a:pPr>
                <a:r>
                  <a:rPr lang="en-GB" sz="2400" dirty="0">
                    <a:latin typeface="Myriad Pro Semibold" charset="0"/>
                    <a:ea typeface="Myriad Pro Semibold" charset="0"/>
                    <a:cs typeface="Myriad Pro Semibold" charset="0"/>
                  </a:rPr>
                  <a:t>×  2  =</a:t>
                </a:r>
                <a:endParaRPr lang="en-GB" sz="2400" dirty="0">
                  <a:solidFill>
                    <a:srgbClr val="C00000"/>
                  </a:solidFill>
                  <a:latin typeface="Myriad Pro Semibold" charset="0"/>
                  <a:ea typeface="Myriad Pro Semibold" charset="0"/>
                  <a:cs typeface="Myriad Pro Semibold" charset="0"/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20B2D140-B01A-4E1E-A288-091399F2A58D}"/>
                  </a:ext>
                </a:extLst>
              </p:cNvPr>
              <p:cNvSpPr/>
              <p:nvPr/>
            </p:nvSpPr>
            <p:spPr bwMode="auto">
              <a:xfrm>
                <a:off x="6708068" y="4970953"/>
                <a:ext cx="461665" cy="461665"/>
              </a:xfrm>
              <a:prstGeom prst="rect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742950" indent="-285750" algn="ctr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Font typeface="Arial" charset="0"/>
                  <a:buChar char="●"/>
                </a:pPr>
                <a:endParaRPr lang="en-GB" sz="2800">
                  <a:latin typeface="Arial" charset="0"/>
                </a:endParaRPr>
              </a:p>
            </p:txBody>
          </p:sp>
        </p:grp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781E09FB-7C49-4CD0-9DD6-5F2209B8CF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361" y="1412776"/>
            <a:ext cx="7839279" cy="2934950"/>
          </a:xfrm>
          <a:prstGeom prst="rect">
            <a:avLst/>
          </a:prstGeom>
        </p:spPr>
      </p:pic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F079592-8127-4883-8192-7FF70490973A}"/>
              </a:ext>
            </a:extLst>
          </p:cNvPr>
          <p:cNvSpPr/>
          <p:nvPr/>
        </p:nvSpPr>
        <p:spPr bwMode="auto">
          <a:xfrm>
            <a:off x="2106986" y="1316386"/>
            <a:ext cx="626267" cy="3120727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FA18467F-8927-4021-8EC6-1879A587AA8B}"/>
              </a:ext>
            </a:extLst>
          </p:cNvPr>
          <p:cNvSpPr/>
          <p:nvPr/>
        </p:nvSpPr>
        <p:spPr bwMode="auto">
          <a:xfrm>
            <a:off x="2922790" y="1316386"/>
            <a:ext cx="626267" cy="3120727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0F6AE854-41BA-4859-8E7B-8DFE71058D34}"/>
              </a:ext>
            </a:extLst>
          </p:cNvPr>
          <p:cNvSpPr/>
          <p:nvPr/>
        </p:nvSpPr>
        <p:spPr bwMode="auto">
          <a:xfrm>
            <a:off x="3738594" y="1316386"/>
            <a:ext cx="626267" cy="3120727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805C971E-9651-4359-910E-B8BADEB1C8E1}"/>
              </a:ext>
            </a:extLst>
          </p:cNvPr>
          <p:cNvSpPr/>
          <p:nvPr/>
        </p:nvSpPr>
        <p:spPr bwMode="auto">
          <a:xfrm>
            <a:off x="4554398" y="1316386"/>
            <a:ext cx="626267" cy="3120727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F310330C-FF64-4679-A792-96A71A03E181}"/>
              </a:ext>
            </a:extLst>
          </p:cNvPr>
          <p:cNvSpPr/>
          <p:nvPr/>
        </p:nvSpPr>
        <p:spPr bwMode="auto">
          <a:xfrm>
            <a:off x="5370202" y="1316386"/>
            <a:ext cx="626267" cy="3120727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A6558EAE-C58A-4A28-9A7C-CA7F2F6CF5F9}"/>
              </a:ext>
            </a:extLst>
          </p:cNvPr>
          <p:cNvSpPr/>
          <p:nvPr/>
        </p:nvSpPr>
        <p:spPr bwMode="auto">
          <a:xfrm>
            <a:off x="6186006" y="1316386"/>
            <a:ext cx="626267" cy="3120727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E67EDA6D-29A7-493E-883B-AC9061183613}"/>
              </a:ext>
            </a:extLst>
          </p:cNvPr>
          <p:cNvSpPr/>
          <p:nvPr/>
        </p:nvSpPr>
        <p:spPr bwMode="auto">
          <a:xfrm>
            <a:off x="7001810" y="1316386"/>
            <a:ext cx="626267" cy="3120727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B54E8268-4293-4653-8E37-99846AD501C4}"/>
              </a:ext>
            </a:extLst>
          </p:cNvPr>
          <p:cNvSpPr/>
          <p:nvPr/>
        </p:nvSpPr>
        <p:spPr bwMode="auto">
          <a:xfrm>
            <a:off x="9449223" y="1316386"/>
            <a:ext cx="626267" cy="3120727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89356200-13DD-48E1-8242-E1BC13B0868C}"/>
              </a:ext>
            </a:extLst>
          </p:cNvPr>
          <p:cNvSpPr/>
          <p:nvPr/>
        </p:nvSpPr>
        <p:spPr bwMode="auto">
          <a:xfrm>
            <a:off x="7817614" y="1316386"/>
            <a:ext cx="626267" cy="3120727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ADF85C89-F731-4331-A21D-24A1C5E64A51}"/>
              </a:ext>
            </a:extLst>
          </p:cNvPr>
          <p:cNvSpPr/>
          <p:nvPr/>
        </p:nvSpPr>
        <p:spPr bwMode="auto">
          <a:xfrm>
            <a:off x="8633418" y="1314848"/>
            <a:ext cx="626267" cy="3122265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D58E0D38-CBEE-42D3-AA22-9AB2C4AEFC17}"/>
              </a:ext>
            </a:extLst>
          </p:cNvPr>
          <p:cNvSpPr/>
          <p:nvPr/>
        </p:nvSpPr>
        <p:spPr bwMode="auto">
          <a:xfrm>
            <a:off x="2106987" y="1316386"/>
            <a:ext cx="626267" cy="1496169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31FE6645-9276-4375-82DF-A39B630137CE}"/>
              </a:ext>
            </a:extLst>
          </p:cNvPr>
          <p:cNvSpPr/>
          <p:nvPr/>
        </p:nvSpPr>
        <p:spPr bwMode="auto">
          <a:xfrm>
            <a:off x="2922791" y="1316386"/>
            <a:ext cx="626267" cy="1496169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31918CA0-0C68-4829-B608-1616B9D686E7}"/>
              </a:ext>
            </a:extLst>
          </p:cNvPr>
          <p:cNvSpPr/>
          <p:nvPr/>
        </p:nvSpPr>
        <p:spPr bwMode="auto">
          <a:xfrm>
            <a:off x="3738595" y="1316386"/>
            <a:ext cx="626267" cy="1496169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E55A9BCC-3194-4018-A991-CD75983B46E2}"/>
              </a:ext>
            </a:extLst>
          </p:cNvPr>
          <p:cNvSpPr/>
          <p:nvPr/>
        </p:nvSpPr>
        <p:spPr bwMode="auto">
          <a:xfrm>
            <a:off x="4554399" y="1316386"/>
            <a:ext cx="626267" cy="1496169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04FD20D1-B409-47CF-890E-F757F1C5CCEB}"/>
              </a:ext>
            </a:extLst>
          </p:cNvPr>
          <p:cNvSpPr/>
          <p:nvPr/>
        </p:nvSpPr>
        <p:spPr bwMode="auto">
          <a:xfrm>
            <a:off x="5370203" y="1316386"/>
            <a:ext cx="626267" cy="1496169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48435795-5A83-4303-ABF9-45F015C7EDC3}"/>
              </a:ext>
            </a:extLst>
          </p:cNvPr>
          <p:cNvSpPr/>
          <p:nvPr/>
        </p:nvSpPr>
        <p:spPr bwMode="auto">
          <a:xfrm>
            <a:off x="6186007" y="1316386"/>
            <a:ext cx="626267" cy="1496169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E5786045-5DD0-46E1-8527-401907CAE3AA}"/>
              </a:ext>
            </a:extLst>
          </p:cNvPr>
          <p:cNvSpPr/>
          <p:nvPr/>
        </p:nvSpPr>
        <p:spPr bwMode="auto">
          <a:xfrm>
            <a:off x="7001811" y="1316386"/>
            <a:ext cx="626267" cy="1496169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172D8B99-70AE-4959-927B-B53DBC23F2D6}"/>
              </a:ext>
            </a:extLst>
          </p:cNvPr>
          <p:cNvSpPr/>
          <p:nvPr/>
        </p:nvSpPr>
        <p:spPr bwMode="auto">
          <a:xfrm>
            <a:off x="9449224" y="1316386"/>
            <a:ext cx="626267" cy="1496169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827D34A5-4A8D-4FB9-A338-6B84F1B0DE1B}"/>
              </a:ext>
            </a:extLst>
          </p:cNvPr>
          <p:cNvSpPr/>
          <p:nvPr/>
        </p:nvSpPr>
        <p:spPr bwMode="auto">
          <a:xfrm>
            <a:off x="7817615" y="1316386"/>
            <a:ext cx="626267" cy="1496169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72659359-57CC-40CE-BB32-FDA2AF0C2BAE}"/>
              </a:ext>
            </a:extLst>
          </p:cNvPr>
          <p:cNvSpPr/>
          <p:nvPr/>
        </p:nvSpPr>
        <p:spPr bwMode="auto">
          <a:xfrm>
            <a:off x="8633419" y="1314848"/>
            <a:ext cx="626267" cy="1496906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CC848418-9BC1-4000-86FC-BF07715C6C0E}"/>
              </a:ext>
            </a:extLst>
          </p:cNvPr>
          <p:cNvSpPr/>
          <p:nvPr/>
        </p:nvSpPr>
        <p:spPr bwMode="auto">
          <a:xfrm>
            <a:off x="2106987" y="2949328"/>
            <a:ext cx="626267" cy="1496169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021B3824-C9B0-46C4-B10B-E8FF332A79AC}"/>
              </a:ext>
            </a:extLst>
          </p:cNvPr>
          <p:cNvSpPr/>
          <p:nvPr/>
        </p:nvSpPr>
        <p:spPr bwMode="auto">
          <a:xfrm>
            <a:off x="2922791" y="2949328"/>
            <a:ext cx="626267" cy="1496169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2971464E-86A7-4183-B8C1-9FEB10D320BA}"/>
              </a:ext>
            </a:extLst>
          </p:cNvPr>
          <p:cNvSpPr/>
          <p:nvPr/>
        </p:nvSpPr>
        <p:spPr bwMode="auto">
          <a:xfrm>
            <a:off x="3738595" y="2949328"/>
            <a:ext cx="626267" cy="1496169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1364965D-1132-4436-A5CD-69664BB0CB31}"/>
              </a:ext>
            </a:extLst>
          </p:cNvPr>
          <p:cNvSpPr/>
          <p:nvPr/>
        </p:nvSpPr>
        <p:spPr bwMode="auto">
          <a:xfrm>
            <a:off x="4554399" y="2949328"/>
            <a:ext cx="626267" cy="1496169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2A1464AE-2CA9-49C2-8B9D-5838B3148C2C}"/>
              </a:ext>
            </a:extLst>
          </p:cNvPr>
          <p:cNvSpPr/>
          <p:nvPr/>
        </p:nvSpPr>
        <p:spPr bwMode="auto">
          <a:xfrm>
            <a:off x="5370203" y="2949328"/>
            <a:ext cx="626267" cy="1496169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4A9BCB42-8DC6-4791-8357-5A4D6199D2C3}"/>
              </a:ext>
            </a:extLst>
          </p:cNvPr>
          <p:cNvSpPr/>
          <p:nvPr/>
        </p:nvSpPr>
        <p:spPr bwMode="auto">
          <a:xfrm>
            <a:off x="6186007" y="2949328"/>
            <a:ext cx="626267" cy="1496169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6A74FD18-C7AC-4CB3-8568-65D4B5007FCE}"/>
              </a:ext>
            </a:extLst>
          </p:cNvPr>
          <p:cNvSpPr/>
          <p:nvPr/>
        </p:nvSpPr>
        <p:spPr bwMode="auto">
          <a:xfrm>
            <a:off x="7001811" y="2949328"/>
            <a:ext cx="626267" cy="1496169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B8ABB085-68EB-4F04-BDEE-2CD6FF102E81}"/>
              </a:ext>
            </a:extLst>
          </p:cNvPr>
          <p:cNvSpPr/>
          <p:nvPr/>
        </p:nvSpPr>
        <p:spPr bwMode="auto">
          <a:xfrm>
            <a:off x="9449224" y="2949328"/>
            <a:ext cx="626267" cy="1496169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DED5293A-1D20-4092-B894-93E97CBBFFE9}"/>
              </a:ext>
            </a:extLst>
          </p:cNvPr>
          <p:cNvSpPr/>
          <p:nvPr/>
        </p:nvSpPr>
        <p:spPr bwMode="auto">
          <a:xfrm>
            <a:off x="7817615" y="2949328"/>
            <a:ext cx="626267" cy="1496169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8123ED68-E9AC-462C-96CC-E114DB49D776}"/>
              </a:ext>
            </a:extLst>
          </p:cNvPr>
          <p:cNvSpPr/>
          <p:nvPr/>
        </p:nvSpPr>
        <p:spPr bwMode="auto">
          <a:xfrm>
            <a:off x="8633419" y="2947810"/>
            <a:ext cx="626267" cy="1496906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137732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altLang="en-US" dirty="0"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2.7 </a:t>
            </a:r>
            <a:r>
              <a:rPr lang="en-GB" dirty="0"/>
              <a:t>The 2, 4 and 8 times tables   </a:t>
            </a:r>
            <a:r>
              <a:rPr lang="en-US" altLang="en-US" dirty="0">
                <a:solidFill>
                  <a:srgbClr val="00628C"/>
                </a:solidFill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Step 2:1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8618A7-CDC0-4B06-BB33-0EA84E96E68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08193" y="3108032"/>
            <a:ext cx="7975614" cy="32096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4AD9B6E-C7DE-4A44-85D9-B9C048088745}"/>
              </a:ext>
            </a:extLst>
          </p:cNvPr>
          <p:cNvSpPr/>
          <p:nvPr/>
        </p:nvSpPr>
        <p:spPr>
          <a:xfrm>
            <a:off x="1993723" y="3280856"/>
            <a:ext cx="3513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/>
                <a:ea typeface="Myriad Pro Semibold" charset="0"/>
                <a:cs typeface="Myriad Pro Semibold" charset="0"/>
              </a:rPr>
              <a:t>0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053C087-81F8-4605-B2C0-D49FC719A51C}"/>
              </a:ext>
            </a:extLst>
          </p:cNvPr>
          <p:cNvSpPr/>
          <p:nvPr/>
        </p:nvSpPr>
        <p:spPr>
          <a:xfrm>
            <a:off x="2640857" y="3280856"/>
            <a:ext cx="3513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/>
                <a:ea typeface="Myriad Pro Semibold" charset="0"/>
                <a:cs typeface="Myriad Pro Semibold" charset="0"/>
              </a:rPr>
              <a:t>2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7B70A2D-A93A-4382-84EE-A338D10355E7}"/>
              </a:ext>
            </a:extLst>
          </p:cNvPr>
          <p:cNvSpPr/>
          <p:nvPr/>
        </p:nvSpPr>
        <p:spPr>
          <a:xfrm>
            <a:off x="3284883" y="3280856"/>
            <a:ext cx="3513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/>
                <a:ea typeface="Myriad Pro Semibold" charset="0"/>
                <a:cs typeface="Myriad Pro Semibold" charset="0"/>
              </a:rPr>
              <a:t>4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B610377-3438-483B-A260-8461457504BD}"/>
              </a:ext>
            </a:extLst>
          </p:cNvPr>
          <p:cNvSpPr/>
          <p:nvPr/>
        </p:nvSpPr>
        <p:spPr>
          <a:xfrm>
            <a:off x="3933672" y="3280856"/>
            <a:ext cx="3513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/>
                <a:ea typeface="Myriad Pro Semibold" charset="0"/>
                <a:cs typeface="Myriad Pro Semibold" charset="0"/>
              </a:rPr>
              <a:t>6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894BB5-97BA-48A6-A361-C82E519FD08F}"/>
              </a:ext>
            </a:extLst>
          </p:cNvPr>
          <p:cNvSpPr/>
          <p:nvPr/>
        </p:nvSpPr>
        <p:spPr>
          <a:xfrm>
            <a:off x="4580288" y="3280856"/>
            <a:ext cx="3513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/>
                <a:ea typeface="Myriad Pro Semibold" charset="0"/>
                <a:cs typeface="Myriad Pro Semibold" charset="0"/>
              </a:rPr>
              <a:t>8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BDF2ECE-1047-45DB-86E2-DCE7A7417E54}"/>
              </a:ext>
            </a:extLst>
          </p:cNvPr>
          <p:cNvSpPr/>
          <p:nvPr/>
        </p:nvSpPr>
        <p:spPr>
          <a:xfrm>
            <a:off x="5140276" y="3280856"/>
            <a:ext cx="5180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/>
                <a:ea typeface="Myriad Pro Semibold" charset="0"/>
                <a:cs typeface="Myriad Pro Semibold" charset="0"/>
              </a:rPr>
              <a:t>10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3738B9A-6279-4B46-AA1A-4B3206049ECB}"/>
              </a:ext>
            </a:extLst>
          </p:cNvPr>
          <p:cNvSpPr/>
          <p:nvPr/>
        </p:nvSpPr>
        <p:spPr>
          <a:xfrm>
            <a:off x="5786684" y="3280856"/>
            <a:ext cx="5180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/>
                <a:ea typeface="Myriad Pro Semibold" charset="0"/>
                <a:cs typeface="Myriad Pro Semibold" charset="0"/>
              </a:rPr>
              <a:t>12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A964AAD-9D33-4B79-9AB3-5E11403333F5}"/>
              </a:ext>
            </a:extLst>
          </p:cNvPr>
          <p:cNvSpPr/>
          <p:nvPr/>
        </p:nvSpPr>
        <p:spPr>
          <a:xfrm>
            <a:off x="6432755" y="3280856"/>
            <a:ext cx="5180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/>
                <a:ea typeface="Myriad Pro Semibold" charset="0"/>
                <a:cs typeface="Myriad Pro Semibold" charset="0"/>
              </a:rPr>
              <a:t>14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A703C22-79C0-47BA-9009-A2D6ABCD5053}"/>
              </a:ext>
            </a:extLst>
          </p:cNvPr>
          <p:cNvSpPr/>
          <p:nvPr/>
        </p:nvSpPr>
        <p:spPr>
          <a:xfrm>
            <a:off x="7081256" y="3280856"/>
            <a:ext cx="5180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/>
                <a:ea typeface="Myriad Pro Semibold" charset="0"/>
                <a:cs typeface="Myriad Pro Semibold" charset="0"/>
              </a:rPr>
              <a:t>16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CB20300-5D6D-48F5-A7A2-5B4DAB1E8519}"/>
              </a:ext>
            </a:extLst>
          </p:cNvPr>
          <p:cNvSpPr/>
          <p:nvPr/>
        </p:nvSpPr>
        <p:spPr>
          <a:xfrm>
            <a:off x="7724946" y="3280856"/>
            <a:ext cx="5180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/>
                <a:ea typeface="Myriad Pro Semibold" charset="0"/>
                <a:cs typeface="Myriad Pro Semibold" charset="0"/>
              </a:rPr>
              <a:t>18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B692301-D640-4549-97C0-0A1BCE294D2A}"/>
              </a:ext>
            </a:extLst>
          </p:cNvPr>
          <p:cNvSpPr/>
          <p:nvPr/>
        </p:nvSpPr>
        <p:spPr>
          <a:xfrm>
            <a:off x="8371819" y="3280856"/>
            <a:ext cx="5180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/>
                <a:ea typeface="Myriad Pro Semibold" charset="0"/>
                <a:cs typeface="Myriad Pro Semibold" charset="0"/>
              </a:rPr>
              <a:t>20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1FEC945-9B08-4E5F-BB38-F674B70A0494}"/>
              </a:ext>
            </a:extLst>
          </p:cNvPr>
          <p:cNvSpPr/>
          <p:nvPr/>
        </p:nvSpPr>
        <p:spPr>
          <a:xfrm>
            <a:off x="9020653" y="3280856"/>
            <a:ext cx="5180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/>
                <a:ea typeface="Myriad Pro Semibold" charset="0"/>
                <a:cs typeface="Myriad Pro Semibold" charset="0"/>
              </a:rPr>
              <a:t>22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E05A5BC-DDD2-4673-899E-82F8439F7910}"/>
              </a:ext>
            </a:extLst>
          </p:cNvPr>
          <p:cNvSpPr/>
          <p:nvPr/>
        </p:nvSpPr>
        <p:spPr>
          <a:xfrm>
            <a:off x="9663456" y="3280856"/>
            <a:ext cx="5180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/>
                <a:ea typeface="Myriad Pro Semibold" charset="0"/>
                <a:cs typeface="Myriad Pro Semibold" charset="0"/>
              </a:rPr>
              <a:t>24</a:t>
            </a:r>
          </a:p>
        </p:txBody>
      </p:sp>
    </p:spTree>
    <p:extLst>
      <p:ext uri="{BB962C8B-B14F-4D97-AF65-F5344CB8AC3E}">
        <p14:creationId xmlns:p14="http://schemas.microsoft.com/office/powerpoint/2010/main" val="2537939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altLang="en-US" dirty="0"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2.7 </a:t>
            </a:r>
            <a:r>
              <a:rPr lang="en-GB" dirty="0"/>
              <a:t>The 2, 4 and 8 times tables   </a:t>
            </a:r>
            <a:r>
              <a:rPr lang="en-US" altLang="en-US" dirty="0">
                <a:solidFill>
                  <a:srgbClr val="00628C"/>
                </a:solidFill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Step 2:1</a:t>
            </a:r>
          </a:p>
        </p:txBody>
      </p:sp>
      <p:pic>
        <p:nvPicPr>
          <p:cNvPr id="28" name="Picture 27" descr="A close up of a logo&#10;&#10;Description automatically generated">
            <a:extLst>
              <a:ext uri="{FF2B5EF4-FFF2-40B4-BE49-F238E27FC236}">
                <a16:creationId xmlns:a16="http://schemas.microsoft.com/office/drawing/2014/main" id="{E1A15C0C-FBB4-46A7-827B-D5C0A48813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753" y="2211926"/>
            <a:ext cx="7736495" cy="2475191"/>
          </a:xfrm>
          <a:prstGeom prst="rect">
            <a:avLst/>
          </a:prstGeom>
        </p:spPr>
      </p:pic>
      <p:sp>
        <p:nvSpPr>
          <p:cNvPr id="31" name="Star: 12 Points 30">
            <a:extLst>
              <a:ext uri="{FF2B5EF4-FFF2-40B4-BE49-F238E27FC236}">
                <a16:creationId xmlns:a16="http://schemas.microsoft.com/office/drawing/2014/main" id="{04437C0A-AA3C-4A8B-8AF7-97846A26C123}"/>
              </a:ext>
            </a:extLst>
          </p:cNvPr>
          <p:cNvSpPr>
            <a:spLocks noChangeAspect="1"/>
          </p:cNvSpPr>
          <p:nvPr/>
        </p:nvSpPr>
        <p:spPr bwMode="auto">
          <a:xfrm>
            <a:off x="2577657" y="3397558"/>
            <a:ext cx="616743" cy="616743"/>
          </a:xfrm>
          <a:prstGeom prst="star12">
            <a:avLst/>
          </a:prstGeom>
          <a:noFill/>
          <a:ln w="25400" cap="flat" cmpd="sng" algn="ctr">
            <a:solidFill>
              <a:srgbClr val="E8242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33" name="Star: 12 Points 32">
            <a:extLst>
              <a:ext uri="{FF2B5EF4-FFF2-40B4-BE49-F238E27FC236}">
                <a16:creationId xmlns:a16="http://schemas.microsoft.com/office/drawing/2014/main" id="{594664BA-8E26-41D2-9C5B-1414C92EA5DE}"/>
              </a:ext>
            </a:extLst>
          </p:cNvPr>
          <p:cNvSpPr>
            <a:spLocks noChangeAspect="1"/>
          </p:cNvSpPr>
          <p:nvPr/>
        </p:nvSpPr>
        <p:spPr bwMode="auto">
          <a:xfrm>
            <a:off x="2577651" y="3403454"/>
            <a:ext cx="616743" cy="616743"/>
          </a:xfrm>
          <a:prstGeom prst="star12">
            <a:avLst/>
          </a:prstGeom>
          <a:noFill/>
          <a:ln w="25400" cap="flat" cmpd="sng" algn="ctr">
            <a:solidFill>
              <a:srgbClr val="E8242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37" name="Star: 12 Points 36">
            <a:extLst>
              <a:ext uri="{FF2B5EF4-FFF2-40B4-BE49-F238E27FC236}">
                <a16:creationId xmlns:a16="http://schemas.microsoft.com/office/drawing/2014/main" id="{DE2C7CE9-127B-467B-AEC6-A537BD91D34F}"/>
              </a:ext>
            </a:extLst>
          </p:cNvPr>
          <p:cNvSpPr>
            <a:spLocks noChangeAspect="1"/>
          </p:cNvSpPr>
          <p:nvPr/>
        </p:nvSpPr>
        <p:spPr bwMode="auto">
          <a:xfrm>
            <a:off x="2577657" y="3397586"/>
            <a:ext cx="616743" cy="616743"/>
          </a:xfrm>
          <a:prstGeom prst="star12">
            <a:avLst/>
          </a:prstGeom>
          <a:noFill/>
          <a:ln w="25400" cap="flat" cmpd="sng" algn="ctr">
            <a:solidFill>
              <a:srgbClr val="E8242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58" name="Star: 12 Points 57">
            <a:extLst>
              <a:ext uri="{FF2B5EF4-FFF2-40B4-BE49-F238E27FC236}">
                <a16:creationId xmlns:a16="http://schemas.microsoft.com/office/drawing/2014/main" id="{C803CBB6-52EC-4E44-AC06-7F42E400F565}"/>
              </a:ext>
            </a:extLst>
          </p:cNvPr>
          <p:cNvSpPr>
            <a:spLocks noChangeAspect="1"/>
          </p:cNvSpPr>
          <p:nvPr/>
        </p:nvSpPr>
        <p:spPr bwMode="auto">
          <a:xfrm>
            <a:off x="6991306" y="4089613"/>
            <a:ext cx="493394" cy="493394"/>
          </a:xfrm>
          <a:prstGeom prst="star12">
            <a:avLst/>
          </a:prstGeom>
          <a:noFill/>
          <a:ln w="25400" cap="flat" cmpd="sng" algn="ctr">
            <a:solidFill>
              <a:srgbClr val="E8242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59" name="Star: 12 Points 58">
            <a:extLst>
              <a:ext uri="{FF2B5EF4-FFF2-40B4-BE49-F238E27FC236}">
                <a16:creationId xmlns:a16="http://schemas.microsoft.com/office/drawing/2014/main" id="{AAF1402C-5470-44D2-8EEE-5559F4572CE3}"/>
              </a:ext>
            </a:extLst>
          </p:cNvPr>
          <p:cNvSpPr>
            <a:spLocks noChangeAspect="1"/>
          </p:cNvSpPr>
          <p:nvPr/>
        </p:nvSpPr>
        <p:spPr bwMode="auto">
          <a:xfrm>
            <a:off x="8701474" y="4069804"/>
            <a:ext cx="493394" cy="493394"/>
          </a:xfrm>
          <a:prstGeom prst="star12">
            <a:avLst/>
          </a:prstGeom>
          <a:noFill/>
          <a:ln w="25400" cap="flat" cmpd="sng" algn="ctr">
            <a:solidFill>
              <a:srgbClr val="E8242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60" name="Star: 12 Points 59">
            <a:extLst>
              <a:ext uri="{FF2B5EF4-FFF2-40B4-BE49-F238E27FC236}">
                <a16:creationId xmlns:a16="http://schemas.microsoft.com/office/drawing/2014/main" id="{168F1D35-9E99-4E62-83BC-E5E30018D84E}"/>
              </a:ext>
            </a:extLst>
          </p:cNvPr>
          <p:cNvSpPr>
            <a:spLocks noChangeAspect="1"/>
          </p:cNvSpPr>
          <p:nvPr/>
        </p:nvSpPr>
        <p:spPr bwMode="auto">
          <a:xfrm>
            <a:off x="3552474" y="4089613"/>
            <a:ext cx="493394" cy="493394"/>
          </a:xfrm>
          <a:prstGeom prst="star12">
            <a:avLst/>
          </a:prstGeom>
          <a:noFill/>
          <a:ln w="25400" cap="flat" cmpd="sng" algn="ctr">
            <a:solidFill>
              <a:srgbClr val="E8242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61" name="Star: 12 Points 60">
            <a:extLst>
              <a:ext uri="{FF2B5EF4-FFF2-40B4-BE49-F238E27FC236}">
                <a16:creationId xmlns:a16="http://schemas.microsoft.com/office/drawing/2014/main" id="{12AE0101-0E9D-4DAF-AAB2-43138C8F663A}"/>
              </a:ext>
            </a:extLst>
          </p:cNvPr>
          <p:cNvSpPr>
            <a:spLocks noChangeAspect="1"/>
          </p:cNvSpPr>
          <p:nvPr/>
        </p:nvSpPr>
        <p:spPr bwMode="auto">
          <a:xfrm>
            <a:off x="5286671" y="4080326"/>
            <a:ext cx="493394" cy="493394"/>
          </a:xfrm>
          <a:prstGeom prst="star12">
            <a:avLst/>
          </a:prstGeom>
          <a:noFill/>
          <a:ln w="25400" cap="flat" cmpd="sng" algn="ctr">
            <a:solidFill>
              <a:srgbClr val="E8242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3EB44A2-F41D-4CB9-B940-B582F4EA21EA}"/>
              </a:ext>
            </a:extLst>
          </p:cNvPr>
          <p:cNvGrpSpPr/>
          <p:nvPr/>
        </p:nvGrpSpPr>
        <p:grpSpPr>
          <a:xfrm>
            <a:off x="5204197" y="3999962"/>
            <a:ext cx="654225" cy="654225"/>
            <a:chOff x="3680196" y="3999961"/>
            <a:chExt cx="654225" cy="654225"/>
          </a:xfrm>
        </p:grpSpPr>
        <p:sp>
          <p:nvSpPr>
            <p:cNvPr id="53" name="Star: 12 Points 52">
              <a:extLst>
                <a:ext uri="{FF2B5EF4-FFF2-40B4-BE49-F238E27FC236}">
                  <a16:creationId xmlns:a16="http://schemas.microsoft.com/office/drawing/2014/main" id="{B1ABFCCE-E06C-4B89-A03D-0DCE9F314A2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753146" y="4080326"/>
              <a:ext cx="493394" cy="493394"/>
            </a:xfrm>
            <a:prstGeom prst="star12">
              <a:avLst/>
            </a:prstGeom>
            <a:noFill/>
            <a:ln w="25400" cap="flat" cmpd="sng" algn="ctr">
              <a:solidFill>
                <a:srgbClr val="E8242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indent="-285750" fontAlgn="base"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Font typeface="Arial" charset="0"/>
                <a:buChar char="●"/>
              </a:pPr>
              <a:endParaRPr lang="en-GB" sz="2800" dirty="0">
                <a:latin typeface="Arial" charset="0"/>
              </a:endParaRPr>
            </a:p>
          </p:txBody>
        </p:sp>
        <p:sp>
          <p:nvSpPr>
            <p:cNvPr id="23" name="Star: 12 Points 22">
              <a:extLst>
                <a:ext uri="{FF2B5EF4-FFF2-40B4-BE49-F238E27FC236}">
                  <a16:creationId xmlns:a16="http://schemas.microsoft.com/office/drawing/2014/main" id="{8F8AFACD-34D3-4B1F-ACF7-FD2F9E5B716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680196" y="3999961"/>
              <a:ext cx="654225" cy="654225"/>
            </a:xfrm>
            <a:prstGeom prst="star12">
              <a:avLst/>
            </a:prstGeom>
            <a:noFill/>
            <a:ln w="25400" cap="flat" cmpd="sng" algn="ctr">
              <a:solidFill>
                <a:srgbClr val="00628C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indent="-285750" fontAlgn="base"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Font typeface="Arial" charset="0"/>
                <a:buChar char="●"/>
              </a:pPr>
              <a:endParaRPr lang="en-GB" sz="2800">
                <a:latin typeface="Arial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BFF35160-6689-4825-ACAF-C60BE4F7240F}"/>
              </a:ext>
            </a:extLst>
          </p:cNvPr>
          <p:cNvGrpSpPr/>
          <p:nvPr/>
        </p:nvGrpSpPr>
        <p:grpSpPr>
          <a:xfrm>
            <a:off x="8621060" y="3989390"/>
            <a:ext cx="654225" cy="654225"/>
            <a:chOff x="7106295" y="4906891"/>
            <a:chExt cx="654225" cy="654225"/>
          </a:xfrm>
        </p:grpSpPr>
        <p:sp>
          <p:nvSpPr>
            <p:cNvPr id="55" name="Star: 12 Points 54">
              <a:extLst>
                <a:ext uri="{FF2B5EF4-FFF2-40B4-BE49-F238E27FC236}">
                  <a16:creationId xmlns:a16="http://schemas.microsoft.com/office/drawing/2014/main" id="{16DC4FB1-E7FA-4CF6-9467-CFC805EEC34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186710" y="4987306"/>
              <a:ext cx="493394" cy="493394"/>
            </a:xfrm>
            <a:prstGeom prst="star12">
              <a:avLst/>
            </a:prstGeom>
            <a:noFill/>
            <a:ln w="25400" cap="flat" cmpd="sng" algn="ctr">
              <a:solidFill>
                <a:srgbClr val="E8242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indent="-285750" fontAlgn="base"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Font typeface="Arial" charset="0"/>
                <a:buChar char="●"/>
              </a:pPr>
              <a:endParaRPr lang="en-GB" sz="2800">
                <a:latin typeface="Arial" charset="0"/>
              </a:endParaRPr>
            </a:p>
          </p:txBody>
        </p:sp>
        <p:sp>
          <p:nvSpPr>
            <p:cNvPr id="24" name="Star: 12 Points 23">
              <a:extLst>
                <a:ext uri="{FF2B5EF4-FFF2-40B4-BE49-F238E27FC236}">
                  <a16:creationId xmlns:a16="http://schemas.microsoft.com/office/drawing/2014/main" id="{A5EC537C-B424-4394-92B3-85385F9568E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106295" y="4906891"/>
              <a:ext cx="654225" cy="654225"/>
            </a:xfrm>
            <a:prstGeom prst="star12">
              <a:avLst/>
            </a:prstGeom>
            <a:noFill/>
            <a:ln w="25400" cap="flat" cmpd="sng" algn="ctr">
              <a:solidFill>
                <a:srgbClr val="00628C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indent="-285750" fontAlgn="base"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Font typeface="Arial" charset="0"/>
                <a:buChar char="●"/>
              </a:pPr>
              <a:endParaRPr lang="en-GB" sz="2800" dirty="0">
                <a:latin typeface="Arial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673275C0-E6BA-44A0-B017-D705F0E428A9}"/>
              </a:ext>
            </a:extLst>
          </p:cNvPr>
          <p:cNvGrpSpPr/>
          <p:nvPr/>
        </p:nvGrpSpPr>
        <p:grpSpPr>
          <a:xfrm>
            <a:off x="2508589" y="3314930"/>
            <a:ext cx="754875" cy="754875"/>
            <a:chOff x="984588" y="1816397"/>
            <a:chExt cx="754875" cy="754875"/>
          </a:xfrm>
        </p:grpSpPr>
        <p:sp>
          <p:nvSpPr>
            <p:cNvPr id="35" name="Star: 12 Points 34">
              <a:extLst>
                <a:ext uri="{FF2B5EF4-FFF2-40B4-BE49-F238E27FC236}">
                  <a16:creationId xmlns:a16="http://schemas.microsoft.com/office/drawing/2014/main" id="{302F7E26-738F-4BCF-ACEC-E5D7A8E692B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53654" y="1885463"/>
              <a:ext cx="616743" cy="616743"/>
            </a:xfrm>
            <a:prstGeom prst="star12">
              <a:avLst/>
            </a:prstGeom>
            <a:noFill/>
            <a:ln w="25400" cap="flat" cmpd="sng" algn="ctr">
              <a:solidFill>
                <a:srgbClr val="E8242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indent="-285750" fontAlgn="base"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Font typeface="Arial" charset="0"/>
                <a:buChar char="●"/>
              </a:pPr>
              <a:endParaRPr lang="en-GB" sz="2800">
                <a:latin typeface="Arial" charset="0"/>
              </a:endParaRPr>
            </a:p>
          </p:txBody>
        </p:sp>
        <p:sp>
          <p:nvSpPr>
            <p:cNvPr id="25" name="Star: 12 Points 24">
              <a:extLst>
                <a:ext uri="{FF2B5EF4-FFF2-40B4-BE49-F238E27FC236}">
                  <a16:creationId xmlns:a16="http://schemas.microsoft.com/office/drawing/2014/main" id="{0644F9A7-E7CA-4EAF-A809-383334C9D58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84588" y="1816397"/>
              <a:ext cx="754875" cy="754875"/>
            </a:xfrm>
            <a:prstGeom prst="star12">
              <a:avLst/>
            </a:prstGeom>
            <a:noFill/>
            <a:ln w="25400" cap="flat" cmpd="sng" algn="ctr">
              <a:solidFill>
                <a:srgbClr val="00628C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indent="-285750" fontAlgn="base"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Font typeface="Arial" charset="0"/>
                <a:buChar char="●"/>
              </a:pPr>
              <a:endParaRPr lang="en-GB" sz="2800">
                <a:latin typeface="Arial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69AAA827-89B1-47CA-A373-DAC23D1A7E81}"/>
              </a:ext>
            </a:extLst>
          </p:cNvPr>
          <p:cNvGrpSpPr/>
          <p:nvPr/>
        </p:nvGrpSpPr>
        <p:grpSpPr>
          <a:xfrm>
            <a:off x="3485241" y="3999962"/>
            <a:ext cx="654225" cy="654225"/>
            <a:chOff x="1998178" y="5587217"/>
            <a:chExt cx="654225" cy="654225"/>
          </a:xfrm>
        </p:grpSpPr>
        <p:sp>
          <p:nvSpPr>
            <p:cNvPr id="30" name="Star: 12 Points 29">
              <a:extLst>
                <a:ext uri="{FF2B5EF4-FFF2-40B4-BE49-F238E27FC236}">
                  <a16:creationId xmlns:a16="http://schemas.microsoft.com/office/drawing/2014/main" id="{5C6F3AD5-D18D-4C5C-B998-E2719E3700B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078593" y="5667632"/>
              <a:ext cx="493394" cy="493394"/>
            </a:xfrm>
            <a:prstGeom prst="star12">
              <a:avLst/>
            </a:prstGeom>
            <a:noFill/>
            <a:ln w="25400" cap="flat" cmpd="sng" algn="ctr">
              <a:solidFill>
                <a:srgbClr val="E8242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indent="-285750" fontAlgn="base"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Font typeface="Arial" charset="0"/>
                <a:buChar char="●"/>
              </a:pPr>
              <a:endParaRPr lang="en-GB" sz="2800">
                <a:latin typeface="Arial" charset="0"/>
              </a:endParaRPr>
            </a:p>
          </p:txBody>
        </p:sp>
        <p:sp>
          <p:nvSpPr>
            <p:cNvPr id="26" name="Star: 12 Points 25">
              <a:extLst>
                <a:ext uri="{FF2B5EF4-FFF2-40B4-BE49-F238E27FC236}">
                  <a16:creationId xmlns:a16="http://schemas.microsoft.com/office/drawing/2014/main" id="{ECD1DD1F-F0FC-442C-B5F7-AEBF0222E39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98178" y="5587217"/>
              <a:ext cx="654225" cy="654225"/>
            </a:xfrm>
            <a:prstGeom prst="star12">
              <a:avLst/>
            </a:prstGeom>
            <a:noFill/>
            <a:ln w="25400" cap="flat" cmpd="sng" algn="ctr">
              <a:solidFill>
                <a:srgbClr val="00628C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indent="-285750" fontAlgn="base"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Font typeface="Arial" charset="0"/>
                <a:buChar char="●"/>
              </a:pPr>
              <a:endParaRPr lang="en-GB" sz="2800">
                <a:latin typeface="Arial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C85AB7B2-B8DF-4EE8-AF67-CCC4272C30EB}"/>
              </a:ext>
            </a:extLst>
          </p:cNvPr>
          <p:cNvGrpSpPr/>
          <p:nvPr/>
        </p:nvGrpSpPr>
        <p:grpSpPr>
          <a:xfrm>
            <a:off x="6902104" y="4008083"/>
            <a:ext cx="654225" cy="654225"/>
            <a:chOff x="5391401" y="5104547"/>
            <a:chExt cx="654225" cy="654225"/>
          </a:xfrm>
        </p:grpSpPr>
        <p:sp>
          <p:nvSpPr>
            <p:cNvPr id="54" name="Star: 12 Points 53">
              <a:extLst>
                <a:ext uri="{FF2B5EF4-FFF2-40B4-BE49-F238E27FC236}">
                  <a16:creationId xmlns:a16="http://schemas.microsoft.com/office/drawing/2014/main" id="{58201EC1-3B31-4C12-A11F-56057B24144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471816" y="5184962"/>
              <a:ext cx="493394" cy="493394"/>
            </a:xfrm>
            <a:prstGeom prst="star12">
              <a:avLst/>
            </a:prstGeom>
            <a:noFill/>
            <a:ln w="25400" cap="flat" cmpd="sng" algn="ctr">
              <a:solidFill>
                <a:srgbClr val="E8242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indent="-285750" fontAlgn="base"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Font typeface="Arial" charset="0"/>
                <a:buChar char="●"/>
              </a:pPr>
              <a:endParaRPr lang="en-GB" sz="2800">
                <a:latin typeface="Arial" charset="0"/>
              </a:endParaRPr>
            </a:p>
          </p:txBody>
        </p:sp>
        <p:sp>
          <p:nvSpPr>
            <p:cNvPr id="27" name="Star: 12 Points 26">
              <a:extLst>
                <a:ext uri="{FF2B5EF4-FFF2-40B4-BE49-F238E27FC236}">
                  <a16:creationId xmlns:a16="http://schemas.microsoft.com/office/drawing/2014/main" id="{A2D2D93D-1A8B-483B-B2BF-47AAD384B0F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391401" y="5104547"/>
              <a:ext cx="654225" cy="654225"/>
            </a:xfrm>
            <a:prstGeom prst="star12">
              <a:avLst/>
            </a:prstGeom>
            <a:noFill/>
            <a:ln w="25400" cap="flat" cmpd="sng" algn="ctr">
              <a:solidFill>
                <a:srgbClr val="00628C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indent="-285750" fontAlgn="base"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Font typeface="Arial" charset="0"/>
                <a:buChar char="●"/>
              </a:pPr>
              <a:endParaRPr lang="en-GB" sz="2800">
                <a:latin typeface="Arial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96B954A2-C6D4-409C-A637-F1866945DC08}"/>
              </a:ext>
            </a:extLst>
          </p:cNvPr>
          <p:cNvGrpSpPr/>
          <p:nvPr/>
        </p:nvGrpSpPr>
        <p:grpSpPr>
          <a:xfrm>
            <a:off x="2508588" y="3325452"/>
            <a:ext cx="754875" cy="754875"/>
            <a:chOff x="1251048" y="871162"/>
            <a:chExt cx="754875" cy="754875"/>
          </a:xfrm>
        </p:grpSpPr>
        <p:sp>
          <p:nvSpPr>
            <p:cNvPr id="40" name="Star: 12 Points 39">
              <a:extLst>
                <a:ext uri="{FF2B5EF4-FFF2-40B4-BE49-F238E27FC236}">
                  <a16:creationId xmlns:a16="http://schemas.microsoft.com/office/drawing/2014/main" id="{A2C1EB10-BC46-4770-922A-674BB7CDF8B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320114" y="940228"/>
              <a:ext cx="616743" cy="616743"/>
            </a:xfrm>
            <a:prstGeom prst="star12">
              <a:avLst/>
            </a:prstGeom>
            <a:noFill/>
            <a:ln w="25400" cap="flat" cmpd="sng" algn="ctr">
              <a:solidFill>
                <a:srgbClr val="E8242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indent="-285750" fontAlgn="base"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Font typeface="Arial" charset="0"/>
                <a:buChar char="●"/>
              </a:pPr>
              <a:endParaRPr lang="en-GB" sz="2800">
                <a:latin typeface="Arial" charset="0"/>
              </a:endParaRPr>
            </a:p>
          </p:txBody>
        </p:sp>
        <p:sp>
          <p:nvSpPr>
            <p:cNvPr id="29" name="Star: 12 Points 28">
              <a:extLst>
                <a:ext uri="{FF2B5EF4-FFF2-40B4-BE49-F238E27FC236}">
                  <a16:creationId xmlns:a16="http://schemas.microsoft.com/office/drawing/2014/main" id="{2F30057C-E273-4145-ABCE-1B1798141EE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51048" y="871162"/>
              <a:ext cx="754875" cy="754875"/>
            </a:xfrm>
            <a:prstGeom prst="star12">
              <a:avLst/>
            </a:prstGeom>
            <a:noFill/>
            <a:ln w="25400" cap="flat" cmpd="sng" algn="ctr">
              <a:solidFill>
                <a:srgbClr val="00628C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indent="-285750" fontAlgn="base"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Font typeface="Arial" charset="0"/>
                <a:buChar char="●"/>
              </a:pPr>
              <a:endParaRPr lang="en-GB" sz="2800">
                <a:latin typeface="Arial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37C1CFC5-6F5D-4072-9D6A-1DF0DA1B35B8}"/>
              </a:ext>
            </a:extLst>
          </p:cNvPr>
          <p:cNvGrpSpPr/>
          <p:nvPr/>
        </p:nvGrpSpPr>
        <p:grpSpPr>
          <a:xfrm>
            <a:off x="3350461" y="3343841"/>
            <a:ext cx="754875" cy="754875"/>
            <a:chOff x="2000830" y="1935209"/>
            <a:chExt cx="754875" cy="754875"/>
          </a:xfrm>
        </p:grpSpPr>
        <p:sp>
          <p:nvSpPr>
            <p:cNvPr id="64" name="Star: 12 Points 63">
              <a:extLst>
                <a:ext uri="{FF2B5EF4-FFF2-40B4-BE49-F238E27FC236}">
                  <a16:creationId xmlns:a16="http://schemas.microsoft.com/office/drawing/2014/main" id="{3BDCF90B-D9D5-45C1-ABD4-DF1DF6E6B22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069896" y="2004275"/>
              <a:ext cx="616743" cy="616743"/>
            </a:xfrm>
            <a:prstGeom prst="star12">
              <a:avLst/>
            </a:prstGeom>
            <a:noFill/>
            <a:ln w="25400" cap="flat" cmpd="sng" algn="ctr">
              <a:solidFill>
                <a:srgbClr val="E8242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indent="-285750" fontAlgn="base"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Font typeface="Arial" charset="0"/>
                <a:buChar char="●"/>
              </a:pPr>
              <a:endParaRPr lang="en-GB" sz="2800">
                <a:latin typeface="Arial" charset="0"/>
              </a:endParaRPr>
            </a:p>
          </p:txBody>
        </p:sp>
        <p:sp>
          <p:nvSpPr>
            <p:cNvPr id="32" name="Star: 12 Points 31">
              <a:extLst>
                <a:ext uri="{FF2B5EF4-FFF2-40B4-BE49-F238E27FC236}">
                  <a16:creationId xmlns:a16="http://schemas.microsoft.com/office/drawing/2014/main" id="{78433040-A424-47A5-BB38-EED34D43345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000830" y="1935209"/>
              <a:ext cx="754875" cy="754875"/>
            </a:xfrm>
            <a:prstGeom prst="star12">
              <a:avLst/>
            </a:prstGeom>
            <a:noFill/>
            <a:ln w="25400" cap="flat" cmpd="sng" algn="ctr">
              <a:solidFill>
                <a:srgbClr val="00628C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indent="-285750" fontAlgn="base"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Font typeface="Arial" charset="0"/>
                <a:buChar char="●"/>
              </a:pPr>
              <a:endParaRPr lang="en-GB" sz="2800">
                <a:latin typeface="Arial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29B9F337-EBCA-4F09-9F40-0E880BD5E857}"/>
              </a:ext>
            </a:extLst>
          </p:cNvPr>
          <p:cNvGrpSpPr/>
          <p:nvPr/>
        </p:nvGrpSpPr>
        <p:grpSpPr>
          <a:xfrm>
            <a:off x="3350460" y="3339707"/>
            <a:ext cx="754875" cy="754875"/>
            <a:chOff x="2232756" y="1235560"/>
            <a:chExt cx="754875" cy="754875"/>
          </a:xfrm>
        </p:grpSpPr>
        <p:sp>
          <p:nvSpPr>
            <p:cNvPr id="63" name="Star: 12 Points 62">
              <a:extLst>
                <a:ext uri="{FF2B5EF4-FFF2-40B4-BE49-F238E27FC236}">
                  <a16:creationId xmlns:a16="http://schemas.microsoft.com/office/drawing/2014/main" id="{DBCD0C8A-72A3-4071-BA0B-356A3CC6929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301822" y="1304626"/>
              <a:ext cx="616743" cy="616743"/>
            </a:xfrm>
            <a:prstGeom prst="star12">
              <a:avLst/>
            </a:prstGeom>
            <a:noFill/>
            <a:ln w="25400" cap="flat" cmpd="sng" algn="ctr">
              <a:solidFill>
                <a:srgbClr val="E8242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indent="-285750" fontAlgn="base"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Font typeface="Arial" charset="0"/>
                <a:buChar char="●"/>
              </a:pPr>
              <a:endParaRPr lang="en-GB" sz="2800">
                <a:latin typeface="Arial" charset="0"/>
              </a:endParaRPr>
            </a:p>
          </p:txBody>
        </p:sp>
        <p:sp>
          <p:nvSpPr>
            <p:cNvPr id="34" name="Star: 12 Points 33">
              <a:extLst>
                <a:ext uri="{FF2B5EF4-FFF2-40B4-BE49-F238E27FC236}">
                  <a16:creationId xmlns:a16="http://schemas.microsoft.com/office/drawing/2014/main" id="{E35536D2-29FD-4C68-9F81-E54E81EB93C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232756" y="1235560"/>
              <a:ext cx="754875" cy="754875"/>
            </a:xfrm>
            <a:prstGeom prst="star12">
              <a:avLst/>
            </a:prstGeom>
            <a:noFill/>
            <a:ln w="25400" cap="flat" cmpd="sng" algn="ctr">
              <a:solidFill>
                <a:srgbClr val="00628C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indent="-285750" fontAlgn="base"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Font typeface="Arial" charset="0"/>
                <a:buChar char="●"/>
              </a:pPr>
              <a:endParaRPr lang="en-GB" sz="2800">
                <a:latin typeface="Arial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2284D06-D258-4219-B596-59130FA0782D}"/>
              </a:ext>
            </a:extLst>
          </p:cNvPr>
          <p:cNvGrpSpPr/>
          <p:nvPr/>
        </p:nvGrpSpPr>
        <p:grpSpPr>
          <a:xfrm>
            <a:off x="5196731" y="3994098"/>
            <a:ext cx="654225" cy="654225"/>
            <a:chOff x="3995209" y="5491618"/>
            <a:chExt cx="654225" cy="654225"/>
          </a:xfrm>
        </p:grpSpPr>
        <p:sp>
          <p:nvSpPr>
            <p:cNvPr id="57" name="Star: 12 Points 56">
              <a:extLst>
                <a:ext uri="{FF2B5EF4-FFF2-40B4-BE49-F238E27FC236}">
                  <a16:creationId xmlns:a16="http://schemas.microsoft.com/office/drawing/2014/main" id="{43A648C9-B9B4-4803-92A1-3D792371EBE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075624" y="5572033"/>
              <a:ext cx="493394" cy="493394"/>
            </a:xfrm>
            <a:prstGeom prst="star12">
              <a:avLst/>
            </a:prstGeom>
            <a:noFill/>
            <a:ln w="25400" cap="flat" cmpd="sng" algn="ctr">
              <a:solidFill>
                <a:srgbClr val="E8242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indent="-285750" fontAlgn="base"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Font typeface="Arial" charset="0"/>
                <a:buChar char="●"/>
              </a:pPr>
              <a:endParaRPr lang="en-GB" sz="2800">
                <a:latin typeface="Arial" charset="0"/>
              </a:endParaRPr>
            </a:p>
          </p:txBody>
        </p:sp>
        <p:sp>
          <p:nvSpPr>
            <p:cNvPr id="36" name="Star: 12 Points 35">
              <a:extLst>
                <a:ext uri="{FF2B5EF4-FFF2-40B4-BE49-F238E27FC236}">
                  <a16:creationId xmlns:a16="http://schemas.microsoft.com/office/drawing/2014/main" id="{9F938E34-E596-444B-8D02-88180182F4B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995209" y="5491618"/>
              <a:ext cx="654225" cy="654225"/>
            </a:xfrm>
            <a:prstGeom prst="star12">
              <a:avLst/>
            </a:prstGeom>
            <a:noFill/>
            <a:ln w="25400" cap="flat" cmpd="sng" algn="ctr">
              <a:solidFill>
                <a:srgbClr val="00628C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indent="-285750" fontAlgn="base"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Font typeface="Arial" charset="0"/>
                <a:buChar char="●"/>
              </a:pPr>
              <a:endParaRPr lang="en-GB" sz="2800">
                <a:latin typeface="Arial" charset="0"/>
              </a:endParaRPr>
            </a:p>
          </p:txBody>
        </p:sp>
      </p:grpSp>
      <p:sp>
        <p:nvSpPr>
          <p:cNvPr id="38" name="Star: 12 Points 37">
            <a:extLst>
              <a:ext uri="{FF2B5EF4-FFF2-40B4-BE49-F238E27FC236}">
                <a16:creationId xmlns:a16="http://schemas.microsoft.com/office/drawing/2014/main" id="{E744AD58-349F-4059-AC4F-3BCA7B20A7DD}"/>
              </a:ext>
            </a:extLst>
          </p:cNvPr>
          <p:cNvSpPr>
            <a:spLocks noChangeAspect="1"/>
          </p:cNvSpPr>
          <p:nvPr/>
        </p:nvSpPr>
        <p:spPr bwMode="auto">
          <a:xfrm>
            <a:off x="3422825" y="3412907"/>
            <a:ext cx="616743" cy="616743"/>
          </a:xfrm>
          <a:prstGeom prst="star12">
            <a:avLst/>
          </a:prstGeom>
          <a:noFill/>
          <a:ln w="25400" cap="flat" cmpd="sng" algn="ctr">
            <a:solidFill>
              <a:srgbClr val="E8242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39" name="Star: 12 Points 38">
            <a:extLst>
              <a:ext uri="{FF2B5EF4-FFF2-40B4-BE49-F238E27FC236}">
                <a16:creationId xmlns:a16="http://schemas.microsoft.com/office/drawing/2014/main" id="{B0CC1C49-EF56-4E28-930B-DCE6D3965C3C}"/>
              </a:ext>
            </a:extLst>
          </p:cNvPr>
          <p:cNvSpPr>
            <a:spLocks noChangeAspect="1"/>
          </p:cNvSpPr>
          <p:nvPr/>
        </p:nvSpPr>
        <p:spPr bwMode="auto">
          <a:xfrm>
            <a:off x="3549507" y="4069804"/>
            <a:ext cx="493394" cy="493394"/>
          </a:xfrm>
          <a:prstGeom prst="star12">
            <a:avLst/>
          </a:prstGeom>
          <a:noFill/>
          <a:ln w="25400" cap="flat" cmpd="sng" algn="ctr">
            <a:solidFill>
              <a:srgbClr val="E8242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1529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10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00"/>
                            </p:stCondLst>
                            <p:childTnLst>
                              <p:par>
                                <p:cTn id="134" presetID="10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  <p:bldP spid="33" grpId="0" animBg="1"/>
      <p:bldP spid="33" grpId="1" animBg="1"/>
      <p:bldP spid="37" grpId="0" animBg="1"/>
      <p:bldP spid="3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38" grpId="0" animBg="1"/>
      <p:bldP spid="38" grpId="1" animBg="1"/>
      <p:bldP spid="39" grpId="0" animBg="1"/>
      <p:bldP spid="39" grpId="1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1F81A70-8C2E-4C49-9EC0-110B638CDA4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altLang="en-US" dirty="0"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2.7 </a:t>
            </a:r>
            <a:r>
              <a:rPr lang="en-GB" dirty="0"/>
              <a:t>The 2, 4 and 8 times tables   </a:t>
            </a:r>
            <a:r>
              <a:rPr lang="en-US" altLang="en-US" dirty="0">
                <a:solidFill>
                  <a:srgbClr val="00628C"/>
                </a:solidFill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Step 2:1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54705AA-2706-4F89-9551-6706DEA97629}"/>
              </a:ext>
            </a:extLst>
          </p:cNvPr>
          <p:cNvSpPr/>
          <p:nvPr/>
        </p:nvSpPr>
        <p:spPr>
          <a:xfrm>
            <a:off x="4000324" y="3580110"/>
            <a:ext cx="288000" cy="369332"/>
          </a:xfrm>
          <a:prstGeom prst="rect">
            <a:avLst/>
          </a:prstGeom>
          <a:solidFill>
            <a:srgbClr val="E2EFD9"/>
          </a:solidFill>
        </p:spPr>
        <p:txBody>
          <a:bodyPr wrap="square" rtlCol="0" anchor="ctr">
            <a:spAutoFit/>
          </a:bodyPr>
          <a:lstStyle/>
          <a:p>
            <a:pPr algn="ctr">
              <a:buClr>
                <a:srgbClr val="82CBDD"/>
              </a:buClr>
              <a:buNone/>
            </a:pPr>
            <a:endParaRPr lang="en-GB" dirty="0">
              <a:latin typeface="Myriad Pro Semibold"/>
              <a:ea typeface="Myriad Pro Semibold" charset="0"/>
              <a:cs typeface="Myriad Pro Semibold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C6E7088-2387-43F2-8ACD-BB2BDFB32835}"/>
              </a:ext>
            </a:extLst>
          </p:cNvPr>
          <p:cNvSpPr/>
          <p:nvPr/>
        </p:nvSpPr>
        <p:spPr>
          <a:xfrm>
            <a:off x="3407819" y="3331710"/>
            <a:ext cx="288000" cy="369332"/>
          </a:xfrm>
          <a:prstGeom prst="rect">
            <a:avLst/>
          </a:prstGeom>
          <a:solidFill>
            <a:srgbClr val="E2EFD9"/>
          </a:solidFill>
        </p:spPr>
        <p:txBody>
          <a:bodyPr wrap="square" rtlCol="0" anchor="ctr">
            <a:spAutoFit/>
          </a:bodyPr>
          <a:lstStyle/>
          <a:p>
            <a:pPr algn="ctr">
              <a:buClr>
                <a:srgbClr val="82CBDD"/>
              </a:buClr>
              <a:buNone/>
            </a:pPr>
            <a:endParaRPr lang="en-GB" dirty="0">
              <a:latin typeface="Myriad Pro Semibold"/>
              <a:ea typeface="Myriad Pro Semibold" charset="0"/>
              <a:cs typeface="Myriad Pro Semibold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8975F14-8A89-4522-80B0-48DBE85FF0CD}"/>
              </a:ext>
            </a:extLst>
          </p:cNvPr>
          <p:cNvSpPr txBox="1"/>
          <p:nvPr/>
        </p:nvSpPr>
        <p:spPr bwMode="auto">
          <a:xfrm>
            <a:off x="3388954" y="3375220"/>
            <a:ext cx="325730" cy="30777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1400" dirty="0">
                <a:latin typeface="Comic Sans MS" panose="030F0702030302020204" pitchFamily="66" charset="0"/>
                <a:ea typeface="Myriad Pro Semibold" charset="0"/>
                <a:cs typeface="Myriad Pro Semibold" charset="0"/>
                <a:sym typeface="Wingdings" panose="05000000000000000000" pitchFamily="2" charset="2"/>
              </a:rPr>
              <a:t></a:t>
            </a:r>
            <a:endParaRPr lang="en-GB" sz="1400" dirty="0">
              <a:latin typeface="Comic Sans MS" panose="030F0702030302020204" pitchFamily="66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C9E00FA-74CE-4864-A657-73A9CC41A65A}"/>
              </a:ext>
            </a:extLst>
          </p:cNvPr>
          <p:cNvSpPr/>
          <p:nvPr/>
        </p:nvSpPr>
        <p:spPr>
          <a:xfrm>
            <a:off x="5182756" y="3580110"/>
            <a:ext cx="288000" cy="369332"/>
          </a:xfrm>
          <a:prstGeom prst="rect">
            <a:avLst/>
          </a:prstGeom>
          <a:solidFill>
            <a:srgbClr val="E2EFD9"/>
          </a:solidFill>
        </p:spPr>
        <p:txBody>
          <a:bodyPr wrap="square" rtlCol="0" anchor="ctr">
            <a:spAutoFit/>
          </a:bodyPr>
          <a:lstStyle/>
          <a:p>
            <a:pPr algn="ctr">
              <a:buClr>
                <a:srgbClr val="82CBDD"/>
              </a:buClr>
              <a:buNone/>
            </a:pPr>
            <a:endParaRPr lang="en-GB" dirty="0">
              <a:latin typeface="Myriad Pro Semibold"/>
              <a:ea typeface="Myriad Pro Semibold" charset="0"/>
              <a:cs typeface="Myriad Pro Semibold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874632D-7B65-407E-B0B5-678B8AE2A544}"/>
              </a:ext>
            </a:extLst>
          </p:cNvPr>
          <p:cNvSpPr/>
          <p:nvPr/>
        </p:nvSpPr>
        <p:spPr>
          <a:xfrm>
            <a:off x="6362610" y="3580110"/>
            <a:ext cx="288000" cy="369332"/>
          </a:xfrm>
          <a:prstGeom prst="rect">
            <a:avLst/>
          </a:prstGeom>
          <a:solidFill>
            <a:srgbClr val="E2EFD9"/>
          </a:solidFill>
        </p:spPr>
        <p:txBody>
          <a:bodyPr wrap="square" rtlCol="0" anchor="ctr">
            <a:spAutoFit/>
          </a:bodyPr>
          <a:lstStyle/>
          <a:p>
            <a:pPr algn="ctr">
              <a:buClr>
                <a:srgbClr val="82CBDD"/>
              </a:buClr>
              <a:buNone/>
            </a:pPr>
            <a:endParaRPr lang="en-GB" dirty="0">
              <a:latin typeface="Myriad Pro Semibold"/>
              <a:ea typeface="Myriad Pro Semibold" charset="0"/>
              <a:cs typeface="Myriad Pro Semibold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5F58837-91D5-4BD8-92D1-F1B63C2B3E02}"/>
              </a:ext>
            </a:extLst>
          </p:cNvPr>
          <p:cNvSpPr/>
          <p:nvPr/>
        </p:nvSpPr>
        <p:spPr>
          <a:xfrm>
            <a:off x="7542464" y="3580110"/>
            <a:ext cx="288000" cy="369332"/>
          </a:xfrm>
          <a:prstGeom prst="rect">
            <a:avLst/>
          </a:prstGeom>
          <a:solidFill>
            <a:srgbClr val="E2EFD9"/>
          </a:solidFill>
        </p:spPr>
        <p:txBody>
          <a:bodyPr wrap="square" rtlCol="0" anchor="ctr">
            <a:spAutoFit/>
          </a:bodyPr>
          <a:lstStyle/>
          <a:p>
            <a:pPr algn="ctr">
              <a:buClr>
                <a:srgbClr val="82CBDD"/>
              </a:buClr>
              <a:buNone/>
            </a:pPr>
            <a:endParaRPr lang="en-GB" dirty="0">
              <a:latin typeface="Myriad Pro Semibold"/>
              <a:ea typeface="Myriad Pro Semibold" charset="0"/>
              <a:cs typeface="Myriad Pro Semibold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EAC6E7C-C5F9-4BBF-8D9A-711B3625E2CA}"/>
              </a:ext>
            </a:extLst>
          </p:cNvPr>
          <p:cNvSpPr/>
          <p:nvPr/>
        </p:nvSpPr>
        <p:spPr>
          <a:xfrm>
            <a:off x="8722318" y="3580110"/>
            <a:ext cx="288000" cy="369332"/>
          </a:xfrm>
          <a:prstGeom prst="rect">
            <a:avLst/>
          </a:prstGeom>
          <a:solidFill>
            <a:srgbClr val="E2EFD9"/>
          </a:solidFill>
        </p:spPr>
        <p:txBody>
          <a:bodyPr wrap="square" rtlCol="0" anchor="ctr">
            <a:spAutoFit/>
          </a:bodyPr>
          <a:lstStyle/>
          <a:p>
            <a:pPr algn="ctr">
              <a:buClr>
                <a:srgbClr val="82CBDD"/>
              </a:buClr>
              <a:buNone/>
            </a:pPr>
            <a:endParaRPr lang="en-GB" dirty="0">
              <a:latin typeface="Myriad Pro Semibold"/>
              <a:ea typeface="Myriad Pro Semibold" charset="0"/>
              <a:cs typeface="Myriad Pro Semibold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3E5B303-E762-459D-BAA9-5C98E564932E}"/>
              </a:ext>
            </a:extLst>
          </p:cNvPr>
          <p:cNvSpPr/>
          <p:nvPr/>
        </p:nvSpPr>
        <p:spPr>
          <a:xfrm>
            <a:off x="9907328" y="3580110"/>
            <a:ext cx="288000" cy="369332"/>
          </a:xfrm>
          <a:prstGeom prst="rect">
            <a:avLst/>
          </a:prstGeom>
          <a:solidFill>
            <a:srgbClr val="E2EFD9"/>
          </a:solidFill>
        </p:spPr>
        <p:txBody>
          <a:bodyPr wrap="square" rtlCol="0" anchor="ctr">
            <a:spAutoFit/>
          </a:bodyPr>
          <a:lstStyle/>
          <a:p>
            <a:pPr algn="ctr">
              <a:buClr>
                <a:srgbClr val="82CBDD"/>
              </a:buClr>
              <a:buNone/>
            </a:pPr>
            <a:endParaRPr lang="en-GB" dirty="0">
              <a:latin typeface="Myriad Pro Semibold"/>
              <a:ea typeface="Myriad Pro Semibold" charset="0"/>
              <a:cs typeface="Myriad Pro Semibold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1F0D116-E60C-4FDA-8B91-61A50BE68AF8}"/>
              </a:ext>
            </a:extLst>
          </p:cNvPr>
          <p:cNvSpPr/>
          <p:nvPr/>
        </p:nvSpPr>
        <p:spPr>
          <a:xfrm>
            <a:off x="4587673" y="3331710"/>
            <a:ext cx="288000" cy="369332"/>
          </a:xfrm>
          <a:prstGeom prst="rect">
            <a:avLst/>
          </a:prstGeom>
          <a:solidFill>
            <a:srgbClr val="E2EFD9"/>
          </a:solidFill>
        </p:spPr>
        <p:txBody>
          <a:bodyPr wrap="square" rtlCol="0" anchor="ctr">
            <a:spAutoFit/>
          </a:bodyPr>
          <a:lstStyle/>
          <a:p>
            <a:pPr algn="ctr">
              <a:buClr>
                <a:srgbClr val="82CBDD"/>
              </a:buClr>
              <a:buNone/>
            </a:pPr>
            <a:endParaRPr lang="en-GB" dirty="0">
              <a:latin typeface="Myriad Pro Semibold"/>
              <a:ea typeface="Myriad Pro Semibold" charset="0"/>
              <a:cs typeface="Myriad Pro Semibold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89AA9F1-2550-4A05-B9B2-0EA4BC6EF348}"/>
              </a:ext>
            </a:extLst>
          </p:cNvPr>
          <p:cNvSpPr/>
          <p:nvPr/>
        </p:nvSpPr>
        <p:spPr>
          <a:xfrm>
            <a:off x="5770105" y="3331710"/>
            <a:ext cx="288000" cy="369332"/>
          </a:xfrm>
          <a:prstGeom prst="rect">
            <a:avLst/>
          </a:prstGeom>
          <a:solidFill>
            <a:srgbClr val="E2EFD9"/>
          </a:solidFill>
        </p:spPr>
        <p:txBody>
          <a:bodyPr wrap="square" rtlCol="0" anchor="ctr">
            <a:spAutoFit/>
          </a:bodyPr>
          <a:lstStyle/>
          <a:p>
            <a:pPr algn="ctr">
              <a:buClr>
                <a:srgbClr val="82CBDD"/>
              </a:buClr>
              <a:buNone/>
            </a:pPr>
            <a:endParaRPr lang="en-GB" dirty="0">
              <a:latin typeface="Myriad Pro Semibold"/>
              <a:ea typeface="Myriad Pro Semibold" charset="0"/>
              <a:cs typeface="Myriad Pro Semibold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BAB3B7E-81DB-485A-95DC-348BB2432450}"/>
              </a:ext>
            </a:extLst>
          </p:cNvPr>
          <p:cNvSpPr/>
          <p:nvPr/>
        </p:nvSpPr>
        <p:spPr>
          <a:xfrm>
            <a:off x="6952537" y="3331710"/>
            <a:ext cx="288000" cy="369332"/>
          </a:xfrm>
          <a:prstGeom prst="rect">
            <a:avLst/>
          </a:prstGeom>
          <a:solidFill>
            <a:srgbClr val="E2EFD9"/>
          </a:solidFill>
        </p:spPr>
        <p:txBody>
          <a:bodyPr wrap="square" rtlCol="0" anchor="ctr">
            <a:spAutoFit/>
          </a:bodyPr>
          <a:lstStyle/>
          <a:p>
            <a:pPr algn="ctr">
              <a:buClr>
                <a:srgbClr val="82CBDD"/>
              </a:buClr>
              <a:buNone/>
            </a:pPr>
            <a:endParaRPr lang="en-GB" dirty="0">
              <a:latin typeface="Myriad Pro Semibold"/>
              <a:ea typeface="Myriad Pro Semibold" charset="0"/>
              <a:cs typeface="Myriad Pro Semibold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1EE6D6B-5A2B-4AED-A150-6192788F0265}"/>
              </a:ext>
            </a:extLst>
          </p:cNvPr>
          <p:cNvSpPr/>
          <p:nvPr/>
        </p:nvSpPr>
        <p:spPr>
          <a:xfrm>
            <a:off x="8137666" y="3331710"/>
            <a:ext cx="288000" cy="369332"/>
          </a:xfrm>
          <a:prstGeom prst="rect">
            <a:avLst/>
          </a:prstGeom>
          <a:solidFill>
            <a:srgbClr val="E2EFD9"/>
          </a:solidFill>
        </p:spPr>
        <p:txBody>
          <a:bodyPr wrap="square" rtlCol="0" anchor="ctr">
            <a:spAutoFit/>
          </a:bodyPr>
          <a:lstStyle/>
          <a:p>
            <a:pPr algn="ctr">
              <a:buClr>
                <a:srgbClr val="82CBDD"/>
              </a:buClr>
              <a:buNone/>
            </a:pPr>
            <a:endParaRPr lang="en-GB" dirty="0">
              <a:latin typeface="Myriad Pro Semibold"/>
              <a:ea typeface="Myriad Pro Semibold" charset="0"/>
              <a:cs typeface="Myriad Pro Semibold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C2FFC77-F1F7-4375-BA12-5DA5F3E511F8}"/>
              </a:ext>
            </a:extLst>
          </p:cNvPr>
          <p:cNvSpPr/>
          <p:nvPr/>
        </p:nvSpPr>
        <p:spPr>
          <a:xfrm>
            <a:off x="9322676" y="3331710"/>
            <a:ext cx="288000" cy="369332"/>
          </a:xfrm>
          <a:prstGeom prst="rect">
            <a:avLst/>
          </a:prstGeom>
          <a:solidFill>
            <a:srgbClr val="E2EFD9"/>
          </a:solidFill>
        </p:spPr>
        <p:txBody>
          <a:bodyPr wrap="square" rtlCol="0" anchor="ctr">
            <a:spAutoFit/>
          </a:bodyPr>
          <a:lstStyle/>
          <a:p>
            <a:pPr algn="ctr">
              <a:buClr>
                <a:srgbClr val="82CBDD"/>
              </a:buClr>
              <a:buNone/>
            </a:pPr>
            <a:endParaRPr lang="en-GB" dirty="0">
              <a:latin typeface="Myriad Pro Semibold"/>
              <a:ea typeface="Myriad Pro Semibold" charset="0"/>
              <a:cs typeface="Myriad Pro Semibold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BD80C71-7591-4B0E-A7AE-68D351320F43}"/>
              </a:ext>
            </a:extLst>
          </p:cNvPr>
          <p:cNvSpPr/>
          <p:nvPr/>
        </p:nvSpPr>
        <p:spPr>
          <a:xfrm>
            <a:off x="2823167" y="3580110"/>
            <a:ext cx="288000" cy="369332"/>
          </a:xfrm>
          <a:prstGeom prst="rect">
            <a:avLst/>
          </a:prstGeom>
          <a:solidFill>
            <a:srgbClr val="E2EFD9"/>
          </a:solidFill>
        </p:spPr>
        <p:txBody>
          <a:bodyPr wrap="square" rtlCol="0" anchor="ctr">
            <a:spAutoFit/>
          </a:bodyPr>
          <a:lstStyle/>
          <a:p>
            <a:pPr algn="ctr">
              <a:buClr>
                <a:srgbClr val="82CBDD"/>
              </a:buClr>
              <a:buNone/>
            </a:pPr>
            <a:endParaRPr lang="en-GB" dirty="0">
              <a:latin typeface="Myriad Pro Semibold"/>
              <a:ea typeface="Myriad Pro Semibold" charset="0"/>
              <a:cs typeface="Myriad Pro Semibold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CDEF5EE-F49F-4829-8B7A-911FCEA5A681}"/>
              </a:ext>
            </a:extLst>
          </p:cNvPr>
          <p:cNvSpPr txBox="1"/>
          <p:nvPr/>
        </p:nvSpPr>
        <p:spPr bwMode="auto">
          <a:xfrm>
            <a:off x="2799594" y="3375221"/>
            <a:ext cx="325730" cy="30777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1400" dirty="0">
                <a:latin typeface="Comic Sans MS" panose="030F0702030302020204" pitchFamily="66" charset="0"/>
                <a:ea typeface="Myriad Pro Semibold" charset="0"/>
                <a:cs typeface="Myriad Pro Semibold" charset="0"/>
                <a:sym typeface="Wingdings" panose="05000000000000000000" pitchFamily="2" charset="2"/>
              </a:rPr>
              <a:t></a:t>
            </a:r>
            <a:endParaRPr lang="en-GB" sz="1400" dirty="0">
              <a:latin typeface="Comic Sans MS" panose="030F0702030302020204" pitchFamily="66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AFE9930-4749-4104-BB39-B19722EA3C27}"/>
              </a:ext>
            </a:extLst>
          </p:cNvPr>
          <p:cNvSpPr txBox="1"/>
          <p:nvPr/>
        </p:nvSpPr>
        <p:spPr bwMode="auto">
          <a:xfrm>
            <a:off x="2801975" y="3864928"/>
            <a:ext cx="325730" cy="30777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1400" dirty="0">
                <a:latin typeface="Comic Sans MS" panose="030F0702030302020204" pitchFamily="66" charset="0"/>
                <a:ea typeface="Myriad Pro Semibold" charset="0"/>
                <a:cs typeface="Myriad Pro Semibold" charset="0"/>
                <a:sym typeface="Wingdings" panose="05000000000000000000" pitchFamily="2" charset="2"/>
              </a:rPr>
              <a:t></a:t>
            </a:r>
            <a:endParaRPr lang="en-GB" sz="1400" dirty="0">
              <a:latin typeface="Comic Sans MS" panose="030F0702030302020204" pitchFamily="66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441AAED-DB26-46DF-84C9-7476089C1564}"/>
              </a:ext>
            </a:extLst>
          </p:cNvPr>
          <p:cNvSpPr txBox="1"/>
          <p:nvPr/>
        </p:nvSpPr>
        <p:spPr bwMode="auto">
          <a:xfrm>
            <a:off x="4570733" y="3375220"/>
            <a:ext cx="325730" cy="30777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1400" dirty="0">
                <a:latin typeface="Comic Sans MS" panose="030F0702030302020204" pitchFamily="66" charset="0"/>
                <a:ea typeface="Myriad Pro Semibold" charset="0"/>
                <a:cs typeface="Myriad Pro Semibold" charset="0"/>
                <a:sym typeface="Wingdings" panose="05000000000000000000" pitchFamily="2" charset="2"/>
              </a:rPr>
              <a:t></a:t>
            </a:r>
            <a:endParaRPr lang="en-GB" sz="1400" dirty="0">
              <a:latin typeface="Comic Sans MS" panose="030F0702030302020204" pitchFamily="66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E03078A-900E-4C4E-88CC-F2B6CED864DD}"/>
              </a:ext>
            </a:extLst>
          </p:cNvPr>
          <p:cNvSpPr txBox="1"/>
          <p:nvPr/>
        </p:nvSpPr>
        <p:spPr bwMode="auto">
          <a:xfrm>
            <a:off x="3981373" y="3375221"/>
            <a:ext cx="325730" cy="30777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1400" dirty="0">
                <a:latin typeface="Comic Sans MS" panose="030F0702030302020204" pitchFamily="66" charset="0"/>
                <a:ea typeface="Myriad Pro Semibold" charset="0"/>
                <a:cs typeface="Myriad Pro Semibold" charset="0"/>
                <a:sym typeface="Wingdings" panose="05000000000000000000" pitchFamily="2" charset="2"/>
              </a:rPr>
              <a:t></a:t>
            </a:r>
            <a:endParaRPr lang="en-GB" sz="1400" dirty="0">
              <a:latin typeface="Comic Sans MS" panose="030F0702030302020204" pitchFamily="66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420B8C3-8F1D-4333-8816-0E0B4B2978D4}"/>
              </a:ext>
            </a:extLst>
          </p:cNvPr>
          <p:cNvSpPr txBox="1"/>
          <p:nvPr/>
        </p:nvSpPr>
        <p:spPr bwMode="auto">
          <a:xfrm>
            <a:off x="3983754" y="3864928"/>
            <a:ext cx="325730" cy="30777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1400" dirty="0">
                <a:latin typeface="Comic Sans MS" panose="030F0702030302020204" pitchFamily="66" charset="0"/>
                <a:ea typeface="Myriad Pro Semibold" charset="0"/>
                <a:cs typeface="Myriad Pro Semibold" charset="0"/>
                <a:sym typeface="Wingdings" panose="05000000000000000000" pitchFamily="2" charset="2"/>
              </a:rPr>
              <a:t></a:t>
            </a:r>
            <a:endParaRPr lang="en-GB" sz="1400" dirty="0">
              <a:latin typeface="Comic Sans MS" panose="030F0702030302020204" pitchFamily="66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5C7EE3A-AFB8-404F-8120-69ABF43E9853}"/>
              </a:ext>
            </a:extLst>
          </p:cNvPr>
          <p:cNvSpPr txBox="1"/>
          <p:nvPr/>
        </p:nvSpPr>
        <p:spPr bwMode="auto">
          <a:xfrm>
            <a:off x="5767810" y="3375220"/>
            <a:ext cx="325730" cy="30777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1400" dirty="0">
                <a:latin typeface="Comic Sans MS" panose="030F0702030302020204" pitchFamily="66" charset="0"/>
                <a:ea typeface="Myriad Pro Semibold" charset="0"/>
                <a:cs typeface="Myriad Pro Semibold" charset="0"/>
                <a:sym typeface="Wingdings" panose="05000000000000000000" pitchFamily="2" charset="2"/>
              </a:rPr>
              <a:t></a:t>
            </a:r>
            <a:endParaRPr lang="en-GB" sz="1400" dirty="0">
              <a:latin typeface="Comic Sans MS" panose="030F0702030302020204" pitchFamily="66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00042FA-E2F6-4661-BC1C-3213907A37AF}"/>
              </a:ext>
            </a:extLst>
          </p:cNvPr>
          <p:cNvSpPr txBox="1"/>
          <p:nvPr/>
        </p:nvSpPr>
        <p:spPr bwMode="auto">
          <a:xfrm>
            <a:off x="5178450" y="3375221"/>
            <a:ext cx="325730" cy="30777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1400" dirty="0">
                <a:latin typeface="Comic Sans MS" panose="030F0702030302020204" pitchFamily="66" charset="0"/>
                <a:ea typeface="Myriad Pro Semibold" charset="0"/>
                <a:cs typeface="Myriad Pro Semibold" charset="0"/>
                <a:sym typeface="Wingdings" panose="05000000000000000000" pitchFamily="2" charset="2"/>
              </a:rPr>
              <a:t></a:t>
            </a:r>
            <a:endParaRPr lang="en-GB" sz="1400" dirty="0">
              <a:latin typeface="Comic Sans MS" panose="030F0702030302020204" pitchFamily="66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2E8E818-9F16-4A92-A657-2BABDE9A2D41}"/>
              </a:ext>
            </a:extLst>
          </p:cNvPr>
          <p:cNvSpPr txBox="1"/>
          <p:nvPr/>
        </p:nvSpPr>
        <p:spPr bwMode="auto">
          <a:xfrm>
            <a:off x="5180831" y="3864928"/>
            <a:ext cx="325730" cy="30777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1400" dirty="0">
                <a:latin typeface="Comic Sans MS" panose="030F0702030302020204" pitchFamily="66" charset="0"/>
                <a:ea typeface="Myriad Pro Semibold" charset="0"/>
                <a:cs typeface="Myriad Pro Semibold" charset="0"/>
                <a:sym typeface="Wingdings" panose="05000000000000000000" pitchFamily="2" charset="2"/>
              </a:rPr>
              <a:t></a:t>
            </a:r>
            <a:endParaRPr lang="en-GB" sz="1400" dirty="0">
              <a:latin typeface="Comic Sans MS" panose="030F0702030302020204" pitchFamily="66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3F7D354-A949-4352-AB7F-C418D0FCB89D}"/>
              </a:ext>
            </a:extLst>
          </p:cNvPr>
          <p:cNvSpPr txBox="1"/>
          <p:nvPr/>
        </p:nvSpPr>
        <p:spPr bwMode="auto">
          <a:xfrm>
            <a:off x="6949589" y="3375220"/>
            <a:ext cx="325730" cy="30777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1400" dirty="0">
                <a:latin typeface="Comic Sans MS" panose="030F0702030302020204" pitchFamily="66" charset="0"/>
                <a:ea typeface="Myriad Pro Semibold" charset="0"/>
                <a:cs typeface="Myriad Pro Semibold" charset="0"/>
                <a:sym typeface="Wingdings" panose="05000000000000000000" pitchFamily="2" charset="2"/>
              </a:rPr>
              <a:t></a:t>
            </a:r>
            <a:endParaRPr lang="en-GB" sz="1400" dirty="0">
              <a:latin typeface="Comic Sans MS" panose="030F0702030302020204" pitchFamily="66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64E7844-46C6-42C3-B9BC-02A86B412DC1}"/>
              </a:ext>
            </a:extLst>
          </p:cNvPr>
          <p:cNvSpPr txBox="1"/>
          <p:nvPr/>
        </p:nvSpPr>
        <p:spPr bwMode="auto">
          <a:xfrm>
            <a:off x="6360229" y="3375221"/>
            <a:ext cx="325730" cy="30777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1400" dirty="0">
                <a:latin typeface="Comic Sans MS" panose="030F0702030302020204" pitchFamily="66" charset="0"/>
                <a:ea typeface="Myriad Pro Semibold" charset="0"/>
                <a:cs typeface="Myriad Pro Semibold" charset="0"/>
                <a:sym typeface="Wingdings" panose="05000000000000000000" pitchFamily="2" charset="2"/>
              </a:rPr>
              <a:t></a:t>
            </a:r>
            <a:endParaRPr lang="en-GB" sz="1400" dirty="0">
              <a:latin typeface="Comic Sans MS" panose="030F0702030302020204" pitchFamily="66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D65B02A-1E68-40DF-B19A-3596E9C49469}"/>
              </a:ext>
            </a:extLst>
          </p:cNvPr>
          <p:cNvSpPr txBox="1"/>
          <p:nvPr/>
        </p:nvSpPr>
        <p:spPr bwMode="auto">
          <a:xfrm>
            <a:off x="6362610" y="3864928"/>
            <a:ext cx="325730" cy="30777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1400" dirty="0">
                <a:latin typeface="Comic Sans MS" panose="030F0702030302020204" pitchFamily="66" charset="0"/>
                <a:ea typeface="Myriad Pro Semibold" charset="0"/>
                <a:cs typeface="Myriad Pro Semibold" charset="0"/>
                <a:sym typeface="Wingdings" panose="05000000000000000000" pitchFamily="2" charset="2"/>
              </a:rPr>
              <a:t></a:t>
            </a:r>
            <a:endParaRPr lang="en-GB" sz="1400" dirty="0">
              <a:latin typeface="Comic Sans MS" panose="030F0702030302020204" pitchFamily="66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DD999DE-C258-4706-9D79-E97E16437E44}"/>
              </a:ext>
            </a:extLst>
          </p:cNvPr>
          <p:cNvSpPr txBox="1"/>
          <p:nvPr/>
        </p:nvSpPr>
        <p:spPr bwMode="auto">
          <a:xfrm>
            <a:off x="8115768" y="3375220"/>
            <a:ext cx="325730" cy="30777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1400" dirty="0">
                <a:latin typeface="Comic Sans MS" panose="030F0702030302020204" pitchFamily="66" charset="0"/>
                <a:ea typeface="Myriad Pro Semibold" charset="0"/>
                <a:cs typeface="Myriad Pro Semibold" charset="0"/>
                <a:sym typeface="Wingdings" panose="05000000000000000000" pitchFamily="2" charset="2"/>
              </a:rPr>
              <a:t></a:t>
            </a:r>
            <a:endParaRPr lang="en-GB" sz="1400" dirty="0">
              <a:latin typeface="Comic Sans MS" panose="030F0702030302020204" pitchFamily="66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684BFB0-09EC-442D-8C5F-048514B23A3F}"/>
              </a:ext>
            </a:extLst>
          </p:cNvPr>
          <p:cNvSpPr txBox="1"/>
          <p:nvPr/>
        </p:nvSpPr>
        <p:spPr bwMode="auto">
          <a:xfrm>
            <a:off x="7526408" y="3375221"/>
            <a:ext cx="325730" cy="30777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1400" dirty="0">
                <a:latin typeface="Comic Sans MS" panose="030F0702030302020204" pitchFamily="66" charset="0"/>
                <a:ea typeface="Myriad Pro Semibold" charset="0"/>
                <a:cs typeface="Myriad Pro Semibold" charset="0"/>
                <a:sym typeface="Wingdings" panose="05000000000000000000" pitchFamily="2" charset="2"/>
              </a:rPr>
              <a:t></a:t>
            </a:r>
            <a:endParaRPr lang="en-GB" sz="1400" dirty="0">
              <a:latin typeface="Comic Sans MS" panose="030F0702030302020204" pitchFamily="66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204C342-143C-42CE-BD12-88B1D0C2FE02}"/>
              </a:ext>
            </a:extLst>
          </p:cNvPr>
          <p:cNvSpPr txBox="1"/>
          <p:nvPr/>
        </p:nvSpPr>
        <p:spPr bwMode="auto">
          <a:xfrm>
            <a:off x="7528789" y="3864928"/>
            <a:ext cx="325730" cy="30777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1400" dirty="0">
                <a:latin typeface="Comic Sans MS" panose="030F0702030302020204" pitchFamily="66" charset="0"/>
                <a:ea typeface="Myriad Pro Semibold" charset="0"/>
                <a:cs typeface="Myriad Pro Semibold" charset="0"/>
                <a:sym typeface="Wingdings" panose="05000000000000000000" pitchFamily="2" charset="2"/>
              </a:rPr>
              <a:t></a:t>
            </a:r>
            <a:endParaRPr lang="en-GB" sz="1400" dirty="0">
              <a:latin typeface="Comic Sans MS" panose="030F0702030302020204" pitchFamily="66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539A75C-FF14-4004-91E4-71B1270287B5}"/>
              </a:ext>
            </a:extLst>
          </p:cNvPr>
          <p:cNvSpPr txBox="1"/>
          <p:nvPr/>
        </p:nvSpPr>
        <p:spPr bwMode="auto">
          <a:xfrm>
            <a:off x="9297547" y="3375220"/>
            <a:ext cx="325730" cy="30777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1400" dirty="0">
                <a:latin typeface="Comic Sans MS" panose="030F0702030302020204" pitchFamily="66" charset="0"/>
                <a:ea typeface="Myriad Pro Semibold" charset="0"/>
                <a:cs typeface="Myriad Pro Semibold" charset="0"/>
                <a:sym typeface="Wingdings" panose="05000000000000000000" pitchFamily="2" charset="2"/>
              </a:rPr>
              <a:t></a:t>
            </a:r>
            <a:endParaRPr lang="en-GB" sz="1400" dirty="0">
              <a:latin typeface="Comic Sans MS" panose="030F0702030302020204" pitchFamily="66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9AF78AD-76B1-4AE2-BEA7-767DD5F4F39C}"/>
              </a:ext>
            </a:extLst>
          </p:cNvPr>
          <p:cNvSpPr txBox="1"/>
          <p:nvPr/>
        </p:nvSpPr>
        <p:spPr bwMode="auto">
          <a:xfrm>
            <a:off x="8708187" y="3375221"/>
            <a:ext cx="325730" cy="30777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1400" dirty="0">
                <a:latin typeface="Comic Sans MS" panose="030F0702030302020204" pitchFamily="66" charset="0"/>
                <a:ea typeface="Myriad Pro Semibold" charset="0"/>
                <a:cs typeface="Myriad Pro Semibold" charset="0"/>
                <a:sym typeface="Wingdings" panose="05000000000000000000" pitchFamily="2" charset="2"/>
              </a:rPr>
              <a:t></a:t>
            </a:r>
            <a:endParaRPr lang="en-GB" sz="1400" dirty="0">
              <a:latin typeface="Comic Sans MS" panose="030F0702030302020204" pitchFamily="66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310D83F-0664-4F32-834D-D8B7F51EAB7A}"/>
              </a:ext>
            </a:extLst>
          </p:cNvPr>
          <p:cNvSpPr txBox="1"/>
          <p:nvPr/>
        </p:nvSpPr>
        <p:spPr bwMode="auto">
          <a:xfrm>
            <a:off x="8710568" y="3864928"/>
            <a:ext cx="325730" cy="30777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1400" dirty="0">
                <a:latin typeface="Comic Sans MS" panose="030F0702030302020204" pitchFamily="66" charset="0"/>
                <a:ea typeface="Myriad Pro Semibold" charset="0"/>
                <a:cs typeface="Myriad Pro Semibold" charset="0"/>
                <a:sym typeface="Wingdings" panose="05000000000000000000" pitchFamily="2" charset="2"/>
              </a:rPr>
              <a:t></a:t>
            </a:r>
            <a:endParaRPr lang="en-GB" sz="1400" dirty="0">
              <a:latin typeface="Comic Sans MS" panose="030F0702030302020204" pitchFamily="66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0613BDD-0F91-47C2-A935-702B6E53D622}"/>
              </a:ext>
            </a:extLst>
          </p:cNvPr>
          <p:cNvSpPr txBox="1"/>
          <p:nvPr/>
        </p:nvSpPr>
        <p:spPr bwMode="auto">
          <a:xfrm>
            <a:off x="9899335" y="3361410"/>
            <a:ext cx="325730" cy="30777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1400" dirty="0">
                <a:latin typeface="Comic Sans MS" panose="030F0702030302020204" pitchFamily="66" charset="0"/>
                <a:ea typeface="Myriad Pro Semibold" charset="0"/>
                <a:cs typeface="Myriad Pro Semibold" charset="0"/>
                <a:sym typeface="Wingdings" panose="05000000000000000000" pitchFamily="2" charset="2"/>
              </a:rPr>
              <a:t></a:t>
            </a:r>
            <a:endParaRPr lang="en-GB" sz="1400" dirty="0">
              <a:latin typeface="Comic Sans MS" panose="030F0702030302020204" pitchFamily="66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354FCB1-74F1-41A2-B658-28BA07BBBE1E}"/>
              </a:ext>
            </a:extLst>
          </p:cNvPr>
          <p:cNvSpPr txBox="1"/>
          <p:nvPr/>
        </p:nvSpPr>
        <p:spPr bwMode="auto">
          <a:xfrm>
            <a:off x="9901716" y="3851117"/>
            <a:ext cx="325730" cy="30777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1400" dirty="0">
                <a:latin typeface="Comic Sans MS" panose="030F0702030302020204" pitchFamily="66" charset="0"/>
                <a:ea typeface="Myriad Pro Semibold" charset="0"/>
                <a:cs typeface="Myriad Pro Semibold" charset="0"/>
                <a:sym typeface="Wingdings" panose="05000000000000000000" pitchFamily="2" charset="2"/>
              </a:rPr>
              <a:t></a:t>
            </a:r>
            <a:endParaRPr lang="en-GB" sz="1400" dirty="0">
              <a:latin typeface="Comic Sans MS" panose="030F0702030302020204" pitchFamily="66" charset="0"/>
              <a:ea typeface="Myriad Pro Semibold" charset="0"/>
              <a:cs typeface="Myriad Pro Semibold" charset="0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93386CC0-A579-4787-BF7D-F10E8F5C020B}"/>
              </a:ext>
            </a:extLst>
          </p:cNvPr>
          <p:cNvGraphicFramePr>
            <a:graphicFrameLocks noGrp="1"/>
          </p:cNvGraphicFramePr>
          <p:nvPr/>
        </p:nvGraphicFramePr>
        <p:xfrm>
          <a:off x="1796916" y="2780929"/>
          <a:ext cx="8398412" cy="14817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18412">
                  <a:extLst>
                    <a:ext uri="{9D8B030D-6E8A-4147-A177-3AD203B41FA5}">
                      <a16:colId xmlns:a16="http://schemas.microsoft.com/office/drawing/2014/main" val="1420353010"/>
                    </a:ext>
                  </a:extLst>
                </a:gridCol>
                <a:gridCol w="295200">
                  <a:extLst>
                    <a:ext uri="{9D8B030D-6E8A-4147-A177-3AD203B41FA5}">
                      <a16:colId xmlns:a16="http://schemas.microsoft.com/office/drawing/2014/main" val="2191486574"/>
                    </a:ext>
                  </a:extLst>
                </a:gridCol>
                <a:gridCol w="295200">
                  <a:extLst>
                    <a:ext uri="{9D8B030D-6E8A-4147-A177-3AD203B41FA5}">
                      <a16:colId xmlns:a16="http://schemas.microsoft.com/office/drawing/2014/main" val="3896570224"/>
                    </a:ext>
                  </a:extLst>
                </a:gridCol>
                <a:gridCol w="295200">
                  <a:extLst>
                    <a:ext uri="{9D8B030D-6E8A-4147-A177-3AD203B41FA5}">
                      <a16:colId xmlns:a16="http://schemas.microsoft.com/office/drawing/2014/main" val="4106381217"/>
                    </a:ext>
                  </a:extLst>
                </a:gridCol>
                <a:gridCol w="295200">
                  <a:extLst>
                    <a:ext uri="{9D8B030D-6E8A-4147-A177-3AD203B41FA5}">
                      <a16:colId xmlns:a16="http://schemas.microsoft.com/office/drawing/2014/main" val="650585186"/>
                    </a:ext>
                  </a:extLst>
                </a:gridCol>
                <a:gridCol w="295200">
                  <a:extLst>
                    <a:ext uri="{9D8B030D-6E8A-4147-A177-3AD203B41FA5}">
                      <a16:colId xmlns:a16="http://schemas.microsoft.com/office/drawing/2014/main" val="1246469813"/>
                    </a:ext>
                  </a:extLst>
                </a:gridCol>
                <a:gridCol w="295200">
                  <a:extLst>
                    <a:ext uri="{9D8B030D-6E8A-4147-A177-3AD203B41FA5}">
                      <a16:colId xmlns:a16="http://schemas.microsoft.com/office/drawing/2014/main" val="915297154"/>
                    </a:ext>
                  </a:extLst>
                </a:gridCol>
                <a:gridCol w="295200">
                  <a:extLst>
                    <a:ext uri="{9D8B030D-6E8A-4147-A177-3AD203B41FA5}">
                      <a16:colId xmlns:a16="http://schemas.microsoft.com/office/drawing/2014/main" val="3549027334"/>
                    </a:ext>
                  </a:extLst>
                </a:gridCol>
                <a:gridCol w="295200">
                  <a:extLst>
                    <a:ext uri="{9D8B030D-6E8A-4147-A177-3AD203B41FA5}">
                      <a16:colId xmlns:a16="http://schemas.microsoft.com/office/drawing/2014/main" val="3480408880"/>
                    </a:ext>
                  </a:extLst>
                </a:gridCol>
                <a:gridCol w="295200">
                  <a:extLst>
                    <a:ext uri="{9D8B030D-6E8A-4147-A177-3AD203B41FA5}">
                      <a16:colId xmlns:a16="http://schemas.microsoft.com/office/drawing/2014/main" val="2001277685"/>
                    </a:ext>
                  </a:extLst>
                </a:gridCol>
                <a:gridCol w="295200">
                  <a:extLst>
                    <a:ext uri="{9D8B030D-6E8A-4147-A177-3AD203B41FA5}">
                      <a16:colId xmlns:a16="http://schemas.microsoft.com/office/drawing/2014/main" val="3272880381"/>
                    </a:ext>
                  </a:extLst>
                </a:gridCol>
                <a:gridCol w="295200">
                  <a:extLst>
                    <a:ext uri="{9D8B030D-6E8A-4147-A177-3AD203B41FA5}">
                      <a16:colId xmlns:a16="http://schemas.microsoft.com/office/drawing/2014/main" val="546601939"/>
                    </a:ext>
                  </a:extLst>
                </a:gridCol>
                <a:gridCol w="295200">
                  <a:extLst>
                    <a:ext uri="{9D8B030D-6E8A-4147-A177-3AD203B41FA5}">
                      <a16:colId xmlns:a16="http://schemas.microsoft.com/office/drawing/2014/main" val="2590677665"/>
                    </a:ext>
                  </a:extLst>
                </a:gridCol>
                <a:gridCol w="295200">
                  <a:extLst>
                    <a:ext uri="{9D8B030D-6E8A-4147-A177-3AD203B41FA5}">
                      <a16:colId xmlns:a16="http://schemas.microsoft.com/office/drawing/2014/main" val="3379615951"/>
                    </a:ext>
                  </a:extLst>
                </a:gridCol>
                <a:gridCol w="295200">
                  <a:extLst>
                    <a:ext uri="{9D8B030D-6E8A-4147-A177-3AD203B41FA5}">
                      <a16:colId xmlns:a16="http://schemas.microsoft.com/office/drawing/2014/main" val="1638898984"/>
                    </a:ext>
                  </a:extLst>
                </a:gridCol>
                <a:gridCol w="295200">
                  <a:extLst>
                    <a:ext uri="{9D8B030D-6E8A-4147-A177-3AD203B41FA5}">
                      <a16:colId xmlns:a16="http://schemas.microsoft.com/office/drawing/2014/main" val="3299756172"/>
                    </a:ext>
                  </a:extLst>
                </a:gridCol>
                <a:gridCol w="295200">
                  <a:extLst>
                    <a:ext uri="{9D8B030D-6E8A-4147-A177-3AD203B41FA5}">
                      <a16:colId xmlns:a16="http://schemas.microsoft.com/office/drawing/2014/main" val="1875843"/>
                    </a:ext>
                  </a:extLst>
                </a:gridCol>
                <a:gridCol w="295200">
                  <a:extLst>
                    <a:ext uri="{9D8B030D-6E8A-4147-A177-3AD203B41FA5}">
                      <a16:colId xmlns:a16="http://schemas.microsoft.com/office/drawing/2014/main" val="150344025"/>
                    </a:ext>
                  </a:extLst>
                </a:gridCol>
                <a:gridCol w="295200">
                  <a:extLst>
                    <a:ext uri="{9D8B030D-6E8A-4147-A177-3AD203B41FA5}">
                      <a16:colId xmlns:a16="http://schemas.microsoft.com/office/drawing/2014/main" val="446331552"/>
                    </a:ext>
                  </a:extLst>
                </a:gridCol>
                <a:gridCol w="295200">
                  <a:extLst>
                    <a:ext uri="{9D8B030D-6E8A-4147-A177-3AD203B41FA5}">
                      <a16:colId xmlns:a16="http://schemas.microsoft.com/office/drawing/2014/main" val="1832374403"/>
                    </a:ext>
                  </a:extLst>
                </a:gridCol>
                <a:gridCol w="295200">
                  <a:extLst>
                    <a:ext uri="{9D8B030D-6E8A-4147-A177-3AD203B41FA5}">
                      <a16:colId xmlns:a16="http://schemas.microsoft.com/office/drawing/2014/main" val="4199782462"/>
                    </a:ext>
                  </a:extLst>
                </a:gridCol>
                <a:gridCol w="295200">
                  <a:extLst>
                    <a:ext uri="{9D8B030D-6E8A-4147-A177-3AD203B41FA5}">
                      <a16:colId xmlns:a16="http://schemas.microsoft.com/office/drawing/2014/main" val="3509854967"/>
                    </a:ext>
                  </a:extLst>
                </a:gridCol>
                <a:gridCol w="295200">
                  <a:extLst>
                    <a:ext uri="{9D8B030D-6E8A-4147-A177-3AD203B41FA5}">
                      <a16:colId xmlns:a16="http://schemas.microsoft.com/office/drawing/2014/main" val="2446626481"/>
                    </a:ext>
                  </a:extLst>
                </a:gridCol>
                <a:gridCol w="295200">
                  <a:extLst>
                    <a:ext uri="{9D8B030D-6E8A-4147-A177-3AD203B41FA5}">
                      <a16:colId xmlns:a16="http://schemas.microsoft.com/office/drawing/2014/main" val="3677224337"/>
                    </a:ext>
                  </a:extLst>
                </a:gridCol>
                <a:gridCol w="295200">
                  <a:extLst>
                    <a:ext uri="{9D8B030D-6E8A-4147-A177-3AD203B41FA5}">
                      <a16:colId xmlns:a16="http://schemas.microsoft.com/office/drawing/2014/main" val="501770989"/>
                    </a:ext>
                  </a:extLst>
                </a:gridCol>
                <a:gridCol w="295200">
                  <a:extLst>
                    <a:ext uri="{9D8B030D-6E8A-4147-A177-3AD203B41FA5}">
                      <a16:colId xmlns:a16="http://schemas.microsoft.com/office/drawing/2014/main" val="4097377342"/>
                    </a:ext>
                  </a:extLst>
                </a:gridCol>
              </a:tblGrid>
              <a:tr h="4939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</a:rPr>
                        <a:t>Number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E2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</a:rPr>
                        <a:t>0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</a:rPr>
                        <a:t>1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</a:rPr>
                        <a:t>2</a:t>
                      </a: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</a:rPr>
                        <a:t>3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</a:rPr>
                        <a:t>4</a:t>
                      </a: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</a:rPr>
                        <a:t>5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</a:rPr>
                        <a:t>6</a:t>
                      </a: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</a:rPr>
                        <a:t>7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</a:rPr>
                        <a:t>8</a:t>
                      </a: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</a:rPr>
                        <a:t>9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</a:rPr>
                        <a:t>10</a:t>
                      </a: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</a:rPr>
                        <a:t>11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</a:rPr>
                        <a:t>12</a:t>
                      </a: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</a:rPr>
                        <a:t>13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</a:rPr>
                        <a:t>14</a:t>
                      </a: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</a:rPr>
                        <a:t>15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</a:rPr>
                        <a:t>16</a:t>
                      </a: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</a:rPr>
                        <a:t>17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</a:rPr>
                        <a:t>18</a:t>
                      </a: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</a:rPr>
                        <a:t>19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</a:rPr>
                        <a:t>20</a:t>
                      </a: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</a:rPr>
                        <a:t>21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</a:rPr>
                        <a:t>22</a:t>
                      </a: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</a:rPr>
                        <a:t>23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</a:rPr>
                        <a:t>24</a:t>
                      </a: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5315648"/>
                  </a:ext>
                </a:extLst>
              </a:tr>
              <a:tr h="4939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</a:rPr>
                        <a:t>Counting in 2s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E2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solidFill>
                          <a:srgbClr val="00B050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B050"/>
                          </a:solidFill>
                          <a:effectLst/>
                          <a:latin typeface="Myriad Pro Semibold"/>
                        </a:rPr>
                        <a:t> </a:t>
                      </a:r>
                      <a:endParaRPr lang="en-GB" sz="1400" dirty="0">
                        <a:solidFill>
                          <a:srgbClr val="00B050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B050"/>
                          </a:solidFill>
                          <a:effectLst/>
                          <a:latin typeface="Myriad Pro Semibold"/>
                        </a:rPr>
                        <a:t> </a:t>
                      </a:r>
                      <a:endParaRPr lang="en-GB" sz="1400" dirty="0">
                        <a:solidFill>
                          <a:srgbClr val="00B050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B050"/>
                          </a:solidFill>
                          <a:effectLst/>
                          <a:latin typeface="Myriad Pro Semibold"/>
                        </a:rPr>
                        <a:t> </a:t>
                      </a:r>
                      <a:endParaRPr lang="en-GB" sz="1400" dirty="0">
                        <a:solidFill>
                          <a:srgbClr val="00B050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B050"/>
                          </a:solidFill>
                          <a:effectLst/>
                          <a:latin typeface="Myriad Pro Semibold"/>
                        </a:rPr>
                        <a:t> </a:t>
                      </a:r>
                      <a:endParaRPr lang="en-GB" sz="1400" dirty="0">
                        <a:solidFill>
                          <a:srgbClr val="00B050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solidFill>
                          <a:srgbClr val="00B050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B050"/>
                          </a:solidFill>
                          <a:effectLst/>
                          <a:latin typeface="Myriad Pro Semibold"/>
                        </a:rPr>
                        <a:t> </a:t>
                      </a:r>
                      <a:endParaRPr lang="en-GB" sz="1400" dirty="0">
                        <a:solidFill>
                          <a:srgbClr val="00B050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B050"/>
                          </a:solidFill>
                          <a:effectLst/>
                          <a:latin typeface="Myriad Pro Semibold"/>
                        </a:rPr>
                        <a:t> </a:t>
                      </a:r>
                      <a:endParaRPr lang="en-GB" sz="1400" dirty="0">
                        <a:solidFill>
                          <a:srgbClr val="00B050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B050"/>
                          </a:solidFill>
                          <a:effectLst/>
                          <a:latin typeface="Myriad Pro Semibold"/>
                        </a:rPr>
                        <a:t> </a:t>
                      </a:r>
                      <a:endParaRPr lang="en-GB" sz="1400" dirty="0">
                        <a:solidFill>
                          <a:srgbClr val="00B050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B050"/>
                          </a:solidFill>
                          <a:effectLst/>
                          <a:latin typeface="Myriad Pro Semibold"/>
                        </a:rPr>
                        <a:t> </a:t>
                      </a:r>
                      <a:endParaRPr lang="en-GB" sz="1400" dirty="0">
                        <a:solidFill>
                          <a:srgbClr val="00B050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solidFill>
                          <a:srgbClr val="00B050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B050"/>
                          </a:solidFill>
                          <a:effectLst/>
                          <a:latin typeface="Myriad Pro Semibold"/>
                        </a:rPr>
                        <a:t> </a:t>
                      </a:r>
                      <a:endParaRPr lang="en-GB" sz="1400" dirty="0">
                        <a:solidFill>
                          <a:srgbClr val="00B050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B050"/>
                          </a:solidFill>
                          <a:effectLst/>
                          <a:latin typeface="Myriad Pro Semibold"/>
                        </a:rPr>
                        <a:t> </a:t>
                      </a:r>
                      <a:endParaRPr lang="en-GB" sz="1400" dirty="0">
                        <a:solidFill>
                          <a:srgbClr val="00B050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B050"/>
                          </a:solidFill>
                          <a:effectLst/>
                          <a:latin typeface="Myriad Pro Semibold"/>
                        </a:rPr>
                        <a:t> </a:t>
                      </a:r>
                      <a:endParaRPr lang="en-GB" sz="1400" dirty="0">
                        <a:solidFill>
                          <a:srgbClr val="00B050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B050"/>
                          </a:solidFill>
                          <a:effectLst/>
                          <a:latin typeface="Myriad Pro Semibold"/>
                        </a:rPr>
                        <a:t> </a:t>
                      </a:r>
                      <a:endParaRPr lang="en-GB" sz="1400" dirty="0">
                        <a:solidFill>
                          <a:srgbClr val="00B050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solidFill>
                          <a:srgbClr val="00B050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B050"/>
                          </a:solidFill>
                          <a:effectLst/>
                          <a:latin typeface="Myriad Pro Semibold"/>
                        </a:rPr>
                        <a:t> </a:t>
                      </a:r>
                      <a:endParaRPr lang="en-GB" sz="1400" dirty="0">
                        <a:solidFill>
                          <a:srgbClr val="00B050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B050"/>
                          </a:solidFill>
                          <a:effectLst/>
                          <a:latin typeface="Myriad Pro Semibold"/>
                        </a:rPr>
                        <a:t> </a:t>
                      </a:r>
                      <a:endParaRPr lang="en-GB" sz="1400" dirty="0">
                        <a:solidFill>
                          <a:srgbClr val="00B050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B050"/>
                          </a:solidFill>
                          <a:effectLst/>
                          <a:latin typeface="Myriad Pro Semibold"/>
                        </a:rPr>
                        <a:t> </a:t>
                      </a:r>
                      <a:endParaRPr lang="en-GB" sz="1400" dirty="0">
                        <a:solidFill>
                          <a:srgbClr val="00B050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B050"/>
                          </a:solidFill>
                          <a:effectLst/>
                          <a:latin typeface="Myriad Pro Semibold"/>
                        </a:rPr>
                        <a:t> </a:t>
                      </a:r>
                      <a:endParaRPr lang="en-GB" sz="1400" dirty="0">
                        <a:solidFill>
                          <a:srgbClr val="00B050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solidFill>
                          <a:srgbClr val="00B050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B050"/>
                          </a:solidFill>
                          <a:effectLst/>
                          <a:latin typeface="Myriad Pro Semibold"/>
                        </a:rPr>
                        <a:t> </a:t>
                      </a:r>
                      <a:endParaRPr lang="en-GB" sz="1400" dirty="0">
                        <a:solidFill>
                          <a:srgbClr val="00B050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B050"/>
                          </a:solidFill>
                          <a:effectLst/>
                          <a:latin typeface="Myriad Pro Semibold"/>
                        </a:rPr>
                        <a:t> </a:t>
                      </a:r>
                      <a:endParaRPr lang="en-GB" sz="1400" dirty="0">
                        <a:solidFill>
                          <a:srgbClr val="00B050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B050"/>
                          </a:solidFill>
                          <a:effectLst/>
                          <a:latin typeface="Myriad Pro Semibold"/>
                        </a:rPr>
                        <a:t> </a:t>
                      </a:r>
                      <a:endParaRPr lang="en-GB" sz="1400" dirty="0">
                        <a:solidFill>
                          <a:srgbClr val="00B050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B050"/>
                          </a:solidFill>
                          <a:effectLst/>
                          <a:latin typeface="Myriad Pro Semibold"/>
                        </a:rPr>
                        <a:t> </a:t>
                      </a:r>
                      <a:endParaRPr lang="en-GB" sz="1400" dirty="0">
                        <a:solidFill>
                          <a:srgbClr val="00B050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058088"/>
                  </a:ext>
                </a:extLst>
              </a:tr>
              <a:tr h="4939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</a:rPr>
                        <a:t>Counting in 4s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E2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solidFill>
                          <a:srgbClr val="00B050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B050"/>
                          </a:solidFill>
                          <a:effectLst/>
                          <a:latin typeface="Myriad Pro Semibold"/>
                        </a:rPr>
                        <a:t> </a:t>
                      </a:r>
                      <a:endParaRPr lang="en-GB" sz="1400" dirty="0">
                        <a:solidFill>
                          <a:srgbClr val="00B050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B050"/>
                          </a:solidFill>
                          <a:effectLst/>
                          <a:latin typeface="Myriad Pro Semibold"/>
                        </a:rPr>
                        <a:t> </a:t>
                      </a:r>
                      <a:endParaRPr lang="en-GB" sz="1400" dirty="0">
                        <a:solidFill>
                          <a:srgbClr val="00B050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B050"/>
                          </a:solidFill>
                          <a:effectLst/>
                          <a:latin typeface="Myriad Pro Semibold"/>
                        </a:rPr>
                        <a:t> </a:t>
                      </a:r>
                      <a:endParaRPr lang="en-GB" sz="1400" dirty="0">
                        <a:solidFill>
                          <a:srgbClr val="00B050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B050"/>
                          </a:solidFill>
                          <a:effectLst/>
                          <a:latin typeface="Myriad Pro Semibold"/>
                        </a:rPr>
                        <a:t> </a:t>
                      </a:r>
                      <a:endParaRPr lang="en-GB" sz="1400" dirty="0">
                        <a:solidFill>
                          <a:srgbClr val="00B050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B050"/>
                          </a:solidFill>
                          <a:effectLst/>
                          <a:latin typeface="Myriad Pro Semibold"/>
                        </a:rPr>
                        <a:t> </a:t>
                      </a:r>
                      <a:endParaRPr lang="en-GB" sz="1400" dirty="0">
                        <a:solidFill>
                          <a:srgbClr val="00B050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B050"/>
                          </a:solidFill>
                          <a:effectLst/>
                          <a:latin typeface="Myriad Pro Semibold"/>
                        </a:rPr>
                        <a:t> </a:t>
                      </a:r>
                      <a:endParaRPr lang="en-GB" sz="1400" dirty="0">
                        <a:solidFill>
                          <a:srgbClr val="00B050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B050"/>
                          </a:solidFill>
                          <a:effectLst/>
                          <a:latin typeface="Myriad Pro Semibold"/>
                        </a:rPr>
                        <a:t> </a:t>
                      </a:r>
                      <a:endParaRPr lang="en-GB" sz="1400" dirty="0">
                        <a:solidFill>
                          <a:srgbClr val="00B050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B050"/>
                          </a:solidFill>
                          <a:effectLst/>
                          <a:latin typeface="Myriad Pro Semibold"/>
                        </a:rPr>
                        <a:t> </a:t>
                      </a:r>
                      <a:endParaRPr lang="en-GB" sz="1400" dirty="0">
                        <a:solidFill>
                          <a:srgbClr val="00B050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B050"/>
                          </a:solidFill>
                          <a:effectLst/>
                          <a:latin typeface="Myriad Pro Semibold"/>
                        </a:rPr>
                        <a:t> </a:t>
                      </a:r>
                      <a:endParaRPr lang="en-GB" sz="1400" dirty="0">
                        <a:solidFill>
                          <a:srgbClr val="00B050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solidFill>
                          <a:srgbClr val="00B050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B050"/>
                          </a:solidFill>
                          <a:effectLst/>
                          <a:latin typeface="Myriad Pro Semibold"/>
                        </a:rPr>
                        <a:t> </a:t>
                      </a:r>
                      <a:endParaRPr lang="en-GB" sz="1400" dirty="0">
                        <a:solidFill>
                          <a:srgbClr val="00B050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B050"/>
                          </a:solidFill>
                          <a:effectLst/>
                          <a:latin typeface="Myriad Pro Semibold"/>
                        </a:rPr>
                        <a:t> </a:t>
                      </a:r>
                      <a:endParaRPr lang="en-GB" sz="1400" dirty="0">
                        <a:solidFill>
                          <a:srgbClr val="00B050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B050"/>
                          </a:solidFill>
                          <a:effectLst/>
                          <a:latin typeface="Myriad Pro Semibold"/>
                        </a:rPr>
                        <a:t> </a:t>
                      </a:r>
                      <a:endParaRPr lang="en-GB" sz="1400" dirty="0">
                        <a:solidFill>
                          <a:srgbClr val="00B050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B050"/>
                          </a:solidFill>
                          <a:effectLst/>
                          <a:latin typeface="Myriad Pro Semibold"/>
                        </a:rPr>
                        <a:t> </a:t>
                      </a:r>
                      <a:endParaRPr lang="en-GB" sz="1400" dirty="0">
                        <a:solidFill>
                          <a:srgbClr val="00B050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B050"/>
                          </a:solidFill>
                          <a:effectLst/>
                          <a:latin typeface="Myriad Pro Semibold"/>
                        </a:rPr>
                        <a:t> </a:t>
                      </a:r>
                      <a:endParaRPr lang="en-GB" sz="1400" dirty="0">
                        <a:solidFill>
                          <a:srgbClr val="00B050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B050"/>
                          </a:solidFill>
                          <a:effectLst/>
                          <a:latin typeface="Myriad Pro Semibold"/>
                        </a:rPr>
                        <a:t> </a:t>
                      </a:r>
                      <a:endParaRPr lang="en-GB" sz="1400" dirty="0">
                        <a:solidFill>
                          <a:srgbClr val="00B050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B050"/>
                          </a:solidFill>
                          <a:effectLst/>
                          <a:latin typeface="Myriad Pro Semibold"/>
                        </a:rPr>
                        <a:t> </a:t>
                      </a:r>
                      <a:endParaRPr lang="en-GB" sz="1400" dirty="0">
                        <a:solidFill>
                          <a:srgbClr val="00B050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B050"/>
                          </a:solidFill>
                          <a:effectLst/>
                          <a:latin typeface="Myriad Pro Semibold"/>
                        </a:rPr>
                        <a:t> </a:t>
                      </a:r>
                      <a:endParaRPr lang="en-GB" sz="1400" dirty="0">
                        <a:solidFill>
                          <a:srgbClr val="00B050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B050"/>
                          </a:solidFill>
                          <a:effectLst/>
                          <a:latin typeface="Myriad Pro Semibold"/>
                        </a:rPr>
                        <a:t> </a:t>
                      </a:r>
                      <a:endParaRPr lang="en-GB" sz="1400" dirty="0">
                        <a:solidFill>
                          <a:srgbClr val="00B050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solidFill>
                          <a:srgbClr val="00B050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B050"/>
                          </a:solidFill>
                          <a:effectLst/>
                          <a:latin typeface="Myriad Pro Semibold"/>
                        </a:rPr>
                        <a:t> </a:t>
                      </a:r>
                      <a:endParaRPr lang="en-GB" sz="1400" dirty="0">
                        <a:solidFill>
                          <a:srgbClr val="00B050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B050"/>
                          </a:solidFill>
                          <a:effectLst/>
                          <a:latin typeface="Myriad Pro Semibold"/>
                        </a:rPr>
                        <a:t> </a:t>
                      </a:r>
                      <a:endParaRPr lang="en-GB" sz="1400" dirty="0">
                        <a:solidFill>
                          <a:srgbClr val="00B050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B050"/>
                          </a:solidFill>
                          <a:effectLst/>
                          <a:latin typeface="Myriad Pro Semibold"/>
                        </a:rPr>
                        <a:t> </a:t>
                      </a:r>
                      <a:endParaRPr lang="en-GB" sz="1400" dirty="0">
                        <a:solidFill>
                          <a:srgbClr val="00B050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B050"/>
                          </a:solidFill>
                          <a:effectLst/>
                          <a:latin typeface="Myriad Pro Semibold"/>
                        </a:rPr>
                        <a:t> </a:t>
                      </a:r>
                      <a:endParaRPr lang="en-GB" sz="1400" dirty="0">
                        <a:solidFill>
                          <a:srgbClr val="00B050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26208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8270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2" grpId="0"/>
      <p:bldP spid="20" grpId="0" animBg="1"/>
      <p:bldP spid="21" grpId="0" animBg="1"/>
      <p:bldP spid="22" grpId="0" animBg="1"/>
      <p:bldP spid="23" grpId="0" animBg="1"/>
      <p:bldP spid="24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8747900-34E5-45C2-A425-7FC47C059A6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altLang="en-US" dirty="0"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2.7 </a:t>
            </a:r>
            <a:r>
              <a:rPr lang="en-GB" dirty="0"/>
              <a:t>The 2, 4 and 8 times tables   </a:t>
            </a:r>
            <a:r>
              <a:rPr lang="en-US" altLang="en-US" dirty="0">
                <a:solidFill>
                  <a:srgbClr val="00628C"/>
                </a:solidFill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Step 2:2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709BA742-22D6-4A34-B45B-B3039BD73FC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79130" y="2132856"/>
            <a:ext cx="1540857" cy="1564296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68A21E26-6F6A-4A13-B0FE-2BF07CC690A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7393"/>
          <a:stretch/>
        </p:blipFill>
        <p:spPr>
          <a:xfrm>
            <a:off x="1722484" y="4386064"/>
            <a:ext cx="1474933" cy="864096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0F2E7C76-8BC7-47AD-9AA6-0D8E85B21A0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96356" y="2132856"/>
            <a:ext cx="1418927" cy="1564296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558FEE98-5865-4D38-BE50-84D0FA2DFF1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3287" y="2132856"/>
            <a:ext cx="1418927" cy="1564296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9C724C75-CA23-4053-9FBA-A3195D913B6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13021" y="2132856"/>
            <a:ext cx="1418927" cy="1564296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4525E8F7-E4A5-485C-B288-5CF905C789C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72107" y="2132856"/>
            <a:ext cx="1418927" cy="1564296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AEA12635-3952-4BD8-B6B2-D1B9BDDC56E1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32751" y="2132856"/>
            <a:ext cx="1418927" cy="1564296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04B11435-FDFA-4CDE-957B-6CC6B591EAA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7393"/>
          <a:stretch/>
        </p:blipFill>
        <p:spPr>
          <a:xfrm>
            <a:off x="3178745" y="4386064"/>
            <a:ext cx="1474933" cy="864096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A01AF238-D764-44BE-A3B1-ADF3D68F648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7393"/>
          <a:stretch/>
        </p:blipFill>
        <p:spPr>
          <a:xfrm>
            <a:off x="4627178" y="4386064"/>
            <a:ext cx="1474933" cy="864096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D1E18F51-9D67-4FF1-B00A-E02E5E7621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7393"/>
          <a:stretch/>
        </p:blipFill>
        <p:spPr>
          <a:xfrm>
            <a:off x="6085019" y="4386064"/>
            <a:ext cx="1474933" cy="864096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3F22CFF5-70EB-49FE-A68C-152C5A84512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7393"/>
          <a:stretch/>
        </p:blipFill>
        <p:spPr>
          <a:xfrm>
            <a:off x="7544105" y="4386064"/>
            <a:ext cx="1474933" cy="864096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FF066529-D8E9-4784-8CEF-14D2143EAD2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7393"/>
          <a:stretch/>
        </p:blipFill>
        <p:spPr>
          <a:xfrm>
            <a:off x="8999986" y="4386064"/>
            <a:ext cx="1474933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68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3, Unit 6, Learning Outcome 5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1745207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5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pPr rtl="0"/>
                      <a:r>
                        <a:rPr lang="en-GB" sz="24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Pupils use knowledge of the relationships between the 2 and 4 times tables to solve problems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682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Year 3, Unit 6, Learning Outcome 5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pic>
        <p:nvPicPr>
          <p:cNvPr id="7" name="Picture Placeholder 6" descr="A picture containing text&#10;&#10;Description automatically generated">
            <a:extLst>
              <a:ext uri="{FF2B5EF4-FFF2-40B4-BE49-F238E27FC236}">
                <a16:creationId xmlns:a16="http://schemas.microsoft.com/office/drawing/2014/main" id="{C5857151-BCFB-4E0F-85B7-989B7962AA62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 b="222"/>
          <a:stretch>
            <a:fillRect/>
          </a:stretch>
        </p:blipFill>
        <p:spPr/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4"/>
              </a:rPr>
              <a:t>2.7 Times tables: 2, 4 and 8 and the relationship between them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8821458"/>
              </p:ext>
            </p:extLst>
          </p:nvPr>
        </p:nvGraphicFramePr>
        <p:xfrm>
          <a:off x="4514850" y="4258491"/>
          <a:ext cx="6886575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2:6-2:8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22-24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7814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83882BA-CA82-47A8-BE31-0D1270FB8BF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altLang="en-US" dirty="0"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2.7 </a:t>
            </a:r>
            <a:r>
              <a:rPr lang="en-GB" dirty="0"/>
              <a:t>The 2, 4 and 8 times tables   </a:t>
            </a:r>
            <a:r>
              <a:rPr lang="en-US" altLang="en-US" dirty="0">
                <a:solidFill>
                  <a:srgbClr val="00628C"/>
                </a:solidFill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Step 2:6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3717A0-6F78-4B4A-BB60-43C9822AE4A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18653" y="2248911"/>
            <a:ext cx="3847632" cy="75695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556AC93-21CE-4685-ADAF-42534D2C838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17093" y="4400238"/>
            <a:ext cx="3847632" cy="75695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5539673-70D4-47C7-9249-38D38545903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09581" y="4525968"/>
            <a:ext cx="504056" cy="52111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B885F61-9879-4009-AE9D-1E105D805D3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08440" y="2420889"/>
            <a:ext cx="504056" cy="43204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474869D-B313-4905-880F-BBEBA9E1F87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02675" y="3403639"/>
            <a:ext cx="1566267" cy="630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15ED94A-BE3D-45AF-A42C-BC1B4D6AC6A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7339187" y="2899461"/>
            <a:ext cx="487565" cy="165389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2F78E80-3B40-4748-BEC3-53C2A30668D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11958" y="3403639"/>
            <a:ext cx="864096" cy="630000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504A8508-33D2-4F14-950A-CED59C664D5C}"/>
              </a:ext>
            </a:extLst>
          </p:cNvPr>
          <p:cNvSpPr/>
          <p:nvPr/>
        </p:nvSpPr>
        <p:spPr bwMode="auto">
          <a:xfrm>
            <a:off x="6470328" y="4408537"/>
            <a:ext cx="783410" cy="783410"/>
          </a:xfrm>
          <a:prstGeom prst="ellipse">
            <a:avLst/>
          </a:prstGeom>
          <a:noFill/>
          <a:ln w="28575" cap="flat" cmpd="sng" algn="ctr">
            <a:solidFill>
              <a:srgbClr val="00628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85828597-21A3-419A-B4D7-23324F2C7C6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994" y="2915298"/>
            <a:ext cx="487565" cy="1653898"/>
          </a:xfrm>
          <a:prstGeom prst="rect">
            <a:avLst/>
          </a:prstGeom>
        </p:spPr>
      </p:pic>
      <p:sp>
        <p:nvSpPr>
          <p:cNvPr id="20" name="Oval 19">
            <a:extLst>
              <a:ext uri="{FF2B5EF4-FFF2-40B4-BE49-F238E27FC236}">
                <a16:creationId xmlns:a16="http://schemas.microsoft.com/office/drawing/2014/main" id="{B2AF9D8A-CFDA-4425-BCEB-425D8FFF53FF}"/>
              </a:ext>
            </a:extLst>
          </p:cNvPr>
          <p:cNvSpPr/>
          <p:nvPr/>
        </p:nvSpPr>
        <p:spPr bwMode="auto">
          <a:xfrm>
            <a:off x="6473531" y="2258411"/>
            <a:ext cx="783410" cy="783410"/>
          </a:xfrm>
          <a:prstGeom prst="ellipse">
            <a:avLst/>
          </a:prstGeom>
          <a:noFill/>
          <a:ln w="28575" cap="flat" cmpd="sng" algn="ctr">
            <a:solidFill>
              <a:srgbClr val="00628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1024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010AFB2-7857-4C70-A3F3-A4158657DA2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altLang="en-US" dirty="0"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2.7 </a:t>
            </a:r>
            <a:r>
              <a:rPr lang="en-GB" dirty="0"/>
              <a:t>The 2, 4 and 8 times tables   </a:t>
            </a:r>
            <a:r>
              <a:rPr lang="en-US" altLang="en-US" dirty="0">
                <a:solidFill>
                  <a:srgbClr val="00628C"/>
                </a:solidFill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Step 2:7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955620-EAC3-4D0E-9F27-7BABAC5250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361" y="1076330"/>
            <a:ext cx="7839279" cy="37379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34DDE89-D768-4E6E-87C7-EA8510F88E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361" y="980728"/>
            <a:ext cx="7839279" cy="39292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65427E0-650C-47E4-BE90-683941278EB8}"/>
              </a:ext>
            </a:extLst>
          </p:cNvPr>
          <p:cNvSpPr txBox="1"/>
          <p:nvPr/>
        </p:nvSpPr>
        <p:spPr bwMode="auto">
          <a:xfrm>
            <a:off x="5108286" y="5029824"/>
            <a:ext cx="25516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5 groups of 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A7BDB62-BE0B-4424-A38F-E9096116141B}"/>
              </a:ext>
            </a:extLst>
          </p:cNvPr>
          <p:cNvSpPr txBox="1"/>
          <p:nvPr/>
        </p:nvSpPr>
        <p:spPr bwMode="auto">
          <a:xfrm>
            <a:off x="4367809" y="5491489"/>
            <a:ext cx="413161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5 × 4 = 20	 five 4s are 20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DEB1C2-D1DA-4216-8253-8ACF18FEA0DB}"/>
              </a:ext>
            </a:extLst>
          </p:cNvPr>
          <p:cNvSpPr txBox="1"/>
          <p:nvPr/>
        </p:nvSpPr>
        <p:spPr bwMode="auto">
          <a:xfrm>
            <a:off x="4367809" y="5892040"/>
            <a:ext cx="465627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4 × 5 = 20	 4, five times is 20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D21E4B8-5130-491B-9C74-2877E7EBA8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361" y="759420"/>
            <a:ext cx="7839279" cy="434028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EF0EAC9-CC88-4D42-9570-D30E944D14BD}"/>
              </a:ext>
            </a:extLst>
          </p:cNvPr>
          <p:cNvSpPr txBox="1"/>
          <p:nvPr/>
        </p:nvSpPr>
        <p:spPr bwMode="auto">
          <a:xfrm>
            <a:off x="4513280" y="5460932"/>
            <a:ext cx="424847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5 × 2 = 10	 five 2s are 10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A7A7A52-5E19-48E7-853A-F7D6A574D1F1}"/>
              </a:ext>
            </a:extLst>
          </p:cNvPr>
          <p:cNvSpPr txBox="1"/>
          <p:nvPr/>
        </p:nvSpPr>
        <p:spPr bwMode="auto">
          <a:xfrm>
            <a:off x="4181963" y="5906929"/>
            <a:ext cx="49111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2 × 5 = 10	 2, five times is 10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55FC8BF-BBD7-48DE-84BB-D6DD1DDC3B85}"/>
              </a:ext>
            </a:extLst>
          </p:cNvPr>
          <p:cNvSpPr txBox="1"/>
          <p:nvPr/>
        </p:nvSpPr>
        <p:spPr bwMode="auto">
          <a:xfrm>
            <a:off x="5108286" y="5005530"/>
            <a:ext cx="27159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5 groups of 2</a:t>
            </a:r>
          </a:p>
        </p:txBody>
      </p:sp>
    </p:spTree>
    <p:extLst>
      <p:ext uri="{BB962C8B-B14F-4D97-AF65-F5344CB8AC3E}">
        <p14:creationId xmlns:p14="http://schemas.microsoft.com/office/powerpoint/2010/main" val="2307947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  <p:bldP spid="9" grpId="0"/>
      <p:bldP spid="9" grpId="1"/>
      <p:bldP spid="12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BEBBBA-AD76-4C47-8E44-81D4F8483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5" name="Content Placeholder 10">
            <a:extLst>
              <a:ext uri="{FF2B5EF4-FFF2-40B4-BE49-F238E27FC236}">
                <a16:creationId xmlns:a16="http://schemas.microsoft.com/office/drawing/2014/main" id="{A4191577-7FB3-44A1-AC26-B90834750BC8}"/>
              </a:ext>
            </a:extLst>
          </p:cNvPr>
          <p:cNvSpPr txBox="1">
            <a:spLocks/>
          </p:cNvSpPr>
          <p:nvPr/>
        </p:nvSpPr>
        <p:spPr>
          <a:xfrm>
            <a:off x="594007" y="845820"/>
            <a:ext cx="11140163" cy="32083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The links below take you to the starting slide of each learning outcome.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37BAE3D-75EB-48DC-9322-F1A247F8AE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5454599"/>
              </p:ext>
            </p:extLst>
          </p:nvPr>
        </p:nvGraphicFramePr>
        <p:xfrm>
          <a:off x="594008" y="1535029"/>
          <a:ext cx="10712127" cy="259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9630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9782497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n-GB" sz="20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3" action="ppaction://hlinksldjump"/>
                        </a:rPr>
                        <a:t>Pupils</a:t>
                      </a:r>
                      <a:r>
                        <a:rPr lang="en-GB" sz="16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 action="ppaction://hlinksldjump"/>
                        </a:rPr>
                        <a:t> </a:t>
                      </a:r>
                      <a:r>
                        <a:rPr lang="en-GB" sz="20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3" action="ppaction://hlinksldjump"/>
                        </a:rPr>
                        <a:t>use knowledge of the relationships between the 2, 4 and 8 times tables to solve problems</a:t>
                      </a:r>
                      <a:endParaRPr lang="en-GB" sz="20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n-GB" sz="20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4" action="ppaction://hlinksldjump"/>
                        </a:rPr>
                        <a:t>Pupils</a:t>
                      </a:r>
                      <a:r>
                        <a:rPr lang="en-GB" sz="16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 action="ppaction://hlinksldjump"/>
                        </a:rPr>
                        <a:t> </a:t>
                      </a:r>
                      <a:r>
                        <a:rPr lang="en-GB" sz="20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4" action="ppaction://hlinksldjump"/>
                        </a:rPr>
                        <a:t>use knowledge of the</a:t>
                      </a:r>
                      <a:r>
                        <a:rPr lang="en-GB" sz="16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 action="ppaction://hlinksldjump"/>
                        </a:rPr>
                        <a:t> </a:t>
                      </a:r>
                      <a:r>
                        <a:rPr lang="en-GB" sz="20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4" action="ppaction://hlinksldjump"/>
                        </a:rPr>
                        <a:t>divisibility rules for divisors of 2 and 4 to solve problems</a:t>
                      </a:r>
                      <a:endParaRPr lang="en-GB" sz="20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66048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n-GB" sz="20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5" action="ppaction://hlinksldjump"/>
                        </a:rPr>
                        <a:t>Pupils</a:t>
                      </a:r>
                      <a:r>
                        <a:rPr lang="en-GB" sz="16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5" action="ppaction://hlinksldjump"/>
                        </a:rPr>
                        <a:t> </a:t>
                      </a:r>
                      <a:r>
                        <a:rPr lang="en-GB" sz="20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5" action="ppaction://hlinksldjump"/>
                        </a:rPr>
                        <a:t>use knowledge of the divisibility rules for divisors of 8 to solve problems</a:t>
                      </a:r>
                      <a:endParaRPr lang="en-GB" sz="20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64850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n-GB" sz="20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6" action="ppaction://hlinksldjump"/>
                        </a:rPr>
                        <a:t>Pupils</a:t>
                      </a:r>
                      <a:r>
                        <a:rPr lang="en-GB" sz="16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6" action="ppaction://hlinksldjump"/>
                        </a:rPr>
                        <a:t> </a:t>
                      </a:r>
                      <a:r>
                        <a:rPr lang="en-GB" sz="20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6" action="ppaction://hlinksldjump"/>
                        </a:rPr>
                        <a:t>scale known multiplication facts by 10</a:t>
                      </a:r>
                      <a:endParaRPr lang="en-GB" sz="20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54619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n-GB" sz="20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7" action="ppaction://hlinksldjump"/>
                        </a:rPr>
                        <a:t>Pupils</a:t>
                      </a:r>
                      <a:r>
                        <a:rPr lang="en-GB" sz="16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7" action="ppaction://hlinksldjump"/>
                        </a:rPr>
                        <a:t> </a:t>
                      </a:r>
                      <a:r>
                        <a:rPr lang="en-GB" sz="20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7" action="ppaction://hlinksldjump"/>
                        </a:rPr>
                        <a:t>scale division derived from multiplication facts by 10</a:t>
                      </a:r>
                      <a:endParaRPr lang="en-GB" sz="20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7959847"/>
                  </a:ext>
                </a:extLst>
              </a:tr>
            </a:tbl>
          </a:graphicData>
        </a:graphic>
      </p:graphicFrame>
      <p:sp>
        <p:nvSpPr>
          <p:cNvPr id="7" name="Action Button: Return 6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2570C625-E476-4A8C-BF3D-99D1E479925B}"/>
              </a:ext>
            </a:extLst>
          </p:cNvPr>
          <p:cNvSpPr/>
          <p:nvPr/>
        </p:nvSpPr>
        <p:spPr>
          <a:xfrm>
            <a:off x="602048" y="514297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CEE4455-BFAA-47B1-A1C6-8DC3C9CE865C}"/>
              </a:ext>
            </a:extLst>
          </p:cNvPr>
          <p:cNvSpPr txBox="1"/>
          <p:nvPr/>
        </p:nvSpPr>
        <p:spPr>
          <a:xfrm>
            <a:off x="988023" y="5092138"/>
            <a:ext cx="103521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the arrow button to return to this Contents slide.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B238C35-3C03-4D16-99F1-BBF34DEA372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94008" y="246063"/>
            <a:ext cx="11140163" cy="426170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bg1"/>
                </a:solidFill>
              </a:rPr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2246562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74B9073-94AB-4253-B0A9-F0F911202E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altLang="en-US" dirty="0"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2.7 </a:t>
            </a:r>
            <a:r>
              <a:rPr lang="en-GB" dirty="0"/>
              <a:t>The 2, 4 and 8 times tables   </a:t>
            </a:r>
            <a:r>
              <a:rPr lang="en-US" altLang="en-US" dirty="0">
                <a:solidFill>
                  <a:srgbClr val="00628C"/>
                </a:solidFill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Step 2:7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162612-818F-40FC-962E-E75268AF8C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128" y="970246"/>
            <a:ext cx="7599907" cy="38092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D37284B-8987-426B-B8E1-9DDC56FF21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0750" y="764704"/>
            <a:ext cx="7599907" cy="420775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46BCF18-D07C-43E6-BA4D-10199F2CCCC0}"/>
              </a:ext>
            </a:extLst>
          </p:cNvPr>
          <p:cNvSpPr txBox="1"/>
          <p:nvPr/>
        </p:nvSpPr>
        <p:spPr bwMode="auto">
          <a:xfrm>
            <a:off x="2428407" y="5013177"/>
            <a:ext cx="227118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5 groups of 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08702B-965F-46CE-B58E-A7911E95C63D}"/>
              </a:ext>
            </a:extLst>
          </p:cNvPr>
          <p:cNvSpPr txBox="1"/>
          <p:nvPr/>
        </p:nvSpPr>
        <p:spPr bwMode="auto">
          <a:xfrm>
            <a:off x="1847529" y="5459976"/>
            <a:ext cx="37286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5 × 4 = 20    five 4s are 20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4842948-23D4-4AAC-9890-092304BED28D}"/>
              </a:ext>
            </a:extLst>
          </p:cNvPr>
          <p:cNvSpPr txBox="1"/>
          <p:nvPr/>
        </p:nvSpPr>
        <p:spPr bwMode="auto">
          <a:xfrm>
            <a:off x="1847528" y="5864041"/>
            <a:ext cx="42484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4 × 5 = 20    4, five times is 20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78988AE-3187-4AC4-8867-C8D1C97B6D80}"/>
              </a:ext>
            </a:extLst>
          </p:cNvPr>
          <p:cNvSpPr txBox="1"/>
          <p:nvPr/>
        </p:nvSpPr>
        <p:spPr bwMode="auto">
          <a:xfrm>
            <a:off x="6318406" y="5459976"/>
            <a:ext cx="37286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5 × 2 = 10    five 2s are 10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E55CA92-F8DE-4800-8B10-5CCA1467EF61}"/>
              </a:ext>
            </a:extLst>
          </p:cNvPr>
          <p:cNvSpPr txBox="1"/>
          <p:nvPr/>
        </p:nvSpPr>
        <p:spPr bwMode="auto">
          <a:xfrm>
            <a:off x="6318405" y="5864041"/>
            <a:ext cx="42484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2 × 5 = 10    2, five times is 10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9E2C7BD-1125-4EF0-A60F-B0451A1836AF}"/>
              </a:ext>
            </a:extLst>
          </p:cNvPr>
          <p:cNvSpPr txBox="1"/>
          <p:nvPr/>
        </p:nvSpPr>
        <p:spPr bwMode="auto">
          <a:xfrm>
            <a:off x="6972640" y="5013177"/>
            <a:ext cx="21978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5 groups of 2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8271CF5-857E-4511-9D0D-66A713BD4EEC}"/>
              </a:ext>
            </a:extLst>
          </p:cNvPr>
          <p:cNvCxnSpPr/>
          <p:nvPr/>
        </p:nvCxnSpPr>
        <p:spPr bwMode="auto">
          <a:xfrm>
            <a:off x="6096000" y="764704"/>
            <a:ext cx="0" cy="5607168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90033639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3, Unit 6, Learning Outcome 6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4087737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6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pPr rtl="0"/>
                      <a:r>
                        <a:rPr lang="en-GB" sz="24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Pupils represent counting in eights as the 8 times table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0329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Year 3, Unit 6, Learning Outcome 6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pic>
        <p:nvPicPr>
          <p:cNvPr id="7" name="Picture Placeholder 6" descr="A picture containing text&#10;&#10;Description automatically generated">
            <a:extLst>
              <a:ext uri="{FF2B5EF4-FFF2-40B4-BE49-F238E27FC236}">
                <a16:creationId xmlns:a16="http://schemas.microsoft.com/office/drawing/2014/main" id="{C5857151-BCFB-4E0F-85B7-989B7962AA62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 b="222"/>
          <a:stretch>
            <a:fillRect/>
          </a:stretch>
        </p:blipFill>
        <p:spPr/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4"/>
              </a:rPr>
              <a:t>2.7 Times tables: 2, 4 and 8 and the relationship between them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7124769"/>
              </p:ext>
            </p:extLst>
          </p:nvPr>
        </p:nvGraphicFramePr>
        <p:xfrm>
          <a:off x="4514850" y="4258491"/>
          <a:ext cx="6886575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3:1-3:7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25-31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7424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09B3F05-4DC7-40FC-AEA1-BBE6EE5FD7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altLang="en-US" dirty="0"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2.7 </a:t>
            </a:r>
            <a:r>
              <a:rPr lang="en-GB" dirty="0"/>
              <a:t>The 2, 4 and 8 times tables   </a:t>
            </a:r>
            <a:r>
              <a:rPr lang="en-US" altLang="en-US" dirty="0">
                <a:solidFill>
                  <a:srgbClr val="00628C"/>
                </a:solidFill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Step 3:1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4F3E54C-84C3-4900-9E40-7AC13D3AAB3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4419" y="1506860"/>
            <a:ext cx="2520280" cy="21671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B196127-D9A7-46C7-97DC-551FBCB42EB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55840" y="1484784"/>
            <a:ext cx="2520280" cy="21892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0F520E5-AF9A-4ABA-81E9-14B4A6B4A6D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76120" y="3727212"/>
            <a:ext cx="2520280" cy="74519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DCCC575-1096-479A-8DF8-E624026D4CD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3" r="-980"/>
          <a:stretch/>
        </p:blipFill>
        <p:spPr>
          <a:xfrm>
            <a:off x="2063552" y="4481264"/>
            <a:ext cx="7920880" cy="28803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A5D7E9E-471A-44C6-9F24-65CFAF688B76}"/>
              </a:ext>
            </a:extLst>
          </p:cNvPr>
          <p:cNvSpPr txBox="1"/>
          <p:nvPr/>
        </p:nvSpPr>
        <p:spPr bwMode="auto">
          <a:xfrm>
            <a:off x="1918395" y="4787181"/>
            <a:ext cx="43204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FFD7EC8-93EB-4DB0-B3AE-6EC3A9D4CF08}"/>
              </a:ext>
            </a:extLst>
          </p:cNvPr>
          <p:cNvSpPr txBox="1"/>
          <p:nvPr/>
        </p:nvSpPr>
        <p:spPr bwMode="auto">
          <a:xfrm>
            <a:off x="4438675" y="4787181"/>
            <a:ext cx="43204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8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393D71D-5776-49D0-9E7A-BFAE1C4D0B92}"/>
              </a:ext>
            </a:extLst>
          </p:cNvPr>
          <p:cNvSpPr txBox="1"/>
          <p:nvPr/>
        </p:nvSpPr>
        <p:spPr bwMode="auto">
          <a:xfrm>
            <a:off x="6958955" y="4787181"/>
            <a:ext cx="7075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16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96C5A38-C60E-49DB-9ADD-06D4DA56A4A4}"/>
              </a:ext>
            </a:extLst>
          </p:cNvPr>
          <p:cNvSpPr txBox="1"/>
          <p:nvPr/>
        </p:nvSpPr>
        <p:spPr bwMode="auto">
          <a:xfrm>
            <a:off x="9443802" y="4787181"/>
            <a:ext cx="7075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24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4706573-A479-4736-9D7D-FB3DBA79F1F0}"/>
              </a:ext>
            </a:extLst>
          </p:cNvPr>
          <p:cNvSpPr/>
          <p:nvPr/>
        </p:nvSpPr>
        <p:spPr>
          <a:xfrm>
            <a:off x="3147872" y="817856"/>
            <a:ext cx="60235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US" sz="2400" dirty="0">
                <a:latin typeface="Myriad Pro" panose="020B0503030403020204" pitchFamily="34" charset="0"/>
              </a:rPr>
              <a:t>How many tentacles? Count in groups of 8.</a:t>
            </a:r>
            <a:endParaRPr lang="en-GB" sz="2400" dirty="0">
              <a:latin typeface="Myriad Pro" panose="020B0503030403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298AC5F-809D-4CEA-804D-226E96F84DB2}"/>
              </a:ext>
            </a:extLst>
          </p:cNvPr>
          <p:cNvSpPr/>
          <p:nvPr/>
        </p:nvSpPr>
        <p:spPr>
          <a:xfrm>
            <a:off x="4438675" y="5248846"/>
            <a:ext cx="32278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US" sz="2400" dirty="0">
                <a:latin typeface="Myriad Pro" panose="020B0503030403020204" pitchFamily="34" charset="0"/>
              </a:rPr>
              <a:t>There are 24 tentacles.</a:t>
            </a:r>
            <a:endParaRPr lang="en-GB" sz="2400" dirty="0">
              <a:latin typeface="Myriad Pro" panose="020B0503030403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1E98A89-1C88-492A-8F6D-63FFD29BE394}"/>
              </a:ext>
            </a:extLst>
          </p:cNvPr>
          <p:cNvSpPr/>
          <p:nvPr/>
        </p:nvSpPr>
        <p:spPr>
          <a:xfrm>
            <a:off x="5342427" y="5589241"/>
            <a:ext cx="16962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2400" dirty="0">
                <a:latin typeface="Myriad Pro" panose="020B0503030403020204" pitchFamily="34" charset="0"/>
              </a:rPr>
              <a:t>3 × 8 = 24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B567D60-E342-4659-89AA-6C5A41950334}"/>
              </a:ext>
            </a:extLst>
          </p:cNvPr>
          <p:cNvSpPr/>
          <p:nvPr/>
        </p:nvSpPr>
        <p:spPr>
          <a:xfrm>
            <a:off x="5342427" y="5991672"/>
            <a:ext cx="16962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2400" dirty="0">
                <a:latin typeface="Myriad Pro" panose="020B0503030403020204" pitchFamily="34" charset="0"/>
              </a:rPr>
              <a:t>8 × 3 = 24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44D2A13-74C7-4C0C-9397-186D43F456C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5560" y="3692560"/>
            <a:ext cx="2520280" cy="77984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9FEC86B-B7A4-4816-8059-1AAB587EE1A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68622" y="3765744"/>
            <a:ext cx="2520280" cy="70666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041CC12-B4C1-4046-B8A3-9C3DA8F870E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98"/>
          <a:stretch/>
        </p:blipFill>
        <p:spPr>
          <a:xfrm>
            <a:off x="7328520" y="1467376"/>
            <a:ext cx="2520280" cy="2189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47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2" grpId="2"/>
      <p:bldP spid="13" grpId="0"/>
      <p:bldP spid="13" grpId="1"/>
      <p:bldP spid="14" grpId="0"/>
      <p:bldP spid="16" grpId="0"/>
      <p:bldP spid="18" grpId="0"/>
      <p:bldP spid="20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550FA3D-89B0-45FB-B996-6CC3150D54D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altLang="en-US" dirty="0"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2.7 </a:t>
            </a:r>
            <a:r>
              <a:rPr lang="en-GB" dirty="0"/>
              <a:t>The 2, 4 and 8 times tables   </a:t>
            </a:r>
            <a:r>
              <a:rPr lang="en-US" altLang="en-US" dirty="0">
                <a:solidFill>
                  <a:srgbClr val="00628C"/>
                </a:solidFill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Step 3:3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C70E75-4231-44CF-83E6-AD49C34EB9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517" y="3044049"/>
            <a:ext cx="8712967" cy="15211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8677218-563A-40A2-A4A4-FD77E2E96A83}"/>
              </a:ext>
            </a:extLst>
          </p:cNvPr>
          <p:cNvSpPr txBox="1"/>
          <p:nvPr/>
        </p:nvSpPr>
        <p:spPr bwMode="auto">
          <a:xfrm>
            <a:off x="1559496" y="3212977"/>
            <a:ext cx="43204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8BCE3D-07A8-453B-A5C1-CA0EBA770775}"/>
              </a:ext>
            </a:extLst>
          </p:cNvPr>
          <p:cNvSpPr txBox="1"/>
          <p:nvPr/>
        </p:nvSpPr>
        <p:spPr bwMode="auto">
          <a:xfrm>
            <a:off x="2260526" y="3212977"/>
            <a:ext cx="43204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0F14FA-E538-4FF4-B7B3-2DA7BE57EF0F}"/>
              </a:ext>
            </a:extLst>
          </p:cNvPr>
          <p:cNvSpPr txBox="1"/>
          <p:nvPr/>
        </p:nvSpPr>
        <p:spPr bwMode="auto">
          <a:xfrm>
            <a:off x="2989608" y="3212977"/>
            <a:ext cx="5190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16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0E4D5A-8575-40A1-9EF4-0B27B7F72465}"/>
              </a:ext>
            </a:extLst>
          </p:cNvPr>
          <p:cNvSpPr txBox="1"/>
          <p:nvPr/>
        </p:nvSpPr>
        <p:spPr bwMode="auto">
          <a:xfrm>
            <a:off x="3600872" y="3212977"/>
            <a:ext cx="6229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24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F05869A-0905-4B9D-9BDA-127BCB63E300}"/>
              </a:ext>
            </a:extLst>
          </p:cNvPr>
          <p:cNvSpPr txBox="1"/>
          <p:nvPr/>
        </p:nvSpPr>
        <p:spPr bwMode="auto">
          <a:xfrm>
            <a:off x="4320952" y="3212977"/>
            <a:ext cx="6229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32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878D8EF-F016-4622-83D3-8842E78CD204}"/>
              </a:ext>
            </a:extLst>
          </p:cNvPr>
          <p:cNvSpPr txBox="1"/>
          <p:nvPr/>
        </p:nvSpPr>
        <p:spPr bwMode="auto">
          <a:xfrm>
            <a:off x="5041032" y="3212977"/>
            <a:ext cx="6229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40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C640374-5349-4151-9EFE-CAC824A83EFF}"/>
              </a:ext>
            </a:extLst>
          </p:cNvPr>
          <p:cNvSpPr txBox="1"/>
          <p:nvPr/>
        </p:nvSpPr>
        <p:spPr bwMode="auto">
          <a:xfrm>
            <a:off x="5761112" y="3212977"/>
            <a:ext cx="6229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48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5E378BC-91BB-4D66-8946-C04B984DDE5B}"/>
              </a:ext>
            </a:extLst>
          </p:cNvPr>
          <p:cNvSpPr txBox="1"/>
          <p:nvPr/>
        </p:nvSpPr>
        <p:spPr bwMode="auto">
          <a:xfrm>
            <a:off x="6481192" y="3212977"/>
            <a:ext cx="6229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56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51F4D2A-7C60-44B3-9A3E-9F1555E8F013}"/>
              </a:ext>
            </a:extLst>
          </p:cNvPr>
          <p:cNvSpPr txBox="1"/>
          <p:nvPr/>
        </p:nvSpPr>
        <p:spPr bwMode="auto">
          <a:xfrm>
            <a:off x="7201272" y="3212977"/>
            <a:ext cx="6229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64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ED8A24A-B051-4800-BF44-72CD6D5479FB}"/>
              </a:ext>
            </a:extLst>
          </p:cNvPr>
          <p:cNvSpPr txBox="1"/>
          <p:nvPr/>
        </p:nvSpPr>
        <p:spPr bwMode="auto">
          <a:xfrm>
            <a:off x="7896200" y="3212977"/>
            <a:ext cx="6229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72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23AD121-5CEF-48A3-BF76-E3920F5098A2}"/>
              </a:ext>
            </a:extLst>
          </p:cNvPr>
          <p:cNvSpPr txBox="1"/>
          <p:nvPr/>
        </p:nvSpPr>
        <p:spPr bwMode="auto">
          <a:xfrm>
            <a:off x="8611288" y="3212977"/>
            <a:ext cx="6229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80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33687AD-1245-4D30-AEE8-B1505BDF278C}"/>
              </a:ext>
            </a:extLst>
          </p:cNvPr>
          <p:cNvSpPr txBox="1"/>
          <p:nvPr/>
        </p:nvSpPr>
        <p:spPr bwMode="auto">
          <a:xfrm>
            <a:off x="9312366" y="3212977"/>
            <a:ext cx="6229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88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524087A-9CE8-40F7-89C3-47AF1CBA9BA1}"/>
              </a:ext>
            </a:extLst>
          </p:cNvPr>
          <p:cNvSpPr txBox="1"/>
          <p:nvPr/>
        </p:nvSpPr>
        <p:spPr bwMode="auto">
          <a:xfrm>
            <a:off x="10036344" y="3212977"/>
            <a:ext cx="6229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96</a:t>
            </a:r>
          </a:p>
        </p:txBody>
      </p:sp>
    </p:spTree>
    <p:extLst>
      <p:ext uri="{BB962C8B-B14F-4D97-AF65-F5344CB8AC3E}">
        <p14:creationId xmlns:p14="http://schemas.microsoft.com/office/powerpoint/2010/main" val="1217789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4" grpId="2"/>
      <p:bldP spid="5" grpId="0"/>
      <p:bldP spid="5" grpId="1"/>
      <p:bldP spid="5" grpId="2"/>
      <p:bldP spid="6" grpId="0"/>
      <p:bldP spid="6" grpId="1"/>
      <p:bldP spid="6" grpId="2"/>
      <p:bldP spid="7" grpId="0"/>
      <p:bldP spid="7" grpId="1"/>
      <p:bldP spid="7" grpId="2"/>
      <p:bldP spid="8" grpId="0"/>
      <p:bldP spid="8" grpId="1"/>
      <p:bldP spid="8" grpId="2"/>
      <p:bldP spid="9" grpId="0"/>
      <p:bldP spid="9" grpId="1"/>
      <p:bldP spid="9" grpId="2"/>
      <p:bldP spid="10" grpId="0"/>
      <p:bldP spid="10" grpId="1"/>
      <p:bldP spid="10" grpId="2"/>
      <p:bldP spid="11" grpId="0"/>
      <p:bldP spid="11" grpId="1"/>
      <p:bldP spid="11" grpId="2"/>
      <p:bldP spid="12" grpId="0"/>
      <p:bldP spid="12" grpId="1"/>
      <p:bldP spid="12" grpId="2"/>
      <p:bldP spid="13" grpId="0"/>
      <p:bldP spid="13" grpId="1"/>
      <p:bldP spid="13" grpId="2"/>
      <p:bldP spid="14" grpId="0"/>
      <p:bldP spid="14" grpId="1"/>
      <p:bldP spid="14" grpId="2"/>
      <p:bldP spid="15" grpId="0"/>
      <p:bldP spid="15" grpId="1"/>
      <p:bldP spid="15" grpId="2"/>
      <p:bldP spid="16" grpId="0"/>
      <p:bldP spid="16" grpId="1"/>
      <p:bldP spid="16" grpId="2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BB34CF2-4984-439D-B3AD-B8B05631926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altLang="en-US" dirty="0"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2.7 </a:t>
            </a:r>
            <a:r>
              <a:rPr lang="en-GB" dirty="0"/>
              <a:t>The 2, 4 and 8 times tables   </a:t>
            </a:r>
            <a:r>
              <a:rPr lang="en-US" altLang="en-US" dirty="0">
                <a:solidFill>
                  <a:srgbClr val="00628C"/>
                </a:solidFill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Step 3:4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964407-902F-49E9-AF84-803B4BC4A8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9208" y="2741576"/>
            <a:ext cx="1079789" cy="1695536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0EDD165-90BA-45EE-9496-D4CFBE1B6770}"/>
              </a:ext>
            </a:extLst>
          </p:cNvPr>
          <p:cNvGraphicFramePr>
            <a:graphicFrameLocks noGrp="1"/>
          </p:cNvGraphicFramePr>
          <p:nvPr/>
        </p:nvGraphicFramePr>
        <p:xfrm>
          <a:off x="2179209" y="1293215"/>
          <a:ext cx="8274489" cy="12565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28560">
                  <a:extLst>
                    <a:ext uri="{9D8B030D-6E8A-4147-A177-3AD203B41FA5}">
                      <a16:colId xmlns:a16="http://schemas.microsoft.com/office/drawing/2014/main" val="2547668977"/>
                    </a:ext>
                  </a:extLst>
                </a:gridCol>
                <a:gridCol w="920847">
                  <a:extLst>
                    <a:ext uri="{9D8B030D-6E8A-4147-A177-3AD203B41FA5}">
                      <a16:colId xmlns:a16="http://schemas.microsoft.com/office/drawing/2014/main" val="2727201233"/>
                    </a:ext>
                  </a:extLst>
                </a:gridCol>
                <a:gridCol w="920847">
                  <a:extLst>
                    <a:ext uri="{9D8B030D-6E8A-4147-A177-3AD203B41FA5}">
                      <a16:colId xmlns:a16="http://schemas.microsoft.com/office/drawing/2014/main" val="2879728655"/>
                    </a:ext>
                  </a:extLst>
                </a:gridCol>
                <a:gridCol w="920847">
                  <a:extLst>
                    <a:ext uri="{9D8B030D-6E8A-4147-A177-3AD203B41FA5}">
                      <a16:colId xmlns:a16="http://schemas.microsoft.com/office/drawing/2014/main" val="2918541058"/>
                    </a:ext>
                  </a:extLst>
                </a:gridCol>
                <a:gridCol w="920847">
                  <a:extLst>
                    <a:ext uri="{9D8B030D-6E8A-4147-A177-3AD203B41FA5}">
                      <a16:colId xmlns:a16="http://schemas.microsoft.com/office/drawing/2014/main" val="1998863701"/>
                    </a:ext>
                  </a:extLst>
                </a:gridCol>
                <a:gridCol w="920847">
                  <a:extLst>
                    <a:ext uri="{9D8B030D-6E8A-4147-A177-3AD203B41FA5}">
                      <a16:colId xmlns:a16="http://schemas.microsoft.com/office/drawing/2014/main" val="2033858592"/>
                    </a:ext>
                  </a:extLst>
                </a:gridCol>
                <a:gridCol w="920847">
                  <a:extLst>
                    <a:ext uri="{9D8B030D-6E8A-4147-A177-3AD203B41FA5}">
                      <a16:colId xmlns:a16="http://schemas.microsoft.com/office/drawing/2014/main" val="4009768708"/>
                    </a:ext>
                  </a:extLst>
                </a:gridCol>
                <a:gridCol w="920847">
                  <a:extLst>
                    <a:ext uri="{9D8B030D-6E8A-4147-A177-3AD203B41FA5}">
                      <a16:colId xmlns:a16="http://schemas.microsoft.com/office/drawing/2014/main" val="417454730"/>
                    </a:ext>
                  </a:extLst>
                </a:gridCol>
              </a:tblGrid>
              <a:tr h="51823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</a:rPr>
                        <a:t>Number of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</a:rPr>
                        <a:t>octopuses</a:t>
                      </a:r>
                      <a:endParaRPr lang="en-GB" sz="2000" b="1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2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000" b="0" dirty="0">
                        <a:solidFill>
                          <a:srgbClr val="FF0000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000" b="0" dirty="0">
                        <a:solidFill>
                          <a:srgbClr val="FF0000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000" b="0" dirty="0">
                        <a:solidFill>
                          <a:srgbClr val="FF0000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000" b="0" dirty="0">
                        <a:solidFill>
                          <a:srgbClr val="FF0000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000" b="0" dirty="0">
                        <a:solidFill>
                          <a:srgbClr val="FF0000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000" b="0" dirty="0">
                        <a:solidFill>
                          <a:srgbClr val="FF0000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000" b="0" dirty="0">
                        <a:solidFill>
                          <a:srgbClr val="FF0000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4916583"/>
                  </a:ext>
                </a:extLst>
              </a:tr>
              <a:tr h="45569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</a:rPr>
                        <a:t>Total number of tentacles</a:t>
                      </a:r>
                      <a:endParaRPr lang="en-GB" sz="2000" b="1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2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000" b="0" dirty="0">
                        <a:solidFill>
                          <a:srgbClr val="FF0000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000" b="0" dirty="0">
                        <a:solidFill>
                          <a:srgbClr val="FF0000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000" b="0" dirty="0">
                        <a:solidFill>
                          <a:srgbClr val="FF0000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000" b="0" dirty="0">
                        <a:solidFill>
                          <a:srgbClr val="FF0000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000" b="0" dirty="0">
                        <a:solidFill>
                          <a:srgbClr val="FF0000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000" b="0" dirty="0">
                        <a:solidFill>
                          <a:srgbClr val="FF0000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000" b="0" dirty="0">
                        <a:solidFill>
                          <a:srgbClr val="FF0000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2478858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25BF8CEB-177C-41D2-BC79-10A85A96126B}"/>
              </a:ext>
            </a:extLst>
          </p:cNvPr>
          <p:cNvSpPr txBox="1"/>
          <p:nvPr/>
        </p:nvSpPr>
        <p:spPr bwMode="auto">
          <a:xfrm>
            <a:off x="5231904" y="1390434"/>
            <a:ext cx="32252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0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6AD2D9F-786D-42A4-B7DA-28BE57A03207}"/>
              </a:ext>
            </a:extLst>
          </p:cNvPr>
          <p:cNvSpPr txBox="1"/>
          <p:nvPr/>
        </p:nvSpPr>
        <p:spPr bwMode="auto">
          <a:xfrm>
            <a:off x="6143157" y="1390434"/>
            <a:ext cx="32252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0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E2AD80-E687-442B-B921-67600B5898B7}"/>
              </a:ext>
            </a:extLst>
          </p:cNvPr>
          <p:cNvSpPr txBox="1"/>
          <p:nvPr/>
        </p:nvSpPr>
        <p:spPr bwMode="auto">
          <a:xfrm>
            <a:off x="7072699" y="1390434"/>
            <a:ext cx="32252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0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C3CBF3B-828B-4750-9C35-FBEFF9DE86C0}"/>
              </a:ext>
            </a:extLst>
          </p:cNvPr>
          <p:cNvSpPr txBox="1"/>
          <p:nvPr/>
        </p:nvSpPr>
        <p:spPr bwMode="auto">
          <a:xfrm>
            <a:off x="7965129" y="1390434"/>
            <a:ext cx="32252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0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0117FBC-1E0D-45F4-ABD3-6E7CF45B759C}"/>
              </a:ext>
            </a:extLst>
          </p:cNvPr>
          <p:cNvSpPr txBox="1"/>
          <p:nvPr/>
        </p:nvSpPr>
        <p:spPr bwMode="auto">
          <a:xfrm>
            <a:off x="8901233" y="1390434"/>
            <a:ext cx="32252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0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9DD283E-777A-4D13-A9C7-51C356668CF3}"/>
              </a:ext>
            </a:extLst>
          </p:cNvPr>
          <p:cNvSpPr txBox="1"/>
          <p:nvPr/>
        </p:nvSpPr>
        <p:spPr bwMode="auto">
          <a:xfrm>
            <a:off x="5231904" y="2030303"/>
            <a:ext cx="32252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0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8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DA7472D-26B7-4072-A1CA-3AFD221ACFB4}"/>
              </a:ext>
            </a:extLst>
          </p:cNvPr>
          <p:cNvSpPr txBox="1"/>
          <p:nvPr/>
        </p:nvSpPr>
        <p:spPr bwMode="auto">
          <a:xfrm>
            <a:off x="6074228" y="2030303"/>
            <a:ext cx="46038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0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16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DAF7588-A171-47C9-B0EC-9A0EB6AA1349}"/>
              </a:ext>
            </a:extLst>
          </p:cNvPr>
          <p:cNvSpPr txBox="1"/>
          <p:nvPr/>
        </p:nvSpPr>
        <p:spPr bwMode="auto">
          <a:xfrm>
            <a:off x="7003770" y="2030303"/>
            <a:ext cx="46038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0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24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0CC06BF-52FD-4E69-84C5-F3CBAB03A542}"/>
              </a:ext>
            </a:extLst>
          </p:cNvPr>
          <p:cNvSpPr txBox="1"/>
          <p:nvPr/>
        </p:nvSpPr>
        <p:spPr bwMode="auto">
          <a:xfrm>
            <a:off x="7896200" y="2030303"/>
            <a:ext cx="46038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0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32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D928FB0-3CC0-4DE1-9497-29C74B96A259}"/>
              </a:ext>
            </a:extLst>
          </p:cNvPr>
          <p:cNvSpPr txBox="1"/>
          <p:nvPr/>
        </p:nvSpPr>
        <p:spPr bwMode="auto">
          <a:xfrm>
            <a:off x="8832304" y="2030303"/>
            <a:ext cx="46038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0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40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13773E6-DA46-4673-84C3-E5EE29CCBBCE}"/>
              </a:ext>
            </a:extLst>
          </p:cNvPr>
          <p:cNvSpPr txBox="1"/>
          <p:nvPr/>
        </p:nvSpPr>
        <p:spPr bwMode="auto">
          <a:xfrm>
            <a:off x="4290303" y="1390434"/>
            <a:ext cx="32252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0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1F7F181-90F3-48F1-8BBB-0AE20EB78DB0}"/>
              </a:ext>
            </a:extLst>
          </p:cNvPr>
          <p:cNvSpPr txBox="1"/>
          <p:nvPr/>
        </p:nvSpPr>
        <p:spPr bwMode="auto">
          <a:xfrm>
            <a:off x="4290303" y="2030303"/>
            <a:ext cx="32252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0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E3688D4-0F98-4C0F-BA00-EF51692FA4A5}"/>
              </a:ext>
            </a:extLst>
          </p:cNvPr>
          <p:cNvSpPr txBox="1"/>
          <p:nvPr/>
        </p:nvSpPr>
        <p:spPr bwMode="auto">
          <a:xfrm>
            <a:off x="6120337" y="4623520"/>
            <a:ext cx="3513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2F26F41-4511-40BF-952A-11FE577AD27F}"/>
              </a:ext>
            </a:extLst>
          </p:cNvPr>
          <p:cNvSpPr txBox="1"/>
          <p:nvPr/>
        </p:nvSpPr>
        <p:spPr bwMode="auto">
          <a:xfrm>
            <a:off x="4746064" y="5141360"/>
            <a:ext cx="312938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0 × 8 = 0     8 × 0 = 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E913FB4-AFE1-48DE-AA62-72187FD9F781}"/>
              </a:ext>
            </a:extLst>
          </p:cNvPr>
          <p:cNvSpPr txBox="1"/>
          <p:nvPr/>
        </p:nvSpPr>
        <p:spPr bwMode="auto">
          <a:xfrm>
            <a:off x="4746064" y="5141360"/>
            <a:ext cx="312938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1 × 8 = 8     8 × 1 = 8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9E4BE8C-29C2-4FA5-9D64-33429BD4F09F}"/>
              </a:ext>
            </a:extLst>
          </p:cNvPr>
          <p:cNvSpPr txBox="1"/>
          <p:nvPr/>
        </p:nvSpPr>
        <p:spPr bwMode="auto">
          <a:xfrm>
            <a:off x="4579352" y="5141360"/>
            <a:ext cx="346280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2 × 8 = 16     8 × 2 = 16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5CD1811-B9E5-4B15-B9BE-5C7A5152DCF8}"/>
              </a:ext>
            </a:extLst>
          </p:cNvPr>
          <p:cNvSpPr txBox="1"/>
          <p:nvPr/>
        </p:nvSpPr>
        <p:spPr bwMode="auto">
          <a:xfrm>
            <a:off x="4579352" y="5141360"/>
            <a:ext cx="346280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3 × 8 = 24     8 × 3 = 24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ED98E61-66B5-4C26-82E0-F5B74F22EE34}"/>
              </a:ext>
            </a:extLst>
          </p:cNvPr>
          <p:cNvSpPr txBox="1"/>
          <p:nvPr/>
        </p:nvSpPr>
        <p:spPr bwMode="auto">
          <a:xfrm>
            <a:off x="4579352" y="5141360"/>
            <a:ext cx="346280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6 × 8 = 48     8 × 6 = 48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5B088B9-A65C-4CF9-9AE8-687D9975818D}"/>
              </a:ext>
            </a:extLst>
          </p:cNvPr>
          <p:cNvSpPr txBox="1"/>
          <p:nvPr/>
        </p:nvSpPr>
        <p:spPr bwMode="auto">
          <a:xfrm>
            <a:off x="9809003" y="1390434"/>
            <a:ext cx="32252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0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6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65E33DD-8066-44EF-BB14-C753E94B9FCB}"/>
              </a:ext>
            </a:extLst>
          </p:cNvPr>
          <p:cNvSpPr txBox="1"/>
          <p:nvPr/>
        </p:nvSpPr>
        <p:spPr bwMode="auto">
          <a:xfrm>
            <a:off x="9740074" y="2030303"/>
            <a:ext cx="46038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0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48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44A2627-62CF-4724-944F-A28278558F22}"/>
              </a:ext>
            </a:extLst>
          </p:cNvPr>
          <p:cNvSpPr txBox="1"/>
          <p:nvPr/>
        </p:nvSpPr>
        <p:spPr bwMode="auto">
          <a:xfrm>
            <a:off x="4579352" y="5141360"/>
            <a:ext cx="346280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4 × 8 = 32     8 × 4 = 32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159939F-3DBB-4449-A9F8-00558B99924D}"/>
              </a:ext>
            </a:extLst>
          </p:cNvPr>
          <p:cNvSpPr txBox="1"/>
          <p:nvPr/>
        </p:nvSpPr>
        <p:spPr bwMode="auto">
          <a:xfrm>
            <a:off x="4579352" y="5141360"/>
            <a:ext cx="346280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5 × 8 = 40     8 × 5 = 40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265B4643-C99E-46B1-93EE-25311A8CBB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098" y="2741576"/>
            <a:ext cx="1079789" cy="1695536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0736FD98-0C5D-4BB8-B5BF-DDAD93567A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988" y="2741576"/>
            <a:ext cx="1079789" cy="1695536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AC5EB4AF-77C3-4285-92F1-1AAC52A74A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878" y="2741576"/>
            <a:ext cx="1079789" cy="1695536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9D4F592E-AD90-4D57-896D-4A1CA4EB6A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768" y="2741576"/>
            <a:ext cx="1079789" cy="1695536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8752A67E-F57E-452A-8CC0-698188C5D4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660" y="2741576"/>
            <a:ext cx="1079789" cy="1695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419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00"/>
                            </p:stCondLst>
                            <p:childTnLst>
                              <p:par>
                                <p:cTn id="1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3" grpId="0"/>
      <p:bldP spid="24" grpId="0"/>
      <p:bldP spid="25" grpId="0"/>
      <p:bldP spid="25" grpId="1"/>
      <p:bldP spid="26" grpId="0"/>
      <p:bldP spid="26" grpId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D9BC2AC-57F7-4668-B650-DEEF54E983E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altLang="en-US" dirty="0"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2.7 </a:t>
            </a:r>
            <a:r>
              <a:rPr lang="en-GB" dirty="0"/>
              <a:t>The 2, 4 and 8 times tables   </a:t>
            </a:r>
            <a:r>
              <a:rPr lang="en-US" altLang="en-US" dirty="0">
                <a:solidFill>
                  <a:srgbClr val="00628C"/>
                </a:solidFill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Step 3:5</a:t>
            </a:r>
            <a:endParaRPr lang="en-GB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DB7022E-01DC-4C36-AC5D-C982838B8068}"/>
              </a:ext>
            </a:extLst>
          </p:cNvPr>
          <p:cNvGraphicFramePr>
            <a:graphicFrameLocks noGrp="1"/>
          </p:cNvGraphicFramePr>
          <p:nvPr/>
        </p:nvGraphicFramePr>
        <p:xfrm>
          <a:off x="1819275" y="979039"/>
          <a:ext cx="3860750" cy="52975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51198">
                  <a:extLst>
                    <a:ext uri="{9D8B030D-6E8A-4147-A177-3AD203B41FA5}">
                      <a16:colId xmlns:a16="http://schemas.microsoft.com/office/drawing/2014/main" val="798612558"/>
                    </a:ext>
                  </a:extLst>
                </a:gridCol>
                <a:gridCol w="1909552">
                  <a:extLst>
                    <a:ext uri="{9D8B030D-6E8A-4147-A177-3AD203B41FA5}">
                      <a16:colId xmlns:a16="http://schemas.microsoft.com/office/drawing/2014/main" val="1206225632"/>
                    </a:ext>
                  </a:extLst>
                </a:gridCol>
              </a:tblGrid>
              <a:tr h="7141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</a:rPr>
                        <a:t>Number of octopuses</a:t>
                      </a:r>
                      <a:endParaRPr lang="en-GB" sz="2000" b="1" dirty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2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</a:rPr>
                        <a:t>Total number of tentacles</a:t>
                      </a:r>
                      <a:endParaRPr lang="en-GB" sz="2000" b="1" dirty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2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2502189"/>
                  </a:ext>
                </a:extLst>
              </a:tr>
              <a:tr h="3521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</a:rPr>
                        <a:t>0</a:t>
                      </a:r>
                      <a:endParaRPr lang="en-GB" sz="2000" b="0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GB" sz="2000" dirty="0"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781842"/>
                  </a:ext>
                </a:extLst>
              </a:tr>
              <a:tr h="3521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</a:rPr>
                        <a:t>1</a:t>
                      </a:r>
                      <a:endParaRPr lang="en-GB" sz="2000" b="0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endParaRPr lang="en-GB" sz="2000"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0443599"/>
                  </a:ext>
                </a:extLst>
              </a:tr>
              <a:tr h="3521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</a:rPr>
                        <a:t>2</a:t>
                      </a:r>
                      <a:endParaRPr lang="en-GB" sz="2000" b="0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16</a:t>
                      </a:r>
                      <a:endParaRPr lang="en-GB" sz="2000" dirty="0"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644771"/>
                  </a:ext>
                </a:extLst>
              </a:tr>
              <a:tr h="3521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</a:rPr>
                        <a:t>3</a:t>
                      </a:r>
                      <a:endParaRPr lang="en-GB" sz="2000" b="0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  <a:endParaRPr lang="en-GB" sz="2000" dirty="0"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3519447"/>
                  </a:ext>
                </a:extLst>
              </a:tr>
              <a:tr h="3521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</a:rPr>
                        <a:t>4</a:t>
                      </a:r>
                      <a:endParaRPr lang="en-GB" sz="2000" b="0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32</a:t>
                      </a:r>
                      <a:endParaRPr lang="en-GB" sz="2000" dirty="0"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6876742"/>
                  </a:ext>
                </a:extLst>
              </a:tr>
              <a:tr h="3521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</a:rPr>
                        <a:t>5</a:t>
                      </a:r>
                      <a:endParaRPr lang="en-GB" sz="2000" b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40</a:t>
                      </a:r>
                      <a:endParaRPr lang="en-GB" sz="2000" dirty="0"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339620"/>
                  </a:ext>
                </a:extLst>
              </a:tr>
              <a:tr h="3521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</a:rPr>
                        <a:t>6</a:t>
                      </a:r>
                      <a:endParaRPr lang="en-GB" sz="2000" b="0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48</a:t>
                      </a:r>
                      <a:endParaRPr lang="en-GB" sz="2000" dirty="0"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5881728"/>
                  </a:ext>
                </a:extLst>
              </a:tr>
              <a:tr h="3521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</a:rPr>
                        <a:t>7</a:t>
                      </a:r>
                      <a:endParaRPr lang="en-GB" sz="2000" b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56</a:t>
                      </a:r>
                      <a:endParaRPr lang="en-GB" sz="2000" dirty="0"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0087937"/>
                  </a:ext>
                </a:extLst>
              </a:tr>
              <a:tr h="3521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</a:rPr>
                        <a:t>8</a:t>
                      </a:r>
                      <a:endParaRPr lang="en-GB" sz="2000" b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64</a:t>
                      </a:r>
                      <a:endParaRPr lang="en-GB" sz="2000" dirty="0"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9677809"/>
                  </a:ext>
                </a:extLst>
              </a:tr>
              <a:tr h="3521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</a:rPr>
                        <a:t>9</a:t>
                      </a:r>
                      <a:endParaRPr lang="en-GB" sz="2000" b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72</a:t>
                      </a:r>
                      <a:endParaRPr lang="en-GB" sz="2000" dirty="0"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487473"/>
                  </a:ext>
                </a:extLst>
              </a:tr>
              <a:tr h="3521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</a:rPr>
                        <a:t>10</a:t>
                      </a:r>
                      <a:endParaRPr lang="en-GB" sz="2000" b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80</a:t>
                      </a:r>
                      <a:endParaRPr lang="en-GB" sz="2000" dirty="0"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5837279"/>
                  </a:ext>
                </a:extLst>
              </a:tr>
              <a:tr h="3521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</a:rPr>
                        <a:t>11</a:t>
                      </a:r>
                      <a:endParaRPr lang="en-GB" sz="2000" b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88</a:t>
                      </a:r>
                      <a:endParaRPr lang="en-GB" sz="2000" dirty="0"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8327013"/>
                  </a:ext>
                </a:extLst>
              </a:tr>
              <a:tr h="3521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</a:rPr>
                        <a:t>12</a:t>
                      </a:r>
                      <a:endParaRPr lang="en-GB" sz="2000" b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0000"/>
                          </a:solidFill>
                          <a:effectLst/>
                          <a:latin typeface="Myriad Pro" panose="020B0503030403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96</a:t>
                      </a:r>
                      <a:endParaRPr lang="en-GB" sz="2000" dirty="0"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8775520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7A775E0-6DC7-4E05-84D7-36AFC7E66FAA}"/>
              </a:ext>
            </a:extLst>
          </p:cNvPr>
          <p:cNvGraphicFramePr>
            <a:graphicFrameLocks noGrp="1"/>
          </p:cNvGraphicFramePr>
          <p:nvPr/>
        </p:nvGraphicFramePr>
        <p:xfrm>
          <a:off x="6096000" y="1700809"/>
          <a:ext cx="4136870" cy="457575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68034">
                  <a:extLst>
                    <a:ext uri="{9D8B030D-6E8A-4147-A177-3AD203B41FA5}">
                      <a16:colId xmlns:a16="http://schemas.microsoft.com/office/drawing/2014/main" val="529241110"/>
                    </a:ext>
                  </a:extLst>
                </a:gridCol>
                <a:gridCol w="2068836">
                  <a:extLst>
                    <a:ext uri="{9D8B030D-6E8A-4147-A177-3AD203B41FA5}">
                      <a16:colId xmlns:a16="http://schemas.microsoft.com/office/drawing/2014/main" val="3903664608"/>
                    </a:ext>
                  </a:extLst>
                </a:gridCol>
              </a:tblGrid>
              <a:tr h="3519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 × 8 = 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 × 0 = 0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8072249"/>
                  </a:ext>
                </a:extLst>
              </a:tr>
              <a:tr h="3519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× 8 = 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 × 1 = 8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4410978"/>
                  </a:ext>
                </a:extLst>
              </a:tr>
              <a:tr h="3519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× 8 = 16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 × 2 = 16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6049314"/>
                  </a:ext>
                </a:extLst>
              </a:tr>
              <a:tr h="3519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× 8 = 24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 × 3 = 24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9494334"/>
                  </a:ext>
                </a:extLst>
              </a:tr>
              <a:tr h="3519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× 8 = 32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 × 4 = 32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7786380"/>
                  </a:ext>
                </a:extLst>
              </a:tr>
              <a:tr h="3519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× 8 = 40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 × 5 = 40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3200960"/>
                  </a:ext>
                </a:extLst>
              </a:tr>
              <a:tr h="3519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 × 8 = 48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 × 6 = 48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0706264"/>
                  </a:ext>
                </a:extLst>
              </a:tr>
              <a:tr h="3519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 × 8 = 56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 × 7 = 56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7341920"/>
                  </a:ext>
                </a:extLst>
              </a:tr>
              <a:tr h="3519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 × 8 = 64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 × 8 = 64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8475270"/>
                  </a:ext>
                </a:extLst>
              </a:tr>
              <a:tr h="3519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 × 8 = 72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 × 9 = 72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8445506"/>
                  </a:ext>
                </a:extLst>
              </a:tr>
              <a:tr h="3519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 × 8 = 80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 × 10 = 80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8552452"/>
                  </a:ext>
                </a:extLst>
              </a:tr>
              <a:tr h="3519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 × 8 = 88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 × 11 = 88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6995238"/>
                  </a:ext>
                </a:extLst>
              </a:tr>
              <a:tr h="3519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 × 8 = 96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 × 12 = 96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10993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875210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F7482BD-6A34-4A5F-BD34-F252A4814FA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altLang="en-US" dirty="0"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2.7 </a:t>
            </a:r>
            <a:r>
              <a:rPr lang="en-GB" dirty="0"/>
              <a:t>The 2, 4 and 8 times tables   </a:t>
            </a:r>
            <a:r>
              <a:rPr lang="en-US" altLang="en-US" dirty="0">
                <a:solidFill>
                  <a:srgbClr val="00628C"/>
                </a:solidFill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Step 3:6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4F5DA2-4E8A-4342-B1F6-07460AB3D2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195" y="2432048"/>
            <a:ext cx="7975611" cy="1993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73233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BCDBAE4-7D7D-49C8-94FD-769E3DE0AD1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altLang="en-US" dirty="0"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2.7 </a:t>
            </a:r>
            <a:r>
              <a:rPr lang="en-GB" dirty="0"/>
              <a:t>The 2, 4 and 8 times tables   </a:t>
            </a:r>
            <a:r>
              <a:rPr lang="en-US" altLang="en-US" dirty="0">
                <a:solidFill>
                  <a:srgbClr val="00628C"/>
                </a:solidFill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Step 3:7</a:t>
            </a: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B5BE893-2317-44EC-BE62-6C578031FF43}"/>
              </a:ext>
            </a:extLst>
          </p:cNvPr>
          <p:cNvSpPr txBox="1"/>
          <p:nvPr/>
        </p:nvSpPr>
        <p:spPr bwMode="auto">
          <a:xfrm>
            <a:off x="2764150" y="4468390"/>
            <a:ext cx="14478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5  ×  8  =</a:t>
            </a:r>
            <a:endParaRPr lang="en-GB" sz="2400" dirty="0">
              <a:solidFill>
                <a:srgbClr val="C00000"/>
              </a:solidFill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22EDDD3-26ED-4B4C-AA22-6C613EA81D73}"/>
              </a:ext>
            </a:extLst>
          </p:cNvPr>
          <p:cNvSpPr/>
          <p:nvPr/>
        </p:nvSpPr>
        <p:spPr bwMode="auto">
          <a:xfrm>
            <a:off x="4387770" y="4468390"/>
            <a:ext cx="461665" cy="461665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2A589E-3099-41EB-9763-2D85C5220D5E}"/>
              </a:ext>
            </a:extLst>
          </p:cNvPr>
          <p:cNvSpPr txBox="1"/>
          <p:nvPr/>
        </p:nvSpPr>
        <p:spPr bwMode="auto">
          <a:xfrm>
            <a:off x="4359556" y="4468389"/>
            <a:ext cx="5180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40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86AB75A-048D-4A8B-8CCE-FFA3717ADD49}"/>
              </a:ext>
            </a:extLst>
          </p:cNvPr>
          <p:cNvSpPr txBox="1"/>
          <p:nvPr/>
        </p:nvSpPr>
        <p:spPr bwMode="auto">
          <a:xfrm>
            <a:off x="5926718" y="4467272"/>
            <a:ext cx="14478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8  ×  5  =</a:t>
            </a:r>
            <a:endParaRPr lang="en-GB" sz="2400" dirty="0">
              <a:solidFill>
                <a:srgbClr val="C00000"/>
              </a:solidFill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720FAA1-BC7A-4BA7-9688-07149BB2E160}"/>
              </a:ext>
            </a:extLst>
          </p:cNvPr>
          <p:cNvSpPr/>
          <p:nvPr/>
        </p:nvSpPr>
        <p:spPr bwMode="auto">
          <a:xfrm>
            <a:off x="7550338" y="4467272"/>
            <a:ext cx="461665" cy="461665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29E1624-C850-46A2-AB6D-A8F0F42D06DD}"/>
              </a:ext>
            </a:extLst>
          </p:cNvPr>
          <p:cNvSpPr txBox="1"/>
          <p:nvPr/>
        </p:nvSpPr>
        <p:spPr bwMode="auto">
          <a:xfrm>
            <a:off x="7522124" y="4467271"/>
            <a:ext cx="5180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40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6187A60-EA3B-40AC-9095-67DB401111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561" y="2866330"/>
            <a:ext cx="7839279" cy="84128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FF432CE-4A78-4CA1-BD7A-941D2DAD196A}"/>
              </a:ext>
            </a:extLst>
          </p:cNvPr>
          <p:cNvSpPr/>
          <p:nvPr/>
        </p:nvSpPr>
        <p:spPr>
          <a:xfrm>
            <a:off x="4960785" y="850544"/>
            <a:ext cx="24064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2400" dirty="0">
                <a:latin typeface="Myriad Pro" panose="020B0503030403020204" pitchFamily="34" charset="0"/>
              </a:rPr>
              <a:t>How many legs?</a:t>
            </a:r>
          </a:p>
        </p:txBody>
      </p:sp>
    </p:spTree>
    <p:extLst>
      <p:ext uri="{BB962C8B-B14F-4D97-AF65-F5344CB8AC3E}">
        <p14:creationId xmlns:p14="http://schemas.microsoft.com/office/powerpoint/2010/main" val="1726795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9A0DF99-0289-4707-AD90-2E5174A1E15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altLang="en-US" dirty="0"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2.7 </a:t>
            </a:r>
            <a:r>
              <a:rPr lang="en-GB" dirty="0"/>
              <a:t>The 2, 4 and 8 times tables   </a:t>
            </a:r>
            <a:r>
              <a:rPr lang="en-US" altLang="en-US" dirty="0">
                <a:solidFill>
                  <a:srgbClr val="00628C"/>
                </a:solidFill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Step 3:7</a:t>
            </a: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89FF53C-1C1D-4DFA-882E-1A927C99B9CB}"/>
              </a:ext>
            </a:extLst>
          </p:cNvPr>
          <p:cNvSpPr/>
          <p:nvPr/>
        </p:nvSpPr>
        <p:spPr bwMode="auto">
          <a:xfrm>
            <a:off x="4833965" y="4467274"/>
            <a:ext cx="461665" cy="461665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27692D-1659-4161-8EBF-6CA28B9A61D4}"/>
              </a:ext>
            </a:extLst>
          </p:cNvPr>
          <p:cNvSpPr txBox="1"/>
          <p:nvPr/>
        </p:nvSpPr>
        <p:spPr bwMode="auto">
          <a:xfrm>
            <a:off x="4805751" y="4467273"/>
            <a:ext cx="5180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48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54322C-ABA0-4A74-B90C-FE491813D791}"/>
              </a:ext>
            </a:extLst>
          </p:cNvPr>
          <p:cNvSpPr txBox="1"/>
          <p:nvPr/>
        </p:nvSpPr>
        <p:spPr bwMode="auto">
          <a:xfrm>
            <a:off x="2980860" y="4467271"/>
            <a:ext cx="3513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6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8945959-EB62-48E6-9673-E1E47B6C8579}"/>
              </a:ext>
            </a:extLst>
          </p:cNvPr>
          <p:cNvSpPr/>
          <p:nvPr/>
        </p:nvSpPr>
        <p:spPr bwMode="auto">
          <a:xfrm>
            <a:off x="2927649" y="4467272"/>
            <a:ext cx="461665" cy="461665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ABF8CCC-3AB0-4677-BEE2-8D6A839EF429}"/>
              </a:ext>
            </a:extLst>
          </p:cNvPr>
          <p:cNvSpPr txBox="1"/>
          <p:nvPr/>
        </p:nvSpPr>
        <p:spPr bwMode="auto">
          <a:xfrm>
            <a:off x="3546975" y="4467272"/>
            <a:ext cx="11112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×  8  =</a:t>
            </a:r>
            <a:endParaRPr lang="en-GB" sz="2400" dirty="0">
              <a:solidFill>
                <a:srgbClr val="C00000"/>
              </a:solidFill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3234DBE-E8AE-4466-9ADF-B8F384F5DD0C}"/>
              </a:ext>
            </a:extLst>
          </p:cNvPr>
          <p:cNvSpPr/>
          <p:nvPr/>
        </p:nvSpPr>
        <p:spPr bwMode="auto">
          <a:xfrm>
            <a:off x="7927012" y="4467273"/>
            <a:ext cx="461665" cy="461665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80D628E-27C1-43C4-905D-B2429473E115}"/>
              </a:ext>
            </a:extLst>
          </p:cNvPr>
          <p:cNvSpPr txBox="1"/>
          <p:nvPr/>
        </p:nvSpPr>
        <p:spPr bwMode="auto">
          <a:xfrm>
            <a:off x="7898798" y="4467272"/>
            <a:ext cx="5180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48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5A0D6C2-451D-4B63-BE21-6DD7BC7B111C}"/>
              </a:ext>
            </a:extLst>
          </p:cNvPr>
          <p:cNvSpPr txBox="1"/>
          <p:nvPr/>
        </p:nvSpPr>
        <p:spPr bwMode="auto">
          <a:xfrm>
            <a:off x="6960445" y="4467270"/>
            <a:ext cx="3513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6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1451C23-8F8C-4B93-8E9C-52DE26CCC689}"/>
              </a:ext>
            </a:extLst>
          </p:cNvPr>
          <p:cNvSpPr/>
          <p:nvPr/>
        </p:nvSpPr>
        <p:spPr bwMode="auto">
          <a:xfrm>
            <a:off x="6907234" y="4467271"/>
            <a:ext cx="461665" cy="461665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65BB9D1-7442-4AF1-90E9-3A0E82D50FFC}"/>
              </a:ext>
            </a:extLst>
          </p:cNvPr>
          <p:cNvSpPr txBox="1"/>
          <p:nvPr/>
        </p:nvSpPr>
        <p:spPr bwMode="auto">
          <a:xfrm>
            <a:off x="7439921" y="4467271"/>
            <a:ext cx="3946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=</a:t>
            </a:r>
            <a:endParaRPr lang="en-GB" sz="2400" dirty="0">
              <a:solidFill>
                <a:srgbClr val="C00000"/>
              </a:solidFill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2AB6438-4E2E-47BF-A44C-85FE5F99A401}"/>
              </a:ext>
            </a:extLst>
          </p:cNvPr>
          <p:cNvSpPr txBox="1"/>
          <p:nvPr/>
        </p:nvSpPr>
        <p:spPr bwMode="auto">
          <a:xfrm>
            <a:off x="5974680" y="4467270"/>
            <a:ext cx="90120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8  ×  </a:t>
            </a:r>
            <a:endParaRPr lang="en-GB" sz="2400" dirty="0">
              <a:solidFill>
                <a:srgbClr val="C00000"/>
              </a:solidFill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CE5CEB2-7EDB-4151-AED2-6D157E2D9A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562" y="2866330"/>
            <a:ext cx="7839274" cy="841289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10559E37-A6EC-40BA-A9EC-DDC3E31D103E}"/>
              </a:ext>
            </a:extLst>
          </p:cNvPr>
          <p:cNvSpPr/>
          <p:nvPr/>
        </p:nvSpPr>
        <p:spPr>
          <a:xfrm>
            <a:off x="4960785" y="850544"/>
            <a:ext cx="24064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2400" dirty="0">
                <a:latin typeface="Myriad Pro" panose="020B0503030403020204" pitchFamily="34" charset="0"/>
              </a:rPr>
              <a:t>How many legs?</a:t>
            </a:r>
          </a:p>
        </p:txBody>
      </p:sp>
    </p:spTree>
    <p:extLst>
      <p:ext uri="{BB962C8B-B14F-4D97-AF65-F5344CB8AC3E}">
        <p14:creationId xmlns:p14="http://schemas.microsoft.com/office/powerpoint/2010/main" val="2147024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3, Unit 6, Learning Outcome 1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5383663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1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r>
                        <a:rPr lang="en-GB" sz="24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Pupils represent counting in fours as the 4 times table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329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4DDBEF4-A03B-4B7A-893F-05A26FA82C8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altLang="en-US" dirty="0"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2.7 </a:t>
            </a:r>
            <a:r>
              <a:rPr lang="en-GB" dirty="0"/>
              <a:t>The 2, 4 and 8 times tables   </a:t>
            </a:r>
            <a:r>
              <a:rPr lang="en-US" altLang="en-US" dirty="0">
                <a:solidFill>
                  <a:srgbClr val="00628C"/>
                </a:solidFill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Step 3:7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FCDC5F-58D4-4C8D-873A-235B6A54CD39}"/>
              </a:ext>
            </a:extLst>
          </p:cNvPr>
          <p:cNvSpPr txBox="1"/>
          <p:nvPr/>
        </p:nvSpPr>
        <p:spPr bwMode="auto">
          <a:xfrm>
            <a:off x="3447319" y="4467270"/>
            <a:ext cx="39465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×</a:t>
            </a:r>
            <a:endParaRPr lang="en-GB" sz="2400" dirty="0">
              <a:solidFill>
                <a:srgbClr val="C00000"/>
              </a:solidFill>
              <a:latin typeface="Myriad Pro" panose="020B0503030403020204" pitchFamily="34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6F33F2-8FB6-44B4-B72D-908729165628}"/>
              </a:ext>
            </a:extLst>
          </p:cNvPr>
          <p:cNvSpPr txBox="1"/>
          <p:nvPr/>
        </p:nvSpPr>
        <p:spPr bwMode="auto">
          <a:xfrm>
            <a:off x="5016932" y="4467274"/>
            <a:ext cx="5180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56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C15ADE3-4112-4F2F-B950-6D7B9FD5974B}"/>
              </a:ext>
            </a:extLst>
          </p:cNvPr>
          <p:cNvSpPr/>
          <p:nvPr/>
        </p:nvSpPr>
        <p:spPr bwMode="auto">
          <a:xfrm>
            <a:off x="5045146" y="4467275"/>
            <a:ext cx="461665" cy="461665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893A05-85F0-4A78-B9CF-08AFC618B26E}"/>
              </a:ext>
            </a:extLst>
          </p:cNvPr>
          <p:cNvSpPr txBox="1"/>
          <p:nvPr/>
        </p:nvSpPr>
        <p:spPr bwMode="auto">
          <a:xfrm>
            <a:off x="2925181" y="4467272"/>
            <a:ext cx="3513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7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F75F6EE-A93E-4402-BC67-BFB9BD178049}"/>
              </a:ext>
            </a:extLst>
          </p:cNvPr>
          <p:cNvSpPr/>
          <p:nvPr/>
        </p:nvSpPr>
        <p:spPr bwMode="auto">
          <a:xfrm>
            <a:off x="2870039" y="4467273"/>
            <a:ext cx="461665" cy="461665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F806715-AAE9-4F53-B032-6657BBA207C8}"/>
              </a:ext>
            </a:extLst>
          </p:cNvPr>
          <p:cNvSpPr txBox="1"/>
          <p:nvPr/>
        </p:nvSpPr>
        <p:spPr bwMode="auto">
          <a:xfrm>
            <a:off x="4012736" y="4467271"/>
            <a:ext cx="3513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8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91C63BA-6C54-4FF9-8C9C-81A84DD3E9C2}"/>
              </a:ext>
            </a:extLst>
          </p:cNvPr>
          <p:cNvSpPr/>
          <p:nvPr/>
        </p:nvSpPr>
        <p:spPr bwMode="auto">
          <a:xfrm>
            <a:off x="3957593" y="4467272"/>
            <a:ext cx="461665" cy="461665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C12AD9F-180E-4798-908F-86FE5126E704}"/>
              </a:ext>
            </a:extLst>
          </p:cNvPr>
          <p:cNvSpPr txBox="1"/>
          <p:nvPr/>
        </p:nvSpPr>
        <p:spPr bwMode="auto">
          <a:xfrm>
            <a:off x="4520767" y="4467270"/>
            <a:ext cx="39465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=</a:t>
            </a:r>
            <a:endParaRPr lang="en-GB" sz="2400" dirty="0">
              <a:solidFill>
                <a:srgbClr val="FF0000"/>
              </a:solidFill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F6E5ACB-E9E7-4232-9420-A2C5746E7D10}"/>
              </a:ext>
            </a:extLst>
          </p:cNvPr>
          <p:cNvSpPr txBox="1"/>
          <p:nvPr/>
        </p:nvSpPr>
        <p:spPr bwMode="auto">
          <a:xfrm>
            <a:off x="7221537" y="4480788"/>
            <a:ext cx="39465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×</a:t>
            </a:r>
            <a:endParaRPr lang="en-GB" sz="2400" dirty="0">
              <a:solidFill>
                <a:srgbClr val="C00000"/>
              </a:solidFill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32508A6-8B69-4B1A-A03C-D49AEFD41886}"/>
              </a:ext>
            </a:extLst>
          </p:cNvPr>
          <p:cNvSpPr txBox="1"/>
          <p:nvPr/>
        </p:nvSpPr>
        <p:spPr bwMode="auto">
          <a:xfrm>
            <a:off x="8791150" y="4480792"/>
            <a:ext cx="5180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56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A6087C2-1E9B-4854-BF77-68D939FEF305}"/>
              </a:ext>
            </a:extLst>
          </p:cNvPr>
          <p:cNvSpPr/>
          <p:nvPr/>
        </p:nvSpPr>
        <p:spPr bwMode="auto">
          <a:xfrm>
            <a:off x="8819364" y="4480793"/>
            <a:ext cx="461665" cy="461665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79264B5-5B2A-4FF8-8FC5-DDD30E01AF01}"/>
              </a:ext>
            </a:extLst>
          </p:cNvPr>
          <p:cNvSpPr txBox="1"/>
          <p:nvPr/>
        </p:nvSpPr>
        <p:spPr bwMode="auto">
          <a:xfrm>
            <a:off x="6699400" y="4480790"/>
            <a:ext cx="3513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8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9949E1F-C76D-4FC7-96F1-6C6EAEB68395}"/>
              </a:ext>
            </a:extLst>
          </p:cNvPr>
          <p:cNvSpPr/>
          <p:nvPr/>
        </p:nvSpPr>
        <p:spPr bwMode="auto">
          <a:xfrm>
            <a:off x="6644257" y="4480791"/>
            <a:ext cx="461665" cy="461665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4991DB1-9FDB-4730-8C08-E9EC8729CB2E}"/>
              </a:ext>
            </a:extLst>
          </p:cNvPr>
          <p:cNvSpPr txBox="1"/>
          <p:nvPr/>
        </p:nvSpPr>
        <p:spPr bwMode="auto">
          <a:xfrm>
            <a:off x="7786954" y="4480789"/>
            <a:ext cx="3513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7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0861E62-0D0F-4777-9CE7-3C7D7E4E198A}"/>
              </a:ext>
            </a:extLst>
          </p:cNvPr>
          <p:cNvSpPr/>
          <p:nvPr/>
        </p:nvSpPr>
        <p:spPr bwMode="auto">
          <a:xfrm>
            <a:off x="7731811" y="4480790"/>
            <a:ext cx="461665" cy="461665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2977A3E-E928-4A0B-8575-C24CCC68B131}"/>
              </a:ext>
            </a:extLst>
          </p:cNvPr>
          <p:cNvSpPr txBox="1"/>
          <p:nvPr/>
        </p:nvSpPr>
        <p:spPr bwMode="auto">
          <a:xfrm>
            <a:off x="8294985" y="4480788"/>
            <a:ext cx="39465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=</a:t>
            </a:r>
            <a:endParaRPr lang="en-GB" sz="2400" dirty="0">
              <a:solidFill>
                <a:srgbClr val="FF0000"/>
              </a:solidFill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3412DFD8-2F0B-49B8-9918-772C3031D3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562" y="2966710"/>
            <a:ext cx="7839274" cy="640526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F704C3E3-6B05-4A49-B307-E505B9DC4676}"/>
              </a:ext>
            </a:extLst>
          </p:cNvPr>
          <p:cNvSpPr/>
          <p:nvPr/>
        </p:nvSpPr>
        <p:spPr>
          <a:xfrm>
            <a:off x="4960785" y="850544"/>
            <a:ext cx="24064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2400" dirty="0">
                <a:latin typeface="Myriad Pro" panose="020B0503030403020204" pitchFamily="34" charset="0"/>
              </a:rPr>
              <a:t>How many legs?</a:t>
            </a:r>
          </a:p>
        </p:txBody>
      </p:sp>
    </p:spTree>
    <p:extLst>
      <p:ext uri="{BB962C8B-B14F-4D97-AF65-F5344CB8AC3E}">
        <p14:creationId xmlns:p14="http://schemas.microsoft.com/office/powerpoint/2010/main" val="2876791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3" grpId="0"/>
      <p:bldP spid="15" grpId="0"/>
      <p:bldP spid="17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BA7C3C4-9559-4E0B-A220-01562014EA0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altLang="en-US" dirty="0"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2.7 </a:t>
            </a:r>
            <a:r>
              <a:rPr lang="en-GB" dirty="0"/>
              <a:t>The 2, 4 and 8 times tables   </a:t>
            </a:r>
            <a:r>
              <a:rPr lang="en-US" altLang="en-US" dirty="0">
                <a:solidFill>
                  <a:srgbClr val="00628C"/>
                </a:solidFill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Step 3:7</a:t>
            </a:r>
            <a:endParaRPr lang="en-GB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0601567-45B1-46C0-AD7C-F8B6B545BCE4}"/>
              </a:ext>
            </a:extLst>
          </p:cNvPr>
          <p:cNvSpPr/>
          <p:nvPr/>
        </p:nvSpPr>
        <p:spPr>
          <a:xfrm>
            <a:off x="4979380" y="817856"/>
            <a:ext cx="22332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US" sz="2400" dirty="0">
                <a:latin typeface="Myriad Pro" panose="020B0503030403020204" pitchFamily="34" charset="0"/>
              </a:rPr>
              <a:t>Hari wrote this.</a:t>
            </a:r>
            <a:endParaRPr lang="en-GB" sz="2400" dirty="0">
              <a:latin typeface="Myriad Pro" panose="020B0503030403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6AA8604-B626-40FC-A57B-58AED881B13D}"/>
              </a:ext>
            </a:extLst>
          </p:cNvPr>
          <p:cNvSpPr/>
          <p:nvPr/>
        </p:nvSpPr>
        <p:spPr>
          <a:xfrm>
            <a:off x="4411085" y="1556793"/>
            <a:ext cx="33698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US" sz="2400" dirty="0">
                <a:solidFill>
                  <a:srgbClr val="959595"/>
                </a:solidFill>
                <a:latin typeface="Comic Sans MS" panose="030F0702030302020204" pitchFamily="66" charset="0"/>
              </a:rPr>
              <a:t>This shows 4 × 8 = 32.</a:t>
            </a:r>
            <a:endParaRPr lang="en-GB" sz="2400" dirty="0">
              <a:solidFill>
                <a:srgbClr val="959595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7FB2196-A07D-41DE-922A-F365E50F0521}"/>
              </a:ext>
            </a:extLst>
          </p:cNvPr>
          <p:cNvSpPr/>
          <p:nvPr/>
        </p:nvSpPr>
        <p:spPr>
          <a:xfrm>
            <a:off x="3091718" y="3491500"/>
            <a:ext cx="60085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US" sz="2400" dirty="0">
                <a:latin typeface="Myriad Pro" panose="020B0503030403020204" pitchFamily="34" charset="0"/>
              </a:rPr>
              <a:t>Draw a picture like this to show 7 </a:t>
            </a: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×</a:t>
            </a:r>
            <a:r>
              <a:rPr lang="en-US" sz="2400" dirty="0">
                <a:latin typeface="Myriad Pro" panose="020B0503030403020204" pitchFamily="34" charset="0"/>
              </a:rPr>
              <a:t> 8 = 56.</a:t>
            </a:r>
            <a:endParaRPr lang="en-GB" sz="2400" dirty="0">
              <a:latin typeface="Myriad Pro" panose="020B0503030403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8D604BA-9D4F-49D0-90CE-4FDD825516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033" y="4203876"/>
            <a:ext cx="6816764" cy="10973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E01C1AD-C9CD-4299-B218-6CC298625DC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83585" y="4203875"/>
            <a:ext cx="4674050" cy="10973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9AB2709-B218-4688-B8E4-F8625CCD33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7617" y="2206312"/>
            <a:ext cx="6816764" cy="1097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556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4D98ABBA-EA86-406C-A6EB-5D54EB64690F}"/>
              </a:ext>
            </a:extLst>
          </p:cNvPr>
          <p:cNvGraphicFramePr>
            <a:graphicFrameLocks noGrp="1"/>
          </p:cNvGraphicFramePr>
          <p:nvPr/>
        </p:nvGraphicFramePr>
        <p:xfrm>
          <a:off x="2123089" y="1516390"/>
          <a:ext cx="8020241" cy="47929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4149">
                  <a:extLst>
                    <a:ext uri="{9D8B030D-6E8A-4147-A177-3AD203B41FA5}">
                      <a16:colId xmlns:a16="http://schemas.microsoft.com/office/drawing/2014/main" val="2461015862"/>
                    </a:ext>
                  </a:extLst>
                </a:gridCol>
                <a:gridCol w="4926092">
                  <a:extLst>
                    <a:ext uri="{9D8B030D-6E8A-4147-A177-3AD203B41FA5}">
                      <a16:colId xmlns:a16="http://schemas.microsoft.com/office/drawing/2014/main" val="673476155"/>
                    </a:ext>
                  </a:extLst>
                </a:gridCol>
              </a:tblGrid>
              <a:tr h="205662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6201792"/>
                  </a:ext>
                </a:extLst>
              </a:tr>
              <a:tr h="1872208">
                <a:tc rowSpan="2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2694868"/>
                  </a:ext>
                </a:extLst>
              </a:tr>
              <a:tr h="86409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1642306"/>
                  </a:ext>
                </a:extLst>
              </a:tr>
            </a:tbl>
          </a:graphicData>
        </a:graphic>
      </p:graphicFrame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CE9495A-BC6D-4F99-98AC-0E42E6C339D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altLang="en-US" dirty="0"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2.7 </a:t>
            </a:r>
            <a:r>
              <a:rPr lang="en-GB" dirty="0"/>
              <a:t>The 2, 4 and 8 times tables   </a:t>
            </a:r>
            <a:r>
              <a:rPr lang="en-US" altLang="en-US" dirty="0">
                <a:solidFill>
                  <a:srgbClr val="00628C"/>
                </a:solidFill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Step 3:7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A5B6D5-BF41-4B2F-8F9E-1AD265A489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6699807" y="929597"/>
            <a:ext cx="1950181" cy="333927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B5FED14-B6D1-434D-944A-BA38F2066F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54094" y="2368911"/>
            <a:ext cx="3725406" cy="43185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A5D0BFF-6A11-45E0-98A4-AD3B3FE3F3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825" y="5614150"/>
            <a:ext cx="4782140" cy="57438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7B1FD3E-383B-4460-A928-AE78D77DBB95}"/>
              </a:ext>
            </a:extLst>
          </p:cNvPr>
          <p:cNvSpPr txBox="1"/>
          <p:nvPr/>
        </p:nvSpPr>
        <p:spPr bwMode="auto">
          <a:xfrm>
            <a:off x="2270383" y="6020081"/>
            <a:ext cx="277590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900" dirty="0">
                <a:solidFill>
                  <a:srgbClr val="808080"/>
                </a:solidFill>
                <a:latin typeface="Myriad Pro Semibold" charset="0"/>
                <a:ea typeface="Myriad Pro Semibold" charset="0"/>
                <a:cs typeface="Myriad Pro Semibold" charset="0"/>
              </a:rPr>
              <a:t>© 2017 </a:t>
            </a:r>
            <a:r>
              <a:rPr lang="en-GB" sz="900" dirty="0" err="1">
                <a:solidFill>
                  <a:srgbClr val="808080"/>
                </a:solidFill>
                <a:latin typeface="Myriad Pro Semibold" charset="0"/>
                <a:ea typeface="Myriad Pro Semibold" charset="0"/>
                <a:cs typeface="Myriad Pro Semibold" charset="0"/>
              </a:rPr>
              <a:t>Alphablocks</a:t>
            </a:r>
            <a:r>
              <a:rPr lang="en-GB" sz="900" dirty="0">
                <a:solidFill>
                  <a:srgbClr val="808080"/>
                </a:solidFill>
                <a:latin typeface="Myriad Pro Semibold" charset="0"/>
                <a:ea typeface="Myriad Pro Semibold" charset="0"/>
                <a:cs typeface="Myriad Pro Semibold" charset="0"/>
              </a:rPr>
              <a:t> Ltd. All rights reserved.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A9EE427-ED09-4F55-9095-0BC84EFB4578}"/>
              </a:ext>
            </a:extLst>
          </p:cNvPr>
          <p:cNvSpPr/>
          <p:nvPr/>
        </p:nvSpPr>
        <p:spPr>
          <a:xfrm>
            <a:off x="4372517" y="868360"/>
            <a:ext cx="34469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US" sz="2400" dirty="0">
                <a:latin typeface="Myriad Pro" panose="020B0503030403020204" pitchFamily="34" charset="0"/>
              </a:rPr>
              <a:t>Represents groups of 8?</a:t>
            </a:r>
            <a:endParaRPr lang="en-GB" sz="2400" dirty="0">
              <a:latin typeface="Myriad Pro" panose="020B0503030403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9127787-563A-4EDE-96C1-D6E47F4C698C}"/>
              </a:ext>
            </a:extLst>
          </p:cNvPr>
          <p:cNvGrpSpPr/>
          <p:nvPr/>
        </p:nvGrpSpPr>
        <p:grpSpPr>
          <a:xfrm>
            <a:off x="2206090" y="1797787"/>
            <a:ext cx="2904486" cy="1549199"/>
            <a:chOff x="5245909" y="1516767"/>
            <a:chExt cx="3317769" cy="1769637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BF3F1B9-99AC-417E-AA35-BBE666EB398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6224" y="1516767"/>
              <a:ext cx="3277454" cy="915489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94A0E96-968A-41F5-BE60-197B909D289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5909" y="2370915"/>
              <a:ext cx="3277454" cy="915489"/>
            </a:xfrm>
            <a:prstGeom prst="rect">
              <a:avLst/>
            </a:prstGeom>
          </p:spPr>
        </p:pic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602" y="3674707"/>
            <a:ext cx="1492206" cy="2306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24584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3, Unit 6, Learning Outcome 7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2128370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7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pPr rtl="0"/>
                      <a:r>
                        <a:rPr lang="en-GB" sz="24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Pupils explain the relationship between adjacent multiples of eight</a:t>
                      </a:r>
                    </a:p>
                    <a:p>
                      <a:endParaRPr lang="en-GB" sz="24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1427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Year 3, Unit 6, Learning Outcome 7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pic>
        <p:nvPicPr>
          <p:cNvPr id="7" name="Picture Placeholder 6" descr="A picture containing text&#10;&#10;Description automatically generated">
            <a:extLst>
              <a:ext uri="{FF2B5EF4-FFF2-40B4-BE49-F238E27FC236}">
                <a16:creationId xmlns:a16="http://schemas.microsoft.com/office/drawing/2014/main" id="{C5857151-BCFB-4E0F-85B7-989B7962AA62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 b="222"/>
          <a:stretch>
            <a:fillRect/>
          </a:stretch>
        </p:blipFill>
        <p:spPr/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4"/>
              </a:rPr>
              <a:t>2.7 Times tables: 2, 4 and 8 and the relationship between them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3866257"/>
              </p:ext>
            </p:extLst>
          </p:nvPr>
        </p:nvGraphicFramePr>
        <p:xfrm>
          <a:off x="4514850" y="4258491"/>
          <a:ext cx="6886575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3:8-3:10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32-36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3748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2673107-FAAE-4DA7-A4FA-3F49D83BCD7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altLang="en-US" dirty="0"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2.7 </a:t>
            </a:r>
            <a:r>
              <a:rPr lang="en-GB" dirty="0"/>
              <a:t>The 2, 4 and 8 times tables   </a:t>
            </a:r>
            <a:r>
              <a:rPr lang="en-US" altLang="en-US" dirty="0">
                <a:solidFill>
                  <a:srgbClr val="00628C"/>
                </a:solidFill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Step 3:8</a:t>
            </a:r>
            <a:endParaRPr lang="en-GB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8A94910-E20E-4A87-9355-7A5A554C2A5D}"/>
              </a:ext>
            </a:extLst>
          </p:cNvPr>
          <p:cNvGrpSpPr/>
          <p:nvPr/>
        </p:nvGrpSpPr>
        <p:grpSpPr>
          <a:xfrm>
            <a:off x="2030338" y="5056035"/>
            <a:ext cx="8110686" cy="687722"/>
            <a:chOff x="506338" y="5056035"/>
            <a:chExt cx="8110686" cy="687722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3B76847-DE20-409F-B766-DE2F9F1173E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905" y="5056035"/>
              <a:ext cx="7703278" cy="233434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E94F788-4B18-4A36-A68D-4DFF22A848A8}"/>
                </a:ext>
              </a:extLst>
            </p:cNvPr>
            <p:cNvSpPr txBox="1"/>
            <p:nvPr/>
          </p:nvSpPr>
          <p:spPr bwMode="auto">
            <a:xfrm>
              <a:off x="506338" y="5282092"/>
              <a:ext cx="35137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latin typeface="Myriad Pro Semibold" charset="0"/>
                  <a:ea typeface="Myriad Pro Semibold" charset="0"/>
                  <a:cs typeface="Myriad Pro Semibold" charset="0"/>
                </a:rPr>
                <a:t>0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89800B1-B80B-4886-A67E-1E48611BCBE9}"/>
                </a:ext>
              </a:extLst>
            </p:cNvPr>
            <p:cNvSpPr txBox="1"/>
            <p:nvPr/>
          </p:nvSpPr>
          <p:spPr bwMode="auto">
            <a:xfrm>
              <a:off x="1273046" y="5282092"/>
              <a:ext cx="35137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latin typeface="Myriad Pro Semibold" charset="0"/>
                  <a:ea typeface="Myriad Pro Semibold" charset="0"/>
                  <a:cs typeface="Myriad Pro Semibold" charset="0"/>
                </a:rPr>
                <a:t>8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D1BE2D8-E4D1-459B-8966-405B1E0B5429}"/>
                </a:ext>
              </a:extLst>
            </p:cNvPr>
            <p:cNvSpPr txBox="1"/>
            <p:nvPr/>
          </p:nvSpPr>
          <p:spPr bwMode="auto">
            <a:xfrm>
              <a:off x="1956395" y="5282092"/>
              <a:ext cx="51809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latin typeface="Myriad Pro Semibold" charset="0"/>
                  <a:ea typeface="Myriad Pro Semibold" charset="0"/>
                  <a:cs typeface="Myriad Pro Semibold" charset="0"/>
                </a:rPr>
                <a:t>16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7977D67-6B7A-4A45-B263-15F716A83CF6}"/>
                </a:ext>
              </a:extLst>
            </p:cNvPr>
            <p:cNvSpPr txBox="1"/>
            <p:nvPr/>
          </p:nvSpPr>
          <p:spPr bwMode="auto">
            <a:xfrm>
              <a:off x="2723102" y="5282092"/>
              <a:ext cx="51809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latin typeface="Myriad Pro Semibold" charset="0"/>
                  <a:ea typeface="Myriad Pro Semibold" charset="0"/>
                  <a:cs typeface="Myriad Pro Semibold" charset="0"/>
                </a:rPr>
                <a:t>24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EF11019-9CE4-485D-AEE7-390B0EDB4FAE}"/>
                </a:ext>
              </a:extLst>
            </p:cNvPr>
            <p:cNvSpPr txBox="1"/>
            <p:nvPr/>
          </p:nvSpPr>
          <p:spPr bwMode="auto">
            <a:xfrm>
              <a:off x="3492985" y="5282092"/>
              <a:ext cx="51809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latin typeface="Myriad Pro Semibold" charset="0"/>
                  <a:ea typeface="Myriad Pro Semibold" charset="0"/>
                  <a:cs typeface="Myriad Pro Semibold" charset="0"/>
                </a:rPr>
                <a:t>32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3BEDBD5-B957-49A4-9C7B-5B1C692C501F}"/>
                </a:ext>
              </a:extLst>
            </p:cNvPr>
            <p:cNvSpPr txBox="1"/>
            <p:nvPr/>
          </p:nvSpPr>
          <p:spPr bwMode="auto">
            <a:xfrm>
              <a:off x="4260499" y="5282092"/>
              <a:ext cx="51809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latin typeface="Myriad Pro Semibold" charset="0"/>
                  <a:ea typeface="Myriad Pro Semibold" charset="0"/>
                  <a:cs typeface="Myriad Pro Semibold" charset="0"/>
                </a:rPr>
                <a:t>40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C81656D-9A56-48E7-9586-590535913080}"/>
                </a:ext>
              </a:extLst>
            </p:cNvPr>
            <p:cNvSpPr txBox="1"/>
            <p:nvPr/>
          </p:nvSpPr>
          <p:spPr bwMode="auto">
            <a:xfrm>
              <a:off x="5025645" y="5282092"/>
              <a:ext cx="51809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latin typeface="Myriad Pro Semibold" charset="0"/>
                  <a:ea typeface="Myriad Pro Semibold" charset="0"/>
                  <a:cs typeface="Myriad Pro Semibold" charset="0"/>
                </a:rPr>
                <a:t>48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703851A-9932-4822-8322-A196F12AFA3E}"/>
                </a:ext>
              </a:extLst>
            </p:cNvPr>
            <p:cNvSpPr txBox="1"/>
            <p:nvPr/>
          </p:nvSpPr>
          <p:spPr bwMode="auto">
            <a:xfrm>
              <a:off x="5793965" y="5282092"/>
              <a:ext cx="51809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latin typeface="Myriad Pro Semibold" charset="0"/>
                  <a:ea typeface="Myriad Pro Semibold" charset="0"/>
                  <a:cs typeface="Myriad Pro Semibold" charset="0"/>
                </a:rPr>
                <a:t>56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99A3261-D346-4FE1-9AB8-A9339B448093}"/>
                </a:ext>
              </a:extLst>
            </p:cNvPr>
            <p:cNvSpPr txBox="1"/>
            <p:nvPr/>
          </p:nvSpPr>
          <p:spPr bwMode="auto">
            <a:xfrm>
              <a:off x="6562286" y="5282092"/>
              <a:ext cx="51809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latin typeface="Myriad Pro Semibold" charset="0"/>
                  <a:ea typeface="Myriad Pro Semibold" charset="0"/>
                  <a:cs typeface="Myriad Pro Semibold" charset="0"/>
                </a:rPr>
                <a:t>64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79B79C8-2501-42C0-88D0-129751D1F0CE}"/>
                </a:ext>
              </a:extLst>
            </p:cNvPr>
            <p:cNvSpPr txBox="1"/>
            <p:nvPr/>
          </p:nvSpPr>
          <p:spPr bwMode="auto">
            <a:xfrm>
              <a:off x="7327432" y="5282092"/>
              <a:ext cx="51809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latin typeface="Myriad Pro Semibold" charset="0"/>
                  <a:ea typeface="Myriad Pro Semibold" charset="0"/>
                  <a:cs typeface="Myriad Pro Semibold" charset="0"/>
                </a:rPr>
                <a:t>72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D0CAFA0-7394-4F36-8186-48C748B995C3}"/>
                </a:ext>
              </a:extLst>
            </p:cNvPr>
            <p:cNvSpPr txBox="1"/>
            <p:nvPr/>
          </p:nvSpPr>
          <p:spPr bwMode="auto">
            <a:xfrm>
              <a:off x="8098932" y="5282092"/>
              <a:ext cx="51809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latin typeface="Myriad Pro Semibold" charset="0"/>
                  <a:ea typeface="Myriad Pro Semibold" charset="0"/>
                  <a:cs typeface="Myriad Pro Semibold" charset="0"/>
                </a:rPr>
                <a:t>80</a:t>
              </a:r>
            </a:p>
          </p:txBody>
        </p:sp>
      </p:grpSp>
      <p:sp>
        <p:nvSpPr>
          <p:cNvPr id="21" name="Oval 20">
            <a:extLst>
              <a:ext uri="{FF2B5EF4-FFF2-40B4-BE49-F238E27FC236}">
                <a16:creationId xmlns:a16="http://schemas.microsoft.com/office/drawing/2014/main" id="{75177425-B0B1-41A3-AB90-A487A4DA7442}"/>
              </a:ext>
            </a:extLst>
          </p:cNvPr>
          <p:cNvSpPr>
            <a:spLocks noChangeAspect="1"/>
          </p:cNvSpPr>
          <p:nvPr/>
        </p:nvSpPr>
        <p:spPr bwMode="auto">
          <a:xfrm>
            <a:off x="7336589" y="5269926"/>
            <a:ext cx="487289" cy="487289"/>
          </a:xfrm>
          <a:prstGeom prst="ellipse">
            <a:avLst/>
          </a:prstGeom>
          <a:noFill/>
          <a:ln w="28575" cap="flat" cmpd="sng" algn="ctr">
            <a:solidFill>
              <a:srgbClr val="4D8B2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3CC00B26-6139-4F82-9BCA-8D84F9429035}"/>
              </a:ext>
            </a:extLst>
          </p:cNvPr>
          <p:cNvSpPr>
            <a:spLocks noChangeAspect="1"/>
          </p:cNvSpPr>
          <p:nvPr/>
        </p:nvSpPr>
        <p:spPr bwMode="auto">
          <a:xfrm>
            <a:off x="4266553" y="5269925"/>
            <a:ext cx="486000" cy="486000"/>
          </a:xfrm>
          <a:prstGeom prst="ellipse">
            <a:avLst/>
          </a:prstGeom>
          <a:noFill/>
          <a:ln w="28575" cap="flat" cmpd="sng" algn="ctr">
            <a:solidFill>
              <a:srgbClr val="8665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9630B089-668A-4081-A114-487737376F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9935" y="4430821"/>
            <a:ext cx="632214" cy="53495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9D1F32B-DCF5-46C6-A8ED-74B6B82983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1135" y="4430821"/>
            <a:ext cx="632214" cy="534950"/>
          </a:xfrm>
          <a:prstGeom prst="rect">
            <a:avLst/>
          </a:prstGeom>
        </p:spPr>
      </p:pic>
      <p:sp>
        <p:nvSpPr>
          <p:cNvPr id="25" name="Oval 24">
            <a:extLst>
              <a:ext uri="{FF2B5EF4-FFF2-40B4-BE49-F238E27FC236}">
                <a16:creationId xmlns:a16="http://schemas.microsoft.com/office/drawing/2014/main" id="{F1D413FD-12F6-487F-8453-CBEE3FF18305}"/>
              </a:ext>
            </a:extLst>
          </p:cNvPr>
          <p:cNvSpPr>
            <a:spLocks noChangeAspect="1"/>
          </p:cNvSpPr>
          <p:nvPr/>
        </p:nvSpPr>
        <p:spPr bwMode="auto">
          <a:xfrm>
            <a:off x="3494792" y="5269925"/>
            <a:ext cx="486000" cy="486000"/>
          </a:xfrm>
          <a:prstGeom prst="ellipse">
            <a:avLst/>
          </a:prstGeom>
          <a:noFill/>
          <a:ln w="28575" cap="flat" cmpd="sng" algn="ctr">
            <a:solidFill>
              <a:srgbClr val="8665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5D8C6BF4-F1BE-4C97-818D-05E0308EEA48}"/>
              </a:ext>
            </a:extLst>
          </p:cNvPr>
          <p:cNvSpPr>
            <a:spLocks noChangeAspect="1"/>
          </p:cNvSpPr>
          <p:nvPr/>
        </p:nvSpPr>
        <p:spPr bwMode="auto">
          <a:xfrm>
            <a:off x="8101207" y="5268637"/>
            <a:ext cx="487289" cy="487289"/>
          </a:xfrm>
          <a:prstGeom prst="ellipse">
            <a:avLst/>
          </a:prstGeom>
          <a:noFill/>
          <a:ln w="28575" cap="flat" cmpd="sng" algn="ctr">
            <a:solidFill>
              <a:srgbClr val="4D8B2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E2C76AA-BF1F-4FB9-81F2-04C72C24613E}"/>
              </a:ext>
            </a:extLst>
          </p:cNvPr>
          <p:cNvSpPr txBox="1"/>
          <p:nvPr/>
        </p:nvSpPr>
        <p:spPr bwMode="auto">
          <a:xfrm>
            <a:off x="7297695" y="3964372"/>
            <a:ext cx="61587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solidFill>
                  <a:srgbClr val="4D8B23"/>
                </a:solidFill>
                <a:latin typeface="Arial" panose="020B0604020202020204" pitchFamily="34" charset="0"/>
                <a:ea typeface="Myriad Pro Semibold" charset="0"/>
                <a:cs typeface="Arial" panose="020B0604020202020204" pitchFamily="34" charset="0"/>
              </a:rPr>
              <a:t>−</a:t>
            </a:r>
            <a:r>
              <a:rPr lang="en-GB" sz="2400" dirty="0">
                <a:solidFill>
                  <a:srgbClr val="4D8B23"/>
                </a:solidFill>
                <a:latin typeface="Myriad Pro Semibold" charset="0"/>
                <a:ea typeface="Myriad Pro Semibold" charset="0"/>
                <a:cs typeface="Myriad Pro Semibold" charset="0"/>
              </a:rPr>
              <a:t> 8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EB3F2BF-6884-4217-8AF3-654A37964FBD}"/>
              </a:ext>
            </a:extLst>
          </p:cNvPr>
          <p:cNvSpPr txBox="1"/>
          <p:nvPr/>
        </p:nvSpPr>
        <p:spPr bwMode="auto">
          <a:xfrm>
            <a:off x="4164164" y="3964372"/>
            <a:ext cx="6463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solidFill>
                  <a:srgbClr val="866500"/>
                </a:solidFill>
                <a:latin typeface="Myriad Pro Semibold" charset="0"/>
                <a:ea typeface="Myriad Pro Semibold" charset="0"/>
                <a:cs typeface="Myriad Pro Semibold" charset="0"/>
              </a:rPr>
              <a:t>+ 8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7CDBBE3-38FA-4E55-A904-C74ACF6828E8}"/>
              </a:ext>
            </a:extLst>
          </p:cNvPr>
          <p:cNvSpPr txBox="1"/>
          <p:nvPr/>
        </p:nvSpPr>
        <p:spPr bwMode="auto">
          <a:xfrm>
            <a:off x="6613986" y="2075761"/>
            <a:ext cx="99418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</a:rPr>
              <a:t>↓ 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+ 8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0BBCE73-1977-404F-AEEA-BFAA4841A7D3}"/>
              </a:ext>
            </a:extLst>
          </p:cNvPr>
          <p:cNvSpPr txBox="1"/>
          <p:nvPr/>
        </p:nvSpPr>
        <p:spPr bwMode="auto">
          <a:xfrm>
            <a:off x="7651458" y="2075761"/>
            <a:ext cx="253787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3 × 8 = 2 × 8 + 8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0275B5F-F9B9-4D32-9CE9-C2B6D8703109}"/>
              </a:ext>
            </a:extLst>
          </p:cNvPr>
          <p:cNvSpPr txBox="1"/>
          <p:nvPr/>
        </p:nvSpPr>
        <p:spPr bwMode="auto">
          <a:xfrm>
            <a:off x="6629377" y="2105273"/>
            <a:ext cx="9637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</a:rPr>
              <a:t>↑ </a:t>
            </a:r>
            <a:r>
              <a:rPr lang="en-GB" sz="2400" dirty="0">
                <a:latin typeface="Arial" panose="020B0604020202020204" pitchFamily="34" charset="0"/>
                <a:ea typeface="Myriad Pro Semibold" charset="0"/>
                <a:cs typeface="Arial" panose="020B0604020202020204" pitchFamily="34" charset="0"/>
              </a:rPr>
              <a:t>−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 8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B1AB43D-7AF5-489C-9C53-0171C3CCD692}"/>
              </a:ext>
            </a:extLst>
          </p:cNvPr>
          <p:cNvSpPr txBox="1"/>
          <p:nvPr/>
        </p:nvSpPr>
        <p:spPr bwMode="auto">
          <a:xfrm>
            <a:off x="7654641" y="2072000"/>
            <a:ext cx="250741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7 × 8 = 8 × 8 </a:t>
            </a:r>
            <a:r>
              <a:rPr lang="en-GB" sz="2400" dirty="0">
                <a:latin typeface="Arial" panose="020B0604020202020204" pitchFamily="34" charset="0"/>
                <a:ea typeface="Myriad Pro Semibold" charset="0"/>
                <a:cs typeface="Arial" panose="020B0604020202020204" pitchFamily="34" charset="0"/>
              </a:rPr>
              <a:t>−</a:t>
            </a: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 8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86D0CE36-65D1-4B5C-B985-BC649886A37B}"/>
              </a:ext>
            </a:extLst>
          </p:cNvPr>
          <p:cNvSpPr/>
          <p:nvPr/>
        </p:nvSpPr>
        <p:spPr bwMode="auto">
          <a:xfrm>
            <a:off x="4798034" y="3520764"/>
            <a:ext cx="1647825" cy="838200"/>
          </a:xfrm>
          <a:prstGeom prst="ellipse">
            <a:avLst/>
          </a:prstGeom>
          <a:noFill/>
          <a:ln w="38100" cap="flat" cmpd="sng" algn="ctr">
            <a:solidFill>
              <a:srgbClr val="03638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62E6256-6DD5-420F-B962-0E03C6F77F6A}"/>
              </a:ext>
            </a:extLst>
          </p:cNvPr>
          <p:cNvSpPr/>
          <p:nvPr/>
        </p:nvSpPr>
        <p:spPr bwMode="auto">
          <a:xfrm>
            <a:off x="4808216" y="2060575"/>
            <a:ext cx="1647825" cy="838200"/>
          </a:xfrm>
          <a:prstGeom prst="ellipse">
            <a:avLst/>
          </a:prstGeom>
          <a:noFill/>
          <a:ln w="38100" cap="flat" cmpd="sng" algn="ctr">
            <a:solidFill>
              <a:srgbClr val="03638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BEDBC0AD-6D23-4CC0-8D13-0453531AED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3819" y="754622"/>
            <a:ext cx="1463167" cy="5348757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A4361AFE-A965-42E7-98F0-4D01FEA0FAF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960" y="1484785"/>
            <a:ext cx="1468883" cy="1383555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2240B67D-5DF9-4A57-B51A-CA952744186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864" y="3287415"/>
            <a:ext cx="1463167" cy="1372098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0DF79D33-99FE-414E-88CD-A3E79481D06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8718" y="2219025"/>
            <a:ext cx="701101" cy="646232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A249F4D2-E926-472F-A3D0-7BEF5E5B36C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8768" y="1854345"/>
            <a:ext cx="701101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728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0.00023 L 0.02292 -0.04027 C 0.02778 -0.0493 0.03507 -0.05393 0.04254 -0.05393 C 0.05104 -0.05393 0.05799 -0.0493 0.06285 -0.04027 L 0.08594 -0.00023 " pathEditMode="relative" rAng="0" ptsTypes="AAAAA">
                                      <p:cBhvr>
                                        <p:cTn id="35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88" y="-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1.85185E-6 L 4.72222E-6 -0.2632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3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00"/>
                            </p:stCondLst>
                            <p:childTnLst>
                              <p:par>
                                <p:cTn id="128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1.85185E-6 L -0.02222 -0.04097 C -0.02708 -0.05023 -0.03403 -0.05463 -0.04132 -0.05463 C -0.04948 -0.05463 -0.05608 -0.05023 -0.06094 -0.04097 L -0.08298 1.85185E-6 " pathEditMode="relative" rAng="0" ptsTypes="AAAAA">
                                      <p:cBhvr>
                                        <p:cTn id="129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49" y="-2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000"/>
                            </p:stCondLst>
                            <p:childTnLst>
                              <p:par>
                                <p:cTn id="1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2500"/>
                            </p:stCondLst>
                            <p:childTnLst>
                              <p:par>
                                <p:cTn id="1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00"/>
                            </p:stCondLst>
                            <p:childTnLst>
                              <p:par>
                                <p:cTn id="1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2" grpId="1" animBg="1"/>
      <p:bldP spid="25" grpId="0" animBg="1"/>
      <p:bldP spid="25" grpId="1" animBg="1"/>
      <p:bldP spid="25" grpId="2" animBg="1"/>
      <p:bldP spid="26" grpId="0" animBg="1"/>
      <p:bldP spid="26" grpId="1" animBg="1"/>
      <p:bldP spid="27" grpId="0"/>
      <p:bldP spid="28" grpId="0"/>
      <p:bldP spid="28" grpId="1"/>
      <p:bldP spid="30" grpId="0"/>
      <p:bldP spid="30" grpId="1"/>
      <p:bldP spid="31" grpId="0"/>
      <p:bldP spid="31" grpId="1"/>
      <p:bldP spid="33" grpId="0"/>
      <p:bldP spid="34" grpId="0"/>
      <p:bldP spid="20" grpId="0" animBg="1"/>
      <p:bldP spid="20" grpId="1" animBg="1"/>
      <p:bldP spid="19" grpId="0" animBg="1"/>
      <p:bldP spid="19" grpId="1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5FA5B7E-7467-4060-9044-A9883461CA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569" y="1278286"/>
            <a:ext cx="7839279" cy="3384275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4D5A178-D896-4DC0-A2D8-D2923BF8201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altLang="en-US" dirty="0"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2.7 </a:t>
            </a:r>
            <a:r>
              <a:rPr lang="en-GB" dirty="0"/>
              <a:t>The 2, 4 and 8 times tables   </a:t>
            </a:r>
            <a:r>
              <a:rPr lang="en-US" altLang="en-US" dirty="0">
                <a:solidFill>
                  <a:srgbClr val="00628C"/>
                </a:solidFill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Step 3:8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A1BD14-0573-44CD-AC84-094305E00620}"/>
              </a:ext>
            </a:extLst>
          </p:cNvPr>
          <p:cNvSpPr txBox="1"/>
          <p:nvPr/>
        </p:nvSpPr>
        <p:spPr bwMode="auto">
          <a:xfrm>
            <a:off x="5332640" y="5118051"/>
            <a:ext cx="17395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− 8 = 4 × 8</a:t>
            </a:r>
            <a:endParaRPr lang="en-GB" sz="2400" dirty="0">
              <a:solidFill>
                <a:srgbClr val="FF0000"/>
              </a:solidFill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A2062A-B6D0-4016-BE36-9E4B2EFEB33C}"/>
              </a:ext>
            </a:extLst>
          </p:cNvPr>
          <p:cNvSpPr txBox="1"/>
          <p:nvPr/>
        </p:nvSpPr>
        <p:spPr bwMode="auto">
          <a:xfrm>
            <a:off x="4598085" y="5125080"/>
            <a:ext cx="8980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5 × 8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F8E4835-DE76-4852-BB5A-45FFC0168CF1}"/>
              </a:ext>
            </a:extLst>
          </p:cNvPr>
          <p:cNvSpPr txBox="1"/>
          <p:nvPr/>
        </p:nvSpPr>
        <p:spPr bwMode="auto">
          <a:xfrm>
            <a:off x="6932544" y="5120356"/>
            <a:ext cx="8130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= 32</a:t>
            </a:r>
            <a:endParaRPr lang="en-GB" sz="2400" dirty="0">
              <a:solidFill>
                <a:srgbClr val="FF0000"/>
              </a:solidFill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6107B8A-37E2-495B-82F2-2985DEB46F8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14267" y="4123953"/>
            <a:ext cx="4320480" cy="500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920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34F9A8D-CA78-4284-A378-C00A3B1FBE4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altLang="en-US" dirty="0"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2.7 </a:t>
            </a:r>
            <a:r>
              <a:rPr lang="en-GB" dirty="0"/>
              <a:t>The 2, 4 and 8 times tables   </a:t>
            </a:r>
            <a:r>
              <a:rPr lang="en-US" altLang="en-US" dirty="0">
                <a:solidFill>
                  <a:srgbClr val="00628C"/>
                </a:solidFill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Step 3:8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156F45-DA39-4BB3-A607-A1FCFE3815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0435" y="937295"/>
            <a:ext cx="1664668" cy="512718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F51AAECF-E15A-4062-B896-5FE76F7259FF}"/>
              </a:ext>
            </a:extLst>
          </p:cNvPr>
          <p:cNvSpPr txBox="1"/>
          <p:nvPr/>
        </p:nvSpPr>
        <p:spPr bwMode="auto">
          <a:xfrm>
            <a:off x="6340724" y="971001"/>
            <a:ext cx="5826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1AB4175-6B59-4544-B7B6-C8514B9C2E24}"/>
              </a:ext>
            </a:extLst>
          </p:cNvPr>
          <p:cNvSpPr txBox="1"/>
          <p:nvPr/>
        </p:nvSpPr>
        <p:spPr bwMode="auto">
          <a:xfrm>
            <a:off x="6340724" y="3960305"/>
            <a:ext cx="5826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64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1B823DB-5882-4F1B-8617-347841891BAE}"/>
              </a:ext>
            </a:extLst>
          </p:cNvPr>
          <p:cNvSpPr txBox="1"/>
          <p:nvPr/>
        </p:nvSpPr>
        <p:spPr bwMode="auto">
          <a:xfrm>
            <a:off x="6340724" y="1344664"/>
            <a:ext cx="5826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8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3AD8E6E-25F0-4D22-8000-DE6C5AD4701A}"/>
              </a:ext>
            </a:extLst>
          </p:cNvPr>
          <p:cNvSpPr txBox="1"/>
          <p:nvPr/>
        </p:nvSpPr>
        <p:spPr bwMode="auto">
          <a:xfrm>
            <a:off x="6340724" y="1718327"/>
            <a:ext cx="5826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16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CEED4E9-474D-452F-B69F-D07AE0B77CA2}"/>
              </a:ext>
            </a:extLst>
          </p:cNvPr>
          <p:cNvSpPr txBox="1"/>
          <p:nvPr/>
        </p:nvSpPr>
        <p:spPr bwMode="auto">
          <a:xfrm>
            <a:off x="6340724" y="2091990"/>
            <a:ext cx="5826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24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8DFCBE3-484C-4ACE-925B-A09DE9238713}"/>
              </a:ext>
            </a:extLst>
          </p:cNvPr>
          <p:cNvSpPr txBox="1"/>
          <p:nvPr/>
        </p:nvSpPr>
        <p:spPr bwMode="auto">
          <a:xfrm>
            <a:off x="6340724" y="2839316"/>
            <a:ext cx="5826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40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C7E7BBC-87FA-444C-9F73-CDAE419D1EFB}"/>
              </a:ext>
            </a:extLst>
          </p:cNvPr>
          <p:cNvSpPr txBox="1"/>
          <p:nvPr/>
        </p:nvSpPr>
        <p:spPr bwMode="auto">
          <a:xfrm>
            <a:off x="6340724" y="3212979"/>
            <a:ext cx="5826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48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E90E0CF-389E-482D-814A-D64C0DE74CF2}"/>
              </a:ext>
            </a:extLst>
          </p:cNvPr>
          <p:cNvSpPr txBox="1"/>
          <p:nvPr/>
        </p:nvSpPr>
        <p:spPr bwMode="auto">
          <a:xfrm>
            <a:off x="6340724" y="3586642"/>
            <a:ext cx="5826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56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66DD229-8585-43B1-ABD9-7C645A893F84}"/>
              </a:ext>
            </a:extLst>
          </p:cNvPr>
          <p:cNvSpPr txBox="1"/>
          <p:nvPr/>
        </p:nvSpPr>
        <p:spPr bwMode="auto">
          <a:xfrm>
            <a:off x="6340724" y="4333968"/>
            <a:ext cx="5826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72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4BA6A91-7A1F-4EBE-8E02-8F08C288B257}"/>
              </a:ext>
            </a:extLst>
          </p:cNvPr>
          <p:cNvSpPr txBox="1"/>
          <p:nvPr/>
        </p:nvSpPr>
        <p:spPr bwMode="auto">
          <a:xfrm>
            <a:off x="6340724" y="4707631"/>
            <a:ext cx="5826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80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A804C65-494C-4555-82D7-3D81F4D9445E}"/>
              </a:ext>
            </a:extLst>
          </p:cNvPr>
          <p:cNvSpPr txBox="1"/>
          <p:nvPr/>
        </p:nvSpPr>
        <p:spPr bwMode="auto">
          <a:xfrm>
            <a:off x="6340724" y="2465653"/>
            <a:ext cx="5826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32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B840831-881D-4451-A723-3A14EC5C6B79}"/>
              </a:ext>
            </a:extLst>
          </p:cNvPr>
          <p:cNvSpPr txBox="1"/>
          <p:nvPr/>
        </p:nvSpPr>
        <p:spPr bwMode="auto">
          <a:xfrm>
            <a:off x="6340724" y="5081294"/>
            <a:ext cx="5826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88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37C7063-FD75-4911-8E98-2FEF02FDBE14}"/>
              </a:ext>
            </a:extLst>
          </p:cNvPr>
          <p:cNvSpPr txBox="1"/>
          <p:nvPr/>
        </p:nvSpPr>
        <p:spPr bwMode="auto">
          <a:xfrm>
            <a:off x="6340724" y="5454953"/>
            <a:ext cx="5826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96</a:t>
            </a:r>
          </a:p>
        </p:txBody>
      </p:sp>
    </p:spTree>
    <p:extLst>
      <p:ext uri="{BB962C8B-B14F-4D97-AF65-F5344CB8AC3E}">
        <p14:creationId xmlns:p14="http://schemas.microsoft.com/office/powerpoint/2010/main" val="2828467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E5E63B1-C8F8-45D2-8F7D-8B428320CA1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altLang="en-US" dirty="0"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2.7 </a:t>
            </a:r>
            <a:r>
              <a:rPr lang="en-GB" dirty="0"/>
              <a:t>The 2, 4 and 8 times tables   </a:t>
            </a:r>
            <a:r>
              <a:rPr lang="en-US" altLang="en-US" dirty="0">
                <a:solidFill>
                  <a:srgbClr val="00628C"/>
                </a:solidFill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Step 3:10</a:t>
            </a: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45CEC25-9CE4-4ACF-8246-D9A10D89AF78}"/>
              </a:ext>
            </a:extLst>
          </p:cNvPr>
          <p:cNvSpPr txBox="1"/>
          <p:nvPr/>
        </p:nvSpPr>
        <p:spPr bwMode="auto">
          <a:xfrm>
            <a:off x="6744072" y="3556029"/>
            <a:ext cx="5180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24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90196DA-7B9B-420B-8C26-E26C48A7C19A}"/>
              </a:ext>
            </a:extLst>
          </p:cNvPr>
          <p:cNvSpPr/>
          <p:nvPr/>
        </p:nvSpPr>
        <p:spPr>
          <a:xfrm>
            <a:off x="2121493" y="836714"/>
            <a:ext cx="31686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2400" dirty="0">
                <a:latin typeface="Myriad Pro" panose="020B0503030403020204" pitchFamily="34" charset="0"/>
              </a:rPr>
              <a:t>Circle the groups of 8.</a:t>
            </a:r>
            <a:endParaRPr lang="en-GB" sz="2400" dirty="0">
              <a:latin typeface="Myriad Pro" panose="020B0503030403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3D7629E-6F60-45F5-AE20-5F8E30504D35}"/>
              </a:ext>
            </a:extLst>
          </p:cNvPr>
          <p:cNvSpPr/>
          <p:nvPr/>
        </p:nvSpPr>
        <p:spPr>
          <a:xfrm>
            <a:off x="6888089" y="836713"/>
            <a:ext cx="36454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2400" dirty="0">
                <a:latin typeface="Myriad Pro" panose="020B0503030403020204" pitchFamily="34" charset="0"/>
              </a:rPr>
              <a:t>Circle the 8 equal groups.</a:t>
            </a:r>
            <a:endParaRPr lang="en-GB" sz="2400" dirty="0">
              <a:latin typeface="Myriad Pro" panose="020B0503030403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D71A6D0-79AA-4EDA-A546-95F60EFCA4BC}"/>
              </a:ext>
            </a:extLst>
          </p:cNvPr>
          <p:cNvSpPr/>
          <p:nvPr/>
        </p:nvSpPr>
        <p:spPr>
          <a:xfrm>
            <a:off x="1847528" y="5919664"/>
            <a:ext cx="37576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2400" dirty="0">
                <a:latin typeface="Myriad Pro" panose="020B0503030403020204" pitchFamily="34" charset="0"/>
              </a:rPr>
              <a:t>There are        groups of 8.</a:t>
            </a:r>
            <a:endParaRPr lang="en-GB" sz="2400" dirty="0">
              <a:latin typeface="Myriad Pro" panose="020B0503030403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5940856-3A1E-4277-BC22-10872EF65825}"/>
              </a:ext>
            </a:extLst>
          </p:cNvPr>
          <p:cNvSpPr/>
          <p:nvPr/>
        </p:nvSpPr>
        <p:spPr bwMode="auto">
          <a:xfrm>
            <a:off x="3297188" y="5968820"/>
            <a:ext cx="461665" cy="461665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FD62432-7072-4365-84B0-C1DA5ECF271F}"/>
              </a:ext>
            </a:extLst>
          </p:cNvPr>
          <p:cNvSpPr/>
          <p:nvPr/>
        </p:nvSpPr>
        <p:spPr>
          <a:xfrm>
            <a:off x="6660443" y="5970049"/>
            <a:ext cx="39276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2400" dirty="0">
                <a:latin typeface="Myriad Pro" panose="020B0503030403020204" pitchFamily="34" charset="0"/>
              </a:rPr>
              <a:t>There are 8 groups of         .</a:t>
            </a:r>
            <a:endParaRPr lang="en-GB" sz="2400" dirty="0">
              <a:latin typeface="Myriad Pro" panose="020B0503030403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0096E6E-3E4B-4CCF-9118-6B9FC9FF7E8A}"/>
              </a:ext>
            </a:extLst>
          </p:cNvPr>
          <p:cNvSpPr/>
          <p:nvPr/>
        </p:nvSpPr>
        <p:spPr bwMode="auto">
          <a:xfrm>
            <a:off x="9738792" y="5887001"/>
            <a:ext cx="461665" cy="461665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73D9490-18DE-4D39-B443-AEF9C1E489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1040" y="1412777"/>
            <a:ext cx="2142792" cy="433945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5BB55A0-7CF5-4D93-A1FF-89F0F843EEA7}"/>
              </a:ext>
            </a:extLst>
          </p:cNvPr>
          <p:cNvSpPr/>
          <p:nvPr/>
        </p:nvSpPr>
        <p:spPr bwMode="auto">
          <a:xfrm>
            <a:off x="5817122" y="2967336"/>
            <a:ext cx="461665" cy="461665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AD552AE-9420-4819-BD2D-8F69073C83FD}"/>
              </a:ext>
            </a:extLst>
          </p:cNvPr>
          <p:cNvSpPr txBox="1"/>
          <p:nvPr/>
        </p:nvSpPr>
        <p:spPr bwMode="auto">
          <a:xfrm>
            <a:off x="6749919" y="2967338"/>
            <a:ext cx="5180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24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52E6678-CC02-4AFF-BD0B-99F8CF0168F6}"/>
              </a:ext>
            </a:extLst>
          </p:cNvPr>
          <p:cNvSpPr txBox="1"/>
          <p:nvPr/>
        </p:nvSpPr>
        <p:spPr bwMode="auto">
          <a:xfrm>
            <a:off x="5879063" y="2967336"/>
            <a:ext cx="3513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68CD131-A992-49EA-803A-C06ED2A4D2FC}"/>
              </a:ext>
            </a:extLst>
          </p:cNvPr>
          <p:cNvSpPr txBox="1"/>
          <p:nvPr/>
        </p:nvSpPr>
        <p:spPr bwMode="auto">
          <a:xfrm>
            <a:off x="6358539" y="2967337"/>
            <a:ext cx="3946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=</a:t>
            </a:r>
            <a:endParaRPr lang="en-GB" sz="2400" dirty="0">
              <a:solidFill>
                <a:srgbClr val="C00000"/>
              </a:solidFill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77F18CA-BB3B-48A6-B106-B97FAB23C60D}"/>
              </a:ext>
            </a:extLst>
          </p:cNvPr>
          <p:cNvSpPr txBox="1"/>
          <p:nvPr/>
        </p:nvSpPr>
        <p:spPr bwMode="auto">
          <a:xfrm>
            <a:off x="4893298" y="2967336"/>
            <a:ext cx="90120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8  ×  </a:t>
            </a:r>
            <a:endParaRPr lang="en-GB" sz="2400" dirty="0">
              <a:solidFill>
                <a:srgbClr val="C00000"/>
              </a:solidFill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1459A64-7A7E-4362-8E76-E012D8440567}"/>
              </a:ext>
            </a:extLst>
          </p:cNvPr>
          <p:cNvSpPr txBox="1"/>
          <p:nvPr/>
        </p:nvSpPr>
        <p:spPr bwMode="auto">
          <a:xfrm>
            <a:off x="5033818" y="3548895"/>
            <a:ext cx="3513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3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C0989BA-96F4-411A-AA71-2F92C37D2898}"/>
              </a:ext>
            </a:extLst>
          </p:cNvPr>
          <p:cNvSpPr/>
          <p:nvPr/>
        </p:nvSpPr>
        <p:spPr bwMode="auto">
          <a:xfrm>
            <a:off x="4980607" y="3548896"/>
            <a:ext cx="461665" cy="461665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67C7FF9-EAC7-47CC-8B6D-5483C5F5BDBC}"/>
              </a:ext>
            </a:extLst>
          </p:cNvPr>
          <p:cNvSpPr txBox="1"/>
          <p:nvPr/>
        </p:nvSpPr>
        <p:spPr bwMode="auto">
          <a:xfrm>
            <a:off x="5599933" y="3548896"/>
            <a:ext cx="11112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×  8  =</a:t>
            </a:r>
            <a:endParaRPr lang="en-GB" sz="2400" dirty="0">
              <a:solidFill>
                <a:srgbClr val="C00000"/>
              </a:solidFill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CA52000-15F1-473B-9777-ACBF751CAB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2854" y="1423122"/>
            <a:ext cx="2142792" cy="4339453"/>
          </a:xfrm>
          <a:prstGeom prst="rect">
            <a:avLst/>
          </a:prstGeom>
        </p:spPr>
      </p:pic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B38D8DE3-0D04-440D-8644-6BD822C3436F}"/>
              </a:ext>
            </a:extLst>
          </p:cNvPr>
          <p:cNvSpPr/>
          <p:nvPr/>
        </p:nvSpPr>
        <p:spPr bwMode="auto">
          <a:xfrm>
            <a:off x="2701896" y="1351290"/>
            <a:ext cx="486142" cy="4453974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49D86F4A-CE80-430D-B732-5AC72ACCAD11}"/>
              </a:ext>
            </a:extLst>
          </p:cNvPr>
          <p:cNvSpPr/>
          <p:nvPr/>
        </p:nvSpPr>
        <p:spPr bwMode="auto">
          <a:xfrm>
            <a:off x="3274296" y="1351290"/>
            <a:ext cx="486142" cy="4453974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C7B8A090-D907-4EF9-A299-2CD4A4124C7D}"/>
              </a:ext>
            </a:extLst>
          </p:cNvPr>
          <p:cNvSpPr/>
          <p:nvPr/>
        </p:nvSpPr>
        <p:spPr bwMode="auto">
          <a:xfrm>
            <a:off x="7803646" y="1364137"/>
            <a:ext cx="1642446" cy="461665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26A4BC0-276A-4E0F-A595-4EF4E69DB1CE}"/>
              </a:ext>
            </a:extLst>
          </p:cNvPr>
          <p:cNvSpPr/>
          <p:nvPr/>
        </p:nvSpPr>
        <p:spPr bwMode="auto">
          <a:xfrm>
            <a:off x="3846899" y="1351290"/>
            <a:ext cx="486142" cy="4453974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D7F69153-14FF-4D4B-948F-47B1A8758DDD}"/>
              </a:ext>
            </a:extLst>
          </p:cNvPr>
          <p:cNvSpPr/>
          <p:nvPr/>
        </p:nvSpPr>
        <p:spPr bwMode="auto">
          <a:xfrm>
            <a:off x="7803646" y="1936282"/>
            <a:ext cx="1642446" cy="461665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B2366C4F-E6FE-41E9-B837-448C8FAF7F9C}"/>
              </a:ext>
            </a:extLst>
          </p:cNvPr>
          <p:cNvSpPr/>
          <p:nvPr/>
        </p:nvSpPr>
        <p:spPr bwMode="auto">
          <a:xfrm>
            <a:off x="7803646" y="2508427"/>
            <a:ext cx="1642446" cy="461665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AD825F1F-4323-40C8-BDF1-268A4080DB0D}"/>
              </a:ext>
            </a:extLst>
          </p:cNvPr>
          <p:cNvSpPr/>
          <p:nvPr/>
        </p:nvSpPr>
        <p:spPr bwMode="auto">
          <a:xfrm>
            <a:off x="7803646" y="3080572"/>
            <a:ext cx="1642446" cy="461665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8A8FA9FC-BB5E-4A7F-A39A-F376CECE1065}"/>
              </a:ext>
            </a:extLst>
          </p:cNvPr>
          <p:cNvSpPr/>
          <p:nvPr/>
        </p:nvSpPr>
        <p:spPr bwMode="auto">
          <a:xfrm>
            <a:off x="7803646" y="3652717"/>
            <a:ext cx="1642446" cy="461665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EF796110-7BDF-4C51-8309-293A6956540A}"/>
              </a:ext>
            </a:extLst>
          </p:cNvPr>
          <p:cNvSpPr/>
          <p:nvPr/>
        </p:nvSpPr>
        <p:spPr bwMode="auto">
          <a:xfrm>
            <a:off x="7803646" y="4224862"/>
            <a:ext cx="1642446" cy="461665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FA5FCD12-A04E-4108-8863-E0B016DA5833}"/>
              </a:ext>
            </a:extLst>
          </p:cNvPr>
          <p:cNvSpPr/>
          <p:nvPr/>
        </p:nvSpPr>
        <p:spPr bwMode="auto">
          <a:xfrm>
            <a:off x="7803646" y="4797005"/>
            <a:ext cx="1642446" cy="461665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F8DB472-B4AD-4A67-8378-402DABC729EE}"/>
              </a:ext>
            </a:extLst>
          </p:cNvPr>
          <p:cNvSpPr txBox="1"/>
          <p:nvPr/>
        </p:nvSpPr>
        <p:spPr bwMode="auto">
          <a:xfrm>
            <a:off x="3332558" y="5968819"/>
            <a:ext cx="3513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3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66AE6FF-93E8-4502-8C50-9EA3B2ED3349}"/>
              </a:ext>
            </a:extLst>
          </p:cNvPr>
          <p:cNvSpPr txBox="1"/>
          <p:nvPr/>
        </p:nvSpPr>
        <p:spPr bwMode="auto">
          <a:xfrm>
            <a:off x="9782360" y="5902606"/>
            <a:ext cx="3513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3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03FE109E-DD57-4E68-91E7-6D829E0BBE05}"/>
              </a:ext>
            </a:extLst>
          </p:cNvPr>
          <p:cNvSpPr/>
          <p:nvPr/>
        </p:nvSpPr>
        <p:spPr bwMode="auto">
          <a:xfrm>
            <a:off x="7803646" y="5370037"/>
            <a:ext cx="1642446" cy="461665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4394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20" grpId="0" animBg="1"/>
      <p:bldP spid="21" grpId="0" animBg="1"/>
      <p:bldP spid="22" grpId="0" animBg="1"/>
      <p:bldP spid="23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/>
      <p:bldP spid="32" grpId="0"/>
      <p:bldP spid="33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A2D44B9-B832-4C0C-A840-8DB4CE8E1F4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altLang="en-US" dirty="0"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2.7 </a:t>
            </a:r>
            <a:r>
              <a:rPr lang="en-GB" dirty="0"/>
              <a:t>The 2, 4 and 8 times tables   </a:t>
            </a:r>
            <a:r>
              <a:rPr lang="en-US" altLang="en-US" dirty="0">
                <a:solidFill>
                  <a:srgbClr val="00628C"/>
                </a:solidFill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Step 3:10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063A03-74DA-4D15-B6DE-3BD3393646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361" y="2955775"/>
            <a:ext cx="7839279" cy="9464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6517EA7-4981-480B-989B-1008763E0980}"/>
              </a:ext>
            </a:extLst>
          </p:cNvPr>
          <p:cNvSpPr txBox="1"/>
          <p:nvPr/>
        </p:nvSpPr>
        <p:spPr bwMode="auto">
          <a:xfrm>
            <a:off x="4324520" y="4797153"/>
            <a:ext cx="35429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8 × 3 = 24		3 × 8 = 24 </a:t>
            </a:r>
            <a:endParaRPr lang="en-GB" sz="2400" dirty="0">
              <a:solidFill>
                <a:srgbClr val="C00000"/>
              </a:solidFill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2725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Year 3, Unit 6, Learning Outcome 1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pic>
        <p:nvPicPr>
          <p:cNvPr id="7" name="Picture Placeholder 6" descr="A picture containing text&#10;&#10;Description automatically generated">
            <a:extLst>
              <a:ext uri="{FF2B5EF4-FFF2-40B4-BE49-F238E27FC236}">
                <a16:creationId xmlns:a16="http://schemas.microsoft.com/office/drawing/2014/main" id="{C5857151-BCFB-4E0F-85B7-989B7962AA62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 b="222"/>
          <a:stretch>
            <a:fillRect/>
          </a:stretch>
        </p:blipFill>
        <p:spPr/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4"/>
              </a:rPr>
              <a:t>2.7 Times tables: 2, 4 and 8 and the relationship between them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0995799"/>
              </p:ext>
            </p:extLst>
          </p:nvPr>
        </p:nvGraphicFramePr>
        <p:xfrm>
          <a:off x="4514850" y="4258491"/>
          <a:ext cx="6886575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1:1-1:6 and 1:11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3-8 and 15-16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0955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81DF7CE-097B-42F5-AE49-3D509D2634A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074"/>
          <a:stretch/>
        </p:blipFill>
        <p:spPr>
          <a:xfrm>
            <a:off x="7332558" y="3087706"/>
            <a:ext cx="2081272" cy="479067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B31F686-68B2-40D6-B946-4CEA2D897F2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altLang="en-US" dirty="0"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2.7 </a:t>
            </a:r>
            <a:r>
              <a:rPr lang="en-GB" dirty="0"/>
              <a:t>The 2, 4 and 8 times tables   </a:t>
            </a:r>
            <a:r>
              <a:rPr lang="en-US" altLang="en-US" dirty="0">
                <a:solidFill>
                  <a:srgbClr val="00628C"/>
                </a:solidFill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Step 3:10</a:t>
            </a: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EB90880-1A63-41D2-9B06-8F6F65095E09}"/>
              </a:ext>
            </a:extLst>
          </p:cNvPr>
          <p:cNvSpPr/>
          <p:nvPr/>
        </p:nvSpPr>
        <p:spPr>
          <a:xfrm>
            <a:off x="1703512" y="815090"/>
            <a:ext cx="87849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2400" dirty="0">
                <a:latin typeface="Myriad Pro" panose="020B0503030403020204" pitchFamily="34" charset="0"/>
              </a:rPr>
              <a:t>12 cupcakes in a pack. 4 chocolate and the rest vanilla. </a:t>
            </a:r>
            <a:endParaRPr lang="en-GB" sz="2400" dirty="0">
              <a:latin typeface="Myriad Pro" panose="020B0503030403020204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F8EF0C0-D1EA-4200-9B40-B930B5EA0162}"/>
              </a:ext>
            </a:extLst>
          </p:cNvPr>
          <p:cNvSpPr/>
          <p:nvPr/>
        </p:nvSpPr>
        <p:spPr bwMode="auto">
          <a:xfrm>
            <a:off x="3278154" y="2690068"/>
            <a:ext cx="306000" cy="30600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C29F452-C72F-4A3C-9174-720034D00422}"/>
              </a:ext>
            </a:extLst>
          </p:cNvPr>
          <p:cNvSpPr/>
          <p:nvPr/>
        </p:nvSpPr>
        <p:spPr bwMode="auto">
          <a:xfrm>
            <a:off x="3800976" y="2690068"/>
            <a:ext cx="306000" cy="30600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E9F0A45-DB00-4A10-9887-A6E13BC6F0AF}"/>
              </a:ext>
            </a:extLst>
          </p:cNvPr>
          <p:cNvSpPr/>
          <p:nvPr/>
        </p:nvSpPr>
        <p:spPr bwMode="auto">
          <a:xfrm>
            <a:off x="4323798" y="2690068"/>
            <a:ext cx="306000" cy="30600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247337E-65A4-4937-8FB9-1FF01AFE6AFF}"/>
              </a:ext>
            </a:extLst>
          </p:cNvPr>
          <p:cNvSpPr/>
          <p:nvPr/>
        </p:nvSpPr>
        <p:spPr bwMode="auto">
          <a:xfrm>
            <a:off x="4846620" y="2690068"/>
            <a:ext cx="306000" cy="30600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CFC8DA7-C1CC-443C-A780-A577818EE5CB}"/>
              </a:ext>
            </a:extLst>
          </p:cNvPr>
          <p:cNvSpPr/>
          <p:nvPr/>
        </p:nvSpPr>
        <p:spPr bwMode="auto">
          <a:xfrm>
            <a:off x="5369442" y="2690068"/>
            <a:ext cx="306000" cy="30600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4380901-242F-4567-BC1F-78B8C1A47505}"/>
              </a:ext>
            </a:extLst>
          </p:cNvPr>
          <p:cNvSpPr/>
          <p:nvPr/>
        </p:nvSpPr>
        <p:spPr bwMode="auto">
          <a:xfrm>
            <a:off x="5892264" y="2690068"/>
            <a:ext cx="306000" cy="30600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56DEA01-27D3-4486-888A-95A9C5BFFA1A}"/>
              </a:ext>
            </a:extLst>
          </p:cNvPr>
          <p:cNvSpPr/>
          <p:nvPr/>
        </p:nvSpPr>
        <p:spPr bwMode="auto">
          <a:xfrm>
            <a:off x="6415086" y="2690068"/>
            <a:ext cx="306000" cy="30600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17408D2-37A6-40E2-94F2-45A7649D2285}"/>
              </a:ext>
            </a:extLst>
          </p:cNvPr>
          <p:cNvSpPr/>
          <p:nvPr/>
        </p:nvSpPr>
        <p:spPr bwMode="auto">
          <a:xfrm>
            <a:off x="6937908" y="2690068"/>
            <a:ext cx="306000" cy="30600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7F57F28-1355-41A7-BBAC-820B5760182B}"/>
              </a:ext>
            </a:extLst>
          </p:cNvPr>
          <p:cNvSpPr/>
          <p:nvPr/>
        </p:nvSpPr>
        <p:spPr bwMode="auto">
          <a:xfrm>
            <a:off x="7460730" y="2690068"/>
            <a:ext cx="306000" cy="30600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A79F049-7242-4B95-BBBD-C09AC78C55B3}"/>
              </a:ext>
            </a:extLst>
          </p:cNvPr>
          <p:cNvSpPr/>
          <p:nvPr/>
        </p:nvSpPr>
        <p:spPr bwMode="auto">
          <a:xfrm>
            <a:off x="7983552" y="2690068"/>
            <a:ext cx="306000" cy="30600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7346A12F-0985-4DAB-8FF5-0D9A8714892E}"/>
              </a:ext>
            </a:extLst>
          </p:cNvPr>
          <p:cNvSpPr/>
          <p:nvPr/>
        </p:nvSpPr>
        <p:spPr bwMode="auto">
          <a:xfrm>
            <a:off x="8506374" y="2690068"/>
            <a:ext cx="306000" cy="30600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5FB2DC8-BB46-436D-B3C5-64267CA42C1F}"/>
              </a:ext>
            </a:extLst>
          </p:cNvPr>
          <p:cNvSpPr/>
          <p:nvPr/>
        </p:nvSpPr>
        <p:spPr bwMode="auto">
          <a:xfrm>
            <a:off x="9029201" y="2690068"/>
            <a:ext cx="306000" cy="30600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1B20DE40-DF9F-4391-B151-1C7A0E8A995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000" y="2166551"/>
            <a:ext cx="7839278" cy="47906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4238F594-BBC4-4993-8E22-47FAA82861D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69743" y="3019968"/>
            <a:ext cx="4208752" cy="514540"/>
          </a:xfrm>
          <a:prstGeom prst="rect">
            <a:avLst/>
          </a:prstGeom>
        </p:spPr>
      </p:pic>
      <p:sp>
        <p:nvSpPr>
          <p:cNvPr id="28" name="Oval 27">
            <a:extLst>
              <a:ext uri="{FF2B5EF4-FFF2-40B4-BE49-F238E27FC236}">
                <a16:creationId xmlns:a16="http://schemas.microsoft.com/office/drawing/2014/main" id="{1F6AE30C-44F6-457C-A1A8-9D76CAC20C15}"/>
              </a:ext>
            </a:extLst>
          </p:cNvPr>
          <p:cNvSpPr/>
          <p:nvPr/>
        </p:nvSpPr>
        <p:spPr bwMode="auto">
          <a:xfrm>
            <a:off x="3278154" y="3171913"/>
            <a:ext cx="306000" cy="306000"/>
          </a:xfrm>
          <a:prstGeom prst="ellipse">
            <a:avLst/>
          </a:prstGeom>
          <a:solidFill>
            <a:srgbClr val="DEB21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841A6E8D-719C-4377-B1F0-4D3D04E3D335}"/>
              </a:ext>
            </a:extLst>
          </p:cNvPr>
          <p:cNvSpPr/>
          <p:nvPr/>
        </p:nvSpPr>
        <p:spPr bwMode="auto">
          <a:xfrm>
            <a:off x="3800976" y="3171913"/>
            <a:ext cx="306000" cy="306000"/>
          </a:xfrm>
          <a:prstGeom prst="ellipse">
            <a:avLst/>
          </a:prstGeom>
          <a:solidFill>
            <a:srgbClr val="DEB21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A70EC89D-6700-4192-94B5-74B875A55713}"/>
              </a:ext>
            </a:extLst>
          </p:cNvPr>
          <p:cNvSpPr/>
          <p:nvPr/>
        </p:nvSpPr>
        <p:spPr bwMode="auto">
          <a:xfrm>
            <a:off x="4323798" y="3171913"/>
            <a:ext cx="306000" cy="306000"/>
          </a:xfrm>
          <a:prstGeom prst="ellipse">
            <a:avLst/>
          </a:prstGeom>
          <a:solidFill>
            <a:srgbClr val="DEB21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2145F1C6-3610-4B5F-819E-218E2F58E54A}"/>
              </a:ext>
            </a:extLst>
          </p:cNvPr>
          <p:cNvSpPr/>
          <p:nvPr/>
        </p:nvSpPr>
        <p:spPr bwMode="auto">
          <a:xfrm>
            <a:off x="4846620" y="3171913"/>
            <a:ext cx="306000" cy="306000"/>
          </a:xfrm>
          <a:prstGeom prst="ellipse">
            <a:avLst/>
          </a:prstGeom>
          <a:solidFill>
            <a:srgbClr val="DEB21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82FDD9AC-1255-4C1E-A913-BB87FCC68F86}"/>
              </a:ext>
            </a:extLst>
          </p:cNvPr>
          <p:cNvSpPr/>
          <p:nvPr/>
        </p:nvSpPr>
        <p:spPr bwMode="auto">
          <a:xfrm>
            <a:off x="5369442" y="3171913"/>
            <a:ext cx="306000" cy="306000"/>
          </a:xfrm>
          <a:prstGeom prst="ellipse">
            <a:avLst/>
          </a:prstGeom>
          <a:solidFill>
            <a:srgbClr val="DEB21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5DFB7D87-FB65-4129-8D55-21886C3F0A56}"/>
              </a:ext>
            </a:extLst>
          </p:cNvPr>
          <p:cNvSpPr/>
          <p:nvPr/>
        </p:nvSpPr>
        <p:spPr bwMode="auto">
          <a:xfrm>
            <a:off x="5892264" y="3171913"/>
            <a:ext cx="306000" cy="306000"/>
          </a:xfrm>
          <a:prstGeom prst="ellipse">
            <a:avLst/>
          </a:prstGeom>
          <a:solidFill>
            <a:srgbClr val="DEB21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253CE474-2DD2-4AED-83EA-824797BCCB2C}"/>
              </a:ext>
            </a:extLst>
          </p:cNvPr>
          <p:cNvSpPr/>
          <p:nvPr/>
        </p:nvSpPr>
        <p:spPr bwMode="auto">
          <a:xfrm>
            <a:off x="6415086" y="3171913"/>
            <a:ext cx="306000" cy="306000"/>
          </a:xfrm>
          <a:prstGeom prst="ellipse">
            <a:avLst/>
          </a:prstGeom>
          <a:solidFill>
            <a:srgbClr val="DEB21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66FA5362-9394-4D10-A867-8309146BC463}"/>
              </a:ext>
            </a:extLst>
          </p:cNvPr>
          <p:cNvSpPr/>
          <p:nvPr/>
        </p:nvSpPr>
        <p:spPr bwMode="auto">
          <a:xfrm>
            <a:off x="6937908" y="3171913"/>
            <a:ext cx="306000" cy="306000"/>
          </a:xfrm>
          <a:prstGeom prst="ellipse">
            <a:avLst/>
          </a:prstGeom>
          <a:solidFill>
            <a:srgbClr val="DEB21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A36811D3-3FA4-4125-BA42-EF2DC107E7F0}"/>
              </a:ext>
            </a:extLst>
          </p:cNvPr>
          <p:cNvSpPr/>
          <p:nvPr/>
        </p:nvSpPr>
        <p:spPr bwMode="auto">
          <a:xfrm>
            <a:off x="7460730" y="3171913"/>
            <a:ext cx="306000" cy="306000"/>
          </a:xfrm>
          <a:prstGeom prst="ellipse">
            <a:avLst/>
          </a:prstGeom>
          <a:solidFill>
            <a:srgbClr val="82541E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939A3D25-142D-4723-B138-F134558F8AF1}"/>
              </a:ext>
            </a:extLst>
          </p:cNvPr>
          <p:cNvSpPr/>
          <p:nvPr/>
        </p:nvSpPr>
        <p:spPr bwMode="auto">
          <a:xfrm>
            <a:off x="7983552" y="3171913"/>
            <a:ext cx="306000" cy="306000"/>
          </a:xfrm>
          <a:prstGeom prst="ellipse">
            <a:avLst/>
          </a:prstGeom>
          <a:solidFill>
            <a:srgbClr val="82541E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6B3629A9-5901-4D45-992D-46853F340995}"/>
              </a:ext>
            </a:extLst>
          </p:cNvPr>
          <p:cNvSpPr/>
          <p:nvPr/>
        </p:nvSpPr>
        <p:spPr bwMode="auto">
          <a:xfrm>
            <a:off x="8506374" y="3171913"/>
            <a:ext cx="306000" cy="306000"/>
          </a:xfrm>
          <a:prstGeom prst="ellipse">
            <a:avLst/>
          </a:prstGeom>
          <a:solidFill>
            <a:srgbClr val="82541E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3E06BC00-71D0-4B2D-8CEA-393C240AE30A}"/>
              </a:ext>
            </a:extLst>
          </p:cNvPr>
          <p:cNvSpPr/>
          <p:nvPr/>
        </p:nvSpPr>
        <p:spPr bwMode="auto">
          <a:xfrm>
            <a:off x="9029201" y="3171913"/>
            <a:ext cx="306000" cy="306000"/>
          </a:xfrm>
          <a:prstGeom prst="ellipse">
            <a:avLst/>
          </a:prstGeom>
          <a:solidFill>
            <a:srgbClr val="82541E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698D96F2-E00D-49E5-8B4C-2E52E5513E8F}"/>
              </a:ext>
            </a:extLst>
          </p:cNvPr>
          <p:cNvSpPr/>
          <p:nvPr/>
        </p:nvSpPr>
        <p:spPr bwMode="auto">
          <a:xfrm>
            <a:off x="3278154" y="3665347"/>
            <a:ext cx="306000" cy="306000"/>
          </a:xfrm>
          <a:prstGeom prst="ellipse">
            <a:avLst/>
          </a:prstGeom>
          <a:solidFill>
            <a:srgbClr val="DEB21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D62B6A53-5F02-41BC-8DC8-99CECAF86E5B}"/>
              </a:ext>
            </a:extLst>
          </p:cNvPr>
          <p:cNvSpPr/>
          <p:nvPr/>
        </p:nvSpPr>
        <p:spPr bwMode="auto">
          <a:xfrm>
            <a:off x="3800976" y="3665347"/>
            <a:ext cx="306000" cy="306000"/>
          </a:xfrm>
          <a:prstGeom prst="ellipse">
            <a:avLst/>
          </a:prstGeom>
          <a:solidFill>
            <a:srgbClr val="DEB21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8890174F-ED81-4C33-BCE1-E004D9608251}"/>
              </a:ext>
            </a:extLst>
          </p:cNvPr>
          <p:cNvSpPr/>
          <p:nvPr/>
        </p:nvSpPr>
        <p:spPr bwMode="auto">
          <a:xfrm>
            <a:off x="4323798" y="3665347"/>
            <a:ext cx="306000" cy="306000"/>
          </a:xfrm>
          <a:prstGeom prst="ellipse">
            <a:avLst/>
          </a:prstGeom>
          <a:solidFill>
            <a:srgbClr val="DEB21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759866C7-D732-47FF-85A4-D5261F2DDADF}"/>
              </a:ext>
            </a:extLst>
          </p:cNvPr>
          <p:cNvSpPr/>
          <p:nvPr/>
        </p:nvSpPr>
        <p:spPr bwMode="auto">
          <a:xfrm>
            <a:off x="4846620" y="3665347"/>
            <a:ext cx="306000" cy="306000"/>
          </a:xfrm>
          <a:prstGeom prst="ellipse">
            <a:avLst/>
          </a:prstGeom>
          <a:solidFill>
            <a:srgbClr val="DEB21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3A730B36-889E-461C-8F70-6F65D20A84E9}"/>
              </a:ext>
            </a:extLst>
          </p:cNvPr>
          <p:cNvSpPr/>
          <p:nvPr/>
        </p:nvSpPr>
        <p:spPr bwMode="auto">
          <a:xfrm>
            <a:off x="5369442" y="3665347"/>
            <a:ext cx="306000" cy="306000"/>
          </a:xfrm>
          <a:prstGeom prst="ellipse">
            <a:avLst/>
          </a:prstGeom>
          <a:solidFill>
            <a:srgbClr val="DEB21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2623665F-1B1C-4DD3-8602-A595888B9B7A}"/>
              </a:ext>
            </a:extLst>
          </p:cNvPr>
          <p:cNvSpPr/>
          <p:nvPr/>
        </p:nvSpPr>
        <p:spPr bwMode="auto">
          <a:xfrm>
            <a:off x="5892264" y="3665347"/>
            <a:ext cx="306000" cy="306000"/>
          </a:xfrm>
          <a:prstGeom prst="ellipse">
            <a:avLst/>
          </a:prstGeom>
          <a:solidFill>
            <a:srgbClr val="DEB21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8FC20893-89C4-4B6F-A46E-022D56C0C909}"/>
              </a:ext>
            </a:extLst>
          </p:cNvPr>
          <p:cNvSpPr/>
          <p:nvPr/>
        </p:nvSpPr>
        <p:spPr bwMode="auto">
          <a:xfrm>
            <a:off x="6415086" y="3665347"/>
            <a:ext cx="306000" cy="306000"/>
          </a:xfrm>
          <a:prstGeom prst="ellipse">
            <a:avLst/>
          </a:prstGeom>
          <a:solidFill>
            <a:srgbClr val="DEB21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5B9A2F7C-CDD4-4E14-A31F-98E89B36980A}"/>
              </a:ext>
            </a:extLst>
          </p:cNvPr>
          <p:cNvSpPr/>
          <p:nvPr/>
        </p:nvSpPr>
        <p:spPr bwMode="auto">
          <a:xfrm>
            <a:off x="6937908" y="3665347"/>
            <a:ext cx="306000" cy="306000"/>
          </a:xfrm>
          <a:prstGeom prst="ellipse">
            <a:avLst/>
          </a:prstGeom>
          <a:solidFill>
            <a:srgbClr val="DEB21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016B4F19-82C3-44CF-BAFA-6496C6705767}"/>
              </a:ext>
            </a:extLst>
          </p:cNvPr>
          <p:cNvSpPr/>
          <p:nvPr/>
        </p:nvSpPr>
        <p:spPr bwMode="auto">
          <a:xfrm>
            <a:off x="7460730" y="3665347"/>
            <a:ext cx="306000" cy="306000"/>
          </a:xfrm>
          <a:prstGeom prst="ellipse">
            <a:avLst/>
          </a:prstGeom>
          <a:solidFill>
            <a:srgbClr val="82541E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F805DCF2-3648-4CC8-A750-7554150C475A}"/>
              </a:ext>
            </a:extLst>
          </p:cNvPr>
          <p:cNvSpPr/>
          <p:nvPr/>
        </p:nvSpPr>
        <p:spPr bwMode="auto">
          <a:xfrm>
            <a:off x="7983552" y="3665347"/>
            <a:ext cx="306000" cy="306000"/>
          </a:xfrm>
          <a:prstGeom prst="ellipse">
            <a:avLst/>
          </a:prstGeom>
          <a:solidFill>
            <a:srgbClr val="82541E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09E561DA-8A67-4474-98D2-D49F727C6AAC}"/>
              </a:ext>
            </a:extLst>
          </p:cNvPr>
          <p:cNvSpPr/>
          <p:nvPr/>
        </p:nvSpPr>
        <p:spPr bwMode="auto">
          <a:xfrm>
            <a:off x="8506374" y="3665347"/>
            <a:ext cx="306000" cy="306000"/>
          </a:xfrm>
          <a:prstGeom prst="ellipse">
            <a:avLst/>
          </a:prstGeom>
          <a:solidFill>
            <a:srgbClr val="82541E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121BDEF9-4059-46A9-B2A8-322A7282DEC3}"/>
              </a:ext>
            </a:extLst>
          </p:cNvPr>
          <p:cNvSpPr/>
          <p:nvPr/>
        </p:nvSpPr>
        <p:spPr bwMode="auto">
          <a:xfrm>
            <a:off x="9029201" y="3665347"/>
            <a:ext cx="306000" cy="306000"/>
          </a:xfrm>
          <a:prstGeom prst="ellipse">
            <a:avLst/>
          </a:prstGeom>
          <a:solidFill>
            <a:srgbClr val="82541E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756B3E97-973C-453E-963B-256EC20F352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074"/>
          <a:stretch/>
        </p:blipFill>
        <p:spPr>
          <a:xfrm>
            <a:off x="7337035" y="4033749"/>
            <a:ext cx="2081272" cy="479067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0DFEACCB-A110-4104-B1BE-1CD18E1508B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74220" y="3966011"/>
            <a:ext cx="4208752" cy="514540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577B73D7-2F86-4B75-9471-F29B0424822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760"/>
          <a:stretch/>
        </p:blipFill>
        <p:spPr>
          <a:xfrm>
            <a:off x="1510715" y="2566915"/>
            <a:ext cx="1326553" cy="1399097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7CDCC78A-56BA-47B4-B4F3-C6F53A64A4C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66751" y="2483660"/>
            <a:ext cx="530877" cy="1608930"/>
          </a:xfrm>
          <a:prstGeom prst="rect">
            <a:avLst/>
          </a:prstGeom>
        </p:spPr>
      </p:pic>
      <p:sp>
        <p:nvSpPr>
          <p:cNvPr id="83" name="Rectangle 82">
            <a:extLst>
              <a:ext uri="{FF2B5EF4-FFF2-40B4-BE49-F238E27FC236}">
                <a16:creationId xmlns:a16="http://schemas.microsoft.com/office/drawing/2014/main" id="{E7B57E9B-E924-4CE5-9F6B-22A7B23B9194}"/>
              </a:ext>
            </a:extLst>
          </p:cNvPr>
          <p:cNvSpPr/>
          <p:nvPr/>
        </p:nvSpPr>
        <p:spPr>
          <a:xfrm>
            <a:off x="1225491" y="5645239"/>
            <a:ext cx="87849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2400" dirty="0">
                <a:latin typeface="Myriad Pro" panose="020B0503030403020204" pitchFamily="34" charset="0"/>
              </a:rPr>
              <a:t>Total number of vanilla cupcakes =</a:t>
            </a:r>
            <a:endParaRPr lang="en-GB" sz="2400" dirty="0">
              <a:latin typeface="Myriad Pro" panose="020B0503030403020204" pitchFamily="34" charset="0"/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F5997469-2AA9-4CFE-89B6-E8F109BC4EA4}"/>
              </a:ext>
            </a:extLst>
          </p:cNvPr>
          <p:cNvSpPr/>
          <p:nvPr/>
        </p:nvSpPr>
        <p:spPr>
          <a:xfrm>
            <a:off x="7841680" y="5635153"/>
            <a:ext cx="19753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2400" dirty="0">
                <a:latin typeface="Myriad Pro" panose="020B0503030403020204" pitchFamily="34" charset="0"/>
              </a:rPr>
              <a:t>3 </a:t>
            </a: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× 8 = 24</a:t>
            </a:r>
            <a:r>
              <a:rPr lang="en-US" sz="2400" dirty="0">
                <a:latin typeface="Myriad Pro" panose="020B0503030403020204" pitchFamily="34" charset="0"/>
              </a:rPr>
              <a:t> </a:t>
            </a:r>
            <a:endParaRPr lang="en-GB" sz="2400" dirty="0">
              <a:latin typeface="Myriad Pro" panose="020B0503030403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DCB76D6-A31F-4702-A782-2C72C1FA37D0}"/>
              </a:ext>
            </a:extLst>
          </p:cNvPr>
          <p:cNvSpPr/>
          <p:nvPr/>
        </p:nvSpPr>
        <p:spPr>
          <a:xfrm>
            <a:off x="3647728" y="832979"/>
            <a:ext cx="51646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2400" dirty="0">
                <a:latin typeface="Myriad Pro" panose="020B0503030403020204" pitchFamily="34" charset="0"/>
              </a:rPr>
              <a:t>How many vanilla cupcakes in 3 packs?</a:t>
            </a:r>
            <a:endParaRPr lang="en-GB" sz="2400" dirty="0">
              <a:latin typeface="Myriad Pro" panose="020B0503030403020204" pitchFamily="34" charset="0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3CEA13B0-A7E7-422C-A2C4-1643DC9E50A4}"/>
              </a:ext>
            </a:extLst>
          </p:cNvPr>
          <p:cNvSpPr/>
          <p:nvPr/>
        </p:nvSpPr>
        <p:spPr>
          <a:xfrm>
            <a:off x="5418909" y="1664121"/>
            <a:ext cx="17379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GB" sz="2400" dirty="0">
                <a:latin typeface="Myriad Pro" panose="020B0503030403020204" pitchFamily="34" charset="0"/>
              </a:rPr>
              <a:t>packs</a:t>
            </a:r>
            <a:r>
              <a:rPr lang="en-GB" sz="2400" b="1" dirty="0">
                <a:latin typeface="Myriad Pro" panose="020B0503030403020204" pitchFamily="34" charset="0"/>
              </a:rPr>
              <a:t> </a:t>
            </a:r>
            <a:r>
              <a:rPr lang="en-GB" sz="2400" dirty="0">
                <a:latin typeface="Myriad Pro" panose="020B0503030403020204" pitchFamily="34" charset="0"/>
              </a:rPr>
              <a:t>of </a:t>
            </a:r>
            <a:r>
              <a:rPr lang="en-GB" sz="2400" b="1" dirty="0">
                <a:latin typeface="Myriad Pro" panose="020B0503030403020204" pitchFamily="34" charset="0"/>
              </a:rPr>
              <a:t>12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99FC13C2-193A-479A-8914-6B5C0AEE0422}"/>
              </a:ext>
            </a:extLst>
          </p:cNvPr>
          <p:cNvSpPr/>
          <p:nvPr/>
        </p:nvSpPr>
        <p:spPr>
          <a:xfrm>
            <a:off x="4121184" y="3429001"/>
            <a:ext cx="236103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GB" sz="2400" b="1" dirty="0">
                <a:latin typeface="Myriad Pro" panose="020B0503030403020204" pitchFamily="34" charset="0"/>
              </a:rPr>
              <a:t>8</a:t>
            </a:r>
            <a:br>
              <a:rPr lang="en-GB" sz="2400" dirty="0">
                <a:latin typeface="Myriad Pro" panose="020B0503030403020204" pitchFamily="34" charset="0"/>
              </a:rPr>
            </a:br>
            <a:r>
              <a:rPr lang="en-GB" sz="2400" dirty="0">
                <a:latin typeface="Myriad Pro" panose="020B0503030403020204" pitchFamily="34" charset="0"/>
              </a:rPr>
              <a:t>vanilla cupcakes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BBE3D5B9-1947-44C4-95A7-3797376DA885}"/>
              </a:ext>
            </a:extLst>
          </p:cNvPr>
          <p:cNvSpPr/>
          <p:nvPr/>
        </p:nvSpPr>
        <p:spPr>
          <a:xfrm>
            <a:off x="4098490" y="4472279"/>
            <a:ext cx="236103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GB" sz="2400" b="1" dirty="0">
                <a:latin typeface="Myriad Pro" panose="020B0503030403020204" pitchFamily="34" charset="0"/>
              </a:rPr>
              <a:t>8</a:t>
            </a:r>
            <a:br>
              <a:rPr lang="en-GB" sz="2400" b="1" dirty="0">
                <a:latin typeface="Myriad Pro" panose="020B0503030403020204" pitchFamily="34" charset="0"/>
              </a:rPr>
            </a:br>
            <a:r>
              <a:rPr lang="en-GB" sz="2400" dirty="0">
                <a:latin typeface="Myriad Pro" panose="020B0503030403020204" pitchFamily="34" charset="0"/>
              </a:rPr>
              <a:t>vanilla cupcakes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037AA03C-B2B9-4AFE-877B-9D91434F4E59}"/>
              </a:ext>
            </a:extLst>
          </p:cNvPr>
          <p:cNvSpPr/>
          <p:nvPr/>
        </p:nvSpPr>
        <p:spPr>
          <a:xfrm>
            <a:off x="6925383" y="3429001"/>
            <a:ext cx="282102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GB" sz="2400" b="1" dirty="0">
                <a:latin typeface="Myriad Pro" panose="020B0503030403020204" pitchFamily="34" charset="0"/>
              </a:rPr>
              <a:t>4</a:t>
            </a:r>
            <a:br>
              <a:rPr lang="en-GB" sz="2400" b="1" dirty="0">
                <a:latin typeface="Myriad Pro" panose="020B0503030403020204" pitchFamily="34" charset="0"/>
              </a:rPr>
            </a:br>
            <a:r>
              <a:rPr lang="en-GB" sz="2400" dirty="0">
                <a:latin typeface="Myriad Pro" panose="020B0503030403020204" pitchFamily="34" charset="0"/>
              </a:rPr>
              <a:t>chocolate cupcakes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2AE8BC4B-6EB0-4CDA-821A-D25BD111DD97}"/>
              </a:ext>
            </a:extLst>
          </p:cNvPr>
          <p:cNvSpPr/>
          <p:nvPr/>
        </p:nvSpPr>
        <p:spPr>
          <a:xfrm>
            <a:off x="6962680" y="4472279"/>
            <a:ext cx="282102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GB" sz="2400" b="1" dirty="0">
                <a:latin typeface="Myriad Pro" panose="020B0503030403020204" pitchFamily="34" charset="0"/>
              </a:rPr>
              <a:t>4</a:t>
            </a:r>
            <a:br>
              <a:rPr lang="en-GB" sz="2400" b="1" dirty="0">
                <a:latin typeface="Myriad Pro" panose="020B0503030403020204" pitchFamily="34" charset="0"/>
              </a:rPr>
            </a:br>
            <a:r>
              <a:rPr lang="en-GB" sz="2400" dirty="0">
                <a:latin typeface="Myriad Pro" panose="020B0503030403020204" pitchFamily="34" charset="0"/>
              </a:rPr>
              <a:t>chocolate cupcakes</a:t>
            </a:r>
          </a:p>
        </p:txBody>
      </p:sp>
    </p:spTree>
    <p:extLst>
      <p:ext uri="{BB962C8B-B14F-4D97-AF65-F5344CB8AC3E}">
        <p14:creationId xmlns:p14="http://schemas.microsoft.com/office/powerpoint/2010/main" val="3212448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25432"/>
                                      </p:to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25432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25432"/>
                                      </p:to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25432"/>
                                      </p:to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EB210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EB210"/>
                                      </p:to>
                                    </p:animClr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EB21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EB210"/>
                                      </p:to>
                                    </p:animClr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EB210"/>
                                      </p:to>
                                    </p:animClr>
                                    <p:set>
                                      <p:cBhvr>
                                        <p:cTn id="9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EB210"/>
                                      </p:to>
                                    </p:animClr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EB210"/>
                                      </p:to>
                                    </p:animClr>
                                    <p:set>
                                      <p:cBhvr>
                                        <p:cTn id="10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EB210"/>
                                      </p:to>
                                    </p:animClr>
                                    <p:set>
                                      <p:cBhvr>
                                        <p:cTn id="10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500"/>
                            </p:stCondLst>
                            <p:childTnLst>
                              <p:par>
                                <p:cTn id="214" presetID="10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83" grpId="0"/>
      <p:bldP spid="84" grpId="0"/>
      <p:bldP spid="3" grpId="0"/>
      <p:bldP spid="57" grpId="0"/>
      <p:bldP spid="58" grpId="0"/>
      <p:bldP spid="58" grpId="1"/>
      <p:bldP spid="59" grpId="0"/>
      <p:bldP spid="61" grpId="0"/>
      <p:bldP spid="61" grpId="1"/>
      <p:bldP spid="62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3, Unit 6, Learning Outcome 8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009544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8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pPr rtl="0"/>
                      <a:r>
                        <a:rPr lang="en-GB" sz="24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Pupils explain the relationship between multiples of 4 and multiples of 8</a:t>
                      </a:r>
                    </a:p>
                    <a:p>
                      <a:endParaRPr lang="en-GB" sz="24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7407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Year 3, Unit 6, Learning Outcome 8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pic>
        <p:nvPicPr>
          <p:cNvPr id="7" name="Picture Placeholder 6" descr="A picture containing text&#10;&#10;Description automatically generated">
            <a:extLst>
              <a:ext uri="{FF2B5EF4-FFF2-40B4-BE49-F238E27FC236}">
                <a16:creationId xmlns:a16="http://schemas.microsoft.com/office/drawing/2014/main" id="{C5857151-BCFB-4E0F-85B7-989B7962AA62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 b="222"/>
          <a:stretch>
            <a:fillRect/>
          </a:stretch>
        </p:blipFill>
        <p:spPr/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4"/>
              </a:rPr>
              <a:t>2.7 Times tables: 2, 4 and 8 and the relationship between them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1961651"/>
              </p:ext>
            </p:extLst>
          </p:nvPr>
        </p:nvGraphicFramePr>
        <p:xfrm>
          <a:off x="4514850" y="4258491"/>
          <a:ext cx="6886575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4:1-4:5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37-42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33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FF39B10-DD9D-42FE-8CC2-A839E0D5824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altLang="en-US" dirty="0"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2.7 </a:t>
            </a:r>
            <a:r>
              <a:rPr lang="en-GB" dirty="0"/>
              <a:t>The 2, 4 and 8 times tables   </a:t>
            </a:r>
            <a:r>
              <a:rPr lang="en-US" altLang="en-US" dirty="0">
                <a:solidFill>
                  <a:srgbClr val="00628C"/>
                </a:solidFill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Step 4:1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6A03688-A4B5-4D0A-9403-17F2D9CCB87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08193" y="3108032"/>
            <a:ext cx="7975614" cy="32096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84C25F2-7BD8-461D-A4A7-EA4EDCB49F6C}"/>
              </a:ext>
            </a:extLst>
          </p:cNvPr>
          <p:cNvSpPr/>
          <p:nvPr/>
        </p:nvSpPr>
        <p:spPr>
          <a:xfrm>
            <a:off x="1993723" y="3303939"/>
            <a:ext cx="3513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/>
                <a:ea typeface="Myriad Pro Semibold" charset="0"/>
                <a:cs typeface="Myriad Pro Semibold" charset="0"/>
              </a:rPr>
              <a:t>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8411F18-C553-4DBC-B616-BEB8273B3CFE}"/>
              </a:ext>
            </a:extLst>
          </p:cNvPr>
          <p:cNvSpPr/>
          <p:nvPr/>
        </p:nvSpPr>
        <p:spPr>
          <a:xfrm>
            <a:off x="2640857" y="3303939"/>
            <a:ext cx="3513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/>
                <a:ea typeface="Myriad Pro Semibold" charset="0"/>
                <a:cs typeface="Myriad Pro Semibold" charset="0"/>
              </a:rPr>
              <a:t>4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0C63731-F793-4AD7-A2F2-0D7C0F80078E}"/>
              </a:ext>
            </a:extLst>
          </p:cNvPr>
          <p:cNvSpPr/>
          <p:nvPr/>
        </p:nvSpPr>
        <p:spPr>
          <a:xfrm>
            <a:off x="3284883" y="3303939"/>
            <a:ext cx="3513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/>
                <a:ea typeface="Myriad Pro Semibold" charset="0"/>
                <a:cs typeface="Myriad Pro Semibold" charset="0"/>
              </a:rPr>
              <a:t>8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8FA2329-6779-4829-9F17-12BA26D181C9}"/>
              </a:ext>
            </a:extLst>
          </p:cNvPr>
          <p:cNvSpPr/>
          <p:nvPr/>
        </p:nvSpPr>
        <p:spPr>
          <a:xfrm>
            <a:off x="3850315" y="3303939"/>
            <a:ext cx="5180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/>
                <a:ea typeface="Myriad Pro Semibold" charset="0"/>
                <a:cs typeface="Myriad Pro Semibold" charset="0"/>
              </a:rPr>
              <a:t>12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09A67E5-A4FA-4044-A5F1-65C2EC86E277}"/>
              </a:ext>
            </a:extLst>
          </p:cNvPr>
          <p:cNvSpPr/>
          <p:nvPr/>
        </p:nvSpPr>
        <p:spPr>
          <a:xfrm>
            <a:off x="4496931" y="3304803"/>
            <a:ext cx="518092" cy="4608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/>
                <a:ea typeface="Myriad Pro Semibold" charset="0"/>
                <a:cs typeface="Myriad Pro Semibold" charset="0"/>
              </a:rPr>
              <a:t>16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4075C78-6E91-4E01-B608-ED6B123ABCBA}"/>
              </a:ext>
            </a:extLst>
          </p:cNvPr>
          <p:cNvSpPr/>
          <p:nvPr/>
        </p:nvSpPr>
        <p:spPr>
          <a:xfrm>
            <a:off x="5140276" y="3303939"/>
            <a:ext cx="5180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/>
                <a:ea typeface="Myriad Pro Semibold" charset="0"/>
                <a:cs typeface="Myriad Pro Semibold" charset="0"/>
              </a:rPr>
              <a:t>20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E460E04-C12B-43B9-94E2-E925919BC7D9}"/>
              </a:ext>
            </a:extLst>
          </p:cNvPr>
          <p:cNvSpPr/>
          <p:nvPr/>
        </p:nvSpPr>
        <p:spPr>
          <a:xfrm>
            <a:off x="5786684" y="3303939"/>
            <a:ext cx="5180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/>
                <a:ea typeface="Myriad Pro Semibold" charset="0"/>
                <a:cs typeface="Myriad Pro Semibold" charset="0"/>
              </a:rPr>
              <a:t>24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1855311-29E9-49BE-BDF7-2DF8DEA2C341}"/>
              </a:ext>
            </a:extLst>
          </p:cNvPr>
          <p:cNvSpPr/>
          <p:nvPr/>
        </p:nvSpPr>
        <p:spPr>
          <a:xfrm>
            <a:off x="6432755" y="3303939"/>
            <a:ext cx="5180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/>
                <a:ea typeface="Myriad Pro Semibold" charset="0"/>
                <a:cs typeface="Myriad Pro Semibold" charset="0"/>
              </a:rPr>
              <a:t>28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4FB359C-B57D-47B8-835E-1E6FE13F5A0E}"/>
              </a:ext>
            </a:extLst>
          </p:cNvPr>
          <p:cNvSpPr/>
          <p:nvPr/>
        </p:nvSpPr>
        <p:spPr>
          <a:xfrm>
            <a:off x="7081256" y="3303939"/>
            <a:ext cx="5180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/>
                <a:ea typeface="Myriad Pro Semibold" charset="0"/>
                <a:cs typeface="Myriad Pro Semibold" charset="0"/>
              </a:rPr>
              <a:t>32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AD71D5D-7D81-42E4-A484-0C80427CECA6}"/>
              </a:ext>
            </a:extLst>
          </p:cNvPr>
          <p:cNvSpPr/>
          <p:nvPr/>
        </p:nvSpPr>
        <p:spPr>
          <a:xfrm>
            <a:off x="7724946" y="3303939"/>
            <a:ext cx="5180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/>
                <a:ea typeface="Myriad Pro Semibold" charset="0"/>
                <a:cs typeface="Myriad Pro Semibold" charset="0"/>
              </a:rPr>
              <a:t>36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EFE5610-8480-45C0-8EC2-4B8CF42A222D}"/>
              </a:ext>
            </a:extLst>
          </p:cNvPr>
          <p:cNvSpPr/>
          <p:nvPr/>
        </p:nvSpPr>
        <p:spPr>
          <a:xfrm>
            <a:off x="8371819" y="3303939"/>
            <a:ext cx="5180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/>
                <a:ea typeface="Myriad Pro Semibold" charset="0"/>
                <a:cs typeface="Myriad Pro Semibold" charset="0"/>
              </a:rPr>
              <a:t>40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F310F1A-8D0F-483B-801A-B13C57F40700}"/>
              </a:ext>
            </a:extLst>
          </p:cNvPr>
          <p:cNvSpPr/>
          <p:nvPr/>
        </p:nvSpPr>
        <p:spPr>
          <a:xfrm>
            <a:off x="9020653" y="3303939"/>
            <a:ext cx="5180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/>
                <a:ea typeface="Myriad Pro Semibold" charset="0"/>
                <a:cs typeface="Myriad Pro Semibold" charset="0"/>
              </a:rPr>
              <a:t>44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7C0968F-DCEC-4234-A04C-5F486FD3ACC7}"/>
              </a:ext>
            </a:extLst>
          </p:cNvPr>
          <p:cNvSpPr/>
          <p:nvPr/>
        </p:nvSpPr>
        <p:spPr>
          <a:xfrm>
            <a:off x="9663456" y="3303939"/>
            <a:ext cx="5180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/>
                <a:ea typeface="Myriad Pro Semibold" charset="0"/>
                <a:cs typeface="Myriad Pro Semibold" charset="0"/>
              </a:rPr>
              <a:t>48</a:t>
            </a:r>
          </a:p>
        </p:txBody>
      </p:sp>
    </p:spTree>
    <p:extLst>
      <p:ext uri="{BB962C8B-B14F-4D97-AF65-F5344CB8AC3E}">
        <p14:creationId xmlns:p14="http://schemas.microsoft.com/office/powerpoint/2010/main" val="3143029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3A0FF8C-4CAA-4F41-9E03-9FC8019FF09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altLang="en-US" dirty="0"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2.7 </a:t>
            </a:r>
            <a:r>
              <a:rPr lang="en-GB" dirty="0"/>
              <a:t>The 2, 4 and 8 times tables   </a:t>
            </a:r>
            <a:r>
              <a:rPr lang="en-US" altLang="en-US" dirty="0">
                <a:solidFill>
                  <a:srgbClr val="00628C"/>
                </a:solidFill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Step 4:1</a:t>
            </a:r>
            <a:endParaRPr lang="en-GB" dirty="0"/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3E9CE435-0FD0-43CB-BFB8-36EE500862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593" y="1959657"/>
            <a:ext cx="7736495" cy="2475191"/>
          </a:xfrm>
          <a:prstGeom prst="rect">
            <a:avLst/>
          </a:prstGeom>
        </p:spPr>
      </p:pic>
      <p:sp>
        <p:nvSpPr>
          <p:cNvPr id="28" name="Star: 12 Points 27">
            <a:extLst>
              <a:ext uri="{FF2B5EF4-FFF2-40B4-BE49-F238E27FC236}">
                <a16:creationId xmlns:a16="http://schemas.microsoft.com/office/drawing/2014/main" id="{E0465E4E-AC82-4D63-90EB-B18C79FB2AD6}"/>
              </a:ext>
            </a:extLst>
          </p:cNvPr>
          <p:cNvSpPr>
            <a:spLocks noChangeAspect="1"/>
          </p:cNvSpPr>
          <p:nvPr/>
        </p:nvSpPr>
        <p:spPr bwMode="auto">
          <a:xfrm>
            <a:off x="3632735" y="3155187"/>
            <a:ext cx="616743" cy="616743"/>
          </a:xfrm>
          <a:prstGeom prst="star12">
            <a:avLst/>
          </a:prstGeom>
          <a:noFill/>
          <a:ln w="25400" cap="flat" cmpd="sng" algn="ctr">
            <a:solidFill>
              <a:srgbClr val="E8242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32" name="Star: 12 Points 31">
            <a:extLst>
              <a:ext uri="{FF2B5EF4-FFF2-40B4-BE49-F238E27FC236}">
                <a16:creationId xmlns:a16="http://schemas.microsoft.com/office/drawing/2014/main" id="{F9E14FAD-4574-4854-BDBB-FD990499193C}"/>
              </a:ext>
            </a:extLst>
          </p:cNvPr>
          <p:cNvSpPr>
            <a:spLocks noChangeAspect="1"/>
          </p:cNvSpPr>
          <p:nvPr/>
        </p:nvSpPr>
        <p:spPr bwMode="auto">
          <a:xfrm>
            <a:off x="2782634" y="3158809"/>
            <a:ext cx="616743" cy="616743"/>
          </a:xfrm>
          <a:prstGeom prst="star12">
            <a:avLst/>
          </a:prstGeom>
          <a:noFill/>
          <a:ln w="25400" cap="flat" cmpd="sng" algn="ctr">
            <a:solidFill>
              <a:srgbClr val="E8242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35" name="Star: 12 Points 34">
            <a:extLst>
              <a:ext uri="{FF2B5EF4-FFF2-40B4-BE49-F238E27FC236}">
                <a16:creationId xmlns:a16="http://schemas.microsoft.com/office/drawing/2014/main" id="{86BFD8ED-64B1-45C8-B2EF-D3FCEDED46D5}"/>
              </a:ext>
            </a:extLst>
          </p:cNvPr>
          <p:cNvSpPr>
            <a:spLocks noChangeAspect="1"/>
          </p:cNvSpPr>
          <p:nvPr/>
        </p:nvSpPr>
        <p:spPr bwMode="auto">
          <a:xfrm>
            <a:off x="5487508" y="3828620"/>
            <a:ext cx="493394" cy="493394"/>
          </a:xfrm>
          <a:prstGeom prst="star12">
            <a:avLst/>
          </a:prstGeom>
          <a:noFill/>
          <a:ln w="25400" cap="flat" cmpd="sng" algn="ctr">
            <a:solidFill>
              <a:srgbClr val="E8242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36" name="Star: 12 Points 35">
            <a:extLst>
              <a:ext uri="{FF2B5EF4-FFF2-40B4-BE49-F238E27FC236}">
                <a16:creationId xmlns:a16="http://schemas.microsoft.com/office/drawing/2014/main" id="{2399D7B2-CBDA-4451-AF8F-7A5428C30A2F}"/>
              </a:ext>
            </a:extLst>
          </p:cNvPr>
          <p:cNvSpPr>
            <a:spLocks noChangeAspect="1"/>
          </p:cNvSpPr>
          <p:nvPr/>
        </p:nvSpPr>
        <p:spPr bwMode="auto">
          <a:xfrm>
            <a:off x="3759993" y="3838282"/>
            <a:ext cx="493394" cy="493394"/>
          </a:xfrm>
          <a:prstGeom prst="star12">
            <a:avLst/>
          </a:prstGeom>
          <a:noFill/>
          <a:ln w="25400" cap="flat" cmpd="sng" algn="ctr">
            <a:solidFill>
              <a:srgbClr val="E8242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20446F9E-F7A2-4894-A5BC-E6B1AC67C3DB}"/>
              </a:ext>
            </a:extLst>
          </p:cNvPr>
          <p:cNvGrpSpPr/>
          <p:nvPr/>
        </p:nvGrpSpPr>
        <p:grpSpPr>
          <a:xfrm>
            <a:off x="8825914" y="3768487"/>
            <a:ext cx="654225" cy="654225"/>
            <a:chOff x="3680196" y="3999961"/>
            <a:chExt cx="654225" cy="654225"/>
          </a:xfrm>
        </p:grpSpPr>
        <p:sp>
          <p:nvSpPr>
            <p:cNvPr id="38" name="Star: 12 Points 37">
              <a:extLst>
                <a:ext uri="{FF2B5EF4-FFF2-40B4-BE49-F238E27FC236}">
                  <a16:creationId xmlns:a16="http://schemas.microsoft.com/office/drawing/2014/main" id="{69867351-BF9C-41AB-9C9D-E372631FC18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753146" y="4080326"/>
              <a:ext cx="493394" cy="493394"/>
            </a:xfrm>
            <a:prstGeom prst="star12">
              <a:avLst/>
            </a:prstGeom>
            <a:noFill/>
            <a:ln w="25400" cap="flat" cmpd="sng" algn="ctr">
              <a:solidFill>
                <a:srgbClr val="E8242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indent="-285750" fontAlgn="base"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Font typeface="Arial" charset="0"/>
                <a:buChar char="●"/>
              </a:pPr>
              <a:endParaRPr lang="en-GB" sz="2800" dirty="0">
                <a:latin typeface="Arial" charset="0"/>
              </a:endParaRPr>
            </a:p>
          </p:txBody>
        </p:sp>
        <p:sp>
          <p:nvSpPr>
            <p:cNvPr id="39" name="Star: 12 Points 38">
              <a:extLst>
                <a:ext uri="{FF2B5EF4-FFF2-40B4-BE49-F238E27FC236}">
                  <a16:creationId xmlns:a16="http://schemas.microsoft.com/office/drawing/2014/main" id="{8C345893-74E1-4232-AFAE-7F324722AF0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680196" y="3999961"/>
              <a:ext cx="654225" cy="654225"/>
            </a:xfrm>
            <a:prstGeom prst="star12">
              <a:avLst/>
            </a:prstGeom>
            <a:noFill/>
            <a:ln w="25400" cap="flat" cmpd="sng" algn="ctr">
              <a:solidFill>
                <a:srgbClr val="00628C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indent="-285750" fontAlgn="base"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Font typeface="Arial" charset="0"/>
                <a:buChar char="●"/>
              </a:pPr>
              <a:endParaRPr lang="en-GB" sz="2800">
                <a:latin typeface="Arial" charset="0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CED00B18-BED4-4067-8B69-AC5D48B06882}"/>
              </a:ext>
            </a:extLst>
          </p:cNvPr>
          <p:cNvGrpSpPr/>
          <p:nvPr/>
        </p:nvGrpSpPr>
        <p:grpSpPr>
          <a:xfrm>
            <a:off x="7106915" y="3768259"/>
            <a:ext cx="654225" cy="654225"/>
            <a:chOff x="5391401" y="5104547"/>
            <a:chExt cx="654225" cy="654225"/>
          </a:xfrm>
        </p:grpSpPr>
        <p:sp>
          <p:nvSpPr>
            <p:cNvPr id="50" name="Star: 12 Points 49">
              <a:extLst>
                <a:ext uri="{FF2B5EF4-FFF2-40B4-BE49-F238E27FC236}">
                  <a16:creationId xmlns:a16="http://schemas.microsoft.com/office/drawing/2014/main" id="{E7417E52-E7F9-44D7-949C-12E05638F67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471816" y="5184962"/>
              <a:ext cx="493394" cy="493394"/>
            </a:xfrm>
            <a:prstGeom prst="star12">
              <a:avLst/>
            </a:prstGeom>
            <a:noFill/>
            <a:ln w="25400" cap="flat" cmpd="sng" algn="ctr">
              <a:solidFill>
                <a:srgbClr val="E8242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indent="-285750" fontAlgn="base"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Font typeface="Arial" charset="0"/>
                <a:buChar char="●"/>
              </a:pPr>
              <a:endParaRPr lang="en-GB" sz="2800">
                <a:latin typeface="Arial" charset="0"/>
              </a:endParaRPr>
            </a:p>
          </p:txBody>
        </p:sp>
        <p:sp>
          <p:nvSpPr>
            <p:cNvPr id="51" name="Star: 12 Points 50">
              <a:extLst>
                <a:ext uri="{FF2B5EF4-FFF2-40B4-BE49-F238E27FC236}">
                  <a16:creationId xmlns:a16="http://schemas.microsoft.com/office/drawing/2014/main" id="{AB2142A2-390C-4024-97FD-BAB7F984830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391401" y="5104547"/>
              <a:ext cx="654225" cy="654225"/>
            </a:xfrm>
            <a:prstGeom prst="star12">
              <a:avLst/>
            </a:prstGeom>
            <a:noFill/>
            <a:ln w="25400" cap="flat" cmpd="sng" algn="ctr">
              <a:solidFill>
                <a:srgbClr val="00628C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indent="-285750" fontAlgn="base"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Font typeface="Arial" charset="0"/>
                <a:buChar char="●"/>
              </a:pPr>
              <a:endParaRPr lang="en-GB" sz="2800">
                <a:latin typeface="Arial" charset="0"/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2F8621FA-C2FA-43C4-9C33-DD92F99CFA24}"/>
              </a:ext>
            </a:extLst>
          </p:cNvPr>
          <p:cNvGrpSpPr/>
          <p:nvPr/>
        </p:nvGrpSpPr>
        <p:grpSpPr>
          <a:xfrm>
            <a:off x="4439817" y="3086121"/>
            <a:ext cx="754875" cy="754875"/>
            <a:chOff x="2000830" y="1935209"/>
            <a:chExt cx="754875" cy="754875"/>
          </a:xfrm>
        </p:grpSpPr>
        <p:sp>
          <p:nvSpPr>
            <p:cNvPr id="56" name="Star: 12 Points 55">
              <a:extLst>
                <a:ext uri="{FF2B5EF4-FFF2-40B4-BE49-F238E27FC236}">
                  <a16:creationId xmlns:a16="http://schemas.microsoft.com/office/drawing/2014/main" id="{679F92F7-090F-4ADA-9646-BBB23A8D4C6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069896" y="2004275"/>
              <a:ext cx="616743" cy="616743"/>
            </a:xfrm>
            <a:prstGeom prst="star12">
              <a:avLst/>
            </a:prstGeom>
            <a:noFill/>
            <a:ln w="25400" cap="flat" cmpd="sng" algn="ctr">
              <a:solidFill>
                <a:srgbClr val="E8242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indent="-285750" fontAlgn="base"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Font typeface="Arial" charset="0"/>
                <a:buChar char="●"/>
              </a:pPr>
              <a:endParaRPr lang="en-GB" sz="2800">
                <a:latin typeface="Arial" charset="0"/>
              </a:endParaRPr>
            </a:p>
          </p:txBody>
        </p:sp>
        <p:sp>
          <p:nvSpPr>
            <p:cNvPr id="57" name="Star: 12 Points 56">
              <a:extLst>
                <a:ext uri="{FF2B5EF4-FFF2-40B4-BE49-F238E27FC236}">
                  <a16:creationId xmlns:a16="http://schemas.microsoft.com/office/drawing/2014/main" id="{9F98262D-74A1-4546-8CC7-2699F36035E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000830" y="1935209"/>
              <a:ext cx="754875" cy="754875"/>
            </a:xfrm>
            <a:prstGeom prst="star12">
              <a:avLst/>
            </a:prstGeom>
            <a:noFill/>
            <a:ln w="25400" cap="flat" cmpd="sng" algn="ctr">
              <a:solidFill>
                <a:srgbClr val="00628C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indent="-285750" fontAlgn="base"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Font typeface="Arial" charset="0"/>
                <a:buChar char="●"/>
              </a:pPr>
              <a:endParaRPr lang="en-GB" sz="2800">
                <a:latin typeface="Arial" charset="0"/>
              </a:endParaRP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9477A824-1034-4334-89C9-5435BBDA19EF}"/>
              </a:ext>
            </a:extLst>
          </p:cNvPr>
          <p:cNvGrpSpPr/>
          <p:nvPr/>
        </p:nvGrpSpPr>
        <p:grpSpPr>
          <a:xfrm>
            <a:off x="3563669" y="3086121"/>
            <a:ext cx="754875" cy="754875"/>
            <a:chOff x="2232756" y="1235560"/>
            <a:chExt cx="754875" cy="754875"/>
          </a:xfrm>
        </p:grpSpPr>
        <p:sp>
          <p:nvSpPr>
            <p:cNvPr id="59" name="Star: 12 Points 58">
              <a:extLst>
                <a:ext uri="{FF2B5EF4-FFF2-40B4-BE49-F238E27FC236}">
                  <a16:creationId xmlns:a16="http://schemas.microsoft.com/office/drawing/2014/main" id="{C5607DD4-66ED-45E5-96AA-21B29F4F3B5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301822" y="1304626"/>
              <a:ext cx="616743" cy="616743"/>
            </a:xfrm>
            <a:prstGeom prst="star12">
              <a:avLst/>
            </a:prstGeom>
            <a:noFill/>
            <a:ln w="25400" cap="flat" cmpd="sng" algn="ctr">
              <a:solidFill>
                <a:srgbClr val="E8242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indent="-285750" fontAlgn="base"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Font typeface="Arial" charset="0"/>
                <a:buChar char="●"/>
              </a:pPr>
              <a:endParaRPr lang="en-GB" sz="2800">
                <a:latin typeface="Arial" charset="0"/>
              </a:endParaRPr>
            </a:p>
          </p:txBody>
        </p:sp>
        <p:sp>
          <p:nvSpPr>
            <p:cNvPr id="60" name="Star: 12 Points 59">
              <a:extLst>
                <a:ext uri="{FF2B5EF4-FFF2-40B4-BE49-F238E27FC236}">
                  <a16:creationId xmlns:a16="http://schemas.microsoft.com/office/drawing/2014/main" id="{6477DEE2-DE67-4E76-B001-176C39E740C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232756" y="1235560"/>
              <a:ext cx="754875" cy="754875"/>
            </a:xfrm>
            <a:prstGeom prst="star12">
              <a:avLst/>
            </a:prstGeom>
            <a:noFill/>
            <a:ln w="25400" cap="flat" cmpd="sng" algn="ctr">
              <a:solidFill>
                <a:srgbClr val="00628C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indent="-285750" fontAlgn="base"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Font typeface="Arial" charset="0"/>
                <a:buChar char="●"/>
              </a:pPr>
              <a:endParaRPr lang="en-GB" sz="2800">
                <a:latin typeface="Arial" charset="0"/>
              </a:endParaRP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9635BC05-AF1A-4DF5-AF03-DD82414E6763}"/>
              </a:ext>
            </a:extLst>
          </p:cNvPr>
          <p:cNvGrpSpPr/>
          <p:nvPr/>
        </p:nvGrpSpPr>
        <p:grpSpPr>
          <a:xfrm>
            <a:off x="5407094" y="3748206"/>
            <a:ext cx="654225" cy="654225"/>
            <a:chOff x="3995209" y="5491618"/>
            <a:chExt cx="654225" cy="654225"/>
          </a:xfrm>
        </p:grpSpPr>
        <p:sp>
          <p:nvSpPr>
            <p:cNvPr id="62" name="Star: 12 Points 61">
              <a:extLst>
                <a:ext uri="{FF2B5EF4-FFF2-40B4-BE49-F238E27FC236}">
                  <a16:creationId xmlns:a16="http://schemas.microsoft.com/office/drawing/2014/main" id="{CF432922-2784-41BD-BB7B-0BB9674640F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075624" y="5572033"/>
              <a:ext cx="493394" cy="493394"/>
            </a:xfrm>
            <a:prstGeom prst="star12">
              <a:avLst/>
            </a:prstGeom>
            <a:noFill/>
            <a:ln w="25400" cap="flat" cmpd="sng" algn="ctr">
              <a:solidFill>
                <a:srgbClr val="E8242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indent="-285750" fontAlgn="base"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Font typeface="Arial" charset="0"/>
                <a:buChar char="●"/>
              </a:pPr>
              <a:endParaRPr lang="en-GB" sz="2800">
                <a:latin typeface="Arial" charset="0"/>
              </a:endParaRPr>
            </a:p>
          </p:txBody>
        </p:sp>
        <p:sp>
          <p:nvSpPr>
            <p:cNvPr id="63" name="Star: 12 Points 62">
              <a:extLst>
                <a:ext uri="{FF2B5EF4-FFF2-40B4-BE49-F238E27FC236}">
                  <a16:creationId xmlns:a16="http://schemas.microsoft.com/office/drawing/2014/main" id="{8ACEFA41-D235-446D-9C9F-B398F047F01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995209" y="5491618"/>
              <a:ext cx="654225" cy="654225"/>
            </a:xfrm>
            <a:prstGeom prst="star12">
              <a:avLst/>
            </a:prstGeom>
            <a:noFill/>
            <a:ln w="25400" cap="flat" cmpd="sng" algn="ctr">
              <a:solidFill>
                <a:srgbClr val="00628C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indent="-285750" fontAlgn="base"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Font typeface="Arial" charset="0"/>
                <a:buChar char="●"/>
              </a:pPr>
              <a:endParaRPr lang="en-GB" sz="2800">
                <a:latin typeface="Arial" charset="0"/>
              </a:endParaRP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5A0939B1-A3B6-484E-98DF-95733BC46DE6}"/>
              </a:ext>
            </a:extLst>
          </p:cNvPr>
          <p:cNvGrpSpPr/>
          <p:nvPr/>
        </p:nvGrpSpPr>
        <p:grpSpPr>
          <a:xfrm>
            <a:off x="2713568" y="3089743"/>
            <a:ext cx="754875" cy="754875"/>
            <a:chOff x="1251048" y="871162"/>
            <a:chExt cx="754875" cy="754875"/>
          </a:xfrm>
        </p:grpSpPr>
        <p:sp>
          <p:nvSpPr>
            <p:cNvPr id="65" name="Star: 12 Points 64">
              <a:extLst>
                <a:ext uri="{FF2B5EF4-FFF2-40B4-BE49-F238E27FC236}">
                  <a16:creationId xmlns:a16="http://schemas.microsoft.com/office/drawing/2014/main" id="{8290C40E-B4E1-4AD2-9A78-EE90924F868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320114" y="940228"/>
              <a:ext cx="616743" cy="616743"/>
            </a:xfrm>
            <a:prstGeom prst="star12">
              <a:avLst/>
            </a:prstGeom>
            <a:noFill/>
            <a:ln w="25400" cap="flat" cmpd="sng" algn="ctr">
              <a:solidFill>
                <a:srgbClr val="E8242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indent="-285750" fontAlgn="base"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Font typeface="Arial" charset="0"/>
                <a:buChar char="●"/>
              </a:pPr>
              <a:endParaRPr lang="en-GB" sz="2800">
                <a:latin typeface="Arial" charset="0"/>
              </a:endParaRPr>
            </a:p>
          </p:txBody>
        </p:sp>
        <p:sp>
          <p:nvSpPr>
            <p:cNvPr id="66" name="Star: 12 Points 65">
              <a:extLst>
                <a:ext uri="{FF2B5EF4-FFF2-40B4-BE49-F238E27FC236}">
                  <a16:creationId xmlns:a16="http://schemas.microsoft.com/office/drawing/2014/main" id="{06E8FF22-ADD7-48ED-8291-3F229A2D8D4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51048" y="871162"/>
              <a:ext cx="754875" cy="754875"/>
            </a:xfrm>
            <a:prstGeom prst="star12">
              <a:avLst/>
            </a:prstGeom>
            <a:noFill/>
            <a:ln w="25400" cap="flat" cmpd="sng" algn="ctr">
              <a:solidFill>
                <a:srgbClr val="00628C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indent="-285750" fontAlgn="base"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Font typeface="Arial" charset="0"/>
                <a:buChar char="●"/>
              </a:pPr>
              <a:endParaRPr lang="en-GB" sz="2800">
                <a:latin typeface="Arial" charset="0"/>
              </a:endParaRPr>
            </a:p>
          </p:txBody>
        </p:sp>
      </p:grpSp>
      <p:sp>
        <p:nvSpPr>
          <p:cNvPr id="67" name="Star: 12 Points 66">
            <a:extLst>
              <a:ext uri="{FF2B5EF4-FFF2-40B4-BE49-F238E27FC236}">
                <a16:creationId xmlns:a16="http://schemas.microsoft.com/office/drawing/2014/main" id="{7FD10B92-7D1F-49E2-BB7B-E725BE3F7B2A}"/>
              </a:ext>
            </a:extLst>
          </p:cNvPr>
          <p:cNvSpPr>
            <a:spLocks noChangeAspect="1"/>
          </p:cNvSpPr>
          <p:nvPr/>
        </p:nvSpPr>
        <p:spPr bwMode="auto">
          <a:xfrm>
            <a:off x="4508883" y="3155187"/>
            <a:ext cx="616743" cy="616743"/>
          </a:xfrm>
          <a:prstGeom prst="star12">
            <a:avLst/>
          </a:prstGeom>
          <a:noFill/>
          <a:ln w="25400" cap="flat" cmpd="sng" algn="ctr">
            <a:solidFill>
              <a:srgbClr val="E8242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69" name="Star: 12 Points 68">
            <a:extLst>
              <a:ext uri="{FF2B5EF4-FFF2-40B4-BE49-F238E27FC236}">
                <a16:creationId xmlns:a16="http://schemas.microsoft.com/office/drawing/2014/main" id="{D8735F1D-2560-4805-A92F-4D136F422AB3}"/>
              </a:ext>
            </a:extLst>
          </p:cNvPr>
          <p:cNvSpPr>
            <a:spLocks noChangeAspect="1"/>
          </p:cNvSpPr>
          <p:nvPr/>
        </p:nvSpPr>
        <p:spPr bwMode="auto">
          <a:xfrm>
            <a:off x="8897886" y="3840266"/>
            <a:ext cx="493394" cy="493394"/>
          </a:xfrm>
          <a:prstGeom prst="star12">
            <a:avLst/>
          </a:prstGeom>
          <a:noFill/>
          <a:ln w="25400" cap="flat" cmpd="sng" algn="ctr">
            <a:solidFill>
              <a:srgbClr val="E8242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C0DB2833-8DD6-4D79-B405-F54545A1CBF8}"/>
              </a:ext>
            </a:extLst>
          </p:cNvPr>
          <p:cNvGrpSpPr/>
          <p:nvPr/>
        </p:nvGrpSpPr>
        <p:grpSpPr>
          <a:xfrm>
            <a:off x="3679579" y="3757868"/>
            <a:ext cx="654225" cy="654225"/>
            <a:chOff x="3995209" y="5491618"/>
            <a:chExt cx="654225" cy="654225"/>
          </a:xfrm>
        </p:grpSpPr>
        <p:sp>
          <p:nvSpPr>
            <p:cNvPr id="71" name="Star: 12 Points 70">
              <a:extLst>
                <a:ext uri="{FF2B5EF4-FFF2-40B4-BE49-F238E27FC236}">
                  <a16:creationId xmlns:a16="http://schemas.microsoft.com/office/drawing/2014/main" id="{0A3147A3-1CE8-4178-A9CB-CB2DC56936F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075624" y="5572033"/>
              <a:ext cx="493394" cy="493394"/>
            </a:xfrm>
            <a:prstGeom prst="star12">
              <a:avLst/>
            </a:prstGeom>
            <a:noFill/>
            <a:ln w="25400" cap="flat" cmpd="sng" algn="ctr">
              <a:solidFill>
                <a:srgbClr val="E8242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indent="-285750" fontAlgn="base"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Font typeface="Arial" charset="0"/>
                <a:buChar char="●"/>
              </a:pPr>
              <a:endParaRPr lang="en-GB" sz="2800">
                <a:latin typeface="Arial" charset="0"/>
              </a:endParaRPr>
            </a:p>
          </p:txBody>
        </p:sp>
        <p:sp>
          <p:nvSpPr>
            <p:cNvPr id="72" name="Star: 12 Points 71">
              <a:extLst>
                <a:ext uri="{FF2B5EF4-FFF2-40B4-BE49-F238E27FC236}">
                  <a16:creationId xmlns:a16="http://schemas.microsoft.com/office/drawing/2014/main" id="{F53F90F4-7E8A-4FBB-98C9-BB58B72DE92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995209" y="5491618"/>
              <a:ext cx="654225" cy="654225"/>
            </a:xfrm>
            <a:prstGeom prst="star12">
              <a:avLst/>
            </a:prstGeom>
            <a:noFill/>
            <a:ln w="25400" cap="flat" cmpd="sng" algn="ctr">
              <a:solidFill>
                <a:srgbClr val="00628C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indent="-285750" fontAlgn="base"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Font typeface="Arial" charset="0"/>
                <a:buChar char="●"/>
              </a:pPr>
              <a:endParaRPr lang="en-GB" sz="2800">
                <a:latin typeface="Arial" charset="0"/>
              </a:endParaRPr>
            </a:p>
          </p:txBody>
        </p:sp>
      </p:grpSp>
      <p:sp>
        <p:nvSpPr>
          <p:cNvPr id="73" name="Star: 12 Points 72">
            <a:extLst>
              <a:ext uri="{FF2B5EF4-FFF2-40B4-BE49-F238E27FC236}">
                <a16:creationId xmlns:a16="http://schemas.microsoft.com/office/drawing/2014/main" id="{4D27AD74-27B5-47C5-BB56-65E299D80363}"/>
              </a:ext>
            </a:extLst>
          </p:cNvPr>
          <p:cNvSpPr>
            <a:spLocks noChangeAspect="1"/>
          </p:cNvSpPr>
          <p:nvPr/>
        </p:nvSpPr>
        <p:spPr bwMode="auto">
          <a:xfrm>
            <a:off x="3632735" y="3148156"/>
            <a:ext cx="616743" cy="616743"/>
          </a:xfrm>
          <a:prstGeom prst="star12">
            <a:avLst/>
          </a:prstGeom>
          <a:noFill/>
          <a:ln w="25400" cap="flat" cmpd="sng" algn="ctr">
            <a:solidFill>
              <a:srgbClr val="E8242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74" name="Star: 12 Points 73">
            <a:extLst>
              <a:ext uri="{FF2B5EF4-FFF2-40B4-BE49-F238E27FC236}">
                <a16:creationId xmlns:a16="http://schemas.microsoft.com/office/drawing/2014/main" id="{CA3E0849-76DA-47D1-A14F-D88FCB48AB06}"/>
              </a:ext>
            </a:extLst>
          </p:cNvPr>
          <p:cNvSpPr>
            <a:spLocks noChangeAspect="1"/>
          </p:cNvSpPr>
          <p:nvPr/>
        </p:nvSpPr>
        <p:spPr bwMode="auto">
          <a:xfrm>
            <a:off x="7187329" y="3848673"/>
            <a:ext cx="493394" cy="493394"/>
          </a:xfrm>
          <a:prstGeom prst="star12">
            <a:avLst/>
          </a:prstGeom>
          <a:noFill/>
          <a:ln w="25400" cap="flat" cmpd="sng" algn="ctr">
            <a:solidFill>
              <a:srgbClr val="E8242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99FC1437-335C-4E45-ACCC-E615A017A363}"/>
              </a:ext>
            </a:extLst>
          </p:cNvPr>
          <p:cNvGrpSpPr/>
          <p:nvPr/>
        </p:nvGrpSpPr>
        <p:grpSpPr>
          <a:xfrm>
            <a:off x="5269118" y="3089743"/>
            <a:ext cx="754875" cy="754875"/>
            <a:chOff x="2000830" y="1935209"/>
            <a:chExt cx="754875" cy="754875"/>
          </a:xfrm>
        </p:grpSpPr>
        <p:sp>
          <p:nvSpPr>
            <p:cNvPr id="76" name="Star: 12 Points 75">
              <a:extLst>
                <a:ext uri="{FF2B5EF4-FFF2-40B4-BE49-F238E27FC236}">
                  <a16:creationId xmlns:a16="http://schemas.microsoft.com/office/drawing/2014/main" id="{B8664836-34EC-4E9A-AFEE-0B72AE7F318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069896" y="2004275"/>
              <a:ext cx="616743" cy="616743"/>
            </a:xfrm>
            <a:prstGeom prst="star12">
              <a:avLst/>
            </a:prstGeom>
            <a:noFill/>
            <a:ln w="25400" cap="flat" cmpd="sng" algn="ctr">
              <a:solidFill>
                <a:srgbClr val="E8242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indent="-285750" fontAlgn="base"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Font typeface="Arial" charset="0"/>
                <a:buChar char="●"/>
              </a:pPr>
              <a:endParaRPr lang="en-GB" sz="2800">
                <a:latin typeface="Arial" charset="0"/>
              </a:endParaRPr>
            </a:p>
          </p:txBody>
        </p:sp>
        <p:sp>
          <p:nvSpPr>
            <p:cNvPr id="77" name="Star: 12 Points 76">
              <a:extLst>
                <a:ext uri="{FF2B5EF4-FFF2-40B4-BE49-F238E27FC236}">
                  <a16:creationId xmlns:a16="http://schemas.microsoft.com/office/drawing/2014/main" id="{6151F5F0-2294-4806-9879-DDFAB1633AD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000830" y="1935209"/>
              <a:ext cx="754875" cy="754875"/>
            </a:xfrm>
            <a:prstGeom prst="star12">
              <a:avLst/>
            </a:prstGeom>
            <a:noFill/>
            <a:ln w="25400" cap="flat" cmpd="sng" algn="ctr">
              <a:solidFill>
                <a:srgbClr val="00628C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indent="-285750" fontAlgn="base"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Font typeface="Arial" charset="0"/>
                <a:buChar char="●"/>
              </a:pPr>
              <a:endParaRPr lang="en-GB" sz="2800">
                <a:latin typeface="Arial" charset="0"/>
              </a:endParaRPr>
            </a:p>
          </p:txBody>
        </p:sp>
      </p:grpSp>
      <p:sp>
        <p:nvSpPr>
          <p:cNvPr id="78" name="Star: 12 Points 77">
            <a:extLst>
              <a:ext uri="{FF2B5EF4-FFF2-40B4-BE49-F238E27FC236}">
                <a16:creationId xmlns:a16="http://schemas.microsoft.com/office/drawing/2014/main" id="{B523AAA6-ACE1-4DF7-82CA-3991A6012843}"/>
              </a:ext>
            </a:extLst>
          </p:cNvPr>
          <p:cNvSpPr>
            <a:spLocks noChangeAspect="1"/>
          </p:cNvSpPr>
          <p:nvPr/>
        </p:nvSpPr>
        <p:spPr bwMode="auto">
          <a:xfrm>
            <a:off x="5338184" y="3158809"/>
            <a:ext cx="616743" cy="616743"/>
          </a:xfrm>
          <a:prstGeom prst="star12">
            <a:avLst/>
          </a:prstGeom>
          <a:noFill/>
          <a:ln w="25400" cap="flat" cmpd="sng" algn="ctr">
            <a:solidFill>
              <a:srgbClr val="E8242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79" name="Star: 12 Points 78">
            <a:extLst>
              <a:ext uri="{FF2B5EF4-FFF2-40B4-BE49-F238E27FC236}">
                <a16:creationId xmlns:a16="http://schemas.microsoft.com/office/drawing/2014/main" id="{B1A58B48-DD3A-45A3-8EE6-73B77CE470C2}"/>
              </a:ext>
            </a:extLst>
          </p:cNvPr>
          <p:cNvSpPr>
            <a:spLocks noChangeAspect="1"/>
          </p:cNvSpPr>
          <p:nvPr/>
        </p:nvSpPr>
        <p:spPr bwMode="auto">
          <a:xfrm>
            <a:off x="5487508" y="3828620"/>
            <a:ext cx="493394" cy="493394"/>
          </a:xfrm>
          <a:prstGeom prst="star12">
            <a:avLst/>
          </a:prstGeom>
          <a:noFill/>
          <a:ln w="25400" cap="flat" cmpd="sng" algn="ctr">
            <a:solidFill>
              <a:srgbClr val="E8242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3198CCE9-72E4-4B22-8A09-0E6AF43802A2}"/>
              </a:ext>
            </a:extLst>
          </p:cNvPr>
          <p:cNvGrpSpPr/>
          <p:nvPr/>
        </p:nvGrpSpPr>
        <p:grpSpPr>
          <a:xfrm>
            <a:off x="5269118" y="3089743"/>
            <a:ext cx="754875" cy="754875"/>
            <a:chOff x="2000830" y="1935209"/>
            <a:chExt cx="754875" cy="754875"/>
          </a:xfrm>
        </p:grpSpPr>
        <p:sp>
          <p:nvSpPr>
            <p:cNvPr id="81" name="Star: 12 Points 80">
              <a:extLst>
                <a:ext uri="{FF2B5EF4-FFF2-40B4-BE49-F238E27FC236}">
                  <a16:creationId xmlns:a16="http://schemas.microsoft.com/office/drawing/2014/main" id="{731040A4-0592-4E06-B2E7-DBC1CD3E359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069896" y="2004275"/>
              <a:ext cx="616743" cy="616743"/>
            </a:xfrm>
            <a:prstGeom prst="star12">
              <a:avLst/>
            </a:prstGeom>
            <a:noFill/>
            <a:ln w="25400" cap="flat" cmpd="sng" algn="ctr">
              <a:solidFill>
                <a:srgbClr val="E8242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indent="-285750" fontAlgn="base"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Font typeface="Arial" charset="0"/>
                <a:buChar char="●"/>
              </a:pPr>
              <a:endParaRPr lang="en-GB" sz="2800">
                <a:latin typeface="Arial" charset="0"/>
              </a:endParaRPr>
            </a:p>
          </p:txBody>
        </p:sp>
        <p:sp>
          <p:nvSpPr>
            <p:cNvPr id="82" name="Star: 12 Points 81">
              <a:extLst>
                <a:ext uri="{FF2B5EF4-FFF2-40B4-BE49-F238E27FC236}">
                  <a16:creationId xmlns:a16="http://schemas.microsoft.com/office/drawing/2014/main" id="{90BE898F-13A4-4C2F-AF42-91BC70714E3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000830" y="1935209"/>
              <a:ext cx="754875" cy="754875"/>
            </a:xfrm>
            <a:prstGeom prst="star12">
              <a:avLst/>
            </a:prstGeom>
            <a:noFill/>
            <a:ln w="25400" cap="flat" cmpd="sng" algn="ctr">
              <a:solidFill>
                <a:srgbClr val="00628C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indent="-285750" fontAlgn="base"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Font typeface="Arial" charset="0"/>
                <a:buChar char="●"/>
              </a:pPr>
              <a:endParaRPr lang="en-GB" sz="2800">
                <a:latin typeface="Arial" charset="0"/>
              </a:endParaRP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A4246817-67C1-444F-8465-3F64163C52A0}"/>
              </a:ext>
            </a:extLst>
          </p:cNvPr>
          <p:cNvGrpSpPr/>
          <p:nvPr/>
        </p:nvGrpSpPr>
        <p:grpSpPr>
          <a:xfrm>
            <a:off x="8827863" y="3768259"/>
            <a:ext cx="654225" cy="654225"/>
            <a:chOff x="3680196" y="3999961"/>
            <a:chExt cx="654225" cy="654225"/>
          </a:xfrm>
        </p:grpSpPr>
        <p:sp>
          <p:nvSpPr>
            <p:cNvPr id="84" name="Star: 12 Points 83">
              <a:extLst>
                <a:ext uri="{FF2B5EF4-FFF2-40B4-BE49-F238E27FC236}">
                  <a16:creationId xmlns:a16="http://schemas.microsoft.com/office/drawing/2014/main" id="{230F5C50-1F7C-43EA-B0EA-1EF7252C819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753146" y="4080326"/>
              <a:ext cx="493394" cy="493394"/>
            </a:xfrm>
            <a:prstGeom prst="star12">
              <a:avLst/>
            </a:prstGeom>
            <a:noFill/>
            <a:ln w="25400" cap="flat" cmpd="sng" algn="ctr">
              <a:solidFill>
                <a:srgbClr val="E8242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indent="-285750" fontAlgn="base"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Font typeface="Arial" charset="0"/>
                <a:buChar char="●"/>
              </a:pPr>
              <a:endParaRPr lang="en-GB" sz="2800" dirty="0">
                <a:latin typeface="Arial" charset="0"/>
              </a:endParaRPr>
            </a:p>
          </p:txBody>
        </p:sp>
        <p:sp>
          <p:nvSpPr>
            <p:cNvPr id="85" name="Star: 12 Points 84">
              <a:extLst>
                <a:ext uri="{FF2B5EF4-FFF2-40B4-BE49-F238E27FC236}">
                  <a16:creationId xmlns:a16="http://schemas.microsoft.com/office/drawing/2014/main" id="{D3F57E18-804C-4D64-871D-99C6EAF1502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680196" y="3999961"/>
              <a:ext cx="654225" cy="654225"/>
            </a:xfrm>
            <a:prstGeom prst="star12">
              <a:avLst/>
            </a:prstGeom>
            <a:noFill/>
            <a:ln w="25400" cap="flat" cmpd="sng" algn="ctr">
              <a:solidFill>
                <a:srgbClr val="00628C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indent="-285750" fontAlgn="base"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Font typeface="Arial" charset="0"/>
                <a:buChar char="●"/>
              </a:pPr>
              <a:endParaRPr lang="en-GB" sz="2800" dirty="0"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78064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10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10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"/>
                            </p:stCondLst>
                            <p:childTnLst>
                              <p:par>
                                <p:cTn id="122" presetID="10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"/>
                            </p:stCondLst>
                            <p:childTnLst>
                              <p:par>
                                <p:cTn id="131" presetID="10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500"/>
                            </p:stCondLst>
                            <p:childTnLst>
                              <p:par>
                                <p:cTn id="146" presetID="10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8" grpId="1" animBg="1"/>
      <p:bldP spid="32" grpId="0" animBg="1"/>
      <p:bldP spid="32" grpId="1" animBg="1"/>
      <p:bldP spid="35" grpId="0" animBg="1"/>
      <p:bldP spid="35" grpId="1" animBg="1"/>
      <p:bldP spid="36" grpId="0" animBg="1"/>
      <p:bldP spid="36" grpId="1" animBg="1"/>
      <p:bldP spid="67" grpId="0" animBg="1"/>
      <p:bldP spid="67" grpId="1" animBg="1"/>
      <p:bldP spid="69" grpId="0" animBg="1"/>
      <p:bldP spid="69" grpId="1" animBg="1"/>
      <p:bldP spid="73" grpId="0" animBg="1"/>
      <p:bldP spid="73" grpId="1" animBg="1"/>
      <p:bldP spid="74" grpId="0" animBg="1"/>
      <p:bldP spid="74" grpId="1" animBg="1"/>
      <p:bldP spid="78" grpId="0" animBg="1"/>
      <p:bldP spid="78" grpId="1" animBg="1"/>
      <p:bldP spid="79" grpId="0" animBg="1"/>
      <p:bldP spid="79" grpId="1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F78C90C-994A-4BB5-9CFD-E7C6E369EBE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altLang="en-US" dirty="0"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2.7 </a:t>
            </a:r>
            <a:r>
              <a:rPr lang="en-GB" dirty="0"/>
              <a:t>The 2, 4 and 8 times tables   </a:t>
            </a:r>
            <a:r>
              <a:rPr lang="en-US" altLang="en-US" dirty="0">
                <a:solidFill>
                  <a:srgbClr val="00628C"/>
                </a:solidFill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Step 4:1</a:t>
            </a:r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C74D044-4DBE-4E34-9C59-F8534DBB5252}"/>
              </a:ext>
            </a:extLst>
          </p:cNvPr>
          <p:cNvSpPr/>
          <p:nvPr/>
        </p:nvSpPr>
        <p:spPr>
          <a:xfrm>
            <a:off x="5182756" y="3569011"/>
            <a:ext cx="288000" cy="369332"/>
          </a:xfrm>
          <a:prstGeom prst="rect">
            <a:avLst/>
          </a:prstGeom>
          <a:solidFill>
            <a:srgbClr val="E2EFD9"/>
          </a:solidFill>
        </p:spPr>
        <p:txBody>
          <a:bodyPr wrap="square" rtlCol="0" anchor="ctr">
            <a:spAutoFit/>
          </a:bodyPr>
          <a:lstStyle/>
          <a:p>
            <a:pPr algn="ctr">
              <a:buClr>
                <a:srgbClr val="82CBDD"/>
              </a:buClr>
              <a:buNone/>
            </a:pPr>
            <a:endParaRPr lang="en-GB" dirty="0">
              <a:latin typeface="Myriad Pro Semibold"/>
              <a:ea typeface="Myriad Pro Semibold" charset="0"/>
              <a:cs typeface="Myriad Pro Semibold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8C5340E-B328-4B7A-8139-22C4E135016C}"/>
              </a:ext>
            </a:extLst>
          </p:cNvPr>
          <p:cNvSpPr/>
          <p:nvPr/>
        </p:nvSpPr>
        <p:spPr>
          <a:xfrm>
            <a:off x="7542464" y="3569011"/>
            <a:ext cx="288000" cy="369332"/>
          </a:xfrm>
          <a:prstGeom prst="rect">
            <a:avLst/>
          </a:prstGeom>
          <a:solidFill>
            <a:srgbClr val="E2EFD9"/>
          </a:solidFill>
        </p:spPr>
        <p:txBody>
          <a:bodyPr wrap="square" rtlCol="0" anchor="ctr">
            <a:spAutoFit/>
          </a:bodyPr>
          <a:lstStyle/>
          <a:p>
            <a:pPr algn="ctr">
              <a:buClr>
                <a:srgbClr val="82CBDD"/>
              </a:buClr>
              <a:buNone/>
            </a:pPr>
            <a:endParaRPr lang="en-GB" dirty="0">
              <a:latin typeface="Myriad Pro Semibold"/>
              <a:ea typeface="Myriad Pro Semibold" charset="0"/>
              <a:cs typeface="Myriad Pro Semibold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B1D35F6-1A22-43F3-A880-45223B29C0F1}"/>
              </a:ext>
            </a:extLst>
          </p:cNvPr>
          <p:cNvSpPr/>
          <p:nvPr/>
        </p:nvSpPr>
        <p:spPr>
          <a:xfrm>
            <a:off x="9907328" y="3569011"/>
            <a:ext cx="288000" cy="369332"/>
          </a:xfrm>
          <a:prstGeom prst="rect">
            <a:avLst/>
          </a:prstGeom>
          <a:solidFill>
            <a:srgbClr val="E2EFD9"/>
          </a:solidFill>
        </p:spPr>
        <p:txBody>
          <a:bodyPr wrap="square" rtlCol="0" anchor="ctr">
            <a:spAutoFit/>
          </a:bodyPr>
          <a:lstStyle/>
          <a:p>
            <a:pPr algn="ctr">
              <a:buClr>
                <a:srgbClr val="82CBDD"/>
              </a:buClr>
              <a:buNone/>
            </a:pPr>
            <a:endParaRPr lang="en-GB" dirty="0">
              <a:latin typeface="Myriad Pro Semibold"/>
              <a:ea typeface="Myriad Pro Semibold" charset="0"/>
              <a:cs typeface="Myriad Pro Semibold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69F56A3-87AF-482B-A5ED-CF154DE3CB62}"/>
              </a:ext>
            </a:extLst>
          </p:cNvPr>
          <p:cNvSpPr/>
          <p:nvPr/>
        </p:nvSpPr>
        <p:spPr>
          <a:xfrm>
            <a:off x="3993440" y="3320611"/>
            <a:ext cx="288000" cy="369332"/>
          </a:xfrm>
          <a:prstGeom prst="rect">
            <a:avLst/>
          </a:prstGeom>
          <a:solidFill>
            <a:srgbClr val="E2EFD9"/>
          </a:solidFill>
        </p:spPr>
        <p:txBody>
          <a:bodyPr wrap="square" rtlCol="0" anchor="ctr">
            <a:spAutoFit/>
          </a:bodyPr>
          <a:lstStyle/>
          <a:p>
            <a:pPr algn="ctr">
              <a:buClr>
                <a:srgbClr val="82CBDD"/>
              </a:buClr>
              <a:buNone/>
            </a:pPr>
            <a:endParaRPr lang="en-GB" dirty="0">
              <a:latin typeface="Myriad Pro Semibold"/>
              <a:ea typeface="Myriad Pro Semibold" charset="0"/>
              <a:cs typeface="Myriad Pro Semibold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235C245-BCF4-480C-8F1E-75F10E57EB11}"/>
              </a:ext>
            </a:extLst>
          </p:cNvPr>
          <p:cNvSpPr/>
          <p:nvPr/>
        </p:nvSpPr>
        <p:spPr>
          <a:xfrm>
            <a:off x="6359658" y="3320611"/>
            <a:ext cx="288000" cy="369332"/>
          </a:xfrm>
          <a:prstGeom prst="rect">
            <a:avLst/>
          </a:prstGeom>
          <a:solidFill>
            <a:srgbClr val="E2EFD9"/>
          </a:solidFill>
        </p:spPr>
        <p:txBody>
          <a:bodyPr wrap="square" rtlCol="0" anchor="ctr">
            <a:spAutoFit/>
          </a:bodyPr>
          <a:lstStyle/>
          <a:p>
            <a:pPr algn="ctr">
              <a:buClr>
                <a:srgbClr val="82CBDD"/>
              </a:buClr>
              <a:buNone/>
            </a:pPr>
            <a:endParaRPr lang="en-GB" dirty="0">
              <a:latin typeface="Myriad Pro Semibold"/>
              <a:ea typeface="Myriad Pro Semibold" charset="0"/>
              <a:cs typeface="Myriad Pro Semibold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6F611A1-693B-4020-921F-E5AB228F1485}"/>
              </a:ext>
            </a:extLst>
          </p:cNvPr>
          <p:cNvSpPr/>
          <p:nvPr/>
        </p:nvSpPr>
        <p:spPr>
          <a:xfrm>
            <a:off x="8720888" y="3333342"/>
            <a:ext cx="288000" cy="369332"/>
          </a:xfrm>
          <a:prstGeom prst="rect">
            <a:avLst/>
          </a:prstGeom>
          <a:solidFill>
            <a:srgbClr val="E2EFD9"/>
          </a:solidFill>
        </p:spPr>
        <p:txBody>
          <a:bodyPr wrap="square" rtlCol="0" anchor="ctr">
            <a:spAutoFit/>
          </a:bodyPr>
          <a:lstStyle/>
          <a:p>
            <a:pPr algn="ctr">
              <a:buClr>
                <a:srgbClr val="82CBDD"/>
              </a:buClr>
              <a:buNone/>
            </a:pPr>
            <a:endParaRPr lang="en-GB" dirty="0">
              <a:latin typeface="Myriad Pro Semibold"/>
              <a:ea typeface="Myriad Pro Semibold" charset="0"/>
              <a:cs typeface="Myriad Pro Semibold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1B3020F-F94E-47D6-9C01-8E72A048631B}"/>
              </a:ext>
            </a:extLst>
          </p:cNvPr>
          <p:cNvSpPr/>
          <p:nvPr/>
        </p:nvSpPr>
        <p:spPr>
          <a:xfrm>
            <a:off x="2823167" y="3569011"/>
            <a:ext cx="288000" cy="369332"/>
          </a:xfrm>
          <a:prstGeom prst="rect">
            <a:avLst/>
          </a:prstGeom>
          <a:solidFill>
            <a:srgbClr val="E2EFD9"/>
          </a:solidFill>
        </p:spPr>
        <p:txBody>
          <a:bodyPr wrap="square" rtlCol="0" anchor="ctr">
            <a:spAutoFit/>
          </a:bodyPr>
          <a:lstStyle/>
          <a:p>
            <a:pPr algn="ctr">
              <a:buClr>
                <a:srgbClr val="82CBDD"/>
              </a:buClr>
              <a:buNone/>
            </a:pPr>
            <a:endParaRPr lang="en-GB" dirty="0">
              <a:latin typeface="Myriad Pro Semibold"/>
              <a:ea typeface="Myriad Pro Semibold" charset="0"/>
              <a:cs typeface="Myriad Pro Semibold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C647775-CCB9-4B9E-990E-AFD69640C293}"/>
              </a:ext>
            </a:extLst>
          </p:cNvPr>
          <p:cNvSpPr txBox="1"/>
          <p:nvPr/>
        </p:nvSpPr>
        <p:spPr bwMode="auto">
          <a:xfrm>
            <a:off x="2799594" y="3364122"/>
            <a:ext cx="325730" cy="30777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1400" dirty="0">
                <a:latin typeface="Comic Sans MS" panose="030F0702030302020204" pitchFamily="66" charset="0"/>
                <a:ea typeface="Myriad Pro Semibold" charset="0"/>
                <a:cs typeface="Myriad Pro Semibold" charset="0"/>
                <a:sym typeface="Wingdings" panose="05000000000000000000" pitchFamily="2" charset="2"/>
              </a:rPr>
              <a:t></a:t>
            </a:r>
            <a:endParaRPr lang="en-GB" sz="1400" dirty="0">
              <a:latin typeface="Comic Sans MS" panose="030F0702030302020204" pitchFamily="66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C0BE38B-DB6F-4AE1-9205-3A05EDB1CBA3}"/>
              </a:ext>
            </a:extLst>
          </p:cNvPr>
          <p:cNvSpPr txBox="1"/>
          <p:nvPr/>
        </p:nvSpPr>
        <p:spPr bwMode="auto">
          <a:xfrm>
            <a:off x="2801975" y="3853829"/>
            <a:ext cx="325730" cy="30777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1400" dirty="0">
                <a:latin typeface="Comic Sans MS" panose="030F0702030302020204" pitchFamily="66" charset="0"/>
                <a:ea typeface="Myriad Pro Semibold" charset="0"/>
                <a:cs typeface="Myriad Pro Semibold" charset="0"/>
                <a:sym typeface="Wingdings" panose="05000000000000000000" pitchFamily="2" charset="2"/>
              </a:rPr>
              <a:t></a:t>
            </a:r>
            <a:endParaRPr lang="en-GB" sz="1400" dirty="0">
              <a:latin typeface="Comic Sans MS" panose="030F0702030302020204" pitchFamily="66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B2F20FD-3733-483A-8EBF-3B3C8457B7AA}"/>
              </a:ext>
            </a:extLst>
          </p:cNvPr>
          <p:cNvSpPr txBox="1"/>
          <p:nvPr/>
        </p:nvSpPr>
        <p:spPr bwMode="auto">
          <a:xfrm>
            <a:off x="3981373" y="3364122"/>
            <a:ext cx="325730" cy="30777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1400" dirty="0">
                <a:latin typeface="Comic Sans MS" panose="030F0702030302020204" pitchFamily="66" charset="0"/>
                <a:ea typeface="Myriad Pro Semibold" charset="0"/>
                <a:cs typeface="Myriad Pro Semibold" charset="0"/>
                <a:sym typeface="Wingdings" panose="05000000000000000000" pitchFamily="2" charset="2"/>
              </a:rPr>
              <a:t></a:t>
            </a:r>
            <a:endParaRPr lang="en-GB" sz="1400" dirty="0">
              <a:latin typeface="Comic Sans MS" panose="030F0702030302020204" pitchFamily="66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4410675-EA5B-4521-8602-2023092D3079}"/>
              </a:ext>
            </a:extLst>
          </p:cNvPr>
          <p:cNvSpPr txBox="1"/>
          <p:nvPr/>
        </p:nvSpPr>
        <p:spPr bwMode="auto">
          <a:xfrm>
            <a:off x="5178450" y="3364122"/>
            <a:ext cx="325730" cy="30777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1400" dirty="0">
                <a:latin typeface="Comic Sans MS" panose="030F0702030302020204" pitchFamily="66" charset="0"/>
                <a:ea typeface="Myriad Pro Semibold" charset="0"/>
                <a:cs typeface="Myriad Pro Semibold" charset="0"/>
                <a:sym typeface="Wingdings" panose="05000000000000000000" pitchFamily="2" charset="2"/>
              </a:rPr>
              <a:t></a:t>
            </a:r>
            <a:endParaRPr lang="en-GB" sz="1400" dirty="0">
              <a:latin typeface="Comic Sans MS" panose="030F0702030302020204" pitchFamily="66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1B4A88E-14D1-45A3-801C-9EAAD018970E}"/>
              </a:ext>
            </a:extLst>
          </p:cNvPr>
          <p:cNvSpPr txBox="1"/>
          <p:nvPr/>
        </p:nvSpPr>
        <p:spPr bwMode="auto">
          <a:xfrm>
            <a:off x="5180831" y="3853829"/>
            <a:ext cx="325730" cy="30777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1400" dirty="0">
                <a:latin typeface="Comic Sans MS" panose="030F0702030302020204" pitchFamily="66" charset="0"/>
                <a:ea typeface="Myriad Pro Semibold" charset="0"/>
                <a:cs typeface="Myriad Pro Semibold" charset="0"/>
                <a:sym typeface="Wingdings" panose="05000000000000000000" pitchFamily="2" charset="2"/>
              </a:rPr>
              <a:t></a:t>
            </a:r>
            <a:endParaRPr lang="en-GB" sz="1400" dirty="0">
              <a:latin typeface="Comic Sans MS" panose="030F0702030302020204" pitchFamily="66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CD75F47-9366-4DF0-9676-66FA9619F063}"/>
              </a:ext>
            </a:extLst>
          </p:cNvPr>
          <p:cNvSpPr txBox="1"/>
          <p:nvPr/>
        </p:nvSpPr>
        <p:spPr bwMode="auto">
          <a:xfrm>
            <a:off x="6360229" y="3364122"/>
            <a:ext cx="325730" cy="30777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1400" dirty="0">
                <a:latin typeface="Comic Sans MS" panose="030F0702030302020204" pitchFamily="66" charset="0"/>
                <a:ea typeface="Myriad Pro Semibold" charset="0"/>
                <a:cs typeface="Myriad Pro Semibold" charset="0"/>
                <a:sym typeface="Wingdings" panose="05000000000000000000" pitchFamily="2" charset="2"/>
              </a:rPr>
              <a:t></a:t>
            </a:r>
            <a:endParaRPr lang="en-GB" sz="1400" dirty="0">
              <a:latin typeface="Comic Sans MS" panose="030F0702030302020204" pitchFamily="66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D77B5D8-BFDE-42E6-A077-80ABF85511E9}"/>
              </a:ext>
            </a:extLst>
          </p:cNvPr>
          <p:cNvSpPr txBox="1"/>
          <p:nvPr/>
        </p:nvSpPr>
        <p:spPr bwMode="auto">
          <a:xfrm>
            <a:off x="7526408" y="3364122"/>
            <a:ext cx="325730" cy="30777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1400" dirty="0">
                <a:latin typeface="Comic Sans MS" panose="030F0702030302020204" pitchFamily="66" charset="0"/>
                <a:ea typeface="Myriad Pro Semibold" charset="0"/>
                <a:cs typeface="Myriad Pro Semibold" charset="0"/>
                <a:sym typeface="Wingdings" panose="05000000000000000000" pitchFamily="2" charset="2"/>
              </a:rPr>
              <a:t></a:t>
            </a:r>
            <a:endParaRPr lang="en-GB" sz="1400" dirty="0">
              <a:latin typeface="Comic Sans MS" panose="030F0702030302020204" pitchFamily="66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68724AD-36E4-44A4-A79B-0951BD6FF321}"/>
              </a:ext>
            </a:extLst>
          </p:cNvPr>
          <p:cNvSpPr txBox="1"/>
          <p:nvPr/>
        </p:nvSpPr>
        <p:spPr bwMode="auto">
          <a:xfrm>
            <a:off x="7528789" y="3853829"/>
            <a:ext cx="325730" cy="30777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1400" dirty="0">
                <a:latin typeface="Comic Sans MS" panose="030F0702030302020204" pitchFamily="66" charset="0"/>
                <a:ea typeface="Myriad Pro Semibold" charset="0"/>
                <a:cs typeface="Myriad Pro Semibold" charset="0"/>
                <a:sym typeface="Wingdings" panose="05000000000000000000" pitchFamily="2" charset="2"/>
              </a:rPr>
              <a:t></a:t>
            </a:r>
            <a:endParaRPr lang="en-GB" sz="1400" dirty="0">
              <a:latin typeface="Comic Sans MS" panose="030F0702030302020204" pitchFamily="66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F8CEE2A-D757-452B-AEEF-E141AF9EF721}"/>
              </a:ext>
            </a:extLst>
          </p:cNvPr>
          <p:cNvSpPr txBox="1"/>
          <p:nvPr/>
        </p:nvSpPr>
        <p:spPr bwMode="auto">
          <a:xfrm>
            <a:off x="8708187" y="3364122"/>
            <a:ext cx="325730" cy="30777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1400" dirty="0">
                <a:latin typeface="Comic Sans MS" panose="030F0702030302020204" pitchFamily="66" charset="0"/>
                <a:ea typeface="Myriad Pro Semibold" charset="0"/>
                <a:cs typeface="Myriad Pro Semibold" charset="0"/>
                <a:sym typeface="Wingdings" panose="05000000000000000000" pitchFamily="2" charset="2"/>
              </a:rPr>
              <a:t></a:t>
            </a:r>
            <a:endParaRPr lang="en-GB" sz="1400" dirty="0">
              <a:latin typeface="Comic Sans MS" panose="030F0702030302020204" pitchFamily="66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4F8C117-3162-4974-A060-5F9ACE29FBF6}"/>
              </a:ext>
            </a:extLst>
          </p:cNvPr>
          <p:cNvSpPr txBox="1"/>
          <p:nvPr/>
        </p:nvSpPr>
        <p:spPr bwMode="auto">
          <a:xfrm>
            <a:off x="9899335" y="3350311"/>
            <a:ext cx="325730" cy="30777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1400" dirty="0">
                <a:latin typeface="Comic Sans MS" panose="030F0702030302020204" pitchFamily="66" charset="0"/>
                <a:ea typeface="Myriad Pro Semibold" charset="0"/>
                <a:cs typeface="Myriad Pro Semibold" charset="0"/>
                <a:sym typeface="Wingdings" panose="05000000000000000000" pitchFamily="2" charset="2"/>
              </a:rPr>
              <a:t></a:t>
            </a:r>
            <a:endParaRPr lang="en-GB" sz="1400" dirty="0">
              <a:latin typeface="Comic Sans MS" panose="030F0702030302020204" pitchFamily="66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8D3CCDC-C523-4972-A2F3-8CF3717CE273}"/>
              </a:ext>
            </a:extLst>
          </p:cNvPr>
          <p:cNvSpPr txBox="1"/>
          <p:nvPr/>
        </p:nvSpPr>
        <p:spPr bwMode="auto">
          <a:xfrm>
            <a:off x="9901716" y="3840018"/>
            <a:ext cx="325730" cy="30777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1400" dirty="0">
                <a:latin typeface="Comic Sans MS" panose="030F0702030302020204" pitchFamily="66" charset="0"/>
                <a:ea typeface="Myriad Pro Semibold" charset="0"/>
                <a:cs typeface="Myriad Pro Semibold" charset="0"/>
                <a:sym typeface="Wingdings" panose="05000000000000000000" pitchFamily="2" charset="2"/>
              </a:rPr>
              <a:t></a:t>
            </a:r>
            <a:endParaRPr lang="en-GB" sz="1400" dirty="0">
              <a:latin typeface="Comic Sans MS" panose="030F0702030302020204" pitchFamily="66" charset="0"/>
              <a:ea typeface="Myriad Pro Semibold" charset="0"/>
              <a:cs typeface="Myriad Pro Semibold" charset="0"/>
            </a:endParaRPr>
          </a:p>
        </p:txBody>
      </p:sp>
      <p:graphicFrame>
        <p:nvGraphicFramePr>
          <p:cNvPr id="36" name="Table 35">
            <a:extLst>
              <a:ext uri="{FF2B5EF4-FFF2-40B4-BE49-F238E27FC236}">
                <a16:creationId xmlns:a16="http://schemas.microsoft.com/office/drawing/2014/main" id="{FB748A7B-2E0A-4F2B-81D4-14DD9AE179A6}"/>
              </a:ext>
            </a:extLst>
          </p:cNvPr>
          <p:cNvGraphicFramePr>
            <a:graphicFrameLocks noGrp="1"/>
          </p:cNvGraphicFramePr>
          <p:nvPr/>
        </p:nvGraphicFramePr>
        <p:xfrm>
          <a:off x="1796916" y="2769830"/>
          <a:ext cx="8398412" cy="14817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18412">
                  <a:extLst>
                    <a:ext uri="{9D8B030D-6E8A-4147-A177-3AD203B41FA5}">
                      <a16:colId xmlns:a16="http://schemas.microsoft.com/office/drawing/2014/main" val="1420353010"/>
                    </a:ext>
                  </a:extLst>
                </a:gridCol>
                <a:gridCol w="295200">
                  <a:extLst>
                    <a:ext uri="{9D8B030D-6E8A-4147-A177-3AD203B41FA5}">
                      <a16:colId xmlns:a16="http://schemas.microsoft.com/office/drawing/2014/main" val="2191486574"/>
                    </a:ext>
                  </a:extLst>
                </a:gridCol>
                <a:gridCol w="295200">
                  <a:extLst>
                    <a:ext uri="{9D8B030D-6E8A-4147-A177-3AD203B41FA5}">
                      <a16:colId xmlns:a16="http://schemas.microsoft.com/office/drawing/2014/main" val="3896570224"/>
                    </a:ext>
                  </a:extLst>
                </a:gridCol>
                <a:gridCol w="295200">
                  <a:extLst>
                    <a:ext uri="{9D8B030D-6E8A-4147-A177-3AD203B41FA5}">
                      <a16:colId xmlns:a16="http://schemas.microsoft.com/office/drawing/2014/main" val="4106381217"/>
                    </a:ext>
                  </a:extLst>
                </a:gridCol>
                <a:gridCol w="295200">
                  <a:extLst>
                    <a:ext uri="{9D8B030D-6E8A-4147-A177-3AD203B41FA5}">
                      <a16:colId xmlns:a16="http://schemas.microsoft.com/office/drawing/2014/main" val="650585186"/>
                    </a:ext>
                  </a:extLst>
                </a:gridCol>
                <a:gridCol w="295200">
                  <a:extLst>
                    <a:ext uri="{9D8B030D-6E8A-4147-A177-3AD203B41FA5}">
                      <a16:colId xmlns:a16="http://schemas.microsoft.com/office/drawing/2014/main" val="1246469813"/>
                    </a:ext>
                  </a:extLst>
                </a:gridCol>
                <a:gridCol w="295200">
                  <a:extLst>
                    <a:ext uri="{9D8B030D-6E8A-4147-A177-3AD203B41FA5}">
                      <a16:colId xmlns:a16="http://schemas.microsoft.com/office/drawing/2014/main" val="915297154"/>
                    </a:ext>
                  </a:extLst>
                </a:gridCol>
                <a:gridCol w="295200">
                  <a:extLst>
                    <a:ext uri="{9D8B030D-6E8A-4147-A177-3AD203B41FA5}">
                      <a16:colId xmlns:a16="http://schemas.microsoft.com/office/drawing/2014/main" val="3549027334"/>
                    </a:ext>
                  </a:extLst>
                </a:gridCol>
                <a:gridCol w="295200">
                  <a:extLst>
                    <a:ext uri="{9D8B030D-6E8A-4147-A177-3AD203B41FA5}">
                      <a16:colId xmlns:a16="http://schemas.microsoft.com/office/drawing/2014/main" val="3480408880"/>
                    </a:ext>
                  </a:extLst>
                </a:gridCol>
                <a:gridCol w="295200">
                  <a:extLst>
                    <a:ext uri="{9D8B030D-6E8A-4147-A177-3AD203B41FA5}">
                      <a16:colId xmlns:a16="http://schemas.microsoft.com/office/drawing/2014/main" val="2001277685"/>
                    </a:ext>
                  </a:extLst>
                </a:gridCol>
                <a:gridCol w="295200">
                  <a:extLst>
                    <a:ext uri="{9D8B030D-6E8A-4147-A177-3AD203B41FA5}">
                      <a16:colId xmlns:a16="http://schemas.microsoft.com/office/drawing/2014/main" val="3272880381"/>
                    </a:ext>
                  </a:extLst>
                </a:gridCol>
                <a:gridCol w="295200">
                  <a:extLst>
                    <a:ext uri="{9D8B030D-6E8A-4147-A177-3AD203B41FA5}">
                      <a16:colId xmlns:a16="http://schemas.microsoft.com/office/drawing/2014/main" val="546601939"/>
                    </a:ext>
                  </a:extLst>
                </a:gridCol>
                <a:gridCol w="295200">
                  <a:extLst>
                    <a:ext uri="{9D8B030D-6E8A-4147-A177-3AD203B41FA5}">
                      <a16:colId xmlns:a16="http://schemas.microsoft.com/office/drawing/2014/main" val="2590677665"/>
                    </a:ext>
                  </a:extLst>
                </a:gridCol>
                <a:gridCol w="295200">
                  <a:extLst>
                    <a:ext uri="{9D8B030D-6E8A-4147-A177-3AD203B41FA5}">
                      <a16:colId xmlns:a16="http://schemas.microsoft.com/office/drawing/2014/main" val="3379615951"/>
                    </a:ext>
                  </a:extLst>
                </a:gridCol>
                <a:gridCol w="295200">
                  <a:extLst>
                    <a:ext uri="{9D8B030D-6E8A-4147-A177-3AD203B41FA5}">
                      <a16:colId xmlns:a16="http://schemas.microsoft.com/office/drawing/2014/main" val="1638898984"/>
                    </a:ext>
                  </a:extLst>
                </a:gridCol>
                <a:gridCol w="295200">
                  <a:extLst>
                    <a:ext uri="{9D8B030D-6E8A-4147-A177-3AD203B41FA5}">
                      <a16:colId xmlns:a16="http://schemas.microsoft.com/office/drawing/2014/main" val="3299756172"/>
                    </a:ext>
                  </a:extLst>
                </a:gridCol>
                <a:gridCol w="295200">
                  <a:extLst>
                    <a:ext uri="{9D8B030D-6E8A-4147-A177-3AD203B41FA5}">
                      <a16:colId xmlns:a16="http://schemas.microsoft.com/office/drawing/2014/main" val="1875843"/>
                    </a:ext>
                  </a:extLst>
                </a:gridCol>
                <a:gridCol w="295200">
                  <a:extLst>
                    <a:ext uri="{9D8B030D-6E8A-4147-A177-3AD203B41FA5}">
                      <a16:colId xmlns:a16="http://schemas.microsoft.com/office/drawing/2014/main" val="150344025"/>
                    </a:ext>
                  </a:extLst>
                </a:gridCol>
                <a:gridCol w="295200">
                  <a:extLst>
                    <a:ext uri="{9D8B030D-6E8A-4147-A177-3AD203B41FA5}">
                      <a16:colId xmlns:a16="http://schemas.microsoft.com/office/drawing/2014/main" val="446331552"/>
                    </a:ext>
                  </a:extLst>
                </a:gridCol>
                <a:gridCol w="295200">
                  <a:extLst>
                    <a:ext uri="{9D8B030D-6E8A-4147-A177-3AD203B41FA5}">
                      <a16:colId xmlns:a16="http://schemas.microsoft.com/office/drawing/2014/main" val="1832374403"/>
                    </a:ext>
                  </a:extLst>
                </a:gridCol>
                <a:gridCol w="295200">
                  <a:extLst>
                    <a:ext uri="{9D8B030D-6E8A-4147-A177-3AD203B41FA5}">
                      <a16:colId xmlns:a16="http://schemas.microsoft.com/office/drawing/2014/main" val="4199782462"/>
                    </a:ext>
                  </a:extLst>
                </a:gridCol>
                <a:gridCol w="295200">
                  <a:extLst>
                    <a:ext uri="{9D8B030D-6E8A-4147-A177-3AD203B41FA5}">
                      <a16:colId xmlns:a16="http://schemas.microsoft.com/office/drawing/2014/main" val="3509854967"/>
                    </a:ext>
                  </a:extLst>
                </a:gridCol>
                <a:gridCol w="295200">
                  <a:extLst>
                    <a:ext uri="{9D8B030D-6E8A-4147-A177-3AD203B41FA5}">
                      <a16:colId xmlns:a16="http://schemas.microsoft.com/office/drawing/2014/main" val="2446626481"/>
                    </a:ext>
                  </a:extLst>
                </a:gridCol>
                <a:gridCol w="295200">
                  <a:extLst>
                    <a:ext uri="{9D8B030D-6E8A-4147-A177-3AD203B41FA5}">
                      <a16:colId xmlns:a16="http://schemas.microsoft.com/office/drawing/2014/main" val="3677224337"/>
                    </a:ext>
                  </a:extLst>
                </a:gridCol>
                <a:gridCol w="295200">
                  <a:extLst>
                    <a:ext uri="{9D8B030D-6E8A-4147-A177-3AD203B41FA5}">
                      <a16:colId xmlns:a16="http://schemas.microsoft.com/office/drawing/2014/main" val="501770989"/>
                    </a:ext>
                  </a:extLst>
                </a:gridCol>
                <a:gridCol w="295200">
                  <a:extLst>
                    <a:ext uri="{9D8B030D-6E8A-4147-A177-3AD203B41FA5}">
                      <a16:colId xmlns:a16="http://schemas.microsoft.com/office/drawing/2014/main" val="4097377342"/>
                    </a:ext>
                  </a:extLst>
                </a:gridCol>
              </a:tblGrid>
              <a:tr h="4939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</a:rPr>
                        <a:t>Number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E2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</a:rPr>
                        <a:t>0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</a:rPr>
                        <a:t>1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</a:rPr>
                        <a:t>2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</a:rPr>
                        <a:t>3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</a:rPr>
                        <a:t>4</a:t>
                      </a: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</a:rPr>
                        <a:t>5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</a:rPr>
                        <a:t>6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</a:rPr>
                        <a:t>7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</a:rPr>
                        <a:t>8</a:t>
                      </a: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</a:rPr>
                        <a:t>9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</a:rPr>
                        <a:t>10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</a:rPr>
                        <a:t>11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</a:rPr>
                        <a:t>12</a:t>
                      </a: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</a:rPr>
                        <a:t>13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</a:rPr>
                        <a:t>14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</a:rPr>
                        <a:t>15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</a:rPr>
                        <a:t>16</a:t>
                      </a: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</a:rPr>
                        <a:t>17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</a:rPr>
                        <a:t>18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</a:rPr>
                        <a:t>19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</a:rPr>
                        <a:t>20</a:t>
                      </a: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</a:rPr>
                        <a:t>21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</a:rPr>
                        <a:t>22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</a:rPr>
                        <a:t>23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</a:rPr>
                        <a:t>24</a:t>
                      </a: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5315648"/>
                  </a:ext>
                </a:extLst>
              </a:tr>
              <a:tr h="4939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</a:rPr>
                        <a:t>Counting in 4s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E2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solidFill>
                          <a:srgbClr val="00B050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B050"/>
                          </a:solidFill>
                          <a:effectLst/>
                          <a:latin typeface="Myriad Pro Semibold"/>
                        </a:rPr>
                        <a:t> </a:t>
                      </a:r>
                      <a:endParaRPr lang="en-GB" sz="1400" dirty="0">
                        <a:solidFill>
                          <a:srgbClr val="00B050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B050"/>
                          </a:solidFill>
                          <a:effectLst/>
                          <a:latin typeface="Myriad Pro Semibold"/>
                        </a:rPr>
                        <a:t> </a:t>
                      </a:r>
                      <a:endParaRPr lang="en-GB" sz="1400" dirty="0">
                        <a:solidFill>
                          <a:srgbClr val="00B050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B050"/>
                          </a:solidFill>
                          <a:effectLst/>
                          <a:latin typeface="Myriad Pro Semibold"/>
                        </a:rPr>
                        <a:t> </a:t>
                      </a:r>
                      <a:endParaRPr lang="en-GB" sz="1400" dirty="0">
                        <a:solidFill>
                          <a:srgbClr val="00B050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B050"/>
                          </a:solidFill>
                          <a:effectLst/>
                          <a:latin typeface="Myriad Pro Semibold"/>
                        </a:rPr>
                        <a:t> </a:t>
                      </a:r>
                      <a:endParaRPr lang="en-GB" sz="1400" dirty="0">
                        <a:solidFill>
                          <a:srgbClr val="00B050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solidFill>
                          <a:srgbClr val="00B050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B050"/>
                          </a:solidFill>
                          <a:effectLst/>
                          <a:latin typeface="Myriad Pro Semibold"/>
                        </a:rPr>
                        <a:t> </a:t>
                      </a:r>
                      <a:endParaRPr lang="en-GB" sz="1400" dirty="0">
                        <a:solidFill>
                          <a:srgbClr val="00B050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B050"/>
                          </a:solidFill>
                          <a:effectLst/>
                          <a:latin typeface="Myriad Pro Semibold"/>
                        </a:rPr>
                        <a:t> </a:t>
                      </a:r>
                      <a:endParaRPr lang="en-GB" sz="1400" dirty="0">
                        <a:solidFill>
                          <a:srgbClr val="00B050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B050"/>
                          </a:solidFill>
                          <a:effectLst/>
                          <a:latin typeface="Myriad Pro Semibold"/>
                        </a:rPr>
                        <a:t> </a:t>
                      </a:r>
                      <a:endParaRPr lang="en-GB" sz="1400" dirty="0">
                        <a:solidFill>
                          <a:srgbClr val="00B050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B050"/>
                          </a:solidFill>
                          <a:effectLst/>
                          <a:latin typeface="Myriad Pro Semibold"/>
                        </a:rPr>
                        <a:t> </a:t>
                      </a:r>
                      <a:endParaRPr lang="en-GB" sz="1400" dirty="0">
                        <a:solidFill>
                          <a:srgbClr val="00B050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solidFill>
                          <a:srgbClr val="00B050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B050"/>
                          </a:solidFill>
                          <a:effectLst/>
                          <a:latin typeface="Myriad Pro Semibold"/>
                        </a:rPr>
                        <a:t> </a:t>
                      </a:r>
                      <a:endParaRPr lang="en-GB" sz="1400" dirty="0">
                        <a:solidFill>
                          <a:srgbClr val="00B050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B050"/>
                          </a:solidFill>
                          <a:effectLst/>
                          <a:latin typeface="Myriad Pro Semibold"/>
                        </a:rPr>
                        <a:t> </a:t>
                      </a:r>
                      <a:endParaRPr lang="en-GB" sz="1400" dirty="0">
                        <a:solidFill>
                          <a:srgbClr val="00B050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B050"/>
                          </a:solidFill>
                          <a:effectLst/>
                          <a:latin typeface="Myriad Pro Semibold"/>
                        </a:rPr>
                        <a:t> </a:t>
                      </a:r>
                      <a:endParaRPr lang="en-GB" sz="1400" dirty="0">
                        <a:solidFill>
                          <a:srgbClr val="00B050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B050"/>
                          </a:solidFill>
                          <a:effectLst/>
                          <a:latin typeface="Myriad Pro Semibold"/>
                        </a:rPr>
                        <a:t> </a:t>
                      </a:r>
                      <a:endParaRPr lang="en-GB" sz="1400" dirty="0">
                        <a:solidFill>
                          <a:srgbClr val="00B050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solidFill>
                          <a:srgbClr val="00B050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B050"/>
                          </a:solidFill>
                          <a:effectLst/>
                          <a:latin typeface="Myriad Pro Semibold"/>
                        </a:rPr>
                        <a:t> </a:t>
                      </a:r>
                      <a:endParaRPr lang="en-GB" sz="1400" dirty="0">
                        <a:solidFill>
                          <a:srgbClr val="00B050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B050"/>
                          </a:solidFill>
                          <a:effectLst/>
                          <a:latin typeface="Myriad Pro Semibold"/>
                        </a:rPr>
                        <a:t> </a:t>
                      </a:r>
                      <a:endParaRPr lang="en-GB" sz="1400" dirty="0">
                        <a:solidFill>
                          <a:srgbClr val="00B050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B050"/>
                          </a:solidFill>
                          <a:effectLst/>
                          <a:latin typeface="Myriad Pro Semibold"/>
                        </a:rPr>
                        <a:t> </a:t>
                      </a:r>
                      <a:endParaRPr lang="en-GB" sz="1400" dirty="0">
                        <a:solidFill>
                          <a:srgbClr val="00B050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B050"/>
                          </a:solidFill>
                          <a:effectLst/>
                          <a:latin typeface="Myriad Pro Semibold"/>
                        </a:rPr>
                        <a:t> </a:t>
                      </a:r>
                      <a:endParaRPr lang="en-GB" sz="1400" dirty="0">
                        <a:solidFill>
                          <a:srgbClr val="00B050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solidFill>
                          <a:srgbClr val="00B050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B050"/>
                          </a:solidFill>
                          <a:effectLst/>
                          <a:latin typeface="Myriad Pro Semibold"/>
                        </a:rPr>
                        <a:t> </a:t>
                      </a:r>
                      <a:endParaRPr lang="en-GB" sz="1400" dirty="0">
                        <a:solidFill>
                          <a:srgbClr val="00B050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B050"/>
                          </a:solidFill>
                          <a:effectLst/>
                          <a:latin typeface="Myriad Pro Semibold"/>
                        </a:rPr>
                        <a:t> </a:t>
                      </a:r>
                      <a:endParaRPr lang="en-GB" sz="1400" dirty="0">
                        <a:solidFill>
                          <a:srgbClr val="00B050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B050"/>
                          </a:solidFill>
                          <a:effectLst/>
                          <a:latin typeface="Myriad Pro Semibold"/>
                        </a:rPr>
                        <a:t> </a:t>
                      </a:r>
                      <a:endParaRPr lang="en-GB" sz="1400" dirty="0">
                        <a:solidFill>
                          <a:srgbClr val="00B050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B050"/>
                          </a:solidFill>
                          <a:effectLst/>
                          <a:latin typeface="Myriad Pro Semibold"/>
                        </a:rPr>
                        <a:t> </a:t>
                      </a:r>
                      <a:endParaRPr lang="en-GB" sz="1400" dirty="0">
                        <a:solidFill>
                          <a:srgbClr val="00B050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058088"/>
                  </a:ext>
                </a:extLst>
              </a:tr>
              <a:tr h="4939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</a:rPr>
                        <a:t>Counting in 8s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E2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solidFill>
                          <a:srgbClr val="00B050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B050"/>
                          </a:solidFill>
                          <a:effectLst/>
                          <a:latin typeface="Myriad Pro Semibold"/>
                        </a:rPr>
                        <a:t> </a:t>
                      </a:r>
                      <a:endParaRPr lang="en-GB" sz="1400" dirty="0">
                        <a:solidFill>
                          <a:srgbClr val="00B050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B050"/>
                          </a:solidFill>
                          <a:effectLst/>
                          <a:latin typeface="Myriad Pro Semibold"/>
                        </a:rPr>
                        <a:t> </a:t>
                      </a:r>
                      <a:endParaRPr lang="en-GB" sz="1400" dirty="0">
                        <a:solidFill>
                          <a:srgbClr val="00B050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B050"/>
                          </a:solidFill>
                          <a:effectLst/>
                          <a:latin typeface="Myriad Pro Semibold"/>
                        </a:rPr>
                        <a:t> </a:t>
                      </a:r>
                      <a:endParaRPr lang="en-GB" sz="1400" dirty="0">
                        <a:solidFill>
                          <a:srgbClr val="00B050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B050"/>
                          </a:solidFill>
                          <a:effectLst/>
                          <a:latin typeface="Myriad Pro Semibold"/>
                        </a:rPr>
                        <a:t> </a:t>
                      </a:r>
                      <a:endParaRPr lang="en-GB" sz="1400" dirty="0">
                        <a:solidFill>
                          <a:srgbClr val="00B050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B050"/>
                          </a:solidFill>
                          <a:effectLst/>
                          <a:latin typeface="Myriad Pro Semibold"/>
                        </a:rPr>
                        <a:t> </a:t>
                      </a:r>
                      <a:endParaRPr lang="en-GB" sz="1400" dirty="0">
                        <a:solidFill>
                          <a:srgbClr val="00B050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B050"/>
                          </a:solidFill>
                          <a:effectLst/>
                          <a:latin typeface="Myriad Pro Semibold"/>
                        </a:rPr>
                        <a:t> </a:t>
                      </a:r>
                      <a:endParaRPr lang="en-GB" sz="1400" dirty="0">
                        <a:solidFill>
                          <a:srgbClr val="00B050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B050"/>
                          </a:solidFill>
                          <a:effectLst/>
                          <a:latin typeface="Myriad Pro Semibold"/>
                        </a:rPr>
                        <a:t> </a:t>
                      </a:r>
                      <a:endParaRPr lang="en-GB" sz="1400" dirty="0">
                        <a:solidFill>
                          <a:srgbClr val="00B050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B050"/>
                          </a:solidFill>
                          <a:effectLst/>
                          <a:latin typeface="Myriad Pro Semibold"/>
                        </a:rPr>
                        <a:t> </a:t>
                      </a:r>
                      <a:endParaRPr lang="en-GB" sz="1400" dirty="0">
                        <a:solidFill>
                          <a:srgbClr val="00B050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B050"/>
                          </a:solidFill>
                          <a:effectLst/>
                          <a:latin typeface="Myriad Pro Semibold"/>
                        </a:rPr>
                        <a:t> </a:t>
                      </a:r>
                      <a:endParaRPr lang="en-GB" sz="1400" dirty="0">
                        <a:solidFill>
                          <a:srgbClr val="00B050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solidFill>
                          <a:srgbClr val="00B050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B050"/>
                          </a:solidFill>
                          <a:effectLst/>
                          <a:latin typeface="Myriad Pro Semibold"/>
                        </a:rPr>
                        <a:t> </a:t>
                      </a:r>
                      <a:endParaRPr lang="en-GB" sz="1400" dirty="0">
                        <a:solidFill>
                          <a:srgbClr val="00B050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B050"/>
                          </a:solidFill>
                          <a:effectLst/>
                          <a:latin typeface="Myriad Pro Semibold"/>
                        </a:rPr>
                        <a:t> </a:t>
                      </a:r>
                      <a:endParaRPr lang="en-GB" sz="1400" dirty="0">
                        <a:solidFill>
                          <a:srgbClr val="00B050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B050"/>
                          </a:solidFill>
                          <a:effectLst/>
                          <a:latin typeface="Myriad Pro Semibold"/>
                        </a:rPr>
                        <a:t> </a:t>
                      </a:r>
                      <a:endParaRPr lang="en-GB" sz="1400" dirty="0">
                        <a:solidFill>
                          <a:srgbClr val="00B050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B050"/>
                          </a:solidFill>
                          <a:effectLst/>
                          <a:latin typeface="Myriad Pro Semibold"/>
                        </a:rPr>
                        <a:t> </a:t>
                      </a:r>
                      <a:endParaRPr lang="en-GB" sz="1400" dirty="0">
                        <a:solidFill>
                          <a:srgbClr val="00B050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B050"/>
                          </a:solidFill>
                          <a:effectLst/>
                          <a:latin typeface="Myriad Pro Semibold"/>
                        </a:rPr>
                        <a:t> </a:t>
                      </a:r>
                      <a:endParaRPr lang="en-GB" sz="1400" dirty="0">
                        <a:solidFill>
                          <a:srgbClr val="00B050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B050"/>
                          </a:solidFill>
                          <a:effectLst/>
                          <a:latin typeface="Myriad Pro Semibold"/>
                        </a:rPr>
                        <a:t> </a:t>
                      </a:r>
                      <a:endParaRPr lang="en-GB" sz="1400" dirty="0">
                        <a:solidFill>
                          <a:srgbClr val="00B050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B050"/>
                          </a:solidFill>
                          <a:effectLst/>
                          <a:latin typeface="Myriad Pro Semibold"/>
                        </a:rPr>
                        <a:t> </a:t>
                      </a:r>
                      <a:endParaRPr lang="en-GB" sz="1400" dirty="0">
                        <a:solidFill>
                          <a:srgbClr val="00B050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B050"/>
                          </a:solidFill>
                          <a:effectLst/>
                          <a:latin typeface="Myriad Pro Semibold"/>
                        </a:rPr>
                        <a:t> </a:t>
                      </a:r>
                      <a:endParaRPr lang="en-GB" sz="1400" dirty="0">
                        <a:solidFill>
                          <a:srgbClr val="00B050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B050"/>
                          </a:solidFill>
                          <a:effectLst/>
                          <a:latin typeface="Myriad Pro Semibold"/>
                        </a:rPr>
                        <a:t> </a:t>
                      </a:r>
                      <a:endParaRPr lang="en-GB" sz="1400" dirty="0">
                        <a:solidFill>
                          <a:srgbClr val="00B050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solidFill>
                          <a:srgbClr val="00B050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B050"/>
                          </a:solidFill>
                          <a:effectLst/>
                          <a:latin typeface="Myriad Pro Semibold"/>
                        </a:rPr>
                        <a:t> </a:t>
                      </a:r>
                      <a:endParaRPr lang="en-GB" sz="1400" dirty="0">
                        <a:solidFill>
                          <a:srgbClr val="00B050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B050"/>
                          </a:solidFill>
                          <a:effectLst/>
                          <a:latin typeface="Myriad Pro Semibold"/>
                        </a:rPr>
                        <a:t> </a:t>
                      </a:r>
                      <a:endParaRPr lang="en-GB" sz="1400" dirty="0">
                        <a:solidFill>
                          <a:srgbClr val="00B050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B050"/>
                          </a:solidFill>
                          <a:effectLst/>
                          <a:latin typeface="Myriad Pro Semibold"/>
                        </a:rPr>
                        <a:t> </a:t>
                      </a:r>
                      <a:endParaRPr lang="en-GB" sz="1400" dirty="0">
                        <a:solidFill>
                          <a:srgbClr val="00B050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B050"/>
                          </a:solidFill>
                          <a:effectLst/>
                          <a:latin typeface="Myriad Pro Semibold"/>
                        </a:rPr>
                        <a:t> </a:t>
                      </a:r>
                      <a:endParaRPr lang="en-GB" sz="1400" dirty="0">
                        <a:solidFill>
                          <a:srgbClr val="00B050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26208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6948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1" grpId="0" animBg="1"/>
      <p:bldP spid="13" grpId="0" animBg="1"/>
      <p:bldP spid="14" grpId="0" animBg="1"/>
      <p:bldP spid="16" grpId="0" animBg="1"/>
      <p:bldP spid="17" grpId="0"/>
      <p:bldP spid="18" grpId="0"/>
      <p:bldP spid="20" grpId="0"/>
      <p:bldP spid="23" grpId="0"/>
      <p:bldP spid="24" grpId="0"/>
      <p:bldP spid="26" grpId="0"/>
      <p:bldP spid="29" grpId="0"/>
      <p:bldP spid="30" grpId="0"/>
      <p:bldP spid="32" grpId="0"/>
      <p:bldP spid="34" grpId="0"/>
      <p:bldP spid="35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C00F7C3-E99B-4118-AA94-592A82C30FC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altLang="en-US" dirty="0"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2.7 </a:t>
            </a:r>
            <a:r>
              <a:rPr lang="en-GB" dirty="0"/>
              <a:t>The 2, 4 and 8 times tables   </a:t>
            </a:r>
            <a:r>
              <a:rPr lang="en-US" altLang="en-US" dirty="0">
                <a:solidFill>
                  <a:srgbClr val="00628C"/>
                </a:solidFill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Step 4:2</a:t>
            </a:r>
            <a:endParaRPr lang="en-GB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6794FD2-C247-4F1C-A71C-D5496C8C395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98359" y="1412776"/>
            <a:ext cx="1481708" cy="382715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C4A3A9A-39A9-4260-ACDA-37CA835DDC3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59965" y="1412776"/>
            <a:ext cx="1481708" cy="382715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AF37FE6-5273-49D2-A85E-1D227C7F374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20840" y="1412776"/>
            <a:ext cx="1481708" cy="382715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A02229D-5088-4B8C-8669-96A5DEAC3A3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83092" y="1412776"/>
            <a:ext cx="1481708" cy="382715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A2A6983-B044-4F0C-98F2-F9B1C966612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42708" y="1412776"/>
            <a:ext cx="1481708" cy="382715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704CDF3-666E-41F0-8519-A13AB83C9F6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03600" y="1412776"/>
            <a:ext cx="1481708" cy="3827156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444B5E35-8321-4C56-880F-600C27E1A85C}"/>
              </a:ext>
            </a:extLst>
          </p:cNvPr>
          <p:cNvSpPr txBox="1"/>
          <p:nvPr/>
        </p:nvSpPr>
        <p:spPr bwMode="auto">
          <a:xfrm>
            <a:off x="1709283" y="5239932"/>
            <a:ext cx="143500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r">
              <a:buClr>
                <a:srgbClr val="82CBDD"/>
              </a:buClr>
              <a:buNone/>
            </a:pPr>
            <a:r>
              <a:rPr lang="en-GB" sz="900" dirty="0">
                <a:solidFill>
                  <a:srgbClr val="808080"/>
                </a:solidFill>
                <a:latin typeface="Myriad Pro Semibold" charset="0"/>
                <a:ea typeface="Myriad Pro Semibold" charset="0"/>
                <a:cs typeface="Myriad Pro Semibold" charset="0"/>
              </a:rPr>
              <a:t>© 2017 </a:t>
            </a:r>
            <a:r>
              <a:rPr lang="en-GB" sz="900" dirty="0" err="1">
                <a:solidFill>
                  <a:srgbClr val="808080"/>
                </a:solidFill>
                <a:latin typeface="Myriad Pro Semibold" charset="0"/>
                <a:ea typeface="Myriad Pro Semibold" charset="0"/>
                <a:cs typeface="Myriad Pro Semibold" charset="0"/>
              </a:rPr>
              <a:t>Alphablocks</a:t>
            </a:r>
            <a:r>
              <a:rPr lang="en-GB" sz="900" dirty="0">
                <a:solidFill>
                  <a:srgbClr val="808080"/>
                </a:solidFill>
                <a:latin typeface="Myriad Pro Semibold" charset="0"/>
                <a:ea typeface="Myriad Pro Semibold" charset="0"/>
                <a:cs typeface="Myriad Pro Semibold" charset="0"/>
              </a:rPr>
              <a:t> Ltd.</a:t>
            </a:r>
            <a:br>
              <a:rPr lang="en-GB" sz="900" dirty="0">
                <a:solidFill>
                  <a:srgbClr val="808080"/>
                </a:solidFill>
                <a:latin typeface="Myriad Pro Semibold" charset="0"/>
                <a:ea typeface="Myriad Pro Semibold" charset="0"/>
                <a:cs typeface="Myriad Pro Semibold" charset="0"/>
              </a:rPr>
            </a:br>
            <a:r>
              <a:rPr lang="en-GB" sz="900" dirty="0">
                <a:solidFill>
                  <a:srgbClr val="808080"/>
                </a:solidFill>
                <a:latin typeface="Myriad Pro Semibold" charset="0"/>
                <a:ea typeface="Myriad Pro Semibold" charset="0"/>
                <a:cs typeface="Myriad Pro Semibold" charset="0"/>
              </a:rPr>
              <a:t>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974972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EEE600A-3279-4F1A-844C-17812DEF607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altLang="en-US" dirty="0"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2.7 </a:t>
            </a:r>
            <a:r>
              <a:rPr lang="en-GB" dirty="0"/>
              <a:t>The 2, 4 and 8 times tables   </a:t>
            </a:r>
            <a:r>
              <a:rPr lang="en-US" altLang="en-US" dirty="0">
                <a:solidFill>
                  <a:srgbClr val="00628C"/>
                </a:solidFill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Step 4:3</a:t>
            </a:r>
            <a:endParaRPr lang="en-GB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F3B7B9E-9E8B-45B8-B5E4-C0A114813631}"/>
              </a:ext>
            </a:extLst>
          </p:cNvPr>
          <p:cNvGraphicFramePr>
            <a:graphicFrameLocks noGrp="1"/>
          </p:cNvGraphicFramePr>
          <p:nvPr/>
        </p:nvGraphicFramePr>
        <p:xfrm>
          <a:off x="3924300" y="909429"/>
          <a:ext cx="4343400" cy="52180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71700">
                  <a:extLst>
                    <a:ext uri="{9D8B030D-6E8A-4147-A177-3AD203B41FA5}">
                      <a16:colId xmlns:a16="http://schemas.microsoft.com/office/drawing/2014/main" val="3609790180"/>
                    </a:ext>
                  </a:extLst>
                </a:gridCol>
                <a:gridCol w="2171700">
                  <a:extLst>
                    <a:ext uri="{9D8B030D-6E8A-4147-A177-3AD203B41FA5}">
                      <a16:colId xmlns:a16="http://schemas.microsoft.com/office/drawing/2014/main" val="1472307065"/>
                    </a:ext>
                  </a:extLst>
                </a:gridCol>
              </a:tblGrid>
              <a:tr h="4013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× 0 = 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2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 × 0 = 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2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1699638"/>
                  </a:ext>
                </a:extLst>
              </a:tr>
              <a:tr h="4013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× 1 = 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 × 1 = 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2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0711125"/>
                  </a:ext>
                </a:extLst>
              </a:tr>
              <a:tr h="4013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× 2 = 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2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 × 2 = 16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2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5513739"/>
                  </a:ext>
                </a:extLst>
              </a:tr>
              <a:tr h="4013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× 3 = 12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 × 3 = 24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2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6255303"/>
                  </a:ext>
                </a:extLst>
              </a:tr>
              <a:tr h="4013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× 4 = 16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2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 × 4 = 32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2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6380959"/>
                  </a:ext>
                </a:extLst>
              </a:tr>
              <a:tr h="4013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× 5 = 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 × 5 = 40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2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1647747"/>
                  </a:ext>
                </a:extLst>
              </a:tr>
              <a:tr h="4013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× 6 = 24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2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 × 6 = 48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2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3543336"/>
                  </a:ext>
                </a:extLst>
              </a:tr>
              <a:tr h="4013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× 7 = 28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 × 7 = 56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2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6231802"/>
                  </a:ext>
                </a:extLst>
              </a:tr>
              <a:tr h="4013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× 8 = 32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2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 × 8 = 64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2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6535591"/>
                  </a:ext>
                </a:extLst>
              </a:tr>
              <a:tr h="4013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× 9 = 36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 × 9 = 72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2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9008520"/>
                  </a:ext>
                </a:extLst>
              </a:tr>
              <a:tr h="4013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× 10 = 40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2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 × 10 = 80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2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7272308"/>
                  </a:ext>
                </a:extLst>
              </a:tr>
              <a:tr h="4013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× 11 = 44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 × 11 = 88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2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7455717"/>
                  </a:ext>
                </a:extLst>
              </a:tr>
              <a:tr h="4013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× 12 = 48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2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 × 12 = 96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2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63985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272050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E154CAC-8C19-441F-9D27-1F7FAFD7D33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altLang="en-US" dirty="0"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2.7 </a:t>
            </a:r>
            <a:r>
              <a:rPr lang="en-GB" dirty="0"/>
              <a:t>The 2, 4 and 8 times tables   </a:t>
            </a:r>
            <a:r>
              <a:rPr lang="en-US" altLang="en-US" dirty="0">
                <a:solidFill>
                  <a:srgbClr val="00628C"/>
                </a:solidFill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Step 4:3</a:t>
            </a:r>
            <a:endParaRPr lang="en-GB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9DF1A1F-FC19-40B0-AB29-8E89BE6AF3D2}"/>
              </a:ext>
            </a:extLst>
          </p:cNvPr>
          <p:cNvGraphicFramePr>
            <a:graphicFrameLocks noGrp="1"/>
          </p:cNvGraphicFramePr>
          <p:nvPr/>
        </p:nvGraphicFramePr>
        <p:xfrm>
          <a:off x="3645621" y="1524293"/>
          <a:ext cx="4900758" cy="38094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92000">
                  <a:extLst>
                    <a:ext uri="{9D8B030D-6E8A-4147-A177-3AD203B41FA5}">
                      <a16:colId xmlns:a16="http://schemas.microsoft.com/office/drawing/2014/main" val="1367397571"/>
                    </a:ext>
                  </a:extLst>
                </a:gridCol>
                <a:gridCol w="1262379">
                  <a:extLst>
                    <a:ext uri="{9D8B030D-6E8A-4147-A177-3AD203B41FA5}">
                      <a16:colId xmlns:a16="http://schemas.microsoft.com/office/drawing/2014/main" val="1517206138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3459100619"/>
                    </a:ext>
                  </a:extLst>
                </a:gridCol>
                <a:gridCol w="1262379">
                  <a:extLst>
                    <a:ext uri="{9D8B030D-6E8A-4147-A177-3AD203B41FA5}">
                      <a16:colId xmlns:a16="http://schemas.microsoft.com/office/drawing/2014/main" val="2150138472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2640814217"/>
                    </a:ext>
                  </a:extLst>
                </a:gridCol>
              </a:tblGrid>
              <a:tr h="5442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</a:rPr>
                        <a:t>0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7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</a:rPr>
                        <a:t>× 4 =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</a:rPr>
                        <a:t>0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7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</a:rPr>
                        <a:t>= 8 ×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</a:rPr>
                        <a:t>0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8444230"/>
                  </a:ext>
                </a:extLst>
              </a:tr>
              <a:tr h="5442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</a:rPr>
                        <a:t>2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</a:rPr>
                        <a:t>10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</a:rPr>
                        <a:t>1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6023127"/>
                  </a:ext>
                </a:extLst>
              </a:tr>
              <a:tr h="5442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</a:rPr>
                        <a:t>4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b="0" dirty="0">
                        <a:solidFill>
                          <a:srgbClr val="FF0000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</a:rPr>
                        <a:t>2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9533254"/>
                  </a:ext>
                </a:extLst>
              </a:tr>
              <a:tr h="5442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</a:rPr>
                        <a:t>6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b="0" dirty="0">
                        <a:solidFill>
                          <a:srgbClr val="FF0000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</a:rPr>
                        <a:t>3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3324112"/>
                  </a:ext>
                </a:extLst>
              </a:tr>
              <a:tr h="5442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</a:rPr>
                        <a:t>8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b="0" dirty="0">
                        <a:solidFill>
                          <a:srgbClr val="FF0000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</a:rPr>
                        <a:t>4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5620595"/>
                  </a:ext>
                </a:extLst>
              </a:tr>
              <a:tr h="5442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</a:rPr>
                        <a:t>10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b="0" dirty="0">
                        <a:solidFill>
                          <a:srgbClr val="FF0000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</a:rPr>
                        <a:t>5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9064145"/>
                  </a:ext>
                </a:extLst>
              </a:tr>
              <a:tr h="5442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</a:rPr>
                        <a:t>12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b="0" dirty="0">
                        <a:solidFill>
                          <a:srgbClr val="FF0000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</a:rPr>
                        <a:t>6</a:t>
                      </a:r>
                      <a:endParaRPr lang="en-GB" sz="2400" b="0" dirty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4971413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09A1AE4E-6F47-455C-AADF-EC8C73F5E49F}"/>
              </a:ext>
            </a:extLst>
          </p:cNvPr>
          <p:cNvSpPr txBox="1"/>
          <p:nvPr/>
        </p:nvSpPr>
        <p:spPr bwMode="auto">
          <a:xfrm>
            <a:off x="5836955" y="2651887"/>
            <a:ext cx="5180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16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2E9E8D-61BA-455E-8E86-FDACF8976C4D}"/>
              </a:ext>
            </a:extLst>
          </p:cNvPr>
          <p:cNvSpPr txBox="1"/>
          <p:nvPr/>
        </p:nvSpPr>
        <p:spPr bwMode="auto">
          <a:xfrm>
            <a:off x="5836954" y="3198168"/>
            <a:ext cx="5180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24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4C48580-BF78-4B33-B4CB-DB55BF58CEF7}"/>
              </a:ext>
            </a:extLst>
          </p:cNvPr>
          <p:cNvSpPr txBox="1"/>
          <p:nvPr/>
        </p:nvSpPr>
        <p:spPr bwMode="auto">
          <a:xfrm>
            <a:off x="5836954" y="3739508"/>
            <a:ext cx="5180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32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7CDC71-F575-4CD9-8BE0-F3D32F722C87}"/>
              </a:ext>
            </a:extLst>
          </p:cNvPr>
          <p:cNvSpPr txBox="1"/>
          <p:nvPr/>
        </p:nvSpPr>
        <p:spPr bwMode="auto">
          <a:xfrm>
            <a:off x="5836954" y="4287578"/>
            <a:ext cx="5180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40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50A31FF-06A7-497B-B5F8-3D3C5CFB1D12}"/>
              </a:ext>
            </a:extLst>
          </p:cNvPr>
          <p:cNvSpPr txBox="1"/>
          <p:nvPr/>
        </p:nvSpPr>
        <p:spPr bwMode="auto">
          <a:xfrm>
            <a:off x="5836954" y="4829606"/>
            <a:ext cx="5180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48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32636BF-9425-409C-96D6-4850C09A290D}"/>
              </a:ext>
            </a:extLst>
          </p:cNvPr>
          <p:cNvSpPr txBox="1"/>
          <p:nvPr/>
        </p:nvSpPr>
        <p:spPr bwMode="auto">
          <a:xfrm>
            <a:off x="5920311" y="2110547"/>
            <a:ext cx="351379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36620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C53EFCD-7BB9-4D6E-B681-3F5C757FF51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altLang="en-US" dirty="0"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2.7 </a:t>
            </a:r>
            <a:r>
              <a:rPr lang="en-GB" dirty="0"/>
              <a:t>The 2, 4 and 8 times tables   </a:t>
            </a:r>
            <a:r>
              <a:rPr lang="en-US" altLang="en-US" dirty="0">
                <a:solidFill>
                  <a:srgbClr val="00628C"/>
                </a:solidFill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Step 4:3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8F5B2BE-933B-4D23-AF65-6C368C6A23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360" y="1839054"/>
            <a:ext cx="7839278" cy="425424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64A0EDA-C839-4F39-84E7-E84E9A2CD111}"/>
              </a:ext>
            </a:extLst>
          </p:cNvPr>
          <p:cNvSpPr txBox="1"/>
          <p:nvPr/>
        </p:nvSpPr>
        <p:spPr bwMode="auto">
          <a:xfrm>
            <a:off x="2592944" y="1012345"/>
            <a:ext cx="3513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CA4E96-D4EC-4D44-9006-91ECF12A2A39}"/>
              </a:ext>
            </a:extLst>
          </p:cNvPr>
          <p:cNvSpPr txBox="1"/>
          <p:nvPr/>
        </p:nvSpPr>
        <p:spPr bwMode="auto">
          <a:xfrm>
            <a:off x="3258073" y="1012345"/>
            <a:ext cx="3513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1335CE-43F0-4A71-B979-62BE272177B3}"/>
              </a:ext>
            </a:extLst>
          </p:cNvPr>
          <p:cNvSpPr txBox="1"/>
          <p:nvPr/>
        </p:nvSpPr>
        <p:spPr bwMode="auto">
          <a:xfrm>
            <a:off x="4006558" y="1012345"/>
            <a:ext cx="3513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8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72283B-A784-4567-9568-9EF9204ADEAC}"/>
              </a:ext>
            </a:extLst>
          </p:cNvPr>
          <p:cNvSpPr txBox="1"/>
          <p:nvPr/>
        </p:nvSpPr>
        <p:spPr bwMode="auto">
          <a:xfrm>
            <a:off x="4755043" y="1012345"/>
            <a:ext cx="5180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45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55C4591-8A36-4C94-A637-ABF1108513A0}"/>
              </a:ext>
            </a:extLst>
          </p:cNvPr>
          <p:cNvSpPr txBox="1"/>
          <p:nvPr/>
        </p:nvSpPr>
        <p:spPr bwMode="auto">
          <a:xfrm>
            <a:off x="5586885" y="1012345"/>
            <a:ext cx="5180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12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B2BDC8B-21E7-46E1-9D15-4FFB567513D3}"/>
              </a:ext>
            </a:extLst>
          </p:cNvPr>
          <p:cNvSpPr txBox="1"/>
          <p:nvPr/>
        </p:nvSpPr>
        <p:spPr bwMode="auto">
          <a:xfrm>
            <a:off x="6418728" y="1012345"/>
            <a:ext cx="5180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31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136BFCE-1160-482B-AF08-BE7D76407FD8}"/>
              </a:ext>
            </a:extLst>
          </p:cNvPr>
          <p:cNvSpPr txBox="1"/>
          <p:nvPr/>
        </p:nvSpPr>
        <p:spPr bwMode="auto">
          <a:xfrm>
            <a:off x="7250568" y="1012345"/>
            <a:ext cx="5180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24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DFC2831-F3D0-4D03-944B-BD0FF08C0DF0}"/>
              </a:ext>
            </a:extLst>
          </p:cNvPr>
          <p:cNvSpPr txBox="1"/>
          <p:nvPr/>
        </p:nvSpPr>
        <p:spPr bwMode="auto">
          <a:xfrm>
            <a:off x="8082410" y="1012345"/>
            <a:ext cx="5180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44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D1AEDC7-B438-4568-ABF1-2C2961A11173}"/>
              </a:ext>
            </a:extLst>
          </p:cNvPr>
          <p:cNvSpPr txBox="1"/>
          <p:nvPr/>
        </p:nvSpPr>
        <p:spPr bwMode="auto">
          <a:xfrm>
            <a:off x="8997609" y="1012345"/>
            <a:ext cx="5180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40</a:t>
            </a:r>
          </a:p>
        </p:txBody>
      </p:sp>
    </p:spTree>
    <p:extLst>
      <p:ext uri="{BB962C8B-B14F-4D97-AF65-F5344CB8AC3E}">
        <p14:creationId xmlns:p14="http://schemas.microsoft.com/office/powerpoint/2010/main" val="148546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1.48148E-6 L 0.26719 0.31875 " pathEditMode="relative" rAng="0" ptsTypes="AA">
                                      <p:cBhvr>
                                        <p:cTn id="6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37" y="1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77556E-17 L 0.08681 0.28542 " pathEditMode="relative" rAng="0" ptsTypes="AA">
                                      <p:cBhvr>
                                        <p:cTn id="10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40" y="14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77556E-17 L 0.15365 0.44491 " pathEditMode="relative" rAng="0" ptsTypes="AA">
                                      <p:cBhvr>
                                        <p:cTn id="14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74" y="22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1.48148E-6 L -0.23711 0.4375 " pathEditMode="relative" rAng="0" ptsTypes="AA">
                                      <p:cBhvr>
                                        <p:cTn id="26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63" y="21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2.77556E-17 L -0.09149 0.47616 " pathEditMode="relative" rAng="0" ptsTypes="AA">
                                      <p:cBhvr>
                                        <p:cTn id="38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83" y="23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4.81481E-6 L -0.34726 0.46157 " pathEditMode="relative" rAng="0" ptsTypes="AA">
                                      <p:cBhvr>
                                        <p:cTn id="42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70" y="2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48148E-6 L -0.25794 0.58125 " pathEditMode="relative" rAng="0" ptsTypes="AA">
                                      <p:cBhvr>
                                        <p:cTn id="46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12" y="29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7" grpId="1"/>
      <p:bldP spid="8" grpId="0"/>
      <p:bldP spid="9" grpId="0"/>
      <p:bldP spid="9" grpId="1"/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tabLst>
                <a:tab pos="2243138" algn="l"/>
              </a:tabLst>
            </a:pPr>
            <a:r>
              <a:rPr lang="en-GB" altLang="en-US" dirty="0"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2.7 </a:t>
            </a:r>
            <a:r>
              <a:rPr lang="en-GB" dirty="0"/>
              <a:t>The 2, 4 and 8 times tables   </a:t>
            </a:r>
            <a:r>
              <a:rPr lang="en-US" altLang="en-US" dirty="0">
                <a:solidFill>
                  <a:srgbClr val="00628C"/>
                </a:solidFill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Step 1:1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D821A9-139E-4210-838F-A7B29107FC8C}"/>
              </a:ext>
            </a:extLst>
          </p:cNvPr>
          <p:cNvSpPr txBox="1"/>
          <p:nvPr/>
        </p:nvSpPr>
        <p:spPr bwMode="auto">
          <a:xfrm>
            <a:off x="1998079" y="3348028"/>
            <a:ext cx="3513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18586A-DCF1-4E14-8A65-29187A39CEBA}"/>
              </a:ext>
            </a:extLst>
          </p:cNvPr>
          <p:cNvSpPr txBox="1"/>
          <p:nvPr/>
        </p:nvSpPr>
        <p:spPr bwMode="auto">
          <a:xfrm>
            <a:off x="3269076" y="3348028"/>
            <a:ext cx="3513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54CBE9-8100-4004-8DAA-0E2876B454B1}"/>
              </a:ext>
            </a:extLst>
          </p:cNvPr>
          <p:cNvSpPr txBox="1"/>
          <p:nvPr/>
        </p:nvSpPr>
        <p:spPr bwMode="auto">
          <a:xfrm>
            <a:off x="3924654" y="3348028"/>
            <a:ext cx="3513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6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052275B-79C1-4DEB-A834-AC1716D8A864}"/>
              </a:ext>
            </a:extLst>
          </p:cNvPr>
          <p:cNvSpPr txBox="1"/>
          <p:nvPr/>
        </p:nvSpPr>
        <p:spPr bwMode="auto">
          <a:xfrm>
            <a:off x="4572762" y="3348028"/>
            <a:ext cx="3513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8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0FDE016-98A2-4988-8F13-B3935D4E9977}"/>
              </a:ext>
            </a:extLst>
          </p:cNvPr>
          <p:cNvSpPr txBox="1"/>
          <p:nvPr/>
        </p:nvSpPr>
        <p:spPr bwMode="auto">
          <a:xfrm>
            <a:off x="5142657" y="3348028"/>
            <a:ext cx="5180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10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FE80077-BD58-4B5F-BDA7-B2DCBA136E7B}"/>
              </a:ext>
            </a:extLst>
          </p:cNvPr>
          <p:cNvSpPr txBox="1"/>
          <p:nvPr/>
        </p:nvSpPr>
        <p:spPr bwMode="auto">
          <a:xfrm>
            <a:off x="5796028" y="3348028"/>
            <a:ext cx="5180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12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D7F87F1-B430-4D85-A2BC-2B371E9232E2}"/>
              </a:ext>
            </a:extLst>
          </p:cNvPr>
          <p:cNvSpPr txBox="1"/>
          <p:nvPr/>
        </p:nvSpPr>
        <p:spPr bwMode="auto">
          <a:xfrm>
            <a:off x="6448897" y="3348028"/>
            <a:ext cx="5180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14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B824A13-04D3-4BB3-AB88-320386602AD6}"/>
              </a:ext>
            </a:extLst>
          </p:cNvPr>
          <p:cNvSpPr txBox="1"/>
          <p:nvPr/>
        </p:nvSpPr>
        <p:spPr bwMode="auto">
          <a:xfrm>
            <a:off x="7101150" y="3348028"/>
            <a:ext cx="5180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16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061AC7B-751E-4B6E-AC4E-6EB1E62CAE02}"/>
              </a:ext>
            </a:extLst>
          </p:cNvPr>
          <p:cNvSpPr txBox="1"/>
          <p:nvPr/>
        </p:nvSpPr>
        <p:spPr bwMode="auto">
          <a:xfrm>
            <a:off x="7748727" y="3348028"/>
            <a:ext cx="52771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18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AA3941D-A9B4-40BC-90F5-F2ACF6C746AB}"/>
              </a:ext>
            </a:extLst>
          </p:cNvPr>
          <p:cNvSpPr txBox="1"/>
          <p:nvPr/>
        </p:nvSpPr>
        <p:spPr bwMode="auto">
          <a:xfrm>
            <a:off x="8399416" y="3348028"/>
            <a:ext cx="52771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20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13D4564-5B8C-447F-8425-88B91C96712A}"/>
              </a:ext>
            </a:extLst>
          </p:cNvPr>
          <p:cNvSpPr txBox="1"/>
          <p:nvPr/>
        </p:nvSpPr>
        <p:spPr bwMode="auto">
          <a:xfrm>
            <a:off x="9038535" y="3348028"/>
            <a:ext cx="5180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22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03B4DC1-C583-4538-9BCB-DB13CBA53209}"/>
              </a:ext>
            </a:extLst>
          </p:cNvPr>
          <p:cNvSpPr txBox="1"/>
          <p:nvPr/>
        </p:nvSpPr>
        <p:spPr bwMode="auto">
          <a:xfrm>
            <a:off x="9691865" y="3348028"/>
            <a:ext cx="5180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24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2C0F8F2-5658-4CD6-9726-0C2DE1A5AA74}"/>
              </a:ext>
            </a:extLst>
          </p:cNvPr>
          <p:cNvSpPr txBox="1"/>
          <p:nvPr/>
        </p:nvSpPr>
        <p:spPr bwMode="auto">
          <a:xfrm>
            <a:off x="2621762" y="3348028"/>
            <a:ext cx="3513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2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81E4600-F3B5-464B-8B40-B4A5FFBC12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633" y="3112793"/>
            <a:ext cx="7800540" cy="233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902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320B65B6-E87D-44F1-9900-C559FDD183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332" y="4754034"/>
            <a:ext cx="7606344" cy="630001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57A51FB-DD7D-4C3B-A538-6DFD6C5EA58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altLang="en-US" dirty="0"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2.7 </a:t>
            </a:r>
            <a:r>
              <a:rPr lang="en-GB" dirty="0"/>
              <a:t>The 2, 4 and 8 times tables   </a:t>
            </a:r>
            <a:r>
              <a:rPr lang="en-US" altLang="en-US" dirty="0">
                <a:solidFill>
                  <a:srgbClr val="00628C"/>
                </a:solidFill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Step 4:4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7852E53-353E-4203-BD79-F568741164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6177" y="4918505"/>
            <a:ext cx="516244" cy="51624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E811114-CEF9-4633-B9C3-B85423DCF9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882" y="4057395"/>
            <a:ext cx="1156839" cy="63429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D95FED0-8559-41DB-A607-4FFE493351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1030" y="4057395"/>
            <a:ext cx="1156839" cy="63429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C26F4FF-C74F-4FD6-80E9-043235BBA6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7474" y="4057395"/>
            <a:ext cx="1156839" cy="63429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2506AA3-7416-4056-840C-6E341A74BBC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5326" y="4057395"/>
            <a:ext cx="1156839" cy="63429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5A628B7-DAE1-4038-8B2C-617F567E6F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3178" y="4057395"/>
            <a:ext cx="1156839" cy="63429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FB3B153-8371-40A6-9AC6-9FBC8C21A0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9623" y="4057395"/>
            <a:ext cx="1156839" cy="634291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7B65E9AC-7828-43D4-B780-C10942ABAF7C}"/>
              </a:ext>
            </a:extLst>
          </p:cNvPr>
          <p:cNvSpPr txBox="1"/>
          <p:nvPr/>
        </p:nvSpPr>
        <p:spPr bwMode="auto">
          <a:xfrm>
            <a:off x="5402424" y="3615408"/>
            <a:ext cx="14401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b="1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6 </a:t>
            </a: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fours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B6F8F9E3-DF5D-4819-B4C4-DDAF2D65468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584" y="5415608"/>
            <a:ext cx="2466506" cy="65964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A161545-C07A-457F-979C-8D06444DE78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917" y="5415608"/>
            <a:ext cx="2466506" cy="65964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1624D027-D833-40C5-8B06-685C2C49441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128" y="5415608"/>
            <a:ext cx="2466506" cy="659647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DA9D1C3B-5A96-4EB6-B201-0AB0734286A2}"/>
              </a:ext>
            </a:extLst>
          </p:cNvPr>
          <p:cNvSpPr txBox="1"/>
          <p:nvPr/>
        </p:nvSpPr>
        <p:spPr bwMode="auto">
          <a:xfrm>
            <a:off x="5265325" y="6063680"/>
            <a:ext cx="17143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b="1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3 </a:t>
            </a: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eights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96555C6-16CB-4E33-A5F1-9DE825CF6A6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37112" y="1284144"/>
            <a:ext cx="1676587" cy="48867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C076981-24B2-458C-9A55-592ACDDA1D0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51518" y="2732488"/>
            <a:ext cx="1462181" cy="530937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B1704136-FB32-4918-A76F-B205D2B65D27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58" b="-4568"/>
          <a:stretch/>
        </p:blipFill>
        <p:spPr>
          <a:xfrm>
            <a:off x="4062896" y="2256654"/>
            <a:ext cx="3931611" cy="131636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711439E1-2F36-4C84-9AA4-D247B5BFAC94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28"/>
          <a:stretch/>
        </p:blipFill>
        <p:spPr>
          <a:xfrm>
            <a:off x="4062895" y="816466"/>
            <a:ext cx="3981834" cy="1316390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A18585D0-0CAE-480F-9E34-C023CD4DE56B}"/>
              </a:ext>
            </a:extLst>
          </p:cNvPr>
          <p:cNvSpPr txBox="1"/>
          <p:nvPr/>
        </p:nvSpPr>
        <p:spPr bwMode="auto">
          <a:xfrm>
            <a:off x="2409365" y="3086467"/>
            <a:ext cx="143500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r">
              <a:buClr>
                <a:srgbClr val="82CBDD"/>
              </a:buClr>
              <a:buNone/>
            </a:pPr>
            <a:r>
              <a:rPr lang="en-GB" sz="900" dirty="0">
                <a:solidFill>
                  <a:srgbClr val="808080"/>
                </a:solidFill>
                <a:latin typeface="Myriad Pro Semibold" charset="0"/>
                <a:ea typeface="Myriad Pro Semibold" charset="0"/>
                <a:cs typeface="Myriad Pro Semibold" charset="0"/>
              </a:rPr>
              <a:t>© 2017 </a:t>
            </a:r>
            <a:r>
              <a:rPr lang="en-GB" sz="900" dirty="0" err="1">
                <a:solidFill>
                  <a:srgbClr val="808080"/>
                </a:solidFill>
                <a:latin typeface="Myriad Pro Semibold" charset="0"/>
                <a:ea typeface="Myriad Pro Semibold" charset="0"/>
                <a:cs typeface="Myriad Pro Semibold" charset="0"/>
              </a:rPr>
              <a:t>Alphablocks</a:t>
            </a:r>
            <a:r>
              <a:rPr lang="en-GB" sz="900" dirty="0">
                <a:solidFill>
                  <a:srgbClr val="808080"/>
                </a:solidFill>
                <a:latin typeface="Myriad Pro Semibold" charset="0"/>
                <a:ea typeface="Myriad Pro Semibold" charset="0"/>
                <a:cs typeface="Myriad Pro Semibold" charset="0"/>
              </a:rPr>
              <a:t> Ltd.</a:t>
            </a:r>
            <a:br>
              <a:rPr lang="en-GB" sz="900" dirty="0">
                <a:solidFill>
                  <a:srgbClr val="808080"/>
                </a:solidFill>
                <a:latin typeface="Myriad Pro Semibold" charset="0"/>
                <a:ea typeface="Myriad Pro Semibold" charset="0"/>
                <a:cs typeface="Myriad Pro Semibold" charset="0"/>
              </a:rPr>
            </a:br>
            <a:r>
              <a:rPr lang="en-GB" sz="900" dirty="0">
                <a:solidFill>
                  <a:srgbClr val="808080"/>
                </a:solidFill>
                <a:latin typeface="Myriad Pro Semibold" charset="0"/>
                <a:ea typeface="Myriad Pro Semibold" charset="0"/>
                <a:cs typeface="Myriad Pro Semibold" charset="0"/>
              </a:rPr>
              <a:t>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849354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2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9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6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7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5A1D4BB-F5FE-4564-B538-005D293F6C6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altLang="en-US" dirty="0"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2.7 </a:t>
            </a:r>
            <a:r>
              <a:rPr lang="en-GB" dirty="0"/>
              <a:t>The 2, 4 and 8 times tables   </a:t>
            </a:r>
            <a:r>
              <a:rPr lang="en-US" altLang="en-US" dirty="0">
                <a:solidFill>
                  <a:srgbClr val="00628C"/>
                </a:solidFill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Step 4:4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156EC91-069B-4922-81BD-675A0F16A4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261" y="3847904"/>
            <a:ext cx="7790041" cy="253342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6908A5F-E634-48D4-ACEB-2A724F7BAE09}"/>
              </a:ext>
            </a:extLst>
          </p:cNvPr>
          <p:cNvSpPr txBox="1"/>
          <p:nvPr/>
        </p:nvSpPr>
        <p:spPr bwMode="auto">
          <a:xfrm>
            <a:off x="5661337" y="4062065"/>
            <a:ext cx="10338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24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FF9B7FE-008C-47C2-829A-C80E738D9B42}"/>
              </a:ext>
            </a:extLst>
          </p:cNvPr>
          <p:cNvSpPr txBox="1"/>
          <p:nvPr/>
        </p:nvSpPr>
        <p:spPr bwMode="auto">
          <a:xfrm>
            <a:off x="2423593" y="4883783"/>
            <a:ext cx="10338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07B5729-DCDE-4353-9543-20DB9F0FA5D5}"/>
              </a:ext>
            </a:extLst>
          </p:cNvPr>
          <p:cNvSpPr txBox="1"/>
          <p:nvPr/>
        </p:nvSpPr>
        <p:spPr bwMode="auto">
          <a:xfrm>
            <a:off x="3719737" y="4885717"/>
            <a:ext cx="10338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7EA71C3-44FE-4066-8CD0-73F9FEFF0F23}"/>
              </a:ext>
            </a:extLst>
          </p:cNvPr>
          <p:cNvSpPr txBox="1"/>
          <p:nvPr/>
        </p:nvSpPr>
        <p:spPr bwMode="auto">
          <a:xfrm>
            <a:off x="5015881" y="4883783"/>
            <a:ext cx="10338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9AB92D0-4155-4188-A472-8F93236534A3}"/>
              </a:ext>
            </a:extLst>
          </p:cNvPr>
          <p:cNvSpPr txBox="1"/>
          <p:nvPr/>
        </p:nvSpPr>
        <p:spPr bwMode="auto">
          <a:xfrm>
            <a:off x="6308999" y="4883783"/>
            <a:ext cx="10338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4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F281006-FF47-4182-B0D5-48634C3F27A6}"/>
              </a:ext>
            </a:extLst>
          </p:cNvPr>
          <p:cNvSpPr txBox="1"/>
          <p:nvPr/>
        </p:nvSpPr>
        <p:spPr bwMode="auto">
          <a:xfrm>
            <a:off x="8895235" y="4863281"/>
            <a:ext cx="10338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D2991E8-C61B-4C5D-B595-1CC6E0F3DAD3}"/>
              </a:ext>
            </a:extLst>
          </p:cNvPr>
          <p:cNvSpPr txBox="1"/>
          <p:nvPr/>
        </p:nvSpPr>
        <p:spPr bwMode="auto">
          <a:xfrm>
            <a:off x="7602117" y="4883783"/>
            <a:ext cx="10338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BCDA073-155B-4C83-825F-0C5894A0D1C7}"/>
              </a:ext>
            </a:extLst>
          </p:cNvPr>
          <p:cNvSpPr txBox="1"/>
          <p:nvPr/>
        </p:nvSpPr>
        <p:spPr bwMode="auto">
          <a:xfrm>
            <a:off x="3071665" y="5753660"/>
            <a:ext cx="10338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8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F1C944D-A35C-4366-B084-7D6A84BF6C92}"/>
              </a:ext>
            </a:extLst>
          </p:cNvPr>
          <p:cNvSpPr txBox="1"/>
          <p:nvPr/>
        </p:nvSpPr>
        <p:spPr bwMode="auto">
          <a:xfrm>
            <a:off x="5661337" y="5705501"/>
            <a:ext cx="10338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8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10F2D9F-6A0D-42D0-96CE-76A5E93A7191}"/>
              </a:ext>
            </a:extLst>
          </p:cNvPr>
          <p:cNvSpPr txBox="1"/>
          <p:nvPr/>
        </p:nvSpPr>
        <p:spPr bwMode="auto">
          <a:xfrm>
            <a:off x="8267802" y="5705501"/>
            <a:ext cx="10338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8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C50A4E93-2152-46A0-81E7-CC93484060A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58" b="-4568"/>
          <a:stretch/>
        </p:blipFill>
        <p:spPr>
          <a:xfrm>
            <a:off x="4062896" y="2256654"/>
            <a:ext cx="3931611" cy="131636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DCD641D-34B4-4DF9-99B4-2D29F2AF001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28"/>
          <a:stretch/>
        </p:blipFill>
        <p:spPr>
          <a:xfrm>
            <a:off x="4062895" y="816466"/>
            <a:ext cx="3981834" cy="131639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AC44D63-304F-48FA-A3BC-7B39C3ED320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37112" y="1284144"/>
            <a:ext cx="1676587" cy="48867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A36CAB9-3B5B-4E18-B22B-3902F648832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51518" y="2733266"/>
            <a:ext cx="1462181" cy="530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34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F5BEA19-73C7-4CA0-9BCA-02DA68CCBDC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altLang="en-US" dirty="0"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2.7 </a:t>
            </a:r>
            <a:r>
              <a:rPr lang="en-GB" dirty="0"/>
              <a:t>The 2, 4 and 8 times tables   </a:t>
            </a:r>
            <a:r>
              <a:rPr lang="en-US" altLang="en-US" dirty="0">
                <a:solidFill>
                  <a:srgbClr val="00628C"/>
                </a:solidFill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Step 4:5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0E46EF5-60BB-428D-979B-8B55AC1761A0}"/>
              </a:ext>
            </a:extLst>
          </p:cNvPr>
          <p:cNvSpPr/>
          <p:nvPr/>
        </p:nvSpPr>
        <p:spPr>
          <a:xfrm>
            <a:off x="2099556" y="852351"/>
            <a:ext cx="7992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2400" dirty="0">
                <a:latin typeface="Myriad Pro" panose="020B0503030403020204" pitchFamily="34" charset="0"/>
              </a:rPr>
              <a:t>Tables can seat 8 or 4 people. Tables of 4: 6 tables needed. Tables of 8: ? tables needed.</a:t>
            </a:r>
            <a:endParaRPr lang="en-GB" sz="2400" dirty="0">
              <a:latin typeface="Myriad Pro" panose="020B0503030403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E23DE24-B6D7-42F7-BBD1-8FE3D17E534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6058"/>
          <a:stretch/>
        </p:blipFill>
        <p:spPr>
          <a:xfrm>
            <a:off x="2256464" y="4437112"/>
            <a:ext cx="2041419" cy="149262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D305743-765E-4F69-B5D9-38E1108F3C2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6058"/>
          <a:stretch/>
        </p:blipFill>
        <p:spPr>
          <a:xfrm>
            <a:off x="5285845" y="4437112"/>
            <a:ext cx="2041419" cy="149262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6B3424F-25F8-4DA7-9221-EA1C436A67A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6058"/>
          <a:stretch/>
        </p:blipFill>
        <p:spPr>
          <a:xfrm>
            <a:off x="8227176" y="4437112"/>
            <a:ext cx="2041419" cy="149262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1DF7818-908C-4776-A3A9-CD867D6BFD5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71982" y="2132856"/>
            <a:ext cx="1562576" cy="149262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6BFC17E-1E04-4F3D-A24B-132AD6468FB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79976" y="2132856"/>
            <a:ext cx="1562576" cy="149262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DEB37A3-D6D9-4930-9DB3-EC4B551B964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15974" y="2132856"/>
            <a:ext cx="1562576" cy="149262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55553C7-4D86-4121-9485-54A77F61C55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07980" y="2132856"/>
            <a:ext cx="1562576" cy="149262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8CE5FA4-5838-4F53-A167-2B5773861E7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43978" y="2132856"/>
            <a:ext cx="1562576" cy="149262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ED454C8-6A64-459C-9994-0C16859AE05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51972" y="2132856"/>
            <a:ext cx="1562576" cy="1492622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D1F21B65-5E85-4921-A090-290C72AA9BA5}"/>
              </a:ext>
            </a:extLst>
          </p:cNvPr>
          <p:cNvSpPr/>
          <p:nvPr/>
        </p:nvSpPr>
        <p:spPr>
          <a:xfrm>
            <a:off x="5064503" y="3510185"/>
            <a:ext cx="11325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2400" b="1" dirty="0">
                <a:latin typeface="Myriad Pro" panose="020B0503030403020204" pitchFamily="34" charset="0"/>
              </a:rPr>
              <a:t>6</a:t>
            </a:r>
            <a:r>
              <a:rPr lang="en-US" sz="2400" dirty="0">
                <a:latin typeface="Myriad Pro" panose="020B0503030403020204" pitchFamily="34" charset="0"/>
              </a:rPr>
              <a:t> </a:t>
            </a:r>
            <a:r>
              <a:rPr lang="en-GB" sz="2400" dirty="0"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×</a:t>
            </a:r>
            <a:r>
              <a:rPr lang="en-US" sz="2400" dirty="0">
                <a:latin typeface="Myriad Pro" panose="020B0503030403020204" pitchFamily="34" charset="0"/>
              </a:rPr>
              <a:t> 4</a:t>
            </a:r>
            <a:endParaRPr lang="en-GB" sz="2400" dirty="0">
              <a:latin typeface="Myriad Pro" panose="020B0503030403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467F9CC-9753-4478-B2C9-19021BFA4EE1}"/>
              </a:ext>
            </a:extLst>
          </p:cNvPr>
          <p:cNvSpPr/>
          <p:nvPr/>
        </p:nvSpPr>
        <p:spPr>
          <a:xfrm>
            <a:off x="5956122" y="3510185"/>
            <a:ext cx="15625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GB" sz="2400" dirty="0">
                <a:latin typeface="Myriad Pro" panose="020B0503030403020204" pitchFamily="34" charset="0"/>
              </a:rPr>
              <a:t>=</a:t>
            </a:r>
            <a:r>
              <a:rPr lang="en-GB" sz="2400" b="1" dirty="0">
                <a:latin typeface="Myriad Pro" panose="020B0503030403020204" pitchFamily="34" charset="0"/>
              </a:rPr>
              <a:t>  3 </a:t>
            </a:r>
            <a:r>
              <a:rPr lang="en-GB" sz="2400" dirty="0"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× 8</a:t>
            </a:r>
            <a:r>
              <a:rPr lang="en-GB" sz="2400" b="1" dirty="0">
                <a:latin typeface="Myriad Pro" panose="020B0503030403020204" pitchFamily="34" charset="0"/>
              </a:rPr>
              <a:t> </a:t>
            </a:r>
            <a:endParaRPr lang="en-GB" sz="2400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8547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59F3B67-5A1F-4339-B4F9-8FC058D79DB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altLang="en-US" dirty="0"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2.7 </a:t>
            </a:r>
            <a:r>
              <a:rPr lang="en-GB" dirty="0"/>
              <a:t>The 2, 4 and 8 times tables   </a:t>
            </a:r>
            <a:r>
              <a:rPr lang="en-US" altLang="en-US" dirty="0">
                <a:solidFill>
                  <a:srgbClr val="00628C"/>
                </a:solidFill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Step 4:5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A2EB5E0-85AE-4D22-9DF8-1E2329C0178E}"/>
              </a:ext>
            </a:extLst>
          </p:cNvPr>
          <p:cNvSpPr/>
          <p:nvPr/>
        </p:nvSpPr>
        <p:spPr>
          <a:xfrm>
            <a:off x="2099556" y="852351"/>
            <a:ext cx="79928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2400" dirty="0"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How many tables for 32 to sit in 4s?</a:t>
            </a:r>
            <a:endParaRPr lang="en-GB" sz="2400" dirty="0">
              <a:latin typeface="Myriad Pro" panose="020B0503030403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F07543-0532-4029-9E03-D77373ACF0A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95054" y="1916832"/>
            <a:ext cx="1562576" cy="14926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E50CFFA-4EBE-41CB-85BF-08FE4BB06D6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03048" y="1916832"/>
            <a:ext cx="1562576" cy="14926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8D43DDF-2F0E-4797-A143-B1E9F2DE29C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39046" y="1916832"/>
            <a:ext cx="1562576" cy="14926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67F363C-79BA-4FA6-ADDD-B2C07E63DA9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31052" y="1916832"/>
            <a:ext cx="1562576" cy="14926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F2DAB31-45AE-45B4-A9F0-EA8C07F9417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67050" y="1916832"/>
            <a:ext cx="1562576" cy="14926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D4D10E3-F69C-4A5B-9F36-7B2DF0AAFC6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75044" y="1916832"/>
            <a:ext cx="1562576" cy="149262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DE5A2FD-448F-41FA-A39C-580A8EA58B9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11042" y="1916832"/>
            <a:ext cx="1562576" cy="149262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3E0D0C3-8397-4D3C-96FB-097EE5D4802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47040" y="1916832"/>
            <a:ext cx="1562576" cy="149262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17EB82D-FDA5-4B88-81CB-53BB403888F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6058"/>
          <a:stretch/>
        </p:blipFill>
        <p:spPr>
          <a:xfrm>
            <a:off x="2256464" y="4696286"/>
            <a:ext cx="2041419" cy="149262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4B140D9-D3DD-4C61-8570-3D0F89C5157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6058"/>
          <a:stretch/>
        </p:blipFill>
        <p:spPr>
          <a:xfrm>
            <a:off x="4246701" y="4696286"/>
            <a:ext cx="2041419" cy="149262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B696B44-3A20-4FA4-939F-A42F481C3E9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6058"/>
          <a:stretch/>
        </p:blipFill>
        <p:spPr>
          <a:xfrm>
            <a:off x="8227176" y="4696286"/>
            <a:ext cx="2041419" cy="149262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735ACC8-082F-4262-AB3E-99698CA8BFA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6058"/>
          <a:stretch/>
        </p:blipFill>
        <p:spPr>
          <a:xfrm>
            <a:off x="6236938" y="4696286"/>
            <a:ext cx="2041419" cy="1492622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FFBA6BDE-0FC5-45E1-A9E1-F7099F15F1F3}"/>
              </a:ext>
            </a:extLst>
          </p:cNvPr>
          <p:cNvSpPr/>
          <p:nvPr/>
        </p:nvSpPr>
        <p:spPr>
          <a:xfrm>
            <a:off x="2035439" y="3528368"/>
            <a:ext cx="79928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GB" sz="2400" dirty="0"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How many tables to sit in 8s?</a:t>
            </a:r>
            <a:endParaRPr lang="en-GB" sz="2400" dirty="0">
              <a:latin typeface="Myriad Pro" panose="020B0503030403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3DB7D02-B512-4808-8442-599496DD4373}"/>
              </a:ext>
            </a:extLst>
          </p:cNvPr>
          <p:cNvSpPr/>
          <p:nvPr/>
        </p:nvSpPr>
        <p:spPr>
          <a:xfrm>
            <a:off x="5286082" y="2986310"/>
            <a:ext cx="16089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2400" dirty="0">
                <a:latin typeface="Myriad Pro" panose="020B0503030403020204" pitchFamily="34" charset="0"/>
              </a:rPr>
              <a:t>8 </a:t>
            </a:r>
            <a:r>
              <a:rPr lang="en-GB" sz="2400" dirty="0"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×</a:t>
            </a:r>
            <a:r>
              <a:rPr lang="en-US" sz="2400" dirty="0">
                <a:latin typeface="Myriad Pro" panose="020B0503030403020204" pitchFamily="34" charset="0"/>
              </a:rPr>
              <a:t> 4 = 32</a:t>
            </a:r>
            <a:endParaRPr lang="en-GB" sz="2400" dirty="0">
              <a:latin typeface="Myriad Pro" panose="020B0503030403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F4207F8-FE66-4E40-B87B-63A38789F55B}"/>
              </a:ext>
            </a:extLst>
          </p:cNvPr>
          <p:cNvSpPr/>
          <p:nvPr/>
        </p:nvSpPr>
        <p:spPr>
          <a:xfrm>
            <a:off x="5293559" y="4047456"/>
            <a:ext cx="16015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2400" dirty="0">
                <a:latin typeface="Myriad Pro" panose="020B0503030403020204" pitchFamily="34" charset="0"/>
              </a:rPr>
              <a:t>4 </a:t>
            </a:r>
            <a:r>
              <a:rPr lang="en-GB" sz="2400" dirty="0"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×</a:t>
            </a:r>
            <a:r>
              <a:rPr lang="en-US" sz="2400" dirty="0">
                <a:latin typeface="Myriad Pro" panose="020B0503030403020204" pitchFamily="34" charset="0"/>
              </a:rPr>
              <a:t> 8 = 32</a:t>
            </a:r>
            <a:endParaRPr lang="en-GB" sz="2400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5603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3, Unit 6, Learning Outcome 9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8872548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9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pPr rtl="0"/>
                      <a:r>
                        <a:rPr lang="en-GB" sz="24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Pupils</a:t>
                      </a:r>
                      <a:r>
                        <a:rPr lang="en-GB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GB" sz="24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use knowledge of the relationships between the 4 and 8 times tables to solve problems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6439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Year 3, Unit 6, Learning Outcome 9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pic>
        <p:nvPicPr>
          <p:cNvPr id="7" name="Picture Placeholder 6" descr="A picture containing text&#10;&#10;Description automatically generated">
            <a:extLst>
              <a:ext uri="{FF2B5EF4-FFF2-40B4-BE49-F238E27FC236}">
                <a16:creationId xmlns:a16="http://schemas.microsoft.com/office/drawing/2014/main" id="{C5857151-BCFB-4E0F-85B7-989B7962AA62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 b="222"/>
          <a:stretch>
            <a:fillRect/>
          </a:stretch>
        </p:blipFill>
        <p:spPr/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4"/>
              </a:rPr>
              <a:t>2.7 Times tables: 2, 4 and 8 and the relationship between them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3217336"/>
              </p:ext>
            </p:extLst>
          </p:nvPr>
        </p:nvGraphicFramePr>
        <p:xfrm>
          <a:off x="4514850" y="4258491"/>
          <a:ext cx="6886575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4:6-4:8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42-44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332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24403890-D956-4A49-BA7F-4222AC0AD6F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33191" y="4408538"/>
            <a:ext cx="3203849" cy="75695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A7CC650-3111-41E4-B2A0-9187A71C2C4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34659" y="2248684"/>
            <a:ext cx="3203849" cy="783411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22E4764-332B-4781-99AA-83630A7A871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altLang="en-US" dirty="0"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2.7 </a:t>
            </a:r>
            <a:r>
              <a:rPr lang="en-GB" dirty="0"/>
              <a:t>The 2, 4 and 8 times tables   </a:t>
            </a:r>
            <a:r>
              <a:rPr lang="en-US" altLang="en-US" dirty="0">
                <a:solidFill>
                  <a:srgbClr val="00628C"/>
                </a:solidFill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Step 4:6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CAF2B4-88AF-4F5A-8233-9011B3655D5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14826" y="2378318"/>
            <a:ext cx="504056" cy="52111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305951F-84B6-487D-A1F8-3C26498E0A9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02675" y="3403639"/>
            <a:ext cx="1566267" cy="630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0891875-F9BA-46B2-9A81-3BBE872E137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7339187" y="2899461"/>
            <a:ext cx="487565" cy="165389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B9A0275-A092-4BF7-B405-951C3ECAE23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11958" y="3403639"/>
            <a:ext cx="864096" cy="630000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45A8A077-D6BD-4130-BCC3-DD72FC367F88}"/>
              </a:ext>
            </a:extLst>
          </p:cNvPr>
          <p:cNvSpPr/>
          <p:nvPr/>
        </p:nvSpPr>
        <p:spPr bwMode="auto">
          <a:xfrm>
            <a:off x="6470328" y="4408537"/>
            <a:ext cx="783410" cy="783410"/>
          </a:xfrm>
          <a:prstGeom prst="ellipse">
            <a:avLst/>
          </a:prstGeom>
          <a:noFill/>
          <a:ln w="28575" cap="flat" cmpd="sng" algn="ctr">
            <a:solidFill>
              <a:srgbClr val="00628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1D4F6F5-00ED-4E46-AA17-C38C179D6FA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994" y="2915298"/>
            <a:ext cx="487565" cy="1653898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ED8F9995-074E-4DEA-82ED-F77C159BD115}"/>
              </a:ext>
            </a:extLst>
          </p:cNvPr>
          <p:cNvSpPr/>
          <p:nvPr/>
        </p:nvSpPr>
        <p:spPr bwMode="auto">
          <a:xfrm>
            <a:off x="6473531" y="2258411"/>
            <a:ext cx="783410" cy="783410"/>
          </a:xfrm>
          <a:prstGeom prst="ellipse">
            <a:avLst/>
          </a:prstGeom>
          <a:noFill/>
          <a:ln w="28575" cap="flat" cmpd="sng" algn="ctr">
            <a:solidFill>
              <a:srgbClr val="00628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27F48A0-D91C-46D8-88F0-C39B2D8B0AA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99667" y="4532878"/>
            <a:ext cx="487565" cy="508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431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9860D1B-7986-446C-A081-82053BE7A7F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altLang="en-US" dirty="0"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2.7 </a:t>
            </a:r>
            <a:r>
              <a:rPr lang="en-GB" dirty="0"/>
              <a:t>The 2, 4 and 8 times tables   </a:t>
            </a:r>
            <a:r>
              <a:rPr lang="en-US" altLang="en-US" dirty="0">
                <a:solidFill>
                  <a:srgbClr val="00628C"/>
                </a:solidFill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Step 4:7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94ABFA-2D9F-441C-AFFA-2FE33DF966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569" y="1129508"/>
            <a:ext cx="7839279" cy="37284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75AA6F7-ECA0-4707-869C-9CEFB0AC30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569" y="1033909"/>
            <a:ext cx="7839279" cy="391963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70C2BA8-182B-4354-9915-9796AAF42FFD}"/>
              </a:ext>
            </a:extLst>
          </p:cNvPr>
          <p:cNvSpPr txBox="1"/>
          <p:nvPr/>
        </p:nvSpPr>
        <p:spPr bwMode="auto">
          <a:xfrm>
            <a:off x="5108287" y="5018796"/>
            <a:ext cx="21319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5 groups of 8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BABE84F-C4EA-4569-9850-AB8F9E9750EC}"/>
              </a:ext>
            </a:extLst>
          </p:cNvPr>
          <p:cNvSpPr txBox="1"/>
          <p:nvPr/>
        </p:nvSpPr>
        <p:spPr bwMode="auto">
          <a:xfrm>
            <a:off x="4367809" y="5491489"/>
            <a:ext cx="390676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5 × 8 = 40	 five 8s are 40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05F3E9F-4517-4A90-8AC5-46840A34EB81}"/>
              </a:ext>
            </a:extLst>
          </p:cNvPr>
          <p:cNvSpPr txBox="1"/>
          <p:nvPr/>
        </p:nvSpPr>
        <p:spPr bwMode="auto">
          <a:xfrm>
            <a:off x="4367808" y="5895554"/>
            <a:ext cx="462629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8 × 5 = 40	 8, five times is 40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4F84470-0DC1-45FC-B800-6C1E20E389D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569" y="914787"/>
            <a:ext cx="7839279" cy="417776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10CA528-FEB5-4218-A461-0E114CFDAA04}"/>
              </a:ext>
            </a:extLst>
          </p:cNvPr>
          <p:cNvSpPr txBox="1"/>
          <p:nvPr/>
        </p:nvSpPr>
        <p:spPr bwMode="auto">
          <a:xfrm>
            <a:off x="4367809" y="5499848"/>
            <a:ext cx="390676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5 × 4 = 20	 five 4s are 20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FDFA2BE-EAE5-4D4F-9903-735A291CD7A2}"/>
              </a:ext>
            </a:extLst>
          </p:cNvPr>
          <p:cNvSpPr txBox="1"/>
          <p:nvPr/>
        </p:nvSpPr>
        <p:spPr bwMode="auto">
          <a:xfrm>
            <a:off x="4379438" y="5903913"/>
            <a:ext cx="443141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4 × 5 = 20	 4, five times is 20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168C947-3787-46DB-88B7-FF513F1E4033}"/>
              </a:ext>
            </a:extLst>
          </p:cNvPr>
          <p:cNvSpPr txBox="1"/>
          <p:nvPr/>
        </p:nvSpPr>
        <p:spPr bwMode="auto">
          <a:xfrm>
            <a:off x="5108287" y="5021465"/>
            <a:ext cx="24167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5 groups of 4</a:t>
            </a:r>
          </a:p>
        </p:txBody>
      </p:sp>
    </p:spTree>
    <p:extLst>
      <p:ext uri="{BB962C8B-B14F-4D97-AF65-F5344CB8AC3E}">
        <p14:creationId xmlns:p14="http://schemas.microsoft.com/office/powerpoint/2010/main" val="711428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  <p:bldP spid="9" grpId="0"/>
      <p:bldP spid="9" grpId="1"/>
      <p:bldP spid="14" grpId="0"/>
      <p:bldP spid="15" grpId="0"/>
      <p:bldP spid="11" grpId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239BD45-7709-4CC0-AE8B-1F0FABAC399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altLang="en-US" dirty="0"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2.7 </a:t>
            </a:r>
            <a:r>
              <a:rPr lang="en-GB" dirty="0"/>
              <a:t>The 2, 4 and 8 times tables   </a:t>
            </a:r>
            <a:r>
              <a:rPr lang="en-US" altLang="en-US" dirty="0">
                <a:solidFill>
                  <a:srgbClr val="00628C"/>
                </a:solidFill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Step 4:7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E8635EE-DEB5-4A07-90A4-68C3BDF702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460" y="1757862"/>
            <a:ext cx="5112573" cy="255628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90E598E-1939-44C8-8950-62F7F5AD2E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956" y="1628801"/>
            <a:ext cx="5112573" cy="272462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799D9BD-DEE3-4E62-BF20-69BE78EBBDEB}"/>
              </a:ext>
            </a:extLst>
          </p:cNvPr>
          <p:cNvSpPr txBox="1"/>
          <p:nvPr/>
        </p:nvSpPr>
        <p:spPr bwMode="auto">
          <a:xfrm>
            <a:off x="2773181" y="4607765"/>
            <a:ext cx="204227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5 groups of 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600BEB-BB9B-4DC1-A059-4FB5A5D6B049}"/>
              </a:ext>
            </a:extLst>
          </p:cNvPr>
          <p:cNvSpPr txBox="1"/>
          <p:nvPr/>
        </p:nvSpPr>
        <p:spPr bwMode="auto">
          <a:xfrm>
            <a:off x="1873647" y="5128782"/>
            <a:ext cx="400632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5 × 8 = 40	 five 8s are 40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A8BF2E9-B76B-46B0-958A-FDD1BF90C8DB}"/>
              </a:ext>
            </a:extLst>
          </p:cNvPr>
          <p:cNvSpPr txBox="1"/>
          <p:nvPr/>
        </p:nvSpPr>
        <p:spPr bwMode="auto">
          <a:xfrm>
            <a:off x="1369593" y="5619819"/>
            <a:ext cx="44383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8 × 5 = 40	 8, five times is 40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4BB599-BE6D-43CD-9917-02381D687EB8}"/>
              </a:ext>
            </a:extLst>
          </p:cNvPr>
          <p:cNvSpPr txBox="1"/>
          <p:nvPr/>
        </p:nvSpPr>
        <p:spPr bwMode="auto">
          <a:xfrm>
            <a:off x="6312025" y="5132213"/>
            <a:ext cx="40063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5 × 4 = 20	 five 4s are 20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8749352-9D17-41AD-A2F1-2F895BFE6ACE}"/>
              </a:ext>
            </a:extLst>
          </p:cNvPr>
          <p:cNvSpPr txBox="1"/>
          <p:nvPr/>
        </p:nvSpPr>
        <p:spPr bwMode="auto">
          <a:xfrm>
            <a:off x="6312023" y="5536278"/>
            <a:ext cx="451038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4 × 5 = 20	 4, five times is 20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5560ED3-11B8-4326-9BC0-57F352991492}"/>
              </a:ext>
            </a:extLst>
          </p:cNvPr>
          <p:cNvSpPr txBox="1"/>
          <p:nvPr/>
        </p:nvSpPr>
        <p:spPr bwMode="auto">
          <a:xfrm>
            <a:off x="7180290" y="4608589"/>
            <a:ext cx="21152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5 groups of 4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099CCA6-0B66-4B57-992B-39A4E497EA82}"/>
              </a:ext>
            </a:extLst>
          </p:cNvPr>
          <p:cNvCxnSpPr/>
          <p:nvPr/>
        </p:nvCxnSpPr>
        <p:spPr bwMode="auto">
          <a:xfrm>
            <a:off x="6096000" y="764704"/>
            <a:ext cx="0" cy="5607168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507932901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9E974B6-46CA-4A59-912E-18332366D2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altLang="en-US" dirty="0"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2.7 </a:t>
            </a:r>
            <a:r>
              <a:rPr lang="en-GB" dirty="0"/>
              <a:t>The 2, 4 and 8 times tables   </a:t>
            </a:r>
            <a:r>
              <a:rPr lang="en-US" altLang="en-US" dirty="0">
                <a:solidFill>
                  <a:srgbClr val="00628C"/>
                </a:solidFill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Step 4:8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278FD5D-A2C3-45D7-8C79-B327301E171C}"/>
              </a:ext>
            </a:extLst>
          </p:cNvPr>
          <p:cNvSpPr/>
          <p:nvPr/>
        </p:nvSpPr>
        <p:spPr>
          <a:xfrm>
            <a:off x="2099556" y="764705"/>
            <a:ext cx="79928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2400" dirty="0">
                <a:latin typeface="Myriad Pro" panose="020B0503030403020204" pitchFamily="34" charset="0"/>
              </a:rPr>
              <a:t>6 squares, how many corners?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2FA859-AD85-4ECD-BEA4-9E7BFE7CE64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62266" y="1382149"/>
            <a:ext cx="1233325" cy="111589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0D545DC-AB89-4C83-BDD4-8075B5BE5A7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59778" y="1382149"/>
            <a:ext cx="1233325" cy="111589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AC178D0-91F6-4AD4-8560-3D25F24D2CB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57290" y="1382149"/>
            <a:ext cx="1233325" cy="111589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6776DD2-AF69-4D2D-A825-3B3C5E06B4E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54802" y="1382149"/>
            <a:ext cx="1233325" cy="111589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E3F9C9B-BCA8-4C0B-AD28-2FB4B2B6CBC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52314" y="1382149"/>
            <a:ext cx="1233325" cy="111589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B0426E8-F2ED-4BDF-A007-25B47B1F90C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49827" y="1382149"/>
            <a:ext cx="1233325" cy="111589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8F13BA0-E999-4CCE-9675-D21EEF9A26F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96604" y="5014952"/>
            <a:ext cx="1341779" cy="111589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B7CCA71-B03B-43AD-8BFE-8144604ED80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96403" y="5014952"/>
            <a:ext cx="1341779" cy="111589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04C6A53-95E4-4B58-9799-94461C8B6C0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96202" y="5014952"/>
            <a:ext cx="1341779" cy="111589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C5CA834-1BA2-4FCD-BD25-2FF9785AAAA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001" y="5014952"/>
            <a:ext cx="1341779" cy="111589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579AEA4-3783-49C2-BF81-72AB6540BA1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95800" y="5014952"/>
            <a:ext cx="1341779" cy="111589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D6B5C8D-EE0D-44B7-BA00-FEC29B4C13E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95601" y="5014952"/>
            <a:ext cx="1341779" cy="1115895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D85E5C0-C31F-401A-A3EE-6546532CE96A}"/>
              </a:ext>
            </a:extLst>
          </p:cNvPr>
          <p:cNvSpPr/>
          <p:nvPr/>
        </p:nvSpPr>
        <p:spPr>
          <a:xfrm>
            <a:off x="2099556" y="754386"/>
            <a:ext cx="79928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2400" dirty="0">
                <a:latin typeface="Myriad Pro" panose="020B0503030403020204" pitchFamily="34" charset="0"/>
              </a:rPr>
              <a:t>The same number of octagons, how many corners?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DB8D534-80FB-498D-8877-8A9FA0CCC49C}"/>
              </a:ext>
            </a:extLst>
          </p:cNvPr>
          <p:cNvSpPr/>
          <p:nvPr/>
        </p:nvSpPr>
        <p:spPr bwMode="auto">
          <a:xfrm>
            <a:off x="7040378" y="2889831"/>
            <a:ext cx="461665" cy="461665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A5E9A68-89E6-4501-AF6A-8EFB88852242}"/>
              </a:ext>
            </a:extLst>
          </p:cNvPr>
          <p:cNvSpPr txBox="1"/>
          <p:nvPr/>
        </p:nvSpPr>
        <p:spPr bwMode="auto">
          <a:xfrm>
            <a:off x="7012163" y="2889828"/>
            <a:ext cx="5180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24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725763D-9534-445C-A893-0F2F0FA35ACC}"/>
              </a:ext>
            </a:extLst>
          </p:cNvPr>
          <p:cNvSpPr txBox="1"/>
          <p:nvPr/>
        </p:nvSpPr>
        <p:spPr bwMode="auto">
          <a:xfrm>
            <a:off x="4388843" y="2884110"/>
            <a:ext cx="248885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6     ×      4    =</a:t>
            </a:r>
            <a:endParaRPr lang="en-GB" sz="2400" dirty="0">
              <a:solidFill>
                <a:srgbClr val="C00000"/>
              </a:solidFill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DD60BC8F-4D2C-413E-A191-CED8E24E8176}"/>
              </a:ext>
            </a:extLst>
          </p:cNvPr>
          <p:cNvSpPr/>
          <p:nvPr/>
        </p:nvSpPr>
        <p:spPr bwMode="auto">
          <a:xfrm>
            <a:off x="7040378" y="4221092"/>
            <a:ext cx="461665" cy="461665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BA25B38-9A18-4DB4-9D9B-DE30EE16AB6C}"/>
              </a:ext>
            </a:extLst>
          </p:cNvPr>
          <p:cNvSpPr txBox="1"/>
          <p:nvPr/>
        </p:nvSpPr>
        <p:spPr bwMode="auto">
          <a:xfrm>
            <a:off x="7012163" y="4221089"/>
            <a:ext cx="5180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48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DE57C52-A389-4863-8C99-1391A0DF47C0}"/>
              </a:ext>
            </a:extLst>
          </p:cNvPr>
          <p:cNvSpPr txBox="1"/>
          <p:nvPr/>
        </p:nvSpPr>
        <p:spPr bwMode="auto">
          <a:xfrm>
            <a:off x="4388843" y="4221089"/>
            <a:ext cx="248840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6     ×      8    =</a:t>
            </a:r>
            <a:endParaRPr lang="en-GB" sz="2400" dirty="0">
              <a:solidFill>
                <a:srgbClr val="C00000"/>
              </a:solidFill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838AC4BB-4807-4089-9C87-72E88208750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70841" y="3357160"/>
            <a:ext cx="1566267" cy="6300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278A4D31-3E73-4ADE-92BA-E7FA5D1C275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7637914" y="3357160"/>
            <a:ext cx="232927" cy="790126"/>
          </a:xfrm>
          <a:prstGeom prst="rect">
            <a:avLst/>
          </a:prstGeom>
        </p:spPr>
      </p:pic>
      <p:sp>
        <p:nvSpPr>
          <p:cNvPr id="51" name="Oval 50">
            <a:extLst>
              <a:ext uri="{FF2B5EF4-FFF2-40B4-BE49-F238E27FC236}">
                <a16:creationId xmlns:a16="http://schemas.microsoft.com/office/drawing/2014/main" id="{CA440F3C-D171-4D75-9DDA-E29C505E0E02}"/>
              </a:ext>
            </a:extLst>
          </p:cNvPr>
          <p:cNvSpPr>
            <a:spLocks noChangeAspect="1"/>
          </p:cNvSpPr>
          <p:nvPr/>
        </p:nvSpPr>
        <p:spPr bwMode="auto">
          <a:xfrm>
            <a:off x="6915670" y="2781578"/>
            <a:ext cx="692498" cy="692498"/>
          </a:xfrm>
          <a:prstGeom prst="ellipse">
            <a:avLst/>
          </a:prstGeom>
          <a:noFill/>
          <a:ln w="28575" cap="flat" cmpd="sng" algn="ctr">
            <a:solidFill>
              <a:srgbClr val="00628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215E8497-1BCD-4F57-8993-59D9C0C10765}"/>
              </a:ext>
            </a:extLst>
          </p:cNvPr>
          <p:cNvSpPr>
            <a:spLocks noChangeAspect="1"/>
          </p:cNvSpPr>
          <p:nvPr/>
        </p:nvSpPr>
        <p:spPr bwMode="auto">
          <a:xfrm>
            <a:off x="6915670" y="4104654"/>
            <a:ext cx="692498" cy="692498"/>
          </a:xfrm>
          <a:prstGeom prst="ellipse">
            <a:avLst/>
          </a:prstGeom>
          <a:noFill/>
          <a:ln w="28575" cap="flat" cmpd="sng" algn="ctr">
            <a:solidFill>
              <a:srgbClr val="00628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EED139D7-B02E-4C51-A696-0D05D20DF3EF}"/>
              </a:ext>
            </a:extLst>
          </p:cNvPr>
          <p:cNvSpPr>
            <a:spLocks noChangeAspect="1"/>
          </p:cNvSpPr>
          <p:nvPr/>
        </p:nvSpPr>
        <p:spPr bwMode="auto">
          <a:xfrm>
            <a:off x="5663952" y="2780928"/>
            <a:ext cx="692498" cy="692498"/>
          </a:xfrm>
          <a:prstGeom prst="ellipse">
            <a:avLst/>
          </a:prstGeom>
          <a:noFill/>
          <a:ln w="28575" cap="flat" cmpd="sng" algn="ctr">
            <a:solidFill>
              <a:srgbClr val="00628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74F2E541-5E58-4884-910F-8B48618F34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8189" y="3357260"/>
            <a:ext cx="233184" cy="790995"/>
          </a:xfrm>
          <a:prstGeom prst="rect">
            <a:avLst/>
          </a:prstGeom>
        </p:spPr>
      </p:pic>
      <p:sp>
        <p:nvSpPr>
          <p:cNvPr id="55" name="Oval 54">
            <a:extLst>
              <a:ext uri="{FF2B5EF4-FFF2-40B4-BE49-F238E27FC236}">
                <a16:creationId xmlns:a16="http://schemas.microsoft.com/office/drawing/2014/main" id="{C5121A08-DFE9-4968-9382-42D0B8FD1BAA}"/>
              </a:ext>
            </a:extLst>
          </p:cNvPr>
          <p:cNvSpPr>
            <a:spLocks noChangeAspect="1"/>
          </p:cNvSpPr>
          <p:nvPr/>
        </p:nvSpPr>
        <p:spPr bwMode="auto">
          <a:xfrm>
            <a:off x="5663952" y="4097854"/>
            <a:ext cx="692498" cy="692498"/>
          </a:xfrm>
          <a:prstGeom prst="ellipse">
            <a:avLst/>
          </a:prstGeom>
          <a:noFill/>
          <a:ln w="28575" cap="flat" cmpd="sng" algn="ctr">
            <a:solidFill>
              <a:srgbClr val="00628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7BF4F80A-7FBE-4528-B1F5-759A9060284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24839" y="3375583"/>
            <a:ext cx="864096" cy="630000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68FEFE65-5DE2-4C91-ADAD-321D747A410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390252" y="3358086"/>
            <a:ext cx="233184" cy="790995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80143FB5-83E6-4D5E-8EE0-B4785658A66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79734" y="3356533"/>
            <a:ext cx="864096" cy="6300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70A5E67C-ECBA-4FAA-B6D6-1901CBE559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46829" y="3375583"/>
            <a:ext cx="232927" cy="790126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EDE71D71-42AA-4A3A-86C0-B50C04415E3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97686" y="3377167"/>
            <a:ext cx="1566267" cy="63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669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9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6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3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2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9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6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3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"/>
                            </p:stCondLst>
                            <p:childTnLst>
                              <p:par>
                                <p:cTn id="131" presetID="10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9" grpId="0"/>
      <p:bldP spid="41" grpId="0" animBg="1"/>
      <p:bldP spid="42" grpId="0"/>
      <p:bldP spid="45" grpId="0"/>
      <p:bldP spid="46" grpId="0" animBg="1"/>
      <p:bldP spid="47" grpId="0"/>
      <p:bldP spid="48" grpId="0"/>
      <p:bldP spid="51" grpId="0" animBg="1"/>
      <p:bldP spid="52" grpId="0" animBg="1"/>
      <p:bldP spid="53" grpId="0" animBg="1"/>
      <p:bldP spid="5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tabLst>
                <a:tab pos="2243138" algn="l"/>
              </a:tabLst>
            </a:pPr>
            <a:r>
              <a:rPr lang="en-GB" altLang="en-US" dirty="0"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2.7 </a:t>
            </a:r>
            <a:r>
              <a:rPr lang="en-GB" dirty="0"/>
              <a:t>The 2, 4 and 8 times tables   </a:t>
            </a:r>
            <a:r>
              <a:rPr lang="en-US" altLang="en-US" dirty="0">
                <a:solidFill>
                  <a:srgbClr val="00628C"/>
                </a:solidFill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Step 1:1</a:t>
            </a:r>
          </a:p>
        </p:txBody>
      </p:sp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DDF4F224-C769-4E74-A70B-4BC4628E9B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753" y="2221885"/>
            <a:ext cx="7736495" cy="2475191"/>
          </a:xfrm>
          <a:prstGeom prst="rect">
            <a:avLst/>
          </a:prstGeom>
        </p:spPr>
      </p:pic>
      <p:sp>
        <p:nvSpPr>
          <p:cNvPr id="15" name="Star: 12 Points 14">
            <a:extLst>
              <a:ext uri="{FF2B5EF4-FFF2-40B4-BE49-F238E27FC236}">
                <a16:creationId xmlns:a16="http://schemas.microsoft.com/office/drawing/2014/main" id="{F5E34EF5-7372-4EBC-969E-B10AA8079EE6}"/>
              </a:ext>
            </a:extLst>
          </p:cNvPr>
          <p:cNvSpPr>
            <a:spLocks noChangeAspect="1"/>
          </p:cNvSpPr>
          <p:nvPr/>
        </p:nvSpPr>
        <p:spPr bwMode="auto">
          <a:xfrm>
            <a:off x="2584990" y="3422239"/>
            <a:ext cx="616743" cy="616743"/>
          </a:xfrm>
          <a:prstGeom prst="star12">
            <a:avLst/>
          </a:prstGeom>
          <a:noFill/>
          <a:ln w="25400" cap="flat" cmpd="sng" algn="ctr">
            <a:solidFill>
              <a:srgbClr val="E8242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16" name="Star: 12 Points 15">
            <a:extLst>
              <a:ext uri="{FF2B5EF4-FFF2-40B4-BE49-F238E27FC236}">
                <a16:creationId xmlns:a16="http://schemas.microsoft.com/office/drawing/2014/main" id="{E722E861-6681-4B6C-90E0-400735643AD0}"/>
              </a:ext>
            </a:extLst>
          </p:cNvPr>
          <p:cNvSpPr>
            <a:spLocks noChangeAspect="1"/>
          </p:cNvSpPr>
          <p:nvPr/>
        </p:nvSpPr>
        <p:spPr bwMode="auto">
          <a:xfrm>
            <a:off x="3429953" y="3422239"/>
            <a:ext cx="616743" cy="616743"/>
          </a:xfrm>
          <a:prstGeom prst="star12">
            <a:avLst/>
          </a:prstGeom>
          <a:noFill/>
          <a:ln w="25400" cap="flat" cmpd="sng" algn="ctr">
            <a:solidFill>
              <a:srgbClr val="E8242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17" name="Star: 12 Points 16">
            <a:extLst>
              <a:ext uri="{FF2B5EF4-FFF2-40B4-BE49-F238E27FC236}">
                <a16:creationId xmlns:a16="http://schemas.microsoft.com/office/drawing/2014/main" id="{829A31DE-1C6C-4CE8-AD2D-D840C556A8BC}"/>
              </a:ext>
            </a:extLst>
          </p:cNvPr>
          <p:cNvSpPr>
            <a:spLocks noChangeAspect="1"/>
          </p:cNvSpPr>
          <p:nvPr/>
        </p:nvSpPr>
        <p:spPr bwMode="auto">
          <a:xfrm>
            <a:off x="8706134" y="4084549"/>
            <a:ext cx="493394" cy="493394"/>
          </a:xfrm>
          <a:prstGeom prst="star12">
            <a:avLst/>
          </a:prstGeom>
          <a:noFill/>
          <a:ln w="25400" cap="flat" cmpd="sng" algn="ctr">
            <a:solidFill>
              <a:srgbClr val="E8242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18" name="Star: 12 Points 17">
            <a:extLst>
              <a:ext uri="{FF2B5EF4-FFF2-40B4-BE49-F238E27FC236}">
                <a16:creationId xmlns:a16="http://schemas.microsoft.com/office/drawing/2014/main" id="{EAE30EEE-2565-4AA1-9177-84BA382C3B79}"/>
              </a:ext>
            </a:extLst>
          </p:cNvPr>
          <p:cNvSpPr>
            <a:spLocks noChangeAspect="1"/>
          </p:cNvSpPr>
          <p:nvPr/>
        </p:nvSpPr>
        <p:spPr bwMode="auto">
          <a:xfrm>
            <a:off x="6999921" y="4084549"/>
            <a:ext cx="493394" cy="493394"/>
          </a:xfrm>
          <a:prstGeom prst="star12">
            <a:avLst/>
          </a:prstGeom>
          <a:noFill/>
          <a:ln w="25400" cap="flat" cmpd="sng" algn="ctr">
            <a:solidFill>
              <a:srgbClr val="E8242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19" name="Star: 12 Points 18">
            <a:extLst>
              <a:ext uri="{FF2B5EF4-FFF2-40B4-BE49-F238E27FC236}">
                <a16:creationId xmlns:a16="http://schemas.microsoft.com/office/drawing/2014/main" id="{F145725D-4562-424B-AFAF-B2CC9FC3F612}"/>
              </a:ext>
            </a:extLst>
          </p:cNvPr>
          <p:cNvSpPr>
            <a:spLocks noChangeAspect="1"/>
          </p:cNvSpPr>
          <p:nvPr/>
        </p:nvSpPr>
        <p:spPr bwMode="auto">
          <a:xfrm>
            <a:off x="5292852" y="4084549"/>
            <a:ext cx="493394" cy="493394"/>
          </a:xfrm>
          <a:prstGeom prst="star12">
            <a:avLst/>
          </a:prstGeom>
          <a:noFill/>
          <a:ln w="25400" cap="flat" cmpd="sng" algn="ctr">
            <a:solidFill>
              <a:srgbClr val="E8242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20" name="Star: 12 Points 19">
            <a:extLst>
              <a:ext uri="{FF2B5EF4-FFF2-40B4-BE49-F238E27FC236}">
                <a16:creationId xmlns:a16="http://schemas.microsoft.com/office/drawing/2014/main" id="{0BB9B74B-F223-4233-B42F-1E83859BB3D3}"/>
              </a:ext>
            </a:extLst>
          </p:cNvPr>
          <p:cNvSpPr>
            <a:spLocks noChangeAspect="1"/>
          </p:cNvSpPr>
          <p:nvPr/>
        </p:nvSpPr>
        <p:spPr bwMode="auto">
          <a:xfrm>
            <a:off x="3570736" y="4084549"/>
            <a:ext cx="493394" cy="493394"/>
          </a:xfrm>
          <a:prstGeom prst="star12">
            <a:avLst/>
          </a:prstGeom>
          <a:noFill/>
          <a:ln w="25400" cap="flat" cmpd="sng" algn="ctr">
            <a:solidFill>
              <a:srgbClr val="E8242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1707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ntr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0" presetClass="entr" presetSubtype="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10" presetClass="entr" presetSubtype="0" fill="hold" grpId="8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"/>
                            </p:stCondLst>
                            <p:childTnLst>
                              <p:par>
                                <p:cTn id="102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"/>
                            </p:stCondLst>
                            <p:childTnLst>
                              <p:par>
                                <p:cTn id="123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000"/>
                            </p:stCondLst>
                            <p:childTnLst>
                              <p:par>
                                <p:cTn id="127" presetID="10" presetClass="entr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xit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500"/>
                            </p:stCondLst>
                            <p:childTnLst>
                              <p:par>
                                <p:cTn id="139" presetID="10" presetClass="entr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000"/>
                            </p:stCondLst>
                            <p:childTnLst>
                              <p:par>
                                <p:cTn id="143" presetID="10" presetClass="entr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5" grpId="2" animBg="1"/>
      <p:bldP spid="15" grpId="3" animBg="1"/>
      <p:bldP spid="15" grpId="4" animBg="1"/>
      <p:bldP spid="15" grpId="5" animBg="1"/>
      <p:bldP spid="15" grpId="6" animBg="1"/>
      <p:bldP spid="15" grpId="7" animBg="1"/>
      <p:bldP spid="15" grpId="8" animBg="1"/>
      <p:bldP spid="15" grpId="9" animBg="1"/>
      <p:bldP spid="16" grpId="0" animBg="1"/>
      <p:bldP spid="16" grpId="1" animBg="1"/>
      <p:bldP spid="16" grpId="2" animBg="1"/>
      <p:bldP spid="16" grpId="3" animBg="1"/>
      <p:bldP spid="16" grpId="4" animBg="1"/>
      <p:bldP spid="17" grpId="0" animBg="1"/>
      <p:bldP spid="17" grpId="1" animBg="1"/>
      <p:bldP spid="17" grpId="2" animBg="1"/>
      <p:bldP spid="17" grpId="3" animBg="1"/>
      <p:bldP spid="18" grpId="0" animBg="1"/>
      <p:bldP spid="18" grpId="1" animBg="1"/>
      <p:bldP spid="18" grpId="2" animBg="1"/>
      <p:bldP spid="18" grpId="3" animBg="1"/>
      <p:bldP spid="19" grpId="0" animBg="1"/>
      <p:bldP spid="19" grpId="1" animBg="1"/>
      <p:bldP spid="19" grpId="2" animBg="1"/>
      <p:bldP spid="19" grpId="3" animBg="1"/>
      <p:bldP spid="19" grpId="4" animBg="1"/>
      <p:bldP spid="20" grpId="0" animBg="1"/>
      <p:bldP spid="20" grpId="1" animBg="1"/>
      <p:bldP spid="20" grpId="2" animBg="1"/>
      <p:bldP spid="20" grpId="3" animBg="1"/>
      <p:bldP spid="20" grpId="4" animBg="1"/>
      <p:bldP spid="20" grpId="5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3, Unit 6, Learning Outcome 10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5952775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10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pPr rtl="0"/>
                      <a:r>
                        <a:rPr lang="en-GB" sz="24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Pupils</a:t>
                      </a:r>
                      <a:r>
                        <a:rPr lang="en-GB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GB" sz="24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explain the relationship between multiples of 2, 4 and multiples of 8</a:t>
                      </a:r>
                    </a:p>
                    <a:p>
                      <a:endParaRPr lang="en-GB" sz="24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2479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Year 3, Unit 6, Learning Outcome 10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pic>
        <p:nvPicPr>
          <p:cNvPr id="7" name="Picture Placeholder 6" descr="A picture containing text&#10;&#10;Description automatically generated">
            <a:extLst>
              <a:ext uri="{FF2B5EF4-FFF2-40B4-BE49-F238E27FC236}">
                <a16:creationId xmlns:a16="http://schemas.microsoft.com/office/drawing/2014/main" id="{C5857151-BCFB-4E0F-85B7-989B7962AA62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 b="222"/>
          <a:stretch>
            <a:fillRect/>
          </a:stretch>
        </p:blipFill>
        <p:spPr/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4"/>
              </a:rPr>
              <a:t>2.7 Times tables: 2, 4 and 8 and the relationship between them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3429129"/>
              </p:ext>
            </p:extLst>
          </p:nvPr>
        </p:nvGraphicFramePr>
        <p:xfrm>
          <a:off x="4514850" y="4258491"/>
          <a:ext cx="6886575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4:9-4:11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44-48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5592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10B29DA-7E56-4C7D-9534-B8164E51B13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altLang="en-US" dirty="0"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2.7 </a:t>
            </a:r>
            <a:r>
              <a:rPr lang="en-GB" dirty="0"/>
              <a:t>The 2, 4 and 8 times tables   </a:t>
            </a:r>
            <a:r>
              <a:rPr lang="en-US" altLang="en-US" dirty="0">
                <a:solidFill>
                  <a:srgbClr val="00628C"/>
                </a:solidFill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Step 4:9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65C7E0-0BF0-41E6-A555-37AFF4468C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374" y="3118088"/>
            <a:ext cx="10274195" cy="621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678415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394F7A1-D3E5-4627-A603-A23C2C4BE97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altLang="en-US" dirty="0"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2.7 </a:t>
            </a:r>
            <a:r>
              <a:rPr lang="en-GB" dirty="0"/>
              <a:t>The 2, 4 and 8 times tables   </a:t>
            </a:r>
            <a:r>
              <a:rPr lang="en-US" altLang="en-US" dirty="0">
                <a:solidFill>
                  <a:srgbClr val="00628C"/>
                </a:solidFill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Step 4:9</a:t>
            </a:r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9210C46F-3616-4BDE-9F0F-031632349B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593" y="1959657"/>
            <a:ext cx="7736495" cy="2475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661497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01636F94-8B08-42C5-A6A6-0D620538EB6C}"/>
              </a:ext>
            </a:extLst>
          </p:cNvPr>
          <p:cNvSpPr/>
          <p:nvPr/>
        </p:nvSpPr>
        <p:spPr>
          <a:xfrm>
            <a:off x="2818545" y="2004552"/>
            <a:ext cx="288000" cy="1483156"/>
          </a:xfrm>
          <a:prstGeom prst="rect">
            <a:avLst/>
          </a:prstGeom>
          <a:solidFill>
            <a:srgbClr val="E2EFD9"/>
          </a:solidFill>
        </p:spPr>
        <p:txBody>
          <a:bodyPr wrap="none" rtlCol="0" anchor="ctr">
            <a:noAutofit/>
          </a:bodyPr>
          <a:lstStyle/>
          <a:p>
            <a:pPr algn="ctr">
              <a:buClr>
                <a:srgbClr val="82CBDD"/>
              </a:buClr>
              <a:buNone/>
            </a:pPr>
            <a:endParaRPr lang="en-GB" dirty="0">
              <a:latin typeface="Myriad Pro Semibold"/>
              <a:ea typeface="Myriad Pro Semibold" charset="0"/>
              <a:cs typeface="Myriad Pro Semibold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A589BED-77E1-49C8-8DBA-CC3DC516AD0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altLang="en-US" dirty="0"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2.7 </a:t>
            </a:r>
            <a:r>
              <a:rPr lang="en-GB" dirty="0"/>
              <a:t>The 2, 4 and 8 times tables   </a:t>
            </a:r>
            <a:r>
              <a:rPr lang="en-US" altLang="en-US" dirty="0">
                <a:solidFill>
                  <a:srgbClr val="00628C"/>
                </a:solidFill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Step 4:9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4BCA47A-D0CA-4E31-8DE1-30AE2EEE65A0}"/>
              </a:ext>
            </a:extLst>
          </p:cNvPr>
          <p:cNvSpPr/>
          <p:nvPr/>
        </p:nvSpPr>
        <p:spPr>
          <a:xfrm>
            <a:off x="4000324" y="2311286"/>
            <a:ext cx="288000" cy="369332"/>
          </a:xfrm>
          <a:prstGeom prst="rect">
            <a:avLst/>
          </a:prstGeom>
          <a:solidFill>
            <a:srgbClr val="E2EFD9"/>
          </a:solidFill>
        </p:spPr>
        <p:txBody>
          <a:bodyPr wrap="square" rtlCol="0" anchor="ctr">
            <a:spAutoFit/>
          </a:bodyPr>
          <a:lstStyle/>
          <a:p>
            <a:pPr algn="ctr">
              <a:buClr>
                <a:srgbClr val="82CBDD"/>
              </a:buClr>
              <a:buNone/>
            </a:pPr>
            <a:endParaRPr lang="en-GB" dirty="0">
              <a:latin typeface="Myriad Pro Semibold"/>
              <a:ea typeface="Myriad Pro Semibold" charset="0"/>
              <a:cs typeface="Myriad Pro Semibold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A345A04-0FA4-4204-A548-4F67093AD166}"/>
              </a:ext>
            </a:extLst>
          </p:cNvPr>
          <p:cNvSpPr/>
          <p:nvPr/>
        </p:nvSpPr>
        <p:spPr>
          <a:xfrm>
            <a:off x="3407819" y="2062886"/>
            <a:ext cx="288000" cy="369332"/>
          </a:xfrm>
          <a:prstGeom prst="rect">
            <a:avLst/>
          </a:prstGeom>
          <a:solidFill>
            <a:srgbClr val="E2EFD9"/>
          </a:solidFill>
        </p:spPr>
        <p:txBody>
          <a:bodyPr wrap="square" rtlCol="0" anchor="ctr">
            <a:spAutoFit/>
          </a:bodyPr>
          <a:lstStyle/>
          <a:p>
            <a:pPr algn="ctr">
              <a:buClr>
                <a:srgbClr val="82CBDD"/>
              </a:buClr>
              <a:buNone/>
            </a:pPr>
            <a:endParaRPr lang="en-GB" dirty="0">
              <a:latin typeface="Myriad Pro Semibold"/>
              <a:ea typeface="Myriad Pro Semibold" charset="0"/>
              <a:cs typeface="Myriad Pro Semibold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FF87E7-6E1D-4292-AFB6-67C664D96917}"/>
              </a:ext>
            </a:extLst>
          </p:cNvPr>
          <p:cNvSpPr txBox="1"/>
          <p:nvPr/>
        </p:nvSpPr>
        <p:spPr bwMode="auto">
          <a:xfrm>
            <a:off x="3388954" y="2106396"/>
            <a:ext cx="325730" cy="30777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1400" dirty="0">
                <a:latin typeface="Comic Sans MS" panose="030F0702030302020204" pitchFamily="66" charset="0"/>
                <a:ea typeface="Myriad Pro Semibold" charset="0"/>
                <a:cs typeface="Myriad Pro Semibold" charset="0"/>
                <a:sym typeface="Wingdings" panose="05000000000000000000" pitchFamily="2" charset="2"/>
              </a:rPr>
              <a:t></a:t>
            </a:r>
            <a:endParaRPr lang="en-GB" sz="1400" dirty="0">
              <a:latin typeface="Comic Sans MS" panose="030F0702030302020204" pitchFamily="66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99236D2-920E-4427-9F5E-8C367963D2A0}"/>
              </a:ext>
            </a:extLst>
          </p:cNvPr>
          <p:cNvSpPr/>
          <p:nvPr/>
        </p:nvSpPr>
        <p:spPr>
          <a:xfrm>
            <a:off x="5182756" y="2004552"/>
            <a:ext cx="288000" cy="1483156"/>
          </a:xfrm>
          <a:prstGeom prst="rect">
            <a:avLst/>
          </a:prstGeom>
          <a:solidFill>
            <a:srgbClr val="E2EFD9"/>
          </a:solidFill>
        </p:spPr>
        <p:txBody>
          <a:bodyPr wrap="square" rtlCol="0" anchor="ctr">
            <a:noAutofit/>
          </a:bodyPr>
          <a:lstStyle/>
          <a:p>
            <a:pPr algn="ctr">
              <a:buClr>
                <a:srgbClr val="82CBDD"/>
              </a:buClr>
              <a:buNone/>
            </a:pPr>
            <a:endParaRPr lang="en-GB" dirty="0">
              <a:latin typeface="Myriad Pro Semibold"/>
              <a:ea typeface="Myriad Pro Semibold" charset="0"/>
              <a:cs typeface="Myriad Pro Semibold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133815-78DB-48B9-B4A5-94BF693A8108}"/>
              </a:ext>
            </a:extLst>
          </p:cNvPr>
          <p:cNvSpPr/>
          <p:nvPr/>
        </p:nvSpPr>
        <p:spPr>
          <a:xfrm>
            <a:off x="6362610" y="2311286"/>
            <a:ext cx="288000" cy="369332"/>
          </a:xfrm>
          <a:prstGeom prst="rect">
            <a:avLst/>
          </a:prstGeom>
          <a:solidFill>
            <a:srgbClr val="E2EFD9"/>
          </a:solidFill>
        </p:spPr>
        <p:txBody>
          <a:bodyPr wrap="square" rtlCol="0" anchor="ctr">
            <a:spAutoFit/>
          </a:bodyPr>
          <a:lstStyle/>
          <a:p>
            <a:pPr algn="ctr">
              <a:buClr>
                <a:srgbClr val="82CBDD"/>
              </a:buClr>
              <a:buNone/>
            </a:pPr>
            <a:endParaRPr lang="en-GB" dirty="0">
              <a:latin typeface="Myriad Pro Semibold"/>
              <a:ea typeface="Myriad Pro Semibold" charset="0"/>
              <a:cs typeface="Myriad Pro Semibold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31B6656-93B8-4248-9ADA-949078947390}"/>
              </a:ext>
            </a:extLst>
          </p:cNvPr>
          <p:cNvSpPr/>
          <p:nvPr/>
        </p:nvSpPr>
        <p:spPr>
          <a:xfrm>
            <a:off x="7542464" y="2004552"/>
            <a:ext cx="288000" cy="1483156"/>
          </a:xfrm>
          <a:prstGeom prst="rect">
            <a:avLst/>
          </a:prstGeom>
          <a:solidFill>
            <a:srgbClr val="E2EFD9"/>
          </a:solidFill>
        </p:spPr>
        <p:txBody>
          <a:bodyPr wrap="square" rtlCol="0" anchor="ctr">
            <a:noAutofit/>
          </a:bodyPr>
          <a:lstStyle/>
          <a:p>
            <a:pPr algn="ctr">
              <a:buClr>
                <a:srgbClr val="82CBDD"/>
              </a:buClr>
              <a:buNone/>
            </a:pPr>
            <a:endParaRPr lang="en-GB" dirty="0">
              <a:latin typeface="Myriad Pro Semibold"/>
              <a:ea typeface="Myriad Pro Semibold" charset="0"/>
              <a:cs typeface="Myriad Pro Semibold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BB20A44-9EF3-4AE6-8517-378F0ED9E7C5}"/>
              </a:ext>
            </a:extLst>
          </p:cNvPr>
          <p:cNvSpPr/>
          <p:nvPr/>
        </p:nvSpPr>
        <p:spPr>
          <a:xfrm>
            <a:off x="8722318" y="2311286"/>
            <a:ext cx="288000" cy="369332"/>
          </a:xfrm>
          <a:prstGeom prst="rect">
            <a:avLst/>
          </a:prstGeom>
          <a:solidFill>
            <a:srgbClr val="E2EFD9"/>
          </a:solidFill>
        </p:spPr>
        <p:txBody>
          <a:bodyPr wrap="square" rtlCol="0" anchor="ctr">
            <a:spAutoFit/>
          </a:bodyPr>
          <a:lstStyle/>
          <a:p>
            <a:pPr algn="ctr">
              <a:buClr>
                <a:srgbClr val="82CBDD"/>
              </a:buClr>
              <a:buNone/>
            </a:pPr>
            <a:endParaRPr lang="en-GB" dirty="0">
              <a:latin typeface="Myriad Pro Semibold"/>
              <a:ea typeface="Myriad Pro Semibold" charset="0"/>
              <a:cs typeface="Myriad Pro Semibold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3F71ABF-03FF-4B28-AC09-B0A6AC9ED1CF}"/>
              </a:ext>
            </a:extLst>
          </p:cNvPr>
          <p:cNvSpPr/>
          <p:nvPr/>
        </p:nvSpPr>
        <p:spPr>
          <a:xfrm>
            <a:off x="9907328" y="2004552"/>
            <a:ext cx="288000" cy="1483156"/>
          </a:xfrm>
          <a:prstGeom prst="rect">
            <a:avLst/>
          </a:prstGeom>
          <a:solidFill>
            <a:srgbClr val="E2EFD9"/>
          </a:solidFill>
        </p:spPr>
        <p:txBody>
          <a:bodyPr wrap="square" rtlCol="0" anchor="ctr">
            <a:noAutofit/>
          </a:bodyPr>
          <a:lstStyle/>
          <a:p>
            <a:pPr algn="ctr">
              <a:buClr>
                <a:srgbClr val="82CBDD"/>
              </a:buClr>
              <a:buNone/>
            </a:pPr>
            <a:endParaRPr lang="en-GB" dirty="0">
              <a:latin typeface="Myriad Pro Semibold"/>
              <a:ea typeface="Myriad Pro Semibold" charset="0"/>
              <a:cs typeface="Myriad Pro Semibold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21740CF-4B83-4C85-ACE4-09FE345747FF}"/>
              </a:ext>
            </a:extLst>
          </p:cNvPr>
          <p:cNvSpPr/>
          <p:nvPr/>
        </p:nvSpPr>
        <p:spPr>
          <a:xfrm>
            <a:off x="4587673" y="2062886"/>
            <a:ext cx="288000" cy="369332"/>
          </a:xfrm>
          <a:prstGeom prst="rect">
            <a:avLst/>
          </a:prstGeom>
          <a:solidFill>
            <a:srgbClr val="E2EFD9"/>
          </a:solidFill>
        </p:spPr>
        <p:txBody>
          <a:bodyPr wrap="square" rtlCol="0" anchor="ctr">
            <a:spAutoFit/>
          </a:bodyPr>
          <a:lstStyle/>
          <a:p>
            <a:pPr algn="ctr">
              <a:buClr>
                <a:srgbClr val="82CBDD"/>
              </a:buClr>
              <a:buNone/>
            </a:pPr>
            <a:endParaRPr lang="en-GB" dirty="0">
              <a:latin typeface="Myriad Pro Semibold"/>
              <a:ea typeface="Myriad Pro Semibold" charset="0"/>
              <a:cs typeface="Myriad Pro Semibold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650DA24-B5A0-4929-A9FC-E7F99195324A}"/>
              </a:ext>
            </a:extLst>
          </p:cNvPr>
          <p:cNvSpPr/>
          <p:nvPr/>
        </p:nvSpPr>
        <p:spPr>
          <a:xfrm>
            <a:off x="5770105" y="2062886"/>
            <a:ext cx="288000" cy="369332"/>
          </a:xfrm>
          <a:prstGeom prst="rect">
            <a:avLst/>
          </a:prstGeom>
          <a:solidFill>
            <a:srgbClr val="E2EFD9"/>
          </a:solidFill>
        </p:spPr>
        <p:txBody>
          <a:bodyPr wrap="square" rtlCol="0" anchor="ctr">
            <a:spAutoFit/>
          </a:bodyPr>
          <a:lstStyle/>
          <a:p>
            <a:pPr algn="ctr">
              <a:buClr>
                <a:srgbClr val="82CBDD"/>
              </a:buClr>
              <a:buNone/>
            </a:pPr>
            <a:endParaRPr lang="en-GB" dirty="0">
              <a:latin typeface="Myriad Pro Semibold"/>
              <a:ea typeface="Myriad Pro Semibold" charset="0"/>
              <a:cs typeface="Myriad Pro Semibold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2038B00-4AA1-476F-A561-5727704438BA}"/>
              </a:ext>
            </a:extLst>
          </p:cNvPr>
          <p:cNvSpPr/>
          <p:nvPr/>
        </p:nvSpPr>
        <p:spPr>
          <a:xfrm>
            <a:off x="6952537" y="2062886"/>
            <a:ext cx="288000" cy="369332"/>
          </a:xfrm>
          <a:prstGeom prst="rect">
            <a:avLst/>
          </a:prstGeom>
          <a:solidFill>
            <a:srgbClr val="E2EFD9"/>
          </a:solidFill>
        </p:spPr>
        <p:txBody>
          <a:bodyPr wrap="square" rtlCol="0" anchor="ctr">
            <a:spAutoFit/>
          </a:bodyPr>
          <a:lstStyle/>
          <a:p>
            <a:pPr algn="ctr">
              <a:buClr>
                <a:srgbClr val="82CBDD"/>
              </a:buClr>
              <a:buNone/>
            </a:pPr>
            <a:endParaRPr lang="en-GB" dirty="0">
              <a:latin typeface="Myriad Pro Semibold"/>
              <a:ea typeface="Myriad Pro Semibold" charset="0"/>
              <a:cs typeface="Myriad Pro Semibold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32F846D-34DD-443F-836B-7D6723831282}"/>
              </a:ext>
            </a:extLst>
          </p:cNvPr>
          <p:cNvSpPr/>
          <p:nvPr/>
        </p:nvSpPr>
        <p:spPr>
          <a:xfrm>
            <a:off x="8137666" y="2062886"/>
            <a:ext cx="288000" cy="369332"/>
          </a:xfrm>
          <a:prstGeom prst="rect">
            <a:avLst/>
          </a:prstGeom>
          <a:solidFill>
            <a:srgbClr val="E2EFD9"/>
          </a:solidFill>
        </p:spPr>
        <p:txBody>
          <a:bodyPr wrap="square" rtlCol="0" anchor="ctr">
            <a:spAutoFit/>
          </a:bodyPr>
          <a:lstStyle/>
          <a:p>
            <a:pPr algn="ctr">
              <a:buClr>
                <a:srgbClr val="82CBDD"/>
              </a:buClr>
              <a:buNone/>
            </a:pPr>
            <a:endParaRPr lang="en-GB" dirty="0">
              <a:latin typeface="Myriad Pro Semibold"/>
              <a:ea typeface="Myriad Pro Semibold" charset="0"/>
              <a:cs typeface="Myriad Pro Semibold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B068811-7310-47FF-A622-38E6B934630B}"/>
              </a:ext>
            </a:extLst>
          </p:cNvPr>
          <p:cNvSpPr/>
          <p:nvPr/>
        </p:nvSpPr>
        <p:spPr>
          <a:xfrm>
            <a:off x="9322676" y="2062886"/>
            <a:ext cx="288000" cy="369332"/>
          </a:xfrm>
          <a:prstGeom prst="rect">
            <a:avLst/>
          </a:prstGeom>
          <a:solidFill>
            <a:srgbClr val="E2EFD9"/>
          </a:solidFill>
        </p:spPr>
        <p:txBody>
          <a:bodyPr wrap="square" rtlCol="0" anchor="ctr">
            <a:spAutoFit/>
          </a:bodyPr>
          <a:lstStyle/>
          <a:p>
            <a:pPr algn="ctr">
              <a:buClr>
                <a:srgbClr val="82CBDD"/>
              </a:buClr>
              <a:buNone/>
            </a:pPr>
            <a:endParaRPr lang="en-GB" dirty="0">
              <a:latin typeface="Myriad Pro Semibold"/>
              <a:ea typeface="Myriad Pro Semibold" charset="0"/>
              <a:cs typeface="Myriad Pro Semibold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EC0BE56-A029-4B32-93D5-E53B34EEC3D2}"/>
              </a:ext>
            </a:extLst>
          </p:cNvPr>
          <p:cNvSpPr txBox="1"/>
          <p:nvPr/>
        </p:nvSpPr>
        <p:spPr bwMode="auto">
          <a:xfrm>
            <a:off x="2799594" y="2106397"/>
            <a:ext cx="325730" cy="30777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1400" dirty="0">
                <a:latin typeface="Comic Sans MS" panose="030F0702030302020204" pitchFamily="66" charset="0"/>
                <a:ea typeface="Myriad Pro Semibold" charset="0"/>
                <a:cs typeface="Myriad Pro Semibold" charset="0"/>
                <a:sym typeface="Wingdings" panose="05000000000000000000" pitchFamily="2" charset="2"/>
              </a:rPr>
              <a:t></a:t>
            </a:r>
            <a:endParaRPr lang="en-GB" sz="1400" dirty="0">
              <a:latin typeface="Comic Sans MS" panose="030F0702030302020204" pitchFamily="66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506802E-760A-41DC-A1D3-9C05204EC342}"/>
              </a:ext>
            </a:extLst>
          </p:cNvPr>
          <p:cNvSpPr txBox="1"/>
          <p:nvPr/>
        </p:nvSpPr>
        <p:spPr bwMode="auto">
          <a:xfrm>
            <a:off x="2801975" y="2596104"/>
            <a:ext cx="325730" cy="30777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1400" dirty="0">
                <a:latin typeface="Comic Sans MS" panose="030F0702030302020204" pitchFamily="66" charset="0"/>
                <a:ea typeface="Myriad Pro Semibold" charset="0"/>
                <a:cs typeface="Myriad Pro Semibold" charset="0"/>
                <a:sym typeface="Wingdings" panose="05000000000000000000" pitchFamily="2" charset="2"/>
              </a:rPr>
              <a:t></a:t>
            </a:r>
            <a:endParaRPr lang="en-GB" sz="1400" dirty="0">
              <a:latin typeface="Comic Sans MS" panose="030F0702030302020204" pitchFamily="66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81BA07C-827E-440E-9C2F-A166096735DA}"/>
              </a:ext>
            </a:extLst>
          </p:cNvPr>
          <p:cNvSpPr txBox="1"/>
          <p:nvPr/>
        </p:nvSpPr>
        <p:spPr bwMode="auto">
          <a:xfrm>
            <a:off x="4570733" y="2106396"/>
            <a:ext cx="325730" cy="30777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1400" dirty="0">
                <a:latin typeface="Comic Sans MS" panose="030F0702030302020204" pitchFamily="66" charset="0"/>
                <a:ea typeface="Myriad Pro Semibold" charset="0"/>
                <a:cs typeface="Myriad Pro Semibold" charset="0"/>
                <a:sym typeface="Wingdings" panose="05000000000000000000" pitchFamily="2" charset="2"/>
              </a:rPr>
              <a:t></a:t>
            </a:r>
            <a:endParaRPr lang="en-GB" sz="1400" dirty="0">
              <a:latin typeface="Comic Sans MS" panose="030F0702030302020204" pitchFamily="66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7E48BD5-569A-4AF4-B4D7-5FD6F52CBA6A}"/>
              </a:ext>
            </a:extLst>
          </p:cNvPr>
          <p:cNvSpPr txBox="1"/>
          <p:nvPr/>
        </p:nvSpPr>
        <p:spPr bwMode="auto">
          <a:xfrm>
            <a:off x="3981373" y="2106397"/>
            <a:ext cx="325730" cy="30777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1400" dirty="0">
                <a:latin typeface="Comic Sans MS" panose="030F0702030302020204" pitchFamily="66" charset="0"/>
                <a:ea typeface="Myriad Pro Semibold" charset="0"/>
                <a:cs typeface="Myriad Pro Semibold" charset="0"/>
                <a:sym typeface="Wingdings" panose="05000000000000000000" pitchFamily="2" charset="2"/>
              </a:rPr>
              <a:t></a:t>
            </a:r>
            <a:endParaRPr lang="en-GB" sz="1400" dirty="0">
              <a:latin typeface="Comic Sans MS" panose="030F0702030302020204" pitchFamily="66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BBB9CF3-DD92-4738-83F7-240DE09B66BF}"/>
              </a:ext>
            </a:extLst>
          </p:cNvPr>
          <p:cNvSpPr txBox="1"/>
          <p:nvPr/>
        </p:nvSpPr>
        <p:spPr bwMode="auto">
          <a:xfrm>
            <a:off x="3983754" y="2596104"/>
            <a:ext cx="325730" cy="30777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1400" dirty="0">
                <a:latin typeface="Comic Sans MS" panose="030F0702030302020204" pitchFamily="66" charset="0"/>
                <a:ea typeface="Myriad Pro Semibold" charset="0"/>
                <a:cs typeface="Myriad Pro Semibold" charset="0"/>
                <a:sym typeface="Wingdings" panose="05000000000000000000" pitchFamily="2" charset="2"/>
              </a:rPr>
              <a:t></a:t>
            </a:r>
            <a:endParaRPr lang="en-GB" sz="1400" dirty="0">
              <a:latin typeface="Comic Sans MS" panose="030F0702030302020204" pitchFamily="66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4F9F60F-B9FB-4840-8B52-762834517758}"/>
              </a:ext>
            </a:extLst>
          </p:cNvPr>
          <p:cNvSpPr txBox="1"/>
          <p:nvPr/>
        </p:nvSpPr>
        <p:spPr bwMode="auto">
          <a:xfrm>
            <a:off x="5767810" y="2106396"/>
            <a:ext cx="325730" cy="30777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1400" dirty="0">
                <a:latin typeface="Comic Sans MS" panose="030F0702030302020204" pitchFamily="66" charset="0"/>
                <a:ea typeface="Myriad Pro Semibold" charset="0"/>
                <a:cs typeface="Myriad Pro Semibold" charset="0"/>
                <a:sym typeface="Wingdings" panose="05000000000000000000" pitchFamily="2" charset="2"/>
              </a:rPr>
              <a:t></a:t>
            </a:r>
            <a:endParaRPr lang="en-GB" sz="1400" dirty="0">
              <a:latin typeface="Comic Sans MS" panose="030F0702030302020204" pitchFamily="66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31F5A7C-B617-4994-9F46-9DD8B9806FF5}"/>
              </a:ext>
            </a:extLst>
          </p:cNvPr>
          <p:cNvSpPr txBox="1"/>
          <p:nvPr/>
        </p:nvSpPr>
        <p:spPr bwMode="auto">
          <a:xfrm>
            <a:off x="5178450" y="2106397"/>
            <a:ext cx="325730" cy="30777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1400" dirty="0">
                <a:latin typeface="Comic Sans MS" panose="030F0702030302020204" pitchFamily="66" charset="0"/>
                <a:ea typeface="Myriad Pro Semibold" charset="0"/>
                <a:cs typeface="Myriad Pro Semibold" charset="0"/>
                <a:sym typeface="Wingdings" panose="05000000000000000000" pitchFamily="2" charset="2"/>
              </a:rPr>
              <a:t></a:t>
            </a:r>
            <a:endParaRPr lang="en-GB" sz="1400" dirty="0">
              <a:latin typeface="Comic Sans MS" panose="030F0702030302020204" pitchFamily="66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0D2317E-C2B9-4254-A086-3FA387BA6156}"/>
              </a:ext>
            </a:extLst>
          </p:cNvPr>
          <p:cNvSpPr txBox="1"/>
          <p:nvPr/>
        </p:nvSpPr>
        <p:spPr bwMode="auto">
          <a:xfrm>
            <a:off x="5180831" y="2596104"/>
            <a:ext cx="325730" cy="30777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1400" dirty="0">
                <a:latin typeface="Comic Sans MS" panose="030F0702030302020204" pitchFamily="66" charset="0"/>
                <a:ea typeface="Myriad Pro Semibold" charset="0"/>
                <a:cs typeface="Myriad Pro Semibold" charset="0"/>
                <a:sym typeface="Wingdings" panose="05000000000000000000" pitchFamily="2" charset="2"/>
              </a:rPr>
              <a:t></a:t>
            </a:r>
            <a:endParaRPr lang="en-GB" sz="1400" dirty="0">
              <a:latin typeface="Comic Sans MS" panose="030F0702030302020204" pitchFamily="66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A3834D1-D277-47D6-B882-BBB23AA26C57}"/>
              </a:ext>
            </a:extLst>
          </p:cNvPr>
          <p:cNvSpPr txBox="1"/>
          <p:nvPr/>
        </p:nvSpPr>
        <p:spPr bwMode="auto">
          <a:xfrm>
            <a:off x="6949589" y="2106396"/>
            <a:ext cx="325730" cy="30777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1400" dirty="0">
                <a:latin typeface="Comic Sans MS" panose="030F0702030302020204" pitchFamily="66" charset="0"/>
                <a:ea typeface="Myriad Pro Semibold" charset="0"/>
                <a:cs typeface="Myriad Pro Semibold" charset="0"/>
                <a:sym typeface="Wingdings" panose="05000000000000000000" pitchFamily="2" charset="2"/>
              </a:rPr>
              <a:t></a:t>
            </a:r>
            <a:endParaRPr lang="en-GB" sz="1400" dirty="0">
              <a:latin typeface="Comic Sans MS" panose="030F0702030302020204" pitchFamily="66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AA93EE4-4730-4D9C-9728-08777704017F}"/>
              </a:ext>
            </a:extLst>
          </p:cNvPr>
          <p:cNvSpPr txBox="1"/>
          <p:nvPr/>
        </p:nvSpPr>
        <p:spPr bwMode="auto">
          <a:xfrm>
            <a:off x="6360229" y="2106397"/>
            <a:ext cx="325730" cy="30777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1400" dirty="0">
                <a:latin typeface="Comic Sans MS" panose="030F0702030302020204" pitchFamily="66" charset="0"/>
                <a:ea typeface="Myriad Pro Semibold" charset="0"/>
                <a:cs typeface="Myriad Pro Semibold" charset="0"/>
                <a:sym typeface="Wingdings" panose="05000000000000000000" pitchFamily="2" charset="2"/>
              </a:rPr>
              <a:t></a:t>
            </a:r>
            <a:endParaRPr lang="en-GB" sz="1400" dirty="0">
              <a:latin typeface="Comic Sans MS" panose="030F0702030302020204" pitchFamily="66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15733BD-A6E4-45E6-8BAC-D0C62EB7FB13}"/>
              </a:ext>
            </a:extLst>
          </p:cNvPr>
          <p:cNvSpPr txBox="1"/>
          <p:nvPr/>
        </p:nvSpPr>
        <p:spPr bwMode="auto">
          <a:xfrm>
            <a:off x="6362610" y="2596104"/>
            <a:ext cx="325730" cy="30777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1400" dirty="0">
                <a:latin typeface="Comic Sans MS" panose="030F0702030302020204" pitchFamily="66" charset="0"/>
                <a:ea typeface="Myriad Pro Semibold" charset="0"/>
                <a:cs typeface="Myriad Pro Semibold" charset="0"/>
                <a:sym typeface="Wingdings" panose="05000000000000000000" pitchFamily="2" charset="2"/>
              </a:rPr>
              <a:t></a:t>
            </a:r>
            <a:endParaRPr lang="en-GB" sz="1400" dirty="0">
              <a:latin typeface="Comic Sans MS" panose="030F0702030302020204" pitchFamily="66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7026F51-F03F-4C00-9545-27B978E69B86}"/>
              </a:ext>
            </a:extLst>
          </p:cNvPr>
          <p:cNvSpPr txBox="1"/>
          <p:nvPr/>
        </p:nvSpPr>
        <p:spPr bwMode="auto">
          <a:xfrm>
            <a:off x="8115768" y="2106396"/>
            <a:ext cx="325730" cy="30777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1400" dirty="0">
                <a:latin typeface="Comic Sans MS" panose="030F0702030302020204" pitchFamily="66" charset="0"/>
                <a:ea typeface="Myriad Pro Semibold" charset="0"/>
                <a:cs typeface="Myriad Pro Semibold" charset="0"/>
                <a:sym typeface="Wingdings" panose="05000000000000000000" pitchFamily="2" charset="2"/>
              </a:rPr>
              <a:t></a:t>
            </a:r>
            <a:endParaRPr lang="en-GB" sz="1400" dirty="0">
              <a:latin typeface="Comic Sans MS" panose="030F0702030302020204" pitchFamily="66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810EB00-CDFF-44FF-ACF8-F79D6ADEE2CB}"/>
              </a:ext>
            </a:extLst>
          </p:cNvPr>
          <p:cNvSpPr txBox="1"/>
          <p:nvPr/>
        </p:nvSpPr>
        <p:spPr bwMode="auto">
          <a:xfrm>
            <a:off x="7526408" y="2106397"/>
            <a:ext cx="325730" cy="30777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1400" dirty="0">
                <a:latin typeface="Comic Sans MS" panose="030F0702030302020204" pitchFamily="66" charset="0"/>
                <a:ea typeface="Myriad Pro Semibold" charset="0"/>
                <a:cs typeface="Myriad Pro Semibold" charset="0"/>
                <a:sym typeface="Wingdings" panose="05000000000000000000" pitchFamily="2" charset="2"/>
              </a:rPr>
              <a:t></a:t>
            </a:r>
            <a:endParaRPr lang="en-GB" sz="1400" dirty="0">
              <a:latin typeface="Comic Sans MS" panose="030F0702030302020204" pitchFamily="66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E4B7624-4CBD-4FB9-9A69-7D1A95CB7AA8}"/>
              </a:ext>
            </a:extLst>
          </p:cNvPr>
          <p:cNvSpPr txBox="1"/>
          <p:nvPr/>
        </p:nvSpPr>
        <p:spPr bwMode="auto">
          <a:xfrm>
            <a:off x="7528789" y="2596104"/>
            <a:ext cx="325730" cy="30777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1400" dirty="0">
                <a:latin typeface="Comic Sans MS" panose="030F0702030302020204" pitchFamily="66" charset="0"/>
                <a:ea typeface="Myriad Pro Semibold" charset="0"/>
                <a:cs typeface="Myriad Pro Semibold" charset="0"/>
                <a:sym typeface="Wingdings" panose="05000000000000000000" pitchFamily="2" charset="2"/>
              </a:rPr>
              <a:t></a:t>
            </a:r>
            <a:endParaRPr lang="en-GB" sz="1400" dirty="0">
              <a:latin typeface="Comic Sans MS" panose="030F0702030302020204" pitchFamily="66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DAC1015-2BF1-4C9F-8FCC-8F434D30D227}"/>
              </a:ext>
            </a:extLst>
          </p:cNvPr>
          <p:cNvSpPr txBox="1"/>
          <p:nvPr/>
        </p:nvSpPr>
        <p:spPr bwMode="auto">
          <a:xfrm>
            <a:off x="9297547" y="2106396"/>
            <a:ext cx="325730" cy="30777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1400" dirty="0">
                <a:latin typeface="Comic Sans MS" panose="030F0702030302020204" pitchFamily="66" charset="0"/>
                <a:ea typeface="Myriad Pro Semibold" charset="0"/>
                <a:cs typeface="Myriad Pro Semibold" charset="0"/>
                <a:sym typeface="Wingdings" panose="05000000000000000000" pitchFamily="2" charset="2"/>
              </a:rPr>
              <a:t></a:t>
            </a:r>
            <a:endParaRPr lang="en-GB" sz="1400" dirty="0">
              <a:latin typeface="Comic Sans MS" panose="030F0702030302020204" pitchFamily="66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7943A93-E73C-441D-8C76-D1B536B658D0}"/>
              </a:ext>
            </a:extLst>
          </p:cNvPr>
          <p:cNvSpPr txBox="1"/>
          <p:nvPr/>
        </p:nvSpPr>
        <p:spPr bwMode="auto">
          <a:xfrm>
            <a:off x="8708187" y="2106397"/>
            <a:ext cx="325730" cy="30777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1400" dirty="0">
                <a:latin typeface="Comic Sans MS" panose="030F0702030302020204" pitchFamily="66" charset="0"/>
                <a:ea typeface="Myriad Pro Semibold" charset="0"/>
                <a:cs typeface="Myriad Pro Semibold" charset="0"/>
                <a:sym typeface="Wingdings" panose="05000000000000000000" pitchFamily="2" charset="2"/>
              </a:rPr>
              <a:t></a:t>
            </a:r>
            <a:endParaRPr lang="en-GB" sz="1400" dirty="0">
              <a:latin typeface="Comic Sans MS" panose="030F0702030302020204" pitchFamily="66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E659855-21E5-4048-8883-366E59454632}"/>
              </a:ext>
            </a:extLst>
          </p:cNvPr>
          <p:cNvSpPr txBox="1"/>
          <p:nvPr/>
        </p:nvSpPr>
        <p:spPr bwMode="auto">
          <a:xfrm>
            <a:off x="8710568" y="2596104"/>
            <a:ext cx="325730" cy="30777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1400" dirty="0">
                <a:latin typeface="Comic Sans MS" panose="030F0702030302020204" pitchFamily="66" charset="0"/>
                <a:ea typeface="Myriad Pro Semibold" charset="0"/>
                <a:cs typeface="Myriad Pro Semibold" charset="0"/>
                <a:sym typeface="Wingdings" panose="05000000000000000000" pitchFamily="2" charset="2"/>
              </a:rPr>
              <a:t></a:t>
            </a:r>
            <a:endParaRPr lang="en-GB" sz="1400" dirty="0">
              <a:latin typeface="Comic Sans MS" panose="030F0702030302020204" pitchFamily="66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B109804-8106-428C-AC98-2A29073BBF2F}"/>
              </a:ext>
            </a:extLst>
          </p:cNvPr>
          <p:cNvSpPr txBox="1"/>
          <p:nvPr/>
        </p:nvSpPr>
        <p:spPr bwMode="auto">
          <a:xfrm>
            <a:off x="9899335" y="2092586"/>
            <a:ext cx="325730" cy="30777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1400" dirty="0">
                <a:latin typeface="Comic Sans MS" panose="030F0702030302020204" pitchFamily="66" charset="0"/>
                <a:ea typeface="Myriad Pro Semibold" charset="0"/>
                <a:cs typeface="Myriad Pro Semibold" charset="0"/>
                <a:sym typeface="Wingdings" panose="05000000000000000000" pitchFamily="2" charset="2"/>
              </a:rPr>
              <a:t></a:t>
            </a:r>
            <a:endParaRPr lang="en-GB" sz="1400" dirty="0">
              <a:latin typeface="Comic Sans MS" panose="030F0702030302020204" pitchFamily="66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E2791AA-37D3-4608-83BF-5D0BA5419F29}"/>
              </a:ext>
            </a:extLst>
          </p:cNvPr>
          <p:cNvSpPr txBox="1"/>
          <p:nvPr/>
        </p:nvSpPr>
        <p:spPr bwMode="auto">
          <a:xfrm>
            <a:off x="9901716" y="2582293"/>
            <a:ext cx="325730" cy="30777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1400" dirty="0">
                <a:latin typeface="Comic Sans MS" panose="030F0702030302020204" pitchFamily="66" charset="0"/>
                <a:ea typeface="Myriad Pro Semibold" charset="0"/>
                <a:cs typeface="Myriad Pro Semibold" charset="0"/>
                <a:sym typeface="Wingdings" panose="05000000000000000000" pitchFamily="2" charset="2"/>
              </a:rPr>
              <a:t></a:t>
            </a:r>
            <a:endParaRPr lang="en-GB" sz="1400" dirty="0">
              <a:latin typeface="Comic Sans MS" panose="030F0702030302020204" pitchFamily="66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16D90C9-F94B-46F0-AD47-122895F53B48}"/>
              </a:ext>
            </a:extLst>
          </p:cNvPr>
          <p:cNvSpPr txBox="1"/>
          <p:nvPr/>
        </p:nvSpPr>
        <p:spPr bwMode="auto">
          <a:xfrm>
            <a:off x="2799594" y="3093855"/>
            <a:ext cx="325730" cy="30777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1400" dirty="0">
                <a:latin typeface="Comic Sans MS" panose="030F0702030302020204" pitchFamily="66" charset="0"/>
                <a:ea typeface="Myriad Pro Semibold" charset="0"/>
                <a:cs typeface="Myriad Pro Semibold" charset="0"/>
                <a:sym typeface="Wingdings" panose="05000000000000000000" pitchFamily="2" charset="2"/>
              </a:rPr>
              <a:t></a:t>
            </a:r>
            <a:endParaRPr lang="en-GB" sz="1400" dirty="0">
              <a:latin typeface="Comic Sans MS" panose="030F0702030302020204" pitchFamily="66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48BE2E8-70F8-4DA5-9540-1162AD837A1F}"/>
              </a:ext>
            </a:extLst>
          </p:cNvPr>
          <p:cNvSpPr txBox="1"/>
          <p:nvPr/>
        </p:nvSpPr>
        <p:spPr bwMode="auto">
          <a:xfrm>
            <a:off x="5163891" y="3093855"/>
            <a:ext cx="325730" cy="30777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1400" dirty="0">
                <a:latin typeface="Comic Sans MS" panose="030F0702030302020204" pitchFamily="66" charset="0"/>
                <a:ea typeface="Myriad Pro Semibold" charset="0"/>
                <a:cs typeface="Myriad Pro Semibold" charset="0"/>
                <a:sym typeface="Wingdings" panose="05000000000000000000" pitchFamily="2" charset="2"/>
              </a:rPr>
              <a:t></a:t>
            </a:r>
            <a:endParaRPr lang="en-GB" sz="1400" dirty="0">
              <a:latin typeface="Comic Sans MS" panose="030F0702030302020204" pitchFamily="66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A55E4C7-3EDD-4255-BDD8-B3C9503DE4A6}"/>
              </a:ext>
            </a:extLst>
          </p:cNvPr>
          <p:cNvSpPr txBox="1"/>
          <p:nvPr/>
        </p:nvSpPr>
        <p:spPr bwMode="auto">
          <a:xfrm>
            <a:off x="7542464" y="3109612"/>
            <a:ext cx="325730" cy="30777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1400" dirty="0">
                <a:latin typeface="Comic Sans MS" panose="030F0702030302020204" pitchFamily="66" charset="0"/>
                <a:ea typeface="Myriad Pro Semibold" charset="0"/>
                <a:cs typeface="Myriad Pro Semibold" charset="0"/>
                <a:sym typeface="Wingdings" panose="05000000000000000000" pitchFamily="2" charset="2"/>
              </a:rPr>
              <a:t></a:t>
            </a:r>
            <a:endParaRPr lang="en-GB" sz="1400" dirty="0">
              <a:latin typeface="Comic Sans MS" panose="030F0702030302020204" pitchFamily="66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C6D36C6-8D2D-4CAC-B04A-6A162A69D26D}"/>
              </a:ext>
            </a:extLst>
          </p:cNvPr>
          <p:cNvSpPr txBox="1"/>
          <p:nvPr/>
        </p:nvSpPr>
        <p:spPr bwMode="auto">
          <a:xfrm>
            <a:off x="9883273" y="3093855"/>
            <a:ext cx="325730" cy="30777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1400" dirty="0">
                <a:latin typeface="Comic Sans MS" panose="030F0702030302020204" pitchFamily="66" charset="0"/>
                <a:ea typeface="Myriad Pro Semibold" charset="0"/>
                <a:cs typeface="Myriad Pro Semibold" charset="0"/>
                <a:sym typeface="Wingdings" panose="05000000000000000000" pitchFamily="2" charset="2"/>
              </a:rPr>
              <a:t></a:t>
            </a:r>
            <a:endParaRPr lang="en-GB" sz="1400" dirty="0">
              <a:latin typeface="Comic Sans MS" panose="030F0702030302020204" pitchFamily="66" charset="0"/>
              <a:ea typeface="Myriad Pro Semibold" charset="0"/>
              <a:cs typeface="Myriad Pro Semibold" charset="0"/>
            </a:endParaRPr>
          </a:p>
        </p:txBody>
      </p:sp>
      <p:graphicFrame>
        <p:nvGraphicFramePr>
          <p:cNvPr id="36" name="Table 35">
            <a:extLst>
              <a:ext uri="{FF2B5EF4-FFF2-40B4-BE49-F238E27FC236}">
                <a16:creationId xmlns:a16="http://schemas.microsoft.com/office/drawing/2014/main" id="{BB3C2399-E059-426A-AE1C-32271EFA5200}"/>
              </a:ext>
            </a:extLst>
          </p:cNvPr>
          <p:cNvGraphicFramePr>
            <a:graphicFrameLocks noGrp="1"/>
          </p:cNvGraphicFramePr>
          <p:nvPr/>
        </p:nvGraphicFramePr>
        <p:xfrm>
          <a:off x="1796916" y="1512104"/>
          <a:ext cx="8398412" cy="19756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18412">
                  <a:extLst>
                    <a:ext uri="{9D8B030D-6E8A-4147-A177-3AD203B41FA5}">
                      <a16:colId xmlns:a16="http://schemas.microsoft.com/office/drawing/2014/main" val="1420353010"/>
                    </a:ext>
                  </a:extLst>
                </a:gridCol>
                <a:gridCol w="295200">
                  <a:extLst>
                    <a:ext uri="{9D8B030D-6E8A-4147-A177-3AD203B41FA5}">
                      <a16:colId xmlns:a16="http://schemas.microsoft.com/office/drawing/2014/main" val="2191486574"/>
                    </a:ext>
                  </a:extLst>
                </a:gridCol>
                <a:gridCol w="295200">
                  <a:extLst>
                    <a:ext uri="{9D8B030D-6E8A-4147-A177-3AD203B41FA5}">
                      <a16:colId xmlns:a16="http://schemas.microsoft.com/office/drawing/2014/main" val="3896570224"/>
                    </a:ext>
                  </a:extLst>
                </a:gridCol>
                <a:gridCol w="295200">
                  <a:extLst>
                    <a:ext uri="{9D8B030D-6E8A-4147-A177-3AD203B41FA5}">
                      <a16:colId xmlns:a16="http://schemas.microsoft.com/office/drawing/2014/main" val="4106381217"/>
                    </a:ext>
                  </a:extLst>
                </a:gridCol>
                <a:gridCol w="295200">
                  <a:extLst>
                    <a:ext uri="{9D8B030D-6E8A-4147-A177-3AD203B41FA5}">
                      <a16:colId xmlns:a16="http://schemas.microsoft.com/office/drawing/2014/main" val="650585186"/>
                    </a:ext>
                  </a:extLst>
                </a:gridCol>
                <a:gridCol w="295200">
                  <a:extLst>
                    <a:ext uri="{9D8B030D-6E8A-4147-A177-3AD203B41FA5}">
                      <a16:colId xmlns:a16="http://schemas.microsoft.com/office/drawing/2014/main" val="1246469813"/>
                    </a:ext>
                  </a:extLst>
                </a:gridCol>
                <a:gridCol w="295200">
                  <a:extLst>
                    <a:ext uri="{9D8B030D-6E8A-4147-A177-3AD203B41FA5}">
                      <a16:colId xmlns:a16="http://schemas.microsoft.com/office/drawing/2014/main" val="915297154"/>
                    </a:ext>
                  </a:extLst>
                </a:gridCol>
                <a:gridCol w="295200">
                  <a:extLst>
                    <a:ext uri="{9D8B030D-6E8A-4147-A177-3AD203B41FA5}">
                      <a16:colId xmlns:a16="http://schemas.microsoft.com/office/drawing/2014/main" val="3549027334"/>
                    </a:ext>
                  </a:extLst>
                </a:gridCol>
                <a:gridCol w="295200">
                  <a:extLst>
                    <a:ext uri="{9D8B030D-6E8A-4147-A177-3AD203B41FA5}">
                      <a16:colId xmlns:a16="http://schemas.microsoft.com/office/drawing/2014/main" val="3480408880"/>
                    </a:ext>
                  </a:extLst>
                </a:gridCol>
                <a:gridCol w="295200">
                  <a:extLst>
                    <a:ext uri="{9D8B030D-6E8A-4147-A177-3AD203B41FA5}">
                      <a16:colId xmlns:a16="http://schemas.microsoft.com/office/drawing/2014/main" val="2001277685"/>
                    </a:ext>
                  </a:extLst>
                </a:gridCol>
                <a:gridCol w="295200">
                  <a:extLst>
                    <a:ext uri="{9D8B030D-6E8A-4147-A177-3AD203B41FA5}">
                      <a16:colId xmlns:a16="http://schemas.microsoft.com/office/drawing/2014/main" val="3272880381"/>
                    </a:ext>
                  </a:extLst>
                </a:gridCol>
                <a:gridCol w="295200">
                  <a:extLst>
                    <a:ext uri="{9D8B030D-6E8A-4147-A177-3AD203B41FA5}">
                      <a16:colId xmlns:a16="http://schemas.microsoft.com/office/drawing/2014/main" val="546601939"/>
                    </a:ext>
                  </a:extLst>
                </a:gridCol>
                <a:gridCol w="295200">
                  <a:extLst>
                    <a:ext uri="{9D8B030D-6E8A-4147-A177-3AD203B41FA5}">
                      <a16:colId xmlns:a16="http://schemas.microsoft.com/office/drawing/2014/main" val="2590677665"/>
                    </a:ext>
                  </a:extLst>
                </a:gridCol>
                <a:gridCol w="295200">
                  <a:extLst>
                    <a:ext uri="{9D8B030D-6E8A-4147-A177-3AD203B41FA5}">
                      <a16:colId xmlns:a16="http://schemas.microsoft.com/office/drawing/2014/main" val="3379615951"/>
                    </a:ext>
                  </a:extLst>
                </a:gridCol>
                <a:gridCol w="295200">
                  <a:extLst>
                    <a:ext uri="{9D8B030D-6E8A-4147-A177-3AD203B41FA5}">
                      <a16:colId xmlns:a16="http://schemas.microsoft.com/office/drawing/2014/main" val="1638898984"/>
                    </a:ext>
                  </a:extLst>
                </a:gridCol>
                <a:gridCol w="295200">
                  <a:extLst>
                    <a:ext uri="{9D8B030D-6E8A-4147-A177-3AD203B41FA5}">
                      <a16:colId xmlns:a16="http://schemas.microsoft.com/office/drawing/2014/main" val="3299756172"/>
                    </a:ext>
                  </a:extLst>
                </a:gridCol>
                <a:gridCol w="295200">
                  <a:extLst>
                    <a:ext uri="{9D8B030D-6E8A-4147-A177-3AD203B41FA5}">
                      <a16:colId xmlns:a16="http://schemas.microsoft.com/office/drawing/2014/main" val="1875843"/>
                    </a:ext>
                  </a:extLst>
                </a:gridCol>
                <a:gridCol w="295200">
                  <a:extLst>
                    <a:ext uri="{9D8B030D-6E8A-4147-A177-3AD203B41FA5}">
                      <a16:colId xmlns:a16="http://schemas.microsoft.com/office/drawing/2014/main" val="150344025"/>
                    </a:ext>
                  </a:extLst>
                </a:gridCol>
                <a:gridCol w="295200">
                  <a:extLst>
                    <a:ext uri="{9D8B030D-6E8A-4147-A177-3AD203B41FA5}">
                      <a16:colId xmlns:a16="http://schemas.microsoft.com/office/drawing/2014/main" val="446331552"/>
                    </a:ext>
                  </a:extLst>
                </a:gridCol>
                <a:gridCol w="295200">
                  <a:extLst>
                    <a:ext uri="{9D8B030D-6E8A-4147-A177-3AD203B41FA5}">
                      <a16:colId xmlns:a16="http://schemas.microsoft.com/office/drawing/2014/main" val="1832374403"/>
                    </a:ext>
                  </a:extLst>
                </a:gridCol>
                <a:gridCol w="295200">
                  <a:extLst>
                    <a:ext uri="{9D8B030D-6E8A-4147-A177-3AD203B41FA5}">
                      <a16:colId xmlns:a16="http://schemas.microsoft.com/office/drawing/2014/main" val="4199782462"/>
                    </a:ext>
                  </a:extLst>
                </a:gridCol>
                <a:gridCol w="295200">
                  <a:extLst>
                    <a:ext uri="{9D8B030D-6E8A-4147-A177-3AD203B41FA5}">
                      <a16:colId xmlns:a16="http://schemas.microsoft.com/office/drawing/2014/main" val="3509854967"/>
                    </a:ext>
                  </a:extLst>
                </a:gridCol>
                <a:gridCol w="295200">
                  <a:extLst>
                    <a:ext uri="{9D8B030D-6E8A-4147-A177-3AD203B41FA5}">
                      <a16:colId xmlns:a16="http://schemas.microsoft.com/office/drawing/2014/main" val="2446626481"/>
                    </a:ext>
                  </a:extLst>
                </a:gridCol>
                <a:gridCol w="295200">
                  <a:extLst>
                    <a:ext uri="{9D8B030D-6E8A-4147-A177-3AD203B41FA5}">
                      <a16:colId xmlns:a16="http://schemas.microsoft.com/office/drawing/2014/main" val="3677224337"/>
                    </a:ext>
                  </a:extLst>
                </a:gridCol>
                <a:gridCol w="295200">
                  <a:extLst>
                    <a:ext uri="{9D8B030D-6E8A-4147-A177-3AD203B41FA5}">
                      <a16:colId xmlns:a16="http://schemas.microsoft.com/office/drawing/2014/main" val="501770989"/>
                    </a:ext>
                  </a:extLst>
                </a:gridCol>
                <a:gridCol w="295200">
                  <a:extLst>
                    <a:ext uri="{9D8B030D-6E8A-4147-A177-3AD203B41FA5}">
                      <a16:colId xmlns:a16="http://schemas.microsoft.com/office/drawing/2014/main" val="4097377342"/>
                    </a:ext>
                  </a:extLst>
                </a:gridCol>
              </a:tblGrid>
              <a:tr h="4939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</a:rPr>
                        <a:t>Number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E2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</a:rPr>
                        <a:t>0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</a:rPr>
                        <a:t>1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</a:rPr>
                        <a:t>2</a:t>
                      </a: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</a:rPr>
                        <a:t>3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</a:rPr>
                        <a:t>4</a:t>
                      </a: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</a:rPr>
                        <a:t>5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</a:rPr>
                        <a:t>6</a:t>
                      </a: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</a:rPr>
                        <a:t>7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</a:rPr>
                        <a:t>8</a:t>
                      </a: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</a:rPr>
                        <a:t>9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</a:rPr>
                        <a:t>10</a:t>
                      </a: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</a:rPr>
                        <a:t>11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</a:rPr>
                        <a:t>12</a:t>
                      </a: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</a:rPr>
                        <a:t>13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</a:rPr>
                        <a:t>14</a:t>
                      </a: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</a:rPr>
                        <a:t>15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</a:rPr>
                        <a:t>16</a:t>
                      </a: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</a:rPr>
                        <a:t>17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</a:rPr>
                        <a:t>18</a:t>
                      </a: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</a:rPr>
                        <a:t>19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</a:rPr>
                        <a:t>20</a:t>
                      </a: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</a:rPr>
                        <a:t>21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</a:rPr>
                        <a:t>22</a:t>
                      </a: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</a:rPr>
                        <a:t>23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</a:rPr>
                        <a:t>24</a:t>
                      </a: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5315648"/>
                  </a:ext>
                </a:extLst>
              </a:tr>
              <a:tr h="4939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</a:rPr>
                        <a:t>Counting in 2s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E2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solidFill>
                          <a:srgbClr val="00B050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B050"/>
                          </a:solidFill>
                          <a:effectLst/>
                          <a:latin typeface="Myriad Pro Semibold"/>
                        </a:rPr>
                        <a:t> </a:t>
                      </a:r>
                      <a:endParaRPr lang="en-GB" sz="1400" dirty="0">
                        <a:solidFill>
                          <a:srgbClr val="00B050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B050"/>
                          </a:solidFill>
                          <a:effectLst/>
                          <a:latin typeface="Myriad Pro Semibold"/>
                        </a:rPr>
                        <a:t> </a:t>
                      </a:r>
                      <a:endParaRPr lang="en-GB" sz="1400" dirty="0">
                        <a:solidFill>
                          <a:srgbClr val="00B050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B050"/>
                          </a:solidFill>
                          <a:effectLst/>
                          <a:latin typeface="Myriad Pro Semibold"/>
                        </a:rPr>
                        <a:t> </a:t>
                      </a:r>
                      <a:endParaRPr lang="en-GB" sz="1400" dirty="0">
                        <a:solidFill>
                          <a:srgbClr val="00B050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B050"/>
                          </a:solidFill>
                          <a:effectLst/>
                          <a:latin typeface="Myriad Pro Semibold"/>
                        </a:rPr>
                        <a:t> </a:t>
                      </a:r>
                      <a:endParaRPr lang="en-GB" sz="1400" dirty="0">
                        <a:solidFill>
                          <a:srgbClr val="00B050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solidFill>
                          <a:srgbClr val="00B050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B050"/>
                          </a:solidFill>
                          <a:effectLst/>
                          <a:latin typeface="Myriad Pro Semibold"/>
                        </a:rPr>
                        <a:t> </a:t>
                      </a:r>
                      <a:endParaRPr lang="en-GB" sz="1400" dirty="0">
                        <a:solidFill>
                          <a:srgbClr val="00B050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B050"/>
                          </a:solidFill>
                          <a:effectLst/>
                          <a:latin typeface="Myriad Pro Semibold"/>
                        </a:rPr>
                        <a:t> </a:t>
                      </a:r>
                      <a:endParaRPr lang="en-GB" sz="1400" dirty="0">
                        <a:solidFill>
                          <a:srgbClr val="00B050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B050"/>
                          </a:solidFill>
                          <a:effectLst/>
                          <a:latin typeface="Myriad Pro Semibold"/>
                        </a:rPr>
                        <a:t> </a:t>
                      </a:r>
                      <a:endParaRPr lang="en-GB" sz="1400" dirty="0">
                        <a:solidFill>
                          <a:srgbClr val="00B050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B050"/>
                          </a:solidFill>
                          <a:effectLst/>
                          <a:latin typeface="Myriad Pro Semibold"/>
                        </a:rPr>
                        <a:t> </a:t>
                      </a:r>
                      <a:endParaRPr lang="en-GB" sz="1400" dirty="0">
                        <a:solidFill>
                          <a:srgbClr val="00B050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solidFill>
                          <a:srgbClr val="00B050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B050"/>
                          </a:solidFill>
                          <a:effectLst/>
                          <a:latin typeface="Myriad Pro Semibold"/>
                        </a:rPr>
                        <a:t> </a:t>
                      </a:r>
                      <a:endParaRPr lang="en-GB" sz="1400" dirty="0">
                        <a:solidFill>
                          <a:srgbClr val="00B050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B050"/>
                          </a:solidFill>
                          <a:effectLst/>
                          <a:latin typeface="Myriad Pro Semibold"/>
                        </a:rPr>
                        <a:t> </a:t>
                      </a:r>
                      <a:endParaRPr lang="en-GB" sz="1400" dirty="0">
                        <a:solidFill>
                          <a:srgbClr val="00B050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B050"/>
                          </a:solidFill>
                          <a:effectLst/>
                          <a:latin typeface="Myriad Pro Semibold"/>
                        </a:rPr>
                        <a:t> </a:t>
                      </a:r>
                      <a:endParaRPr lang="en-GB" sz="1400" dirty="0">
                        <a:solidFill>
                          <a:srgbClr val="00B050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B050"/>
                          </a:solidFill>
                          <a:effectLst/>
                          <a:latin typeface="Myriad Pro Semibold"/>
                        </a:rPr>
                        <a:t> </a:t>
                      </a:r>
                      <a:endParaRPr lang="en-GB" sz="1400" dirty="0">
                        <a:solidFill>
                          <a:srgbClr val="00B050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solidFill>
                          <a:srgbClr val="00B050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B050"/>
                          </a:solidFill>
                          <a:effectLst/>
                          <a:latin typeface="Myriad Pro Semibold"/>
                        </a:rPr>
                        <a:t> </a:t>
                      </a:r>
                      <a:endParaRPr lang="en-GB" sz="1400" dirty="0">
                        <a:solidFill>
                          <a:srgbClr val="00B050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B050"/>
                          </a:solidFill>
                          <a:effectLst/>
                          <a:latin typeface="Myriad Pro Semibold"/>
                        </a:rPr>
                        <a:t> </a:t>
                      </a:r>
                      <a:endParaRPr lang="en-GB" sz="1400" dirty="0">
                        <a:solidFill>
                          <a:srgbClr val="00B050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B050"/>
                          </a:solidFill>
                          <a:effectLst/>
                          <a:latin typeface="Myriad Pro Semibold"/>
                        </a:rPr>
                        <a:t> </a:t>
                      </a:r>
                      <a:endParaRPr lang="en-GB" sz="1400" dirty="0">
                        <a:solidFill>
                          <a:srgbClr val="00B050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B050"/>
                          </a:solidFill>
                          <a:effectLst/>
                          <a:latin typeface="Myriad Pro Semibold"/>
                        </a:rPr>
                        <a:t> </a:t>
                      </a:r>
                      <a:endParaRPr lang="en-GB" sz="1400" dirty="0">
                        <a:solidFill>
                          <a:srgbClr val="00B050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solidFill>
                          <a:srgbClr val="00B050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B050"/>
                          </a:solidFill>
                          <a:effectLst/>
                          <a:latin typeface="Myriad Pro Semibold"/>
                        </a:rPr>
                        <a:t> </a:t>
                      </a:r>
                      <a:endParaRPr lang="en-GB" sz="1400" dirty="0">
                        <a:solidFill>
                          <a:srgbClr val="00B050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B050"/>
                          </a:solidFill>
                          <a:effectLst/>
                          <a:latin typeface="Myriad Pro Semibold"/>
                        </a:rPr>
                        <a:t> </a:t>
                      </a:r>
                      <a:endParaRPr lang="en-GB" sz="1400" dirty="0">
                        <a:solidFill>
                          <a:srgbClr val="00B050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B050"/>
                          </a:solidFill>
                          <a:effectLst/>
                          <a:latin typeface="Myriad Pro Semibold"/>
                        </a:rPr>
                        <a:t> </a:t>
                      </a:r>
                      <a:endParaRPr lang="en-GB" sz="1400" dirty="0">
                        <a:solidFill>
                          <a:srgbClr val="00B050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B050"/>
                          </a:solidFill>
                          <a:effectLst/>
                          <a:latin typeface="Myriad Pro Semibold"/>
                        </a:rPr>
                        <a:t> </a:t>
                      </a:r>
                      <a:endParaRPr lang="en-GB" sz="1400" dirty="0">
                        <a:solidFill>
                          <a:srgbClr val="00B050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058088"/>
                  </a:ext>
                </a:extLst>
              </a:tr>
              <a:tr h="4939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</a:rPr>
                        <a:t>Counting in 4s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E2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solidFill>
                          <a:srgbClr val="00B050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B050"/>
                          </a:solidFill>
                          <a:effectLst/>
                          <a:latin typeface="Myriad Pro Semibold"/>
                        </a:rPr>
                        <a:t> </a:t>
                      </a:r>
                      <a:endParaRPr lang="en-GB" sz="1400" dirty="0">
                        <a:solidFill>
                          <a:srgbClr val="00B050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B050"/>
                          </a:solidFill>
                          <a:effectLst/>
                          <a:latin typeface="Myriad Pro Semibold"/>
                        </a:rPr>
                        <a:t> </a:t>
                      </a:r>
                      <a:endParaRPr lang="en-GB" sz="1400" dirty="0">
                        <a:solidFill>
                          <a:srgbClr val="00B050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B050"/>
                          </a:solidFill>
                          <a:effectLst/>
                          <a:latin typeface="Myriad Pro Semibold"/>
                        </a:rPr>
                        <a:t> </a:t>
                      </a:r>
                      <a:endParaRPr lang="en-GB" sz="1400" dirty="0">
                        <a:solidFill>
                          <a:srgbClr val="00B050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B050"/>
                          </a:solidFill>
                          <a:effectLst/>
                          <a:latin typeface="Myriad Pro Semibold"/>
                        </a:rPr>
                        <a:t> </a:t>
                      </a:r>
                      <a:endParaRPr lang="en-GB" sz="1400" dirty="0">
                        <a:solidFill>
                          <a:srgbClr val="00B050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B050"/>
                          </a:solidFill>
                          <a:effectLst/>
                          <a:latin typeface="Myriad Pro Semibold"/>
                        </a:rPr>
                        <a:t> </a:t>
                      </a:r>
                      <a:endParaRPr lang="en-GB" sz="1400" dirty="0">
                        <a:solidFill>
                          <a:srgbClr val="00B050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B050"/>
                          </a:solidFill>
                          <a:effectLst/>
                          <a:latin typeface="Myriad Pro Semibold"/>
                        </a:rPr>
                        <a:t> </a:t>
                      </a:r>
                      <a:endParaRPr lang="en-GB" sz="1400" dirty="0">
                        <a:solidFill>
                          <a:srgbClr val="00B050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B050"/>
                          </a:solidFill>
                          <a:effectLst/>
                          <a:latin typeface="Myriad Pro Semibold"/>
                        </a:rPr>
                        <a:t> </a:t>
                      </a:r>
                      <a:endParaRPr lang="en-GB" sz="1400" dirty="0">
                        <a:solidFill>
                          <a:srgbClr val="00B050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B050"/>
                          </a:solidFill>
                          <a:effectLst/>
                          <a:latin typeface="Myriad Pro Semibold"/>
                        </a:rPr>
                        <a:t> </a:t>
                      </a:r>
                      <a:endParaRPr lang="en-GB" sz="1400" dirty="0">
                        <a:solidFill>
                          <a:srgbClr val="00B050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B050"/>
                          </a:solidFill>
                          <a:effectLst/>
                          <a:latin typeface="Myriad Pro Semibold"/>
                        </a:rPr>
                        <a:t> </a:t>
                      </a:r>
                      <a:endParaRPr lang="en-GB" sz="1400" dirty="0">
                        <a:solidFill>
                          <a:srgbClr val="00B050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solidFill>
                          <a:srgbClr val="00B050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B050"/>
                          </a:solidFill>
                          <a:effectLst/>
                          <a:latin typeface="Myriad Pro Semibold"/>
                        </a:rPr>
                        <a:t> </a:t>
                      </a:r>
                      <a:endParaRPr lang="en-GB" sz="1400" dirty="0">
                        <a:solidFill>
                          <a:srgbClr val="00B050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B050"/>
                          </a:solidFill>
                          <a:effectLst/>
                          <a:latin typeface="Myriad Pro Semibold"/>
                        </a:rPr>
                        <a:t> </a:t>
                      </a:r>
                      <a:endParaRPr lang="en-GB" sz="1400" dirty="0">
                        <a:solidFill>
                          <a:srgbClr val="00B050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B050"/>
                          </a:solidFill>
                          <a:effectLst/>
                          <a:latin typeface="Myriad Pro Semibold"/>
                        </a:rPr>
                        <a:t> </a:t>
                      </a:r>
                      <a:endParaRPr lang="en-GB" sz="1400" dirty="0">
                        <a:solidFill>
                          <a:srgbClr val="00B050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B050"/>
                          </a:solidFill>
                          <a:effectLst/>
                          <a:latin typeface="Myriad Pro Semibold"/>
                        </a:rPr>
                        <a:t> </a:t>
                      </a:r>
                      <a:endParaRPr lang="en-GB" sz="1400" dirty="0">
                        <a:solidFill>
                          <a:srgbClr val="00B050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B050"/>
                          </a:solidFill>
                          <a:effectLst/>
                          <a:latin typeface="Myriad Pro Semibold"/>
                        </a:rPr>
                        <a:t> </a:t>
                      </a:r>
                      <a:endParaRPr lang="en-GB" sz="1400" dirty="0">
                        <a:solidFill>
                          <a:srgbClr val="00B050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B050"/>
                          </a:solidFill>
                          <a:effectLst/>
                          <a:latin typeface="Myriad Pro Semibold"/>
                        </a:rPr>
                        <a:t> </a:t>
                      </a:r>
                      <a:endParaRPr lang="en-GB" sz="1400" dirty="0">
                        <a:solidFill>
                          <a:srgbClr val="00B050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B050"/>
                          </a:solidFill>
                          <a:effectLst/>
                          <a:latin typeface="Myriad Pro Semibold"/>
                        </a:rPr>
                        <a:t> </a:t>
                      </a:r>
                      <a:endParaRPr lang="en-GB" sz="1400" dirty="0">
                        <a:solidFill>
                          <a:srgbClr val="00B050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B050"/>
                          </a:solidFill>
                          <a:effectLst/>
                          <a:latin typeface="Myriad Pro Semibold"/>
                        </a:rPr>
                        <a:t> </a:t>
                      </a:r>
                      <a:endParaRPr lang="en-GB" sz="1400" dirty="0">
                        <a:solidFill>
                          <a:srgbClr val="00B050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B050"/>
                          </a:solidFill>
                          <a:effectLst/>
                          <a:latin typeface="Myriad Pro Semibold"/>
                        </a:rPr>
                        <a:t> </a:t>
                      </a:r>
                      <a:endParaRPr lang="en-GB" sz="1400" dirty="0">
                        <a:solidFill>
                          <a:srgbClr val="00B050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solidFill>
                          <a:srgbClr val="00B050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B050"/>
                          </a:solidFill>
                          <a:effectLst/>
                          <a:latin typeface="Myriad Pro Semibold"/>
                        </a:rPr>
                        <a:t> </a:t>
                      </a:r>
                      <a:endParaRPr lang="en-GB" sz="1400" dirty="0">
                        <a:solidFill>
                          <a:srgbClr val="00B050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B050"/>
                          </a:solidFill>
                          <a:effectLst/>
                          <a:latin typeface="Myriad Pro Semibold"/>
                        </a:rPr>
                        <a:t> </a:t>
                      </a:r>
                      <a:endParaRPr lang="en-GB" sz="1400" dirty="0">
                        <a:solidFill>
                          <a:srgbClr val="00B050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B050"/>
                          </a:solidFill>
                          <a:effectLst/>
                          <a:latin typeface="Myriad Pro Semibold"/>
                        </a:rPr>
                        <a:t> </a:t>
                      </a:r>
                      <a:endParaRPr lang="en-GB" sz="1400" dirty="0">
                        <a:solidFill>
                          <a:srgbClr val="00B050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B050"/>
                          </a:solidFill>
                          <a:effectLst/>
                          <a:latin typeface="Myriad Pro Semibold"/>
                        </a:rPr>
                        <a:t> </a:t>
                      </a:r>
                      <a:endParaRPr lang="en-GB" sz="1400" dirty="0">
                        <a:solidFill>
                          <a:srgbClr val="00B050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2620835"/>
                  </a:ext>
                </a:extLst>
              </a:tr>
              <a:tr h="49390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Myriad Pro Semibold"/>
                        </a:rPr>
                        <a:t>Counting in 8s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E2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solidFill>
                          <a:srgbClr val="00B050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solidFill>
                          <a:srgbClr val="00B050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solidFill>
                          <a:srgbClr val="00B050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solidFill>
                          <a:srgbClr val="00B050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solidFill>
                          <a:srgbClr val="00B050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solidFill>
                          <a:srgbClr val="00B050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solidFill>
                          <a:srgbClr val="00B050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solidFill>
                          <a:srgbClr val="00B050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solidFill>
                          <a:srgbClr val="00B050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solidFill>
                          <a:srgbClr val="00B050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solidFill>
                          <a:srgbClr val="00B050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solidFill>
                          <a:srgbClr val="00B050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solidFill>
                          <a:srgbClr val="00B050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solidFill>
                          <a:srgbClr val="00B050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solidFill>
                          <a:srgbClr val="00B050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solidFill>
                          <a:srgbClr val="00B050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solidFill>
                          <a:srgbClr val="00B050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solidFill>
                          <a:srgbClr val="00B050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solidFill>
                          <a:srgbClr val="00B050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solidFill>
                          <a:srgbClr val="00B050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solidFill>
                          <a:srgbClr val="00B050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solidFill>
                          <a:srgbClr val="00B050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solidFill>
                          <a:srgbClr val="00B050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solidFill>
                          <a:srgbClr val="00B050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solidFill>
                          <a:srgbClr val="00B050"/>
                        </a:solidFill>
                        <a:effectLst/>
                        <a:latin typeface="Myriad Pro Semibold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83371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89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" grpId="0" animBg="1"/>
      <p:bldP spid="4" grpId="0" animBg="1"/>
      <p:bldP spid="5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7" grpId="0"/>
      <p:bldP spid="38" grpId="0"/>
      <p:bldP spid="39" grpId="0"/>
      <p:bldP spid="40" grpId="0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>
            <a:extLst>
              <a:ext uri="{FF2B5EF4-FFF2-40B4-BE49-F238E27FC236}">
                <a16:creationId xmlns:a16="http://schemas.microsoft.com/office/drawing/2014/main" id="{4E77141B-CC64-49C5-A1C4-03DB504595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0137" y="2608396"/>
            <a:ext cx="58192" cy="83962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178E754-D792-4B89-B69D-72411E4EE4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632" y="1268757"/>
            <a:ext cx="191202" cy="112227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82819B2-FEC1-4612-9448-A338E8CDA2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494" y="1268757"/>
            <a:ext cx="191202" cy="112227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9D9F257-6760-4740-BB34-CE193468E0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720" y="1268757"/>
            <a:ext cx="191202" cy="112227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3AF024E-C9B6-425D-8F0F-382746E390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582" y="1268757"/>
            <a:ext cx="191202" cy="112227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83879D1-A560-44B3-AC42-C5C0EE3B2B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7102" y="1268757"/>
            <a:ext cx="191202" cy="112227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080E3CA-BAE9-4460-BE9D-CE1B65E863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8343" y="1268757"/>
            <a:ext cx="191202" cy="112227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253E637-2438-4692-BC90-E27B857345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1796" y="1268757"/>
            <a:ext cx="191202" cy="112227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EEF8671-1511-4806-986A-6F533B5DB0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325" y="1268757"/>
            <a:ext cx="191202" cy="1122272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A08B768-8097-433D-9C7A-69BB793AD5B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altLang="en-US" dirty="0"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2.7 </a:t>
            </a:r>
            <a:r>
              <a:rPr lang="en-GB" dirty="0"/>
              <a:t>The 2, 4 and 8 times tables   </a:t>
            </a:r>
            <a:r>
              <a:rPr lang="en-US" altLang="en-US" dirty="0">
                <a:solidFill>
                  <a:srgbClr val="00628C"/>
                </a:solidFill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Step 4:10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A5B2FD8-0E89-4DA3-9482-46BFFBF2FD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0137" y="1410080"/>
            <a:ext cx="58192" cy="83962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F130B05-9CF1-4C4E-AC60-DE4902203A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999" y="1410080"/>
            <a:ext cx="58192" cy="83962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A04E612-6CAC-4B24-8687-CEA9C02A34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2225" y="1410080"/>
            <a:ext cx="58192" cy="83962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DBEBE64-8775-4FA4-BAF9-8EE22934F6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7087" y="1410080"/>
            <a:ext cx="58192" cy="83962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195F98F-D219-4201-8B18-BF53FEDC76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3607" y="1410080"/>
            <a:ext cx="58192" cy="83962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DFDE795-D388-4BE0-9A11-805F54DC6F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4848" y="1410080"/>
            <a:ext cx="58192" cy="83962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9714F86-208B-41CE-A3E3-32229A0F41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301" y="1410080"/>
            <a:ext cx="58192" cy="83962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6846251-967D-4DD0-BEA2-733CE6AB67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7830" y="1410080"/>
            <a:ext cx="58192" cy="839626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269DBB13-1E62-4191-8EA2-F448C72AC431}"/>
              </a:ext>
            </a:extLst>
          </p:cNvPr>
          <p:cNvSpPr txBox="1"/>
          <p:nvPr/>
        </p:nvSpPr>
        <p:spPr bwMode="auto">
          <a:xfrm>
            <a:off x="7625027" y="1556793"/>
            <a:ext cx="30779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8      ×     1      =      8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CA7B87FC-57E5-43CB-899C-F69E309C91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0137" y="1412776"/>
            <a:ext cx="58192" cy="839626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6EF78EF4-F168-4B30-80CD-FF8FFDC885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999" y="1410080"/>
            <a:ext cx="58192" cy="839626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D4C89C47-384F-40AF-A476-BA4D748743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2225" y="1412776"/>
            <a:ext cx="58192" cy="839626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BF6EAE95-C369-4C88-A2AB-B4FEA553C4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7087" y="1410080"/>
            <a:ext cx="58192" cy="839626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0C1A063F-3D5A-45A9-9357-FC6FF3100F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3607" y="1410080"/>
            <a:ext cx="58192" cy="839626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CD31EF42-6C02-432F-9E09-4BAB7E3C14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4848" y="1407384"/>
            <a:ext cx="58192" cy="839626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CD273C31-0BC4-4424-8F97-63E3297498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301" y="1410080"/>
            <a:ext cx="58192" cy="839626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93FB0F4B-6949-4C98-99E6-01D29003B8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7830" y="1407384"/>
            <a:ext cx="58192" cy="839626"/>
          </a:xfrm>
          <a:prstGeom prst="rect">
            <a:avLst/>
          </a:prstGeom>
        </p:spPr>
      </p:pic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4662CB14-8870-49BD-A479-32651AAD8520}"/>
              </a:ext>
            </a:extLst>
          </p:cNvPr>
          <p:cNvSpPr/>
          <p:nvPr/>
        </p:nvSpPr>
        <p:spPr bwMode="auto">
          <a:xfrm>
            <a:off x="2711624" y="2538067"/>
            <a:ext cx="713390" cy="968656"/>
          </a:xfrm>
          <a:prstGeom prst="roundRect">
            <a:avLst>
              <a:gd name="adj" fmla="val 8180"/>
            </a:avLst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3962C983-D9A9-421C-98DC-4C5A2909C098}"/>
              </a:ext>
            </a:extLst>
          </p:cNvPr>
          <p:cNvSpPr txBox="1"/>
          <p:nvPr/>
        </p:nvSpPr>
        <p:spPr bwMode="auto">
          <a:xfrm>
            <a:off x="7625028" y="2764102"/>
            <a:ext cx="307794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4      ×     2      =      8</a:t>
            </a: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C67C8D95-2455-4538-AF32-094742F1B1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999" y="2605700"/>
            <a:ext cx="58192" cy="839626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6A85E075-C9D5-4446-8A1D-2FB8D26DC6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2225" y="2608396"/>
            <a:ext cx="58192" cy="839626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77DE0235-B68D-489A-99C6-F9B2A5D9D8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7087" y="2605700"/>
            <a:ext cx="58192" cy="839626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12C1A1BC-3F66-4708-A0FA-717DF25141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3607" y="2605700"/>
            <a:ext cx="58192" cy="839626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6468258C-EA06-4072-AFF3-721EA6DEF2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4848" y="2603004"/>
            <a:ext cx="58192" cy="839626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D30F3099-8A16-4895-8EC3-E802E8C1E9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301" y="2605700"/>
            <a:ext cx="58192" cy="839626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4C82DA2F-3A8D-4ABD-B860-6E4FBCB488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7830" y="2603004"/>
            <a:ext cx="58192" cy="839626"/>
          </a:xfrm>
          <a:prstGeom prst="rect">
            <a:avLst/>
          </a:prstGeom>
        </p:spPr>
      </p:pic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D73EDEFA-5C74-4F9C-9788-61319B718FB7}"/>
              </a:ext>
            </a:extLst>
          </p:cNvPr>
          <p:cNvSpPr/>
          <p:nvPr/>
        </p:nvSpPr>
        <p:spPr bwMode="auto">
          <a:xfrm>
            <a:off x="2740199" y="3746097"/>
            <a:ext cx="1479748" cy="968656"/>
          </a:xfrm>
          <a:prstGeom prst="roundRect">
            <a:avLst>
              <a:gd name="adj" fmla="val 8180"/>
            </a:avLst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B919728E-2D32-4BBC-A0BB-D4F0342FC059}"/>
              </a:ext>
            </a:extLst>
          </p:cNvPr>
          <p:cNvSpPr/>
          <p:nvPr/>
        </p:nvSpPr>
        <p:spPr bwMode="auto">
          <a:xfrm>
            <a:off x="4280617" y="3746097"/>
            <a:ext cx="1479748" cy="968656"/>
          </a:xfrm>
          <a:prstGeom prst="roundRect">
            <a:avLst>
              <a:gd name="adj" fmla="val 8180"/>
            </a:avLst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E8145380-EDCE-412D-B36D-A64BD7C49AE7}"/>
              </a:ext>
            </a:extLst>
          </p:cNvPr>
          <p:cNvSpPr/>
          <p:nvPr/>
        </p:nvSpPr>
        <p:spPr bwMode="auto">
          <a:xfrm>
            <a:off x="3491660" y="2538067"/>
            <a:ext cx="713390" cy="968656"/>
          </a:xfrm>
          <a:prstGeom prst="roundRect">
            <a:avLst>
              <a:gd name="adj" fmla="val 8180"/>
            </a:avLst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D7961CF0-67B4-4583-8F55-26752B037B1E}"/>
              </a:ext>
            </a:extLst>
          </p:cNvPr>
          <p:cNvSpPr/>
          <p:nvPr/>
        </p:nvSpPr>
        <p:spPr bwMode="auto">
          <a:xfrm>
            <a:off x="4255425" y="2538067"/>
            <a:ext cx="713390" cy="968656"/>
          </a:xfrm>
          <a:prstGeom prst="roundRect">
            <a:avLst>
              <a:gd name="adj" fmla="val 8180"/>
            </a:avLst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C3574A33-066F-45A0-8393-90475DBE0946}"/>
              </a:ext>
            </a:extLst>
          </p:cNvPr>
          <p:cNvSpPr/>
          <p:nvPr/>
        </p:nvSpPr>
        <p:spPr bwMode="auto">
          <a:xfrm>
            <a:off x="5035461" y="2538067"/>
            <a:ext cx="713390" cy="968656"/>
          </a:xfrm>
          <a:prstGeom prst="roundRect">
            <a:avLst>
              <a:gd name="adj" fmla="val 8180"/>
            </a:avLst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C9838361-D4FD-4F9A-B664-2EDB8CD63F40}"/>
              </a:ext>
            </a:extLst>
          </p:cNvPr>
          <p:cNvSpPr txBox="1"/>
          <p:nvPr/>
        </p:nvSpPr>
        <p:spPr bwMode="auto">
          <a:xfrm>
            <a:off x="7625028" y="5105765"/>
            <a:ext cx="339274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1      ×      8      =      8</a:t>
            </a:r>
          </a:p>
        </p:txBody>
      </p:sp>
      <p:pic>
        <p:nvPicPr>
          <p:cNvPr id="70" name="Picture 69">
            <a:extLst>
              <a:ext uri="{FF2B5EF4-FFF2-40B4-BE49-F238E27FC236}">
                <a16:creationId xmlns:a16="http://schemas.microsoft.com/office/drawing/2014/main" id="{9C877B68-9135-4300-B9BA-D02CAA47A0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0137" y="3824170"/>
            <a:ext cx="58192" cy="839626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7984BA19-6B36-4A2F-88CE-1D1EB9D9C6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999" y="3824170"/>
            <a:ext cx="58192" cy="839626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CFF44367-A575-4CD7-AA10-25EA8AA03F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2225" y="3824170"/>
            <a:ext cx="58192" cy="839626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302C098C-2AFB-4805-B1CD-2600F84E89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7087" y="3824170"/>
            <a:ext cx="58192" cy="839626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63850A63-0F8A-4321-90BD-661F331FE1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3607" y="3824170"/>
            <a:ext cx="58192" cy="839626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C31136A3-4DF7-4420-83FA-6079D8D054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4848" y="3824170"/>
            <a:ext cx="58192" cy="839626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19A82AF2-0DCB-4D8E-A4FE-09BA3DB6B8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301" y="3824170"/>
            <a:ext cx="58192" cy="839626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24BDFFCA-CFCD-42DB-9EAC-EF7EE68C5C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7830" y="3824170"/>
            <a:ext cx="58192" cy="839626"/>
          </a:xfrm>
          <a:prstGeom prst="rect">
            <a:avLst/>
          </a:prstGeom>
        </p:spPr>
      </p:pic>
      <p:sp>
        <p:nvSpPr>
          <p:cNvPr id="78" name="Rectangle: Rounded Corners 77">
            <a:extLst>
              <a:ext uri="{FF2B5EF4-FFF2-40B4-BE49-F238E27FC236}">
                <a16:creationId xmlns:a16="http://schemas.microsoft.com/office/drawing/2014/main" id="{B61583F7-D068-4B46-8CFE-912C1E8274E0}"/>
              </a:ext>
            </a:extLst>
          </p:cNvPr>
          <p:cNvSpPr/>
          <p:nvPr/>
        </p:nvSpPr>
        <p:spPr bwMode="auto">
          <a:xfrm>
            <a:off x="2730674" y="4941168"/>
            <a:ext cx="3029691" cy="968656"/>
          </a:xfrm>
          <a:prstGeom prst="roundRect">
            <a:avLst>
              <a:gd name="adj" fmla="val 8180"/>
            </a:avLst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B94E1BE2-6B54-401D-BF38-395661EA196F}"/>
              </a:ext>
            </a:extLst>
          </p:cNvPr>
          <p:cNvSpPr txBox="1"/>
          <p:nvPr/>
        </p:nvSpPr>
        <p:spPr bwMode="auto">
          <a:xfrm>
            <a:off x="7625027" y="3933057"/>
            <a:ext cx="307794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2      ×     4      =      8</a:t>
            </a:r>
          </a:p>
        </p:txBody>
      </p:sp>
      <p:pic>
        <p:nvPicPr>
          <p:cNvPr id="80" name="Picture 79">
            <a:extLst>
              <a:ext uri="{FF2B5EF4-FFF2-40B4-BE49-F238E27FC236}">
                <a16:creationId xmlns:a16="http://schemas.microsoft.com/office/drawing/2014/main" id="{E3A25358-28BF-42DF-8F59-C72755ECDC0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17579" y="2049947"/>
            <a:ext cx="1566267" cy="630000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0A01DC13-7FEB-4945-B3CE-CD425F93727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41383" y="2040623"/>
            <a:ext cx="232927" cy="790126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6CC0C68F-55FC-4BCD-8968-35CE9DF982C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40181" y="2052626"/>
            <a:ext cx="864096" cy="630000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8CC99DF1-EFCD-46F9-A608-BB460C09502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222581" y="1995532"/>
            <a:ext cx="233184" cy="790995"/>
          </a:xfrm>
          <a:prstGeom prst="rect">
            <a:avLst/>
          </a:prstGeom>
        </p:spPr>
      </p:pic>
      <p:sp>
        <p:nvSpPr>
          <p:cNvPr id="85" name="Oval 84">
            <a:extLst>
              <a:ext uri="{FF2B5EF4-FFF2-40B4-BE49-F238E27FC236}">
                <a16:creationId xmlns:a16="http://schemas.microsoft.com/office/drawing/2014/main" id="{2B552835-22A5-4B42-B0ED-1A9A879E9380}"/>
              </a:ext>
            </a:extLst>
          </p:cNvPr>
          <p:cNvSpPr>
            <a:spLocks noChangeAspect="1"/>
          </p:cNvSpPr>
          <p:nvPr/>
        </p:nvSpPr>
        <p:spPr bwMode="auto">
          <a:xfrm>
            <a:off x="7460561" y="1459408"/>
            <a:ext cx="692498" cy="692498"/>
          </a:xfrm>
          <a:prstGeom prst="ellipse">
            <a:avLst/>
          </a:prstGeom>
          <a:noFill/>
          <a:ln w="28575" cap="flat" cmpd="sng" algn="ctr">
            <a:solidFill>
              <a:srgbClr val="00628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FEE3C348-6B96-4A90-BA81-360425C5EB4B}"/>
              </a:ext>
            </a:extLst>
          </p:cNvPr>
          <p:cNvSpPr>
            <a:spLocks noChangeAspect="1"/>
          </p:cNvSpPr>
          <p:nvPr/>
        </p:nvSpPr>
        <p:spPr bwMode="auto">
          <a:xfrm>
            <a:off x="7460561" y="2638468"/>
            <a:ext cx="692498" cy="692498"/>
          </a:xfrm>
          <a:prstGeom prst="ellipse">
            <a:avLst/>
          </a:prstGeom>
          <a:noFill/>
          <a:ln w="28575" cap="flat" cmpd="sng" algn="ctr">
            <a:solidFill>
              <a:srgbClr val="00628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pic>
        <p:nvPicPr>
          <p:cNvPr id="89" name="Picture 88">
            <a:extLst>
              <a:ext uri="{FF2B5EF4-FFF2-40B4-BE49-F238E27FC236}">
                <a16:creationId xmlns:a16="http://schemas.microsoft.com/office/drawing/2014/main" id="{B737BFC8-B115-4CFE-96F3-A2A2848CF34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60161" y="3214938"/>
            <a:ext cx="232927" cy="790126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CBBF6877-AD0D-46F4-B724-D438DD19354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241359" y="3212977"/>
            <a:ext cx="233184" cy="790995"/>
          </a:xfrm>
          <a:prstGeom prst="rect">
            <a:avLst/>
          </a:prstGeom>
        </p:spPr>
      </p:pic>
      <p:sp>
        <p:nvSpPr>
          <p:cNvPr id="91" name="Oval 90">
            <a:extLst>
              <a:ext uri="{FF2B5EF4-FFF2-40B4-BE49-F238E27FC236}">
                <a16:creationId xmlns:a16="http://schemas.microsoft.com/office/drawing/2014/main" id="{0B68A32E-CEC2-4D42-AC39-ADFC2B347ED0}"/>
              </a:ext>
            </a:extLst>
          </p:cNvPr>
          <p:cNvSpPr>
            <a:spLocks noChangeAspect="1"/>
          </p:cNvSpPr>
          <p:nvPr/>
        </p:nvSpPr>
        <p:spPr bwMode="auto">
          <a:xfrm>
            <a:off x="7460561" y="3832473"/>
            <a:ext cx="692498" cy="692498"/>
          </a:xfrm>
          <a:prstGeom prst="ellipse">
            <a:avLst/>
          </a:prstGeom>
          <a:noFill/>
          <a:ln w="28575" cap="flat" cmpd="sng" algn="ctr">
            <a:solidFill>
              <a:srgbClr val="00628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pic>
        <p:nvPicPr>
          <p:cNvPr id="92" name="Picture 91">
            <a:extLst>
              <a:ext uri="{FF2B5EF4-FFF2-40B4-BE49-F238E27FC236}">
                <a16:creationId xmlns:a16="http://schemas.microsoft.com/office/drawing/2014/main" id="{6B9DFB5C-AF1E-471C-9609-637A0F1BA70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46509" y="4393704"/>
            <a:ext cx="232927" cy="790126"/>
          </a:xfrm>
          <a:prstGeom prst="rect">
            <a:avLst/>
          </a:prstGeom>
        </p:spPr>
      </p:pic>
      <p:pic>
        <p:nvPicPr>
          <p:cNvPr id="93" name="Picture 92">
            <a:extLst>
              <a:ext uri="{FF2B5EF4-FFF2-40B4-BE49-F238E27FC236}">
                <a16:creationId xmlns:a16="http://schemas.microsoft.com/office/drawing/2014/main" id="{231BD918-0C2E-402E-8329-CA4D16D3A76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227707" y="4348613"/>
            <a:ext cx="233184" cy="790995"/>
          </a:xfrm>
          <a:prstGeom prst="rect">
            <a:avLst/>
          </a:prstGeom>
        </p:spPr>
      </p:pic>
      <p:sp>
        <p:nvSpPr>
          <p:cNvPr id="94" name="Oval 93">
            <a:extLst>
              <a:ext uri="{FF2B5EF4-FFF2-40B4-BE49-F238E27FC236}">
                <a16:creationId xmlns:a16="http://schemas.microsoft.com/office/drawing/2014/main" id="{B9D83E62-2563-42F2-B2F0-16E02C6DC6E7}"/>
              </a:ext>
            </a:extLst>
          </p:cNvPr>
          <p:cNvSpPr>
            <a:spLocks noChangeAspect="1"/>
          </p:cNvSpPr>
          <p:nvPr/>
        </p:nvSpPr>
        <p:spPr bwMode="auto">
          <a:xfrm>
            <a:off x="7460561" y="5001074"/>
            <a:ext cx="692498" cy="692498"/>
          </a:xfrm>
          <a:prstGeom prst="ellipse">
            <a:avLst/>
          </a:prstGeom>
          <a:noFill/>
          <a:ln w="28575" cap="flat" cmpd="sng" algn="ctr">
            <a:solidFill>
              <a:srgbClr val="00628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pic>
        <p:nvPicPr>
          <p:cNvPr id="95" name="Picture 94">
            <a:extLst>
              <a:ext uri="{FF2B5EF4-FFF2-40B4-BE49-F238E27FC236}">
                <a16:creationId xmlns:a16="http://schemas.microsoft.com/office/drawing/2014/main" id="{640E94C9-E5EA-46DC-8635-81BFC0D3F32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26689" y="3326349"/>
            <a:ext cx="1566267" cy="630000"/>
          </a:xfrm>
          <a:prstGeom prst="rect">
            <a:avLst/>
          </a:prstGeom>
        </p:spPr>
      </p:pic>
      <p:pic>
        <p:nvPicPr>
          <p:cNvPr id="96" name="Picture 95">
            <a:extLst>
              <a:ext uri="{FF2B5EF4-FFF2-40B4-BE49-F238E27FC236}">
                <a16:creationId xmlns:a16="http://schemas.microsoft.com/office/drawing/2014/main" id="{7C3419ED-40B3-4C4A-A48F-AEA51101533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49291" y="3329028"/>
            <a:ext cx="864096" cy="630000"/>
          </a:xfrm>
          <a:prstGeom prst="rect">
            <a:avLst/>
          </a:prstGeom>
        </p:spPr>
      </p:pic>
      <p:pic>
        <p:nvPicPr>
          <p:cNvPr id="97" name="Picture 96">
            <a:extLst>
              <a:ext uri="{FF2B5EF4-FFF2-40B4-BE49-F238E27FC236}">
                <a16:creationId xmlns:a16="http://schemas.microsoft.com/office/drawing/2014/main" id="{87F4E2EA-7BE8-45DF-B215-2BBC4CC27BC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26689" y="4422080"/>
            <a:ext cx="1566267" cy="630000"/>
          </a:xfrm>
          <a:prstGeom prst="rect">
            <a:avLst/>
          </a:prstGeom>
        </p:spPr>
      </p:pic>
      <p:pic>
        <p:nvPicPr>
          <p:cNvPr id="98" name="Picture 97">
            <a:extLst>
              <a:ext uri="{FF2B5EF4-FFF2-40B4-BE49-F238E27FC236}">
                <a16:creationId xmlns:a16="http://schemas.microsoft.com/office/drawing/2014/main" id="{F305FF36-8708-4D72-8E09-0CED097807F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49291" y="4424759"/>
            <a:ext cx="864096" cy="63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088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3.7037E-7 L -2.77778E-7 0.17477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727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33333E-6 L 2.22222E-6 0.17477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727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7037E-7 L -2.22222E-6 0.17477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727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3.33333E-6 L 2.77778E-7 0.17477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727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3.33333E-6 L -3.88889E-6 0.17477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727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4.81481E-6 L -5.55556E-7 0.17476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727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33333E-6 L 5.55556E-7 0.17477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727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81481E-6 L -2.5E-6 0.17476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-0.00093 L 0.00069 0.17384 " pathEditMode="relative" rAng="0" ptsTypes="AA">
                                      <p:cBhvr>
                                        <p:cTn id="119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727"/>
                                    </p:animMotion>
                                  </p:childTnLst>
                                </p:cTn>
                              </p:par>
                              <p:par>
                                <p:cTn id="12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2.22222E-6 L 2.22222E-6 0.17477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727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4.81481E-6 L -2.22222E-6 0.17476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727"/>
                                    </p:animMotion>
                                  </p:childTnLst>
                                </p:cTn>
                              </p:par>
                              <p:par>
                                <p:cTn id="12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2.22222E-6 L 2.77778E-7 0.17477 " pathEditMode="relative" rAng="0" ptsTypes="AA">
                                      <p:cBhvr>
                                        <p:cTn id="125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727"/>
                                    </p:animMotion>
                                  </p:childTnLst>
                                </p:cTn>
                              </p:par>
                              <p:par>
                                <p:cTn id="12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2.22222E-6 L -3.88889E-6 0.17477 " pathEditMode="relative" rAng="0" ptsTypes="AA">
                                      <p:cBhvr>
                                        <p:cTn id="127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727"/>
                                    </p:animMotion>
                                  </p:childTnLst>
                                </p:cTn>
                              </p:par>
                              <p:par>
                                <p:cTn id="12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7.40741E-7 L -5.55556E-7 0.17477 " pathEditMode="relative" rAng="0" ptsTypes="AA">
                                      <p:cBhvr>
                                        <p:cTn id="129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727"/>
                                    </p:animMotion>
                                  </p:childTnLst>
                                </p:cTn>
                              </p:par>
                              <p:par>
                                <p:cTn id="13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2.22222E-6 L 5.55556E-7 0.17477 " pathEditMode="relative" rAng="0" ptsTypes="AA">
                                      <p:cBhvr>
                                        <p:cTn id="131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727"/>
                                    </p:animMotion>
                                  </p:childTnLst>
                                </p:cTn>
                              </p:par>
                              <p:par>
                                <p:cTn id="13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7.40741E-7 L -2.5E-6 0.17477 " pathEditMode="relative" rAng="0" ptsTypes="AA">
                                      <p:cBhvr>
                                        <p:cTn id="133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500"/>
                            </p:stCondLst>
                            <p:childTnLst>
                              <p:par>
                                <p:cTn id="19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11022E-16 L -2.77778E-7 0.17477 " pathEditMode="relative" rAng="0" ptsTypes="AA">
                                      <p:cBhvr>
                                        <p:cTn id="192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727"/>
                                    </p:animMotion>
                                  </p:childTnLst>
                                </p:cTn>
                              </p:par>
                              <p:par>
                                <p:cTn id="19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11022E-16 L 2.22222E-6 0.17477 " pathEditMode="relative" rAng="0" ptsTypes="AA">
                                      <p:cBhvr>
                                        <p:cTn id="194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727"/>
                                    </p:animMotion>
                                  </p:childTnLst>
                                </p:cTn>
                              </p:par>
                              <p:par>
                                <p:cTn id="19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1.11022E-16 L -2.22222E-6 0.17477 " pathEditMode="relative" rAng="0" ptsTypes="AA">
                                      <p:cBhvr>
                                        <p:cTn id="196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727"/>
                                    </p:animMotion>
                                  </p:childTnLst>
                                </p:cTn>
                              </p:par>
                              <p:par>
                                <p:cTn id="19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1.11022E-16 L 2.77778E-7 0.17477 " pathEditMode="relative" rAng="0" ptsTypes="AA">
                                      <p:cBhvr>
                                        <p:cTn id="198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727"/>
                                    </p:animMotion>
                                  </p:childTnLst>
                                </p:cTn>
                              </p:par>
                              <p:par>
                                <p:cTn id="19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11022E-16 L -3.88889E-6 0.17477 " pathEditMode="relative" rAng="0" ptsTypes="AA">
                                      <p:cBhvr>
                                        <p:cTn id="200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727"/>
                                    </p:animMotion>
                                  </p:childTnLst>
                                </p:cTn>
                              </p:par>
                              <p:par>
                                <p:cTn id="20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11022E-16 L -5.55556E-7 0.17477 " pathEditMode="relative" rAng="0" ptsTypes="AA">
                                      <p:cBhvr>
                                        <p:cTn id="202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727"/>
                                    </p:animMotion>
                                  </p:childTnLst>
                                </p:cTn>
                              </p:par>
                              <p:par>
                                <p:cTn id="20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11022E-16 L 5.55556E-7 0.17477 " pathEditMode="relative" rAng="0" ptsTypes="AA">
                                      <p:cBhvr>
                                        <p:cTn id="204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727"/>
                                    </p:animMotion>
                                  </p:childTnLst>
                                </p:cTn>
                              </p:par>
                              <p:par>
                                <p:cTn id="20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11022E-16 L -2.5E-6 0.17477 " pathEditMode="relative" rAng="0" ptsTypes="AA">
                                      <p:cBhvr>
                                        <p:cTn id="206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52" grpId="0" animBg="1"/>
      <p:bldP spid="54" grpId="0"/>
      <p:bldP spid="63" grpId="0" animBg="1"/>
      <p:bldP spid="64" grpId="0" animBg="1"/>
      <p:bldP spid="65" grpId="0" animBg="1"/>
      <p:bldP spid="67" grpId="0" animBg="1"/>
      <p:bldP spid="68" grpId="0" animBg="1"/>
      <p:bldP spid="69" grpId="0"/>
      <p:bldP spid="78" grpId="0" animBg="1"/>
      <p:bldP spid="79" grpId="0"/>
      <p:bldP spid="85" grpId="0" animBg="1"/>
      <p:bldP spid="86" grpId="0" animBg="1"/>
      <p:bldP spid="91" grpId="0" animBg="1"/>
      <p:bldP spid="94" grpId="0" animBg="1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6E62E52-D1B9-42C6-8441-06FC94701F7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altLang="en-US" dirty="0"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2.7 </a:t>
            </a:r>
            <a:r>
              <a:rPr lang="en-GB" dirty="0"/>
              <a:t>The 2, 4 and 8 times tables   </a:t>
            </a:r>
            <a:r>
              <a:rPr lang="en-US" altLang="en-US" dirty="0">
                <a:solidFill>
                  <a:srgbClr val="00628C"/>
                </a:solidFill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Step 4:11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FEFDC33-15C8-4255-9BF0-F1D69D23DC0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51584" y="1942406"/>
            <a:ext cx="7829720" cy="105454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A95DB71-96F3-4E60-AB9E-8BF319D959B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52725" y="3068960"/>
            <a:ext cx="7829720" cy="43204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BE377BC-5A6F-497A-B81B-CA5F12924DB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51584" y="3573016"/>
            <a:ext cx="7829720" cy="79208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617EABF-40E9-4798-835F-06C2C9C56C6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532"/>
          <a:stretch/>
        </p:blipFill>
        <p:spPr>
          <a:xfrm>
            <a:off x="2351584" y="4437112"/>
            <a:ext cx="7829720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443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AC3456E-64E0-498A-ABFB-35C8107BABE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24001" y="0"/>
            <a:ext cx="9144000" cy="630000"/>
          </a:xfrm>
        </p:spPr>
        <p:txBody>
          <a:bodyPr/>
          <a:lstStyle/>
          <a:p>
            <a:r>
              <a:rPr lang="en-GB" altLang="en-US" dirty="0"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2.7 </a:t>
            </a:r>
            <a:r>
              <a:rPr lang="en-GB" dirty="0"/>
              <a:t>The 2, 4 and 8 times tables   </a:t>
            </a:r>
            <a:r>
              <a:rPr lang="en-US" altLang="en-US" dirty="0">
                <a:solidFill>
                  <a:srgbClr val="00628C"/>
                </a:solidFill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Step 4:11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18D59B-517B-4E52-908F-ADA8C7E574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504" y="1268757"/>
            <a:ext cx="191202" cy="112227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C7DE012-32BE-4D54-8CD3-6ADB0A630D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337" y="1268757"/>
            <a:ext cx="191202" cy="11222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DB1828A-E3F0-4CD0-8443-3339CD0EE4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7170" y="1268757"/>
            <a:ext cx="191202" cy="112227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D768D0C-5FDB-42B0-AE18-BFAB3322C2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003" y="1268757"/>
            <a:ext cx="191202" cy="112227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0F85B89-F851-48D6-A4AD-071D5E1A1C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2836" y="1268757"/>
            <a:ext cx="191202" cy="112227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455DCAD-0E1B-41C4-A28A-F541E67517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669" y="1268757"/>
            <a:ext cx="191202" cy="112227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4B1DFD5-EE7C-4DB7-97DA-9A3E240F2B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8502" y="1268757"/>
            <a:ext cx="191202" cy="112227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10AF1BC-5A4D-432B-A6F6-834D874838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1335" y="1268757"/>
            <a:ext cx="191202" cy="112227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CA8B824-FBAE-4FC3-BF67-C4C8320E39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009" y="1410080"/>
            <a:ext cx="58192" cy="83962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78044EA-8F42-45EF-BE2C-F19ACE359A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0842" y="1410080"/>
            <a:ext cx="58192" cy="83962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91F49D4-13CE-48B9-BAD7-EFEFBED9F7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675" y="1410080"/>
            <a:ext cx="58192" cy="83962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31DD772-BF4E-46B3-9EB9-A9D768F3F8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508" y="1410080"/>
            <a:ext cx="58192" cy="83962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3A8561F-0594-4D8B-B702-EAD61DB189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9341" y="1410080"/>
            <a:ext cx="58192" cy="83962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69FFBD1-2789-4DC9-B2A7-F6E20AF1E7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174" y="1410080"/>
            <a:ext cx="58192" cy="83962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604A49F-B777-41E0-A730-7A4891F153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007" y="1410080"/>
            <a:ext cx="58192" cy="83962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028EE6A-714A-442C-990B-12B792F99A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840" y="1410080"/>
            <a:ext cx="58192" cy="839626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2A1FA8D4-2E9C-4249-ABEC-8A0C582AEDF1}"/>
              </a:ext>
            </a:extLst>
          </p:cNvPr>
          <p:cNvSpPr txBox="1"/>
          <p:nvPr/>
        </p:nvSpPr>
        <p:spPr bwMode="auto">
          <a:xfrm>
            <a:off x="7504933" y="1556793"/>
            <a:ext cx="355780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16       ×     1      =      16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88BE9A03-D68D-45A1-AA5C-5DC9B90B61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009" y="1412776"/>
            <a:ext cx="58192" cy="83962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9EACA5C-4305-4548-9C16-5AE184CE06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0842" y="1410080"/>
            <a:ext cx="58192" cy="83962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6DD6193-E35E-488D-995E-CB8CC281B6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675" y="1412776"/>
            <a:ext cx="58192" cy="83962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5116726-2D2F-44B4-B7E5-6C658BF715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508" y="1410080"/>
            <a:ext cx="58192" cy="83962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3669C6EC-1268-4F69-AE1C-DF60FA5DA7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9341" y="1410080"/>
            <a:ext cx="58192" cy="83962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E2D443CA-756D-4887-BEBD-0A97D7EC8A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174" y="1407384"/>
            <a:ext cx="58192" cy="839626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85154E46-AEBE-4325-AAFD-DDB26D1716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007" y="1410080"/>
            <a:ext cx="58192" cy="839626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308693BA-BD05-4B71-A7E6-0128C27C99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840" y="1407384"/>
            <a:ext cx="58192" cy="839626"/>
          </a:xfrm>
          <a:prstGeom prst="rect">
            <a:avLst/>
          </a:prstGeom>
        </p:spPr>
      </p:pic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F2E3EF59-8D93-4C45-B221-082C5788F493}"/>
              </a:ext>
            </a:extLst>
          </p:cNvPr>
          <p:cNvSpPr/>
          <p:nvPr/>
        </p:nvSpPr>
        <p:spPr bwMode="auto">
          <a:xfrm>
            <a:off x="1593836" y="2537190"/>
            <a:ext cx="541724" cy="968656"/>
          </a:xfrm>
          <a:prstGeom prst="roundRect">
            <a:avLst>
              <a:gd name="adj" fmla="val 8180"/>
            </a:avLst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ACD0BAA-E35F-4909-8FFE-8822E4D7DE2F}"/>
              </a:ext>
            </a:extLst>
          </p:cNvPr>
          <p:cNvSpPr txBox="1"/>
          <p:nvPr/>
        </p:nvSpPr>
        <p:spPr bwMode="auto">
          <a:xfrm>
            <a:off x="7324061" y="2764102"/>
            <a:ext cx="379779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8       ×     2      =      16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AFCF4B68-799E-48A1-8F88-B0E1EE05BF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009" y="2610994"/>
            <a:ext cx="58192" cy="839626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CB125EBC-BD61-40AD-BADC-38797763A8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0842" y="2608298"/>
            <a:ext cx="58192" cy="839626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6FD55D7B-F15E-46AC-87F8-ECA6438BF0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675" y="2610994"/>
            <a:ext cx="58192" cy="839626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4B3AA647-424E-470E-839A-1ABE5DBB0C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508" y="2608298"/>
            <a:ext cx="58192" cy="839626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2C1B4ED6-BC32-4DD2-891D-DBDD1D60AF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9341" y="2608298"/>
            <a:ext cx="58192" cy="839626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5E5EEC08-FA40-45D9-B759-9AAB5A945A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174" y="2605602"/>
            <a:ext cx="58192" cy="839626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29DB9850-83CC-4805-B08A-9BC64B2DE3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007" y="2608298"/>
            <a:ext cx="58192" cy="839626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A4CE6D30-B56B-46E3-9F8F-375E8DDECD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840" y="2605602"/>
            <a:ext cx="58192" cy="839626"/>
          </a:xfrm>
          <a:prstGeom prst="rect">
            <a:avLst/>
          </a:prstGeom>
        </p:spPr>
      </p:pic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ED7B5BCB-326A-466F-BCC5-402A58FF25AC}"/>
              </a:ext>
            </a:extLst>
          </p:cNvPr>
          <p:cNvSpPr/>
          <p:nvPr/>
        </p:nvSpPr>
        <p:spPr bwMode="auto">
          <a:xfrm>
            <a:off x="1588072" y="3735706"/>
            <a:ext cx="1146003" cy="968656"/>
          </a:xfrm>
          <a:prstGeom prst="roundRect">
            <a:avLst>
              <a:gd name="adj" fmla="val 8180"/>
            </a:avLst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1137F3AC-4AC9-4F57-A906-E7B5B7448DBF}"/>
              </a:ext>
            </a:extLst>
          </p:cNvPr>
          <p:cNvSpPr/>
          <p:nvPr/>
        </p:nvSpPr>
        <p:spPr bwMode="auto">
          <a:xfrm>
            <a:off x="2783633" y="3733010"/>
            <a:ext cx="1116849" cy="968656"/>
          </a:xfrm>
          <a:prstGeom prst="roundRect">
            <a:avLst>
              <a:gd name="adj" fmla="val 8180"/>
            </a:avLst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B759EFCC-B328-4322-8D1B-EDFAA108BCB5}"/>
              </a:ext>
            </a:extLst>
          </p:cNvPr>
          <p:cNvSpPr/>
          <p:nvPr/>
        </p:nvSpPr>
        <p:spPr bwMode="auto">
          <a:xfrm>
            <a:off x="2178702" y="2537190"/>
            <a:ext cx="541724" cy="968656"/>
          </a:xfrm>
          <a:prstGeom prst="roundRect">
            <a:avLst>
              <a:gd name="adj" fmla="val 8180"/>
            </a:avLst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98B21841-E73A-4162-AAE0-6622662D8AF8}"/>
              </a:ext>
            </a:extLst>
          </p:cNvPr>
          <p:cNvSpPr/>
          <p:nvPr/>
        </p:nvSpPr>
        <p:spPr bwMode="auto">
          <a:xfrm>
            <a:off x="2763568" y="2537190"/>
            <a:ext cx="541724" cy="968656"/>
          </a:xfrm>
          <a:prstGeom prst="roundRect">
            <a:avLst>
              <a:gd name="adj" fmla="val 8180"/>
            </a:avLst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820BC1F8-5C7B-4F5E-BD9B-26E55D4E4A95}"/>
              </a:ext>
            </a:extLst>
          </p:cNvPr>
          <p:cNvSpPr/>
          <p:nvPr/>
        </p:nvSpPr>
        <p:spPr bwMode="auto">
          <a:xfrm>
            <a:off x="3348434" y="2537190"/>
            <a:ext cx="541724" cy="968656"/>
          </a:xfrm>
          <a:prstGeom prst="roundRect">
            <a:avLst>
              <a:gd name="adj" fmla="val 8180"/>
            </a:avLst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5BA00C7-6FFB-4B25-92DE-A3B2B5C04760}"/>
              </a:ext>
            </a:extLst>
          </p:cNvPr>
          <p:cNvSpPr txBox="1"/>
          <p:nvPr/>
        </p:nvSpPr>
        <p:spPr bwMode="auto">
          <a:xfrm>
            <a:off x="7591594" y="5115290"/>
            <a:ext cx="347114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2       ×      8      =      16</a:t>
            </a: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EAF057BB-EA3E-4C65-9EA5-8E9CDF68EA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009" y="3803848"/>
            <a:ext cx="58192" cy="839626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3691B545-8627-436C-925E-4E2904832A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0842" y="3801152"/>
            <a:ext cx="58192" cy="839626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319E68EF-230E-4C33-BB05-CA3443C18B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675" y="3803848"/>
            <a:ext cx="58192" cy="839626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CA2CC809-0C86-4344-A165-C937E51518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508" y="3801152"/>
            <a:ext cx="58192" cy="839626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B7795C5B-78AD-48C8-98C2-87C71386BB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9341" y="3801152"/>
            <a:ext cx="58192" cy="839626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CBC45599-7023-4326-8FF5-F39888123D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174" y="3798456"/>
            <a:ext cx="58192" cy="839626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F369DF76-70EC-4604-AA09-8B05CB112A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007" y="3801152"/>
            <a:ext cx="58192" cy="839626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4A9DCA0A-C27B-49E5-8345-88B1B7339C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840" y="3798456"/>
            <a:ext cx="58192" cy="839626"/>
          </a:xfrm>
          <a:prstGeom prst="rect">
            <a:avLst/>
          </a:prstGeom>
        </p:spPr>
      </p:pic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E7CD52EC-107B-4E39-9EC4-FCCF16CA8ED7}"/>
              </a:ext>
            </a:extLst>
          </p:cNvPr>
          <p:cNvSpPr/>
          <p:nvPr/>
        </p:nvSpPr>
        <p:spPr bwMode="auto">
          <a:xfrm>
            <a:off x="1588937" y="4929395"/>
            <a:ext cx="2321797" cy="968656"/>
          </a:xfrm>
          <a:prstGeom prst="roundRect">
            <a:avLst>
              <a:gd name="adj" fmla="val 8180"/>
            </a:avLst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B8892FB4-89D5-4233-9A9A-DB043DB1A24C}"/>
              </a:ext>
            </a:extLst>
          </p:cNvPr>
          <p:cNvSpPr txBox="1"/>
          <p:nvPr/>
        </p:nvSpPr>
        <p:spPr bwMode="auto">
          <a:xfrm>
            <a:off x="7574259" y="3933057"/>
            <a:ext cx="348848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4       ×     4      =      16</a:t>
            </a: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80EBA37F-3EE8-4F3D-84A7-6C626146A12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17579" y="2049947"/>
            <a:ext cx="1566267" cy="630000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15B4FB41-7E97-475C-AD39-4F6181A3A12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41383" y="2040623"/>
            <a:ext cx="232927" cy="790126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75CBE24E-4E83-4785-8C09-2895F25F19A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40016" y="2052626"/>
            <a:ext cx="864096" cy="630000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5D4B4AB1-B3EA-4E83-AA61-157E3393272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143198" y="1995532"/>
            <a:ext cx="233184" cy="790995"/>
          </a:xfrm>
          <a:prstGeom prst="rect">
            <a:avLst/>
          </a:prstGeom>
        </p:spPr>
      </p:pic>
      <p:sp>
        <p:nvSpPr>
          <p:cNvPr id="60" name="Oval 59">
            <a:extLst>
              <a:ext uri="{FF2B5EF4-FFF2-40B4-BE49-F238E27FC236}">
                <a16:creationId xmlns:a16="http://schemas.microsoft.com/office/drawing/2014/main" id="{1288EFAD-36EA-4B32-84B6-43F7F5570379}"/>
              </a:ext>
            </a:extLst>
          </p:cNvPr>
          <p:cNvSpPr>
            <a:spLocks noChangeAspect="1"/>
          </p:cNvSpPr>
          <p:nvPr/>
        </p:nvSpPr>
        <p:spPr bwMode="auto">
          <a:xfrm>
            <a:off x="7408542" y="1459408"/>
            <a:ext cx="692498" cy="692498"/>
          </a:xfrm>
          <a:prstGeom prst="ellipse">
            <a:avLst/>
          </a:prstGeom>
          <a:noFill/>
          <a:ln w="28575" cap="flat" cmpd="sng" algn="ctr">
            <a:solidFill>
              <a:srgbClr val="00628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D4535485-D80F-454C-8D66-4C063D23F089}"/>
              </a:ext>
            </a:extLst>
          </p:cNvPr>
          <p:cNvSpPr>
            <a:spLocks noChangeAspect="1"/>
          </p:cNvSpPr>
          <p:nvPr/>
        </p:nvSpPr>
        <p:spPr bwMode="auto">
          <a:xfrm>
            <a:off x="7408542" y="2638468"/>
            <a:ext cx="692498" cy="692498"/>
          </a:xfrm>
          <a:prstGeom prst="ellipse">
            <a:avLst/>
          </a:prstGeom>
          <a:noFill/>
          <a:ln w="28575" cap="flat" cmpd="sng" algn="ctr">
            <a:solidFill>
              <a:srgbClr val="00628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C13B52C6-231C-4052-A85E-501419C156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70552" y="3311138"/>
            <a:ext cx="232927" cy="790126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DBCA85D1-2336-4600-ACDF-355B1DCBCCA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172367" y="3310705"/>
            <a:ext cx="233184" cy="790995"/>
          </a:xfrm>
          <a:prstGeom prst="rect">
            <a:avLst/>
          </a:prstGeom>
        </p:spPr>
      </p:pic>
      <p:sp>
        <p:nvSpPr>
          <p:cNvPr id="64" name="Oval 63">
            <a:extLst>
              <a:ext uri="{FF2B5EF4-FFF2-40B4-BE49-F238E27FC236}">
                <a16:creationId xmlns:a16="http://schemas.microsoft.com/office/drawing/2014/main" id="{F0B3215A-B16F-436D-9F82-55F21B6F52E3}"/>
              </a:ext>
            </a:extLst>
          </p:cNvPr>
          <p:cNvSpPr>
            <a:spLocks noChangeAspect="1"/>
          </p:cNvSpPr>
          <p:nvPr/>
        </p:nvSpPr>
        <p:spPr bwMode="auto">
          <a:xfrm>
            <a:off x="7408542" y="3832473"/>
            <a:ext cx="692498" cy="692498"/>
          </a:xfrm>
          <a:prstGeom prst="ellipse">
            <a:avLst/>
          </a:prstGeom>
          <a:noFill/>
          <a:ln w="28575" cap="flat" cmpd="sng" algn="ctr">
            <a:solidFill>
              <a:srgbClr val="00628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pic>
        <p:nvPicPr>
          <p:cNvPr id="65" name="Picture 64">
            <a:extLst>
              <a:ext uri="{FF2B5EF4-FFF2-40B4-BE49-F238E27FC236}">
                <a16:creationId xmlns:a16="http://schemas.microsoft.com/office/drawing/2014/main" id="{77BC0ED0-3834-4C18-8260-A765AD31974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46509" y="4393704"/>
            <a:ext cx="232927" cy="790126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0B091708-D1EB-48AD-AA33-7A8638CF2E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148324" y="4348613"/>
            <a:ext cx="233184" cy="790995"/>
          </a:xfrm>
          <a:prstGeom prst="rect">
            <a:avLst/>
          </a:prstGeom>
        </p:spPr>
      </p:pic>
      <p:sp>
        <p:nvSpPr>
          <p:cNvPr id="67" name="Oval 66">
            <a:extLst>
              <a:ext uri="{FF2B5EF4-FFF2-40B4-BE49-F238E27FC236}">
                <a16:creationId xmlns:a16="http://schemas.microsoft.com/office/drawing/2014/main" id="{ED6F0F2D-E09F-4352-9848-4265A6AE5D8B}"/>
              </a:ext>
            </a:extLst>
          </p:cNvPr>
          <p:cNvSpPr>
            <a:spLocks noChangeAspect="1"/>
          </p:cNvSpPr>
          <p:nvPr/>
        </p:nvSpPr>
        <p:spPr bwMode="auto">
          <a:xfrm>
            <a:off x="7418488" y="5001074"/>
            <a:ext cx="692498" cy="692498"/>
          </a:xfrm>
          <a:prstGeom prst="ellipse">
            <a:avLst/>
          </a:prstGeom>
          <a:noFill/>
          <a:ln w="28575" cap="flat" cmpd="sng" algn="ctr">
            <a:solidFill>
              <a:srgbClr val="00628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pic>
        <p:nvPicPr>
          <p:cNvPr id="68" name="Picture 67">
            <a:extLst>
              <a:ext uri="{FF2B5EF4-FFF2-40B4-BE49-F238E27FC236}">
                <a16:creationId xmlns:a16="http://schemas.microsoft.com/office/drawing/2014/main" id="{BA51CB3B-32E1-462C-9C64-DD4B2E00FC2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26689" y="3326349"/>
            <a:ext cx="1566267" cy="630000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9454D2A5-A12C-4F38-8740-50C1665FC2E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49126" y="3329028"/>
            <a:ext cx="864096" cy="630000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F21AEC7C-33B2-43DE-93CC-72F9BC90786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26689" y="4422080"/>
            <a:ext cx="1566267" cy="630000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EFD729CE-0BF0-4D97-A9B8-7AB5E3185D2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49126" y="4424759"/>
            <a:ext cx="864096" cy="630000"/>
          </a:xfrm>
          <a:prstGeom prst="rect">
            <a:avLst/>
          </a:prstGeom>
        </p:spPr>
      </p:pic>
      <p:pic>
        <p:nvPicPr>
          <p:cNvPr id="139" name="Picture 138">
            <a:extLst>
              <a:ext uri="{FF2B5EF4-FFF2-40B4-BE49-F238E27FC236}">
                <a16:creationId xmlns:a16="http://schemas.microsoft.com/office/drawing/2014/main" id="{BD40EA0E-FAC5-44F8-9E76-13D912ADC2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168" y="1268760"/>
            <a:ext cx="191202" cy="1122272"/>
          </a:xfrm>
          <a:prstGeom prst="rect">
            <a:avLst/>
          </a:prstGeom>
        </p:spPr>
      </p:pic>
      <p:pic>
        <p:nvPicPr>
          <p:cNvPr id="140" name="Picture 139">
            <a:extLst>
              <a:ext uri="{FF2B5EF4-FFF2-40B4-BE49-F238E27FC236}">
                <a16:creationId xmlns:a16="http://schemas.microsoft.com/office/drawing/2014/main" id="{5E485406-D1B3-4873-A4DD-1EF08AD7B1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001" y="1268760"/>
            <a:ext cx="191202" cy="1122272"/>
          </a:xfrm>
          <a:prstGeom prst="rect">
            <a:avLst/>
          </a:prstGeom>
        </p:spPr>
      </p:pic>
      <p:pic>
        <p:nvPicPr>
          <p:cNvPr id="141" name="Picture 140">
            <a:extLst>
              <a:ext uri="{FF2B5EF4-FFF2-40B4-BE49-F238E27FC236}">
                <a16:creationId xmlns:a16="http://schemas.microsoft.com/office/drawing/2014/main" id="{D6710DCF-89BC-4372-9B33-60BA4FE249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9834" y="1268760"/>
            <a:ext cx="191202" cy="1122272"/>
          </a:xfrm>
          <a:prstGeom prst="rect">
            <a:avLst/>
          </a:prstGeom>
        </p:spPr>
      </p:pic>
      <p:pic>
        <p:nvPicPr>
          <p:cNvPr id="142" name="Picture 141">
            <a:extLst>
              <a:ext uri="{FF2B5EF4-FFF2-40B4-BE49-F238E27FC236}">
                <a16:creationId xmlns:a16="http://schemas.microsoft.com/office/drawing/2014/main" id="{DB0390DE-B0D7-452D-90E9-178986566D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864" y="1268760"/>
            <a:ext cx="191202" cy="1122272"/>
          </a:xfrm>
          <a:prstGeom prst="rect">
            <a:avLst/>
          </a:prstGeom>
        </p:spPr>
      </p:pic>
      <p:pic>
        <p:nvPicPr>
          <p:cNvPr id="143" name="Picture 142">
            <a:extLst>
              <a:ext uri="{FF2B5EF4-FFF2-40B4-BE49-F238E27FC236}">
                <a16:creationId xmlns:a16="http://schemas.microsoft.com/office/drawing/2014/main" id="{76BBF690-ED6D-413E-8808-A4CE3A7692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5500" y="1268760"/>
            <a:ext cx="191202" cy="1122272"/>
          </a:xfrm>
          <a:prstGeom prst="rect">
            <a:avLst/>
          </a:prstGeom>
        </p:spPr>
      </p:pic>
      <p:pic>
        <p:nvPicPr>
          <p:cNvPr id="144" name="Picture 143">
            <a:extLst>
              <a:ext uri="{FF2B5EF4-FFF2-40B4-BE49-F238E27FC236}">
                <a16:creationId xmlns:a16="http://schemas.microsoft.com/office/drawing/2014/main" id="{ADC45889-3466-492E-B0CC-016534DC74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8333" y="1268760"/>
            <a:ext cx="191202" cy="1122272"/>
          </a:xfrm>
          <a:prstGeom prst="rect">
            <a:avLst/>
          </a:prstGeom>
        </p:spPr>
      </p:pic>
      <p:pic>
        <p:nvPicPr>
          <p:cNvPr id="145" name="Picture 144">
            <a:extLst>
              <a:ext uri="{FF2B5EF4-FFF2-40B4-BE49-F238E27FC236}">
                <a16:creationId xmlns:a16="http://schemas.microsoft.com/office/drawing/2014/main" id="{ABCBECE5-2C15-4ADD-B7FF-7E67EE9658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1166" y="1268760"/>
            <a:ext cx="191202" cy="1122272"/>
          </a:xfrm>
          <a:prstGeom prst="rect">
            <a:avLst/>
          </a:prstGeom>
        </p:spPr>
      </p:pic>
      <p:pic>
        <p:nvPicPr>
          <p:cNvPr id="146" name="Picture 145">
            <a:extLst>
              <a:ext uri="{FF2B5EF4-FFF2-40B4-BE49-F238E27FC236}">
                <a16:creationId xmlns:a16="http://schemas.microsoft.com/office/drawing/2014/main" id="{27BF51A9-EDB9-4269-8167-B360A23790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992" y="1268760"/>
            <a:ext cx="191202" cy="1122272"/>
          </a:xfrm>
          <a:prstGeom prst="rect">
            <a:avLst/>
          </a:prstGeom>
        </p:spPr>
      </p:pic>
      <p:pic>
        <p:nvPicPr>
          <p:cNvPr id="147" name="Picture 146">
            <a:extLst>
              <a:ext uri="{FF2B5EF4-FFF2-40B4-BE49-F238E27FC236}">
                <a16:creationId xmlns:a16="http://schemas.microsoft.com/office/drawing/2014/main" id="{BE885BF6-3A7D-4D71-9652-A2D6CED8E9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0673" y="1410083"/>
            <a:ext cx="58192" cy="839626"/>
          </a:xfrm>
          <a:prstGeom prst="rect">
            <a:avLst/>
          </a:prstGeom>
        </p:spPr>
      </p:pic>
      <p:pic>
        <p:nvPicPr>
          <p:cNvPr id="148" name="Picture 147">
            <a:extLst>
              <a:ext uri="{FF2B5EF4-FFF2-40B4-BE49-F238E27FC236}">
                <a16:creationId xmlns:a16="http://schemas.microsoft.com/office/drawing/2014/main" id="{30D92423-F208-433A-8134-81C05E9A55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506" y="1410083"/>
            <a:ext cx="58192" cy="839626"/>
          </a:xfrm>
          <a:prstGeom prst="rect">
            <a:avLst/>
          </a:prstGeom>
        </p:spPr>
      </p:pic>
      <p:pic>
        <p:nvPicPr>
          <p:cNvPr id="149" name="Picture 148">
            <a:extLst>
              <a:ext uri="{FF2B5EF4-FFF2-40B4-BE49-F238E27FC236}">
                <a16:creationId xmlns:a16="http://schemas.microsoft.com/office/drawing/2014/main" id="{599FC71C-84D2-44D9-9806-76C3D39841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339" y="1410083"/>
            <a:ext cx="58192" cy="839626"/>
          </a:xfrm>
          <a:prstGeom prst="rect">
            <a:avLst/>
          </a:prstGeom>
        </p:spPr>
      </p:pic>
      <p:pic>
        <p:nvPicPr>
          <p:cNvPr id="150" name="Picture 149">
            <a:extLst>
              <a:ext uri="{FF2B5EF4-FFF2-40B4-BE49-F238E27FC236}">
                <a16:creationId xmlns:a16="http://schemas.microsoft.com/office/drawing/2014/main" id="{32C2A279-2539-472C-A17A-6AAD65C338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369" y="1410083"/>
            <a:ext cx="58192" cy="839626"/>
          </a:xfrm>
          <a:prstGeom prst="rect">
            <a:avLst/>
          </a:prstGeom>
        </p:spPr>
      </p:pic>
      <p:pic>
        <p:nvPicPr>
          <p:cNvPr id="151" name="Picture 150">
            <a:extLst>
              <a:ext uri="{FF2B5EF4-FFF2-40B4-BE49-F238E27FC236}">
                <a16:creationId xmlns:a16="http://schemas.microsoft.com/office/drawing/2014/main" id="{14E036DE-FC8E-46B4-A1A1-FB43FFDBC6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005" y="1410083"/>
            <a:ext cx="58192" cy="839626"/>
          </a:xfrm>
          <a:prstGeom prst="rect">
            <a:avLst/>
          </a:prstGeom>
        </p:spPr>
      </p:pic>
      <p:pic>
        <p:nvPicPr>
          <p:cNvPr id="152" name="Picture 151">
            <a:extLst>
              <a:ext uri="{FF2B5EF4-FFF2-40B4-BE49-F238E27FC236}">
                <a16:creationId xmlns:a16="http://schemas.microsoft.com/office/drawing/2014/main" id="{D57C3A6C-963A-4FA6-BAD6-1184E60BCC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4838" y="1410083"/>
            <a:ext cx="58192" cy="839626"/>
          </a:xfrm>
          <a:prstGeom prst="rect">
            <a:avLst/>
          </a:prstGeom>
        </p:spPr>
      </p:pic>
      <p:pic>
        <p:nvPicPr>
          <p:cNvPr id="153" name="Picture 152">
            <a:extLst>
              <a:ext uri="{FF2B5EF4-FFF2-40B4-BE49-F238E27FC236}">
                <a16:creationId xmlns:a16="http://schemas.microsoft.com/office/drawing/2014/main" id="{4569738C-1DAF-42FF-807A-D7672003C6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7671" y="1410083"/>
            <a:ext cx="58192" cy="839626"/>
          </a:xfrm>
          <a:prstGeom prst="rect">
            <a:avLst/>
          </a:prstGeom>
        </p:spPr>
      </p:pic>
      <p:pic>
        <p:nvPicPr>
          <p:cNvPr id="154" name="Picture 153">
            <a:extLst>
              <a:ext uri="{FF2B5EF4-FFF2-40B4-BE49-F238E27FC236}">
                <a16:creationId xmlns:a16="http://schemas.microsoft.com/office/drawing/2014/main" id="{48291514-8883-434D-9338-287FF8DF77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497" y="1410083"/>
            <a:ext cx="58192" cy="839626"/>
          </a:xfrm>
          <a:prstGeom prst="rect">
            <a:avLst/>
          </a:prstGeom>
        </p:spPr>
      </p:pic>
      <p:pic>
        <p:nvPicPr>
          <p:cNvPr id="155" name="Picture 154">
            <a:extLst>
              <a:ext uri="{FF2B5EF4-FFF2-40B4-BE49-F238E27FC236}">
                <a16:creationId xmlns:a16="http://schemas.microsoft.com/office/drawing/2014/main" id="{7576BA0C-96C6-42E9-91CD-501AC50B60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0673" y="1412779"/>
            <a:ext cx="58192" cy="839626"/>
          </a:xfrm>
          <a:prstGeom prst="rect">
            <a:avLst/>
          </a:prstGeom>
        </p:spPr>
      </p:pic>
      <p:pic>
        <p:nvPicPr>
          <p:cNvPr id="156" name="Picture 155">
            <a:extLst>
              <a:ext uri="{FF2B5EF4-FFF2-40B4-BE49-F238E27FC236}">
                <a16:creationId xmlns:a16="http://schemas.microsoft.com/office/drawing/2014/main" id="{FCC049B1-0C01-40FC-8495-66E37A4D72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506" y="1410083"/>
            <a:ext cx="58192" cy="839626"/>
          </a:xfrm>
          <a:prstGeom prst="rect">
            <a:avLst/>
          </a:prstGeom>
        </p:spPr>
      </p:pic>
      <p:pic>
        <p:nvPicPr>
          <p:cNvPr id="157" name="Picture 156">
            <a:extLst>
              <a:ext uri="{FF2B5EF4-FFF2-40B4-BE49-F238E27FC236}">
                <a16:creationId xmlns:a16="http://schemas.microsoft.com/office/drawing/2014/main" id="{E69264CA-ECBF-4448-BEC9-4A4DED0C09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339" y="1412779"/>
            <a:ext cx="58192" cy="839626"/>
          </a:xfrm>
          <a:prstGeom prst="rect">
            <a:avLst/>
          </a:prstGeom>
        </p:spPr>
      </p:pic>
      <p:pic>
        <p:nvPicPr>
          <p:cNvPr id="158" name="Picture 157">
            <a:extLst>
              <a:ext uri="{FF2B5EF4-FFF2-40B4-BE49-F238E27FC236}">
                <a16:creationId xmlns:a16="http://schemas.microsoft.com/office/drawing/2014/main" id="{16B74EFD-13EE-4E51-AD32-91D3EA4EF1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369" y="1410083"/>
            <a:ext cx="58192" cy="839626"/>
          </a:xfrm>
          <a:prstGeom prst="rect">
            <a:avLst/>
          </a:prstGeom>
        </p:spPr>
      </p:pic>
      <p:pic>
        <p:nvPicPr>
          <p:cNvPr id="159" name="Picture 158">
            <a:extLst>
              <a:ext uri="{FF2B5EF4-FFF2-40B4-BE49-F238E27FC236}">
                <a16:creationId xmlns:a16="http://schemas.microsoft.com/office/drawing/2014/main" id="{5AF4113F-603B-4AC8-A40A-8688C2F7DC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005" y="1410083"/>
            <a:ext cx="58192" cy="839626"/>
          </a:xfrm>
          <a:prstGeom prst="rect">
            <a:avLst/>
          </a:prstGeom>
        </p:spPr>
      </p:pic>
      <p:pic>
        <p:nvPicPr>
          <p:cNvPr id="160" name="Picture 159">
            <a:extLst>
              <a:ext uri="{FF2B5EF4-FFF2-40B4-BE49-F238E27FC236}">
                <a16:creationId xmlns:a16="http://schemas.microsoft.com/office/drawing/2014/main" id="{96FD5CAF-B883-4163-B65F-A3EC793D19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4838" y="1407387"/>
            <a:ext cx="58192" cy="839626"/>
          </a:xfrm>
          <a:prstGeom prst="rect">
            <a:avLst/>
          </a:prstGeom>
        </p:spPr>
      </p:pic>
      <p:pic>
        <p:nvPicPr>
          <p:cNvPr id="161" name="Picture 160">
            <a:extLst>
              <a:ext uri="{FF2B5EF4-FFF2-40B4-BE49-F238E27FC236}">
                <a16:creationId xmlns:a16="http://schemas.microsoft.com/office/drawing/2014/main" id="{110444BC-A8E0-422F-9A34-1B7241CFCE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7671" y="1410083"/>
            <a:ext cx="58192" cy="839626"/>
          </a:xfrm>
          <a:prstGeom prst="rect">
            <a:avLst/>
          </a:prstGeom>
        </p:spPr>
      </p:pic>
      <p:pic>
        <p:nvPicPr>
          <p:cNvPr id="162" name="Picture 161">
            <a:extLst>
              <a:ext uri="{FF2B5EF4-FFF2-40B4-BE49-F238E27FC236}">
                <a16:creationId xmlns:a16="http://schemas.microsoft.com/office/drawing/2014/main" id="{08D8B2B9-44C5-46FB-B7CF-2C36E8232F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497" y="1407387"/>
            <a:ext cx="58192" cy="839626"/>
          </a:xfrm>
          <a:prstGeom prst="rect">
            <a:avLst/>
          </a:prstGeom>
        </p:spPr>
      </p:pic>
      <p:sp>
        <p:nvSpPr>
          <p:cNvPr id="163" name="Rectangle: Rounded Corners 162">
            <a:extLst>
              <a:ext uri="{FF2B5EF4-FFF2-40B4-BE49-F238E27FC236}">
                <a16:creationId xmlns:a16="http://schemas.microsoft.com/office/drawing/2014/main" id="{C4D1CC7E-C913-4347-BF94-C93E3F9ED209}"/>
              </a:ext>
            </a:extLst>
          </p:cNvPr>
          <p:cNvSpPr/>
          <p:nvPr/>
        </p:nvSpPr>
        <p:spPr bwMode="auto">
          <a:xfrm>
            <a:off x="3933300" y="2537190"/>
            <a:ext cx="541724" cy="968656"/>
          </a:xfrm>
          <a:prstGeom prst="roundRect">
            <a:avLst>
              <a:gd name="adj" fmla="val 8180"/>
            </a:avLst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pic>
        <p:nvPicPr>
          <p:cNvPr id="164" name="Picture 163">
            <a:extLst>
              <a:ext uri="{FF2B5EF4-FFF2-40B4-BE49-F238E27FC236}">
                <a16:creationId xmlns:a16="http://schemas.microsoft.com/office/drawing/2014/main" id="{AD0BF7FA-9344-41A7-9ED1-5A11EABBD3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0673" y="2610997"/>
            <a:ext cx="58192" cy="839626"/>
          </a:xfrm>
          <a:prstGeom prst="rect">
            <a:avLst/>
          </a:prstGeom>
        </p:spPr>
      </p:pic>
      <p:pic>
        <p:nvPicPr>
          <p:cNvPr id="165" name="Picture 164">
            <a:extLst>
              <a:ext uri="{FF2B5EF4-FFF2-40B4-BE49-F238E27FC236}">
                <a16:creationId xmlns:a16="http://schemas.microsoft.com/office/drawing/2014/main" id="{BE3423F5-1403-42F0-9227-3734126793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339" y="2608301"/>
            <a:ext cx="58192" cy="839626"/>
          </a:xfrm>
          <a:prstGeom prst="rect">
            <a:avLst/>
          </a:prstGeom>
        </p:spPr>
      </p:pic>
      <p:pic>
        <p:nvPicPr>
          <p:cNvPr id="166" name="Picture 165">
            <a:extLst>
              <a:ext uri="{FF2B5EF4-FFF2-40B4-BE49-F238E27FC236}">
                <a16:creationId xmlns:a16="http://schemas.microsoft.com/office/drawing/2014/main" id="{72BF2249-EDBA-4E92-AAFB-AE4DA3C35A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506" y="2610997"/>
            <a:ext cx="58192" cy="839626"/>
          </a:xfrm>
          <a:prstGeom prst="rect">
            <a:avLst/>
          </a:prstGeom>
        </p:spPr>
      </p:pic>
      <p:pic>
        <p:nvPicPr>
          <p:cNvPr id="168" name="Picture 167">
            <a:extLst>
              <a:ext uri="{FF2B5EF4-FFF2-40B4-BE49-F238E27FC236}">
                <a16:creationId xmlns:a16="http://schemas.microsoft.com/office/drawing/2014/main" id="{1445971F-ADA6-4068-8F44-0101C826C4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005" y="2608301"/>
            <a:ext cx="58192" cy="839626"/>
          </a:xfrm>
          <a:prstGeom prst="rect">
            <a:avLst/>
          </a:prstGeom>
        </p:spPr>
      </p:pic>
      <p:pic>
        <p:nvPicPr>
          <p:cNvPr id="169" name="Picture 168">
            <a:extLst>
              <a:ext uri="{FF2B5EF4-FFF2-40B4-BE49-F238E27FC236}">
                <a16:creationId xmlns:a16="http://schemas.microsoft.com/office/drawing/2014/main" id="{8D631135-6D6E-438B-B3EB-408D9E4261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4838" y="2605605"/>
            <a:ext cx="58192" cy="839626"/>
          </a:xfrm>
          <a:prstGeom prst="rect">
            <a:avLst/>
          </a:prstGeom>
        </p:spPr>
      </p:pic>
      <p:pic>
        <p:nvPicPr>
          <p:cNvPr id="170" name="Picture 169">
            <a:extLst>
              <a:ext uri="{FF2B5EF4-FFF2-40B4-BE49-F238E27FC236}">
                <a16:creationId xmlns:a16="http://schemas.microsoft.com/office/drawing/2014/main" id="{0E9C9539-98E8-44CF-9044-7DB13413D2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7671" y="2608301"/>
            <a:ext cx="58192" cy="839626"/>
          </a:xfrm>
          <a:prstGeom prst="rect">
            <a:avLst/>
          </a:prstGeom>
        </p:spPr>
      </p:pic>
      <p:pic>
        <p:nvPicPr>
          <p:cNvPr id="171" name="Picture 170">
            <a:extLst>
              <a:ext uri="{FF2B5EF4-FFF2-40B4-BE49-F238E27FC236}">
                <a16:creationId xmlns:a16="http://schemas.microsoft.com/office/drawing/2014/main" id="{9D49537C-96ED-4E5F-B6E9-297BB2AFC8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497" y="2608301"/>
            <a:ext cx="58192" cy="839626"/>
          </a:xfrm>
          <a:prstGeom prst="rect">
            <a:avLst/>
          </a:prstGeom>
        </p:spPr>
      </p:pic>
      <p:sp>
        <p:nvSpPr>
          <p:cNvPr id="172" name="Rectangle: Rounded Corners 171">
            <a:extLst>
              <a:ext uri="{FF2B5EF4-FFF2-40B4-BE49-F238E27FC236}">
                <a16:creationId xmlns:a16="http://schemas.microsoft.com/office/drawing/2014/main" id="{7AC8709D-5B82-497D-A437-F053961DB26A}"/>
              </a:ext>
            </a:extLst>
          </p:cNvPr>
          <p:cNvSpPr/>
          <p:nvPr/>
        </p:nvSpPr>
        <p:spPr bwMode="auto">
          <a:xfrm>
            <a:off x="3951610" y="3735706"/>
            <a:ext cx="1112256" cy="968656"/>
          </a:xfrm>
          <a:prstGeom prst="roundRect">
            <a:avLst>
              <a:gd name="adj" fmla="val 8180"/>
            </a:avLst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173" name="Rectangle: Rounded Corners 172">
            <a:extLst>
              <a:ext uri="{FF2B5EF4-FFF2-40B4-BE49-F238E27FC236}">
                <a16:creationId xmlns:a16="http://schemas.microsoft.com/office/drawing/2014/main" id="{26B783D8-5DD7-408C-AB36-B0A3F1000833}"/>
              </a:ext>
            </a:extLst>
          </p:cNvPr>
          <p:cNvSpPr/>
          <p:nvPr/>
        </p:nvSpPr>
        <p:spPr bwMode="auto">
          <a:xfrm>
            <a:off x="5114999" y="3733010"/>
            <a:ext cx="1146003" cy="968656"/>
          </a:xfrm>
          <a:prstGeom prst="roundRect">
            <a:avLst>
              <a:gd name="adj" fmla="val 8180"/>
            </a:avLst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174" name="Rectangle: Rounded Corners 173">
            <a:extLst>
              <a:ext uri="{FF2B5EF4-FFF2-40B4-BE49-F238E27FC236}">
                <a16:creationId xmlns:a16="http://schemas.microsoft.com/office/drawing/2014/main" id="{B178A07F-16D0-4038-A2FD-A45BA3DC1F4E}"/>
              </a:ext>
            </a:extLst>
          </p:cNvPr>
          <p:cNvSpPr/>
          <p:nvPr/>
        </p:nvSpPr>
        <p:spPr bwMode="auto">
          <a:xfrm>
            <a:off x="4518166" y="2537190"/>
            <a:ext cx="541724" cy="968656"/>
          </a:xfrm>
          <a:prstGeom prst="roundRect">
            <a:avLst>
              <a:gd name="adj" fmla="val 8180"/>
            </a:avLst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175" name="Rectangle: Rounded Corners 174">
            <a:extLst>
              <a:ext uri="{FF2B5EF4-FFF2-40B4-BE49-F238E27FC236}">
                <a16:creationId xmlns:a16="http://schemas.microsoft.com/office/drawing/2014/main" id="{2C1F82BC-E252-44F3-8C1E-D9F5EBB1CA95}"/>
              </a:ext>
            </a:extLst>
          </p:cNvPr>
          <p:cNvSpPr/>
          <p:nvPr/>
        </p:nvSpPr>
        <p:spPr bwMode="auto">
          <a:xfrm>
            <a:off x="5103032" y="2537190"/>
            <a:ext cx="541724" cy="968656"/>
          </a:xfrm>
          <a:prstGeom prst="roundRect">
            <a:avLst>
              <a:gd name="adj" fmla="val 8180"/>
            </a:avLst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176" name="Rectangle: Rounded Corners 175">
            <a:extLst>
              <a:ext uri="{FF2B5EF4-FFF2-40B4-BE49-F238E27FC236}">
                <a16:creationId xmlns:a16="http://schemas.microsoft.com/office/drawing/2014/main" id="{32C73885-36F5-4263-B02C-FAB31F840A1C}"/>
              </a:ext>
            </a:extLst>
          </p:cNvPr>
          <p:cNvSpPr/>
          <p:nvPr/>
        </p:nvSpPr>
        <p:spPr bwMode="auto">
          <a:xfrm>
            <a:off x="5687901" y="2537190"/>
            <a:ext cx="541724" cy="968656"/>
          </a:xfrm>
          <a:prstGeom prst="roundRect">
            <a:avLst>
              <a:gd name="adj" fmla="val 8180"/>
            </a:avLst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pic>
        <p:nvPicPr>
          <p:cNvPr id="177" name="Picture 176">
            <a:extLst>
              <a:ext uri="{FF2B5EF4-FFF2-40B4-BE49-F238E27FC236}">
                <a16:creationId xmlns:a16="http://schemas.microsoft.com/office/drawing/2014/main" id="{C4549FF2-310C-422C-882A-D35D9B4C07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0673" y="3803851"/>
            <a:ext cx="58192" cy="839626"/>
          </a:xfrm>
          <a:prstGeom prst="rect">
            <a:avLst/>
          </a:prstGeom>
        </p:spPr>
      </p:pic>
      <p:pic>
        <p:nvPicPr>
          <p:cNvPr id="178" name="Picture 177">
            <a:extLst>
              <a:ext uri="{FF2B5EF4-FFF2-40B4-BE49-F238E27FC236}">
                <a16:creationId xmlns:a16="http://schemas.microsoft.com/office/drawing/2014/main" id="{397CD2AD-486A-4666-AB4E-F06437A472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506" y="3801155"/>
            <a:ext cx="58192" cy="839626"/>
          </a:xfrm>
          <a:prstGeom prst="rect">
            <a:avLst/>
          </a:prstGeom>
        </p:spPr>
      </p:pic>
      <p:pic>
        <p:nvPicPr>
          <p:cNvPr id="179" name="Picture 178">
            <a:extLst>
              <a:ext uri="{FF2B5EF4-FFF2-40B4-BE49-F238E27FC236}">
                <a16:creationId xmlns:a16="http://schemas.microsoft.com/office/drawing/2014/main" id="{55E4B0AD-CB76-4A9E-A743-AE9937E7F4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339" y="3803851"/>
            <a:ext cx="58192" cy="839626"/>
          </a:xfrm>
          <a:prstGeom prst="rect">
            <a:avLst/>
          </a:prstGeom>
        </p:spPr>
      </p:pic>
      <p:pic>
        <p:nvPicPr>
          <p:cNvPr id="180" name="Picture 179">
            <a:extLst>
              <a:ext uri="{FF2B5EF4-FFF2-40B4-BE49-F238E27FC236}">
                <a16:creationId xmlns:a16="http://schemas.microsoft.com/office/drawing/2014/main" id="{14565796-1E93-44B8-B0E5-399AE5078C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369" y="3801155"/>
            <a:ext cx="58192" cy="839626"/>
          </a:xfrm>
          <a:prstGeom prst="rect">
            <a:avLst/>
          </a:prstGeom>
        </p:spPr>
      </p:pic>
      <p:pic>
        <p:nvPicPr>
          <p:cNvPr id="181" name="Picture 180">
            <a:extLst>
              <a:ext uri="{FF2B5EF4-FFF2-40B4-BE49-F238E27FC236}">
                <a16:creationId xmlns:a16="http://schemas.microsoft.com/office/drawing/2014/main" id="{FC031A84-8967-43F5-B160-B4206845BC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005" y="3801155"/>
            <a:ext cx="58192" cy="839626"/>
          </a:xfrm>
          <a:prstGeom prst="rect">
            <a:avLst/>
          </a:prstGeom>
        </p:spPr>
      </p:pic>
      <p:pic>
        <p:nvPicPr>
          <p:cNvPr id="182" name="Picture 181">
            <a:extLst>
              <a:ext uri="{FF2B5EF4-FFF2-40B4-BE49-F238E27FC236}">
                <a16:creationId xmlns:a16="http://schemas.microsoft.com/office/drawing/2014/main" id="{AB6C25AE-C2DD-4635-83D3-1CC004B841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4838" y="3798459"/>
            <a:ext cx="58192" cy="839626"/>
          </a:xfrm>
          <a:prstGeom prst="rect">
            <a:avLst/>
          </a:prstGeom>
        </p:spPr>
      </p:pic>
      <p:pic>
        <p:nvPicPr>
          <p:cNvPr id="183" name="Picture 182">
            <a:extLst>
              <a:ext uri="{FF2B5EF4-FFF2-40B4-BE49-F238E27FC236}">
                <a16:creationId xmlns:a16="http://schemas.microsoft.com/office/drawing/2014/main" id="{1B491913-8BAB-40E1-83CB-1D6A3257D5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7671" y="3801155"/>
            <a:ext cx="58192" cy="839626"/>
          </a:xfrm>
          <a:prstGeom prst="rect">
            <a:avLst/>
          </a:prstGeom>
        </p:spPr>
      </p:pic>
      <p:pic>
        <p:nvPicPr>
          <p:cNvPr id="184" name="Picture 183">
            <a:extLst>
              <a:ext uri="{FF2B5EF4-FFF2-40B4-BE49-F238E27FC236}">
                <a16:creationId xmlns:a16="http://schemas.microsoft.com/office/drawing/2014/main" id="{094A04BB-E9C6-4DA2-A808-36657DCF81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497" y="3801155"/>
            <a:ext cx="58192" cy="839626"/>
          </a:xfrm>
          <a:prstGeom prst="rect">
            <a:avLst/>
          </a:prstGeom>
        </p:spPr>
      </p:pic>
      <p:sp>
        <p:nvSpPr>
          <p:cNvPr id="185" name="Rectangle: Rounded Corners 184">
            <a:extLst>
              <a:ext uri="{FF2B5EF4-FFF2-40B4-BE49-F238E27FC236}">
                <a16:creationId xmlns:a16="http://schemas.microsoft.com/office/drawing/2014/main" id="{06247FCE-9873-40EF-8624-1A92F6DC60B7}"/>
              </a:ext>
            </a:extLst>
          </p:cNvPr>
          <p:cNvSpPr/>
          <p:nvPr/>
        </p:nvSpPr>
        <p:spPr bwMode="auto">
          <a:xfrm>
            <a:off x="3954811" y="4929398"/>
            <a:ext cx="2328207" cy="968656"/>
          </a:xfrm>
          <a:prstGeom prst="roundRect">
            <a:avLst>
              <a:gd name="adj" fmla="val 8180"/>
            </a:avLst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pic>
        <p:nvPicPr>
          <p:cNvPr id="202" name="Picture 201">
            <a:extLst>
              <a:ext uri="{FF2B5EF4-FFF2-40B4-BE49-F238E27FC236}">
                <a16:creationId xmlns:a16="http://schemas.microsoft.com/office/drawing/2014/main" id="{BCFD96C8-3032-4F9F-B2FB-4332CB9F67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369" y="2605602"/>
            <a:ext cx="58192" cy="839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0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7037E-7 L -2.22222E-6 0.17477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727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3.33333E-6 0.17477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727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7037E-7 L -4.72222E-6 0.17477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727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33333E-6 L 8.33333E-7 0.17477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727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3.33333E-6 L -3.61111E-6 0.17477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727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81481E-6 L -1.66667E-6 0.17476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727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3.33333E-6 L 3.88889E-6 0.17477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727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81481E-6 L -4.16667E-6 0.17476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727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3.7037E-7 L 1.38889E-6 0.17477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727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3.33333E-6 0.17477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727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7037E-7 L -1.11111E-6 0.17477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727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33333E-6 L -2.5E-6 0.17477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727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3.33333E-6 L -3.61111E-6 0.17477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727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81481E-6 L -1.66667E-6 0.17476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727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3.33333E-6 L 3.88889E-6 0.17477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727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81481E-6 L -4.16667E-6 0.17476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500"/>
                            </p:stCondLst>
                            <p:childTnLst>
                              <p:par>
                                <p:cTn id="19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1.85185E-6 L 1.38889E-6 0.17477 " pathEditMode="relative" rAng="0" ptsTypes="AA">
                                      <p:cBhvr>
                                        <p:cTn id="194" dur="2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727"/>
                                    </p:animMotion>
                                  </p:childTnLst>
                                </p:cTn>
                              </p:par>
                              <p:par>
                                <p:cTn id="19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81481E-6 L -1.11111E-6 0.17476 " pathEditMode="relative" rAng="0" ptsTypes="AA">
                                      <p:cBhvr>
                                        <p:cTn id="196" dur="2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727"/>
                                    </p:animMotion>
                                  </p:childTnLst>
                                </p:cTn>
                              </p:par>
                              <p:par>
                                <p:cTn id="19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85185E-6 L 3.33333E-6 0.17477 " pathEditMode="relative" rAng="0" ptsTypes="AA">
                                      <p:cBhvr>
                                        <p:cTn id="198" dur="2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727"/>
                                    </p:animMotion>
                                  </p:childTnLst>
                                </p:cTn>
                              </p:par>
                              <p:par>
                                <p:cTn id="19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4.81481E-6 L -3.61111E-6 0.17476 " pathEditMode="relative" rAng="0" ptsTypes="AA">
                                      <p:cBhvr>
                                        <p:cTn id="200" dur="2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727"/>
                                    </p:animMotion>
                                  </p:childTnLst>
                                </p:cTn>
                              </p:par>
                              <p:par>
                                <p:cTn id="20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22222E-6 L -1.66667E-6 0.17477 " pathEditMode="relative" rAng="0" ptsTypes="AA">
                                      <p:cBhvr>
                                        <p:cTn id="202" dur="2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727"/>
                                    </p:animMotion>
                                  </p:childTnLst>
                                </p:cTn>
                              </p:par>
                              <p:par>
                                <p:cTn id="20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4.81481E-6 L 3.88889E-6 0.17476 " pathEditMode="relative" rAng="0" ptsTypes="AA">
                                      <p:cBhvr>
                                        <p:cTn id="204" dur="2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727"/>
                                    </p:animMotion>
                                  </p:childTnLst>
                                </p:cTn>
                              </p:par>
                              <p:par>
                                <p:cTn id="20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22222E-6 L -2.5E-6 0.17477 " pathEditMode="relative" rAng="0" ptsTypes="AA">
                                      <p:cBhvr>
                                        <p:cTn id="206" dur="2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727"/>
                                    </p:animMotion>
                                  </p:childTnLst>
                                </p:cTn>
                              </p:par>
                              <p:par>
                                <p:cTn id="20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81481E-6 L -4.16667E-6 0.17476 " pathEditMode="relative" rAng="0" ptsTypes="AA">
                                      <p:cBhvr>
                                        <p:cTn id="208" dur="2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727"/>
                                    </p:animMotion>
                                  </p:childTnLst>
                                </p:cTn>
                              </p:par>
                              <p:par>
                                <p:cTn id="20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1.85185E-6 L -2.22222E-6 0.17477 " pathEditMode="relative" rAng="0" ptsTypes="AA">
                                      <p:cBhvr>
                                        <p:cTn id="21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727"/>
                                    </p:animMotion>
                                  </p:childTnLst>
                                </p:cTn>
                              </p:par>
                              <p:par>
                                <p:cTn id="2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81481E-6 L 3.33333E-6 0.17476 " pathEditMode="relative" rAng="0" ptsTypes="AA">
                                      <p:cBhvr>
                                        <p:cTn id="21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727"/>
                                    </p:animMotion>
                                  </p:childTnLst>
                                </p:cTn>
                              </p:par>
                              <p:par>
                                <p:cTn id="2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1.85185E-6 L -4.72222E-6 0.17477 " pathEditMode="relative" rAng="0" ptsTypes="AA">
                                      <p:cBhvr>
                                        <p:cTn id="21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727"/>
                                    </p:animMotion>
                                  </p:childTnLst>
                                </p:cTn>
                              </p:par>
                              <p:par>
                                <p:cTn id="2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81481E-6 L 8.33333E-7 0.17476 " pathEditMode="relative" rAng="0" ptsTypes="AA">
                                      <p:cBhvr>
                                        <p:cTn id="21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727"/>
                                    </p:animMotion>
                                  </p:childTnLst>
                                </p:cTn>
                              </p:par>
                              <p:par>
                                <p:cTn id="2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4.81481E-6 L -3.61111E-6 0.17476 " pathEditMode="relative" rAng="0" ptsTypes="AA">
                                      <p:cBhvr>
                                        <p:cTn id="21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727"/>
                                    </p:animMotion>
                                  </p:childTnLst>
                                </p:cTn>
                              </p:par>
                              <p:par>
                                <p:cTn id="2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22222E-6 L -1.66667E-6 0.17477 " pathEditMode="relative" rAng="0" ptsTypes="AA">
                                      <p:cBhvr>
                                        <p:cTn id="22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727"/>
                                    </p:animMotion>
                                  </p:childTnLst>
                                </p:cTn>
                              </p:par>
                              <p:par>
                                <p:cTn id="2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4.81481E-6 L 3.88889E-6 0.17476 " pathEditMode="relative" rAng="0" ptsTypes="AA">
                                      <p:cBhvr>
                                        <p:cTn id="22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727"/>
                                    </p:animMotion>
                                  </p:childTnLst>
                                </p:cTn>
                              </p:par>
                              <p:par>
                                <p:cTn id="2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22222E-6 L -4.16667E-6 0.17477 " pathEditMode="relative" rAng="0" ptsTypes="AA">
                                      <p:cBhvr>
                                        <p:cTn id="22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8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1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4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7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0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3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6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9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7.40741E-7 L -2.22222E-6 0.17477 " pathEditMode="relative" rAng="0" ptsTypes="AA">
                                      <p:cBhvr>
                                        <p:cTn id="311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727"/>
                                    </p:animMotion>
                                  </p:childTnLst>
                                </p:cTn>
                              </p:par>
                              <p:par>
                                <p:cTn id="31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3.33333E-6 0.17477 " pathEditMode="relative" rAng="0" ptsTypes="AA">
                                      <p:cBhvr>
                                        <p:cTn id="313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727"/>
                                    </p:animMotion>
                                  </p:childTnLst>
                                </p:cTn>
                              </p:par>
                              <p:par>
                                <p:cTn id="31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7.40741E-7 L -4.72222E-6 0.17477 " pathEditMode="relative" rAng="0" ptsTypes="AA">
                                      <p:cBhvr>
                                        <p:cTn id="315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727"/>
                                    </p:animMotion>
                                  </p:childTnLst>
                                </p:cTn>
                              </p:par>
                              <p:par>
                                <p:cTn id="31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22222E-6 L 8.33333E-7 0.17477 " pathEditMode="relative" rAng="0" ptsTypes="AA">
                                      <p:cBhvr>
                                        <p:cTn id="317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727"/>
                                    </p:animMotion>
                                  </p:childTnLst>
                                </p:cTn>
                              </p:par>
                              <p:par>
                                <p:cTn id="31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2.22222E-6 L -3.61111E-6 0.17477 " pathEditMode="relative" rAng="0" ptsTypes="AA">
                                      <p:cBhvr>
                                        <p:cTn id="319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727"/>
                                    </p:animMotion>
                                  </p:childTnLst>
                                </p:cTn>
                              </p:par>
                              <p:par>
                                <p:cTn id="32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7037E-6 L -1.66667E-6 0.17476 " pathEditMode="relative" rAng="0" ptsTypes="AA">
                                      <p:cBhvr>
                                        <p:cTn id="321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727"/>
                                    </p:animMotion>
                                  </p:childTnLst>
                                </p:cTn>
                              </p:par>
                              <p:par>
                                <p:cTn id="3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2.22222E-6 L 3.88889E-6 0.17477 " pathEditMode="relative" rAng="0" ptsTypes="AA">
                                      <p:cBhvr>
                                        <p:cTn id="323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727"/>
                                    </p:animMotion>
                                  </p:childTnLst>
                                </p:cTn>
                              </p:par>
                              <p:par>
                                <p:cTn id="32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7037E-6 L -4.16667E-6 0.17476 " pathEditMode="relative" rAng="0" ptsTypes="AA">
                                      <p:cBhvr>
                                        <p:cTn id="325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727"/>
                                    </p:animMotion>
                                  </p:childTnLst>
                                </p:cTn>
                              </p:par>
                              <p:par>
                                <p:cTn id="32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7.40741E-7 L 1.38889E-6 0.17477 " pathEditMode="relative" rAng="0" ptsTypes="AA">
                                      <p:cBhvr>
                                        <p:cTn id="327" dur="2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727"/>
                                    </p:animMotion>
                                  </p:childTnLst>
                                </p:cTn>
                              </p:par>
                              <p:par>
                                <p:cTn id="32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3.33333E-6 0.17477 " pathEditMode="relative" rAng="0" ptsTypes="AA">
                                      <p:cBhvr>
                                        <p:cTn id="329" dur="2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727"/>
                                    </p:animMotion>
                                  </p:childTnLst>
                                </p:cTn>
                              </p:par>
                              <p:par>
                                <p:cTn id="33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7.40741E-7 L -1.11111E-6 0.17477 " pathEditMode="relative" rAng="0" ptsTypes="AA">
                                      <p:cBhvr>
                                        <p:cTn id="331" dur="2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727"/>
                                    </p:animMotion>
                                  </p:childTnLst>
                                </p:cTn>
                              </p:par>
                              <p:par>
                                <p:cTn id="33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2222E-6 L -2.5E-6 0.17477 " pathEditMode="relative" rAng="0" ptsTypes="AA">
                                      <p:cBhvr>
                                        <p:cTn id="333" dur="2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727"/>
                                    </p:animMotion>
                                  </p:childTnLst>
                                </p:cTn>
                              </p:par>
                              <p:par>
                                <p:cTn id="33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2.22222E-6 L -3.61111E-6 0.17477 " pathEditMode="relative" rAng="0" ptsTypes="AA">
                                      <p:cBhvr>
                                        <p:cTn id="335" dur="2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727"/>
                                    </p:animMotion>
                                  </p:childTnLst>
                                </p:cTn>
                              </p:par>
                              <p:par>
                                <p:cTn id="33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7037E-6 L -1.66667E-6 0.17476 " pathEditMode="relative" rAng="0" ptsTypes="AA">
                                      <p:cBhvr>
                                        <p:cTn id="337" dur="2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727"/>
                                    </p:animMotion>
                                  </p:childTnLst>
                                </p:cTn>
                              </p:par>
                              <p:par>
                                <p:cTn id="33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2.22222E-6 L 3.88889E-6 0.17477 " pathEditMode="relative" rAng="0" ptsTypes="AA">
                                      <p:cBhvr>
                                        <p:cTn id="339" dur="2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727"/>
                                    </p:animMotion>
                                  </p:childTnLst>
                                </p:cTn>
                              </p:par>
                              <p:par>
                                <p:cTn id="34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22222E-6 L -4.16667E-6 0.17477 " pathEditMode="relative" rAng="0" ptsTypes="AA">
                                      <p:cBhvr>
                                        <p:cTn id="341" dur="2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2" fill="hold">
                            <p:stCondLst>
                              <p:cond delay="2000"/>
                            </p:stCondLst>
                            <p:childTnLst>
                              <p:par>
                                <p:cTn id="3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5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9" fill="hold">
                      <p:stCondLst>
                        <p:cond delay="indefinite"/>
                      </p:stCondLst>
                      <p:childTnLst>
                        <p:par>
                          <p:cTn id="350" fill="hold">
                            <p:stCondLst>
                              <p:cond delay="0"/>
                            </p:stCondLst>
                            <p:childTnLst>
                              <p:par>
                                <p:cTn id="3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4" fill="hold">
                      <p:stCondLst>
                        <p:cond delay="indefinite"/>
                      </p:stCondLst>
                      <p:childTnLst>
                        <p:par>
                          <p:cTn id="355" fill="hold">
                            <p:stCondLst>
                              <p:cond delay="0"/>
                            </p:stCondLst>
                            <p:childTnLst>
                              <p:par>
                                <p:cTn id="3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0" grpId="0" animBg="1"/>
      <p:bldP spid="31" grpId="0"/>
      <p:bldP spid="40" grpId="0" animBg="1"/>
      <p:bldP spid="41" grpId="0" animBg="1"/>
      <p:bldP spid="42" grpId="0" animBg="1"/>
      <p:bldP spid="43" grpId="0" animBg="1"/>
      <p:bldP spid="44" grpId="0" animBg="1"/>
      <p:bldP spid="45" grpId="0"/>
      <p:bldP spid="54" grpId="0" animBg="1"/>
      <p:bldP spid="55" grpId="0"/>
      <p:bldP spid="60" grpId="0" animBg="1"/>
      <p:bldP spid="61" grpId="0" animBg="1"/>
      <p:bldP spid="64" grpId="0" animBg="1"/>
      <p:bldP spid="67" grpId="0" animBg="1"/>
      <p:bldP spid="163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85" grpId="0" animBg="1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EB4BF34-0B40-4FBB-904A-7F5DCB99EEC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altLang="en-US" dirty="0"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2.7 </a:t>
            </a:r>
            <a:r>
              <a:rPr lang="en-GB" dirty="0"/>
              <a:t>The 2, 4 and 8 times tables   </a:t>
            </a:r>
            <a:r>
              <a:rPr lang="en-US" altLang="en-US" dirty="0">
                <a:solidFill>
                  <a:srgbClr val="00628C"/>
                </a:solidFill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Step 4:11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88098A-016E-4347-B32D-40389649958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43872" y="1833553"/>
            <a:ext cx="432048" cy="9560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DF0F95C-92BC-4283-A8B4-5F31395AF13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"/>
          <a:stretch/>
        </p:blipFill>
        <p:spPr>
          <a:xfrm>
            <a:off x="2253166" y="3861049"/>
            <a:ext cx="1699933" cy="95600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B52F441-68B7-4235-A084-D1B01F63CC30}"/>
              </a:ext>
            </a:extLst>
          </p:cNvPr>
          <p:cNvSpPr/>
          <p:nvPr/>
        </p:nvSpPr>
        <p:spPr>
          <a:xfrm>
            <a:off x="2099556" y="764704"/>
            <a:ext cx="79928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2400" dirty="0">
                <a:latin typeface="Myriad Pro" panose="020B0503030403020204" pitchFamily="34" charset="0"/>
              </a:rPr>
              <a:t>9 sticks, how many 2-stick mountains?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DB3597A-6468-4F1D-A562-835B3693E0F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20593" y="1833553"/>
            <a:ext cx="432048" cy="95600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C806AF7-C738-49F9-B809-C7F762ED194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99026" y="1833553"/>
            <a:ext cx="432048" cy="95600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2452C6A-DA06-46CB-AB60-B2B80D9699D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84032" y="1833553"/>
            <a:ext cx="432048" cy="95600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D694FFA-24F0-4AFB-9B21-5D2AE1B3279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53039" y="1833553"/>
            <a:ext cx="279648" cy="95600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2FBF24F-E6B5-41D9-A65B-C6AFA360790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69123" y="3861049"/>
            <a:ext cx="1467495" cy="95600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0A93C66-6F22-4B5E-96B5-A7EC08BD22F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52642" y="3861048"/>
            <a:ext cx="1467495" cy="95600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1B24299-4A07-41A6-90DB-B4584A921AF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36160" y="3861049"/>
            <a:ext cx="1440160" cy="956009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1D2386AD-E208-4A60-BD1C-FE6B3D79F901}"/>
              </a:ext>
            </a:extLst>
          </p:cNvPr>
          <p:cNvSpPr/>
          <p:nvPr/>
        </p:nvSpPr>
        <p:spPr>
          <a:xfrm>
            <a:off x="2118606" y="5559624"/>
            <a:ext cx="79928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2400" dirty="0">
                <a:latin typeface="Myriad Pro" panose="020B0503030403020204" pitchFamily="34" charset="0"/>
              </a:rPr>
              <a:t>9 = 4 × 2 + 1</a:t>
            </a:r>
          </a:p>
        </p:txBody>
      </p:sp>
    </p:spTree>
    <p:extLst>
      <p:ext uri="{BB962C8B-B14F-4D97-AF65-F5344CB8AC3E}">
        <p14:creationId xmlns:p14="http://schemas.microsoft.com/office/powerpoint/2010/main" val="3101733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96296E-6 L -0.22049 0.2995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24" y="14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2.96296E-6 L -0.08368 0.29953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84" y="14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96296E-6 L 0.04723 0.29953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1" y="14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2.96296E-6 L 0.18125 0.29953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63" y="14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96296E-6 L 0.29566 0.28889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74" y="1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966D8FF-D156-41BB-8E99-5A5B1CAC8B9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altLang="en-US" dirty="0"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2.7 </a:t>
            </a:r>
            <a:r>
              <a:rPr lang="en-GB" dirty="0"/>
              <a:t>The 2, 4 and 8 times tables   </a:t>
            </a:r>
            <a:r>
              <a:rPr lang="en-US" altLang="en-US" dirty="0">
                <a:solidFill>
                  <a:srgbClr val="00628C"/>
                </a:solidFill>
                <a:latin typeface="Myriad Pro" panose="020B0503030403020204" pitchFamily="34" charset="0"/>
                <a:ea typeface="Myriad Pro" panose="020B0503030403020204" pitchFamily="34" charset="0"/>
                <a:cs typeface="Myriad Pro" panose="020B0503030403020204" pitchFamily="34" charset="0"/>
              </a:rPr>
              <a:t>Step 4:11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A3CD73-7417-43E7-A600-61A39BFBE7A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43872" y="1833553"/>
            <a:ext cx="432048" cy="95600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6FCB036-91D2-4804-B3C2-D025BC498963}"/>
              </a:ext>
            </a:extLst>
          </p:cNvPr>
          <p:cNvSpPr/>
          <p:nvPr/>
        </p:nvSpPr>
        <p:spPr>
          <a:xfrm>
            <a:off x="2099556" y="764704"/>
            <a:ext cx="79928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2400" dirty="0">
                <a:latin typeface="Myriad Pro" panose="020B0503030403020204" pitchFamily="34" charset="0"/>
              </a:rPr>
              <a:t>9 sticks, how many squares?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5A90D12-5757-45D5-A1EE-592B5B990C7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20593" y="1833553"/>
            <a:ext cx="432048" cy="9560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5C50A92-44AB-42CA-9AAE-9868449089F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99026" y="1833553"/>
            <a:ext cx="432048" cy="95600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DE273EA-58D0-48A5-B126-76FEEB82555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84032" y="1833553"/>
            <a:ext cx="432048" cy="95600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AA46408-02AA-40D7-8910-7296ED78F32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53039" y="1833553"/>
            <a:ext cx="279648" cy="95600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5E8416A-435B-4C9D-B3A9-051A6D1252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35961" y="4005064"/>
            <a:ext cx="1800200" cy="118545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C108969-7718-4507-BC9F-4D3854B0CB9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76361" y="4005064"/>
            <a:ext cx="3343576" cy="118545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364C44D-B36B-4D3E-961B-D388EA98B27D}"/>
              </a:ext>
            </a:extLst>
          </p:cNvPr>
          <p:cNvSpPr/>
          <p:nvPr/>
        </p:nvSpPr>
        <p:spPr>
          <a:xfrm>
            <a:off x="2118606" y="5559624"/>
            <a:ext cx="79928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2400" dirty="0">
                <a:latin typeface="Myriad Pro" panose="020B0503030403020204" pitchFamily="34" charset="0"/>
              </a:rPr>
              <a:t>9 = 2 × 4 + 1</a:t>
            </a:r>
          </a:p>
        </p:txBody>
      </p:sp>
    </p:spTree>
    <p:extLst>
      <p:ext uri="{BB962C8B-B14F-4D97-AF65-F5344CB8AC3E}">
        <p14:creationId xmlns:p14="http://schemas.microsoft.com/office/powerpoint/2010/main" val="2063406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2.96296E-6 L -0.1073 0.3310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65" y="1655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96296E-6 L -0.11024 0.3310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21" y="16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96296E-6 L 0.02361 0.3310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1" y="16551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2.96296E-6 L 0.0158 0.33102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16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96296E-6 L 0.13819 0.33102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10" y="16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3|1.7|0.8|2|0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2.1|2.1|1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2.1|2.1|1.5"/>
</p:tagLst>
</file>

<file path=ppt/theme/theme1.xml><?xml version="1.0" encoding="utf-8"?>
<a:theme xmlns:a="http://schemas.openxmlformats.org/drawingml/2006/main" name="Custom Design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ew materials template" id="{9D982857-CF2B-43AA-8EDC-B9C712029F63}" vid="{D9E6F676-3E42-4DD9-87CD-93A784DD82C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66C4E9411A2B847AB3A2FDDFBD5392E" ma:contentTypeVersion="12" ma:contentTypeDescription="Create a new document." ma:contentTypeScope="" ma:versionID="434d7b626fa96a0718c1193846830b32">
  <xsd:schema xmlns:xsd="http://www.w3.org/2001/XMLSchema" xmlns:xs="http://www.w3.org/2001/XMLSchema" xmlns:p="http://schemas.microsoft.com/office/2006/metadata/properties" xmlns:ns2="dc9bd944-225f-43f1-96dc-d5ee43d55d1c" xmlns:ns3="6e8f39c4-649a-4727-b531-9584b06a2d5b" targetNamespace="http://schemas.microsoft.com/office/2006/metadata/properties" ma:root="true" ma:fieldsID="3b76194d8edd212a55ab64e907a72791" ns2:_="" ns3:_="">
    <xsd:import namespace="dc9bd944-225f-43f1-96dc-d5ee43d55d1c"/>
    <xsd:import namespace="6e8f39c4-649a-4727-b531-9584b06a2d5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9bd944-225f-43f1-96dc-d5ee43d55d1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8f39c4-649a-4727-b531-9584b06a2d5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62668C2-08C9-4D64-8C9D-DFC75F1E31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c9bd944-225f-43f1-96dc-d5ee43d55d1c"/>
    <ds:schemaRef ds:uri="6e8f39c4-649a-4727-b531-9584b06a2d5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82AB53F-2365-4221-B52E-1FAB7194DEC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52F4355-41EF-4DA9-B998-C6511E367AD2}">
  <ds:schemaRefs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schemas.microsoft.com/office/infopath/2007/PartnerControls"/>
    <ds:schemaRef ds:uri="dc9bd944-225f-43f1-96dc-d5ee43d55d1c"/>
    <ds:schemaRef ds:uri="6e8f39c4-649a-4727-b531-9584b06a2d5b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New materials template</Template>
  <TotalTime>2215</TotalTime>
  <Words>7679</Words>
  <Application>Microsoft Office PowerPoint</Application>
  <PresentationFormat>Widescreen</PresentationFormat>
  <Paragraphs>1732</Paragraphs>
  <Slides>131</Slides>
  <Notes>82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131</vt:i4>
      </vt:variant>
    </vt:vector>
  </HeadingPairs>
  <TitlesOfParts>
    <vt:vector size="138" baseType="lpstr">
      <vt:lpstr>Arial</vt:lpstr>
      <vt:lpstr>Calibri</vt:lpstr>
      <vt:lpstr>Calibri Light</vt:lpstr>
      <vt:lpstr>Comic Sans MS</vt:lpstr>
      <vt:lpstr>Myriad Pro</vt:lpstr>
      <vt:lpstr>Myriad Pro Semibold</vt:lpstr>
      <vt:lpstr>Custom Design</vt:lpstr>
      <vt:lpstr>PowerPoint Presentation</vt:lpstr>
      <vt:lpstr>PowerPoint Presentation</vt:lpstr>
      <vt:lpstr>Contents</vt:lpstr>
      <vt:lpstr>Contents</vt:lpstr>
      <vt:lpstr>Contents</vt:lpstr>
      <vt:lpstr>PowerPoint Presentation</vt:lpstr>
      <vt:lpstr>Year 3, Unit 6, Learning Outcome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Year 3, Unit 6, Learning Outcome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3MD-1 Multiplication and division structures</vt:lpstr>
      <vt:lpstr>PowerPoint Presentation</vt:lpstr>
      <vt:lpstr>Year 3, Unit 6, Learning Outcome 3</vt:lpstr>
      <vt:lpstr>PowerPoint Presentation</vt:lpstr>
      <vt:lpstr>PowerPoint Presentation</vt:lpstr>
      <vt:lpstr>PowerPoint Presentation</vt:lpstr>
      <vt:lpstr>PowerPoint Presentation</vt:lpstr>
      <vt:lpstr>Year 3, Unit 6, Learning Outcome 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Year 3, Unit 6, Learning Outcome 5</vt:lpstr>
      <vt:lpstr>PowerPoint Presentation</vt:lpstr>
      <vt:lpstr>PowerPoint Presentation</vt:lpstr>
      <vt:lpstr>PowerPoint Presentation</vt:lpstr>
      <vt:lpstr>PowerPoint Presentation</vt:lpstr>
      <vt:lpstr>Year 3, Unit 6, Learning Outcome 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Year 3, Unit 6, Learning Outcome 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Year 3, Unit 6, Learning Outcome 8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Year 3, Unit 6, Learning Outcome 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Year 3, Unit 6, Learning Outcome 10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Year 3, Unit 6, Learning Outcome 11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Year 3, Unit 6, Learning Outcome 12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Year 3, Unit 6, Learning Outcome 13</vt:lpstr>
      <vt:lpstr>PowerPoint Presentation</vt:lpstr>
      <vt:lpstr>PowerPoint Presentation</vt:lpstr>
      <vt:lpstr>PowerPoint Presentation</vt:lpstr>
      <vt:lpstr>Year 3, Unit 6, Learning Outcome 14</vt:lpstr>
      <vt:lpstr>3NF-3 Scaling number facts by 10</vt:lpstr>
      <vt:lpstr>3NF-3 Scaling number facts by 10</vt:lpstr>
      <vt:lpstr>PowerPoint Presentation</vt:lpstr>
      <vt:lpstr>Year 3, Unit 6, Learning Outcome 15</vt:lpstr>
      <vt:lpstr>3NF-3 Scaling number facts by 10</vt:lpstr>
      <vt:lpstr>3NF-3 Scaling number facts by 10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Donna Cole</dc:creator>
  <cp:lastModifiedBy>Andrew Young</cp:lastModifiedBy>
  <cp:revision>98</cp:revision>
  <dcterms:created xsi:type="dcterms:W3CDTF">2021-05-07T12:27:15Z</dcterms:created>
  <dcterms:modified xsi:type="dcterms:W3CDTF">2021-11-10T09:38:41Z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0x010100E66C4E9411A2B847AB3A2FDDFBD5392E</vt:lpwstr>
  </property>
</Properties>
</file>