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5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EF43-24C0-40BE-9E17-B0E9DF262FEA}" type="datetimeFigureOut">
              <a:rPr lang="en-GB" smtClean="0"/>
              <a:pPr/>
              <a:t>26/03/2013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C8F73-7EE0-480C-BC60-9415AC7B19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1146175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learning  Number Facts</a:t>
            </a:r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Fluency and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How might the images and techniques used support children’s conceptual understanding and lead to fluency in recall of table facts?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Visualisation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Counting in tens on a hundred square 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 marL="0" indent="0"/>
            <a:r>
              <a:rPr lang="en-GB" dirty="0" smtClean="0"/>
              <a:t>Notice how the teacher enables the children to transfer from an actual image to a mental image and uses kinaesthetic movement.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80772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Making connections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/>
          <a:lstStyle/>
          <a:p>
            <a:r>
              <a:rPr lang="en-GB" dirty="0" smtClean="0"/>
              <a:t>Linking multiples of two and multiples of four</a:t>
            </a:r>
          </a:p>
          <a:p>
            <a:endParaRPr lang="en-GB" dirty="0" smtClean="0"/>
          </a:p>
          <a:p>
            <a:r>
              <a:rPr lang="en-GB" dirty="0" smtClean="0"/>
              <a:t>What strategies does the teacher use?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Making connections in mathematics has the potential to cut down on the amount of mathematics to learn and deepen conceptual understanding. </a:t>
            </a:r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Number Facts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6550"/>
            <a:ext cx="7239000" cy="1600200"/>
          </a:xfrm>
        </p:spPr>
        <p:txBody>
          <a:bodyPr/>
          <a:lstStyle/>
          <a:p>
            <a:r>
              <a:rPr lang="en-GB" sz="3200" dirty="0" smtClean="0"/>
              <a:t>Multiplication Upper Key Stage 2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dirty="0" smtClean="0"/>
              <a:t>Rapid recall of multiplication facts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Identifying tricky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Debbie is focusing in on the harder table facts that children might need to consolidate.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Notice how the children apply the strategy of using what they know to derive what they don’t know.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Linking multiplication </a:t>
            </a:r>
            <a:br>
              <a:rPr lang="en-GB" dirty="0" smtClean="0"/>
            </a:br>
            <a:r>
              <a:rPr lang="en-GB" dirty="0" smtClean="0"/>
              <a:t>and division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Notice how the use of the triangle card game supports making connections between multiplication and division facts.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How might the cards support the concept of division as the inverse of multiplication?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Areas addressed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371600"/>
            <a:ext cx="68580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Number bonds to ten</a:t>
            </a:r>
          </a:p>
          <a:p>
            <a:pPr>
              <a:spcBef>
                <a:spcPts val="200"/>
              </a:spcBef>
            </a:pPr>
            <a:r>
              <a:rPr lang="en-GB" sz="2600" dirty="0" smtClean="0"/>
              <a:t>  	</a:t>
            </a:r>
          </a:p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Consolidation and practice of number bonds to ten</a:t>
            </a:r>
          </a:p>
          <a:p>
            <a:pPr>
              <a:spcBef>
                <a:spcPts val="200"/>
              </a:spcBef>
            </a:pPr>
            <a:r>
              <a:rPr lang="en-GB" sz="2600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Reinforcing table facts</a:t>
            </a:r>
          </a:p>
          <a:p>
            <a:pPr>
              <a:spcBef>
                <a:spcPts val="200"/>
              </a:spcBef>
            </a:pPr>
            <a:r>
              <a:rPr lang="en-GB" sz="2600" dirty="0" smtClean="0"/>
              <a:t>	</a:t>
            </a:r>
          </a:p>
          <a:p>
            <a:pPr>
              <a:buFont typeface="Arial" pitchFamily="34" charset="0"/>
              <a:buChar char="•"/>
            </a:pPr>
            <a:r>
              <a:rPr lang="en-GB" sz="2600" b="1" dirty="0" smtClean="0"/>
              <a:t>Rapid Recall of </a:t>
            </a:r>
            <a:r>
              <a:rPr lang="en-GB" sz="2600" b="1" dirty="0" smtClean="0"/>
              <a:t>multiplication</a:t>
            </a:r>
            <a:r>
              <a:rPr lang="en-GB" sz="2600" b="1" dirty="0" smtClean="0"/>
              <a:t> </a:t>
            </a:r>
            <a:r>
              <a:rPr lang="en-GB" sz="2600" b="1" dirty="0" smtClean="0"/>
              <a:t>facts </a:t>
            </a:r>
          </a:p>
          <a:p>
            <a:pPr>
              <a:spcBef>
                <a:spcPts val="200"/>
              </a:spcBef>
            </a:pPr>
            <a:r>
              <a:rPr lang="en-GB" sz="26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Number Facts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95400"/>
            <a:ext cx="7239000" cy="1600200"/>
          </a:xfrm>
        </p:spPr>
        <p:txBody>
          <a:bodyPr/>
          <a:lstStyle/>
          <a:p>
            <a:r>
              <a:rPr lang="en-GB" sz="3200" dirty="0" smtClean="0"/>
              <a:t>Addition and Subtraction </a:t>
            </a:r>
          </a:p>
          <a:p>
            <a:r>
              <a:rPr lang="en-GB" sz="3200" dirty="0" smtClean="0"/>
              <a:t>Key Stage 1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dirty="0" smtClean="0"/>
              <a:t>Number bonds to ten</a:t>
            </a:r>
          </a:p>
          <a:p>
            <a:endParaRPr lang="en-GB" sz="3200" dirty="0" smtClean="0"/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 anchor="ctr"/>
          <a:lstStyle/>
          <a:p>
            <a:r>
              <a:rPr lang="en-GB" dirty="0" smtClean="0"/>
              <a:t>Reasoning mathematically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1625" cy="4114800"/>
          </a:xfrm>
        </p:spPr>
        <p:txBody>
          <a:bodyPr/>
          <a:lstStyle/>
          <a:p>
            <a:r>
              <a:rPr lang="en-GB" dirty="0" smtClean="0"/>
              <a:t>Sarah says:</a:t>
            </a:r>
          </a:p>
          <a:p>
            <a:pPr marL="0" indent="0"/>
            <a:r>
              <a:rPr lang="en-GB" i="1" dirty="0" smtClean="0"/>
              <a:t>“Reasoning is drip fed into everything that we do”.</a:t>
            </a:r>
          </a:p>
          <a:p>
            <a:endParaRPr lang="en-GB" i="1" dirty="0" smtClean="0"/>
          </a:p>
          <a:p>
            <a:pPr marL="0" indent="0"/>
            <a:r>
              <a:rPr lang="en-GB" dirty="0" smtClean="0"/>
              <a:t>What examples of this can we see in the video clip?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Reasoning mathematically is one of the three key aims of the National Curriculum.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Recording number 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Notice how the children were able confidently to record using symbols, once they had a clear understanding from good use of representations.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Consider how understanding and</a:t>
            </a:r>
            <a:r>
              <a:rPr lang="en-GB" dirty="0"/>
              <a:t> </a:t>
            </a:r>
            <a:r>
              <a:rPr lang="en-GB" dirty="0" smtClean="0"/>
              <a:t>fluency are developed together.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Commutativity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1625" cy="4114800"/>
          </a:xfrm>
        </p:spPr>
        <p:txBody>
          <a:bodyPr/>
          <a:lstStyle/>
          <a:p>
            <a:r>
              <a:rPr lang="en-GB" dirty="0" smtClean="0"/>
              <a:t>2 + 8 = 8 + 2</a:t>
            </a:r>
          </a:p>
          <a:p>
            <a:pPr marL="0" indent="0"/>
            <a:r>
              <a:rPr lang="en-GB" dirty="0" smtClean="0"/>
              <a:t>How does the use of the coat hanger support  understanding of </a:t>
            </a:r>
            <a:r>
              <a:rPr lang="en-GB" dirty="0" err="1" smtClean="0"/>
              <a:t>commutativity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 marL="0" indent="0"/>
            <a:r>
              <a:rPr lang="en-GB" dirty="0" smtClean="0"/>
              <a:t>Understanding </a:t>
            </a:r>
            <a:r>
              <a:rPr lang="en-GB" dirty="0" err="1" smtClean="0"/>
              <a:t>commutativity</a:t>
            </a:r>
            <a:r>
              <a:rPr lang="en-GB" dirty="0" smtClean="0"/>
              <a:t> cuts down on the number of facts to learn and supports the development of flexibility and fluency </a:t>
            </a:r>
          </a:p>
          <a:p>
            <a:r>
              <a:rPr lang="en-GB" dirty="0" smtClean="0"/>
              <a:t>What other images might you use?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Number Facts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530350"/>
            <a:ext cx="7239000" cy="1600200"/>
          </a:xfrm>
        </p:spPr>
        <p:txBody>
          <a:bodyPr/>
          <a:lstStyle/>
          <a:p>
            <a:r>
              <a:rPr lang="en-GB" sz="3200" dirty="0" smtClean="0"/>
              <a:t>Addition and Subtraction </a:t>
            </a:r>
          </a:p>
          <a:p>
            <a:r>
              <a:rPr lang="en-GB" sz="3200" dirty="0" smtClean="0"/>
              <a:t>Key Stage 1</a:t>
            </a:r>
          </a:p>
          <a:p>
            <a:r>
              <a:rPr lang="en-GB" sz="3200" dirty="0" smtClean="0"/>
              <a:t>Consolidation and practice</a:t>
            </a:r>
          </a:p>
          <a:p>
            <a:endParaRPr lang="en-GB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Consolidation and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Children need time to practise number facts in interesting ways and different environments.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Notice how digital technology provides opportunities for children to attempt many calculations in a short space of time.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1962" y="685800"/>
            <a:ext cx="7239000" cy="758825"/>
          </a:xfrm>
        </p:spPr>
        <p:txBody>
          <a:bodyPr/>
          <a:lstStyle/>
          <a:p>
            <a:r>
              <a:rPr lang="en-GB" dirty="0" smtClean="0"/>
              <a:t>Progression in Number Facts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61962" y="1682750"/>
            <a:ext cx="7239000" cy="1600200"/>
          </a:xfrm>
        </p:spPr>
        <p:txBody>
          <a:bodyPr/>
          <a:lstStyle/>
          <a:p>
            <a:r>
              <a:rPr lang="en-GB" sz="3200" dirty="0" smtClean="0"/>
              <a:t>Multiplication Key Stage 1</a:t>
            </a:r>
          </a:p>
          <a:p>
            <a:r>
              <a:rPr lang="en-GB" sz="3200" dirty="0" smtClean="0"/>
              <a:t> </a:t>
            </a:r>
          </a:p>
          <a:p>
            <a:r>
              <a:rPr lang="en-GB" sz="3200" dirty="0" smtClean="0"/>
              <a:t>Reinforcing table facts</a:t>
            </a:r>
          </a:p>
          <a:p>
            <a:endParaRPr lang="en-GB" sz="3200" dirty="0" smtClean="0">
              <a:ea typeface="ＭＳ Ｐゴシック" pitchFamily="-84" charset="-128"/>
            </a:endParaRPr>
          </a:p>
          <a:p>
            <a:r>
              <a:rPr lang="en-GB" sz="3200" dirty="0" err="1" smtClean="0">
                <a:ea typeface="ＭＳ Ｐゴシック" pitchFamily="-84" charset="-128"/>
              </a:rPr>
              <a:t>Oldway</a:t>
            </a:r>
            <a:r>
              <a:rPr lang="en-GB" sz="3200" dirty="0" smtClean="0">
                <a:ea typeface="ＭＳ Ｐゴシック" pitchFamily="-84" charset="-128"/>
              </a:rPr>
              <a:t> </a:t>
            </a:r>
          </a:p>
          <a:p>
            <a:r>
              <a:rPr lang="en-GB" sz="3200" dirty="0" smtClean="0">
                <a:ea typeface="ＭＳ Ｐゴシック" pitchFamily="-84" charset="-128"/>
              </a:rPr>
              <a:t>Video 1.1 </a:t>
            </a:r>
          </a:p>
          <a:p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395</Words>
  <Application>Microsoft Office PowerPoint</Application>
  <PresentationFormat>On-screen Show (4:3)</PresentationFormat>
  <Paragraphs>88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nctem1</vt:lpstr>
      <vt:lpstr>Progression in learning  Number Facts</vt:lpstr>
      <vt:lpstr>Areas addressed</vt:lpstr>
      <vt:lpstr>Progression in Number Facts</vt:lpstr>
      <vt:lpstr>Reasoning mathematically</vt:lpstr>
      <vt:lpstr>Recording number sentences</vt:lpstr>
      <vt:lpstr>Commutativity</vt:lpstr>
      <vt:lpstr>Progression in Number Facts</vt:lpstr>
      <vt:lpstr>Consolidation and practice</vt:lpstr>
      <vt:lpstr>Progression in Number Facts</vt:lpstr>
      <vt:lpstr>Fluency and understanding</vt:lpstr>
      <vt:lpstr>Visualisation</vt:lpstr>
      <vt:lpstr>Making connections</vt:lpstr>
      <vt:lpstr>Progression in Number Facts</vt:lpstr>
      <vt:lpstr>Identifying tricky facts</vt:lpstr>
      <vt:lpstr>Linking multiplication  and division</vt:lpstr>
    </vt:vector>
  </TitlesOfParts>
  <Company>Tribal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Progression in Number Facts</dc:title>
  <dc:creator>deborah.morgan</dc:creator>
  <cp:lastModifiedBy>deborah.morgan</cp:lastModifiedBy>
  <cp:revision>59</cp:revision>
  <dcterms:created xsi:type="dcterms:W3CDTF">2013-03-14T14:49:51Z</dcterms:created>
  <dcterms:modified xsi:type="dcterms:W3CDTF">2013-03-26T19:13:35Z</dcterms:modified>
</cp:coreProperties>
</file>