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tags/tag1.xml" ContentType="application/vnd.openxmlformats-officedocument.presentationml.tags+xml"/>
  <Override PartName="/ppt/notesSlides/notesSlide173.xml" ContentType="application/vnd.openxmlformats-officedocument.presentationml.notesSlide+xml"/>
  <Override PartName="/ppt/tags/tag2.xml" ContentType="application/vnd.openxmlformats-officedocument.presentationml.tags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tags/tag3.xml" ContentType="application/vnd.openxmlformats-officedocument.presentationml.tags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04"/>
  </p:notesMasterIdLst>
  <p:sldIdLst>
    <p:sldId id="257" r:id="rId5"/>
    <p:sldId id="508" r:id="rId6"/>
    <p:sldId id="506" r:id="rId7"/>
    <p:sldId id="686" r:id="rId8"/>
    <p:sldId id="687" r:id="rId9"/>
    <p:sldId id="507" r:id="rId10"/>
    <p:sldId id="481" r:id="rId11"/>
    <p:sldId id="268" r:id="rId12"/>
    <p:sldId id="322" r:id="rId13"/>
    <p:sldId id="270" r:id="rId14"/>
    <p:sldId id="271" r:id="rId15"/>
    <p:sldId id="272" r:id="rId16"/>
    <p:sldId id="509" r:id="rId17"/>
    <p:sldId id="510" r:id="rId18"/>
    <p:sldId id="273" r:id="rId19"/>
    <p:sldId id="274" r:id="rId20"/>
    <p:sldId id="275" r:id="rId21"/>
    <p:sldId id="276" r:id="rId22"/>
    <p:sldId id="277" r:id="rId23"/>
    <p:sldId id="511" r:id="rId24"/>
    <p:sldId id="512" r:id="rId25"/>
    <p:sldId id="278" r:id="rId26"/>
    <p:sldId id="279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513" r:id="rId35"/>
    <p:sldId id="514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515" r:id="rId48"/>
    <p:sldId id="516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517" r:id="rId63"/>
    <p:sldId id="518" r:id="rId64"/>
    <p:sldId id="312" r:id="rId65"/>
    <p:sldId id="313" r:id="rId66"/>
    <p:sldId id="314" r:id="rId67"/>
    <p:sldId id="315" r:id="rId68"/>
    <p:sldId id="316" r:id="rId69"/>
    <p:sldId id="317" r:id="rId70"/>
    <p:sldId id="318" r:id="rId71"/>
    <p:sldId id="323" r:id="rId72"/>
    <p:sldId id="320" r:id="rId73"/>
    <p:sldId id="321" r:id="rId74"/>
    <p:sldId id="519" r:id="rId75"/>
    <p:sldId id="520" r:id="rId76"/>
    <p:sldId id="267" r:id="rId77"/>
    <p:sldId id="626" r:id="rId78"/>
    <p:sldId id="269" r:id="rId79"/>
    <p:sldId id="627" r:id="rId80"/>
    <p:sldId id="628" r:id="rId81"/>
    <p:sldId id="629" r:id="rId82"/>
    <p:sldId id="630" r:id="rId83"/>
    <p:sldId id="631" r:id="rId84"/>
    <p:sldId id="632" r:id="rId85"/>
    <p:sldId id="358" r:id="rId86"/>
    <p:sldId id="521" r:id="rId87"/>
    <p:sldId id="522" r:id="rId88"/>
    <p:sldId id="633" r:id="rId89"/>
    <p:sldId id="634" r:id="rId90"/>
    <p:sldId id="635" r:id="rId91"/>
    <p:sldId id="636" r:id="rId92"/>
    <p:sldId id="280" r:id="rId93"/>
    <p:sldId id="637" r:id="rId94"/>
    <p:sldId id="352" r:id="rId95"/>
    <p:sldId id="638" r:id="rId96"/>
    <p:sldId id="639" r:id="rId97"/>
    <p:sldId id="640" r:id="rId98"/>
    <p:sldId id="641" r:id="rId99"/>
    <p:sldId id="642" r:id="rId100"/>
    <p:sldId id="643" r:id="rId101"/>
    <p:sldId id="644" r:id="rId102"/>
    <p:sldId id="676" r:id="rId103"/>
    <p:sldId id="677" r:id="rId104"/>
    <p:sldId id="678" r:id="rId105"/>
    <p:sldId id="679" r:id="rId106"/>
    <p:sldId id="523" r:id="rId107"/>
    <p:sldId id="524" r:id="rId108"/>
    <p:sldId id="645" r:id="rId109"/>
    <p:sldId id="646" r:id="rId110"/>
    <p:sldId id="647" r:id="rId111"/>
    <p:sldId id="648" r:id="rId112"/>
    <p:sldId id="649" r:id="rId113"/>
    <p:sldId id="525" r:id="rId114"/>
    <p:sldId id="526" r:id="rId115"/>
    <p:sldId id="650" r:id="rId116"/>
    <p:sldId id="651" r:id="rId117"/>
    <p:sldId id="652" r:id="rId118"/>
    <p:sldId id="653" r:id="rId119"/>
    <p:sldId id="654" r:id="rId120"/>
    <p:sldId id="655" r:id="rId121"/>
    <p:sldId id="656" r:id="rId122"/>
    <p:sldId id="657" r:id="rId123"/>
    <p:sldId id="658" r:id="rId124"/>
    <p:sldId id="659" r:id="rId125"/>
    <p:sldId id="660" r:id="rId126"/>
    <p:sldId id="685" r:id="rId127"/>
    <p:sldId id="527" r:id="rId128"/>
    <p:sldId id="528" r:id="rId129"/>
    <p:sldId id="661" r:id="rId130"/>
    <p:sldId id="662" r:id="rId131"/>
    <p:sldId id="663" r:id="rId132"/>
    <p:sldId id="355" r:id="rId133"/>
    <p:sldId id="356" r:id="rId134"/>
    <p:sldId id="357" r:id="rId135"/>
    <p:sldId id="664" r:id="rId136"/>
    <p:sldId id="665" r:id="rId137"/>
    <p:sldId id="666" r:id="rId138"/>
    <p:sldId id="667" r:id="rId139"/>
    <p:sldId id="668" r:id="rId140"/>
    <p:sldId id="669" r:id="rId141"/>
    <p:sldId id="684" r:id="rId142"/>
    <p:sldId id="529" r:id="rId143"/>
    <p:sldId id="530" r:id="rId144"/>
    <p:sldId id="670" r:id="rId145"/>
    <p:sldId id="671" r:id="rId146"/>
    <p:sldId id="319" r:id="rId147"/>
    <p:sldId id="672" r:id="rId148"/>
    <p:sldId id="673" r:id="rId149"/>
    <p:sldId id="674" r:id="rId150"/>
    <p:sldId id="675" r:id="rId151"/>
    <p:sldId id="324" r:id="rId152"/>
    <p:sldId id="325" r:id="rId153"/>
    <p:sldId id="326" r:id="rId154"/>
    <p:sldId id="327" r:id="rId155"/>
    <p:sldId id="328" r:id="rId156"/>
    <p:sldId id="531" r:id="rId157"/>
    <p:sldId id="532" r:id="rId158"/>
    <p:sldId id="329" r:id="rId159"/>
    <p:sldId id="330" r:id="rId160"/>
    <p:sldId id="331" r:id="rId161"/>
    <p:sldId id="332" r:id="rId162"/>
    <p:sldId id="333" r:id="rId163"/>
    <p:sldId id="335" r:id="rId164"/>
    <p:sldId id="336" r:id="rId165"/>
    <p:sldId id="353" r:id="rId166"/>
    <p:sldId id="533" r:id="rId167"/>
    <p:sldId id="534" r:id="rId168"/>
    <p:sldId id="337" r:id="rId169"/>
    <p:sldId id="338" r:id="rId170"/>
    <p:sldId id="339" r:id="rId171"/>
    <p:sldId id="535" r:id="rId172"/>
    <p:sldId id="536" r:id="rId173"/>
    <p:sldId id="340" r:id="rId174"/>
    <p:sldId id="341" r:id="rId175"/>
    <p:sldId id="342" r:id="rId176"/>
    <p:sldId id="343" r:id="rId177"/>
    <p:sldId id="344" r:id="rId178"/>
    <p:sldId id="345" r:id="rId179"/>
    <p:sldId id="537" r:id="rId180"/>
    <p:sldId id="538" r:id="rId181"/>
    <p:sldId id="346" r:id="rId182"/>
    <p:sldId id="347" r:id="rId183"/>
    <p:sldId id="348" r:id="rId184"/>
    <p:sldId id="354" r:id="rId185"/>
    <p:sldId id="350" r:id="rId186"/>
    <p:sldId id="351" r:id="rId187"/>
    <p:sldId id="540" r:id="rId188"/>
    <p:sldId id="539" r:id="rId189"/>
    <p:sldId id="541" r:id="rId190"/>
    <p:sldId id="542" r:id="rId191"/>
    <p:sldId id="622" r:id="rId192"/>
    <p:sldId id="543" r:id="rId193"/>
    <p:sldId id="544" r:id="rId194"/>
    <p:sldId id="545" r:id="rId195"/>
    <p:sldId id="546" r:id="rId196"/>
    <p:sldId id="623" r:id="rId197"/>
    <p:sldId id="386" r:id="rId198"/>
    <p:sldId id="624" r:id="rId199"/>
    <p:sldId id="547" r:id="rId200"/>
    <p:sldId id="548" r:id="rId201"/>
    <p:sldId id="625" r:id="rId202"/>
    <p:sldId id="477" r:id="rId20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52135D-AE1F-46BC-8709-C991EDBD8336}">
          <p14:sldIdLst>
            <p14:sldId id="257"/>
            <p14:sldId id="508"/>
            <p14:sldId id="506"/>
            <p14:sldId id="686"/>
            <p14:sldId id="687"/>
            <p14:sldId id="507"/>
            <p14:sldId id="481"/>
            <p14:sldId id="268"/>
            <p14:sldId id="322"/>
            <p14:sldId id="270"/>
            <p14:sldId id="271"/>
            <p14:sldId id="272"/>
            <p14:sldId id="509"/>
            <p14:sldId id="510"/>
            <p14:sldId id="273"/>
            <p14:sldId id="274"/>
            <p14:sldId id="275"/>
            <p14:sldId id="276"/>
            <p14:sldId id="277"/>
            <p14:sldId id="511"/>
            <p14:sldId id="512"/>
            <p14:sldId id="278"/>
            <p14:sldId id="279"/>
            <p14:sldId id="281"/>
            <p14:sldId id="282"/>
            <p14:sldId id="283"/>
            <p14:sldId id="284"/>
            <p14:sldId id="285"/>
            <p14:sldId id="286"/>
            <p14:sldId id="287"/>
            <p14:sldId id="513"/>
            <p14:sldId id="514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515"/>
            <p14:sldId id="516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517"/>
            <p14:sldId id="518"/>
            <p14:sldId id="312"/>
            <p14:sldId id="313"/>
            <p14:sldId id="314"/>
            <p14:sldId id="315"/>
            <p14:sldId id="316"/>
            <p14:sldId id="317"/>
            <p14:sldId id="318"/>
            <p14:sldId id="323"/>
            <p14:sldId id="320"/>
            <p14:sldId id="321"/>
            <p14:sldId id="519"/>
            <p14:sldId id="520"/>
            <p14:sldId id="267"/>
            <p14:sldId id="626"/>
            <p14:sldId id="269"/>
            <p14:sldId id="627"/>
            <p14:sldId id="628"/>
            <p14:sldId id="629"/>
            <p14:sldId id="630"/>
            <p14:sldId id="631"/>
            <p14:sldId id="632"/>
            <p14:sldId id="358"/>
            <p14:sldId id="521"/>
            <p14:sldId id="522"/>
            <p14:sldId id="633"/>
            <p14:sldId id="634"/>
            <p14:sldId id="635"/>
            <p14:sldId id="636"/>
            <p14:sldId id="280"/>
            <p14:sldId id="637"/>
            <p14:sldId id="352"/>
            <p14:sldId id="638"/>
            <p14:sldId id="639"/>
            <p14:sldId id="640"/>
            <p14:sldId id="641"/>
            <p14:sldId id="642"/>
            <p14:sldId id="643"/>
            <p14:sldId id="644"/>
            <p14:sldId id="676"/>
            <p14:sldId id="677"/>
            <p14:sldId id="678"/>
            <p14:sldId id="679"/>
            <p14:sldId id="523"/>
            <p14:sldId id="524"/>
            <p14:sldId id="645"/>
            <p14:sldId id="646"/>
            <p14:sldId id="647"/>
            <p14:sldId id="648"/>
            <p14:sldId id="649"/>
            <p14:sldId id="525"/>
            <p14:sldId id="526"/>
            <p14:sldId id="650"/>
            <p14:sldId id="651"/>
            <p14:sldId id="652"/>
            <p14:sldId id="653"/>
            <p14:sldId id="654"/>
            <p14:sldId id="655"/>
            <p14:sldId id="656"/>
            <p14:sldId id="657"/>
            <p14:sldId id="658"/>
            <p14:sldId id="659"/>
            <p14:sldId id="660"/>
            <p14:sldId id="685"/>
            <p14:sldId id="527"/>
            <p14:sldId id="528"/>
            <p14:sldId id="661"/>
            <p14:sldId id="662"/>
            <p14:sldId id="663"/>
            <p14:sldId id="355"/>
            <p14:sldId id="356"/>
            <p14:sldId id="357"/>
            <p14:sldId id="664"/>
            <p14:sldId id="665"/>
            <p14:sldId id="666"/>
            <p14:sldId id="667"/>
            <p14:sldId id="668"/>
            <p14:sldId id="669"/>
            <p14:sldId id="684"/>
            <p14:sldId id="529"/>
            <p14:sldId id="530"/>
            <p14:sldId id="670"/>
            <p14:sldId id="671"/>
            <p14:sldId id="319"/>
            <p14:sldId id="672"/>
            <p14:sldId id="673"/>
            <p14:sldId id="674"/>
            <p14:sldId id="675"/>
            <p14:sldId id="324"/>
            <p14:sldId id="325"/>
            <p14:sldId id="326"/>
            <p14:sldId id="327"/>
            <p14:sldId id="328"/>
            <p14:sldId id="531"/>
            <p14:sldId id="532"/>
            <p14:sldId id="329"/>
            <p14:sldId id="330"/>
            <p14:sldId id="331"/>
            <p14:sldId id="332"/>
            <p14:sldId id="333"/>
            <p14:sldId id="335"/>
            <p14:sldId id="336"/>
            <p14:sldId id="353"/>
            <p14:sldId id="533"/>
            <p14:sldId id="534"/>
            <p14:sldId id="337"/>
            <p14:sldId id="338"/>
            <p14:sldId id="339"/>
            <p14:sldId id="535"/>
            <p14:sldId id="536"/>
            <p14:sldId id="340"/>
            <p14:sldId id="341"/>
            <p14:sldId id="342"/>
            <p14:sldId id="343"/>
            <p14:sldId id="344"/>
            <p14:sldId id="345"/>
            <p14:sldId id="537"/>
            <p14:sldId id="538"/>
            <p14:sldId id="346"/>
            <p14:sldId id="347"/>
            <p14:sldId id="348"/>
            <p14:sldId id="354"/>
            <p14:sldId id="350"/>
            <p14:sldId id="351"/>
            <p14:sldId id="540"/>
            <p14:sldId id="539"/>
            <p14:sldId id="541"/>
            <p14:sldId id="542"/>
            <p14:sldId id="622"/>
            <p14:sldId id="543"/>
            <p14:sldId id="544"/>
            <p14:sldId id="545"/>
            <p14:sldId id="546"/>
            <p14:sldId id="623"/>
            <p14:sldId id="386"/>
            <p14:sldId id="624"/>
            <p14:sldId id="547"/>
            <p14:sldId id="548"/>
            <p14:sldId id="625"/>
            <p14:sldId id="4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na Cole" initials="DC" lastIdx="27" clrIdx="0">
    <p:extLst>
      <p:ext uri="{19B8F6BF-5375-455C-9EA6-DF929625EA0E}">
        <p15:presenceInfo xmlns:p15="http://schemas.microsoft.com/office/powerpoint/2012/main" userId="S::donna.cole@ncetm.org.uk::36e63e46-7f0e-4c72-a341-f5fc518a0358" providerId="AD"/>
      </p:ext>
    </p:extLst>
  </p:cmAuthor>
  <p:cmAuthor id="2" name="Elizabeth Lambert" initials="EL" lastIdx="1" clrIdx="1">
    <p:extLst>
      <p:ext uri="{19B8F6BF-5375-455C-9EA6-DF929625EA0E}">
        <p15:presenceInfo xmlns:p15="http://schemas.microsoft.com/office/powerpoint/2012/main" userId="S::Elizabeth.Lambert@ncetm.org.uk::84516f71-0698-4f46-9863-2dab06370415" providerId="AD"/>
      </p:ext>
    </p:extLst>
  </p:cmAuthor>
  <p:cmAuthor id="3" name="Jonathan East" initials="JE" lastIdx="16" clrIdx="2">
    <p:extLst>
      <p:ext uri="{19B8F6BF-5375-455C-9EA6-DF929625EA0E}">
        <p15:presenceInfo xmlns:p15="http://schemas.microsoft.com/office/powerpoint/2012/main" userId="S-1-5-21-3922863414-4013517082-2598851602-1227" providerId="AD"/>
      </p:ext>
    </p:extLst>
  </p:cmAuthor>
  <p:cmAuthor id="4" name="Gwen Tresidder" initials="GT" lastIdx="29" clrIdx="3">
    <p:extLst>
      <p:ext uri="{19B8F6BF-5375-455C-9EA6-DF929625EA0E}">
        <p15:presenceInfo xmlns:p15="http://schemas.microsoft.com/office/powerpoint/2012/main" userId="S::Gwen.Tresidder@ncetm.org.uk::b74a9380-12d1-408f-ae76-78178213c8e6" providerId="AD"/>
      </p:ext>
    </p:extLst>
  </p:cmAuthor>
  <p:cmAuthor id="5" name="Andrew Young" initials="AY" lastIdx="3" clrIdx="4">
    <p:extLst>
      <p:ext uri="{19B8F6BF-5375-455C-9EA6-DF929625EA0E}">
        <p15:presenceInfo xmlns:p15="http://schemas.microsoft.com/office/powerpoint/2012/main" userId="S::andrew.young@tribalgroup.com::3d7dab09-352b-4858-b937-4a4f8b94e6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5D4"/>
    <a:srgbClr val="327473"/>
    <a:srgbClr val="E5F3F2"/>
    <a:srgbClr val="CDE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6DE394-16DA-423E-A337-E0C80D3ABC2A}" v="151" dt="2022-01-04T17:05:17.1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74115" autoAdjust="0"/>
  </p:normalViewPr>
  <p:slideViewPr>
    <p:cSldViewPr snapToGrid="0" showGuides="1">
      <p:cViewPr varScale="1">
        <p:scale>
          <a:sx n="67" d="100"/>
          <a:sy n="67" d="100"/>
        </p:scale>
        <p:origin x="64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slide" Target="slides/slide134.xml"/><Relationship Id="rId159" Type="http://schemas.openxmlformats.org/officeDocument/2006/relationships/slide" Target="slides/slide155.xml"/><Relationship Id="rId170" Type="http://schemas.openxmlformats.org/officeDocument/2006/relationships/slide" Target="slides/slide166.xml"/><Relationship Id="rId191" Type="http://schemas.openxmlformats.org/officeDocument/2006/relationships/slide" Target="slides/slide187.xml"/><Relationship Id="rId205" Type="http://schemas.openxmlformats.org/officeDocument/2006/relationships/commentAuthors" Target="commentAuthors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slide" Target="slides/slide124.xml"/><Relationship Id="rId144" Type="http://schemas.openxmlformats.org/officeDocument/2006/relationships/slide" Target="slides/slide140.xml"/><Relationship Id="rId149" Type="http://schemas.openxmlformats.org/officeDocument/2006/relationships/slide" Target="slides/slide14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60" Type="http://schemas.openxmlformats.org/officeDocument/2006/relationships/slide" Target="slides/slide156.xml"/><Relationship Id="rId165" Type="http://schemas.openxmlformats.org/officeDocument/2006/relationships/slide" Target="slides/slide161.xml"/><Relationship Id="rId181" Type="http://schemas.openxmlformats.org/officeDocument/2006/relationships/slide" Target="slides/slide177.xml"/><Relationship Id="rId186" Type="http://schemas.openxmlformats.org/officeDocument/2006/relationships/slide" Target="slides/slide182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slide" Target="slides/slide130.xml"/><Relationship Id="rId139" Type="http://schemas.openxmlformats.org/officeDocument/2006/relationships/slide" Target="slides/slide13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55" Type="http://schemas.openxmlformats.org/officeDocument/2006/relationships/slide" Target="slides/slide151.xml"/><Relationship Id="rId171" Type="http://schemas.openxmlformats.org/officeDocument/2006/relationships/slide" Target="slides/slide167.xml"/><Relationship Id="rId176" Type="http://schemas.openxmlformats.org/officeDocument/2006/relationships/slide" Target="slides/slide172.xml"/><Relationship Id="rId192" Type="http://schemas.openxmlformats.org/officeDocument/2006/relationships/slide" Target="slides/slide188.xml"/><Relationship Id="rId197" Type="http://schemas.openxmlformats.org/officeDocument/2006/relationships/slide" Target="slides/slide193.xml"/><Relationship Id="rId206" Type="http://schemas.openxmlformats.org/officeDocument/2006/relationships/presProps" Target="presProps.xml"/><Relationship Id="rId201" Type="http://schemas.openxmlformats.org/officeDocument/2006/relationships/slide" Target="slides/slide197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45" Type="http://schemas.openxmlformats.org/officeDocument/2006/relationships/slide" Target="slides/slide141.xml"/><Relationship Id="rId161" Type="http://schemas.openxmlformats.org/officeDocument/2006/relationships/slide" Target="slides/slide157.xml"/><Relationship Id="rId166" Type="http://schemas.openxmlformats.org/officeDocument/2006/relationships/slide" Target="slides/slide162.xml"/><Relationship Id="rId182" Type="http://schemas.openxmlformats.org/officeDocument/2006/relationships/slide" Target="slides/slide178.xml"/><Relationship Id="rId187" Type="http://schemas.openxmlformats.org/officeDocument/2006/relationships/slide" Target="slides/slide183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51" Type="http://schemas.openxmlformats.org/officeDocument/2006/relationships/slide" Target="slides/slide147.xml"/><Relationship Id="rId156" Type="http://schemas.openxmlformats.org/officeDocument/2006/relationships/slide" Target="slides/slide152.xml"/><Relationship Id="rId177" Type="http://schemas.openxmlformats.org/officeDocument/2006/relationships/slide" Target="slides/slide173.xml"/><Relationship Id="rId198" Type="http://schemas.openxmlformats.org/officeDocument/2006/relationships/slide" Target="slides/slide194.xml"/><Relationship Id="rId172" Type="http://schemas.openxmlformats.org/officeDocument/2006/relationships/slide" Target="slides/slide168.xml"/><Relationship Id="rId193" Type="http://schemas.openxmlformats.org/officeDocument/2006/relationships/slide" Target="slides/slide189.xml"/><Relationship Id="rId202" Type="http://schemas.openxmlformats.org/officeDocument/2006/relationships/slide" Target="slides/slide198.xml"/><Relationship Id="rId207" Type="http://schemas.openxmlformats.org/officeDocument/2006/relationships/viewProps" Target="viewProps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slide" Target="slides/slide142.xml"/><Relationship Id="rId167" Type="http://schemas.openxmlformats.org/officeDocument/2006/relationships/slide" Target="slides/slide163.xml"/><Relationship Id="rId188" Type="http://schemas.openxmlformats.org/officeDocument/2006/relationships/slide" Target="slides/slide184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162" Type="http://schemas.openxmlformats.org/officeDocument/2006/relationships/slide" Target="slides/slide158.xml"/><Relationship Id="rId183" Type="http://schemas.openxmlformats.org/officeDocument/2006/relationships/slide" Target="slides/slide179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157" Type="http://schemas.openxmlformats.org/officeDocument/2006/relationships/slide" Target="slides/slide153.xml"/><Relationship Id="rId178" Type="http://schemas.openxmlformats.org/officeDocument/2006/relationships/slide" Target="slides/slide174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52" Type="http://schemas.openxmlformats.org/officeDocument/2006/relationships/slide" Target="slides/slide148.xml"/><Relationship Id="rId173" Type="http://schemas.openxmlformats.org/officeDocument/2006/relationships/slide" Target="slides/slide169.xml"/><Relationship Id="rId194" Type="http://schemas.openxmlformats.org/officeDocument/2006/relationships/slide" Target="slides/slide190.xml"/><Relationship Id="rId199" Type="http://schemas.openxmlformats.org/officeDocument/2006/relationships/slide" Target="slides/slide195.xml"/><Relationship Id="rId203" Type="http://schemas.openxmlformats.org/officeDocument/2006/relationships/slide" Target="slides/slide199.xml"/><Relationship Id="rId208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168" Type="http://schemas.openxmlformats.org/officeDocument/2006/relationships/slide" Target="slides/slide164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163" Type="http://schemas.openxmlformats.org/officeDocument/2006/relationships/slide" Target="slides/slide159.xml"/><Relationship Id="rId184" Type="http://schemas.openxmlformats.org/officeDocument/2006/relationships/slide" Target="slides/slide180.xml"/><Relationship Id="rId189" Type="http://schemas.openxmlformats.org/officeDocument/2006/relationships/slide" Target="slides/slide185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158" Type="http://schemas.openxmlformats.org/officeDocument/2006/relationships/slide" Target="slides/slide154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3" Type="http://schemas.openxmlformats.org/officeDocument/2006/relationships/slide" Target="slides/slide149.xml"/><Relationship Id="rId174" Type="http://schemas.openxmlformats.org/officeDocument/2006/relationships/slide" Target="slides/slide170.xml"/><Relationship Id="rId179" Type="http://schemas.openxmlformats.org/officeDocument/2006/relationships/slide" Target="slides/slide175.xml"/><Relationship Id="rId195" Type="http://schemas.openxmlformats.org/officeDocument/2006/relationships/slide" Target="slides/slide191.xml"/><Relationship Id="rId209" Type="http://schemas.openxmlformats.org/officeDocument/2006/relationships/tableStyles" Target="tableStyles.xml"/><Relationship Id="rId190" Type="http://schemas.openxmlformats.org/officeDocument/2006/relationships/slide" Target="slides/slide186.xml"/><Relationship Id="rId204" Type="http://schemas.openxmlformats.org/officeDocument/2006/relationships/notesMaster" Target="notesMasters/notesMaster1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164" Type="http://schemas.openxmlformats.org/officeDocument/2006/relationships/slide" Target="slides/slide160.xml"/><Relationship Id="rId169" Type="http://schemas.openxmlformats.org/officeDocument/2006/relationships/slide" Target="slides/slide165.xml"/><Relationship Id="rId185" Type="http://schemas.openxmlformats.org/officeDocument/2006/relationships/slide" Target="slides/slide18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80" Type="http://schemas.openxmlformats.org/officeDocument/2006/relationships/slide" Target="slides/slide176.xml"/><Relationship Id="rId210" Type="http://schemas.microsoft.com/office/2015/10/relationships/revisionInfo" Target="revisionInfo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54" Type="http://schemas.openxmlformats.org/officeDocument/2006/relationships/slide" Target="slides/slide150.xml"/><Relationship Id="rId175" Type="http://schemas.openxmlformats.org/officeDocument/2006/relationships/slide" Target="slides/slide171.xml"/><Relationship Id="rId196" Type="http://schemas.openxmlformats.org/officeDocument/2006/relationships/slide" Target="slides/slide192.xml"/><Relationship Id="rId200" Type="http://schemas.openxmlformats.org/officeDocument/2006/relationships/slide" Target="slides/slide19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4EFC8-8799-4F4C-8315-F132E4ECEA7D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25CF7-397B-40E2-885F-DC75A9265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312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slide" Target="../slides/slide149.xml"/><Relationship Id="rId7" Type="http://schemas.openxmlformats.org/officeDocument/2006/relationships/oleObject" Target="../embeddings/oleObject3.bin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45.wmf"/><Relationship Id="rId4" Type="http://schemas.openxmlformats.org/officeDocument/2006/relationships/oleObject" Target="../embeddings/oleObject1.bin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17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If the journey from </a:t>
            </a:r>
            <a:r>
              <a:rPr lang="en-GB" i="1" dirty="0" err="1"/>
              <a:t>Sunny’s</a:t>
            </a:r>
            <a:r>
              <a:rPr lang="en-GB" i="1" dirty="0"/>
              <a:t> house to Kofi’s house is the whole, then the</a:t>
            </a:r>
            <a:br>
              <a:rPr lang="en-GB" i="1" dirty="0"/>
            </a:br>
            <a:r>
              <a:rPr lang="en-GB" i="1" dirty="0"/>
              <a:t>journey from </a:t>
            </a:r>
            <a:r>
              <a:rPr lang="en-GB" i="1" dirty="0" err="1"/>
              <a:t>Sunny’s</a:t>
            </a:r>
            <a:r>
              <a:rPr lang="en-GB" i="1" dirty="0"/>
              <a:t> house to Alfie’s house is part of the whole.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15733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look at these models. </a:t>
            </a:r>
            <a:b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same? What is different? 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(All the models have the same fraction of yellow, but the yellow brick is in different positions.)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786017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446952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has been divided into six equal parts.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equal part is one-sixth of the whole.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One-sixth of the whole ribbon has been cut off.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392949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177307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125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881350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has been divided into three equal parts.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plate of biscuits is one-third of the whole.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582561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same? What is different?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the plates have the same number of biscuits.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has been divided into three equal parts.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plate of biscuits is one-third of the whole.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biscuits are arranged in different ways.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371207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Complete these stem sentences for each example: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has been divided into _____ equal parts.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of these parts is one-_____ of the whole.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718513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Complete these stem sentences for each example: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has been divided into _____ equal parts.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of these parts is one-_____ of the whole.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738955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Complete these stem sentences for each example: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has been divided into _____ equal parts.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of these parts is one-_____ of the whole.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203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If the group of sheep is the whole, then the black sheep are part of the whole.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80343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Complete these stem sentences for each example: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has been divided into _____ equal parts.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of these parts is one-_____ of the whole.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457147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Complete these stem sentences for each example: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has been divided into _____ equal parts.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of these parts is one-_____ of the whole.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15666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Complete these stem sentences for each example: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has been divided into _____ equal parts.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of these parts is one-_____ of the whole.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895400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671202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304466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650980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756213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573962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041681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140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762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If the week is the whole, then Tuesday is part of the whole.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02669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two colours have the same area. Is this true or false?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716230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has been divided into four equal parts.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equal part is shaded, so each equal part is one-quarter of the whole.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317793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752500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345258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664009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296540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293221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123108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Is there more or less liquid in each glass? 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Approximately what fraction of each glass is filled? </a:t>
                </a: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(Each glass is the same: 100 ml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full.)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Is there more or less liquid in each glass? Approximately what fraction of each glass is filled? (Each glass is 100ml or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</a:t>
                </a:r>
                <a:r>
                  <a:rPr lang="en-GB" sz="1200" b="0" i="0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full.)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149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2635E07-759E-4D98-8013-4A4F4502CD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404320"/>
              </p:ext>
            </p:extLst>
          </p:nvPr>
        </p:nvGraphicFramePr>
        <p:xfrm>
          <a:off x="3321050" y="4292600"/>
          <a:ext cx="2159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4" imgW="215640" imgH="558720" progId="Equation.DSMT4">
                  <p:embed/>
                </p:oleObj>
              </mc:Choice>
              <mc:Fallback>
                <p:oleObj name="Equation" r:id="rId4" imgW="215640" imgH="5587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2635E07-759E-4D98-8013-4A4F4502CD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21050" y="4292600"/>
                        <a:ext cx="2159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B2F01F0-A552-49E1-8D8C-4B164024F5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500447"/>
              </p:ext>
            </p:extLst>
          </p:nvPr>
        </p:nvGraphicFramePr>
        <p:xfrm>
          <a:off x="3321050" y="4292600"/>
          <a:ext cx="2159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6" imgW="215640" imgH="558720" progId="Equation.DSMT4">
                  <p:embed/>
                </p:oleObj>
              </mc:Choice>
              <mc:Fallback>
                <p:oleObj name="Equation" r:id="rId6" imgW="215640" imgH="5587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8B2F01F0-A552-49E1-8D8C-4B164024F5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21050" y="4292600"/>
                        <a:ext cx="2159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E96EBAD-A6B8-4797-BA4D-32D594DFED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727965"/>
              </p:ext>
            </p:extLst>
          </p:nvPr>
        </p:nvGraphicFramePr>
        <p:xfrm>
          <a:off x="3321050" y="4292600"/>
          <a:ext cx="2159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7" imgW="215640" imgH="558720" progId="Equation.DSMT4">
                  <p:embed/>
                </p:oleObj>
              </mc:Choice>
              <mc:Fallback>
                <p:oleObj name="Equation" r:id="rId7" imgW="215640" imgH="55872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0E96EBAD-A6B8-4797-BA4D-32D594DFED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21050" y="4292600"/>
                        <a:ext cx="2159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41E7326-E64F-4C63-B5A7-0CEDB30647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904995"/>
              </p:ext>
            </p:extLst>
          </p:nvPr>
        </p:nvGraphicFramePr>
        <p:xfrm>
          <a:off x="3321050" y="4292600"/>
          <a:ext cx="2159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8" imgW="215640" imgH="558720" progId="Equation.DSMT4">
                  <p:embed/>
                </p:oleObj>
              </mc:Choice>
              <mc:Fallback>
                <p:oleObj name="Equation" r:id="rId8" imgW="215640" imgH="55872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441E7326-E64F-4C63-B5A7-0CEDB30647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21050" y="4292600"/>
                        <a:ext cx="2159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4482140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Equal parts of the whole do not have to look the same.</a:t>
            </a: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532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582845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fraction of the whole square is green/red/light blue/yellow?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48345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fraction of the square is red?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165843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449921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154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421558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coloured strip has the most equal parts?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coloured strip has the fewest equal parts?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392985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fraction is each piece of the whole length? </a:t>
            </a:r>
          </a:p>
          <a:p>
            <a:pPr lvl="0"/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is divided into ___ equal parts.</a:t>
            </a: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equal part is ___ of the whole.</a:t>
            </a: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83460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comparing unit fractions, the greater the denominator, the smaller the fraction.</a:t>
            </a: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740957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fraction of each circle is shaded?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973301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 you notice?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comparing unit fractions, the greater the denominator, the smaller the fraction.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103068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 you notice?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comparing unit fractions, the greater the denominator, the smaller the fraction.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comparing unit fractions, the smaller the denominator, the greater the fraction.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56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549921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comparing unit fractions, the greater the denominator, the smaller the fraction.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400329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comparing unit fractions, the greater the denominator, the smaller the fraction.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234736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776535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164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39080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Emma looks at these two diagrams.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She says that they prove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Do you agree or disagree with Emma?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Emma looks at these two diagrams.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She says that they prove that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&gt;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1/2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Do you agree or disagree with Emma?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834257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Zainab says that these two diagrams prove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GB" sz="1200" b="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Do you agree or disagree with Zainab?</a:t>
                </a:r>
                <a:r>
                  <a:rPr lang="en-GB" dirty="0">
                    <a:effectLst/>
                  </a:rPr>
                  <a:t>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Zainab says that these two diagrams prove that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=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 2/ 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Do you agree or disagree with Zainab?</a:t>
                </a:r>
                <a:r>
                  <a:rPr lang="en-GB" dirty="0">
                    <a:effectLst/>
                  </a:rPr>
                  <a:t>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476659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Note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that although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Femi’s statement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r>
                      <a:rPr lang="en-GB" sz="1200" b="0" i="1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true, these diagrams do not prove the statement as the wholes are </a:t>
                </a:r>
                <a:r>
                  <a:rPr lang="en-GB" sz="1200" b="1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not</a:t>
                </a:r>
                <a:r>
                  <a:rPr lang="en-GB" sz="1200" i="1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the same.</a:t>
                </a:r>
              </a:p>
              <a:p>
                <a:r>
                  <a:rPr lang="en-GB" sz="1200" b="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When we compare fractions, the whole has to be the same. </a:t>
                </a:r>
                <a:endParaRPr lang="en-GB" sz="1200" b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Femi says that these two diagrams prove that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1/4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&lt;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1/2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Do you agree or disagree with Femi?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440485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653447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169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748193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631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If the journey from </a:t>
            </a:r>
            <a:r>
              <a:rPr lang="en-GB" i="1" dirty="0" err="1"/>
              <a:t>Sunny’s</a:t>
            </a:r>
            <a:r>
              <a:rPr lang="en-GB" i="1" dirty="0"/>
              <a:t> house to Kofi’s house is the whole, then the</a:t>
            </a:r>
            <a:br>
              <a:rPr lang="en-GB" i="1" dirty="0"/>
            </a:br>
            <a:r>
              <a:rPr lang="en-GB" i="1" dirty="0"/>
              <a:t>journey from </a:t>
            </a:r>
            <a:r>
              <a:rPr lang="en-GB" i="1" dirty="0" err="1"/>
              <a:t>Sunny’s</a:t>
            </a:r>
            <a:r>
              <a:rPr lang="en-GB" i="1" dirty="0"/>
              <a:t> house to Alfie’s house is part of the whole.</a:t>
            </a:r>
          </a:p>
          <a:p>
            <a:r>
              <a:rPr lang="en-GB" i="1" dirty="0"/>
              <a:t>The part is smaller than the whole.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99461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932226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923461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617171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one-half is a part, then the whole is twice as much. Take two parts and put them together to make one whole.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one-third is a part, then the whole is three times as much. Take three parts and put them together to make one whole.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so on…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40337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one- _____ is a part, then the whole is _____ times as much.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 _____ parts and put them together to make one whole.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321096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038716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177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510126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 line: If one-half is a part then the whole is two times as much. 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 two parts and put them together to make one whole.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 line: If one-third is a part then the whole is three times as much. 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 three parts and put them together to make one whole.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357973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 line: If one-fifth is a part, then the whole is five times as much. 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 five parts and put them together to make one whole.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Blue line: If one-fifth is a part, then the whole is five times as much. 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 five parts and put them together to make one whole.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48132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same? What is different?</a:t>
            </a:r>
          </a:p>
          <a:p>
            <a:pPr lvl="0"/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 A: If one-fifth is a part, then the whole is five times as much. </a:t>
            </a:r>
          </a:p>
          <a:p>
            <a:pPr lvl="0"/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 five parts and put them together to make one whole. </a:t>
            </a:r>
          </a:p>
          <a:p>
            <a:pPr lvl="0"/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part has four students. So, there are 5 × 4 = 20 students.</a:t>
            </a:r>
          </a:p>
          <a:p>
            <a:pPr lvl="0"/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 B: If one-sixth is a part, then the whole is six times as much. </a:t>
            </a:r>
          </a:p>
          <a:p>
            <a:pPr lvl="0"/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 six parts and put them together to make one whole. </a:t>
            </a:r>
          </a:p>
          <a:p>
            <a:pPr lvl="0"/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part has four students. So, there are 6 × 4 = 24 students.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 B has more students.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2133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If the group of sheep is the whole, then the lambs are part of the whole.</a:t>
            </a:r>
          </a:p>
          <a:p>
            <a:r>
              <a:rPr lang="en-GB" i="1" dirty="0"/>
              <a:t>The part is smaller than the whole.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89344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same? What is different? 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 C: If one-fifth is a part, then the whole is five times as much. 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 five parts and put them together to make one whole. 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part has six students. So, there are 5 × 6 = 30 students.</a:t>
            </a:r>
          </a:p>
          <a:p>
            <a:pPr lvl="0"/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 D: If one-fifth is a part, then the whole is five times as much. </a:t>
            </a:r>
          </a:p>
          <a:p>
            <a:pPr lvl="0"/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 five parts and put them together to make one whole. </a:t>
            </a:r>
          </a:p>
          <a:p>
            <a:pPr lvl="0"/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part has five students. So, there are 5 × 5 = 25 students.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 C has more students.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187097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same? What is different? </a:t>
            </a:r>
          </a:p>
          <a:p>
            <a:pPr lvl="0"/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 E: If one-seventh is a part, then the whole is seven times as much. </a:t>
            </a:r>
          </a:p>
          <a:p>
            <a:pPr lvl="0"/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 seven parts and put them together to make one whole. </a:t>
            </a:r>
          </a:p>
          <a:p>
            <a:pPr lvl="0"/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part has four students. So, there are 7 × 4 = 28 students.</a:t>
            </a:r>
          </a:p>
          <a:p>
            <a:pPr lvl="0"/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 F: If one-sixth is a part, then the whole is six times as much. </a:t>
            </a:r>
          </a:p>
          <a:p>
            <a:pPr lvl="0"/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 six parts and put them together to make one whole. </a:t>
            </a:r>
          </a:p>
          <a:p>
            <a:pPr lvl="0"/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part has five students. So, there are 6 × 5 = 30 students.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 F has more students.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82914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725956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184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695718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185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387559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186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099195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187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856391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188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768009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189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726707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190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0596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If the journey from </a:t>
            </a:r>
            <a:r>
              <a:rPr lang="en-GB" i="1" dirty="0" err="1"/>
              <a:t>Sunny’s</a:t>
            </a:r>
            <a:r>
              <a:rPr lang="en-GB" i="1" dirty="0"/>
              <a:t> house to Kofi’s house is the whole, then the journey from </a:t>
            </a:r>
            <a:r>
              <a:rPr lang="en-GB" i="1" dirty="0" err="1"/>
              <a:t>Sunny’s</a:t>
            </a:r>
            <a:r>
              <a:rPr lang="en-GB" i="1" dirty="0"/>
              <a:t> house to Alfie’s house is part of the whole.</a:t>
            </a:r>
          </a:p>
          <a:p>
            <a:r>
              <a:rPr lang="en-GB" i="1" dirty="0"/>
              <a:t>If the journey from </a:t>
            </a:r>
            <a:r>
              <a:rPr lang="en-GB" i="1" dirty="0" err="1"/>
              <a:t>Sunny’s</a:t>
            </a:r>
            <a:r>
              <a:rPr lang="en-GB" i="1" dirty="0"/>
              <a:t> house to school is the whole, then the journey from </a:t>
            </a:r>
            <a:r>
              <a:rPr lang="en-GB" i="1" dirty="0" err="1"/>
              <a:t>Sunny’s</a:t>
            </a:r>
            <a:r>
              <a:rPr lang="en-GB" i="1" dirty="0"/>
              <a:t> house to Kofi’s house is part of the whole.</a:t>
            </a:r>
          </a:p>
          <a:p>
            <a:r>
              <a:rPr lang="en-GB" i="1" dirty="0"/>
              <a:t>If the journey from </a:t>
            </a:r>
            <a:r>
              <a:rPr lang="en-GB" i="1" dirty="0" err="1"/>
              <a:t>Sunny’s</a:t>
            </a:r>
            <a:r>
              <a:rPr lang="en-GB" i="1" dirty="0"/>
              <a:t> house to school is the whole, then the journey from </a:t>
            </a:r>
            <a:r>
              <a:rPr lang="en-GB" i="1" dirty="0" err="1"/>
              <a:t>Sunny’s</a:t>
            </a:r>
            <a:r>
              <a:rPr lang="en-GB" i="1" dirty="0"/>
              <a:t> house to Alfie’s house is part of the whole.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429903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191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095238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192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499964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193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483074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Pupils should link finding a unit of a fraction of a quantity to partitive division – the sharing of a</a:t>
                </a:r>
                <a:r>
                  <a:rPr lang="en-GB" baseline="0" dirty="0"/>
                  <a:t> quantity into </a:t>
                </a:r>
                <a:r>
                  <a:rPr lang="en-GB" baseline="0" dirty="0" err="1"/>
                  <a:t>eual</a:t>
                </a:r>
                <a:r>
                  <a:rPr lang="en-GB" baseline="0" dirty="0"/>
                  <a:t> parts.  </a:t>
                </a:r>
                <a:r>
                  <a:rPr lang="en-GB" dirty="0"/>
                  <a:t>Pupils should use their known division facts to calculate fractions of a quantity.  Pupils know that 15 divided by 5 is 3, so </a:t>
                </a:r>
                <a:r>
                  <a:rPr lang="en-GB" b="0" i="0">
                    <a:latin typeface="Cambria Math" panose="02040503050406030204" pitchFamily="18" charset="0"/>
                  </a:rPr>
                  <a:t>1/5</a:t>
                </a:r>
                <a:r>
                  <a:rPr lang="en-GB" b="0" dirty="0"/>
                  <a:t> of 15 is 3.  Pupils should only find fractions of quantities which correspond to a known division fact so that the focus is on the concept not</a:t>
                </a:r>
                <a:r>
                  <a:rPr lang="en-GB" b="0" baseline="0" dirty="0"/>
                  <a:t> the calculation.</a:t>
                </a:r>
                <a:endParaRPr lang="en-GB" b="0" dirty="0"/>
              </a:p>
              <a:p>
                <a:r>
                  <a:rPr lang="en-GB" dirty="0"/>
                  <a:t>  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FB300F5C-91D6-4213-B130-E9EA953F5C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194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270904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Pupils should link finding a unit of a fraction of a quantity to partitive division – the sharing of a</a:t>
                </a:r>
                <a:r>
                  <a:rPr lang="en-GB" baseline="0" dirty="0"/>
                  <a:t> quantity into </a:t>
                </a:r>
                <a:r>
                  <a:rPr lang="en-GB" baseline="0" dirty="0" err="1"/>
                  <a:t>eual</a:t>
                </a:r>
                <a:r>
                  <a:rPr lang="en-GB" baseline="0" dirty="0"/>
                  <a:t> parts.  </a:t>
                </a:r>
                <a:r>
                  <a:rPr lang="en-GB" dirty="0"/>
                  <a:t>Pupils should use their known division facts to calculate fractions of a quantity.  Pupils know that 15 divided by 5 is 3, so </a:t>
                </a:r>
                <a:r>
                  <a:rPr lang="en-GB" b="0" i="0">
                    <a:latin typeface="Cambria Math" panose="02040503050406030204" pitchFamily="18" charset="0"/>
                  </a:rPr>
                  <a:t>1/5</a:t>
                </a:r>
                <a:r>
                  <a:rPr lang="en-GB" b="0" dirty="0"/>
                  <a:t> of 15 is 3.  Pupils should only find fractions of quantities which correspond to a known division fact so that the focus is on the concept not</a:t>
                </a:r>
                <a:r>
                  <a:rPr lang="en-GB" b="0" baseline="0" dirty="0"/>
                  <a:t> the calculation.</a:t>
                </a:r>
                <a:endParaRPr lang="en-GB" b="0" dirty="0"/>
              </a:p>
              <a:p>
                <a:r>
                  <a:rPr lang="en-GB" dirty="0"/>
                  <a:t>  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FB300F5C-91D6-4213-B130-E9EA953F5C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195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156686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196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122674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197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651033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Pupils should link finding a unit of a fraction of a quantity to partitive division – the sharing of a</a:t>
                </a:r>
                <a:r>
                  <a:rPr lang="en-GB" baseline="0" dirty="0"/>
                  <a:t> quantity into </a:t>
                </a:r>
                <a:r>
                  <a:rPr lang="en-GB" baseline="0" dirty="0" err="1"/>
                  <a:t>eual</a:t>
                </a:r>
                <a:r>
                  <a:rPr lang="en-GB" baseline="0" dirty="0"/>
                  <a:t> parts.  </a:t>
                </a:r>
                <a:r>
                  <a:rPr lang="en-GB" dirty="0"/>
                  <a:t>Pupils should use their known division facts to calculate fractions of a quantity.  Pupils know that 15 divided by 5 is 3, so </a:t>
                </a:r>
                <a:r>
                  <a:rPr lang="en-GB" b="0" i="0">
                    <a:latin typeface="Cambria Math" panose="02040503050406030204" pitchFamily="18" charset="0"/>
                  </a:rPr>
                  <a:t>1/5</a:t>
                </a:r>
                <a:r>
                  <a:rPr lang="en-GB" b="0" dirty="0"/>
                  <a:t> of 15 is 3.  Pupils should only find fractions of quantities which correspond to a known division fact so that the focus is on the concept not</a:t>
                </a:r>
                <a:r>
                  <a:rPr lang="en-GB" b="0" baseline="0" dirty="0"/>
                  <a:t> the calculation.</a:t>
                </a:r>
                <a:endParaRPr lang="en-GB" b="0" dirty="0"/>
              </a:p>
              <a:p>
                <a:r>
                  <a:rPr lang="en-GB" dirty="0"/>
                  <a:t>  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FB300F5C-91D6-4213-B130-E9EA953F5C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198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863295"/>
      </p:ext>
    </p:extLst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199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8626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Look at our original group of sheep. Extend the group of sheep. </a:t>
            </a:r>
          </a:p>
          <a:p>
            <a:r>
              <a:rPr lang="en-GB" i="1" dirty="0"/>
              <a:t>If all the sheep is the whole, then the sheep in the pen are part of the whole.</a:t>
            </a:r>
          </a:p>
          <a:p>
            <a:r>
              <a:rPr lang="en-GB" i="1" dirty="0"/>
              <a:t>If the sheep in the pen are the whole, then the white sheep in the pen are part of the whole.</a:t>
            </a:r>
          </a:p>
          <a:p>
            <a:r>
              <a:rPr lang="en-GB" i="1" dirty="0"/>
              <a:t>If the black sheep are the whole, then the black lamb is part of the whole.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901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631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808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1645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Explain to children that these are three equal-sized squares.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021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It is only possible to divide a whole into parts using straight lines.</a:t>
            </a:r>
          </a:p>
          <a:p>
            <a:r>
              <a:rPr lang="en-GB" i="1" dirty="0"/>
              <a:t>Do you agree with this statement?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482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295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Three children have folded their paper strips in different ways. </a:t>
            </a:r>
          </a:p>
          <a:p>
            <a:r>
              <a:rPr lang="en-GB" i="1" dirty="0"/>
              <a:t>Which strip is the odd one out? </a:t>
            </a:r>
          </a:p>
          <a:p>
            <a:r>
              <a:rPr lang="en-GB" i="1" dirty="0"/>
              <a:t>Can you find a way to make each of the strips the odd one out?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065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4798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32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2496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Liz has folded her paper strip into three equal parts.</a:t>
            </a:r>
          </a:p>
          <a:p>
            <a:r>
              <a:rPr lang="en-GB" i="1" dirty="0"/>
              <a:t>Lara has folded her paper strip into four equal parts.</a:t>
            </a:r>
          </a:p>
          <a:p>
            <a:r>
              <a:rPr lang="en-GB" i="1" dirty="0"/>
              <a:t>Part of their strips are hidden.</a:t>
            </a:r>
          </a:p>
          <a:p>
            <a:r>
              <a:rPr lang="en-GB" i="1" dirty="0"/>
              <a:t>Whose paper strip is longer?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519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The parts are equal. I know this because the number of people in each part is the same.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613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The parts are unequal. I know this because the number of people in each part is not the same.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31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698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The parts are unequal. I know this because the number of cars in each part is not the same.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909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Can we rearrange the objects so the parts become equal?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55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886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Has the square been divided into equal or unequal parts?</a:t>
            </a:r>
          </a:p>
          <a:p>
            <a:r>
              <a:rPr lang="en-GB" i="1" dirty="0"/>
              <a:t>What is the same about each part? What is different?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956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8340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45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0224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The yellow part is a larger part of the whole circle than the red part.</a:t>
            </a:r>
          </a:p>
          <a:p>
            <a:r>
              <a:rPr lang="en-GB" i="1" dirty="0"/>
              <a:t>The red part and the blue part are equally-sized parts of the whole circle.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462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Poland is a bigger part of Europe than Portugal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133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first set of counters, the yellow counters make up a smaller part of the whole than in the second set.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828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• Basil says 'One part is shaded in each image. This means the same amount of each whole is shaded'.</a:t>
            </a:r>
          </a:p>
          <a:p>
            <a:r>
              <a:rPr lang="en-GB" i="1" dirty="0"/>
              <a:t>• Jess says 'Each whole is one part larger than the previous whole. Only one part of each whole is shaded. This means that each time a smaller amount of the whole is shaded'.</a:t>
            </a:r>
          </a:p>
          <a:p>
            <a:r>
              <a:rPr lang="en-GB" i="1" dirty="0"/>
              <a:t>Who is correct?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18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1182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The large glass is nearly empty. A smaller part of the glass has water in it.</a:t>
            </a:r>
          </a:p>
          <a:p>
            <a:r>
              <a:rPr lang="en-GB" i="1" dirty="0"/>
              <a:t>The small glass is nearly full. A larger part of the glass has water in it.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595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The classrooms make up quite a large part of the whole school building.</a:t>
            </a:r>
          </a:p>
          <a:p>
            <a:r>
              <a:rPr lang="en-GB" i="1" dirty="0"/>
              <a:t>Italy is quite a small part of the whole (Europe).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141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64523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60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4787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This triangle is one part of a whole made out of three equal parts.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4803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1" dirty="0"/>
              <a:t>The rhombus is one part of a whole made out of three equal parts.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6588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Four children have been given a part of a shape and have been asked to</a:t>
            </a:r>
            <a:br>
              <a:rPr lang="en-GB" i="1" dirty="0"/>
            </a:br>
            <a:r>
              <a:rPr lang="en-GB" i="1" dirty="0"/>
              <a:t>draw the whole shape. Who has drawn a correct shape? Why?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7234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I have cut a ribbon into five equal parts.</a:t>
            </a:r>
          </a:p>
          <a:p>
            <a:r>
              <a:rPr lang="en-GB" i="1" dirty="0"/>
              <a:t>Here is one part of my ribbon.</a:t>
            </a:r>
          </a:p>
          <a:p>
            <a:r>
              <a:rPr lang="en-GB" i="1" dirty="0"/>
              <a:t>How long was my ribbon to start with?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7181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Here is a red Cuisenaire® rod. It is one of four equal parts of another rod.</a:t>
            </a:r>
          </a:p>
          <a:p>
            <a:r>
              <a:rPr lang="en-GB" i="1" dirty="0"/>
              <a:t>What is the whole rod?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5048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The class has been divided into four equal teams. Here is one of the teams.</a:t>
            </a:r>
          </a:p>
          <a:p>
            <a:r>
              <a:rPr lang="en-GB" i="1" dirty="0"/>
              <a:t>How many children are in the class? Draw the whole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15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6500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46858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72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40125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same? What is different?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_____ is the whole, then _____ is part of the whole.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has been divided into _____ equal/unequal parts.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491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same? What is different?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_____ is the whole, then _____ is part of the whole.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has been divided into _____ equal/unequal parts.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1816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same? What is different?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_____ is the whole, then _____ is part of the whole.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has been divided into _____ equal/unequal parts.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95773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same? What is different?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_____ is the whole, then _____ is part of the whole.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has been divided into _____ equal/unequal parts.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76351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fifteen children is the whole, then one team of three children is part of the whole.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has been divided into five equal parts.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3282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fifteen children is the whole, then one team of five children is part of the whole.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has been divided into three equal parts.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65407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same? What is different?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27010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might find more than one way for each.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845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58057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might find more than one way for each.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09575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other number of equal parts can you divide it into?  (Some possible answers are shown.)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might find more than one way for each.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64640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83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38044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84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6063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has been divided into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equal parts.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parts has been shaded.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41854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has been divided into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five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equal parts.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parts has been shaded.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46236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has been divided into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six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equal parts.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parts has been shaded.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5330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has been divided into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four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equal parts.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parts has been shaded.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82438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has been divided into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equal parts.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parts has been shaded.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20146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does the 3 represent?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does the 1 represent?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717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89120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does the 5 represent?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does the 1 represent?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84252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does the 4 represent?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does the 1 represent?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98711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does the 2 represent?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does the 1 represent?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37477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does the 6 represent?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does the 1 represent?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12830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does the 3 represent?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does the 1 represent?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60224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write a fraction, start by drawing the division bar. 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Next, write the denominator beneath to show the number of equal parts in the whole. 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Finally, write the numerator.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61328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61562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denominator?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numerator?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24851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99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71711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100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842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If Europe is the whole, then the United Kingdom is part of the whole.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963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101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98711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38B2033A-FB0F-7949-A9F0-CBC790DC5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102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37477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103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63796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104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56520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21269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698369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53999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How do we say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in words?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How do we write “one twelfth”?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How do we say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1/7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in words?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How do we write “one twelfth”?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522446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fraction is shaded?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we say it in words?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we write it?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39863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510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1" dirty="0"/>
              <a:t>If the United Kingdom is the whole, then London is part of the whole.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85312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970285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has been divided into four equal parts.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equal part is one-quarter of the whole.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One-quarter of the whole ribbon has been cut off.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470783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has been divided into six equal parts.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equal part is one-sixth of the whole.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One-sixth of the whole ribbon has been cut off.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392949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has been divided (folded) into eight equal parts.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equal part is one-eighth of the whole.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34425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has been divided into four equal parts.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of the parts is highlighted. This part is one-quarter of the whole.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30329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same? What is different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has been divided into four equal parts.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of the parts is highlighted. This part is one-quarter of the whole.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90429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211446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074580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874828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Rupinder made this tower using coloured bricks. How many bricks did she use?</a:t>
            </a:r>
            <a:b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brick is one equal part. What fraction of the tower is yellow? </a:t>
            </a:r>
            <a:b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six bricks in the whole tower.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brick is yellow, so one-sixth of the tower is yellow.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613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etm.org.uk/masterypd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7F3B16-21C0-4F4C-A604-A71D44B1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8345" y="-157162"/>
            <a:ext cx="12228689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A0D527-99F6-4C25-B867-E6C473316230}"/>
              </a:ext>
            </a:extLst>
          </p:cNvPr>
          <p:cNvSpPr txBox="1"/>
          <p:nvPr userDrawn="1"/>
        </p:nvSpPr>
        <p:spPr>
          <a:xfrm>
            <a:off x="609593" y="473825"/>
            <a:ext cx="5557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kern="1200" dirty="0">
                <a:solidFill>
                  <a:srgbClr val="FBF5D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Prioritisation for Primary Maths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AA9D4F-8E41-47F9-A6BB-0AF636DA0770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C602C34-F685-413D-92B3-920B5E843FF0}"/>
              </a:ext>
            </a:extLst>
          </p:cNvPr>
          <p:cNvSpPr txBox="1"/>
          <p:nvPr userDrawn="1"/>
        </p:nvSpPr>
        <p:spPr>
          <a:xfrm>
            <a:off x="609593" y="707820"/>
            <a:ext cx="6172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i="0" dirty="0">
                <a:solidFill>
                  <a:srgbClr val="FBF5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term-by-term framework to support planning and teaching</a:t>
            </a:r>
            <a:endParaRPr lang="en-GB" sz="1100" b="1" dirty="0">
              <a:solidFill>
                <a:srgbClr val="FBF5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031D2-8649-4B2E-BCAE-8A353FB07BDF}"/>
              </a:ext>
            </a:extLst>
          </p:cNvPr>
          <p:cNvSpPr txBox="1"/>
          <p:nvPr userDrawn="1"/>
        </p:nvSpPr>
        <p:spPr>
          <a:xfrm>
            <a:off x="699934" y="5435709"/>
            <a:ext cx="196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2021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645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  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</p:spTree>
    <p:extLst>
      <p:ext uri="{BB962C8B-B14F-4D97-AF65-F5344CB8AC3E}">
        <p14:creationId xmlns:p14="http://schemas.microsoft.com/office/powerpoint/2010/main" val="188294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  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</p:spTree>
    <p:extLst>
      <p:ext uri="{BB962C8B-B14F-4D97-AF65-F5344CB8AC3E}">
        <p14:creationId xmlns:p14="http://schemas.microsoft.com/office/powerpoint/2010/main" val="302719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  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8703DAC1-0D09-4FCA-8F8E-26F6D721539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06897055"/>
              </p:ext>
            </p:extLst>
          </p:nvPr>
        </p:nvGraphicFramePr>
        <p:xfrm>
          <a:off x="594008" y="1097547"/>
          <a:ext cx="11140162" cy="1978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19980">
                <a:tc>
                  <a:txBody>
                    <a:bodyPr/>
                    <a:lstStyle/>
                    <a:p>
                      <a:pPr algn="l"/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458182">
                <a:tc>
                  <a:txBody>
                    <a:bodyPr/>
                    <a:lstStyle/>
                    <a:p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96C834-C60B-4D4B-9CE7-C48E02B24E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8269" y="1789113"/>
            <a:ext cx="10653944" cy="7842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32E35AE-674A-4CFB-A6EA-9851D79117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8269" y="1189038"/>
            <a:ext cx="10653944" cy="3159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53B39E-7C33-4C5E-BBB2-AE7BBB524528}"/>
              </a:ext>
            </a:extLst>
          </p:cNvPr>
          <p:cNvSpPr txBox="1"/>
          <p:nvPr userDrawn="1"/>
        </p:nvSpPr>
        <p:spPr>
          <a:xfrm>
            <a:off x="594007" y="3486800"/>
            <a:ext cx="11140161" cy="39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outcome.</a:t>
            </a:r>
            <a:endParaRPr lang="en-GB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156B4A-F0F3-4E38-A0C7-379476798F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725" y="233363"/>
            <a:ext cx="11141075" cy="3937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334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B3B952-8705-4EAE-94B9-4C0C32F57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08" y="246063"/>
            <a:ext cx="11140163" cy="42617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3" name="Picture 2" descr="A picture containing object, lamp, light  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B5E70AC-97E0-4B9F-B2F7-C3D62444AE8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4008" y="1039018"/>
            <a:ext cx="3395663" cy="4779963"/>
          </a:xfr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50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7F3B16-21C0-4F4C-A604-A71D44B1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2182" y="-157162"/>
            <a:ext cx="12228689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AA9D4F-8E41-47F9-A6BB-0AF636DA0770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3742DC-69C4-4F77-88B0-BC9AA167A183}"/>
              </a:ext>
            </a:extLst>
          </p:cNvPr>
          <p:cNvSpPr txBox="1"/>
          <p:nvPr userDrawn="1"/>
        </p:nvSpPr>
        <p:spPr>
          <a:xfrm>
            <a:off x="609593" y="1737534"/>
            <a:ext cx="6220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0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ncetm.org.uk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A1553F0-5310-40B6-862E-E108F136F4E5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C7EAB1C-AC38-4D05-ABAC-DDDBF36A7F1B}"/>
              </a:ext>
            </a:extLst>
          </p:cNvPr>
          <p:cNvSpPr txBox="1"/>
          <p:nvPr userDrawn="1"/>
        </p:nvSpPr>
        <p:spPr>
          <a:xfrm>
            <a:off x="699934" y="5435709"/>
            <a:ext cx="196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2021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B7A6AA-0784-4D20-870B-744E2DBBF2B5}"/>
              </a:ext>
            </a:extLst>
          </p:cNvPr>
          <p:cNvSpPr txBox="1"/>
          <p:nvPr userDrawn="1"/>
        </p:nvSpPr>
        <p:spPr>
          <a:xfrm>
            <a:off x="609593" y="481364"/>
            <a:ext cx="5557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kern="1200" dirty="0">
                <a:solidFill>
                  <a:srgbClr val="FBF5D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Prioritisation for Primary Maths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C4B950-A61F-4437-AC63-6DD156086E7C}"/>
              </a:ext>
            </a:extLst>
          </p:cNvPr>
          <p:cNvSpPr txBox="1"/>
          <p:nvPr userDrawn="1"/>
        </p:nvSpPr>
        <p:spPr>
          <a:xfrm>
            <a:off x="609593" y="705834"/>
            <a:ext cx="6172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i="0" dirty="0">
                <a:solidFill>
                  <a:srgbClr val="FBF5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term-by-term framework to support planning and teaching</a:t>
            </a:r>
            <a:endParaRPr lang="en-GB" sz="1100" b="1" dirty="0">
              <a:solidFill>
                <a:srgbClr val="FBF5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849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511F86-0498-45AC-91EB-811F623B6D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47484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035" y="430660"/>
            <a:ext cx="10972800" cy="98211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700">
                <a:solidFill>
                  <a:srgbClr val="58585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3888432"/>
          </a:xfrm>
        </p:spPr>
        <p:txBody>
          <a:bodyPr/>
          <a:lstStyle>
            <a:lvl1pPr>
              <a:defRPr>
                <a:solidFill>
                  <a:srgbClr val="585858"/>
                </a:solidFill>
              </a:defRPr>
            </a:lvl1pPr>
            <a:lvl2pPr marL="557199" indent="-214308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2pPr>
            <a:lvl3pPr marL="857228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3pPr>
            <a:lvl4pPr marL="1200120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4pPr>
            <a:lvl5pPr marL="1543012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4B3B01-5D20-46B9-B2C9-7FD7F2BEA9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1515C61-0F49-4F5A-803B-A05DF82E1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229D3AA-4483-4C24-8D12-A457557489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B3256F-83C8-4422-BB4B-79DB90083B87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6445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016214" y="6500874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</a:rPr>
              <a:t>© Crown Copyright 2019 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23034" y="6487841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Tx/>
              <a:buNone/>
            </a:pP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  <a:hlinkClick r:id="rId2"/>
              </a:rPr>
              <a:t>www.ncetm.org.uk/masterypd</a:t>
            </a: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</a:rPr>
              <a:t> 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0"/>
            <a:ext cx="12192000" cy="630000"/>
          </a:xfrm>
          <a:solidFill>
            <a:srgbClr val="82CBDD"/>
          </a:solidFill>
        </p:spPr>
        <p:txBody>
          <a:bodyPr lIns="180000" rIns="180000" anchor="ctr" anchorCtr="0"/>
          <a:lstStyle>
            <a:lvl1pPr algn="r">
              <a:defRPr sz="2800"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2.XX </a:t>
            </a:r>
            <a:r>
              <a:rPr lang="en-US" dirty="0" err="1"/>
              <a:t>xxxx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1:1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221617" y="6487840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effectLst/>
                <a:latin typeface="Myriad Pro" charset="0"/>
              </a:rPr>
              <a:t>2019 pilot</a:t>
            </a:r>
          </a:p>
        </p:txBody>
      </p:sp>
    </p:spTree>
    <p:extLst>
      <p:ext uri="{BB962C8B-B14F-4D97-AF65-F5344CB8AC3E}">
        <p14:creationId xmlns:p14="http://schemas.microsoft.com/office/powerpoint/2010/main" val="232154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360000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B3B952-8705-4EAE-94B9-4C0C32F57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08" y="464400"/>
            <a:ext cx="11262632" cy="426170"/>
          </a:xfrm>
        </p:spPr>
        <p:txBody>
          <a:bodyPr/>
          <a:lstStyle>
            <a:lvl1pPr algn="l"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3" name="Picture 2" descr="A picture containing object, lamp, light  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E643C2-77DC-49BD-8737-F5C5488BCCF7}"/>
              </a:ext>
            </a:extLst>
          </p:cNvPr>
          <p:cNvSpPr txBox="1"/>
          <p:nvPr userDrawn="1"/>
        </p:nvSpPr>
        <p:spPr>
          <a:xfrm>
            <a:off x="522000" y="6237312"/>
            <a:ext cx="1109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000" b="1" dirty="0">
                <a:solidFill>
                  <a:srgbClr val="585858"/>
                </a:solidFill>
              </a:rPr>
              <a:t>ncetm.org.uk</a:t>
            </a:r>
          </a:p>
        </p:txBody>
      </p:sp>
    </p:spTree>
    <p:extLst>
      <p:ext uri="{BB962C8B-B14F-4D97-AF65-F5344CB8AC3E}">
        <p14:creationId xmlns:p14="http://schemas.microsoft.com/office/powerpoint/2010/main" val="341993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359243-BC76-47BD-8772-C08CAEE51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37" y="301625"/>
            <a:ext cx="10744363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1ECB2-930A-4226-90F7-B3EB6759D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37" y="1556795"/>
            <a:ext cx="10744363" cy="4497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2EAE8-1007-48BC-A80E-FDEE657EA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Curriculum Prioritisation for Primary Maths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39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75" r:id="rId3"/>
    <p:sldLayoutId id="2147483676" r:id="rId4"/>
    <p:sldLayoutId id="2147483674" r:id="rId5"/>
    <p:sldLayoutId id="2147483668" r:id="rId6"/>
    <p:sldLayoutId id="2147483663" r:id="rId7"/>
    <p:sldLayoutId id="2147483677" r:id="rId8"/>
    <p:sldLayoutId id="2147483678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rgbClr val="5858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2.wmf"/><Relationship Id="rId5" Type="http://schemas.openxmlformats.org/officeDocument/2006/relationships/image" Target="../media/image171.png"/><Relationship Id="rId4" Type="http://schemas.openxmlformats.org/officeDocument/2006/relationships/image" Target="../media/image170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6.png"/><Relationship Id="rId5" Type="http://schemas.openxmlformats.org/officeDocument/2006/relationships/image" Target="../media/image175.png"/><Relationship Id="rId4" Type="http://schemas.openxmlformats.org/officeDocument/2006/relationships/image" Target="../media/image174.w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0.wmf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3fbfwvyc/ncetm_spine3_segment02_y3.pdf#page=10" TargetMode="Externa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4.jpeg"/><Relationship Id="rId4" Type="http://schemas.openxmlformats.org/officeDocument/2006/relationships/slide" Target="slide3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wmf"/><Relationship Id="rId3" Type="http://schemas.openxmlformats.org/officeDocument/2006/relationships/image" Target="../media/image197.png"/><Relationship Id="rId7" Type="http://schemas.openxmlformats.org/officeDocument/2006/relationships/image" Target="../media/image196.wmf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0.wmf"/><Relationship Id="rId5" Type="http://schemas.openxmlformats.org/officeDocument/2006/relationships/image" Target="../media/image199.wmf"/><Relationship Id="rId4" Type="http://schemas.openxmlformats.org/officeDocument/2006/relationships/image" Target="../media/image198.wmf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png"/><Relationship Id="rId3" Type="http://schemas.openxmlformats.org/officeDocument/2006/relationships/image" Target="../media/image202.png"/><Relationship Id="rId7" Type="http://schemas.openxmlformats.org/officeDocument/2006/relationships/image" Target="../media/image206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5.wmf"/><Relationship Id="rId5" Type="http://schemas.openxmlformats.org/officeDocument/2006/relationships/image" Target="../media/image204.wmf"/><Relationship Id="rId10" Type="http://schemas.openxmlformats.org/officeDocument/2006/relationships/image" Target="../media/image209.wmf"/><Relationship Id="rId4" Type="http://schemas.openxmlformats.org/officeDocument/2006/relationships/image" Target="../media/image203.png"/><Relationship Id="rId9" Type="http://schemas.openxmlformats.org/officeDocument/2006/relationships/image" Target="../media/image208.wmf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wmf"/><Relationship Id="rId3" Type="http://schemas.openxmlformats.org/officeDocument/2006/relationships/image" Target="../media/image210.png"/><Relationship Id="rId7" Type="http://schemas.openxmlformats.org/officeDocument/2006/relationships/image" Target="../media/image214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3.wmf"/><Relationship Id="rId5" Type="http://schemas.openxmlformats.org/officeDocument/2006/relationships/image" Target="../media/image212.wmf"/><Relationship Id="rId4" Type="http://schemas.openxmlformats.org/officeDocument/2006/relationships/image" Target="../media/image211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8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3fbfwvyc/ncetm_spine3_segment02_y3.pdf#page=13" TargetMode="Externa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4.jpeg"/><Relationship Id="rId4" Type="http://schemas.openxmlformats.org/officeDocument/2006/relationships/slide" Target="slide3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png"/><Relationship Id="rId7" Type="http://schemas.openxmlformats.org/officeDocument/2006/relationships/image" Target="../media/image223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2.png"/><Relationship Id="rId5" Type="http://schemas.openxmlformats.org/officeDocument/2006/relationships/image" Target="../media/image221.png"/><Relationship Id="rId4" Type="http://schemas.openxmlformats.org/officeDocument/2006/relationships/image" Target="../media/image220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png"/><Relationship Id="rId7" Type="http://schemas.openxmlformats.org/officeDocument/2006/relationships/image" Target="../media/image227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6.png"/><Relationship Id="rId5" Type="http://schemas.openxmlformats.org/officeDocument/2006/relationships/image" Target="../media/image221.png"/><Relationship Id="rId4" Type="http://schemas.openxmlformats.org/officeDocument/2006/relationships/image" Target="../media/image225.png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3.png"/><Relationship Id="rId3" Type="http://schemas.openxmlformats.org/officeDocument/2006/relationships/image" Target="../media/image228.png"/><Relationship Id="rId7" Type="http://schemas.openxmlformats.org/officeDocument/2006/relationships/image" Target="../media/image232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1.png"/><Relationship Id="rId11" Type="http://schemas.openxmlformats.org/officeDocument/2006/relationships/image" Target="../media/image236.png"/><Relationship Id="rId5" Type="http://schemas.openxmlformats.org/officeDocument/2006/relationships/image" Target="../media/image230.png"/><Relationship Id="rId10" Type="http://schemas.openxmlformats.org/officeDocument/2006/relationships/image" Target="../media/image235.png"/><Relationship Id="rId4" Type="http://schemas.openxmlformats.org/officeDocument/2006/relationships/image" Target="../media/image229.png"/><Relationship Id="rId9" Type="http://schemas.openxmlformats.org/officeDocument/2006/relationships/image" Target="../media/image234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8.wmf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1.emf"/><Relationship Id="rId5" Type="http://schemas.openxmlformats.org/officeDocument/2006/relationships/image" Target="../media/image237.png"/><Relationship Id="rId4" Type="http://schemas.openxmlformats.org/officeDocument/2006/relationships/image" Target="../media/image240.wmf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3.wmf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5.wmf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8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9.wmf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8.xml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6.wmf"/><Relationship Id="rId3" Type="http://schemas.openxmlformats.org/officeDocument/2006/relationships/image" Target="../media/image251.png"/><Relationship Id="rId7" Type="http://schemas.openxmlformats.org/officeDocument/2006/relationships/image" Target="../media/image255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4.wmf"/><Relationship Id="rId5" Type="http://schemas.openxmlformats.org/officeDocument/2006/relationships/image" Target="../media/image253.png"/><Relationship Id="rId4" Type="http://schemas.openxmlformats.org/officeDocument/2006/relationships/image" Target="../media/image252.wmf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png"/><Relationship Id="rId3" Type="http://schemas.openxmlformats.org/officeDocument/2006/relationships/image" Target="../media/image224.png"/><Relationship Id="rId7" Type="http://schemas.openxmlformats.org/officeDocument/2006/relationships/image" Target="../media/image227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6.png"/><Relationship Id="rId11" Type="http://schemas.openxmlformats.org/officeDocument/2006/relationships/image" Target="../media/image223.png"/><Relationship Id="rId5" Type="http://schemas.openxmlformats.org/officeDocument/2006/relationships/image" Target="../media/image221.png"/><Relationship Id="rId10" Type="http://schemas.openxmlformats.org/officeDocument/2006/relationships/image" Target="../media/image222.png"/><Relationship Id="rId4" Type="http://schemas.openxmlformats.org/officeDocument/2006/relationships/image" Target="../media/image225.png"/><Relationship Id="rId9" Type="http://schemas.openxmlformats.org/officeDocument/2006/relationships/image" Target="../media/image220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3fbfwvyc/ncetm_spine3_segment02_y3.pdf#page=17" TargetMode="External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4.jpeg"/><Relationship Id="rId4" Type="http://schemas.openxmlformats.org/officeDocument/2006/relationships/slide" Target="slide3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wmf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7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wmf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8.png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4.png"/><Relationship Id="rId13" Type="http://schemas.openxmlformats.org/officeDocument/2006/relationships/image" Target="../media/image269.png"/><Relationship Id="rId3" Type="http://schemas.openxmlformats.org/officeDocument/2006/relationships/image" Target="../media/image259.png"/><Relationship Id="rId7" Type="http://schemas.openxmlformats.org/officeDocument/2006/relationships/image" Target="../media/image263.png"/><Relationship Id="rId12" Type="http://schemas.openxmlformats.org/officeDocument/2006/relationships/image" Target="../media/image268.png"/><Relationship Id="rId17" Type="http://schemas.openxmlformats.org/officeDocument/2006/relationships/image" Target="../media/image273.png"/><Relationship Id="rId2" Type="http://schemas.openxmlformats.org/officeDocument/2006/relationships/notesSlide" Target="../notesSlides/notesSlide107.xml"/><Relationship Id="rId16" Type="http://schemas.openxmlformats.org/officeDocument/2006/relationships/image" Target="../media/image27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2.png"/><Relationship Id="rId11" Type="http://schemas.openxmlformats.org/officeDocument/2006/relationships/image" Target="../media/image267.png"/><Relationship Id="rId5" Type="http://schemas.openxmlformats.org/officeDocument/2006/relationships/image" Target="../media/image261.png"/><Relationship Id="rId15" Type="http://schemas.openxmlformats.org/officeDocument/2006/relationships/image" Target="../media/image271.wmf"/><Relationship Id="rId10" Type="http://schemas.openxmlformats.org/officeDocument/2006/relationships/image" Target="../media/image266.png"/><Relationship Id="rId4" Type="http://schemas.openxmlformats.org/officeDocument/2006/relationships/image" Target="../media/image260.png"/><Relationship Id="rId9" Type="http://schemas.openxmlformats.org/officeDocument/2006/relationships/image" Target="../media/image265.png"/><Relationship Id="rId14" Type="http://schemas.openxmlformats.org/officeDocument/2006/relationships/image" Target="../media/image270.png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3.png"/><Relationship Id="rId13" Type="http://schemas.openxmlformats.org/officeDocument/2006/relationships/image" Target="../media/image268.png"/><Relationship Id="rId3" Type="http://schemas.openxmlformats.org/officeDocument/2006/relationships/image" Target="../media/image274.png"/><Relationship Id="rId7" Type="http://schemas.openxmlformats.org/officeDocument/2006/relationships/image" Target="../media/image262.png"/><Relationship Id="rId12" Type="http://schemas.openxmlformats.org/officeDocument/2006/relationships/image" Target="../media/image267.png"/><Relationship Id="rId17" Type="http://schemas.openxmlformats.org/officeDocument/2006/relationships/image" Target="../media/image276.png"/><Relationship Id="rId2" Type="http://schemas.openxmlformats.org/officeDocument/2006/relationships/notesSlide" Target="../notesSlides/notesSlide108.xml"/><Relationship Id="rId16" Type="http://schemas.openxmlformats.org/officeDocument/2006/relationships/image" Target="../media/image275.w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1.png"/><Relationship Id="rId11" Type="http://schemas.openxmlformats.org/officeDocument/2006/relationships/image" Target="../media/image266.png"/><Relationship Id="rId5" Type="http://schemas.openxmlformats.org/officeDocument/2006/relationships/image" Target="../media/image260.png"/><Relationship Id="rId15" Type="http://schemas.openxmlformats.org/officeDocument/2006/relationships/image" Target="../media/image270.png"/><Relationship Id="rId10" Type="http://schemas.openxmlformats.org/officeDocument/2006/relationships/image" Target="../media/image265.png"/><Relationship Id="rId4" Type="http://schemas.openxmlformats.org/officeDocument/2006/relationships/image" Target="../media/image259.png"/><Relationship Id="rId9" Type="http://schemas.openxmlformats.org/officeDocument/2006/relationships/image" Target="../media/image264.png"/><Relationship Id="rId14" Type="http://schemas.openxmlformats.org/officeDocument/2006/relationships/image" Target="../media/image26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4.png"/><Relationship Id="rId13" Type="http://schemas.openxmlformats.org/officeDocument/2006/relationships/image" Target="../media/image269.png"/><Relationship Id="rId3" Type="http://schemas.openxmlformats.org/officeDocument/2006/relationships/image" Target="../media/image259.png"/><Relationship Id="rId7" Type="http://schemas.openxmlformats.org/officeDocument/2006/relationships/image" Target="../media/image263.png"/><Relationship Id="rId12" Type="http://schemas.openxmlformats.org/officeDocument/2006/relationships/image" Target="../media/image268.png"/><Relationship Id="rId17" Type="http://schemas.openxmlformats.org/officeDocument/2006/relationships/image" Target="../media/image279.png"/><Relationship Id="rId2" Type="http://schemas.openxmlformats.org/officeDocument/2006/relationships/notesSlide" Target="../notesSlides/notesSlide109.xml"/><Relationship Id="rId16" Type="http://schemas.openxmlformats.org/officeDocument/2006/relationships/image" Target="../media/image27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2.png"/><Relationship Id="rId11" Type="http://schemas.openxmlformats.org/officeDocument/2006/relationships/image" Target="../media/image267.png"/><Relationship Id="rId5" Type="http://schemas.openxmlformats.org/officeDocument/2006/relationships/image" Target="../media/image261.png"/><Relationship Id="rId15" Type="http://schemas.openxmlformats.org/officeDocument/2006/relationships/image" Target="../media/image277.wmf"/><Relationship Id="rId10" Type="http://schemas.openxmlformats.org/officeDocument/2006/relationships/image" Target="../media/image266.png"/><Relationship Id="rId4" Type="http://schemas.openxmlformats.org/officeDocument/2006/relationships/image" Target="../media/image260.png"/><Relationship Id="rId9" Type="http://schemas.openxmlformats.org/officeDocument/2006/relationships/image" Target="../media/image265.png"/><Relationship Id="rId14" Type="http://schemas.openxmlformats.org/officeDocument/2006/relationships/image" Target="../media/image270.png"/></Relationships>
</file>

<file path=ppt/slides/_rels/slide1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4.png"/><Relationship Id="rId13" Type="http://schemas.openxmlformats.org/officeDocument/2006/relationships/image" Target="../media/image269.png"/><Relationship Id="rId3" Type="http://schemas.openxmlformats.org/officeDocument/2006/relationships/image" Target="../media/image259.png"/><Relationship Id="rId7" Type="http://schemas.openxmlformats.org/officeDocument/2006/relationships/image" Target="../media/image263.png"/><Relationship Id="rId12" Type="http://schemas.openxmlformats.org/officeDocument/2006/relationships/image" Target="../media/image268.png"/><Relationship Id="rId17" Type="http://schemas.openxmlformats.org/officeDocument/2006/relationships/image" Target="../media/image282.png"/><Relationship Id="rId2" Type="http://schemas.openxmlformats.org/officeDocument/2006/relationships/notesSlide" Target="../notesSlides/notesSlide110.xml"/><Relationship Id="rId16" Type="http://schemas.openxmlformats.org/officeDocument/2006/relationships/image" Target="../media/image28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2.png"/><Relationship Id="rId11" Type="http://schemas.openxmlformats.org/officeDocument/2006/relationships/image" Target="../media/image267.png"/><Relationship Id="rId5" Type="http://schemas.openxmlformats.org/officeDocument/2006/relationships/image" Target="../media/image261.png"/><Relationship Id="rId15" Type="http://schemas.openxmlformats.org/officeDocument/2006/relationships/image" Target="../media/image280.wmf"/><Relationship Id="rId10" Type="http://schemas.openxmlformats.org/officeDocument/2006/relationships/image" Target="../media/image266.png"/><Relationship Id="rId4" Type="http://schemas.openxmlformats.org/officeDocument/2006/relationships/image" Target="../media/image260.png"/><Relationship Id="rId9" Type="http://schemas.openxmlformats.org/officeDocument/2006/relationships/image" Target="../media/image265.png"/><Relationship Id="rId14" Type="http://schemas.openxmlformats.org/officeDocument/2006/relationships/image" Target="../media/image270.png"/></Relationships>
</file>

<file path=ppt/slides/_rels/slide1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8.wmf"/><Relationship Id="rId3" Type="http://schemas.openxmlformats.org/officeDocument/2006/relationships/image" Target="../media/image283.png"/><Relationship Id="rId7" Type="http://schemas.openxmlformats.org/officeDocument/2006/relationships/image" Target="../media/image287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6.wmf"/><Relationship Id="rId5" Type="http://schemas.openxmlformats.org/officeDocument/2006/relationships/image" Target="../media/image285.png"/><Relationship Id="rId10" Type="http://schemas.openxmlformats.org/officeDocument/2006/relationships/image" Target="../media/image290.wmf"/><Relationship Id="rId4" Type="http://schemas.openxmlformats.org/officeDocument/2006/relationships/image" Target="../media/image284.wmf"/><Relationship Id="rId9" Type="http://schemas.openxmlformats.org/officeDocument/2006/relationships/image" Target="../media/image289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4.wmf"/><Relationship Id="rId5" Type="http://schemas.openxmlformats.org/officeDocument/2006/relationships/image" Target="../media/image293.wmf"/><Relationship Id="rId4" Type="http://schemas.openxmlformats.org/officeDocument/2006/relationships/image" Target="../media/image292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5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6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6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7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8.png"/><Relationship Id="rId7" Type="http://schemas.openxmlformats.org/officeDocument/2006/relationships/image" Target="../media/image301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0.png"/><Relationship Id="rId5" Type="http://schemas.openxmlformats.org/officeDocument/2006/relationships/image" Target="../media/image299.wmf"/><Relationship Id="rId4" Type="http://schemas.openxmlformats.org/officeDocument/2006/relationships/image" Target="../media/image296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2.wmf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4.png"/><Relationship Id="rId4" Type="http://schemas.openxmlformats.org/officeDocument/2006/relationships/image" Target="../media/image303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5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6.pn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1qyn40y1/ncetm_spine3_segment01_y3.pdf#page=7" TargetMode="Externa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3fbfwvyc/ncetm_spine3_segment02_y3.pdf#page=21" TargetMode="External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4.jpeg"/><Relationship Id="rId4" Type="http://schemas.openxmlformats.org/officeDocument/2006/relationships/slide" Target="slide3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5.png"/><Relationship Id="rId7" Type="http://schemas.openxmlformats.org/officeDocument/2006/relationships/image" Target="../media/image308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0.png"/><Relationship Id="rId5" Type="http://schemas.openxmlformats.org/officeDocument/2006/relationships/image" Target="../media/image307.png"/><Relationship Id="rId4" Type="http://schemas.openxmlformats.org/officeDocument/2006/relationships/image" Target="../media/image306.pn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9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8.xml"/></Relationships>
</file>

<file path=ppt/slides/_rels/slide1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5.png"/><Relationship Id="rId3" Type="http://schemas.openxmlformats.org/officeDocument/2006/relationships/image" Target="../media/image310.png"/><Relationship Id="rId7" Type="http://schemas.openxmlformats.org/officeDocument/2006/relationships/image" Target="../media/image314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3.png"/><Relationship Id="rId5" Type="http://schemas.openxmlformats.org/officeDocument/2006/relationships/image" Target="../media/image312.png"/><Relationship Id="rId4" Type="http://schemas.openxmlformats.org/officeDocument/2006/relationships/image" Target="../media/image311.png"/></Relationships>
</file>

<file path=ppt/slides/_rels/slide1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5.png"/><Relationship Id="rId3" Type="http://schemas.openxmlformats.org/officeDocument/2006/relationships/image" Target="../media/image316.png"/><Relationship Id="rId7" Type="http://schemas.openxmlformats.org/officeDocument/2006/relationships/image" Target="../media/image319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8.png"/><Relationship Id="rId5" Type="http://schemas.openxmlformats.org/officeDocument/2006/relationships/image" Target="../media/image317.png"/><Relationship Id="rId4" Type="http://schemas.openxmlformats.org/officeDocument/2006/relationships/image" Target="../media/image313.png"/></Relationships>
</file>

<file path=ppt/slides/_rels/slide1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5.png"/><Relationship Id="rId3" Type="http://schemas.openxmlformats.org/officeDocument/2006/relationships/image" Target="../media/image313.png"/><Relationship Id="rId7" Type="http://schemas.openxmlformats.org/officeDocument/2006/relationships/image" Target="../media/image323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2.png"/><Relationship Id="rId5" Type="http://schemas.openxmlformats.org/officeDocument/2006/relationships/image" Target="../media/image321.png"/><Relationship Id="rId4" Type="http://schemas.openxmlformats.org/officeDocument/2006/relationships/image" Target="../media/image320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4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7.png"/><Relationship Id="rId5" Type="http://schemas.openxmlformats.org/officeDocument/2006/relationships/image" Target="../media/image326.png"/><Relationship Id="rId4" Type="http://schemas.openxmlformats.org/officeDocument/2006/relationships/image" Target="../media/image325.pn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8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1.png"/><Relationship Id="rId5" Type="http://schemas.openxmlformats.org/officeDocument/2006/relationships/image" Target="../media/image330.png"/><Relationship Id="rId4" Type="http://schemas.openxmlformats.org/officeDocument/2006/relationships/image" Target="../media/image329.png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2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5.png"/><Relationship Id="rId5" Type="http://schemas.openxmlformats.org/officeDocument/2006/relationships/image" Target="../media/image334.png"/><Relationship Id="rId4" Type="http://schemas.openxmlformats.org/officeDocument/2006/relationships/image" Target="../media/image333.png"/></Relationships>
</file>

<file path=ppt/slides/_rels/slide1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1.png"/><Relationship Id="rId3" Type="http://schemas.openxmlformats.org/officeDocument/2006/relationships/image" Target="../media/image336.png"/><Relationship Id="rId7" Type="http://schemas.openxmlformats.org/officeDocument/2006/relationships/image" Target="../media/image340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9.png"/><Relationship Id="rId11" Type="http://schemas.openxmlformats.org/officeDocument/2006/relationships/image" Target="../media/image344.png"/><Relationship Id="rId5" Type="http://schemas.openxmlformats.org/officeDocument/2006/relationships/image" Target="../media/image338.png"/><Relationship Id="rId10" Type="http://schemas.openxmlformats.org/officeDocument/2006/relationships/image" Target="../media/image343.png"/><Relationship Id="rId4" Type="http://schemas.openxmlformats.org/officeDocument/2006/relationships/image" Target="../media/image337.png"/><Relationship Id="rId9" Type="http://schemas.openxmlformats.org/officeDocument/2006/relationships/image" Target="../media/image3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6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8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7.png"/><Relationship Id="rId7" Type="http://schemas.openxmlformats.org/officeDocument/2006/relationships/image" Target="../media/image351.wmf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0.wmf"/><Relationship Id="rId5" Type="http://schemas.openxmlformats.org/officeDocument/2006/relationships/image" Target="../media/image349.wmf"/><Relationship Id="rId4" Type="http://schemas.openxmlformats.org/officeDocument/2006/relationships/image" Target="../media/image348.wmf"/></Relationships>
</file>

<file path=ppt/slides/_rels/slide1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6.png"/><Relationship Id="rId3" Type="http://schemas.openxmlformats.org/officeDocument/2006/relationships/image" Target="../media/image352.png"/><Relationship Id="rId7" Type="http://schemas.openxmlformats.org/officeDocument/2006/relationships/image" Target="../media/image312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5.png"/><Relationship Id="rId5" Type="http://schemas.openxmlformats.org/officeDocument/2006/relationships/image" Target="../media/image354.png"/><Relationship Id="rId10" Type="http://schemas.openxmlformats.org/officeDocument/2006/relationships/image" Target="../media/image358.png"/><Relationship Id="rId4" Type="http://schemas.openxmlformats.org/officeDocument/2006/relationships/image" Target="../media/image353.png"/><Relationship Id="rId9" Type="http://schemas.openxmlformats.org/officeDocument/2006/relationships/image" Target="../media/image357.png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3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3fbfwvyc/ncetm_spine3_segment02_y3.pdf#page=25" TargetMode="External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4.jpeg"/><Relationship Id="rId4" Type="http://schemas.openxmlformats.org/officeDocument/2006/relationships/slide" Target="slide3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9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8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8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1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8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2.png"/><Relationship Id="rId7" Type="http://schemas.openxmlformats.org/officeDocument/2006/relationships/image" Target="../media/image366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5.png"/><Relationship Id="rId5" Type="http://schemas.openxmlformats.org/officeDocument/2006/relationships/image" Target="../media/image364.png"/><Relationship Id="rId4" Type="http://schemas.openxmlformats.org/officeDocument/2006/relationships/image" Target="../media/image363.png"/></Relationships>
</file>

<file path=ppt/slides/_rels/slide1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wmf"/><Relationship Id="rId3" Type="http://schemas.openxmlformats.org/officeDocument/2006/relationships/image" Target="../media/image343.png"/><Relationship Id="rId7" Type="http://schemas.openxmlformats.org/officeDocument/2006/relationships/image" Target="../media/image369.wmf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8.png"/><Relationship Id="rId5" Type="http://schemas.openxmlformats.org/officeDocument/2006/relationships/image" Target="../media/image367.png"/><Relationship Id="rId10" Type="http://schemas.openxmlformats.org/officeDocument/2006/relationships/image" Target="../media/image372.wmf"/><Relationship Id="rId4" Type="http://schemas.openxmlformats.org/officeDocument/2006/relationships/image" Target="../media/image344.png"/><Relationship Id="rId9" Type="http://schemas.openxmlformats.org/officeDocument/2006/relationships/image" Target="../media/image37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8.png"/><Relationship Id="rId3" Type="http://schemas.openxmlformats.org/officeDocument/2006/relationships/image" Target="../media/image373.png"/><Relationship Id="rId7" Type="http://schemas.openxmlformats.org/officeDocument/2006/relationships/image" Target="../media/image377.png"/><Relationship Id="rId12" Type="http://schemas.openxmlformats.org/officeDocument/2006/relationships/image" Target="../media/image382.wmf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6.png"/><Relationship Id="rId11" Type="http://schemas.openxmlformats.org/officeDocument/2006/relationships/image" Target="../media/image381.wmf"/><Relationship Id="rId5" Type="http://schemas.openxmlformats.org/officeDocument/2006/relationships/image" Target="../media/image375.png"/><Relationship Id="rId10" Type="http://schemas.openxmlformats.org/officeDocument/2006/relationships/image" Target="../media/image380.wmf"/><Relationship Id="rId4" Type="http://schemas.openxmlformats.org/officeDocument/2006/relationships/image" Target="../media/image374.png"/><Relationship Id="rId9" Type="http://schemas.openxmlformats.org/officeDocument/2006/relationships/image" Target="../media/image379.wmf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3.wmf"/><Relationship Id="rId7" Type="http://schemas.openxmlformats.org/officeDocument/2006/relationships/image" Target="../media/image386.wmf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5.wmf"/><Relationship Id="rId5" Type="http://schemas.openxmlformats.org/officeDocument/2006/relationships/image" Target="../media/image384.wmf"/><Relationship Id="rId4" Type="http://schemas.openxmlformats.org/officeDocument/2006/relationships/image" Target="../media/image366.png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3.wmf"/><Relationship Id="rId7" Type="http://schemas.openxmlformats.org/officeDocument/2006/relationships/image" Target="../media/image386.wmf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5.wmf"/><Relationship Id="rId5" Type="http://schemas.openxmlformats.org/officeDocument/2006/relationships/image" Target="../media/image384.wmf"/><Relationship Id="rId4" Type="http://schemas.openxmlformats.org/officeDocument/2006/relationships/image" Target="../media/image366.png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3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3fbfwvyc/ncetm_spine3_segment02_y3.pdf#page=30" TargetMode="External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4.jpeg"/><Relationship Id="rId4" Type="http://schemas.openxmlformats.org/officeDocument/2006/relationships/slide" Target="slide3.xml"/></Relationships>
</file>

<file path=ppt/slides/_rels/slide1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6.png"/><Relationship Id="rId3" Type="http://schemas.openxmlformats.org/officeDocument/2006/relationships/image" Target="../media/image387.wmf"/><Relationship Id="rId7" Type="http://schemas.openxmlformats.org/officeDocument/2006/relationships/image" Target="../media/image391.pn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0.png"/><Relationship Id="rId11" Type="http://schemas.openxmlformats.org/officeDocument/2006/relationships/image" Target="../media/image393.wmf"/><Relationship Id="rId5" Type="http://schemas.openxmlformats.org/officeDocument/2006/relationships/image" Target="../media/image389.png"/><Relationship Id="rId10" Type="http://schemas.openxmlformats.org/officeDocument/2006/relationships/image" Target="../media/image366.png"/><Relationship Id="rId4" Type="http://schemas.openxmlformats.org/officeDocument/2006/relationships/image" Target="../media/image388.png"/><Relationship Id="rId9" Type="http://schemas.openxmlformats.org/officeDocument/2006/relationships/image" Target="../media/image392.wmf"/></Relationships>
</file>

<file path=ppt/slides/_rels/slide1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5.wmf"/><Relationship Id="rId3" Type="http://schemas.openxmlformats.org/officeDocument/2006/relationships/image" Target="../media/image392.wmf"/><Relationship Id="rId7" Type="http://schemas.openxmlformats.org/officeDocument/2006/relationships/image" Target="../media/image296.pn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4.png"/><Relationship Id="rId5" Type="http://schemas.openxmlformats.org/officeDocument/2006/relationships/image" Target="../media/image393.wmf"/><Relationship Id="rId4" Type="http://schemas.openxmlformats.org/officeDocument/2006/relationships/image" Target="../media/image366.png"/></Relationships>
</file>

<file path=ppt/slides/_rels/slide1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8.png"/><Relationship Id="rId3" Type="http://schemas.openxmlformats.org/officeDocument/2006/relationships/image" Target="../media/image396.wmf"/><Relationship Id="rId7" Type="http://schemas.openxmlformats.org/officeDocument/2006/relationships/image" Target="../media/image393.wmf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6.png"/><Relationship Id="rId5" Type="http://schemas.openxmlformats.org/officeDocument/2006/relationships/image" Target="../media/image392.wmf"/><Relationship Id="rId4" Type="http://schemas.openxmlformats.org/officeDocument/2006/relationships/image" Target="../media/image397.png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3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3fbfwvyc/ncetm_spine3_segment02_y3.pdf#page=32" TargetMode="External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4.jpeg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8.wmf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1.png"/><Relationship Id="rId5" Type="http://schemas.openxmlformats.org/officeDocument/2006/relationships/image" Target="../media/image400.png"/><Relationship Id="rId4" Type="http://schemas.openxmlformats.org/officeDocument/2006/relationships/image" Target="../media/image399.png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2.wmf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5.png"/><Relationship Id="rId5" Type="http://schemas.openxmlformats.org/officeDocument/2006/relationships/image" Target="../media/image404.png"/><Relationship Id="rId4" Type="http://schemas.openxmlformats.org/officeDocument/2006/relationships/image" Target="../media/image403.png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6.wmf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9.png"/><Relationship Id="rId5" Type="http://schemas.openxmlformats.org/officeDocument/2006/relationships/image" Target="../media/image408.png"/><Relationship Id="rId4" Type="http://schemas.openxmlformats.org/officeDocument/2006/relationships/image" Target="../media/image407.png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wmf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3.png"/><Relationship Id="rId5" Type="http://schemas.openxmlformats.org/officeDocument/2006/relationships/image" Target="../media/image412.png"/><Relationship Id="rId4" Type="http://schemas.openxmlformats.org/officeDocument/2006/relationships/image" Target="../media/image411.png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4.png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5.png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6.png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8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3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3fbfwvyc/ncetm_spine3_segment02_y3.pdf#page=34" TargetMode="External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4.jpeg"/><Relationship Id="rId4" Type="http://schemas.openxmlformats.org/officeDocument/2006/relationships/slide" Target="slide3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7.png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8.png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9.png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2.wmf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3.png"/><Relationship Id="rId5" Type="http://schemas.openxmlformats.org/officeDocument/2006/relationships/image" Target="../media/image422.png"/><Relationship Id="rId4" Type="http://schemas.openxmlformats.org/officeDocument/2006/relationships/image" Target="../media/image421.wmf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2.wmf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6.png"/><Relationship Id="rId5" Type="http://schemas.openxmlformats.org/officeDocument/2006/relationships/image" Target="../media/image425.png"/><Relationship Id="rId4" Type="http://schemas.openxmlformats.org/officeDocument/2006/relationships/image" Target="../media/image424.wmf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7.wmf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0.png"/><Relationship Id="rId5" Type="http://schemas.openxmlformats.org/officeDocument/2006/relationships/image" Target="../media/image429.png"/><Relationship Id="rId4" Type="http://schemas.openxmlformats.org/officeDocument/2006/relationships/image" Target="../media/image428.wmf"/></Relationships>
</file>

<file path=ppt/slides/_rels/slide1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6.png"/><Relationship Id="rId3" Type="http://schemas.openxmlformats.org/officeDocument/2006/relationships/image" Target="../media/image431.png"/><Relationship Id="rId7" Type="http://schemas.openxmlformats.org/officeDocument/2006/relationships/image" Target="../media/image435.png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4.png"/><Relationship Id="rId5" Type="http://schemas.openxmlformats.org/officeDocument/2006/relationships/image" Target="../media/image433.png"/><Relationship Id="rId10" Type="http://schemas.openxmlformats.org/officeDocument/2006/relationships/image" Target="../media/image438.png"/><Relationship Id="rId4" Type="http://schemas.openxmlformats.org/officeDocument/2006/relationships/image" Target="../media/image432.png"/><Relationship Id="rId9" Type="http://schemas.openxmlformats.org/officeDocument/2006/relationships/image" Target="../media/image437.png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3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teaching-mathematics-in-primary-schools" TargetMode="External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439.JPG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3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teaching-mathematics-in-primary-schools" TargetMode="External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439.JPG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40.png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teaching-mathematics-in-primary-schools" TargetMode="External"/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439.JPG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3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teaching-mathematics-in-primary-schools" TargetMode="External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439.JPG"/></Relationships>
</file>

<file path=ppt/slides/_rels/slide1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6.png"/><Relationship Id="rId13" Type="http://schemas.openxmlformats.org/officeDocument/2006/relationships/image" Target="../media/image451.png"/><Relationship Id="rId18" Type="http://schemas.openxmlformats.org/officeDocument/2006/relationships/image" Target="../media/image456.png"/><Relationship Id="rId3" Type="http://schemas.openxmlformats.org/officeDocument/2006/relationships/image" Target="../media/image441.png"/><Relationship Id="rId21" Type="http://schemas.openxmlformats.org/officeDocument/2006/relationships/image" Target="../media/image459.png"/><Relationship Id="rId7" Type="http://schemas.openxmlformats.org/officeDocument/2006/relationships/image" Target="../media/image445.png"/><Relationship Id="rId12" Type="http://schemas.openxmlformats.org/officeDocument/2006/relationships/image" Target="../media/image450.png"/><Relationship Id="rId17" Type="http://schemas.openxmlformats.org/officeDocument/2006/relationships/image" Target="../media/image455.png"/><Relationship Id="rId2" Type="http://schemas.openxmlformats.org/officeDocument/2006/relationships/notesSlide" Target="../notesSlides/notesSlide172.xml"/><Relationship Id="rId16" Type="http://schemas.openxmlformats.org/officeDocument/2006/relationships/image" Target="../media/image454.png"/><Relationship Id="rId20" Type="http://schemas.openxmlformats.org/officeDocument/2006/relationships/image" Target="../media/image45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44.png"/><Relationship Id="rId11" Type="http://schemas.openxmlformats.org/officeDocument/2006/relationships/image" Target="../media/image449.png"/><Relationship Id="rId24" Type="http://schemas.openxmlformats.org/officeDocument/2006/relationships/image" Target="../media/image462.png"/><Relationship Id="rId5" Type="http://schemas.openxmlformats.org/officeDocument/2006/relationships/image" Target="../media/image443.png"/><Relationship Id="rId15" Type="http://schemas.openxmlformats.org/officeDocument/2006/relationships/image" Target="../media/image453.png"/><Relationship Id="rId23" Type="http://schemas.openxmlformats.org/officeDocument/2006/relationships/image" Target="../media/image461.png"/><Relationship Id="rId10" Type="http://schemas.openxmlformats.org/officeDocument/2006/relationships/image" Target="../media/image448.png"/><Relationship Id="rId19" Type="http://schemas.openxmlformats.org/officeDocument/2006/relationships/image" Target="../media/image457.wmf"/><Relationship Id="rId4" Type="http://schemas.openxmlformats.org/officeDocument/2006/relationships/image" Target="../media/image442.png"/><Relationship Id="rId9" Type="http://schemas.openxmlformats.org/officeDocument/2006/relationships/image" Target="../media/image447.png"/><Relationship Id="rId14" Type="http://schemas.openxmlformats.org/officeDocument/2006/relationships/image" Target="../media/image452.png"/><Relationship Id="rId22" Type="http://schemas.openxmlformats.org/officeDocument/2006/relationships/image" Target="../media/image460.png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6" Type="http://schemas.openxmlformats.org/officeDocument/2006/relationships/image" Target="../media/image3310.png"/><Relationship Id="rId5" Type="http://schemas.openxmlformats.org/officeDocument/2006/relationships/image" Target="../media/image4100.png"/><Relationship Id="rId4" Type="http://schemas.openxmlformats.org/officeDocument/2006/relationships/image" Target="../media/image463.png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4.xml"/><Relationship Id="rId7" Type="http://schemas.openxmlformats.org/officeDocument/2006/relationships/image" Target="../media/image35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6" Type="http://schemas.openxmlformats.org/officeDocument/2006/relationships/image" Target="../media/image3460.png"/><Relationship Id="rId5" Type="http://schemas.openxmlformats.org/officeDocument/2006/relationships/image" Target="../media/image3000.png"/><Relationship Id="rId4" Type="http://schemas.openxmlformats.org/officeDocument/2006/relationships/image" Target="../media/image463.png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3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teaching-mathematics-in-primary-schools" TargetMode="External"/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439.JPG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5" Type="http://schemas.openxmlformats.org/officeDocument/2006/relationships/image" Target="../media/image3400.png"/><Relationship Id="rId4" Type="http://schemas.openxmlformats.org/officeDocument/2006/relationships/image" Target="../media/image3300.png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teaching-mathematics-in-primary-schools" TargetMode="External"/><Relationship Id="rId7" Type="http://schemas.openxmlformats.org/officeDocument/2006/relationships/hyperlink" Target="https://assets.publishing.service.gov.uk/government/uploads/system/uploads/attachment_data/file/1017683/Maths_guidance_KS_1_and_2.pdf#page=12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ssets.publishing.service.gov.uk/government/uploads/system/uploads/attachment_data/file/1017683/Maths_guidance_KS_1_and_2.pdf#page=120" TargetMode="External"/><Relationship Id="rId5" Type="http://schemas.openxmlformats.org/officeDocument/2006/relationships/hyperlink" Target="https://www.ncetm.org.uk/teaching-for-mastery/mastery-materials/primary-mastery-professional-development/" TargetMode="External"/><Relationship Id="rId4" Type="http://schemas.openxmlformats.org/officeDocument/2006/relationships/hyperlink" Target="https://www.ncetm.org.uk/classroom-resources/exemplification-of-ready-to-progress-criteria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1qyn40y1/ncetm_spine3_segment01_y3.pdf#page=11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9.xml"/><Relationship Id="rId3" Type="http://schemas.openxmlformats.org/officeDocument/2006/relationships/slide" Target="slide6.xml"/><Relationship Id="rId7" Type="http://schemas.openxmlformats.org/officeDocument/2006/relationships/slide" Target="slide44.xml"/><Relationship Id="rId12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11" Type="http://schemas.openxmlformats.org/officeDocument/2006/relationships/slide" Target="slide103.xml"/><Relationship Id="rId5" Type="http://schemas.openxmlformats.org/officeDocument/2006/relationships/slide" Target="slide20.xml"/><Relationship Id="rId10" Type="http://schemas.openxmlformats.org/officeDocument/2006/relationships/slide" Target="slide83.xml"/><Relationship Id="rId4" Type="http://schemas.openxmlformats.org/officeDocument/2006/relationships/slide" Target="slide13.xml"/><Relationship Id="rId9" Type="http://schemas.openxmlformats.org/officeDocument/2006/relationships/slide" Target="slide7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1qyn40y1/ncetm_spine3_segment01_y3.pdf#page=15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68.xml"/><Relationship Id="rId3" Type="http://schemas.openxmlformats.org/officeDocument/2006/relationships/slide" Target="slide110.xml"/><Relationship Id="rId7" Type="http://schemas.openxmlformats.org/officeDocument/2006/relationships/slide" Target="slide16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3.xml"/><Relationship Id="rId5" Type="http://schemas.openxmlformats.org/officeDocument/2006/relationships/slide" Target="slide139.xml"/><Relationship Id="rId10" Type="http://schemas.openxmlformats.org/officeDocument/2006/relationships/slide" Target="slide3.xml"/><Relationship Id="rId4" Type="http://schemas.openxmlformats.org/officeDocument/2006/relationships/slide" Target="slide124.xml"/><Relationship Id="rId9" Type="http://schemas.openxmlformats.org/officeDocument/2006/relationships/slide" Target="slide17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1qyn40y1/ncetm_spine3_segment01_y3.pdf#page=20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184.xml"/><Relationship Id="rId7" Type="http://schemas.openxmlformats.org/officeDocument/2006/relationships/slide" Target="slide19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1.xml"/><Relationship Id="rId5" Type="http://schemas.openxmlformats.org/officeDocument/2006/relationships/slide" Target="slide189.xml"/><Relationship Id="rId4" Type="http://schemas.openxmlformats.org/officeDocument/2006/relationships/slide" Target="slide18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1qyn40y1/ncetm_spine3_segment01_y3.pdf#page=26" TargetMode="Externa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6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1qyn40y1/ncetm_spine3_segment01_y3.pdf#page=4" TargetMode="Externa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3fbfwvyc/ncetm_spine3_segment02_y3.pdf#page=4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4.jpeg"/><Relationship Id="rId4" Type="http://schemas.openxmlformats.org/officeDocument/2006/relationships/slide" Target="slide3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5" Type="http://schemas.openxmlformats.org/officeDocument/2006/relationships/image" Target="../media/image127.png"/><Relationship Id="rId10" Type="http://schemas.openxmlformats.org/officeDocument/2006/relationships/image" Target="../media/image132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8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8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8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3fbfwvyc/ncetm_spine3_segment02_y3.pdf#page=6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4.jpeg"/><Relationship Id="rId4" Type="http://schemas.openxmlformats.org/officeDocument/2006/relationships/slide" Target="slide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6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8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0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2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4" Type="http://schemas.openxmlformats.org/officeDocument/2006/relationships/image" Target="../media/image166.w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2.wmf"/><Relationship Id="rId5" Type="http://schemas.openxmlformats.org/officeDocument/2006/relationships/image" Target="../media/image171.png"/><Relationship Id="rId4" Type="http://schemas.openxmlformats.org/officeDocument/2006/relationships/image" Target="../media/image170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6.png"/><Relationship Id="rId5" Type="http://schemas.openxmlformats.org/officeDocument/2006/relationships/image" Target="../media/image175.png"/><Relationship Id="rId4" Type="http://schemas.openxmlformats.org/officeDocument/2006/relationships/image" Target="../media/image174.w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0.wmf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4.png"/><Relationship Id="rId5" Type="http://schemas.openxmlformats.org/officeDocument/2006/relationships/image" Target="../media/image183.png"/><Relationship Id="rId4" Type="http://schemas.openxmlformats.org/officeDocument/2006/relationships/image" Target="../media/image182.w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6.wmf"/><Relationship Id="rId5" Type="http://schemas.openxmlformats.org/officeDocument/2006/relationships/image" Target="../media/image184.png"/><Relationship Id="rId4" Type="http://schemas.openxmlformats.org/officeDocument/2006/relationships/image" Target="../media/image183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wm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9.wmf"/><Relationship Id="rId4" Type="http://schemas.openxmlformats.org/officeDocument/2006/relationships/image" Target="../media/image188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emf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1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7" Type="http://schemas.openxmlformats.org/officeDocument/2006/relationships/image" Target="../media/image196.wmf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5.wmf"/><Relationship Id="rId5" Type="http://schemas.openxmlformats.org/officeDocument/2006/relationships/image" Target="../media/image194.wmf"/><Relationship Id="rId4" Type="http://schemas.openxmlformats.org/officeDocument/2006/relationships/image" Target="../media/image193.wm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4" Type="http://schemas.openxmlformats.org/officeDocument/2006/relationships/image" Target="../media/image16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34064D4-6FBE-4131-9182-7C4479EBDE7B}"/>
              </a:ext>
            </a:extLst>
          </p:cNvPr>
          <p:cNvSpPr txBox="1"/>
          <p:nvPr/>
        </p:nvSpPr>
        <p:spPr>
          <a:xfrm>
            <a:off x="604946" y="1732195"/>
            <a:ext cx="5148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3, Unit 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2662B8-F764-4A66-9D96-917843E5F642}"/>
              </a:ext>
            </a:extLst>
          </p:cNvPr>
          <p:cNvSpPr txBox="1"/>
          <p:nvPr/>
        </p:nvSpPr>
        <p:spPr>
          <a:xfrm>
            <a:off x="604946" y="2434709"/>
            <a:ext cx="47957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Fractions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1:4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DF7A25-036F-4706-AD94-128F44F3B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3" y="1412777"/>
            <a:ext cx="7975614" cy="431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2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9">
            <a:extLst>
              <a:ext uri="{FF2B5EF4-FFF2-40B4-BE49-F238E27FC236}">
                <a16:creationId xmlns:a16="http://schemas.microsoft.com/office/drawing/2014/main" id="{BCC618D7-CEEA-4DA9-8B7B-D2CB10166C15}"/>
              </a:ext>
            </a:extLst>
          </p:cNvPr>
          <p:cNvSpPr txBox="1"/>
          <p:nvPr/>
        </p:nvSpPr>
        <p:spPr>
          <a:xfrm>
            <a:off x="609599" y="4440302"/>
            <a:ext cx="6063050" cy="1508105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CBA543-29A3-4698-ACDD-63427889CE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657" y="1534016"/>
            <a:ext cx="2626569" cy="2262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AB609C-E310-4062-84C3-64C260136F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7098" y="1528897"/>
            <a:ext cx="2277726" cy="22661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830B27-4D6E-4AD7-84C2-4FF4CBCD80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777" y="1536623"/>
            <a:ext cx="2277726" cy="2256516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48296" y="1945249"/>
            <a:ext cx="411480" cy="132580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929E6DF-284C-43FC-9CDE-96490BE3D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3F-1 Use and understand fraction notation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7DA8D4-2145-4C07-B2FB-042A0D6C489C}"/>
              </a:ext>
            </a:extLst>
          </p:cNvPr>
          <p:cNvSpPr/>
          <p:nvPr/>
        </p:nvSpPr>
        <p:spPr>
          <a:xfrm>
            <a:off x="4797496" y="1792793"/>
            <a:ext cx="629640" cy="696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AFC9C8-485F-42DC-BC81-CA6B2A75A77D}"/>
              </a:ext>
            </a:extLst>
          </p:cNvPr>
          <p:cNvSpPr/>
          <p:nvPr/>
        </p:nvSpPr>
        <p:spPr>
          <a:xfrm>
            <a:off x="4830998" y="2749909"/>
            <a:ext cx="477012" cy="576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1BB60D-174D-41B8-8BC2-D8B80C4C5398}"/>
              </a:ext>
            </a:extLst>
          </p:cNvPr>
          <p:cNvSpPr txBox="1"/>
          <p:nvPr/>
        </p:nvSpPr>
        <p:spPr>
          <a:xfrm>
            <a:off x="736921" y="4617415"/>
            <a:ext cx="4523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The whole has been divided ...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2EC2960-F4C6-425E-B8DB-9918C6B02D41}"/>
              </a:ext>
            </a:extLst>
          </p:cNvPr>
          <p:cNvSpPr/>
          <p:nvPr/>
        </p:nvSpPr>
        <p:spPr>
          <a:xfrm>
            <a:off x="3879276" y="4613403"/>
            <a:ext cx="2716103" cy="40011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into 5 equal parts.</a:t>
            </a: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520A7B-A5A4-459C-9A05-660552BAE882}"/>
              </a:ext>
            </a:extLst>
          </p:cNvPr>
          <p:cNvSpPr/>
          <p:nvPr/>
        </p:nvSpPr>
        <p:spPr>
          <a:xfrm>
            <a:off x="781513" y="5186614"/>
            <a:ext cx="36267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1 of the parts has been shaded.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A203F19-FE1B-4C32-8264-AF086E3FD4B2}"/>
              </a:ext>
            </a:extLst>
          </p:cNvPr>
          <p:cNvSpPr txBox="1">
            <a:spLocks/>
          </p:cNvSpPr>
          <p:nvPr/>
        </p:nvSpPr>
        <p:spPr>
          <a:xfrm>
            <a:off x="7114651" y="1522610"/>
            <a:ext cx="3827584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does the 5 represent?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does the 1 represent?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Practise writing and saying the fraction. Don’t forget to the division bar, the whole and the part in the correct order!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35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7" grpId="0"/>
      <p:bldP spid="28" grpId="0" animBg="1"/>
      <p:bldP spid="29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9">
            <a:extLst>
              <a:ext uri="{FF2B5EF4-FFF2-40B4-BE49-F238E27FC236}">
                <a16:creationId xmlns:a16="http://schemas.microsoft.com/office/drawing/2014/main" id="{5D57D39A-1AC1-4DEB-8F96-386524007F20}"/>
              </a:ext>
            </a:extLst>
          </p:cNvPr>
          <p:cNvSpPr txBox="1"/>
          <p:nvPr/>
        </p:nvSpPr>
        <p:spPr>
          <a:xfrm>
            <a:off x="615470" y="4401091"/>
            <a:ext cx="6334359" cy="1508105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E3FE74-E902-40C9-BEE5-9D6DEB6105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9780" y="1543419"/>
            <a:ext cx="2327100" cy="188805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25173" y="1928412"/>
            <a:ext cx="456840" cy="13024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2E90E6-01CC-4EA4-8D53-20A4C6CEDF0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3699" y="1536448"/>
            <a:ext cx="2268418" cy="18900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AF03B5-2617-4155-AB44-5EAE41CEFF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2587" y="1548570"/>
            <a:ext cx="2268417" cy="188043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B2465C2-0B5D-4718-84D0-750370C52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3F-1 Use and understand fraction notation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7DA8D4-2145-4C07-B2FB-042A0D6C489C}"/>
              </a:ext>
            </a:extLst>
          </p:cNvPr>
          <p:cNvSpPr/>
          <p:nvPr/>
        </p:nvSpPr>
        <p:spPr>
          <a:xfrm>
            <a:off x="4741037" y="2741028"/>
            <a:ext cx="797364" cy="489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AFC9C8-485F-42DC-BC81-CA6B2A75A77D}"/>
              </a:ext>
            </a:extLst>
          </p:cNvPr>
          <p:cNvSpPr/>
          <p:nvPr/>
        </p:nvSpPr>
        <p:spPr>
          <a:xfrm>
            <a:off x="5553860" y="2373172"/>
            <a:ext cx="190500" cy="230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743F250-FF77-4B7E-9FBA-AEDCF8E354EB}"/>
              </a:ext>
            </a:extLst>
          </p:cNvPr>
          <p:cNvSpPr/>
          <p:nvPr/>
        </p:nvSpPr>
        <p:spPr>
          <a:xfrm>
            <a:off x="5401655" y="2307482"/>
            <a:ext cx="190500" cy="230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5A2C0A-32C3-491A-B83E-4AB8E2DB100C}"/>
              </a:ext>
            </a:extLst>
          </p:cNvPr>
          <p:cNvSpPr/>
          <p:nvPr/>
        </p:nvSpPr>
        <p:spPr>
          <a:xfrm>
            <a:off x="4752983" y="1970186"/>
            <a:ext cx="693956" cy="531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945DCC-6206-4453-A894-3534E6595C99}"/>
              </a:ext>
            </a:extLst>
          </p:cNvPr>
          <p:cNvSpPr txBox="1"/>
          <p:nvPr/>
        </p:nvSpPr>
        <p:spPr>
          <a:xfrm>
            <a:off x="737379" y="4599959"/>
            <a:ext cx="4523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The whole has been divided ...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88E9B6-E362-4725-B2F3-BA01F9A6F0F8}"/>
              </a:ext>
            </a:extLst>
          </p:cNvPr>
          <p:cNvSpPr/>
          <p:nvPr/>
        </p:nvSpPr>
        <p:spPr>
          <a:xfrm>
            <a:off x="3893610" y="4591198"/>
            <a:ext cx="2716103" cy="40011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into 4 equal parts.</a:t>
            </a: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7725716-A212-46BA-B779-9F6BBFC6ED47}"/>
              </a:ext>
            </a:extLst>
          </p:cNvPr>
          <p:cNvSpPr/>
          <p:nvPr/>
        </p:nvSpPr>
        <p:spPr>
          <a:xfrm>
            <a:off x="783347" y="5134945"/>
            <a:ext cx="36267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1 of the parts has been shaded.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7891901-FB60-48F2-B0AC-14096BFA5244}"/>
              </a:ext>
            </a:extLst>
          </p:cNvPr>
          <p:cNvSpPr txBox="1">
            <a:spLocks/>
          </p:cNvSpPr>
          <p:nvPr/>
        </p:nvSpPr>
        <p:spPr>
          <a:xfrm>
            <a:off x="7102034" y="1543419"/>
            <a:ext cx="4004198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does the 4 represent?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does the 1 represent?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Practise writing and saying the fraction. Don’t forget to write the division bar, the whole and the part in the correct order!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22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17" grpId="0"/>
      <p:bldP spid="19" grpId="0" animBg="1"/>
      <p:bldP spid="25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3960DB-36F0-4F88-B0C0-018A95999F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34616" y="2381327"/>
            <a:ext cx="4131075" cy="19304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2E90E6-01CC-4EA4-8D53-20A4C6CEDF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803485" y="2282332"/>
            <a:ext cx="3378632" cy="19286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AF03B5-2617-4155-AB44-5EAE41CEFF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810149" y="2287155"/>
            <a:ext cx="3378631" cy="191900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8533" y="1915536"/>
            <a:ext cx="411480" cy="130248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D33DE22-810B-4472-8E79-988B9B193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3F-1 Use and understand fraction notation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7DA8D4-2145-4C07-B2FB-042A0D6C489C}"/>
              </a:ext>
            </a:extLst>
          </p:cNvPr>
          <p:cNvSpPr/>
          <p:nvPr/>
        </p:nvSpPr>
        <p:spPr>
          <a:xfrm>
            <a:off x="4858533" y="2684550"/>
            <a:ext cx="1053046" cy="784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5A2C0A-32C3-491A-B83E-4AB8E2DB100C}"/>
              </a:ext>
            </a:extLst>
          </p:cNvPr>
          <p:cNvSpPr/>
          <p:nvPr/>
        </p:nvSpPr>
        <p:spPr>
          <a:xfrm>
            <a:off x="4751853" y="1915536"/>
            <a:ext cx="727268" cy="580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19">
            <a:extLst>
              <a:ext uri="{FF2B5EF4-FFF2-40B4-BE49-F238E27FC236}">
                <a16:creationId xmlns:a16="http://schemas.microsoft.com/office/drawing/2014/main" id="{2B942660-1038-4250-93F6-F046F7E08DC9}"/>
              </a:ext>
            </a:extLst>
          </p:cNvPr>
          <p:cNvSpPr txBox="1"/>
          <p:nvPr/>
        </p:nvSpPr>
        <p:spPr>
          <a:xfrm>
            <a:off x="521375" y="4982631"/>
            <a:ext cx="6291317" cy="1138773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8DF00D-E779-47D5-BD69-5315F99D62A2}"/>
              </a:ext>
            </a:extLst>
          </p:cNvPr>
          <p:cNvSpPr txBox="1"/>
          <p:nvPr/>
        </p:nvSpPr>
        <p:spPr>
          <a:xfrm>
            <a:off x="771667" y="5124123"/>
            <a:ext cx="4523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The whole has been divided ...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3733E3-63DA-42A5-BC51-954A33147A7A}"/>
              </a:ext>
            </a:extLst>
          </p:cNvPr>
          <p:cNvSpPr/>
          <p:nvPr/>
        </p:nvSpPr>
        <p:spPr>
          <a:xfrm>
            <a:off x="3904698" y="5124123"/>
            <a:ext cx="2716103" cy="40011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into 2 equal parts.</a:t>
            </a: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E4DBE3-4296-4B26-A695-B80876A0D97F}"/>
              </a:ext>
            </a:extLst>
          </p:cNvPr>
          <p:cNvSpPr/>
          <p:nvPr/>
        </p:nvSpPr>
        <p:spPr>
          <a:xfrm>
            <a:off x="793177" y="5544084"/>
            <a:ext cx="36267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1 of the parts has been shaded.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FC676CE-1371-416A-A970-85F6D4524BD6}"/>
              </a:ext>
            </a:extLst>
          </p:cNvPr>
          <p:cNvSpPr txBox="1">
            <a:spLocks/>
          </p:cNvSpPr>
          <p:nvPr/>
        </p:nvSpPr>
        <p:spPr>
          <a:xfrm>
            <a:off x="7294140" y="1450443"/>
            <a:ext cx="3784010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does the 2 represent?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does the 1 represent?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Practise writing and saying the fraction. Don’t forget to write the division bar, the whole and the part in the correct order!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29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11" grpId="0"/>
      <p:bldP spid="12" grpId="0" animBg="1"/>
      <p:bldP spid="13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8, Learning Outcome 9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826009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9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represent a unit fractions in different ways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63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8, Learning Outcome 9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3.2 Unit fractions: identifying, representing and comparing 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08309"/>
              </p:ext>
            </p:extLst>
          </p:nvPr>
        </p:nvGraphicFramePr>
        <p:xfrm>
          <a:off x="4514850" y="4235631"/>
          <a:ext cx="6886575" cy="855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59741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2:5-2:6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9-11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Placeholder 9" descr="A picture containing graphical user interface  Description automatically generated">
            <a:extLst>
              <a:ext uri="{FF2B5EF4-FFF2-40B4-BE49-F238E27FC236}">
                <a16:creationId xmlns:a16="http://schemas.microsoft.com/office/drawing/2014/main" id="{3D6E0DF4-7397-4D6B-A4DB-97AE67169BB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7145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80B9A3-CD59-4144-8EA0-A760E962E12C}"/>
              </a:ext>
            </a:extLst>
          </p:cNvPr>
          <p:cNvSpPr txBox="1"/>
          <p:nvPr/>
        </p:nvSpPr>
        <p:spPr>
          <a:xfrm>
            <a:off x="2194602" y="1047191"/>
            <a:ext cx="7802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Which name matches which shape? Are there any clues?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8DB818-5B3D-4AFB-8E58-B8C7B84482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287"/>
          <a:stretch/>
        </p:blipFill>
        <p:spPr>
          <a:xfrm>
            <a:off x="2142277" y="1597376"/>
            <a:ext cx="7907446" cy="2012924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58251" y="3829371"/>
            <a:ext cx="241300" cy="736600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28808" y="3838787"/>
            <a:ext cx="254000" cy="736600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96073" y="3832436"/>
            <a:ext cx="241300" cy="736600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63548" y="3832655"/>
            <a:ext cx="254000" cy="7239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472613" y="3853402"/>
            <a:ext cx="228600" cy="7239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B117E192-61EF-407C-9E8C-6CCF657824D6}"/>
              </a:ext>
            </a:extLst>
          </p:cNvPr>
          <p:cNvSpPr txBox="1"/>
          <p:nvPr/>
        </p:nvSpPr>
        <p:spPr>
          <a:xfrm>
            <a:off x="2087900" y="5837396"/>
            <a:ext cx="1776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one-quarter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5689412-F0D4-4473-BC25-BD94A6ABA717}"/>
              </a:ext>
            </a:extLst>
          </p:cNvPr>
          <p:cNvSpPr txBox="1"/>
          <p:nvPr/>
        </p:nvSpPr>
        <p:spPr>
          <a:xfrm>
            <a:off x="3856220" y="5407262"/>
            <a:ext cx="1776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one-third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D69B0E0-2E1B-42BC-B9D8-D9A970FE4C75}"/>
              </a:ext>
            </a:extLst>
          </p:cNvPr>
          <p:cNvSpPr txBox="1"/>
          <p:nvPr/>
        </p:nvSpPr>
        <p:spPr>
          <a:xfrm>
            <a:off x="5434043" y="5837395"/>
            <a:ext cx="1776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one-half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763DEDA-045E-442E-8E31-73EC11AD4EA6}"/>
              </a:ext>
            </a:extLst>
          </p:cNvPr>
          <p:cNvSpPr txBox="1"/>
          <p:nvPr/>
        </p:nvSpPr>
        <p:spPr>
          <a:xfrm>
            <a:off x="7016080" y="5407262"/>
            <a:ext cx="1776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one-sixth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2980980-D700-4578-B6D9-D3C256AA4EAA}"/>
              </a:ext>
            </a:extLst>
          </p:cNvPr>
          <p:cNvSpPr txBox="1"/>
          <p:nvPr/>
        </p:nvSpPr>
        <p:spPr>
          <a:xfrm>
            <a:off x="8584160" y="5789083"/>
            <a:ext cx="1776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one-fifth</a:t>
            </a:r>
          </a:p>
        </p:txBody>
      </p:sp>
    </p:spTree>
    <p:extLst>
      <p:ext uri="{BB962C8B-B14F-4D97-AF65-F5344CB8AC3E}">
        <p14:creationId xmlns:p14="http://schemas.microsoft.com/office/powerpoint/2010/main" val="156395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42 -0.0088 L -0.15885 -0.1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14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-0.39648 -0.13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3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7.40741E-7 L -0.12018 -0.0930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16" y="-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44444E-6 L 0.42149 -0.1701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68" y="-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72 -0.00532 L 0.27721 -0.1576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47" y="-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5" grpId="0"/>
      <p:bldP spid="57" grpId="0"/>
      <p:bldP spid="59" grpId="0"/>
      <p:bldP spid="61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AA0929-7C2C-4E14-987A-C8D0714F00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3018" y="2623792"/>
            <a:ext cx="1905967" cy="16104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AD2FC26-08E6-4F8C-A219-1A3B25EB70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4433" y="2623791"/>
            <a:ext cx="1905967" cy="161041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2:6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81700" y="4719638"/>
            <a:ext cx="228600" cy="7239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81700" y="4733925"/>
            <a:ext cx="241300" cy="736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2A4AE22-A616-4E73-815E-9E33DE68887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8886" y="2622838"/>
            <a:ext cx="1905968" cy="161041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0C6C57B-B694-4465-AC19-5660D71890C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7"/>
          <a:stretch/>
        </p:blipFill>
        <p:spPr>
          <a:xfrm>
            <a:off x="5104431" y="2621885"/>
            <a:ext cx="1905968" cy="161041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78525" y="4729163"/>
            <a:ext cx="241300" cy="7366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29313" y="4732338"/>
            <a:ext cx="3429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9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AA0929-7C2C-4E14-987A-C8D0714F00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1775" y="2652720"/>
            <a:ext cx="1568450" cy="15525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AD2FC26-08E6-4F8C-A219-1A3B25EB70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4847" y="2652720"/>
            <a:ext cx="1655379" cy="155256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2:7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75350" y="4713288"/>
            <a:ext cx="241300" cy="7366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76938" y="4714876"/>
            <a:ext cx="228600" cy="7239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2A4AE22-A616-4E73-815E-9E33DE68887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988"/>
          <a:stretch/>
        </p:blipFill>
        <p:spPr>
          <a:xfrm>
            <a:off x="5311776" y="2652720"/>
            <a:ext cx="1655379" cy="161448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80906" y="4718844"/>
            <a:ext cx="2413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3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6CD6C3-8215-40B9-9112-7A4A5ABA0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032658"/>
            <a:ext cx="7907446" cy="479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3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539D11-0FBD-4561-B237-3FAB1656E8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491337"/>
            <a:ext cx="7907446" cy="24879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5E2D48-6A87-4A4F-B05B-308B36309982}"/>
              </a:ext>
            </a:extLst>
          </p:cNvPr>
          <p:cNvSpPr txBox="1"/>
          <p:nvPr/>
        </p:nvSpPr>
        <p:spPr>
          <a:xfrm>
            <a:off x="5207548" y="4418491"/>
            <a:ext cx="1776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one-ninth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75350" y="4951054"/>
            <a:ext cx="2413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8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1:4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878C6D-D2D4-4F0E-A203-4C2BA6A531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3" y="2050724"/>
            <a:ext cx="7975614" cy="33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6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8, Learning Outcome 10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69359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10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 identify parts and wholes in different contexts (</a:t>
                      </a:r>
                      <a:r>
                        <a:rPr lang="en-GB" sz="2400" b="1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96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8, Learning Outcome 10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3.2 Unit fractions: identifying, representing and comparing 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800587"/>
              </p:ext>
            </p:extLst>
          </p:nvPr>
        </p:nvGraphicFramePr>
        <p:xfrm>
          <a:off x="4514850" y="4235631"/>
          <a:ext cx="6886575" cy="855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59741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3:1-3:4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12-15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Placeholder 9" descr="A picture containing graphical user interface  Description automatically generated">
            <a:extLst>
              <a:ext uri="{FF2B5EF4-FFF2-40B4-BE49-F238E27FC236}">
                <a16:creationId xmlns:a16="http://schemas.microsoft.com/office/drawing/2014/main" id="{3D6E0DF4-7397-4D6B-A4DB-97AE67169BB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005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3:1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F9A0A6-6B12-4ED5-BF47-B468CE763A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1283" y="2430927"/>
            <a:ext cx="5921383" cy="11564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94FD19-17A3-4264-A54B-94287942E01E}"/>
              </a:ext>
            </a:extLst>
          </p:cNvPr>
          <p:cNvSpPr txBox="1"/>
          <p:nvPr/>
        </p:nvSpPr>
        <p:spPr>
          <a:xfrm>
            <a:off x="4973858" y="3803631"/>
            <a:ext cx="2244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4 equal parts.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01B640-EA3C-4269-A3A0-409F393F38E4}"/>
              </a:ext>
            </a:extLst>
          </p:cNvPr>
          <p:cNvSpPr txBox="1"/>
          <p:nvPr/>
        </p:nvSpPr>
        <p:spPr>
          <a:xfrm>
            <a:off x="3199793" y="4172962"/>
            <a:ext cx="5792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Each part is one-quarter of the whole.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6A403C-65D7-402F-88B6-50CDBD19673D}"/>
              </a:ext>
            </a:extLst>
          </p:cNvPr>
          <p:cNvSpPr txBox="1"/>
          <p:nvPr/>
        </p:nvSpPr>
        <p:spPr>
          <a:xfrm>
            <a:off x="3460144" y="4525965"/>
            <a:ext cx="5271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One-quarter has been cut off.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2C8F819-7E5B-47FD-ACA2-90CB52DD09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2664" y="2430927"/>
            <a:ext cx="1948054" cy="11564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457A74-3822-458A-86D5-8EC0CE7393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58100" y="2935652"/>
            <a:ext cx="827465" cy="115644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DE80992-0A04-4ADE-8B07-9C9D23DF41C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5201" y="2451600"/>
            <a:ext cx="827465" cy="79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A6FC20-7352-45E6-A56E-F71BCF89C9D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2446996"/>
            <a:ext cx="5034665" cy="101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59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48148E-6 L -2.22222E-6 -0.2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L 0.03803 2.59259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3:1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F9A0A6-6B12-4ED5-BF47-B468CE763A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430928"/>
            <a:ext cx="6599292" cy="11564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94FD19-17A3-4264-A54B-94287942E01E}"/>
              </a:ext>
            </a:extLst>
          </p:cNvPr>
          <p:cNvSpPr txBox="1"/>
          <p:nvPr/>
        </p:nvSpPr>
        <p:spPr>
          <a:xfrm>
            <a:off x="4973858" y="3803631"/>
            <a:ext cx="2244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6 equal parts.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01B640-EA3C-4269-A3A0-409F393F38E4}"/>
              </a:ext>
            </a:extLst>
          </p:cNvPr>
          <p:cNvSpPr txBox="1"/>
          <p:nvPr/>
        </p:nvSpPr>
        <p:spPr>
          <a:xfrm>
            <a:off x="2990245" y="4172962"/>
            <a:ext cx="621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Each part is one-sixth of the whole.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6A403C-65D7-402F-88B6-50CDBD19673D}"/>
              </a:ext>
            </a:extLst>
          </p:cNvPr>
          <p:cNvSpPr txBox="1"/>
          <p:nvPr/>
        </p:nvSpPr>
        <p:spPr>
          <a:xfrm>
            <a:off x="3513816" y="4525965"/>
            <a:ext cx="5164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One-sixth has been cut off.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2C8F819-7E5B-47FD-ACA2-90CB52DD09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042"/>
          <a:stretch/>
        </p:blipFill>
        <p:spPr>
          <a:xfrm>
            <a:off x="8724901" y="2430001"/>
            <a:ext cx="1523999" cy="117733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457A74-3822-458A-86D5-8EC0CE7393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5800" y="2935652"/>
            <a:ext cx="827465" cy="115644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DE80992-0A04-4ADE-8B07-9C9D23DF41C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58100" y="2451600"/>
            <a:ext cx="1066801" cy="7915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A6FC20-7352-45E6-A56E-F71BCF89C9D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2320" y="2446996"/>
            <a:ext cx="5486401" cy="127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8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4.44444E-6 -0.2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0.03802 3.7037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AB7BA2B-3E75-4C23-A71E-D2B2C9660E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8903" y="4865912"/>
            <a:ext cx="6135088" cy="86722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3:1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4B2CD3-8C58-4309-AA13-A700D5CDB4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0113" y="1236486"/>
            <a:ext cx="5118326" cy="6762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CD7B3B-5D81-441C-8F25-491F930000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08440" y="1236486"/>
            <a:ext cx="494347" cy="126432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FE2A677-FDDB-4178-8297-DE86F4344B97}"/>
              </a:ext>
            </a:extLst>
          </p:cNvPr>
          <p:cNvSpPr txBox="1"/>
          <p:nvPr/>
        </p:nvSpPr>
        <p:spPr>
          <a:xfrm>
            <a:off x="9202787" y="1681912"/>
            <a:ext cx="1006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fold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2EA0094-82AA-4626-BF07-1E80A9C7757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3056" y="2017483"/>
            <a:ext cx="2556221" cy="8128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4553ED0-E24F-4DD3-80D8-B1905375381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6695" y="2243461"/>
            <a:ext cx="601636" cy="121093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20E068F-2B03-4128-B978-B862341B5DC1}"/>
              </a:ext>
            </a:extLst>
          </p:cNvPr>
          <p:cNvSpPr txBox="1"/>
          <p:nvPr/>
        </p:nvSpPr>
        <p:spPr>
          <a:xfrm>
            <a:off x="6742356" y="2599451"/>
            <a:ext cx="1006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fold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CE2A445-95FA-49E3-89B6-2E4F9CDF72F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3056" y="2934034"/>
            <a:ext cx="1308419" cy="77073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8B55B47-8ACA-4CC3-A10F-768BBF84B2D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8893" y="3118952"/>
            <a:ext cx="601636" cy="121093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68AD5950-17B3-496F-8FAC-F9D260F25B85}"/>
              </a:ext>
            </a:extLst>
          </p:cNvPr>
          <p:cNvSpPr txBox="1"/>
          <p:nvPr/>
        </p:nvSpPr>
        <p:spPr>
          <a:xfrm>
            <a:off x="5325561" y="3473437"/>
            <a:ext cx="1264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fold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08BCEA3-AF99-4F57-B6CE-1AA725F668E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3056" y="3808518"/>
            <a:ext cx="699672" cy="77073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924F62F-DB19-4F09-A278-AAE9522B49B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3212" y="4789712"/>
            <a:ext cx="5227119" cy="94342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0EDCFDC-1779-48BF-8B89-A4E22F145EF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3220" y="5007986"/>
            <a:ext cx="5080907" cy="5922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1A9EB20-A3FB-4F30-BA7A-9BD4E0530435}"/>
              </a:ext>
            </a:extLst>
          </p:cNvPr>
          <p:cNvSpPr/>
          <p:nvPr/>
        </p:nvSpPr>
        <p:spPr>
          <a:xfrm>
            <a:off x="3618546" y="2125588"/>
            <a:ext cx="2509200" cy="6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F1D3153-B8A1-4E9D-8543-53B065B190DE}"/>
              </a:ext>
            </a:extLst>
          </p:cNvPr>
          <p:cNvSpPr/>
          <p:nvPr/>
        </p:nvSpPr>
        <p:spPr>
          <a:xfrm>
            <a:off x="3618546" y="2993534"/>
            <a:ext cx="1245395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A2CD8A3-4C95-403B-9D24-4D3500382C0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980868" y="4016432"/>
            <a:ext cx="581646" cy="121093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E02FACD-2F1E-43B2-9A5B-329B9BFD215C}"/>
              </a:ext>
            </a:extLst>
          </p:cNvPr>
          <p:cNvSpPr txBox="1"/>
          <p:nvPr/>
        </p:nvSpPr>
        <p:spPr>
          <a:xfrm>
            <a:off x="1661161" y="4404248"/>
            <a:ext cx="1400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unfold</a:t>
            </a:r>
          </a:p>
        </p:txBody>
      </p:sp>
    </p:spTree>
    <p:extLst>
      <p:ext uri="{BB962C8B-B14F-4D97-AF65-F5344CB8AC3E}">
        <p14:creationId xmlns:p14="http://schemas.microsoft.com/office/powerpoint/2010/main" val="223394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3" grpId="0"/>
      <p:bldP spid="38" grpId="0"/>
      <p:bldP spid="3" grpId="0" animBg="1"/>
      <p:bldP spid="18" grpId="0" animBg="1"/>
      <p:bldP spid="24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3:2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AF4697-5C10-47D9-A3DC-BDF4A2A95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3014342"/>
            <a:ext cx="7907446" cy="82931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25800" y="2033905"/>
            <a:ext cx="2540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8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AF4697-5C10-47D9-A3DC-BDF4A2A95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3015893"/>
            <a:ext cx="7907446" cy="88717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3:2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2920" y="2033905"/>
            <a:ext cx="254000" cy="723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BE19CB-1479-41C1-9785-064538EC19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5132702"/>
            <a:ext cx="7907446" cy="82931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44215" y="4176397"/>
            <a:ext cx="24765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1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AF4697-5C10-47D9-A3DC-BDF4A2A95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80" y="3015893"/>
            <a:ext cx="7499840" cy="88717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3:2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9900" y="2079625"/>
            <a:ext cx="2286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AF4697-5C10-47D9-A3DC-BDF4A2A95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80" y="3038759"/>
            <a:ext cx="7499840" cy="84144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3:2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66460" y="2088515"/>
            <a:ext cx="2286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8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AF4697-5C10-47D9-A3DC-BDF4A2A95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80" y="3047905"/>
            <a:ext cx="7499840" cy="82315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3:2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62390" y="2103755"/>
            <a:ext cx="2413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8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1:4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5C9578-35EE-4E84-8320-75DDB51EF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603" y="3112721"/>
            <a:ext cx="8004794" cy="96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7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AF4697-5C10-47D9-A3DC-BDF4A2A95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919834"/>
            <a:ext cx="7907446" cy="301833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3:3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75350" y="5380355"/>
            <a:ext cx="2413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5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3:3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83CDFE-4406-4FAA-A0D2-D43ED3055D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871619"/>
            <a:ext cx="7907446" cy="311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3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3:4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7F372-AC8F-44B6-8D41-E9BF3B4F32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9448" y="2369238"/>
            <a:ext cx="3153104" cy="211952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81700" y="5062538"/>
            <a:ext cx="228600" cy="736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B82DA4-5DCF-40C4-B79B-DA935F08AA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5214" y="2400769"/>
            <a:ext cx="3153104" cy="211952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91116" y="5055969"/>
            <a:ext cx="241300" cy="736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E4D5F9-B4E0-484B-935F-7926B59505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9448" y="2394200"/>
            <a:ext cx="3168870" cy="211952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76883" y="5066567"/>
            <a:ext cx="2540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5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096D69-48A0-4787-9AD2-956064F1FDEA}"/>
              </a:ext>
            </a:extLst>
          </p:cNvPr>
          <p:cNvSpPr txBox="1">
            <a:spLocks/>
          </p:cNvSpPr>
          <p:nvPr/>
        </p:nvSpPr>
        <p:spPr>
          <a:xfrm>
            <a:off x="616743" y="3169564"/>
            <a:ext cx="10958513" cy="1330321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many equal parts has the whole ribbon been divided into?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fraction of the whole ribbon is each equal part?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much of the ribbon has been cut off?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 could try folding some paper strips into equal parts and cutting one part off.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537D91-82C7-4DF6-A677-69792DB43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3F-1 Use and understand fraction notation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F9A0A6-6B12-4ED5-BF47-B468CE763A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1331259"/>
            <a:ext cx="6599292" cy="115644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2C8F819-7E5B-47FD-ACA2-90CB52DD09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042"/>
          <a:stretch/>
        </p:blipFill>
        <p:spPr>
          <a:xfrm>
            <a:off x="8724901" y="1330332"/>
            <a:ext cx="1523999" cy="117733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457A74-3822-458A-86D5-8EC0CE7393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1167" y="2215169"/>
            <a:ext cx="827465" cy="115644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DE80992-0A04-4ADE-8B07-9C9D23DF41C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58100" y="1351931"/>
            <a:ext cx="1066801" cy="7915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A6FC20-7352-45E6-A56E-F71BCF89C9D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2320" y="1347327"/>
            <a:ext cx="5486401" cy="12757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53BE31-01DA-4C46-92FB-C8CF41B78E3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1283" y="1331258"/>
            <a:ext cx="5921383" cy="115644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029CC8-A72D-47B3-A621-EDC35E66F93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2664" y="1331258"/>
            <a:ext cx="1948054" cy="115644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B651CC1-3BE1-4021-8211-4D97C7FC822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9408" y="2207056"/>
            <a:ext cx="827465" cy="11564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EA55374-1F83-45FC-BD2F-1B1B232632B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5201" y="1351931"/>
            <a:ext cx="827465" cy="792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D5CA31D-896C-43AA-B3D1-55F34C29B8C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1347327"/>
            <a:ext cx="5034665" cy="1019701"/>
          </a:xfrm>
          <a:prstGeom prst="rect">
            <a:avLst/>
          </a:prstGeom>
        </p:spPr>
      </p:pic>
      <p:sp>
        <p:nvSpPr>
          <p:cNvPr id="4" name="TextBox 19">
            <a:extLst>
              <a:ext uri="{FF2B5EF4-FFF2-40B4-BE49-F238E27FC236}">
                <a16:creationId xmlns:a16="http://schemas.microsoft.com/office/drawing/2014/main" id="{53790001-3C21-46B1-9A7B-DC77F08EB85E}"/>
              </a:ext>
            </a:extLst>
          </p:cNvPr>
          <p:cNvSpPr txBox="1"/>
          <p:nvPr/>
        </p:nvSpPr>
        <p:spPr>
          <a:xfrm>
            <a:off x="2049857" y="5125428"/>
            <a:ext cx="5993283" cy="1034129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whole has been divided into ____ equal parts.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>
              <a:buNone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Each equal part is </a:t>
            </a:r>
            <a:r>
              <a:rPr lang="en-GB" sz="1800" i="1" dirty="0">
                <a:solidFill>
                  <a:srgbClr val="585858"/>
                </a:solidFill>
                <a:latin typeface="Arial"/>
              </a:rPr>
              <a:t>one- ____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the whole.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>
              <a:buNone/>
              <a:defRPr/>
            </a:pPr>
            <a:r>
              <a:rPr lang="en-GB" sz="1800" i="1" dirty="0">
                <a:solidFill>
                  <a:srgbClr val="585858"/>
                </a:solidFill>
                <a:latin typeface="Arial"/>
              </a:rPr>
              <a:t>One- ____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the whole ribbon has been cut off.</a:t>
            </a:r>
            <a:endParaRPr kumimoji="0" lang="en-GB" sz="1800" b="0" i="1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80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4.16667E-6 -0.2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5.55112E-17 L 0.03803 5.55112E-1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8.33333E-7 -0.2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0.03802 -1.11111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8, Learning Outcome 11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599292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11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 identify parts and wholes in different contexts (ii)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8, Learning Outcome 11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3.2 Unit fractions: identifying, representing and comparing 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153850"/>
              </p:ext>
            </p:extLst>
          </p:nvPr>
        </p:nvGraphicFramePr>
        <p:xfrm>
          <a:off x="4514850" y="4235631"/>
          <a:ext cx="6886575" cy="855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59741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3:5-3:8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16-19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Placeholder 9" descr="A picture containing graphical user interface  Description automatically generated">
            <a:extLst>
              <a:ext uri="{FF2B5EF4-FFF2-40B4-BE49-F238E27FC236}">
                <a16:creationId xmlns:a16="http://schemas.microsoft.com/office/drawing/2014/main" id="{3D6E0DF4-7397-4D6B-A4DB-97AE67169BB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6551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3:5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81700" y="5062538"/>
            <a:ext cx="228600" cy="736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1B98B5-6869-4191-9053-B3A7527E1B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565931"/>
            <a:ext cx="7907446" cy="172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8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3:5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81700" y="5062538"/>
            <a:ext cx="228600" cy="736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1B98B5-6869-4191-9053-B3A7527E1B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245" y="2565931"/>
            <a:ext cx="7863511" cy="172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6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3:6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03C981-0706-493D-9A34-4719A4EAC9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736"/>
          <a:stretch/>
        </p:blipFill>
        <p:spPr>
          <a:xfrm>
            <a:off x="3091692" y="892629"/>
            <a:ext cx="508000" cy="5225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59740A-D263-46B3-BA6D-0BCFCF64EC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48330" y="1425289"/>
            <a:ext cx="508000" cy="5225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EEDD1A-09F9-4B3A-AB79-A4A569AF61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8764" y="1790696"/>
            <a:ext cx="566056" cy="5225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4CCA72-7203-4050-881E-3F52FED89DE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88"/>
          <a:stretch/>
        </p:blipFill>
        <p:spPr>
          <a:xfrm>
            <a:off x="4473742" y="819308"/>
            <a:ext cx="508000" cy="5515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E32181A-6E76-4F33-AE93-FC10ECBCC9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88"/>
          <a:stretch/>
        </p:blipFill>
        <p:spPr>
          <a:xfrm>
            <a:off x="5594385" y="831568"/>
            <a:ext cx="566056" cy="5515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716133D-9BE7-4E09-A308-E3396CD03A2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4679" y="1439804"/>
            <a:ext cx="566056" cy="4934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90795F1-F608-4ED2-AB33-D235F2200FE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88"/>
          <a:stretch/>
        </p:blipFill>
        <p:spPr>
          <a:xfrm>
            <a:off x="6461719" y="999908"/>
            <a:ext cx="547192" cy="5515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9B24BA6-B5AD-4E33-A90A-AE061BBE49D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273" y="1771178"/>
            <a:ext cx="547192" cy="4934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137C742-7094-47BE-924A-5CBF387B04C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88"/>
          <a:stretch/>
        </p:blipFill>
        <p:spPr>
          <a:xfrm>
            <a:off x="7339140" y="857418"/>
            <a:ext cx="556260" cy="55154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51A74A2-FB10-4922-941C-E8DB895575E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6751" y="1653503"/>
            <a:ext cx="556260" cy="49348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A56BEF3-D05B-4450-94AA-A4A6C13576F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88"/>
          <a:stretch/>
        </p:blipFill>
        <p:spPr>
          <a:xfrm>
            <a:off x="8530425" y="983751"/>
            <a:ext cx="556260" cy="55154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9CF5743-53D6-4DFD-A3C3-997D9BC0C84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3020" y="1606792"/>
            <a:ext cx="556260" cy="493488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086685" y="3312827"/>
            <a:ext cx="241300" cy="7366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3493F94-F387-4DA5-A047-9A4F166B6EA1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5682" y="3134807"/>
            <a:ext cx="584918" cy="147358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C8FEB1B-111B-4E13-AC9F-CED5567CF2FD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7138" y="3134807"/>
            <a:ext cx="584918" cy="147358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A69473E-9CDB-4153-9645-87F694B2C50E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9241" y="3129621"/>
            <a:ext cx="584918" cy="147358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CAD4EEA-FAE8-4B08-BBFC-A01201D5A30B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1344" y="3131151"/>
            <a:ext cx="584918" cy="147358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7B7A77B-BB53-4495-9E3D-C3EA1AB959E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2800" y="3131151"/>
            <a:ext cx="584918" cy="147358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92883C4-EA45-477E-BA73-A1EEBCD7C6B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4903" y="3125965"/>
            <a:ext cx="584918" cy="14735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B5D207-E910-4044-868D-29B86A72BC1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7051" y="3093531"/>
            <a:ext cx="660567" cy="149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8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07407E-6 L 0.11029 0.329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5" y="170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06367 0.3331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160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4.07407E-6 L 0.03086 0.278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1393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0.04219 0.3402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1722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-0.0082 0.418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092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0.01927 0.2541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1294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5.20417E-18 L -0.03372 0.314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150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0.00065 0.2863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430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2.22222E-6 L -0.06068 0.3347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1673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-0.02656 0.3034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" y="1481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11107 0.316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86" y="1606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44444E-6 L -0.06054 0.3097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7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11 0.32916 L 2.08333E-6 4.07407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95" y="-1606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59 0.33311 L -2.08333E-7 -3.33333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4" y="-16042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56 0.27871 L 0.00157 -4.07407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" y="-13935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75 0.34028 L 0.00313 -2.22222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" y="-1701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2 0.41875 L 4.79167E-6 -4.07407E-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2125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14 0.25417 L 2.91667E-6 -3.7037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-1294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8 0.31412 L 2.08333E-6 -5.20417E-1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" y="-1500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28635 L 2.5E-6 3.1225E-1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13727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24 0.33472 L 4.16667E-6 -3.7037E-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5" y="-16065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12 0.30348 L -3.125E-6 -2.59259E-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" y="-1502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5 0.31644 L 3.33333E-6 -4.07407E-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51" y="-17245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41 0.30972 L -3.75E-6 -4.44444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-14907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89CE4352-BE9F-4517-B83E-8F1BF64922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3114" y="2894125"/>
            <a:ext cx="1306286" cy="147358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3:6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03C981-0706-493D-9A34-4719A4EAC9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736"/>
          <a:stretch/>
        </p:blipFill>
        <p:spPr>
          <a:xfrm>
            <a:off x="3091692" y="892629"/>
            <a:ext cx="508000" cy="5225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59740A-D263-46B3-BA6D-0BCFCF64EC8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48330" y="1425289"/>
            <a:ext cx="508000" cy="5225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EEDD1A-09F9-4B3A-AB79-A4A569AF61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8764" y="1790696"/>
            <a:ext cx="566056" cy="5225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4CCA72-7203-4050-881E-3F52FED89DE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88"/>
          <a:stretch/>
        </p:blipFill>
        <p:spPr>
          <a:xfrm>
            <a:off x="4473742" y="819308"/>
            <a:ext cx="508000" cy="5515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E32181A-6E76-4F33-AE93-FC10ECBCC93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88"/>
          <a:stretch/>
        </p:blipFill>
        <p:spPr>
          <a:xfrm>
            <a:off x="5594385" y="831568"/>
            <a:ext cx="566056" cy="5515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716133D-9BE7-4E09-A308-E3396CD03A2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4679" y="1439804"/>
            <a:ext cx="566056" cy="4934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90795F1-F608-4ED2-AB33-D235F2200FE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88"/>
          <a:stretch/>
        </p:blipFill>
        <p:spPr>
          <a:xfrm>
            <a:off x="6461719" y="999908"/>
            <a:ext cx="547192" cy="5515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9B24BA6-B5AD-4E33-A90A-AE061BBE49D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273" y="1771178"/>
            <a:ext cx="547192" cy="4934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137C742-7094-47BE-924A-5CBF387B04C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88"/>
          <a:stretch/>
        </p:blipFill>
        <p:spPr>
          <a:xfrm>
            <a:off x="7339140" y="857418"/>
            <a:ext cx="556260" cy="55154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51A74A2-FB10-4922-941C-E8DB895575E7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6751" y="1653503"/>
            <a:ext cx="556260" cy="49348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A56BEF3-D05B-4450-94AA-A4A6C13576F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88"/>
          <a:stretch/>
        </p:blipFill>
        <p:spPr>
          <a:xfrm>
            <a:off x="8530425" y="983751"/>
            <a:ext cx="556260" cy="55154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9CF5743-53D6-4DFD-A3C3-997D9BC0C84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3020" y="1606792"/>
            <a:ext cx="556260" cy="493488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080500" y="3319463"/>
            <a:ext cx="254000" cy="7239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48D0AD4-4520-4C60-B925-C5E50427C3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3987" y="2894125"/>
            <a:ext cx="1306286" cy="147358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1F9EA17-17A6-4FE7-86A5-503F0FE1D3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4860" y="2894125"/>
            <a:ext cx="1306286" cy="147358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4DC11D5-1DD4-4EE2-8C6E-9B10333897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5733" y="2894125"/>
            <a:ext cx="1306286" cy="14735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3B637C-65F6-4C56-935E-EB84815C972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1749" y="2805011"/>
            <a:ext cx="1366216" cy="163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7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0.08476 0.34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1733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0139 L -0.00469 0.2652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133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0569 0.281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2" y="1398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0.03698 0.3541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1791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-0.03698 0.422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" y="2143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0.01493 0.2675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1335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-0.0233 0.328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1650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03112 0.2912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5" y="1506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07407E-6 L -0.05729 0.3488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8" y="1794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0.04102 0.2365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1157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-0.04688 0.3296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3" y="1671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01575 0.3152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33 0.34236 L 2.91667E-6 2.59259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8" y="-1733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0.26528 L 4.44444E-6 -3.33333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1263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46 0.28172 L 5E-6 4.07407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" y="-1400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42 0.35417 L -2.5E-6 2.59259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6" y="-1752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11 0.42269 L 5E-6 -4.0740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-21435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93 0.2676 L -5.55556E-7 -3.33333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" y="-1338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87 0.32801 L -3.54167E-6 -4.81481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" y="-1652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81 0.29121 L 2.08333E-6 -1.48148E-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3" y="-1488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0.34884 L 6.25E-7 -4.07407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2" y="-1794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71 0.23658 L -0.00781 -3.33333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2" y="-11829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75 0.32963 L -3.95833E-6 4.07407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-16875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8 0.31528 L -3.54167E-6 -4.44444E-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" y="-15185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8, Learning Outcome 2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209308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explain why a part can only be defined when in relation to a whole</a:t>
                      </a:r>
                    </a:p>
                    <a:p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29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3:6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03C981-0706-493D-9A34-4719A4EAC9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736"/>
          <a:stretch/>
        </p:blipFill>
        <p:spPr>
          <a:xfrm>
            <a:off x="3091692" y="892629"/>
            <a:ext cx="508000" cy="5225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59740A-D263-46B3-BA6D-0BCFCF64EC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48330" y="1425289"/>
            <a:ext cx="508000" cy="5225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EEDD1A-09F9-4B3A-AB79-A4A569AF61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8764" y="1790696"/>
            <a:ext cx="566056" cy="5225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4CCA72-7203-4050-881E-3F52FED89DE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88"/>
          <a:stretch/>
        </p:blipFill>
        <p:spPr>
          <a:xfrm>
            <a:off x="4473742" y="819308"/>
            <a:ext cx="508000" cy="5515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E32181A-6E76-4F33-AE93-FC10ECBCC9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88"/>
          <a:stretch/>
        </p:blipFill>
        <p:spPr>
          <a:xfrm>
            <a:off x="5594385" y="831568"/>
            <a:ext cx="566056" cy="5515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716133D-9BE7-4E09-A308-E3396CD03A2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4679" y="1439804"/>
            <a:ext cx="566056" cy="4934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90795F1-F608-4ED2-AB33-D235F2200FE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88"/>
          <a:stretch/>
        </p:blipFill>
        <p:spPr>
          <a:xfrm>
            <a:off x="6461719" y="999908"/>
            <a:ext cx="547192" cy="5515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9B24BA6-B5AD-4E33-A90A-AE061BBE49D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273" y="1771178"/>
            <a:ext cx="547192" cy="4934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137C742-7094-47BE-924A-5CBF387B04C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88"/>
          <a:stretch/>
        </p:blipFill>
        <p:spPr>
          <a:xfrm>
            <a:off x="7339140" y="857418"/>
            <a:ext cx="556260" cy="55154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51A74A2-FB10-4922-941C-E8DB895575E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6751" y="1653503"/>
            <a:ext cx="556260" cy="49348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A56BEF3-D05B-4450-94AA-A4A6C13576F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88"/>
          <a:stretch/>
        </p:blipFill>
        <p:spPr>
          <a:xfrm>
            <a:off x="8530425" y="983751"/>
            <a:ext cx="556260" cy="55154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9CF5743-53D6-4DFD-A3C3-997D9BC0C84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3020" y="1606792"/>
            <a:ext cx="556260" cy="493488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093200" y="3319463"/>
            <a:ext cx="228600" cy="7239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D77441A-BE89-463F-B868-7FF82BCEA86B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3214" y="2943018"/>
            <a:ext cx="4884841" cy="153330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4E1FEC9-0D1F-4A29-9C97-E22CCEAC67B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6140" y="2814332"/>
            <a:ext cx="2361730" cy="165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3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11601 0.3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6" y="163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0139 L 0.02517 0.248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1277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6.93889E-18 L -0.05351 0.277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7" y="1349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6 L 0.04232 0.3368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1657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6 -2.59259E-6 L -0.09779 0.4150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61" y="2074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10299 0.250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1275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5.20417E-18 L -0.12565 0.389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1877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2.96296E-6 L 0.03997 0.283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" y="1414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6 L -0.02057 0.330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560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44444E-6 L 0.05599 0.2182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6" y="1067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07407E-6 L -0.08073 0.391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1995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5 1.11111E-6 L -0.07122 0.3062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1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8 0.325 L -3.75E-6 -4.07407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3" y="-16898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17 0.24861 L 4.44444E-6 -3.7037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-1266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3 0.27709 L -2.08333E-6 -6.93889E-1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2" y="-13495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63 0.33681 L 1.25E-6 3.7037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1657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47 0.41505 L -0.00612 -2.59259E-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2076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99 0.25047 L -2.70833E-6 -3.7037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-12755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448 0.38981 L -3.125E-6 -2.96296E-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8" y="-19398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41 0.2831 L -3.33333E-6 3.1225E-1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-13565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58 0.33055 L 6.25E-7 -4.07407E-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" y="-1703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86 0.21829 L 4.58333E-6 -4.44444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10671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3 0.39144 L 2.70833E-6 6.93889E-1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-1875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79 0.30625 L -0.00468 1.11111E-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5" y="-1532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3:6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03C981-0706-493D-9A34-4719A4EAC9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736"/>
          <a:stretch/>
        </p:blipFill>
        <p:spPr>
          <a:xfrm>
            <a:off x="3091692" y="892629"/>
            <a:ext cx="508000" cy="5225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59740A-D263-46B3-BA6D-0BCFCF64EC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48330" y="1425289"/>
            <a:ext cx="508000" cy="5225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EEDD1A-09F9-4B3A-AB79-A4A569AF61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8764" y="1790696"/>
            <a:ext cx="566056" cy="5225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4CCA72-7203-4050-881E-3F52FED89DE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88"/>
          <a:stretch/>
        </p:blipFill>
        <p:spPr>
          <a:xfrm>
            <a:off x="4473742" y="819308"/>
            <a:ext cx="508000" cy="5515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E32181A-6E76-4F33-AE93-FC10ECBCC9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88"/>
          <a:stretch/>
        </p:blipFill>
        <p:spPr>
          <a:xfrm>
            <a:off x="5594385" y="831568"/>
            <a:ext cx="566056" cy="5515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716133D-9BE7-4E09-A308-E3396CD03A2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4679" y="1439804"/>
            <a:ext cx="566056" cy="4934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90795F1-F608-4ED2-AB33-D235F2200FE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88"/>
          <a:stretch/>
        </p:blipFill>
        <p:spPr>
          <a:xfrm>
            <a:off x="6461719" y="999908"/>
            <a:ext cx="547192" cy="5515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9B24BA6-B5AD-4E33-A90A-AE061BBE49D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0273" y="1771178"/>
            <a:ext cx="547192" cy="4934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137C742-7094-47BE-924A-5CBF387B04C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88"/>
          <a:stretch/>
        </p:blipFill>
        <p:spPr>
          <a:xfrm>
            <a:off x="7339140" y="857418"/>
            <a:ext cx="556260" cy="55154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51A74A2-FB10-4922-941C-E8DB895575E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6751" y="1653503"/>
            <a:ext cx="556260" cy="49348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A56BEF3-D05B-4450-94AA-A4A6C13576F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88"/>
          <a:stretch/>
        </p:blipFill>
        <p:spPr>
          <a:xfrm>
            <a:off x="8530425" y="983751"/>
            <a:ext cx="556260" cy="55154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9CF5743-53D6-4DFD-A3C3-997D9BC0C84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3020" y="1606792"/>
            <a:ext cx="556260" cy="493488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043831" y="3335872"/>
            <a:ext cx="368300" cy="7239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7DDCB3D-36DC-4A4A-B1AC-ED2744AC4661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" b="-29242"/>
          <a:stretch/>
        </p:blipFill>
        <p:spPr>
          <a:xfrm>
            <a:off x="2254929" y="3400267"/>
            <a:ext cx="7788902" cy="81833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89797B7-374F-456D-BF6F-B24E2489AF5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9080"/>
          <a:stretch/>
        </p:blipFill>
        <p:spPr>
          <a:xfrm>
            <a:off x="2200551" y="3136459"/>
            <a:ext cx="700091" cy="110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0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-0.06445 0.374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9" y="1935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05768 0.2967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6" y="1460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-0.08307 0.243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2" y="1243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-0.0207 0.3861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" y="1951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2.59259E-6 L -0.01185 0.38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1914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6 L -0.03633 0.2990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1518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0.02344 0.358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" y="1828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2.96296E-6 L 0.00521 0.2502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125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0.05573 0.3803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1951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44444E-6 L 0.03855 0.2680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" y="1314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6.93889E-18 L 0.06458 0.3627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1731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06289 0.2759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3:7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D07208-E5D4-4993-AAE9-F26AE7F00F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4139" y="2223370"/>
            <a:ext cx="1383725" cy="263986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55050" y="3181350"/>
            <a:ext cx="228600" cy="7239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5475D71-B91F-4FA0-A3CC-27B416A0918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5280" y="2223369"/>
            <a:ext cx="2636520" cy="263986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43938" y="3181350"/>
            <a:ext cx="254000" cy="7239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E5C6EE1-57E2-43D8-914A-2357470475E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1862" y="1909508"/>
            <a:ext cx="5252244" cy="297917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655050" y="3179763"/>
            <a:ext cx="241300" cy="7366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3CDC2D1-C358-4CAA-A48D-33931D13672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775"/>
          <a:stretch/>
        </p:blipFill>
        <p:spPr>
          <a:xfrm>
            <a:off x="2823676" y="325742"/>
            <a:ext cx="5252244" cy="588455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577263" y="3175000"/>
            <a:ext cx="381000" cy="7366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9F3E0A0E-DD79-4E29-9DF4-682482BFE865}"/>
              </a:ext>
            </a:extLst>
          </p:cNvPr>
          <p:cNvSpPr/>
          <p:nvPr/>
        </p:nvSpPr>
        <p:spPr>
          <a:xfrm>
            <a:off x="6738938" y="901751"/>
            <a:ext cx="1340091" cy="1340091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5F846B-DB06-4D24-890E-CFF9036DE014}"/>
              </a:ext>
            </a:extLst>
          </p:cNvPr>
          <p:cNvSpPr/>
          <p:nvPr/>
        </p:nvSpPr>
        <p:spPr>
          <a:xfrm>
            <a:off x="5424490" y="3502870"/>
            <a:ext cx="1340091" cy="1340091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9CC111C-ED6C-49E3-B24E-0211E7C0D818}"/>
              </a:ext>
            </a:extLst>
          </p:cNvPr>
          <p:cNvSpPr/>
          <p:nvPr/>
        </p:nvSpPr>
        <p:spPr>
          <a:xfrm>
            <a:off x="5424174" y="2201932"/>
            <a:ext cx="1340091" cy="1340091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CB811AF-80EC-418E-ACB1-5A0BC0D994CA}"/>
              </a:ext>
            </a:extLst>
          </p:cNvPr>
          <p:cNvSpPr/>
          <p:nvPr/>
        </p:nvSpPr>
        <p:spPr>
          <a:xfrm>
            <a:off x="2817256" y="3498107"/>
            <a:ext cx="1340091" cy="1340091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243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5" grpId="1" animBg="1"/>
      <p:bldP spid="21" grpId="0" animBg="1"/>
      <p:bldP spid="21" grpId="1" animBg="1"/>
      <p:bldP spid="25" grpId="0" animBg="1"/>
      <p:bldP spid="25" grpId="1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8AE6750-6107-425A-AD1F-D23A92ED22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7740" y="1582322"/>
            <a:ext cx="3496523" cy="36933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1EF963-A0F4-4F49-BB26-685C8C7CAC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934622"/>
            <a:ext cx="3048000" cy="369335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3:7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81700" y="5235575"/>
            <a:ext cx="228600" cy="7366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84875" y="5235575"/>
            <a:ext cx="228600" cy="7366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FFBC296-95B5-45DC-A93F-B3596C1F794A}"/>
              </a:ext>
            </a:extLst>
          </p:cNvPr>
          <p:cNvSpPr/>
          <p:nvPr/>
        </p:nvSpPr>
        <p:spPr>
          <a:xfrm>
            <a:off x="6480941" y="2672834"/>
            <a:ext cx="1340091" cy="1340091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8298017-4022-4408-9007-02C5320795AF}"/>
              </a:ext>
            </a:extLst>
          </p:cNvPr>
          <p:cNvSpPr/>
          <p:nvPr/>
        </p:nvSpPr>
        <p:spPr>
          <a:xfrm>
            <a:off x="4794010" y="3014664"/>
            <a:ext cx="1340091" cy="1502569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240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3:8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9C5603-AE11-4C1A-BAE0-DC9EB36F9C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276634"/>
            <a:ext cx="7907446" cy="23047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EFF27C-371F-4BA4-9F86-0EAEE3BA18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13304" y="2464902"/>
            <a:ext cx="381000" cy="39290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6D72A85-C03C-4A7D-B17D-A4FA8480EAC7}"/>
              </a:ext>
            </a:extLst>
          </p:cNvPr>
          <p:cNvSpPr/>
          <p:nvPr/>
        </p:nvSpPr>
        <p:spPr>
          <a:xfrm>
            <a:off x="5701185" y="2276635"/>
            <a:ext cx="4449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4400" dirty="0">
                <a:solidFill>
                  <a:srgbClr val="008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GB" sz="44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0A4CA78-8F65-4A1B-BAAE-D7FCBC04E6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1199" y="2464902"/>
            <a:ext cx="381000" cy="3929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CE7F91E-FF4C-454F-93AF-EE274C3C1E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66843" y="2464902"/>
            <a:ext cx="381000" cy="39290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2709CB6-AA7A-428A-81AB-E00F763E7C47}"/>
              </a:ext>
            </a:extLst>
          </p:cNvPr>
          <p:cNvSpPr txBox="1"/>
          <p:nvPr/>
        </p:nvSpPr>
        <p:spPr>
          <a:xfrm>
            <a:off x="2474684" y="991652"/>
            <a:ext cx="7242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Does each shape show the given fraction?</a:t>
            </a:r>
          </a:p>
        </p:txBody>
      </p:sp>
    </p:spTree>
    <p:extLst>
      <p:ext uri="{BB962C8B-B14F-4D97-AF65-F5344CB8AC3E}">
        <p14:creationId xmlns:p14="http://schemas.microsoft.com/office/powerpoint/2010/main" val="90178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0D2FC71-2561-46DE-805A-9F412EE50963}"/>
              </a:ext>
            </a:extLst>
          </p:cNvPr>
          <p:cNvSpPr/>
          <p:nvPr/>
        </p:nvSpPr>
        <p:spPr>
          <a:xfrm>
            <a:off x="7676586" y="2070314"/>
            <a:ext cx="4449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4400" dirty="0">
                <a:solidFill>
                  <a:srgbClr val="008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GB" sz="4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CD977FC-837E-485C-ACF9-A360982316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5500" y="2221061"/>
            <a:ext cx="381000" cy="39290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1DDD59E-FAA9-42BC-AE1C-68B10CD56223}"/>
              </a:ext>
            </a:extLst>
          </p:cNvPr>
          <p:cNvSpPr/>
          <p:nvPr/>
        </p:nvSpPr>
        <p:spPr>
          <a:xfrm>
            <a:off x="9813504" y="2070314"/>
            <a:ext cx="4449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4400" dirty="0">
                <a:solidFill>
                  <a:srgbClr val="008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GB" sz="4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3:8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9C5603-AE11-4C1A-BAE0-DC9EB36F9C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455034"/>
            <a:ext cx="7907446" cy="19479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EFF27C-371F-4BA4-9F86-0EAEE3BA18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9504" y="2221062"/>
            <a:ext cx="381000" cy="3929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5FB1D22-FA1C-4A1F-88F8-52B59C50E9CA}"/>
              </a:ext>
            </a:extLst>
          </p:cNvPr>
          <p:cNvSpPr txBox="1"/>
          <p:nvPr/>
        </p:nvSpPr>
        <p:spPr>
          <a:xfrm>
            <a:off x="2474684" y="991652"/>
            <a:ext cx="7242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Does each shape show the given fraction?</a:t>
            </a:r>
          </a:p>
        </p:txBody>
      </p:sp>
    </p:spTree>
    <p:extLst>
      <p:ext uri="{BB962C8B-B14F-4D97-AF65-F5344CB8AC3E}">
        <p14:creationId xmlns:p14="http://schemas.microsoft.com/office/powerpoint/2010/main" val="263242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3:8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9C5603-AE11-4C1A-BAE0-DC9EB36F9C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0320" y="2355537"/>
            <a:ext cx="7010401" cy="31244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EFF27C-371F-4BA4-9F86-0EAEE3BA18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34984" y="5186535"/>
            <a:ext cx="381000" cy="39290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32571" y="960626"/>
            <a:ext cx="4991100" cy="558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99B746E-63EC-4371-9E20-74106D801D2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3255" y="2856984"/>
            <a:ext cx="4766770" cy="21215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E83B21-8B2D-4AC4-9CBA-BA083F8FF45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176"/>
          <a:stretch/>
        </p:blipFill>
        <p:spPr>
          <a:xfrm>
            <a:off x="7798677" y="2569788"/>
            <a:ext cx="551793" cy="77251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D90E37D-FB65-41BF-A0BC-493D39FD0AC0}"/>
              </a:ext>
            </a:extLst>
          </p:cNvPr>
          <p:cNvSpPr/>
          <p:nvPr/>
        </p:nvSpPr>
        <p:spPr>
          <a:xfrm>
            <a:off x="9348265" y="4998268"/>
            <a:ext cx="4449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4400" dirty="0">
                <a:solidFill>
                  <a:srgbClr val="008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418971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0.12435 0.2439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63" y="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D90E37D-FB65-41BF-A0BC-493D39FD0AC0}"/>
              </a:ext>
            </a:extLst>
          </p:cNvPr>
          <p:cNvSpPr/>
          <p:nvPr/>
        </p:nvSpPr>
        <p:spPr>
          <a:xfrm>
            <a:off x="9348265" y="4998268"/>
            <a:ext cx="4449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4400" dirty="0">
                <a:solidFill>
                  <a:srgbClr val="008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GB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3200" y="965413"/>
            <a:ext cx="1625600" cy="55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2DCE7C-3B26-41B9-BC6D-E0595300B2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3855244"/>
            <a:ext cx="7907446" cy="118684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3:8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49AB43D-B84C-4709-9F22-441BAAB553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93"/>
          <a:stretch/>
        </p:blipFill>
        <p:spPr>
          <a:xfrm>
            <a:off x="2142277" y="2631788"/>
            <a:ext cx="7907446" cy="122345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F650B29-7E9F-4349-BE05-A2D8578B58F1}"/>
              </a:ext>
            </a:extLst>
          </p:cNvPr>
          <p:cNvCxnSpPr>
            <a:cxnSpLocks/>
          </p:cNvCxnSpPr>
          <p:nvPr/>
        </p:nvCxnSpPr>
        <p:spPr>
          <a:xfrm flipH="1">
            <a:off x="4559300" y="3294195"/>
            <a:ext cx="2921000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34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9CC980-C881-4933-AD82-0DCC04A51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3F-1 Use and understand fraction notation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9C5603-AE11-4C1A-BAE0-DC9EB36F9C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341102"/>
            <a:ext cx="7907446" cy="23047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EFF27C-371F-4BA4-9F86-0EAEE3BA18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13304" y="1529370"/>
            <a:ext cx="381000" cy="39290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6D72A85-C03C-4A7D-B17D-A4FA8480EAC7}"/>
              </a:ext>
            </a:extLst>
          </p:cNvPr>
          <p:cNvSpPr/>
          <p:nvPr/>
        </p:nvSpPr>
        <p:spPr>
          <a:xfrm>
            <a:off x="5701185" y="1341103"/>
            <a:ext cx="4449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0A4CA78-8F65-4A1B-BAAE-D7FCBC04E6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1199" y="1529370"/>
            <a:ext cx="381000" cy="3929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CE7F91E-FF4C-454F-93AF-EE274C3C1E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66843" y="1529370"/>
            <a:ext cx="381000" cy="392906"/>
          </a:xfrm>
          <a:prstGeom prst="rect">
            <a:avLst/>
          </a:prstGeom>
        </p:spPr>
      </p:pic>
      <p:sp>
        <p:nvSpPr>
          <p:cNvPr id="5" name="TextBox 19">
            <a:extLst>
              <a:ext uri="{FF2B5EF4-FFF2-40B4-BE49-F238E27FC236}">
                <a16:creationId xmlns:a16="http://schemas.microsoft.com/office/drawing/2014/main" id="{84EBA66E-98C2-4D6F-BFF4-5E40B1132E3A}"/>
              </a:ext>
            </a:extLst>
          </p:cNvPr>
          <p:cNvSpPr txBox="1"/>
          <p:nvPr/>
        </p:nvSpPr>
        <p:spPr>
          <a:xfrm>
            <a:off x="623888" y="5169470"/>
            <a:ext cx="7508311" cy="40011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denominator is the number of </a:t>
            </a:r>
            <a:r>
              <a:rPr kumimoji="0" lang="en-GB" sz="200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equal</a:t>
            </a:r>
            <a:r>
              <a:rPr kumimoji="0" lang="en-GB" sz="2000" b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parts in the whole.  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DBF5BCB-F1DC-4C70-A0D2-E99D6CF62089}"/>
              </a:ext>
            </a:extLst>
          </p:cNvPr>
          <p:cNvSpPr txBox="1">
            <a:spLocks/>
          </p:cNvSpPr>
          <p:nvPr/>
        </p:nvSpPr>
        <p:spPr>
          <a:xfrm>
            <a:off x="623888" y="3614268"/>
            <a:ext cx="10958513" cy="1330321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ea typeface="+mn-ea"/>
                <a:cs typeface="+mn-cs"/>
              </a:rPr>
              <a:t>Does each shape show the given fraction?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ea typeface="+mn-ea"/>
                <a:cs typeface="+mn-cs"/>
              </a:rPr>
              <a:t>Can you explain your thinking for each answer?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31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8, Learning Outcome 12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530029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12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 identify equal parts when they do not look the same (ii)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62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8, Learning Outcome 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  Description automatically generated">
            <a:extLst>
              <a:ext uri="{FF2B5EF4-FFF2-40B4-BE49-F238E27FC236}">
                <a16:creationId xmlns:a16="http://schemas.microsoft.com/office/drawing/2014/main" id="{3F629B1E-A596-4F61-A586-57B67B88AEA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3.1 Preparing for fractions: the part whole relationship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855601"/>
              </p:ext>
            </p:extLst>
          </p:nvPr>
        </p:nvGraphicFramePr>
        <p:xfrm>
          <a:off x="4514850" y="4235631"/>
          <a:ext cx="6886575" cy="855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59741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1:5-1:7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6-9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08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8, Learning Outcome 12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3.2 Unit fractions: identifying, representing and comparing 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693744"/>
              </p:ext>
            </p:extLst>
          </p:nvPr>
        </p:nvGraphicFramePr>
        <p:xfrm>
          <a:off x="4514850" y="4235631"/>
          <a:ext cx="6886575" cy="855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59741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4:1-4:6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20-23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Placeholder 9" descr="A picture containing graphical user interface  Description automatically generated">
            <a:extLst>
              <a:ext uri="{FF2B5EF4-FFF2-40B4-BE49-F238E27FC236}">
                <a16:creationId xmlns:a16="http://schemas.microsoft.com/office/drawing/2014/main" id="{3D6E0DF4-7397-4D6B-A4DB-97AE67169BB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7926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A02DAD6F-01EA-4F85-A019-908813ACE4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0877" y="2320365"/>
            <a:ext cx="2974068" cy="22372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4C9D01-5723-4796-A440-730D9FFF93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1472" y="2325627"/>
            <a:ext cx="3018972" cy="22372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7FE6EE-1D8A-4BED-BF7E-4AFBC1691F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1150" y="2334061"/>
            <a:ext cx="3243600" cy="223224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4:1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3CE078-5B4B-4544-819C-03306EA6DB7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83768" y="2652718"/>
            <a:ext cx="494347" cy="126432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5EB8B2-FD12-454F-AE21-1B96373491B2}"/>
              </a:ext>
            </a:extLst>
          </p:cNvPr>
          <p:cNvSpPr txBox="1"/>
          <p:nvPr/>
        </p:nvSpPr>
        <p:spPr>
          <a:xfrm>
            <a:off x="9178115" y="3098144"/>
            <a:ext cx="1006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fold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69E9590-F4C3-48E6-8EEF-0A0E2462B5D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9729" y="2333247"/>
            <a:ext cx="1553028" cy="223722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E9A6EC8-F53D-4C48-921F-FA0300BBEF35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1563" y="2325600"/>
            <a:ext cx="1549398" cy="2232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03B25F2-451E-4339-8159-89245D054B31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367746" y="1939824"/>
            <a:ext cx="1549398" cy="2232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FFB8A2C-EC9D-4B84-81D7-4EA287AB69FE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013212" y="2307738"/>
            <a:ext cx="1549398" cy="22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03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1535E-17 L -0.20746 -0.0013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69" y="9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116 L -0.04011 -0.0562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-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85185E-6 L -0.03871 0.0537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" y="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L 0.2849 0.0030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23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4:2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49F0A0-ED77-4C46-BDB3-EDC2860A32E2}"/>
              </a:ext>
            </a:extLst>
          </p:cNvPr>
          <p:cNvSpPr txBox="1"/>
          <p:nvPr/>
        </p:nvSpPr>
        <p:spPr>
          <a:xfrm>
            <a:off x="3318686" y="991652"/>
            <a:ext cx="5554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What is the same? What is different?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4A74E1-FE80-4042-A7ED-13A673602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855228"/>
            <a:ext cx="7907446" cy="114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05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58AC301-C569-4774-9E40-B7FCC602D9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1875"/>
          <a:stretch/>
        </p:blipFill>
        <p:spPr>
          <a:xfrm>
            <a:off x="6622824" y="3406776"/>
            <a:ext cx="324100" cy="10302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478C632-EC16-4933-889F-A8A8E8F309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463"/>
          <a:stretch/>
        </p:blipFill>
        <p:spPr>
          <a:xfrm>
            <a:off x="6622824" y="2407362"/>
            <a:ext cx="324100" cy="10335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83A94F-F74F-4888-A476-E96776B5174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9515" y="3330576"/>
            <a:ext cx="319315" cy="25717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4:2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49F0A0-ED77-4C46-BDB3-EDC2860A32E2}"/>
              </a:ext>
            </a:extLst>
          </p:cNvPr>
          <p:cNvSpPr txBox="1"/>
          <p:nvPr/>
        </p:nvSpPr>
        <p:spPr>
          <a:xfrm>
            <a:off x="2315573" y="991652"/>
            <a:ext cx="7560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Can we show that all parts are the same size?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4A74E1-FE80-4042-A7ED-13A673602C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8497" y="2855228"/>
            <a:ext cx="1182414" cy="114754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FB1323F-D416-4D5C-B905-D80CC59F2693}"/>
              </a:ext>
            </a:extLst>
          </p:cNvPr>
          <p:cNvSpPr/>
          <p:nvPr/>
        </p:nvSpPr>
        <p:spPr>
          <a:xfrm>
            <a:off x="6672173" y="2855229"/>
            <a:ext cx="559594" cy="580915"/>
          </a:xfrm>
          <a:prstGeom prst="rect">
            <a:avLst/>
          </a:prstGeom>
          <a:solidFill>
            <a:srgbClr val="E2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47ACDE-2FE6-4D20-A4E4-83287DD1500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831" y="2841171"/>
            <a:ext cx="1265237" cy="116683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914179A-FC0F-457F-98F3-2A612224A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9515" y="2845585"/>
            <a:ext cx="1290753" cy="116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2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0.03472 -0.1453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-726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4E574549-3B90-438D-964A-06A0FF6BC6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8925" y="2845586"/>
            <a:ext cx="1159103" cy="58341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4:2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4A74E1-FE80-4042-A7ED-13A673602C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8497" y="2855228"/>
            <a:ext cx="1182414" cy="114754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7C69C3E-5F0A-44F1-9067-F053DF1710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42098" y="3429000"/>
            <a:ext cx="609603" cy="5737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804322-8906-4E1D-B7AA-8B4E2244453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48447" y="3286126"/>
            <a:ext cx="666754" cy="231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33F8F9-3A18-42D1-9ECB-EC6F99FC548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2803" y="2845585"/>
            <a:ext cx="1243263" cy="116683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D743D84-3EF6-4300-980C-964CB622027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9515" y="2845585"/>
            <a:ext cx="1290753" cy="11668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44B2FA6-710B-4A00-8813-0556A49B721A}"/>
              </a:ext>
            </a:extLst>
          </p:cNvPr>
          <p:cNvSpPr txBox="1"/>
          <p:nvPr/>
        </p:nvSpPr>
        <p:spPr>
          <a:xfrm>
            <a:off x="2315573" y="991652"/>
            <a:ext cx="7560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Can we show that all parts are the same size?</a:t>
            </a:r>
          </a:p>
        </p:txBody>
      </p:sp>
    </p:spTree>
    <p:extLst>
      <p:ext uri="{BB962C8B-B14F-4D97-AF65-F5344CB8AC3E}">
        <p14:creationId xmlns:p14="http://schemas.microsoft.com/office/powerpoint/2010/main" val="102360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0833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6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4:2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4A74E1-FE80-4042-A7ED-13A673602C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8497" y="2855228"/>
            <a:ext cx="1182414" cy="11475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E88612-5E83-461C-B847-1D97AD4DEC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3050" y="2845586"/>
            <a:ext cx="1182415" cy="58341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B1B4C9-3738-4162-9BE1-33FE14873C0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3050" y="3428999"/>
            <a:ext cx="349251" cy="5834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9D39D2-D20F-4FAD-9C39-6A5A39995AD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5740" y="3284220"/>
            <a:ext cx="508001" cy="2819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EB0D1C-AA43-4F14-8E6F-88B9DA77B8E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3051" y="2845585"/>
            <a:ext cx="1314306" cy="11668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172562C-4EB1-467C-95C9-8867DA860F1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9515" y="2845585"/>
            <a:ext cx="1290753" cy="11668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C6EB4E-FDBD-4AE1-B63E-202D3055DB0E}"/>
              </a:ext>
            </a:extLst>
          </p:cNvPr>
          <p:cNvSpPr txBox="1"/>
          <p:nvPr/>
        </p:nvSpPr>
        <p:spPr>
          <a:xfrm>
            <a:off x="2315573" y="991652"/>
            <a:ext cx="7560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Can we show that all parts are the same size?</a:t>
            </a:r>
          </a:p>
        </p:txBody>
      </p:sp>
    </p:spTree>
    <p:extLst>
      <p:ext uri="{BB962C8B-B14F-4D97-AF65-F5344CB8AC3E}">
        <p14:creationId xmlns:p14="http://schemas.microsoft.com/office/powerpoint/2010/main" val="267050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59259E-6 L 0.02513 -0.0840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-421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4:3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771B20-D32B-4479-AD08-9047357432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4514" y="2845586"/>
            <a:ext cx="1046161" cy="58341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A428781-DF22-4AF6-B655-6B25069CB7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5451" y="3428998"/>
            <a:ext cx="1162051" cy="5834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1D72C9-AE51-4853-AE4C-3B7BEA5260C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5089" y="2845585"/>
            <a:ext cx="1162050" cy="11668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B577BC-0EDE-4632-9F66-FD885D72D9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9325" y="3352800"/>
            <a:ext cx="390525" cy="304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9F16CE6-2974-4A79-AF02-C0046E29A3E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7453" y="3350417"/>
            <a:ext cx="390525" cy="304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133D97-DF9D-4A36-8C75-416E41CDEDAA}"/>
              </a:ext>
            </a:extLst>
          </p:cNvPr>
          <p:cNvSpPr txBox="1"/>
          <p:nvPr/>
        </p:nvSpPr>
        <p:spPr>
          <a:xfrm>
            <a:off x="2315573" y="991652"/>
            <a:ext cx="7560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Can we show that all parts are the same size?</a:t>
            </a:r>
          </a:p>
        </p:txBody>
      </p:sp>
    </p:spTree>
    <p:extLst>
      <p:ext uri="{BB962C8B-B14F-4D97-AF65-F5344CB8AC3E}">
        <p14:creationId xmlns:p14="http://schemas.microsoft.com/office/powerpoint/2010/main" val="226117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5 -0.00115 L 0.04961 -0.0849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-419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6C1B19-ADBA-4985-BAB9-43847DE511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5089" y="2845585"/>
            <a:ext cx="1162050" cy="116683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4:3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B4E64C-F083-40A4-815E-53D1751123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2707" y="3712369"/>
            <a:ext cx="1162051" cy="3000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BEAB56-D865-493B-A9BB-09757BC21C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4975" y="3429001"/>
            <a:ext cx="641986" cy="2833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11494F3-4C71-4265-8027-05FC0213A0D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4563" y="3550750"/>
            <a:ext cx="619014" cy="2668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DC0D3C-0CFD-4308-9DC3-A936A2A294B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7946" y="3550750"/>
            <a:ext cx="619014" cy="2668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AD9E598-18C8-4AA7-A0BF-C9FF1E35B175}"/>
              </a:ext>
            </a:extLst>
          </p:cNvPr>
          <p:cNvSpPr txBox="1"/>
          <p:nvPr/>
        </p:nvSpPr>
        <p:spPr>
          <a:xfrm>
            <a:off x="2315573" y="991652"/>
            <a:ext cx="7560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Can we show that all parts are the same size?</a:t>
            </a:r>
          </a:p>
        </p:txBody>
      </p:sp>
    </p:spTree>
    <p:extLst>
      <p:ext uri="{BB962C8B-B14F-4D97-AF65-F5344CB8AC3E}">
        <p14:creationId xmlns:p14="http://schemas.microsoft.com/office/powerpoint/2010/main" val="93086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39968E-18 -4.81481E-6 L 0.04596 -0.041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-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4:3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31590E-F810-49B7-AFB6-444E675CDE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5562" y="2843202"/>
            <a:ext cx="1266713" cy="2929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3574FE-E881-4D61-97E5-20C9C0B0EE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5561" y="3133725"/>
            <a:ext cx="1266713" cy="3571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941AF9-CA86-4972-A99E-81B7AD36FE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9314" y="2845586"/>
            <a:ext cx="747825" cy="5834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9E84C51-E4E0-4043-9C20-C2EF04EECC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1092" y="2845586"/>
            <a:ext cx="747825" cy="5834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C706F3-5E66-4A73-B6BF-A7EF41FEA17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5088" y="2845585"/>
            <a:ext cx="1162051" cy="11668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8C2056-79DE-4421-8369-A1D1CF4647D8}"/>
              </a:ext>
            </a:extLst>
          </p:cNvPr>
          <p:cNvSpPr txBox="1"/>
          <p:nvPr/>
        </p:nvSpPr>
        <p:spPr>
          <a:xfrm>
            <a:off x="2315573" y="991652"/>
            <a:ext cx="7560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Can we show that all parts are the same size?</a:t>
            </a:r>
          </a:p>
        </p:txBody>
      </p:sp>
    </p:spTree>
    <p:extLst>
      <p:ext uri="{BB962C8B-B14F-4D97-AF65-F5344CB8AC3E}">
        <p14:creationId xmlns:p14="http://schemas.microsoft.com/office/powerpoint/2010/main" val="389720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162 L -0.00677 0.0425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203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F2C10C-862E-443A-8E69-2174BF4C43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" r="4535"/>
          <a:stretch/>
        </p:blipFill>
        <p:spPr>
          <a:xfrm>
            <a:off x="3830340" y="1296314"/>
            <a:ext cx="4531320" cy="211833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AD31CF0-6D3C-41D4-B4C0-781A81EC36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4473" y="1292454"/>
            <a:ext cx="949432" cy="205399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4:5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49F0A0-ED77-4C46-BDB3-EDC2860A32E2}"/>
              </a:ext>
            </a:extLst>
          </p:cNvPr>
          <p:cNvSpPr txBox="1"/>
          <p:nvPr/>
        </p:nvSpPr>
        <p:spPr>
          <a:xfrm>
            <a:off x="3107144" y="730395"/>
            <a:ext cx="5977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300 ml glasses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28E5430-158E-440D-918E-430D6B8F66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4724" y="2031900"/>
            <a:ext cx="949432" cy="13137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A8C1E3-C69D-45E3-BE04-921C654AF1B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4724" y="2328863"/>
            <a:ext cx="949432" cy="109271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5B64ED5-38EC-45D2-848D-141F6E25AE2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4156" y="2328864"/>
            <a:ext cx="1699244" cy="10167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F0A39F7-BA9B-43E7-B1E7-D98AF535B7A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4156" y="2619376"/>
            <a:ext cx="1699244" cy="80327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4DA4362-9459-495C-B4A5-2C9AFE0E898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65570" y="821247"/>
            <a:ext cx="1794712" cy="26013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DD8651D-999F-4170-82B6-267C9D9E605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1332" y="1935561"/>
            <a:ext cx="1025944" cy="14870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18D699-6425-40DE-B92C-F20845F5BD8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8038" y="3877746"/>
            <a:ext cx="1239430" cy="21073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430B5BD-D24A-496E-B42E-E26366F7E78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0432" y="4512620"/>
            <a:ext cx="944513" cy="14793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87473FF-AF2D-451D-9EDA-14D6872EA1E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0795" y="3889822"/>
            <a:ext cx="1239430" cy="21073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921383F-4D37-42DB-841A-2A01C30BBA9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3189" y="4524696"/>
            <a:ext cx="944513" cy="147938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F396EA7-448C-4456-A8D7-A2CD9A5B75C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40654" y="3889822"/>
            <a:ext cx="1239430" cy="21073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5CF4B77-9038-4F8D-9AC1-54F671EBEDD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3048" y="4524696"/>
            <a:ext cx="944513" cy="147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200"/>
                            </p:stCondLst>
                            <p:childTnLst>
                              <p:par>
                                <p:cTn id="3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800"/>
                            </p:stCondLst>
                            <p:childTnLst>
                              <p:par>
                                <p:cTn id="47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600"/>
                            </p:stCondLst>
                            <p:childTnLst>
                              <p:par>
                                <p:cTn id="54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800"/>
                            </p:stCondLst>
                            <p:childTnLst>
                              <p:par>
                                <p:cTn id="90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22" presetClass="exit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bject  Description automatically generated">
            <a:extLst>
              <a:ext uri="{FF2B5EF4-FFF2-40B4-BE49-F238E27FC236}">
                <a16:creationId xmlns:a16="http://schemas.microsoft.com/office/drawing/2014/main" id="{E91EF319-2A9C-4142-BF9B-66C87547466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244" y="3504748"/>
            <a:ext cx="7970384" cy="193108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1:5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5A4F37-A14F-4179-A1CC-6ADD52AE2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460" y="3504315"/>
            <a:ext cx="3102709" cy="13714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1A23F8-3BC4-4810-8B01-A8E238BBB9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663" y="3504314"/>
            <a:ext cx="7488950" cy="1920382"/>
          </a:xfrm>
          <a:prstGeom prst="rect">
            <a:avLst/>
          </a:prstGeom>
        </p:spPr>
      </p:pic>
      <p:pic>
        <p:nvPicPr>
          <p:cNvPr id="22" name="Picture 21" descr="A close up of a logo  Description automatically generated">
            <a:extLst>
              <a:ext uri="{FF2B5EF4-FFF2-40B4-BE49-F238E27FC236}">
                <a16:creationId xmlns:a16="http://schemas.microsoft.com/office/drawing/2014/main" id="{ABA72C0A-3FA7-4D16-BD16-074BC9E2D1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791" y="3498784"/>
            <a:ext cx="7975614" cy="19452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DA8B71-662F-4143-B6B7-44DF86C438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50" y="3970878"/>
            <a:ext cx="554402" cy="84432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0340E30-51C2-40C5-BA04-8F75301E61D2}"/>
              </a:ext>
            </a:extLst>
          </p:cNvPr>
          <p:cNvGrpSpPr/>
          <p:nvPr/>
        </p:nvGrpSpPr>
        <p:grpSpPr>
          <a:xfrm>
            <a:off x="2102142" y="1123126"/>
            <a:ext cx="7927346" cy="3561567"/>
            <a:chOff x="578142" y="1123125"/>
            <a:chExt cx="7927346" cy="3561567"/>
          </a:xfrm>
        </p:grpSpPr>
        <p:pic>
          <p:nvPicPr>
            <p:cNvPr id="23" name="Picture 22" descr="A sign on the side of a building  Description automatically generated">
              <a:extLst>
                <a:ext uri="{FF2B5EF4-FFF2-40B4-BE49-F238E27FC236}">
                  <a16:creationId xmlns:a16="http://schemas.microsoft.com/office/drawing/2014/main" id="{4451A293-2A56-4C15-B48E-62F88C525C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8142" y="1123125"/>
              <a:ext cx="1400974" cy="756074"/>
            </a:xfrm>
            <a:prstGeom prst="rect">
              <a:avLst/>
            </a:prstGeom>
          </p:spPr>
        </p:pic>
        <p:pic>
          <p:nvPicPr>
            <p:cNvPr id="24" name="Picture 23" descr="A sign on the side of a building  Description automatically generated">
              <a:extLst>
                <a:ext uri="{FF2B5EF4-FFF2-40B4-BE49-F238E27FC236}">
                  <a16:creationId xmlns:a16="http://schemas.microsoft.com/office/drawing/2014/main" id="{8228A701-0209-43E9-B186-25A7CCF57D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31254" y="1726602"/>
              <a:ext cx="936104" cy="720081"/>
            </a:xfrm>
            <a:prstGeom prst="rect">
              <a:avLst/>
            </a:prstGeom>
          </p:spPr>
        </p:pic>
        <p:pic>
          <p:nvPicPr>
            <p:cNvPr id="25" name="Picture 24" descr="A sign on the side of a building  Description automatically generated">
              <a:extLst>
                <a:ext uri="{FF2B5EF4-FFF2-40B4-BE49-F238E27FC236}">
                  <a16:creationId xmlns:a16="http://schemas.microsoft.com/office/drawing/2014/main" id="{EF14EDA6-3203-4D9B-B4C6-67E1F1B0C5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83140" y="2047029"/>
              <a:ext cx="1006184" cy="756074"/>
            </a:xfrm>
            <a:prstGeom prst="rect">
              <a:avLst/>
            </a:prstGeom>
          </p:spPr>
        </p:pic>
        <p:pic>
          <p:nvPicPr>
            <p:cNvPr id="26" name="Picture 25" descr="A sign on the side of a building  Description automatically generated">
              <a:extLst>
                <a:ext uri="{FF2B5EF4-FFF2-40B4-BE49-F238E27FC236}">
                  <a16:creationId xmlns:a16="http://schemas.microsoft.com/office/drawing/2014/main" id="{3ECB43D1-C71F-4589-90A9-B22A53683D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17394" y="2268158"/>
              <a:ext cx="1031586" cy="75607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09FE93E-BD94-4097-B7DD-E92427AD9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496" y="1922406"/>
              <a:ext cx="7819992" cy="2762286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9FC8E2AC-1AC0-4667-8F5D-3385F65D60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078" y="5273462"/>
            <a:ext cx="936119" cy="85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6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4:5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D7812E-47B4-4D45-AC7F-807847E97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170" y="1861977"/>
            <a:ext cx="7955663" cy="313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81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4:6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F4732E-0DB3-45B2-8E8B-952CE47CF6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52850" y="1442079"/>
            <a:ext cx="4514851" cy="397384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85703" y="4045315"/>
            <a:ext cx="254000" cy="7239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7070" y="2100580"/>
            <a:ext cx="241300" cy="7366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32663" y="3616325"/>
            <a:ext cx="241300" cy="7366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03465" y="1575435"/>
            <a:ext cx="3810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4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2B6F3494-74D5-4850-8FBB-230CE50FA605}"/>
              </a:ext>
            </a:extLst>
          </p:cNvPr>
          <p:cNvSpPr/>
          <p:nvPr/>
        </p:nvSpPr>
        <p:spPr>
          <a:xfrm>
            <a:off x="5717382" y="2207096"/>
            <a:ext cx="802129" cy="2382685"/>
          </a:xfrm>
          <a:prstGeom prst="rect">
            <a:avLst/>
          </a:prstGeom>
          <a:solidFill>
            <a:srgbClr val="F2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AD0F43-D24F-4E63-A53D-DF7DD6A72A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88"/>
          <a:stretch/>
        </p:blipFill>
        <p:spPr>
          <a:xfrm>
            <a:off x="5607268" y="2219796"/>
            <a:ext cx="912242" cy="24608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7127FF-361D-497A-AF59-4EA021AFC2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88"/>
          <a:stretch/>
        </p:blipFill>
        <p:spPr>
          <a:xfrm>
            <a:off x="6514449" y="2214715"/>
            <a:ext cx="914182" cy="24608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C023B1-7BEE-4D22-9821-8F38AB8C6F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2792" y="2196201"/>
            <a:ext cx="3561782" cy="247498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02D67DA-12BE-4FBB-8756-F61CD99B1CF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2962" y="2196199"/>
            <a:ext cx="865125" cy="247498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4:6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D204FDD-7C8F-40D5-B7A3-CE2A7764FAC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6354435" y="3481286"/>
            <a:ext cx="319315" cy="2571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71CF26D-B4E9-44D4-8FFA-93BE0CDF845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6354767" y="3817125"/>
            <a:ext cx="319315" cy="2571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4AADE18-EF22-4E9C-B755-252532E9C67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6354434" y="4164726"/>
            <a:ext cx="319315" cy="2571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15A8F23-B4B6-468E-BBC3-812F4E0B03A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6415592" y="4439406"/>
            <a:ext cx="196997" cy="2571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5064DB-F914-4844-BC10-AFC4833F1F6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2751" y="2952750"/>
            <a:ext cx="462316" cy="89535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94B23A5-3428-4A39-A7DE-66FDAC144F13}"/>
              </a:ext>
            </a:extLst>
          </p:cNvPr>
          <p:cNvSpPr/>
          <p:nvPr/>
        </p:nvSpPr>
        <p:spPr>
          <a:xfrm>
            <a:off x="6770720" y="2691140"/>
            <a:ext cx="416498" cy="1072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5AE115-C539-46E2-98E9-B648C471A549}"/>
              </a:ext>
            </a:extLst>
          </p:cNvPr>
          <p:cNvSpPr/>
          <p:nvPr/>
        </p:nvSpPr>
        <p:spPr>
          <a:xfrm>
            <a:off x="5098056" y="2873657"/>
            <a:ext cx="520262" cy="1072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08C2C4A-DAA4-4E4E-817D-40EA08BB94F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2792" y="2195983"/>
            <a:ext cx="1992456" cy="2474981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F7175B29-AF7A-4ADA-A9E0-F7287FBCA524}"/>
              </a:ext>
            </a:extLst>
          </p:cNvPr>
          <p:cNvSpPr/>
          <p:nvPr/>
        </p:nvSpPr>
        <p:spPr>
          <a:xfrm>
            <a:off x="5718335" y="2226726"/>
            <a:ext cx="781828" cy="1150098"/>
          </a:xfrm>
          <a:prstGeom prst="rect">
            <a:avLst/>
          </a:prstGeom>
          <a:solidFill>
            <a:srgbClr val="F2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1ED902-3425-41CD-97F0-766A093FC46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6450" y="2952750"/>
            <a:ext cx="462316" cy="89535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5820AA4-8695-481A-87D3-D758B9569157}"/>
              </a:ext>
            </a:extLst>
          </p:cNvPr>
          <p:cNvSpPr/>
          <p:nvPr/>
        </p:nvSpPr>
        <p:spPr>
          <a:xfrm>
            <a:off x="5806258" y="3162197"/>
            <a:ext cx="520262" cy="696798"/>
          </a:xfrm>
          <a:prstGeom prst="rect">
            <a:avLst/>
          </a:prstGeom>
          <a:solidFill>
            <a:srgbClr val="F2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177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4.81481E-6 L -0.07382 -0.0025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-13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7" grpId="0" animBg="1"/>
      <p:bldP spid="8" grpId="0" animBg="1"/>
      <p:bldP spid="38" grpId="0" animBg="1"/>
      <p:bldP spid="15" grpId="0" animBg="1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8, Learning Outcome 13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581374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13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 compare and order unit fractions by looking at the denominator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29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8, Learning Outcome 13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3.2 Unit fractions: identifying, representing and comparing 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366927"/>
              </p:ext>
            </p:extLst>
          </p:nvPr>
        </p:nvGraphicFramePr>
        <p:xfrm>
          <a:off x="4514850" y="4235631"/>
          <a:ext cx="6886575" cy="855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59741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5:1-5:3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24-29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Placeholder 9" descr="A picture containing graphical user interface  Description automatically generated">
            <a:extLst>
              <a:ext uri="{FF2B5EF4-FFF2-40B4-BE49-F238E27FC236}">
                <a16:creationId xmlns:a16="http://schemas.microsoft.com/office/drawing/2014/main" id="{3D6E0DF4-7397-4D6B-A4DB-97AE67169BB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8886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5:1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F70817-B9B2-410B-BDD3-845C73F61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399101"/>
            <a:ext cx="7907446" cy="40597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5563FB-B301-41D7-8457-8B7D6793D8A1}"/>
              </a:ext>
            </a:extLst>
          </p:cNvPr>
          <p:cNvSpPr/>
          <p:nvPr/>
        </p:nvSpPr>
        <p:spPr>
          <a:xfrm>
            <a:off x="2012731" y="2002221"/>
            <a:ext cx="8150772" cy="63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53D096-9588-413A-8E2F-DE327C4E62F9}"/>
              </a:ext>
            </a:extLst>
          </p:cNvPr>
          <p:cNvSpPr/>
          <p:nvPr/>
        </p:nvSpPr>
        <p:spPr>
          <a:xfrm>
            <a:off x="2012731" y="2695285"/>
            <a:ext cx="8150772" cy="63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C18EAC-DB2E-4FC5-B7E3-15D9C4B2DF0F}"/>
              </a:ext>
            </a:extLst>
          </p:cNvPr>
          <p:cNvSpPr/>
          <p:nvPr/>
        </p:nvSpPr>
        <p:spPr>
          <a:xfrm>
            <a:off x="2142277" y="3383100"/>
            <a:ext cx="8150772" cy="63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427E01-4DAB-42AE-93CC-D4D822E028B3}"/>
              </a:ext>
            </a:extLst>
          </p:cNvPr>
          <p:cNvSpPr/>
          <p:nvPr/>
        </p:nvSpPr>
        <p:spPr>
          <a:xfrm>
            <a:off x="2012731" y="4062854"/>
            <a:ext cx="8150772" cy="63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FE09F0-33C9-4C48-8B87-9CABF03C898C}"/>
              </a:ext>
            </a:extLst>
          </p:cNvPr>
          <p:cNvSpPr/>
          <p:nvPr/>
        </p:nvSpPr>
        <p:spPr>
          <a:xfrm>
            <a:off x="2142277" y="4742608"/>
            <a:ext cx="8150772" cy="63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434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5:1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E2FFE5-AE52-40E6-B763-E0C4381DE8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418387"/>
            <a:ext cx="7907446" cy="40212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B5D743-5026-4C30-80AB-D606FCF49766}"/>
              </a:ext>
            </a:extLst>
          </p:cNvPr>
          <p:cNvSpPr/>
          <p:nvPr/>
        </p:nvSpPr>
        <p:spPr>
          <a:xfrm>
            <a:off x="4812644" y="2081669"/>
            <a:ext cx="5407573" cy="63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C22A23-CF5D-42A3-BCFD-F776E96F4A5B}"/>
              </a:ext>
            </a:extLst>
          </p:cNvPr>
          <p:cNvSpPr/>
          <p:nvPr/>
        </p:nvSpPr>
        <p:spPr>
          <a:xfrm>
            <a:off x="4183993" y="2711669"/>
            <a:ext cx="6114800" cy="63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41F158-EDE2-4CB8-B314-703080375430}"/>
              </a:ext>
            </a:extLst>
          </p:cNvPr>
          <p:cNvSpPr/>
          <p:nvPr/>
        </p:nvSpPr>
        <p:spPr>
          <a:xfrm>
            <a:off x="3783943" y="3374951"/>
            <a:ext cx="6436273" cy="63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D3BB8A-92ED-46D4-92D5-2F6FFE0DA099}"/>
              </a:ext>
            </a:extLst>
          </p:cNvPr>
          <p:cNvSpPr/>
          <p:nvPr/>
        </p:nvSpPr>
        <p:spPr>
          <a:xfrm>
            <a:off x="3523593" y="4068451"/>
            <a:ext cx="6526131" cy="63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FFCD2C-1B3A-47B4-9728-3BA8EB19A4B5}"/>
              </a:ext>
            </a:extLst>
          </p:cNvPr>
          <p:cNvSpPr/>
          <p:nvPr/>
        </p:nvSpPr>
        <p:spPr>
          <a:xfrm>
            <a:off x="3009243" y="4730201"/>
            <a:ext cx="7210973" cy="63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1D536B-7BAA-42AE-A8DD-25F46981585F}"/>
              </a:ext>
            </a:extLst>
          </p:cNvPr>
          <p:cNvSpPr/>
          <p:nvPr/>
        </p:nvSpPr>
        <p:spPr>
          <a:xfrm>
            <a:off x="5805715" y="1524000"/>
            <a:ext cx="522515" cy="290286"/>
          </a:xfrm>
          <a:prstGeom prst="rect">
            <a:avLst/>
          </a:prstGeom>
          <a:solidFill>
            <a:srgbClr val="FF8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FE926A-E56F-49CC-9782-1D48D7305089}"/>
              </a:ext>
            </a:extLst>
          </p:cNvPr>
          <p:cNvSpPr/>
          <p:nvPr/>
        </p:nvSpPr>
        <p:spPr>
          <a:xfrm>
            <a:off x="3262335" y="2175425"/>
            <a:ext cx="522515" cy="399499"/>
          </a:xfrm>
          <a:prstGeom prst="rect">
            <a:avLst/>
          </a:prstGeom>
          <a:solidFill>
            <a:srgbClr val="FF20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286F085-D46A-4E38-9AC2-486870D1CD53}"/>
              </a:ext>
            </a:extLst>
          </p:cNvPr>
          <p:cNvSpPr/>
          <p:nvPr/>
        </p:nvSpPr>
        <p:spPr>
          <a:xfrm>
            <a:off x="2901879" y="2826920"/>
            <a:ext cx="522515" cy="399499"/>
          </a:xfrm>
          <a:prstGeom prst="rect">
            <a:avLst/>
          </a:prstGeom>
          <a:solidFill>
            <a:srgbClr val="42A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196D46B-3E30-4255-BDE4-E091C4885E04}"/>
              </a:ext>
            </a:extLst>
          </p:cNvPr>
          <p:cNvSpPr/>
          <p:nvPr/>
        </p:nvSpPr>
        <p:spPr>
          <a:xfrm>
            <a:off x="2712791" y="3504433"/>
            <a:ext cx="522515" cy="399499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CBD6334-4F4F-4534-AF84-0A6D4905CE1A}"/>
              </a:ext>
            </a:extLst>
          </p:cNvPr>
          <p:cNvSpPr/>
          <p:nvPr/>
        </p:nvSpPr>
        <p:spPr>
          <a:xfrm>
            <a:off x="2606583" y="4151860"/>
            <a:ext cx="522515" cy="399499"/>
          </a:xfrm>
          <a:prstGeom prst="rect">
            <a:avLst/>
          </a:prstGeom>
          <a:solidFill>
            <a:srgbClr val="93C0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9E23BFA-0984-4D85-91DA-E9E500353EBC}"/>
              </a:ext>
            </a:extLst>
          </p:cNvPr>
          <p:cNvSpPr/>
          <p:nvPr/>
        </p:nvSpPr>
        <p:spPr>
          <a:xfrm>
            <a:off x="2345325" y="4845452"/>
            <a:ext cx="522515" cy="399499"/>
          </a:xfrm>
          <a:prstGeom prst="rect">
            <a:avLst/>
          </a:prstGeom>
          <a:solidFill>
            <a:srgbClr val="AE6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930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6" grpId="0" animBg="1"/>
      <p:bldP spid="18" grpId="0" animBg="1"/>
      <p:bldP spid="20" grpId="0" animBg="1"/>
      <p:bldP spid="8" grpId="0" animBg="1"/>
      <p:bldP spid="8" grpId="1" animBg="1"/>
      <p:bldP spid="22" grpId="0" animBg="1"/>
      <p:bldP spid="22" grpId="1" animBg="1"/>
      <p:bldP spid="24" grpId="0" animBg="1"/>
      <p:bldP spid="24" grpId="1" animBg="1"/>
      <p:bldP spid="28" grpId="0" animBg="1"/>
      <p:bldP spid="28" grpId="1" animBg="1"/>
      <p:bldP spid="30" grpId="0" animBg="1"/>
      <p:bldP spid="30" grpId="1" animBg="1"/>
      <p:bldP spid="32" grpId="0" animBg="1"/>
      <p:bldP spid="32" grpId="1" animBg="1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5:1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13BABC-8E43-4659-92A4-45002DE7DA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811835"/>
            <a:ext cx="7907446" cy="123433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20DE88A-6EC7-46E0-BF58-411813A55DA6}"/>
              </a:ext>
            </a:extLst>
          </p:cNvPr>
          <p:cNvSpPr/>
          <p:nvPr/>
        </p:nvSpPr>
        <p:spPr>
          <a:xfrm>
            <a:off x="4550981" y="2459422"/>
            <a:ext cx="1868870" cy="969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14C5944-1DF2-4D09-B62A-7630C64EBA4C}"/>
              </a:ext>
            </a:extLst>
          </p:cNvPr>
          <p:cNvSpPr/>
          <p:nvPr/>
        </p:nvSpPr>
        <p:spPr>
          <a:xfrm>
            <a:off x="4227131" y="3413272"/>
            <a:ext cx="449645" cy="969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7709AD-66EF-4E4C-B320-0500F8B8DFA9}"/>
              </a:ext>
            </a:extLst>
          </p:cNvPr>
          <p:cNvSpPr/>
          <p:nvPr/>
        </p:nvSpPr>
        <p:spPr>
          <a:xfrm>
            <a:off x="5292947" y="3429002"/>
            <a:ext cx="449645" cy="969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40FF59C-B1E0-4E68-B3AA-C6784109E061}"/>
              </a:ext>
            </a:extLst>
          </p:cNvPr>
          <p:cNvSpPr/>
          <p:nvPr/>
        </p:nvSpPr>
        <p:spPr>
          <a:xfrm>
            <a:off x="6116790" y="3561378"/>
            <a:ext cx="449645" cy="969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3CF8AA9-88CF-4744-850F-70E488D4022A}"/>
              </a:ext>
            </a:extLst>
          </p:cNvPr>
          <p:cNvSpPr/>
          <p:nvPr/>
        </p:nvSpPr>
        <p:spPr>
          <a:xfrm>
            <a:off x="6419851" y="2407527"/>
            <a:ext cx="1545019" cy="969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4BD6339-40ED-4E3F-80F7-22931125DB0A}"/>
              </a:ext>
            </a:extLst>
          </p:cNvPr>
          <p:cNvSpPr/>
          <p:nvPr/>
        </p:nvSpPr>
        <p:spPr>
          <a:xfrm>
            <a:off x="6837966" y="3377107"/>
            <a:ext cx="449645" cy="969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2537FE9-885F-448C-90AA-95D47ED6A831}"/>
              </a:ext>
            </a:extLst>
          </p:cNvPr>
          <p:cNvSpPr/>
          <p:nvPr/>
        </p:nvSpPr>
        <p:spPr>
          <a:xfrm>
            <a:off x="7661809" y="3509483"/>
            <a:ext cx="449645" cy="969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25FC761-F6E5-4C37-B1D1-630E51C217A0}"/>
              </a:ext>
            </a:extLst>
          </p:cNvPr>
          <p:cNvSpPr/>
          <p:nvPr/>
        </p:nvSpPr>
        <p:spPr>
          <a:xfrm>
            <a:off x="7942421" y="2675870"/>
            <a:ext cx="1264407" cy="669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A88AD0B-5372-4835-8B25-EDEA0CC017D2}"/>
              </a:ext>
            </a:extLst>
          </p:cNvPr>
          <p:cNvSpPr/>
          <p:nvPr/>
        </p:nvSpPr>
        <p:spPr>
          <a:xfrm>
            <a:off x="8319034" y="3413272"/>
            <a:ext cx="449645" cy="969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57A5967-1ADC-4E7A-BEE8-270079464064}"/>
              </a:ext>
            </a:extLst>
          </p:cNvPr>
          <p:cNvSpPr/>
          <p:nvPr/>
        </p:nvSpPr>
        <p:spPr>
          <a:xfrm>
            <a:off x="8918054" y="3429002"/>
            <a:ext cx="449645" cy="969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A218025-B8CB-4730-A429-29D1E45CF3E3}"/>
              </a:ext>
            </a:extLst>
          </p:cNvPr>
          <p:cNvSpPr/>
          <p:nvPr/>
        </p:nvSpPr>
        <p:spPr>
          <a:xfrm>
            <a:off x="9212886" y="2708043"/>
            <a:ext cx="1264407" cy="669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C60BC29-37CF-4E70-994B-A061E1C70F7F}"/>
              </a:ext>
            </a:extLst>
          </p:cNvPr>
          <p:cNvSpPr/>
          <p:nvPr/>
        </p:nvSpPr>
        <p:spPr>
          <a:xfrm>
            <a:off x="9379949" y="3445445"/>
            <a:ext cx="449645" cy="969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555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 animBg="1"/>
      <p:bldP spid="25" grpId="0" animBg="1"/>
      <p:bldP spid="29" grpId="0" animBg="1"/>
      <p:bldP spid="33" grpId="0" animBg="1"/>
      <p:bldP spid="35" grpId="0" animBg="1"/>
      <p:bldP spid="36" grpId="0" animBg="1"/>
      <p:bldP spid="47" grpId="0" animBg="1"/>
      <p:bldP spid="48" grpId="0" animBg="1"/>
      <p:bldP spid="49" grpId="0" animBg="1"/>
      <p:bldP spid="53" grpId="0" animBg="1"/>
      <p:bldP spid="54" grpId="0" animBg="1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B4B9AF-B362-401F-AB8C-0C23793B74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3908" y="2320027"/>
            <a:ext cx="2112223" cy="22179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34EF71-36B8-45E1-97D8-D5DCC55400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4500" y="2320029"/>
            <a:ext cx="1841500" cy="22179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EB6ED4-CDDC-4097-AB05-ED357CF3D1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1700" y="2320028"/>
            <a:ext cx="1955802" cy="22179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D3BC088-B285-49DC-928F-2DC3277B293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6197" y="2320026"/>
            <a:ext cx="1930398" cy="221794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451E46A-E76A-441A-AF4B-727628EAC59B}"/>
              </a:ext>
            </a:extLst>
          </p:cNvPr>
          <p:cNvSpPr/>
          <p:nvPr/>
        </p:nvSpPr>
        <p:spPr>
          <a:xfrm>
            <a:off x="3182903" y="4103162"/>
            <a:ext cx="449645" cy="969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4BBD099-9E6B-4D0C-80DB-F57076AFFD74}"/>
              </a:ext>
            </a:extLst>
          </p:cNvPr>
          <p:cNvSpPr/>
          <p:nvPr/>
        </p:nvSpPr>
        <p:spPr>
          <a:xfrm>
            <a:off x="4996851" y="3983488"/>
            <a:ext cx="449645" cy="969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6CF0C8B-B65F-4429-99FB-C630C4169CF0}"/>
              </a:ext>
            </a:extLst>
          </p:cNvPr>
          <p:cNvSpPr/>
          <p:nvPr/>
        </p:nvSpPr>
        <p:spPr>
          <a:xfrm>
            <a:off x="6925594" y="3983487"/>
            <a:ext cx="449645" cy="969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D422332-A369-4275-90C8-87E6AD30E97E}"/>
              </a:ext>
            </a:extLst>
          </p:cNvPr>
          <p:cNvSpPr/>
          <p:nvPr/>
        </p:nvSpPr>
        <p:spPr>
          <a:xfrm>
            <a:off x="8739542" y="4053183"/>
            <a:ext cx="449645" cy="969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5:2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BB45872-667F-4859-80DE-0ECC5E2894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4040771" y="3986115"/>
            <a:ext cx="394464" cy="5544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44AC7BB-9BFE-4F42-A540-6716E49A1E8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5891780" y="3986115"/>
            <a:ext cx="394464" cy="5544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918496E-40C1-43B8-8F7A-AD2FC5C7454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7765388" y="3978225"/>
            <a:ext cx="394464" cy="55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19 0 L -0.31497 0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8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62 0 L 0.47435 0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21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15586 0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3" grpId="0" animBg="1"/>
      <p:bldP spid="26" grpId="0" animBg="1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5:2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2361E4D-E839-40F9-9330-EBAEAEA82A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0420" y="1460508"/>
            <a:ext cx="1979385" cy="33654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D2F6EA3-3C3A-4126-8761-87D6763614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1105" y="2474410"/>
            <a:ext cx="1508400" cy="236259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0EAA3A5-74A8-47B2-BE98-95B9B3878A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311" y="1479794"/>
            <a:ext cx="1979385" cy="336548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47E0240-24AE-45FE-97F6-6382FF1C05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7996" y="3062288"/>
            <a:ext cx="1508400" cy="176370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B2CAD28-1B9E-4F46-BD86-556A8E27D7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0390" y="1479794"/>
            <a:ext cx="1979385" cy="336548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60CAEEB-6223-44FE-88E9-1A1DA21B3B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1075" y="3968751"/>
            <a:ext cx="1508400" cy="79851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02A1890-3092-44C3-A399-4843622EA3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9842" y="1475560"/>
            <a:ext cx="1979385" cy="336548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4A8969F-0AA6-4889-A131-B8A9D54F5F8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0527" y="4641056"/>
            <a:ext cx="1508400" cy="952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03538" y="5245100"/>
            <a:ext cx="203200" cy="5588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64088" y="5246688"/>
            <a:ext cx="215900" cy="558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88760" y="5251450"/>
            <a:ext cx="292100" cy="55880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CADF506B-5B64-4EF5-9254-8C4021563EDF}"/>
              </a:ext>
            </a:extLst>
          </p:cNvPr>
          <p:cNvSpPr txBox="1"/>
          <p:nvPr/>
        </p:nvSpPr>
        <p:spPr>
          <a:xfrm>
            <a:off x="6878019" y="5293668"/>
            <a:ext cx="611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full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6081CD1-ECA2-4CC2-8FEA-B9EAB692D89D}"/>
              </a:ext>
            </a:extLst>
          </p:cNvPr>
          <p:cNvSpPr txBox="1"/>
          <p:nvPr/>
        </p:nvSpPr>
        <p:spPr>
          <a:xfrm>
            <a:off x="4979448" y="5313344"/>
            <a:ext cx="611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full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C13D8F1-3492-4372-ADEA-57DCDB0AFCC9}"/>
              </a:ext>
            </a:extLst>
          </p:cNvPr>
          <p:cNvSpPr txBox="1"/>
          <p:nvPr/>
        </p:nvSpPr>
        <p:spPr>
          <a:xfrm>
            <a:off x="3105287" y="5313344"/>
            <a:ext cx="611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full</a:t>
            </a:r>
          </a:p>
        </p:txBody>
      </p:sp>
      <p:pic>
        <p:nvPicPr>
          <p:cNvPr id="58" name="Image 5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345488" y="5251450"/>
            <a:ext cx="546100" cy="55880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5E10F04D-562C-41B3-AE77-9AB314D52C4F}"/>
              </a:ext>
            </a:extLst>
          </p:cNvPr>
          <p:cNvSpPr txBox="1"/>
          <p:nvPr/>
        </p:nvSpPr>
        <p:spPr>
          <a:xfrm>
            <a:off x="8883421" y="5293668"/>
            <a:ext cx="611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full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28D6CFB-3C99-4B1F-B8D2-4FA5C0C7AE84}"/>
              </a:ext>
            </a:extLst>
          </p:cNvPr>
          <p:cNvCxnSpPr>
            <a:cxnSpLocks/>
          </p:cNvCxnSpPr>
          <p:nvPr/>
        </p:nvCxnSpPr>
        <p:spPr>
          <a:xfrm>
            <a:off x="6493670" y="4361496"/>
            <a:ext cx="1039504" cy="0"/>
          </a:xfrm>
          <a:prstGeom prst="line">
            <a:avLst/>
          </a:prstGeom>
          <a:ln w="19050">
            <a:solidFill>
              <a:srgbClr val="2C303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ECF9ED7-E591-4BCB-9722-9210DD990B40}"/>
              </a:ext>
            </a:extLst>
          </p:cNvPr>
          <p:cNvCxnSpPr>
            <a:cxnSpLocks/>
          </p:cNvCxnSpPr>
          <p:nvPr/>
        </p:nvCxnSpPr>
        <p:spPr>
          <a:xfrm>
            <a:off x="6503194" y="4726782"/>
            <a:ext cx="1028700" cy="0"/>
          </a:xfrm>
          <a:prstGeom prst="line">
            <a:avLst/>
          </a:prstGeom>
          <a:ln w="19050">
            <a:solidFill>
              <a:srgbClr val="2C303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802D4B5-4CF2-46A1-B031-8AA7C166BD79}"/>
              </a:ext>
            </a:extLst>
          </p:cNvPr>
          <p:cNvCxnSpPr>
            <a:cxnSpLocks/>
          </p:cNvCxnSpPr>
          <p:nvPr/>
        </p:nvCxnSpPr>
        <p:spPr>
          <a:xfrm>
            <a:off x="8355169" y="4688681"/>
            <a:ext cx="1039504" cy="0"/>
          </a:xfrm>
          <a:prstGeom prst="line">
            <a:avLst/>
          </a:prstGeom>
          <a:ln w="9525">
            <a:solidFill>
              <a:srgbClr val="2C303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7BB1F2E-5A2E-4B76-90B6-C9242D29AAED}"/>
              </a:ext>
            </a:extLst>
          </p:cNvPr>
          <p:cNvCxnSpPr>
            <a:cxnSpLocks/>
          </p:cNvCxnSpPr>
          <p:nvPr/>
        </p:nvCxnSpPr>
        <p:spPr>
          <a:xfrm>
            <a:off x="8352788" y="4732491"/>
            <a:ext cx="1028700" cy="0"/>
          </a:xfrm>
          <a:prstGeom prst="line">
            <a:avLst/>
          </a:prstGeom>
          <a:ln w="9525">
            <a:solidFill>
              <a:srgbClr val="2C303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62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4" grpId="0"/>
      <p:bldP spid="56" grpId="0"/>
      <p:bldP spid="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bject  Description automatically generated">
            <a:extLst>
              <a:ext uri="{FF2B5EF4-FFF2-40B4-BE49-F238E27FC236}">
                <a16:creationId xmlns:a16="http://schemas.microsoft.com/office/drawing/2014/main" id="{52C65BFE-7F2A-4CB8-AF9D-69F86461E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629" y="1032946"/>
            <a:ext cx="5569796" cy="448909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1:5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7BBC1E-C7C9-4806-A091-9F808405F8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377" y="2252547"/>
            <a:ext cx="4904746" cy="28846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102A6C-081D-494B-BB87-F9D31C888B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423" y="3774333"/>
            <a:ext cx="2743332" cy="237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9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5:3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D2650A5-0F19-4B09-82BD-CD95EC2763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2399" y="1434913"/>
            <a:ext cx="5438776" cy="23196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46E78C5C-8F14-48AF-BDF0-F59F99183BE9}"/>
              </a:ext>
            </a:extLst>
          </p:cNvPr>
          <p:cNvSpPr/>
          <p:nvPr/>
        </p:nvSpPr>
        <p:spPr>
          <a:xfrm>
            <a:off x="3948341" y="1272105"/>
            <a:ext cx="5667147" cy="629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ACD59B-EE17-4D7B-A75A-82614553AA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916549"/>
            <a:ext cx="7907446" cy="13789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6C186F-2880-41AE-8793-3B4AA4170F1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1240" y="3276600"/>
            <a:ext cx="4053840" cy="457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EB9032D-B515-4C0B-9518-E9ED4A0361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1240" y="3815438"/>
            <a:ext cx="2016760" cy="3654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B452F3-8440-4D4D-A2A3-D01CFA1021C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8670" y="4383440"/>
            <a:ext cx="1113972" cy="457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0C6CA78-3BD8-471B-9D90-A87A815C8AA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1240" y="5005613"/>
            <a:ext cx="331076" cy="28861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14043" y="3115585"/>
            <a:ext cx="228600" cy="7239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59288" y="3726815"/>
            <a:ext cx="254000" cy="72390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276600" y="4234815"/>
            <a:ext cx="381000" cy="73660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598738" y="4771073"/>
            <a:ext cx="5334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3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5:3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7521" y="1731126"/>
            <a:ext cx="228600" cy="736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505D449-E592-4BCA-B625-1C490D165D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4951" y="3868774"/>
            <a:ext cx="394464" cy="55448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88351" y="1861940"/>
            <a:ext cx="254000" cy="7239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48A90A2-5CA0-412F-BD2F-B0919DA72E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3791" y="3886554"/>
            <a:ext cx="394464" cy="554486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76462" y="1779185"/>
            <a:ext cx="381000" cy="736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67EC06A-E00A-4E7C-9E2A-089E0D8959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1526" y="3886554"/>
            <a:ext cx="394464" cy="554486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61046" y="2386713"/>
            <a:ext cx="685800" cy="7366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160498D-6EB8-4E99-B824-2DF4DCAB549F}"/>
              </a:ext>
            </a:extLst>
          </p:cNvPr>
          <p:cNvSpPr txBox="1"/>
          <p:nvPr/>
        </p:nvSpPr>
        <p:spPr>
          <a:xfrm>
            <a:off x="2142277" y="991652"/>
            <a:ext cx="7907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Order these fractions from greatest to smallest.</a:t>
            </a:r>
          </a:p>
        </p:txBody>
      </p:sp>
    </p:spTree>
    <p:extLst>
      <p:ext uri="{BB962C8B-B14F-4D97-AF65-F5344CB8AC3E}">
        <p14:creationId xmlns:p14="http://schemas.microsoft.com/office/powerpoint/2010/main" val="20914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04375 0.292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81481E-6 L 0.19245 0.2726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43" y="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81481E-6 L -0.18477 0.2856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41" y="1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22222E-6 L 0.08959 0.1960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6" y="1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5:3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7521" y="1731126"/>
            <a:ext cx="228600" cy="736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505D449-E592-4BCA-B625-1C490D165D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4977521" y="3791215"/>
            <a:ext cx="394464" cy="55448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88351" y="1861940"/>
            <a:ext cx="254000" cy="7239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48A90A2-5CA0-412F-BD2F-B0919DA72E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5856361" y="3799470"/>
            <a:ext cx="394464" cy="554486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76462" y="1779185"/>
            <a:ext cx="381000" cy="736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67EC06A-E00A-4E7C-9E2A-089E0D8959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784096" y="3808995"/>
            <a:ext cx="394464" cy="554486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61046" y="2386713"/>
            <a:ext cx="685800" cy="736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AC7CCE7-948C-4D3F-A131-7A5A447515A0}"/>
              </a:ext>
            </a:extLst>
          </p:cNvPr>
          <p:cNvSpPr txBox="1"/>
          <p:nvPr/>
        </p:nvSpPr>
        <p:spPr>
          <a:xfrm>
            <a:off x="2142277" y="982400"/>
            <a:ext cx="790744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Order these fractions from smallest to greatest.</a:t>
            </a:r>
          </a:p>
        </p:txBody>
      </p:sp>
    </p:spTree>
    <p:extLst>
      <p:ext uri="{BB962C8B-B14F-4D97-AF65-F5344CB8AC3E}">
        <p14:creationId xmlns:p14="http://schemas.microsoft.com/office/powerpoint/2010/main" val="340502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-0.1638 0.19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-0.25534 0.2840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6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48148E-6 L 0.26706 0.2784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67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19791 0.2953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8, Learning Outcome 14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650855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14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 identify when unit fractions cannot be compared</a:t>
                      </a:r>
                    </a:p>
                    <a:p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21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8, Learning Outcome 14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3.2 Unit fractions: identifying, representing and comparing 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829481"/>
              </p:ext>
            </p:extLst>
          </p:nvPr>
        </p:nvGraphicFramePr>
        <p:xfrm>
          <a:off x="4514850" y="4235631"/>
          <a:ext cx="6886575" cy="855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59741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5:4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29-30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Placeholder 9" descr="A picture containing graphical user interface  Description automatically generated">
            <a:extLst>
              <a:ext uri="{FF2B5EF4-FFF2-40B4-BE49-F238E27FC236}">
                <a16:creationId xmlns:a16="http://schemas.microsoft.com/office/drawing/2014/main" id="{3D6E0DF4-7397-4D6B-A4DB-97AE67169BB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1944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38425" y="965200"/>
            <a:ext cx="6866620" cy="558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404DDC-5460-4DB0-BF90-322762B057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857366" y="1069121"/>
            <a:ext cx="323708" cy="46027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5:4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CC87BC-819A-445F-9D3F-75C00B8681D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6806" y="2373066"/>
            <a:ext cx="4127894" cy="211186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70D0020-FB48-4FD9-ABF0-655362F0EDE7}"/>
              </a:ext>
            </a:extLst>
          </p:cNvPr>
          <p:cNvSpPr/>
          <p:nvPr/>
        </p:nvSpPr>
        <p:spPr>
          <a:xfrm>
            <a:off x="6848158" y="1341120"/>
            <a:ext cx="241300" cy="112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FF7EBD5-B8FA-4781-AADA-AD4898B42BB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075"/>
          <a:stretch/>
        </p:blipFill>
        <p:spPr>
          <a:xfrm>
            <a:off x="6342200" y="1850416"/>
            <a:ext cx="1138101" cy="17200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72C7091-520F-4E99-8B2C-F439408CC87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1406"/>
          <a:stretch/>
        </p:blipFill>
        <p:spPr>
          <a:xfrm>
            <a:off x="6342200" y="2368295"/>
            <a:ext cx="2226673" cy="236336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20EFA00-34D0-4175-9393-FA48E7FD198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5044" y="2317559"/>
            <a:ext cx="381000" cy="392906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34025" y="5054600"/>
            <a:ext cx="254000" cy="7239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D7576A0-47CA-4715-BDBF-DC118597208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5928931" y="5114509"/>
            <a:ext cx="394464" cy="554486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411913" y="5056188"/>
            <a:ext cx="2286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60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98000" y="198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5514E-17 1.11111E-6 L 0.05664 0.0472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6" y="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5:4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0D0020-FB48-4FD9-ABF0-655362F0EDE7}"/>
              </a:ext>
            </a:extLst>
          </p:cNvPr>
          <p:cNvSpPr/>
          <p:nvPr/>
        </p:nvSpPr>
        <p:spPr>
          <a:xfrm>
            <a:off x="6854508" y="1341120"/>
            <a:ext cx="241300" cy="112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34025" y="5054600"/>
            <a:ext cx="254000" cy="7239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D7576A0-47CA-4715-BDBF-DC11859720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5928931" y="5114509"/>
            <a:ext cx="394464" cy="554486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11913" y="5056188"/>
            <a:ext cx="228600" cy="723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65C636-13C2-4945-8158-21E3538DCC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744331"/>
            <a:ext cx="7907446" cy="13693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5F0A1B5-FEDD-4A23-8700-6396792A276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5044" y="2317559"/>
            <a:ext cx="381000" cy="39290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76500" y="965200"/>
            <a:ext cx="66167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5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9825" y="960438"/>
            <a:ext cx="6702425" cy="5588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5:4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65C636-13C2-4945-8158-21E3538DCC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65" y="2744331"/>
            <a:ext cx="6379871" cy="136933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34025" y="5054600"/>
            <a:ext cx="254000" cy="7239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49266EE-EA67-4B05-A97F-8848928EB97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5928931" y="5114509"/>
            <a:ext cx="394464" cy="554486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11913" y="5056188"/>
            <a:ext cx="228600" cy="723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5ADA6A-B3BA-42D2-A161-2D377FAC59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213" y="993044"/>
            <a:ext cx="323708" cy="46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38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8, Learning Outcome 15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956727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15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 construct a whole when given one part and the fraction that it represents</a:t>
                      </a:r>
                    </a:p>
                    <a:p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78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8, Learning Outcome 15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3.2 Unit fractions: identifying, representing and comparing 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261172"/>
              </p:ext>
            </p:extLst>
          </p:nvPr>
        </p:nvGraphicFramePr>
        <p:xfrm>
          <a:off x="4514850" y="4235631"/>
          <a:ext cx="6886575" cy="855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59741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6:1-6:3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31-33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Placeholder 9" descr="A picture containing graphical user interface  Description automatically generated">
            <a:extLst>
              <a:ext uri="{FF2B5EF4-FFF2-40B4-BE49-F238E27FC236}">
                <a16:creationId xmlns:a16="http://schemas.microsoft.com/office/drawing/2014/main" id="{3D6E0DF4-7397-4D6B-A4DB-97AE67169BB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2861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1:6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ECF72F-CB12-491B-BEA0-EEFE86A2A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3" y="1852975"/>
            <a:ext cx="7975614" cy="343340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36D2A05-DA57-44DA-81F9-A34936957E27}"/>
              </a:ext>
            </a:extLst>
          </p:cNvPr>
          <p:cNvSpPr/>
          <p:nvPr/>
        </p:nvSpPr>
        <p:spPr bwMode="auto">
          <a:xfrm>
            <a:off x="8103539" y="3194050"/>
            <a:ext cx="2021537" cy="2133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04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6:1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4717FA-F5F8-4331-BD75-806D8E25AD82}"/>
              </a:ext>
            </a:extLst>
          </p:cNvPr>
          <p:cNvSpPr txBox="1"/>
          <p:nvPr/>
        </p:nvSpPr>
        <p:spPr>
          <a:xfrm>
            <a:off x="2697114" y="991652"/>
            <a:ext cx="6797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The red rod is      of the whole. What is the whole?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4909" y="936625"/>
            <a:ext cx="203200" cy="558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65A6DE9-3EA6-4EA2-8597-6527842363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599486"/>
            <a:ext cx="3228010" cy="10232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651C2FD-6BD6-46F2-8CBF-DEA07C13F1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0287" y="2627085"/>
            <a:ext cx="3280226" cy="10232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B6CDFD7-A1F4-4D98-9CB5-F3AA863F8EB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7328"/>
          <a:stretch/>
        </p:blipFill>
        <p:spPr>
          <a:xfrm>
            <a:off x="3788229" y="3664855"/>
            <a:ext cx="4717142" cy="102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8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6:1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4717FA-F5F8-4331-BD75-806D8E25AD82}"/>
              </a:ext>
            </a:extLst>
          </p:cNvPr>
          <p:cNvSpPr txBox="1"/>
          <p:nvPr/>
        </p:nvSpPr>
        <p:spPr>
          <a:xfrm>
            <a:off x="2697114" y="991652"/>
            <a:ext cx="6797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The red rod is      of the whole. What is the whole?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2584" y="991652"/>
            <a:ext cx="203200" cy="558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65A6DE9-3EA6-4EA2-8597-6527842363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7771" y="2627084"/>
            <a:ext cx="1530804" cy="9956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651C2FD-6BD6-46F2-8CBF-DEA07C13F1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8575" y="2627084"/>
            <a:ext cx="6211148" cy="99566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B6CDFD7-A1F4-4D98-9CB5-F3AA863F8EB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3622746"/>
            <a:ext cx="7907446" cy="111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3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6:1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4717FA-F5F8-4331-BD75-806D8E25AD82}"/>
              </a:ext>
            </a:extLst>
          </p:cNvPr>
          <p:cNvSpPr txBox="1"/>
          <p:nvPr/>
        </p:nvSpPr>
        <p:spPr>
          <a:xfrm>
            <a:off x="2697114" y="991652"/>
            <a:ext cx="6797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The red rod is      of the whole. What is the whole?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41925" y="991652"/>
            <a:ext cx="203200" cy="558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65A6DE9-3EA6-4EA2-8597-6527842363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2669194"/>
            <a:ext cx="1543051" cy="95355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651C2FD-6BD6-46F2-8CBF-DEA07C13F1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2681894"/>
            <a:ext cx="3657601" cy="86140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B6CDFD7-A1F4-4D98-9CB5-F3AA863F8EB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3696106"/>
            <a:ext cx="7907446" cy="86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1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6:1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4717FA-F5F8-4331-BD75-806D8E25AD82}"/>
              </a:ext>
            </a:extLst>
          </p:cNvPr>
          <p:cNvSpPr txBox="1"/>
          <p:nvPr/>
        </p:nvSpPr>
        <p:spPr>
          <a:xfrm>
            <a:off x="2697114" y="991652"/>
            <a:ext cx="6797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The red rod is      of the whole. What is the whole?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0013" y="963276"/>
            <a:ext cx="215900" cy="558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65A6DE9-3EA6-4EA2-8597-6527842363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6250" y="2616200"/>
            <a:ext cx="1600200" cy="990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651C2FD-6BD6-46F2-8CBF-DEA07C13F1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6450" y="2665453"/>
            <a:ext cx="5433273" cy="9956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B6CDFD7-A1F4-4D98-9CB5-F3AA863F8EB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3606801"/>
            <a:ext cx="7907446" cy="9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0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6:2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372FD9-8875-4C8D-9886-4212C23FA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844959"/>
            <a:ext cx="7907446" cy="537127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CB09ACA-561C-4727-8A34-DF5BACFE2233}"/>
              </a:ext>
            </a:extLst>
          </p:cNvPr>
          <p:cNvSpPr/>
          <p:nvPr/>
        </p:nvSpPr>
        <p:spPr>
          <a:xfrm>
            <a:off x="6821714" y="2133600"/>
            <a:ext cx="682172" cy="624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059E10-D24B-4165-BA13-1D10FD020B9D}"/>
              </a:ext>
            </a:extLst>
          </p:cNvPr>
          <p:cNvSpPr/>
          <p:nvPr/>
        </p:nvSpPr>
        <p:spPr>
          <a:xfrm>
            <a:off x="8094632" y="2133600"/>
            <a:ext cx="1150968" cy="312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1CA735-AB3B-4483-9E51-A6889A477E1C}"/>
              </a:ext>
            </a:extLst>
          </p:cNvPr>
          <p:cNvSpPr/>
          <p:nvPr/>
        </p:nvSpPr>
        <p:spPr>
          <a:xfrm>
            <a:off x="8094632" y="2467427"/>
            <a:ext cx="1150968" cy="312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2CEC42-D359-43DA-B378-0ABA4CD081F7}"/>
              </a:ext>
            </a:extLst>
          </p:cNvPr>
          <p:cNvSpPr/>
          <p:nvPr/>
        </p:nvSpPr>
        <p:spPr>
          <a:xfrm>
            <a:off x="6821714" y="3218541"/>
            <a:ext cx="682172" cy="624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281F05-E011-440E-8977-91C547F641AF}"/>
              </a:ext>
            </a:extLst>
          </p:cNvPr>
          <p:cNvSpPr/>
          <p:nvPr/>
        </p:nvSpPr>
        <p:spPr>
          <a:xfrm>
            <a:off x="8094632" y="3204025"/>
            <a:ext cx="1150968" cy="312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AC0982-73A8-4F4A-8459-416F7A1532E8}"/>
              </a:ext>
            </a:extLst>
          </p:cNvPr>
          <p:cNvSpPr/>
          <p:nvPr/>
        </p:nvSpPr>
        <p:spPr>
          <a:xfrm>
            <a:off x="8094632" y="3530596"/>
            <a:ext cx="1150968" cy="312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EA1CF70-CD1F-40C8-95A0-ECBA428F9BB6}"/>
              </a:ext>
            </a:extLst>
          </p:cNvPr>
          <p:cNvSpPr/>
          <p:nvPr/>
        </p:nvSpPr>
        <p:spPr>
          <a:xfrm>
            <a:off x="6821714" y="4100287"/>
            <a:ext cx="682172" cy="624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B0C68E4-095A-4BA1-A79F-8DEFA95DCA4C}"/>
              </a:ext>
            </a:extLst>
          </p:cNvPr>
          <p:cNvSpPr/>
          <p:nvPr/>
        </p:nvSpPr>
        <p:spPr>
          <a:xfrm>
            <a:off x="8143262" y="4275722"/>
            <a:ext cx="1566795" cy="312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44A97AD-1C27-4518-9862-A2EA77E55D8F}"/>
              </a:ext>
            </a:extLst>
          </p:cNvPr>
          <p:cNvSpPr/>
          <p:nvPr/>
        </p:nvSpPr>
        <p:spPr>
          <a:xfrm>
            <a:off x="8128748" y="4590388"/>
            <a:ext cx="1566795" cy="312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8A7B7A3-5244-4960-A068-6A17E0519285}"/>
              </a:ext>
            </a:extLst>
          </p:cNvPr>
          <p:cNvSpPr/>
          <p:nvPr/>
        </p:nvSpPr>
        <p:spPr>
          <a:xfrm>
            <a:off x="6821714" y="5388927"/>
            <a:ext cx="682172" cy="624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4293DDA-ED85-4303-9E42-1263E8C98B7E}"/>
              </a:ext>
            </a:extLst>
          </p:cNvPr>
          <p:cNvSpPr/>
          <p:nvPr/>
        </p:nvSpPr>
        <p:spPr>
          <a:xfrm>
            <a:off x="8143262" y="5398452"/>
            <a:ext cx="1799025" cy="268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2CB93A5-45A2-4AA3-BF91-F3DABD70222A}"/>
              </a:ext>
            </a:extLst>
          </p:cNvPr>
          <p:cNvSpPr/>
          <p:nvPr/>
        </p:nvSpPr>
        <p:spPr>
          <a:xfrm>
            <a:off x="8138175" y="5654426"/>
            <a:ext cx="1799025" cy="268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F1FC202-4386-4E28-A4F2-9F0346BBC9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844961"/>
            <a:ext cx="7907446" cy="112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7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4" grpId="0" animBg="1"/>
      <p:bldP spid="16" grpId="0" animBg="1"/>
      <p:bldP spid="18" grpId="0" animBg="1"/>
      <p:bldP spid="21" grpId="0" animBg="1"/>
      <p:bldP spid="25" grpId="0" animBg="1"/>
      <p:bldP spid="27" grpId="0" animBg="1"/>
      <p:bldP spid="29" grpId="0" animBg="1"/>
      <p:bldP spid="31" grpId="0" animBg="1"/>
      <p:bldP spid="33" grpId="0" animBg="1"/>
      <p:bldP spid="35" grpId="0" animBg="1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6:3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4BB5AB-EA17-4F3A-BA58-55CC8B2CC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273" y="1289320"/>
            <a:ext cx="7899457" cy="42215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095B85C-D669-44DF-9D25-8017F32E492D}"/>
              </a:ext>
            </a:extLst>
          </p:cNvPr>
          <p:cNvSpPr/>
          <p:nvPr/>
        </p:nvSpPr>
        <p:spPr>
          <a:xfrm>
            <a:off x="5791200" y="2311401"/>
            <a:ext cx="508000" cy="312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60F606C-B5E1-44DA-B96A-865147353F1C}"/>
              </a:ext>
            </a:extLst>
          </p:cNvPr>
          <p:cNvSpPr/>
          <p:nvPr/>
        </p:nvSpPr>
        <p:spPr>
          <a:xfrm>
            <a:off x="6971590" y="2217057"/>
            <a:ext cx="1619053" cy="466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102E77-149D-4DEC-8C44-E53908914442}"/>
              </a:ext>
            </a:extLst>
          </p:cNvPr>
          <p:cNvSpPr/>
          <p:nvPr/>
        </p:nvSpPr>
        <p:spPr>
          <a:xfrm>
            <a:off x="5791200" y="2871630"/>
            <a:ext cx="508000" cy="312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FFC466D-661B-4D87-977D-1513FF526809}"/>
              </a:ext>
            </a:extLst>
          </p:cNvPr>
          <p:cNvSpPr/>
          <p:nvPr/>
        </p:nvSpPr>
        <p:spPr>
          <a:xfrm>
            <a:off x="6971590" y="2777286"/>
            <a:ext cx="1619053" cy="466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09785B9-6769-493F-8070-D1B3C3446469}"/>
              </a:ext>
            </a:extLst>
          </p:cNvPr>
          <p:cNvSpPr/>
          <p:nvPr/>
        </p:nvSpPr>
        <p:spPr>
          <a:xfrm>
            <a:off x="5791200" y="3429001"/>
            <a:ext cx="508000" cy="312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CEE2582-DFA3-4540-9394-BC659C0A0B10}"/>
              </a:ext>
            </a:extLst>
          </p:cNvPr>
          <p:cNvSpPr/>
          <p:nvPr/>
        </p:nvSpPr>
        <p:spPr>
          <a:xfrm>
            <a:off x="6971590" y="3334657"/>
            <a:ext cx="2972539" cy="466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F2D3D1D-02FB-4440-AE26-1544F9F48770}"/>
              </a:ext>
            </a:extLst>
          </p:cNvPr>
          <p:cNvSpPr/>
          <p:nvPr/>
        </p:nvSpPr>
        <p:spPr>
          <a:xfrm>
            <a:off x="5811520" y="3975087"/>
            <a:ext cx="508000" cy="312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27AAE46-A145-44E4-B369-54918F2C716E}"/>
              </a:ext>
            </a:extLst>
          </p:cNvPr>
          <p:cNvSpPr/>
          <p:nvPr/>
        </p:nvSpPr>
        <p:spPr>
          <a:xfrm>
            <a:off x="6991910" y="3880743"/>
            <a:ext cx="2972539" cy="466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B8E768D-EA42-4FEA-B77E-9E7519EF79A4}"/>
              </a:ext>
            </a:extLst>
          </p:cNvPr>
          <p:cNvSpPr/>
          <p:nvPr/>
        </p:nvSpPr>
        <p:spPr>
          <a:xfrm>
            <a:off x="5791200" y="4551653"/>
            <a:ext cx="508000" cy="312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217F9CF-A515-4BD1-AADC-9ED02BEA98A8}"/>
              </a:ext>
            </a:extLst>
          </p:cNvPr>
          <p:cNvSpPr/>
          <p:nvPr/>
        </p:nvSpPr>
        <p:spPr>
          <a:xfrm>
            <a:off x="6971590" y="4457309"/>
            <a:ext cx="2972539" cy="466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5696D4E-3B12-4F44-A94C-5A767E1D4AA7}"/>
              </a:ext>
            </a:extLst>
          </p:cNvPr>
          <p:cNvSpPr/>
          <p:nvPr/>
        </p:nvSpPr>
        <p:spPr>
          <a:xfrm>
            <a:off x="5811520" y="5088235"/>
            <a:ext cx="508000" cy="312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82A5937-A65E-4447-8539-4BD4FD1BFA0E}"/>
              </a:ext>
            </a:extLst>
          </p:cNvPr>
          <p:cNvSpPr/>
          <p:nvPr/>
        </p:nvSpPr>
        <p:spPr>
          <a:xfrm>
            <a:off x="6991910" y="4993891"/>
            <a:ext cx="2972539" cy="466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019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2" grpId="0" animBg="1"/>
      <p:bldP spid="23" grpId="0" animBg="1"/>
      <p:bldP spid="28" grpId="0" animBg="1"/>
      <p:bldP spid="30" grpId="0" animBg="1"/>
      <p:bldP spid="40" grpId="0" animBg="1"/>
      <p:bldP spid="41" grpId="0" animBg="1"/>
      <p:bldP spid="44" grpId="0" animBg="1"/>
      <p:bldP spid="45" grpId="0" animBg="1"/>
      <p:bldP spid="48" grpId="0" animBg="1"/>
      <p:bldP spid="49" grpId="0" animBg="1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8, Learning Outcome 16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252552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16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 use knowledge of the relationship between parts and wholes in unit fractions to solve problems</a:t>
                      </a:r>
                    </a:p>
                    <a:p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11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8, Learning Outcome 16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3.2 Unit fractions: identifying, representing and comparing 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091291"/>
              </p:ext>
            </p:extLst>
          </p:nvPr>
        </p:nvGraphicFramePr>
        <p:xfrm>
          <a:off x="4514850" y="4235631"/>
          <a:ext cx="6886575" cy="855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59741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6:4-6:9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33-36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Placeholder 9" descr="A picture containing graphical user interface  Description automatically generated">
            <a:extLst>
              <a:ext uri="{FF2B5EF4-FFF2-40B4-BE49-F238E27FC236}">
                <a16:creationId xmlns:a16="http://schemas.microsoft.com/office/drawing/2014/main" id="{3D6E0DF4-7397-4D6B-A4DB-97AE67169BB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6409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6:4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D4268F-F6BD-4DC0-8F1B-33104C94FC2F}"/>
              </a:ext>
            </a:extLst>
          </p:cNvPr>
          <p:cNvSpPr txBox="1"/>
          <p:nvPr/>
        </p:nvSpPr>
        <p:spPr>
          <a:xfrm>
            <a:off x="2697114" y="991652"/>
            <a:ext cx="679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Which line is longer?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79ACF0-D2B7-4BF5-848B-1F6B3A6A6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963230"/>
            <a:ext cx="7907446" cy="29315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0565649-3BBD-4CAB-90DF-7C122F9E3384}"/>
              </a:ext>
            </a:extLst>
          </p:cNvPr>
          <p:cNvSpPr/>
          <p:nvPr/>
        </p:nvSpPr>
        <p:spPr>
          <a:xfrm>
            <a:off x="6197627" y="1686910"/>
            <a:ext cx="3673366" cy="3531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84FBC4-A500-40BE-81A4-B53433A5EF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7628" y="2222609"/>
            <a:ext cx="3852095" cy="210222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63B62661-955C-466D-95A8-FDAA6DB70B55}"/>
              </a:ext>
            </a:extLst>
          </p:cNvPr>
          <p:cNvSpPr/>
          <p:nvPr/>
        </p:nvSpPr>
        <p:spPr>
          <a:xfrm>
            <a:off x="9034737" y="3737383"/>
            <a:ext cx="4449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4400" dirty="0">
                <a:solidFill>
                  <a:srgbClr val="008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50974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" grpId="0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6:5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D4268F-F6BD-4DC0-8F1B-33104C94FC2F}"/>
              </a:ext>
            </a:extLst>
          </p:cNvPr>
          <p:cNvSpPr txBox="1"/>
          <p:nvPr/>
        </p:nvSpPr>
        <p:spPr>
          <a:xfrm>
            <a:off x="2697114" y="991652"/>
            <a:ext cx="679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Which whole is longer?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5F629C-88CA-437B-B5DD-B82F5E7D0E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7112" y="3097741"/>
            <a:ext cx="952980" cy="3848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601C0F-13A8-47EF-9081-232D5E4AF5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52" y="3097741"/>
            <a:ext cx="952980" cy="3848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83B672-F361-43CA-A876-412490DB60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97096" y="3097741"/>
            <a:ext cx="952980" cy="3848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45E43E-A39E-40C3-A5CD-CEE9BB11AA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7536" y="3097741"/>
            <a:ext cx="952980" cy="3848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9DE6436-3223-4CF0-9A1D-4ED8E3BFD7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9914" y="3097741"/>
            <a:ext cx="952980" cy="38480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627A81C-2672-4490-8562-C0D4FAEB3A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869"/>
          <a:stretch/>
        </p:blipFill>
        <p:spPr>
          <a:xfrm>
            <a:off x="1912826" y="3722776"/>
            <a:ext cx="1527161" cy="38480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A3C7B5C-F35B-4E8A-9FF5-13A827D163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869"/>
          <a:stretch/>
        </p:blipFill>
        <p:spPr>
          <a:xfrm>
            <a:off x="3429238" y="3722776"/>
            <a:ext cx="1527161" cy="38480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4675008-4FC4-4CEB-A395-4E97442F15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869"/>
          <a:stretch/>
        </p:blipFill>
        <p:spPr>
          <a:xfrm>
            <a:off x="4945650" y="3722776"/>
            <a:ext cx="1527161" cy="38480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DFEE87F-1F41-43C8-9C9D-8164F3041D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869"/>
          <a:stretch/>
        </p:blipFill>
        <p:spPr>
          <a:xfrm>
            <a:off x="6462064" y="3723162"/>
            <a:ext cx="1527161" cy="38480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D845379-2E1A-454A-A14B-6DB5D4C15E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869"/>
          <a:stretch/>
        </p:blipFill>
        <p:spPr>
          <a:xfrm>
            <a:off x="7967727" y="3723162"/>
            <a:ext cx="1527161" cy="38480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FA58E964-A7DE-4F35-BEF2-B5A15F58DD9F}"/>
              </a:ext>
            </a:extLst>
          </p:cNvPr>
          <p:cNvSpPr/>
          <p:nvPr/>
        </p:nvSpPr>
        <p:spPr>
          <a:xfrm>
            <a:off x="9784815" y="3606756"/>
            <a:ext cx="4449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4400" dirty="0">
                <a:solidFill>
                  <a:srgbClr val="008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23215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627060-3723-4FBD-A948-4D9EF194A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242" y="1456446"/>
            <a:ext cx="5991437" cy="406561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1:6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CC49B3-AC91-4147-BE12-5F73989A9E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024" y="2097100"/>
            <a:ext cx="5291140" cy="22565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7C509D-66C4-4A2C-B067-610D60C7E2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954" y="2130440"/>
            <a:ext cx="1351963" cy="240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4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6:6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D4268F-F6BD-4DC0-8F1B-33104C94FC2F}"/>
              </a:ext>
            </a:extLst>
          </p:cNvPr>
          <p:cNvSpPr txBox="1"/>
          <p:nvPr/>
        </p:nvSpPr>
        <p:spPr>
          <a:xfrm>
            <a:off x="2697114" y="991652"/>
            <a:ext cx="679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Which class has more students?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B59F1D-6D7C-4752-812E-0ED37E993439}"/>
              </a:ext>
            </a:extLst>
          </p:cNvPr>
          <p:cNvSpPr txBox="1"/>
          <p:nvPr/>
        </p:nvSpPr>
        <p:spPr>
          <a:xfrm>
            <a:off x="3318922" y="5056397"/>
            <a:ext cx="1413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of Class A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3503" y="5001370"/>
            <a:ext cx="203200" cy="5588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A86093B-A61C-45EB-B716-C08BD63A19F9}"/>
              </a:ext>
            </a:extLst>
          </p:cNvPr>
          <p:cNvSpPr txBox="1"/>
          <p:nvPr/>
        </p:nvSpPr>
        <p:spPr>
          <a:xfrm>
            <a:off x="7594084" y="5055048"/>
            <a:ext cx="1413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of Class B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8665" y="5000021"/>
            <a:ext cx="203200" cy="5588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FFA9C0AC-330F-41C3-A050-A3D04A73FCC0}"/>
              </a:ext>
            </a:extLst>
          </p:cNvPr>
          <p:cNvSpPr/>
          <p:nvPr/>
        </p:nvSpPr>
        <p:spPr>
          <a:xfrm>
            <a:off x="9443000" y="4871676"/>
            <a:ext cx="4449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4400" dirty="0">
                <a:solidFill>
                  <a:srgbClr val="008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GB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7A4DCD-9BBE-473E-B788-B14131D77B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5574" y="3200739"/>
            <a:ext cx="1413674" cy="14340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772ED12-A4C7-478C-B6AB-72723AA2232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2754" y="3200739"/>
            <a:ext cx="1342860" cy="14340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24345CB-7C3A-4EF3-A74B-EB806C3E52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1900" y="3200738"/>
            <a:ext cx="1413674" cy="143401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67102EF-9DA3-494A-9934-81F93B24713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579" y="3200737"/>
            <a:ext cx="1413674" cy="143401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AA0C8B9-BAC5-4609-9C6D-42498220BBF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8737" y="1766722"/>
            <a:ext cx="1413674" cy="143401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3DEA4C3-30A2-4A5C-B84B-CDC4E7FAFC2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5063" y="1766721"/>
            <a:ext cx="1413674" cy="143401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EA0EB7B-422E-4433-A83A-BE30F2C9275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06428" y="3200736"/>
            <a:ext cx="1342860" cy="143401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FE0DAD5-5D84-46EB-B352-CFA27AE853E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0100" y="3200736"/>
            <a:ext cx="1342860" cy="143401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7A1E371-D2A1-479B-A61A-6F01420E0E1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2754" y="1836534"/>
            <a:ext cx="1342860" cy="143401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9FA87CE-E092-4C3C-9E35-AA80372C3B6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06428" y="1836531"/>
            <a:ext cx="1342860" cy="143401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D6D87B5-B018-4098-94E0-007F49ADEB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0100" y="1836531"/>
            <a:ext cx="1342860" cy="1434015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2987213-434A-4635-9CC3-A062242E6375}"/>
              </a:ext>
            </a:extLst>
          </p:cNvPr>
          <p:cNvCxnSpPr>
            <a:cxnSpLocks/>
          </p:cNvCxnSpPr>
          <p:nvPr/>
        </p:nvCxnSpPr>
        <p:spPr>
          <a:xfrm>
            <a:off x="6096000" y="1627164"/>
            <a:ext cx="0" cy="40139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85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6:6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D4268F-F6BD-4DC0-8F1B-33104C94FC2F}"/>
              </a:ext>
            </a:extLst>
          </p:cNvPr>
          <p:cNvSpPr txBox="1"/>
          <p:nvPr/>
        </p:nvSpPr>
        <p:spPr>
          <a:xfrm>
            <a:off x="2697114" y="991652"/>
            <a:ext cx="679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Which class has more students?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B59F1D-6D7C-4752-812E-0ED37E993439}"/>
              </a:ext>
            </a:extLst>
          </p:cNvPr>
          <p:cNvSpPr txBox="1"/>
          <p:nvPr/>
        </p:nvSpPr>
        <p:spPr>
          <a:xfrm>
            <a:off x="3318922" y="5483117"/>
            <a:ext cx="1413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of Class C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3503" y="5428090"/>
            <a:ext cx="203200" cy="5588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A86093B-A61C-45EB-B716-C08BD63A19F9}"/>
              </a:ext>
            </a:extLst>
          </p:cNvPr>
          <p:cNvSpPr txBox="1"/>
          <p:nvPr/>
        </p:nvSpPr>
        <p:spPr>
          <a:xfrm>
            <a:off x="7594084" y="5481768"/>
            <a:ext cx="1413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of Class D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8665" y="5426741"/>
            <a:ext cx="203200" cy="5588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FFA9C0AC-330F-41C3-A050-A3D04A73FCC0}"/>
              </a:ext>
            </a:extLst>
          </p:cNvPr>
          <p:cNvSpPr/>
          <p:nvPr/>
        </p:nvSpPr>
        <p:spPr>
          <a:xfrm>
            <a:off x="4929058" y="5298396"/>
            <a:ext cx="4449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4400" dirty="0">
                <a:solidFill>
                  <a:srgbClr val="008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GB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0AA18D-E5C0-4BF7-B516-002D6A9FF12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6923" y="3593660"/>
            <a:ext cx="1542786" cy="16002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6895CA-7781-47A9-ABEF-5BA033CFD9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938"/>
          <a:stretch/>
        </p:blipFill>
        <p:spPr>
          <a:xfrm>
            <a:off x="6717294" y="3593660"/>
            <a:ext cx="1542786" cy="160027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BBBA7FE-FDA8-4056-B2B7-10FD971D206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6203" y="3579904"/>
            <a:ext cx="1542786" cy="160027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C8C5A5D-ABB0-4FCF-8838-7F92DB373C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9236" y="1746349"/>
            <a:ext cx="1542786" cy="160027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EC7ED59-3F00-4F1D-A61D-BFD9D31CE3A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6769" y="1738412"/>
            <a:ext cx="1542786" cy="160027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9FF36EB-5CC6-49DD-9F9D-12C4AFE968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5622" y="2209602"/>
            <a:ext cx="1542786" cy="160027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33FABD3-98F3-48D2-B093-390FF8EE640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938"/>
          <a:stretch/>
        </p:blipFill>
        <p:spPr>
          <a:xfrm>
            <a:off x="8617365" y="3579903"/>
            <a:ext cx="1542786" cy="16002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BAD3159-2A44-47EC-8D64-A2256A00F57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938"/>
          <a:stretch/>
        </p:blipFill>
        <p:spPr>
          <a:xfrm>
            <a:off x="7713968" y="2179121"/>
            <a:ext cx="1542786" cy="160027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68B5FB4-C190-4B34-AB49-9FA0DD706C6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938"/>
          <a:stretch/>
        </p:blipFill>
        <p:spPr>
          <a:xfrm>
            <a:off x="9166906" y="1866841"/>
            <a:ext cx="1542786" cy="160027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9B30EF9-E820-4091-8505-0EA8E4D51E4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938"/>
          <a:stretch/>
        </p:blipFill>
        <p:spPr>
          <a:xfrm>
            <a:off x="6321625" y="1851601"/>
            <a:ext cx="1542786" cy="1600277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8DD3F60-22E9-462C-8EA1-772F8351D757}"/>
              </a:ext>
            </a:extLst>
          </p:cNvPr>
          <p:cNvCxnSpPr>
            <a:cxnSpLocks/>
          </p:cNvCxnSpPr>
          <p:nvPr/>
        </p:nvCxnSpPr>
        <p:spPr>
          <a:xfrm>
            <a:off x="6096000" y="1627164"/>
            <a:ext cx="0" cy="44406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49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6:8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D4268F-F6BD-4DC0-8F1B-33104C94FC2F}"/>
              </a:ext>
            </a:extLst>
          </p:cNvPr>
          <p:cNvSpPr txBox="1"/>
          <p:nvPr/>
        </p:nvSpPr>
        <p:spPr>
          <a:xfrm>
            <a:off x="2697114" y="991652"/>
            <a:ext cx="679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Which class has more students?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B59F1D-6D7C-4752-812E-0ED37E993439}"/>
              </a:ext>
            </a:extLst>
          </p:cNvPr>
          <p:cNvSpPr txBox="1"/>
          <p:nvPr/>
        </p:nvSpPr>
        <p:spPr>
          <a:xfrm>
            <a:off x="3303682" y="5483117"/>
            <a:ext cx="1413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of Class E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98263" y="5428090"/>
            <a:ext cx="203200" cy="5588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A86093B-A61C-45EB-B716-C08BD63A19F9}"/>
              </a:ext>
            </a:extLst>
          </p:cNvPr>
          <p:cNvSpPr txBox="1"/>
          <p:nvPr/>
        </p:nvSpPr>
        <p:spPr>
          <a:xfrm>
            <a:off x="7563604" y="5481768"/>
            <a:ext cx="1413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of Class F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8665" y="5426741"/>
            <a:ext cx="203200" cy="5588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F907BF8-4146-479F-92AD-677AE66D8A60}"/>
              </a:ext>
            </a:extLst>
          </p:cNvPr>
          <p:cNvSpPr/>
          <p:nvPr/>
        </p:nvSpPr>
        <p:spPr>
          <a:xfrm>
            <a:off x="9427760" y="5298396"/>
            <a:ext cx="4449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4400" dirty="0">
                <a:solidFill>
                  <a:srgbClr val="008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GB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E58A35-865F-49EB-B45E-670A922AA2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5574" y="3200794"/>
            <a:ext cx="1413674" cy="14506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16FCC26-84C6-461E-A16A-83485F2756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28"/>
          <a:stretch/>
        </p:blipFill>
        <p:spPr>
          <a:xfrm>
            <a:off x="6392754" y="3084680"/>
            <a:ext cx="1425366" cy="14506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54A36F2-53AA-40E2-A3B9-D7D1ECB3F38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15103" y="3947169"/>
            <a:ext cx="1413674" cy="14506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CE6E246-7369-4360-8F3E-E87F19F259A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8264" y="2656250"/>
            <a:ext cx="1413674" cy="145064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47B05A4-3536-46B1-A3F9-D75B4128742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7921" y="3220780"/>
            <a:ext cx="1413674" cy="145064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40E2525-8485-45BD-B105-1F0C20FEA1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5574" y="1792965"/>
            <a:ext cx="1413674" cy="145064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C90931D-DA63-4DF4-98C5-E2FB7B5060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7921" y="1812951"/>
            <a:ext cx="1413674" cy="145064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D6276CD-B85E-434E-89D7-F9A67E0BEA1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28"/>
          <a:stretch/>
        </p:blipFill>
        <p:spPr>
          <a:xfrm>
            <a:off x="7714931" y="3507530"/>
            <a:ext cx="1425366" cy="145064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DB283C2-E0B6-4CA1-BD57-23BE6700A30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28"/>
          <a:stretch/>
        </p:blipFill>
        <p:spPr>
          <a:xfrm>
            <a:off x="9140297" y="3098466"/>
            <a:ext cx="1425366" cy="145064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97EAE9E-E664-43C0-9A7B-F5E49B26C80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28"/>
          <a:stretch/>
        </p:blipFill>
        <p:spPr>
          <a:xfrm>
            <a:off x="6449265" y="1544757"/>
            <a:ext cx="1425366" cy="145064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B637D73-3E15-4A52-B45F-B28A6EE053B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28"/>
          <a:stretch/>
        </p:blipFill>
        <p:spPr>
          <a:xfrm>
            <a:off x="7771442" y="1967607"/>
            <a:ext cx="1425366" cy="145064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E651E5D-9251-4D2D-9FBE-CD4D771823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28"/>
          <a:stretch/>
        </p:blipFill>
        <p:spPr>
          <a:xfrm>
            <a:off x="9196808" y="1558543"/>
            <a:ext cx="1425366" cy="1450641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263B43E-93A4-41B9-A205-8608CA420744}"/>
              </a:ext>
            </a:extLst>
          </p:cNvPr>
          <p:cNvCxnSpPr>
            <a:cxnSpLocks/>
          </p:cNvCxnSpPr>
          <p:nvPr/>
        </p:nvCxnSpPr>
        <p:spPr>
          <a:xfrm>
            <a:off x="6096000" y="1627164"/>
            <a:ext cx="0" cy="44406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C6DBAFC7-7557-44B1-A486-09282D91C4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6684" y="1345280"/>
            <a:ext cx="1413674" cy="145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6:9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F8EB0D-6DD9-4274-A445-C61D7B170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6" y="918853"/>
            <a:ext cx="6135088" cy="50202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389E23-A615-4219-87A6-B10A9C57BE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7086" y="1915886"/>
            <a:ext cx="435429" cy="5080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4EE956-711D-4F07-8383-C1725A7262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7085" y="2712738"/>
            <a:ext cx="435429" cy="53846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00CA87C-3052-4276-869A-8030488965E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7084" y="3496508"/>
            <a:ext cx="435429" cy="53846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CA6D3CE-06EC-46EA-9607-16C75A5346A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47543" y="4470400"/>
            <a:ext cx="406400" cy="3918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CB99C12-DCD2-475E-854C-6F1B676FFEE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1441" y="4244976"/>
            <a:ext cx="1391285" cy="8191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A38E192-B9C4-4BA6-B830-6B0712AAC6B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47545" y="5297714"/>
            <a:ext cx="638627" cy="3918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26B60DA-B402-4086-A6BD-24E067256501}"/>
              </a:ext>
            </a:extLst>
          </p:cNvPr>
          <p:cNvSpPr/>
          <p:nvPr/>
        </p:nvSpPr>
        <p:spPr>
          <a:xfrm>
            <a:off x="3121026" y="5118101"/>
            <a:ext cx="1296299" cy="759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8C00A6-2729-4D97-80B7-12594A5B049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0658" y="5093857"/>
            <a:ext cx="803084" cy="7771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3200CE4-1419-4D4A-AD3C-71B7BDDCDBD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1549" y="5093857"/>
            <a:ext cx="399719" cy="3868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E77FA6B-1C64-41E0-9D1D-3D3C659EBD6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5868" y="5093857"/>
            <a:ext cx="399719" cy="38682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B0FE1E-BAF8-414B-AD15-A0C91E7E974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8626" y="5093857"/>
            <a:ext cx="399719" cy="3868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16A69A0-6AF7-480B-9824-F777BDAF1D0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9084" y="5490557"/>
            <a:ext cx="399719" cy="38682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BE34F8B-363E-4133-A8FA-FC4861DC616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7957" y="5497739"/>
            <a:ext cx="399719" cy="38682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BFDE8B0-BE3C-466E-AE21-ADA57C66A39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75926" y="5496088"/>
            <a:ext cx="399719" cy="38682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AE4B0EC-339B-4D38-BF97-3A6DA8D62F7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0210" y="5101562"/>
            <a:ext cx="399719" cy="38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4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8, Learning Outcome 17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218636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17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 identify the whole, the number of equal parts and the size of each part as a unit fraction</a:t>
                      </a:r>
                    </a:p>
                    <a:p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98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Year 4, Unit 8, Learning Outcome 17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49" y="1062838"/>
            <a:ext cx="7219319" cy="477996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the DfE Mathematics guidance. Page references relate to the 335-page document available as a download at the bottom of </a:t>
            </a:r>
            <a:r>
              <a:rPr lang="en-GB" sz="2000" dirty="0">
                <a:hlinkClick r:id="rId3"/>
              </a:rPr>
              <a:t>this web page</a:t>
            </a:r>
            <a:r>
              <a:rPr lang="en-GB" sz="2000" dirty="0"/>
              <a:t>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143771"/>
              </p:ext>
            </p:extLst>
          </p:nvPr>
        </p:nvGraphicFramePr>
        <p:xfrm>
          <a:off x="4514848" y="2815642"/>
          <a:ext cx="721932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8876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3370444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Ready to progress criteria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3F-2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124-126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pic>
        <p:nvPicPr>
          <p:cNvPr id="8" name="Picture Placeholder 7" descr="Graphical user interface, text  Description automatically generated">
            <a:extLst>
              <a:ext uri="{FF2B5EF4-FFF2-40B4-BE49-F238E27FC236}">
                <a16:creationId xmlns:a16="http://schemas.microsoft.com/office/drawing/2014/main" id="{778E3E13-F15C-4591-81C5-CA48EB6AE4E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" b="510"/>
          <a:stretch>
            <a:fillRect/>
          </a:stretch>
        </p:blipFill>
        <p:spPr>
          <a:xfrm>
            <a:off x="593725" y="1039018"/>
            <a:ext cx="3395663" cy="477996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Action Button: Return 8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DAB83022-D258-4BA1-881B-85A87B12EB29}"/>
              </a:ext>
            </a:extLst>
          </p:cNvPr>
          <p:cNvSpPr/>
          <p:nvPr/>
        </p:nvSpPr>
        <p:spPr>
          <a:xfrm>
            <a:off x="593725" y="600418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19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8, Learning Outcome 18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657419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18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 quantify the number of items in each part and connect to the unit fraction operator </a:t>
                      </a:r>
                    </a:p>
                    <a:p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43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Year 4, Unit 8, Learning Outcome 18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49" y="1062838"/>
            <a:ext cx="7219319" cy="477996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the DfE Mathematics guidance. Page references relate to the 335-page document available as a download at the bottom of </a:t>
            </a:r>
            <a:r>
              <a:rPr lang="en-GB" sz="2000" dirty="0">
                <a:hlinkClick r:id="rId3"/>
              </a:rPr>
              <a:t>this web page</a:t>
            </a:r>
            <a:r>
              <a:rPr lang="en-GB" sz="2000" dirty="0"/>
              <a:t>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/>
        </p:nvGraphicFramePr>
        <p:xfrm>
          <a:off x="4514848" y="2815642"/>
          <a:ext cx="721932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8876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3370444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Ready to progress criteria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3F-2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124-126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pic>
        <p:nvPicPr>
          <p:cNvPr id="8" name="Picture Placeholder 7" descr="Graphical user interface, text  Description automatically generated">
            <a:extLst>
              <a:ext uri="{FF2B5EF4-FFF2-40B4-BE49-F238E27FC236}">
                <a16:creationId xmlns:a16="http://schemas.microsoft.com/office/drawing/2014/main" id="{778E3E13-F15C-4591-81C5-CA48EB6AE4E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" b="510"/>
          <a:stretch>
            <a:fillRect/>
          </a:stretch>
        </p:blipFill>
        <p:spPr>
          <a:xfrm>
            <a:off x="593725" y="1039018"/>
            <a:ext cx="3395663" cy="477996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Action Button: Return 8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DAB83022-D258-4BA1-881B-85A87B12EB29}"/>
              </a:ext>
            </a:extLst>
          </p:cNvPr>
          <p:cNvSpPr/>
          <p:nvPr/>
        </p:nvSpPr>
        <p:spPr>
          <a:xfrm>
            <a:off x="593725" y="600418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33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9">
                <a:extLst>
                  <a:ext uri="{FF2B5EF4-FFF2-40B4-BE49-F238E27FC236}">
                    <a16:creationId xmlns:a16="http://schemas.microsoft.com/office/drawing/2014/main" id="{09BC4C21-15DA-419E-B124-7424320A607B}"/>
                  </a:ext>
                </a:extLst>
              </p:cNvPr>
              <p:cNvSpPr txBox="1"/>
              <p:nvPr/>
            </p:nvSpPr>
            <p:spPr>
              <a:xfrm>
                <a:off x="1654865" y="5157832"/>
                <a:ext cx="8975035" cy="1308050"/>
              </a:xfrm>
              <a:prstGeom prst="rect">
                <a:avLst/>
              </a:prstGeom>
              <a:solidFill>
                <a:schemeClr val="accent2"/>
              </a:solidFill>
              <a:ln w="12700"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The whole is 12 oranges. The whole has been divided into </a:t>
                </a:r>
                <a:r>
                  <a:rPr kumimoji="0" lang="en-GB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2</a:t>
                </a:r>
                <a:r>
                  <a:rPr kumimoji="0" lang="en-GB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equal parts. 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Each part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�</m:t>
                        </m:r>
                      </m:den>
                    </m:f>
                  </m:oMath>
                </a14:m>
                <a:r>
                  <a:rPr kumimoji="0" lang="en-GB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  <a:r>
                  <a:rPr kumimoji="0" lang="en-GB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of the whole.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�</m:t>
                        </m:r>
                      </m:den>
                    </m:f>
                  </m:oMath>
                </a14:m>
                <a:r>
                  <a:rPr kumimoji="0" lang="en-GB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of 12 oranges is 6 oranges.  </a:t>
                </a:r>
                <a:endParaRPr kumimoji="0" lang="en-GB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9">
                <a:extLst>
                  <a:ext uri="{FF2B5EF4-FFF2-40B4-BE49-F238E27FC236}">
                    <a16:creationId xmlns:a16="http://schemas.microsoft.com/office/drawing/2014/main" id="{09BC4C21-15DA-419E-B124-7424320A60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865" y="5157832"/>
                <a:ext cx="8975035" cy="1308050"/>
              </a:xfrm>
              <a:prstGeom prst="rect">
                <a:avLst/>
              </a:prstGeom>
              <a:blipFill>
                <a:blip r:embed="rId3"/>
                <a:stretch>
                  <a:fillRect t="-2326" b="-1860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C70CFB8-14D6-4370-B2A9-FD480CD6C623}"/>
              </a:ext>
            </a:extLst>
          </p:cNvPr>
          <p:cNvSpPr txBox="1">
            <a:spLocks/>
          </p:cNvSpPr>
          <p:nvPr/>
        </p:nvSpPr>
        <p:spPr>
          <a:xfrm>
            <a:off x="6225324" y="1469872"/>
            <a:ext cx="5390389" cy="2994678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many oranges are there in the whole set?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many equal parts has the whole set of oranges been divided into? 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fraction of the whole is each part?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many oranges are there in each part?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 the language focus box below to help you describe what is happening in each representation. 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373EA3-6D1D-470D-99CD-932766FCD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3F-2 Find unit fractions of quantities</a:t>
            </a:r>
            <a:br>
              <a:rPr lang="en-GB" kern="0" dirty="0"/>
            </a:br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2A7B7B6-99A1-42A6-8A5E-C1919BF2D122}"/>
              </a:ext>
            </a:extLst>
          </p:cNvPr>
          <p:cNvSpPr/>
          <p:nvPr/>
        </p:nvSpPr>
        <p:spPr>
          <a:xfrm>
            <a:off x="1422540" y="2028719"/>
            <a:ext cx="814388" cy="29260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16B1306-654D-4585-BCEF-722EA118D191}"/>
              </a:ext>
            </a:extLst>
          </p:cNvPr>
          <p:cNvSpPr/>
          <p:nvPr/>
        </p:nvSpPr>
        <p:spPr>
          <a:xfrm>
            <a:off x="2405520" y="2083019"/>
            <a:ext cx="814388" cy="29260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C7B2C7D-0957-43C7-89AA-6DA0181BB08E}"/>
              </a:ext>
            </a:extLst>
          </p:cNvPr>
          <p:cNvSpPr/>
          <p:nvPr/>
        </p:nvSpPr>
        <p:spPr>
          <a:xfrm>
            <a:off x="3391834" y="2028719"/>
            <a:ext cx="814388" cy="29260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4F31265-EAB9-4783-B331-48F62C082EB2}"/>
              </a:ext>
            </a:extLst>
          </p:cNvPr>
          <p:cNvSpPr/>
          <p:nvPr/>
        </p:nvSpPr>
        <p:spPr>
          <a:xfrm>
            <a:off x="4369284" y="2075399"/>
            <a:ext cx="814388" cy="29260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5D7EAB-6F1F-4696-8895-F9060D105F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26183" y="2097305"/>
            <a:ext cx="7907446" cy="292609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8268D2A-245D-4046-B7B9-E67B061A4016}"/>
              </a:ext>
            </a:extLst>
          </p:cNvPr>
          <p:cNvGrpSpPr/>
          <p:nvPr/>
        </p:nvGrpSpPr>
        <p:grpSpPr>
          <a:xfrm>
            <a:off x="1347674" y="1991768"/>
            <a:ext cx="3901354" cy="2999994"/>
            <a:chOff x="1350079" y="2022761"/>
            <a:chExt cx="3901354" cy="2999994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3908D3C6-0EB2-41A3-AFD0-D8A2959708A4}"/>
                </a:ext>
              </a:extLst>
            </p:cNvPr>
            <p:cNvSpPr/>
            <p:nvPr/>
          </p:nvSpPr>
          <p:spPr bwMode="auto">
            <a:xfrm>
              <a:off x="3299702" y="2028077"/>
              <a:ext cx="1951731" cy="2994678"/>
            </a:xfrm>
            <a:prstGeom prst="roundRect">
              <a:avLst/>
            </a:prstGeom>
            <a:noFill/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BE7B0E1-91B2-423D-AEDD-9E3E2DD64319}"/>
                </a:ext>
              </a:extLst>
            </p:cNvPr>
            <p:cNvSpPr/>
            <p:nvPr/>
          </p:nvSpPr>
          <p:spPr bwMode="auto">
            <a:xfrm>
              <a:off x="1350079" y="2022761"/>
              <a:ext cx="1951731" cy="2994678"/>
            </a:xfrm>
            <a:prstGeom prst="roundRect">
              <a:avLst/>
            </a:prstGeom>
            <a:noFill/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C1DFEEE-7C65-404B-9412-066330AD523B}"/>
              </a:ext>
            </a:extLst>
          </p:cNvPr>
          <p:cNvGrpSpPr/>
          <p:nvPr/>
        </p:nvGrpSpPr>
        <p:grpSpPr>
          <a:xfrm>
            <a:off x="1324762" y="1996633"/>
            <a:ext cx="3901353" cy="2999994"/>
            <a:chOff x="1350080" y="2022761"/>
            <a:chExt cx="3901353" cy="2999994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69D168E0-205F-4179-B2BB-FB17779D2961}"/>
                </a:ext>
              </a:extLst>
            </p:cNvPr>
            <p:cNvSpPr/>
            <p:nvPr/>
          </p:nvSpPr>
          <p:spPr bwMode="auto">
            <a:xfrm>
              <a:off x="4417287" y="2028077"/>
              <a:ext cx="834146" cy="2994678"/>
            </a:xfrm>
            <a:prstGeom prst="roundRect">
              <a:avLst/>
            </a:prstGeom>
            <a:noFill/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0D68C52-DF27-481A-93D4-3E9D3E3D8E9F}"/>
                </a:ext>
              </a:extLst>
            </p:cNvPr>
            <p:cNvSpPr/>
            <p:nvPr/>
          </p:nvSpPr>
          <p:spPr bwMode="auto">
            <a:xfrm>
              <a:off x="1350080" y="2022761"/>
              <a:ext cx="907378" cy="2994678"/>
            </a:xfrm>
            <a:prstGeom prst="roundRect">
              <a:avLst/>
            </a:prstGeom>
            <a:noFill/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EB853A2E-F7EC-40D2-8F28-963B794E5375}"/>
                </a:ext>
              </a:extLst>
            </p:cNvPr>
            <p:cNvSpPr/>
            <p:nvPr/>
          </p:nvSpPr>
          <p:spPr bwMode="auto">
            <a:xfrm>
              <a:off x="3447366" y="2028077"/>
              <a:ext cx="834146" cy="2994678"/>
            </a:xfrm>
            <a:prstGeom prst="roundRect">
              <a:avLst/>
            </a:prstGeom>
            <a:noFill/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A7521B72-722F-4E37-B0D4-AD66997A6859}"/>
                </a:ext>
              </a:extLst>
            </p:cNvPr>
            <p:cNvSpPr/>
            <p:nvPr/>
          </p:nvSpPr>
          <p:spPr bwMode="auto">
            <a:xfrm>
              <a:off x="2385762" y="2022761"/>
              <a:ext cx="907378" cy="2994678"/>
            </a:xfrm>
            <a:prstGeom prst="roundRect">
              <a:avLst/>
            </a:prstGeom>
            <a:noFill/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CD3E096-E5F6-42DB-BED2-8836641C297D}"/>
              </a:ext>
            </a:extLst>
          </p:cNvPr>
          <p:cNvGrpSpPr/>
          <p:nvPr/>
        </p:nvGrpSpPr>
        <p:grpSpPr>
          <a:xfrm rot="5400000">
            <a:off x="1798008" y="1519609"/>
            <a:ext cx="2994676" cy="3907363"/>
            <a:chOff x="1350080" y="2022761"/>
            <a:chExt cx="2931432" cy="2999994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5B545EC9-09DD-4A98-96EE-4781BE964BAE}"/>
                </a:ext>
              </a:extLst>
            </p:cNvPr>
            <p:cNvSpPr/>
            <p:nvPr/>
          </p:nvSpPr>
          <p:spPr bwMode="auto">
            <a:xfrm>
              <a:off x="1350080" y="2022761"/>
              <a:ext cx="907378" cy="2994678"/>
            </a:xfrm>
            <a:prstGeom prst="roundRect">
              <a:avLst/>
            </a:prstGeom>
            <a:noFill/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715BF164-FAEA-472A-AE1A-8D65B7C51A7B}"/>
                </a:ext>
              </a:extLst>
            </p:cNvPr>
            <p:cNvSpPr/>
            <p:nvPr/>
          </p:nvSpPr>
          <p:spPr bwMode="auto">
            <a:xfrm>
              <a:off x="3447366" y="2028077"/>
              <a:ext cx="834146" cy="2994678"/>
            </a:xfrm>
            <a:prstGeom prst="roundRect">
              <a:avLst/>
            </a:prstGeom>
            <a:noFill/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A09475B1-D249-4249-B113-FFCE42296CD0}"/>
                </a:ext>
              </a:extLst>
            </p:cNvPr>
            <p:cNvSpPr/>
            <p:nvPr/>
          </p:nvSpPr>
          <p:spPr bwMode="auto">
            <a:xfrm>
              <a:off x="2385762" y="2022761"/>
              <a:ext cx="907378" cy="2994678"/>
            </a:xfrm>
            <a:prstGeom prst="roundRect">
              <a:avLst/>
            </a:prstGeom>
            <a:noFill/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5EBC246-E14B-49BF-BA44-08BEE3EC0E38}"/>
              </a:ext>
            </a:extLst>
          </p:cNvPr>
          <p:cNvGrpSpPr/>
          <p:nvPr/>
        </p:nvGrpSpPr>
        <p:grpSpPr>
          <a:xfrm rot="5400000">
            <a:off x="1794470" y="1576129"/>
            <a:ext cx="3029611" cy="3844136"/>
            <a:chOff x="1350082" y="2039619"/>
            <a:chExt cx="2965629" cy="2951450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B74B242C-3858-440F-9CA4-A2719FD4E20D}"/>
                </a:ext>
              </a:extLst>
            </p:cNvPr>
            <p:cNvSpPr/>
            <p:nvPr/>
          </p:nvSpPr>
          <p:spPr bwMode="auto">
            <a:xfrm>
              <a:off x="1350082" y="2039619"/>
              <a:ext cx="907378" cy="689638"/>
            </a:xfrm>
            <a:prstGeom prst="roundRect">
              <a:avLst/>
            </a:prstGeom>
            <a:noFill/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7716BBD-BC18-4D08-9927-4F3F2F4DAC02}"/>
                </a:ext>
              </a:extLst>
            </p:cNvPr>
            <p:cNvSpPr/>
            <p:nvPr/>
          </p:nvSpPr>
          <p:spPr bwMode="auto">
            <a:xfrm>
              <a:off x="1350082" y="2788942"/>
              <a:ext cx="907378" cy="689638"/>
            </a:xfrm>
            <a:prstGeom prst="roundRect">
              <a:avLst/>
            </a:prstGeom>
            <a:noFill/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9C27FE96-A3F0-4457-A7C1-ED2ECC7FCAC1}"/>
                </a:ext>
              </a:extLst>
            </p:cNvPr>
            <p:cNvSpPr/>
            <p:nvPr/>
          </p:nvSpPr>
          <p:spPr bwMode="auto">
            <a:xfrm>
              <a:off x="1350082" y="3552108"/>
              <a:ext cx="907378" cy="689638"/>
            </a:xfrm>
            <a:prstGeom prst="roundRect">
              <a:avLst/>
            </a:prstGeom>
            <a:noFill/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67D984C8-254D-4B78-AB08-1C78180311F0}"/>
                </a:ext>
              </a:extLst>
            </p:cNvPr>
            <p:cNvSpPr/>
            <p:nvPr/>
          </p:nvSpPr>
          <p:spPr bwMode="auto">
            <a:xfrm>
              <a:off x="1350082" y="4301431"/>
              <a:ext cx="907378" cy="689638"/>
            </a:xfrm>
            <a:prstGeom prst="roundRect">
              <a:avLst/>
            </a:prstGeom>
            <a:noFill/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5EB6BA86-CDF1-45C5-AB64-8EB219B0BD04}"/>
                </a:ext>
              </a:extLst>
            </p:cNvPr>
            <p:cNvSpPr/>
            <p:nvPr/>
          </p:nvSpPr>
          <p:spPr bwMode="auto">
            <a:xfrm>
              <a:off x="2371287" y="2039619"/>
              <a:ext cx="907378" cy="689638"/>
            </a:xfrm>
            <a:prstGeom prst="roundRect">
              <a:avLst/>
            </a:prstGeom>
            <a:noFill/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F99D7F51-AFBF-45FA-922C-5679DDA01A8B}"/>
                </a:ext>
              </a:extLst>
            </p:cNvPr>
            <p:cNvSpPr/>
            <p:nvPr/>
          </p:nvSpPr>
          <p:spPr bwMode="auto">
            <a:xfrm>
              <a:off x="2371287" y="2788942"/>
              <a:ext cx="907378" cy="689638"/>
            </a:xfrm>
            <a:prstGeom prst="roundRect">
              <a:avLst/>
            </a:prstGeom>
            <a:noFill/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A3A5C513-0B4C-4C79-BD23-F4B1C5DF3E0A}"/>
                </a:ext>
              </a:extLst>
            </p:cNvPr>
            <p:cNvSpPr/>
            <p:nvPr/>
          </p:nvSpPr>
          <p:spPr bwMode="auto">
            <a:xfrm>
              <a:off x="2371287" y="3552108"/>
              <a:ext cx="907378" cy="689638"/>
            </a:xfrm>
            <a:prstGeom prst="roundRect">
              <a:avLst/>
            </a:prstGeom>
            <a:noFill/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74374392-1CDD-485F-91BC-6F025968D0D8}"/>
                </a:ext>
              </a:extLst>
            </p:cNvPr>
            <p:cNvSpPr/>
            <p:nvPr/>
          </p:nvSpPr>
          <p:spPr bwMode="auto">
            <a:xfrm>
              <a:off x="2371287" y="4301431"/>
              <a:ext cx="907378" cy="689638"/>
            </a:xfrm>
            <a:prstGeom prst="roundRect">
              <a:avLst/>
            </a:prstGeom>
            <a:noFill/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8CA92758-9BBF-4CD6-8A6F-09965CA55F9F}"/>
                </a:ext>
              </a:extLst>
            </p:cNvPr>
            <p:cNvSpPr/>
            <p:nvPr/>
          </p:nvSpPr>
          <p:spPr bwMode="auto">
            <a:xfrm>
              <a:off x="3408333" y="2039619"/>
              <a:ext cx="907378" cy="689638"/>
            </a:xfrm>
            <a:prstGeom prst="roundRect">
              <a:avLst/>
            </a:prstGeom>
            <a:noFill/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0B8CC2A8-2DB7-4074-87D6-49365FB3F677}"/>
                </a:ext>
              </a:extLst>
            </p:cNvPr>
            <p:cNvSpPr/>
            <p:nvPr/>
          </p:nvSpPr>
          <p:spPr bwMode="auto">
            <a:xfrm>
              <a:off x="3408333" y="2788942"/>
              <a:ext cx="907378" cy="689638"/>
            </a:xfrm>
            <a:prstGeom prst="roundRect">
              <a:avLst/>
            </a:prstGeom>
            <a:noFill/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B340FA66-85A0-4BA3-B51F-995352282825}"/>
                </a:ext>
              </a:extLst>
            </p:cNvPr>
            <p:cNvSpPr/>
            <p:nvPr/>
          </p:nvSpPr>
          <p:spPr bwMode="auto">
            <a:xfrm>
              <a:off x="3408333" y="3552108"/>
              <a:ext cx="907378" cy="689638"/>
            </a:xfrm>
            <a:prstGeom prst="roundRect">
              <a:avLst/>
            </a:prstGeom>
            <a:noFill/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2DD3655E-21B8-4BF0-A86A-FED8B4609761}"/>
                </a:ext>
              </a:extLst>
            </p:cNvPr>
            <p:cNvSpPr/>
            <p:nvPr/>
          </p:nvSpPr>
          <p:spPr bwMode="auto">
            <a:xfrm>
              <a:off x="3408333" y="4301431"/>
              <a:ext cx="907378" cy="689638"/>
            </a:xfrm>
            <a:prstGeom prst="roundRect">
              <a:avLst/>
            </a:prstGeom>
            <a:noFill/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D856193-8D28-4430-9FFA-0C7EA2554BE9}"/>
              </a:ext>
            </a:extLst>
          </p:cNvPr>
          <p:cNvGrpSpPr/>
          <p:nvPr/>
        </p:nvGrpSpPr>
        <p:grpSpPr>
          <a:xfrm rot="5400000">
            <a:off x="1747139" y="1582005"/>
            <a:ext cx="3041365" cy="3844137"/>
            <a:chOff x="1350082" y="2039618"/>
            <a:chExt cx="2977135" cy="2951451"/>
          </a:xfrm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8C91F3ED-77ED-43D0-83F6-80F205A47DA3}"/>
                </a:ext>
              </a:extLst>
            </p:cNvPr>
            <p:cNvSpPr/>
            <p:nvPr/>
          </p:nvSpPr>
          <p:spPr bwMode="auto">
            <a:xfrm>
              <a:off x="1350082" y="2039618"/>
              <a:ext cx="907378" cy="1438961"/>
            </a:xfrm>
            <a:prstGeom prst="roundRect">
              <a:avLst/>
            </a:prstGeom>
            <a:noFill/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9B2609AC-D388-4AA3-A3A3-0A4C33A6442D}"/>
                </a:ext>
              </a:extLst>
            </p:cNvPr>
            <p:cNvSpPr/>
            <p:nvPr/>
          </p:nvSpPr>
          <p:spPr bwMode="auto">
            <a:xfrm>
              <a:off x="1350082" y="3552108"/>
              <a:ext cx="907378" cy="1438961"/>
            </a:xfrm>
            <a:prstGeom prst="roundRect">
              <a:avLst/>
            </a:prstGeom>
            <a:noFill/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423DB2F2-98EB-421A-8B4D-CFF91E3390AC}"/>
                </a:ext>
              </a:extLst>
            </p:cNvPr>
            <p:cNvSpPr/>
            <p:nvPr/>
          </p:nvSpPr>
          <p:spPr bwMode="auto">
            <a:xfrm>
              <a:off x="2387127" y="2039618"/>
              <a:ext cx="907378" cy="1438961"/>
            </a:xfrm>
            <a:prstGeom prst="roundRect">
              <a:avLst/>
            </a:prstGeom>
            <a:noFill/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5682CAF2-8B0D-4E2E-BF36-050E35F68436}"/>
                </a:ext>
              </a:extLst>
            </p:cNvPr>
            <p:cNvSpPr/>
            <p:nvPr/>
          </p:nvSpPr>
          <p:spPr bwMode="auto">
            <a:xfrm>
              <a:off x="2387127" y="3552108"/>
              <a:ext cx="907378" cy="1438961"/>
            </a:xfrm>
            <a:prstGeom prst="roundRect">
              <a:avLst/>
            </a:prstGeom>
            <a:noFill/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3A88C464-62C4-4744-A49A-BBE402256B7C}"/>
                </a:ext>
              </a:extLst>
            </p:cNvPr>
            <p:cNvSpPr/>
            <p:nvPr/>
          </p:nvSpPr>
          <p:spPr bwMode="auto">
            <a:xfrm>
              <a:off x="3419839" y="2039618"/>
              <a:ext cx="907378" cy="1438961"/>
            </a:xfrm>
            <a:prstGeom prst="roundRect">
              <a:avLst/>
            </a:prstGeom>
            <a:noFill/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E926AF18-2917-490D-838A-5ACCD9067904}"/>
                </a:ext>
              </a:extLst>
            </p:cNvPr>
            <p:cNvSpPr/>
            <p:nvPr/>
          </p:nvSpPr>
          <p:spPr bwMode="auto">
            <a:xfrm>
              <a:off x="3419839" y="3552108"/>
              <a:ext cx="907378" cy="1438961"/>
            </a:xfrm>
            <a:prstGeom prst="roundRect">
              <a:avLst/>
            </a:prstGeom>
            <a:noFill/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192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8, Learning Outcome 19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544041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18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 calculate the value of a part by using knowledge of division and division facts</a:t>
                      </a:r>
                    </a:p>
                    <a:p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52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ap  Description automatically generated">
            <a:extLst>
              <a:ext uri="{FF2B5EF4-FFF2-40B4-BE49-F238E27FC236}">
                <a16:creationId xmlns:a16="http://schemas.microsoft.com/office/drawing/2014/main" id="{14407321-D83D-494C-8A4C-1E4456668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919" y="931142"/>
            <a:ext cx="5140631" cy="481912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1:7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32F1B9-0171-4C6E-97C0-4AD54BFB0116}"/>
              </a:ext>
            </a:extLst>
          </p:cNvPr>
          <p:cNvSpPr txBox="1"/>
          <p:nvPr/>
        </p:nvSpPr>
        <p:spPr bwMode="auto">
          <a:xfrm>
            <a:off x="2188105" y="5878291"/>
            <a:ext cx="32095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If the UK is the whole,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9DB8B5-07A2-49F1-B479-820C83FAC636}"/>
              </a:ext>
            </a:extLst>
          </p:cNvPr>
          <p:cNvSpPr txBox="1"/>
          <p:nvPr/>
        </p:nvSpPr>
        <p:spPr bwMode="auto">
          <a:xfrm>
            <a:off x="5196940" y="5878291"/>
            <a:ext cx="48069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then Italy is </a:t>
            </a: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not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part of the whole.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D15C90-73A2-4BAA-AC32-4E3CC2BC0F5D}"/>
              </a:ext>
            </a:extLst>
          </p:cNvPr>
          <p:cNvSpPr txBox="1"/>
          <p:nvPr/>
        </p:nvSpPr>
        <p:spPr bwMode="auto">
          <a:xfrm>
            <a:off x="5196937" y="5878291"/>
            <a:ext cx="42282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then Italy is part of the whole.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602E4F-B5F6-4534-94CB-69A7D759CF01}"/>
              </a:ext>
            </a:extLst>
          </p:cNvPr>
          <p:cNvSpPr txBox="1"/>
          <p:nvPr/>
        </p:nvSpPr>
        <p:spPr bwMode="auto">
          <a:xfrm>
            <a:off x="9298820" y="5790821"/>
            <a:ext cx="510076" cy="70788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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EB6EFB-2F51-488A-90B8-F52C9C8E71B3}"/>
              </a:ext>
            </a:extLst>
          </p:cNvPr>
          <p:cNvSpPr txBox="1"/>
          <p:nvPr/>
        </p:nvSpPr>
        <p:spPr bwMode="auto">
          <a:xfrm>
            <a:off x="9872708" y="5805110"/>
            <a:ext cx="587020" cy="70788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4000" dirty="0">
                <a:solidFill>
                  <a:srgbClr val="00B05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4000" dirty="0">
              <a:solidFill>
                <a:srgbClr val="00B05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4163A3-1CC2-4583-8CA4-9B9956D4B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893" y="2494963"/>
            <a:ext cx="798616" cy="1503963"/>
          </a:xfrm>
          <a:prstGeom prst="rect">
            <a:avLst/>
          </a:prstGeom>
        </p:spPr>
      </p:pic>
      <p:pic>
        <p:nvPicPr>
          <p:cNvPr id="16" name="Picture 15" descr="A close up of an animal  Description automatically generated">
            <a:extLst>
              <a:ext uri="{FF2B5EF4-FFF2-40B4-BE49-F238E27FC236}">
                <a16:creationId xmlns:a16="http://schemas.microsoft.com/office/drawing/2014/main" id="{9A7041A1-4A4C-4C38-B06E-F1E6CF6D62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503" y="4200043"/>
            <a:ext cx="989040" cy="1296050"/>
          </a:xfrm>
          <a:prstGeom prst="rect">
            <a:avLst/>
          </a:prstGeom>
        </p:spPr>
      </p:pic>
      <p:pic>
        <p:nvPicPr>
          <p:cNvPr id="15" name="Picture 14" descr="A screenshot of a cell phone  Description automatically generated">
            <a:extLst>
              <a:ext uri="{FF2B5EF4-FFF2-40B4-BE49-F238E27FC236}">
                <a16:creationId xmlns:a16="http://schemas.microsoft.com/office/drawing/2014/main" id="{E210FAB1-C795-4C5D-A105-278AF6EBF5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519" y="931142"/>
            <a:ext cx="5130031" cy="481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5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  <p:bldP spid="7" grpId="0"/>
      <p:bldP spid="7" grpId="1"/>
      <p:bldP spid="8" grpId="0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Year 4, Unit 8, Learning Outcome 19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49" y="1062838"/>
            <a:ext cx="7219319" cy="477996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the DfE Mathematics guidance. Page references relate to the 335-page document available as a download at the bottom of </a:t>
            </a:r>
            <a:r>
              <a:rPr lang="en-GB" sz="2000" dirty="0">
                <a:hlinkClick r:id="rId3"/>
              </a:rPr>
              <a:t>this web page</a:t>
            </a:r>
            <a:r>
              <a:rPr lang="en-GB" sz="2000" dirty="0"/>
              <a:t>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/>
        </p:nvGraphicFramePr>
        <p:xfrm>
          <a:off x="4514848" y="2815642"/>
          <a:ext cx="721932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8876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3370444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Ready to progress criteria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3F-2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124-126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pic>
        <p:nvPicPr>
          <p:cNvPr id="8" name="Picture Placeholder 7" descr="Graphical user interface, text  Description automatically generated">
            <a:extLst>
              <a:ext uri="{FF2B5EF4-FFF2-40B4-BE49-F238E27FC236}">
                <a16:creationId xmlns:a16="http://schemas.microsoft.com/office/drawing/2014/main" id="{778E3E13-F15C-4591-81C5-CA48EB6AE4E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" b="510"/>
          <a:stretch>
            <a:fillRect/>
          </a:stretch>
        </p:blipFill>
        <p:spPr>
          <a:xfrm>
            <a:off x="593725" y="1039018"/>
            <a:ext cx="3395663" cy="477996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Action Button: Return 8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DAB83022-D258-4BA1-881B-85A87B12EB29}"/>
              </a:ext>
            </a:extLst>
          </p:cNvPr>
          <p:cNvSpPr/>
          <p:nvPr/>
        </p:nvSpPr>
        <p:spPr>
          <a:xfrm>
            <a:off x="593725" y="600418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97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8, Learning Outcome </a:t>
            </a:r>
            <a:r>
              <a:rPr lang="en-GB" sz="2400" b="1" dirty="0"/>
              <a:t>20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46195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20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 calculate the value of a part by connecting knowledge of division and division facts with finding a fraction of a quantity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25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Year 4, Unit 8, Learning Outcome 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49" y="1062838"/>
            <a:ext cx="7219319" cy="477996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the DfE Mathematics guidance. Page references relate to the 335-page document available as a download at the bottom of </a:t>
            </a:r>
            <a:r>
              <a:rPr lang="en-GB" sz="2000" dirty="0">
                <a:hlinkClick r:id="rId3"/>
              </a:rPr>
              <a:t>this web page</a:t>
            </a:r>
            <a:r>
              <a:rPr lang="en-GB" sz="2000" dirty="0"/>
              <a:t>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/>
        </p:nvGraphicFramePr>
        <p:xfrm>
          <a:off x="4514848" y="2815642"/>
          <a:ext cx="721932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8876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3370444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Ready to progress criteria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3F-2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124-126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pic>
        <p:nvPicPr>
          <p:cNvPr id="8" name="Picture Placeholder 7" descr="Graphical user interface, text  Description automatically generated">
            <a:extLst>
              <a:ext uri="{FF2B5EF4-FFF2-40B4-BE49-F238E27FC236}">
                <a16:creationId xmlns:a16="http://schemas.microsoft.com/office/drawing/2014/main" id="{778E3E13-F15C-4591-81C5-CA48EB6AE4E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" b="510"/>
          <a:stretch>
            <a:fillRect/>
          </a:stretch>
        </p:blipFill>
        <p:spPr>
          <a:xfrm>
            <a:off x="593725" y="1039018"/>
            <a:ext cx="3395663" cy="477996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Action Button: Return 8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DAB83022-D258-4BA1-881B-85A87B12EB29}"/>
              </a:ext>
            </a:extLst>
          </p:cNvPr>
          <p:cNvSpPr/>
          <p:nvPr/>
        </p:nvSpPr>
        <p:spPr>
          <a:xfrm>
            <a:off x="593725" y="600418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20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>
            <a:extLst>
              <a:ext uri="{FF2B5EF4-FFF2-40B4-BE49-F238E27FC236}">
                <a16:creationId xmlns:a16="http://schemas.microsoft.com/office/drawing/2014/main" id="{AA1B4FDC-765E-45D5-BC01-F7674FEAFCB2}"/>
              </a:ext>
            </a:extLst>
          </p:cNvPr>
          <p:cNvGrpSpPr/>
          <p:nvPr/>
        </p:nvGrpSpPr>
        <p:grpSpPr>
          <a:xfrm>
            <a:off x="7781996" y="5572609"/>
            <a:ext cx="3362383" cy="948266"/>
            <a:chOff x="1267831" y="3772721"/>
            <a:chExt cx="3362383" cy="948266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B884DA86-4544-4BDF-B248-E3C3E62C3B74}"/>
                </a:ext>
              </a:extLst>
            </p:cNvPr>
            <p:cNvSpPr txBox="1"/>
            <p:nvPr/>
          </p:nvSpPr>
          <p:spPr>
            <a:xfrm>
              <a:off x="1608408" y="3938780"/>
              <a:ext cx="30218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90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of 12 = 3</a:t>
              </a:r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0F97D5C0-DA19-4764-8938-5748A7A5B746}"/>
                </a:ext>
              </a:extLst>
            </p:cNvPr>
            <p:cNvGrpSpPr/>
            <p:nvPr/>
          </p:nvGrpSpPr>
          <p:grpSpPr>
            <a:xfrm>
              <a:off x="1267831" y="3772721"/>
              <a:ext cx="385042" cy="948266"/>
              <a:chOff x="1953213" y="4718608"/>
              <a:chExt cx="385042" cy="948266"/>
            </a:xfrm>
          </p:grpSpPr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7B9B1A26-8129-490A-B5D3-D7B3FBBA6F19}"/>
                  </a:ext>
                </a:extLst>
              </p:cNvPr>
              <p:cNvSpPr txBox="1"/>
              <p:nvPr/>
            </p:nvSpPr>
            <p:spPr>
              <a:xfrm>
                <a:off x="1953213" y="4718608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BA6686ED-C038-4F8D-BEDD-C455910FABC9}"/>
                  </a:ext>
                </a:extLst>
              </p:cNvPr>
              <p:cNvSpPr txBox="1"/>
              <p:nvPr/>
            </p:nvSpPr>
            <p:spPr>
              <a:xfrm>
                <a:off x="1953213" y="5143654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4</a:t>
                </a:r>
              </a:p>
            </p:txBody>
          </p: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AFA954A5-9E6F-4134-9854-6D50E71545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3178" y="5185184"/>
                <a:ext cx="225112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id="{5CC79A42-639D-49DC-8053-2024EC896D3F}"/>
              </a:ext>
            </a:extLst>
          </p:cNvPr>
          <p:cNvSpPr/>
          <p:nvPr/>
        </p:nvSpPr>
        <p:spPr bwMode="auto">
          <a:xfrm>
            <a:off x="9571780" y="5738279"/>
            <a:ext cx="871870" cy="7825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7EFC044-36B9-450D-B24E-E9D8C8030CA5}"/>
              </a:ext>
            </a:extLst>
          </p:cNvPr>
          <p:cNvGrpSpPr/>
          <p:nvPr/>
        </p:nvGrpSpPr>
        <p:grpSpPr>
          <a:xfrm>
            <a:off x="7781996" y="5572609"/>
            <a:ext cx="3362383" cy="948266"/>
            <a:chOff x="1267831" y="3772721"/>
            <a:chExt cx="3362383" cy="948266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2203145C-CFF9-4D7C-9002-06583AAB6FDB}"/>
                </a:ext>
              </a:extLst>
            </p:cNvPr>
            <p:cNvSpPr txBox="1"/>
            <p:nvPr/>
          </p:nvSpPr>
          <p:spPr>
            <a:xfrm>
              <a:off x="1608408" y="3938780"/>
              <a:ext cx="30218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90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of 12 = 6</a:t>
              </a: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29B7A3AC-36F7-4C6B-9DE1-A2E8EFEF9E56}"/>
                </a:ext>
              </a:extLst>
            </p:cNvPr>
            <p:cNvGrpSpPr/>
            <p:nvPr/>
          </p:nvGrpSpPr>
          <p:grpSpPr>
            <a:xfrm>
              <a:off x="1267831" y="3772721"/>
              <a:ext cx="385042" cy="948266"/>
              <a:chOff x="1953213" y="4718608"/>
              <a:chExt cx="385042" cy="948266"/>
            </a:xfrm>
          </p:grpSpPr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9D1DC516-60F3-47D9-A481-FF4B895BDA77}"/>
                  </a:ext>
                </a:extLst>
              </p:cNvPr>
              <p:cNvSpPr txBox="1"/>
              <p:nvPr/>
            </p:nvSpPr>
            <p:spPr>
              <a:xfrm>
                <a:off x="1953213" y="4718608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ED064D4-ACCA-48A1-BE87-6D0CDB5982B8}"/>
                  </a:ext>
                </a:extLst>
              </p:cNvPr>
              <p:cNvSpPr txBox="1"/>
              <p:nvPr/>
            </p:nvSpPr>
            <p:spPr>
              <a:xfrm>
                <a:off x="1953213" y="5143654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5640CA62-12C1-41E3-BEDE-D278E826AD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3178" y="5185184"/>
                <a:ext cx="225112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98F8E939-25F3-444B-817C-196F79D4223E}"/>
              </a:ext>
            </a:extLst>
          </p:cNvPr>
          <p:cNvSpPr/>
          <p:nvPr/>
        </p:nvSpPr>
        <p:spPr bwMode="auto">
          <a:xfrm>
            <a:off x="9571780" y="5738279"/>
            <a:ext cx="871870" cy="7825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FD2895C-90C5-4C1D-9653-1D762E6B35C4}"/>
              </a:ext>
            </a:extLst>
          </p:cNvPr>
          <p:cNvGrpSpPr/>
          <p:nvPr/>
        </p:nvGrpSpPr>
        <p:grpSpPr>
          <a:xfrm>
            <a:off x="7660268" y="5572609"/>
            <a:ext cx="3484111" cy="948266"/>
            <a:chOff x="1146103" y="3772721"/>
            <a:chExt cx="3484111" cy="948266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0AD8FA5-6E63-4F45-8462-243768988C46}"/>
                </a:ext>
              </a:extLst>
            </p:cNvPr>
            <p:cNvSpPr txBox="1"/>
            <p:nvPr/>
          </p:nvSpPr>
          <p:spPr>
            <a:xfrm>
              <a:off x="1608408" y="3938780"/>
              <a:ext cx="30218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90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of 12 = 1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0F7D913-E9AF-4054-8132-2D5853D92C3C}"/>
                </a:ext>
              </a:extLst>
            </p:cNvPr>
            <p:cNvGrpSpPr/>
            <p:nvPr/>
          </p:nvGrpSpPr>
          <p:grpSpPr>
            <a:xfrm>
              <a:off x="1146103" y="3772721"/>
              <a:ext cx="585417" cy="948266"/>
              <a:chOff x="1831485" y="4718608"/>
              <a:chExt cx="585417" cy="948266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6883A987-B182-478E-937F-E5E4A776267A}"/>
                  </a:ext>
                </a:extLst>
              </p:cNvPr>
              <p:cNvSpPr txBox="1"/>
              <p:nvPr/>
            </p:nvSpPr>
            <p:spPr>
              <a:xfrm>
                <a:off x="1926633" y="4718608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A2CED44E-C23C-48B8-BD19-B5918A6C1731}"/>
                  </a:ext>
                </a:extLst>
              </p:cNvPr>
              <p:cNvSpPr txBox="1"/>
              <p:nvPr/>
            </p:nvSpPr>
            <p:spPr>
              <a:xfrm>
                <a:off x="1831485" y="5143654"/>
                <a:ext cx="5854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12</a:t>
                </a:r>
              </a:p>
            </p:txBody>
          </p: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6BBBDBF4-32F1-4F88-86D0-BE6AF6DD86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3178" y="5185184"/>
                <a:ext cx="225112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29AE5680-04C5-4265-A34E-AB6272334DD2}"/>
              </a:ext>
            </a:extLst>
          </p:cNvPr>
          <p:cNvSpPr/>
          <p:nvPr/>
        </p:nvSpPr>
        <p:spPr bwMode="auto">
          <a:xfrm>
            <a:off x="9174078" y="5738279"/>
            <a:ext cx="871870" cy="7825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E84118D-7571-45DB-8A26-0D2AB8D9B0FB}"/>
              </a:ext>
            </a:extLst>
          </p:cNvPr>
          <p:cNvGrpSpPr/>
          <p:nvPr/>
        </p:nvGrpSpPr>
        <p:grpSpPr>
          <a:xfrm>
            <a:off x="7781996" y="5572609"/>
            <a:ext cx="3362383" cy="948266"/>
            <a:chOff x="1267831" y="3772721"/>
            <a:chExt cx="3362383" cy="948266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7B18FE-DE94-4183-AD40-2839C3A9CD44}"/>
                </a:ext>
              </a:extLst>
            </p:cNvPr>
            <p:cNvSpPr txBox="1"/>
            <p:nvPr/>
          </p:nvSpPr>
          <p:spPr>
            <a:xfrm>
              <a:off x="1608408" y="3938780"/>
              <a:ext cx="30218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90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of 12 = 4</a:t>
              </a: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16350DEC-825F-4631-A577-85BF72BE9691}"/>
                </a:ext>
              </a:extLst>
            </p:cNvPr>
            <p:cNvGrpSpPr/>
            <p:nvPr/>
          </p:nvGrpSpPr>
          <p:grpSpPr>
            <a:xfrm>
              <a:off x="1267831" y="3772721"/>
              <a:ext cx="385042" cy="948266"/>
              <a:chOff x="1953213" y="4718608"/>
              <a:chExt cx="385042" cy="948266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F4A5FE1-0A2E-4DCE-9035-3A289595CC9C}"/>
                  </a:ext>
                </a:extLst>
              </p:cNvPr>
              <p:cNvSpPr txBox="1"/>
              <p:nvPr/>
            </p:nvSpPr>
            <p:spPr>
              <a:xfrm>
                <a:off x="1953213" y="4718608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98514A5-60A5-4413-B5C0-B978005B17ED}"/>
                  </a:ext>
                </a:extLst>
              </p:cNvPr>
              <p:cNvSpPr txBox="1"/>
              <p:nvPr/>
            </p:nvSpPr>
            <p:spPr>
              <a:xfrm>
                <a:off x="1953213" y="5143654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3</a:t>
                </a:r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A6EAA69F-34A4-492D-9402-B51B009B78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3178" y="5185184"/>
                <a:ext cx="225112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58D73637-EA9F-4C58-B11D-0EBA425B5FC6}"/>
              </a:ext>
            </a:extLst>
          </p:cNvPr>
          <p:cNvSpPr/>
          <p:nvPr/>
        </p:nvSpPr>
        <p:spPr bwMode="auto">
          <a:xfrm>
            <a:off x="9174078" y="5738279"/>
            <a:ext cx="871870" cy="7825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79066E-BD39-46F3-AFF8-81D094261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3F-2 Find unit fractions of quantities</a:t>
            </a:r>
            <a:br>
              <a:rPr lang="en-GB" kern="0" dirty="0"/>
            </a:b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9E4906-3FBF-40F7-8898-102AFF3D86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070" y="1330728"/>
            <a:ext cx="6135088" cy="7117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67CF0F-F790-43F8-9368-0A8F236013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070" y="2968596"/>
            <a:ext cx="6135088" cy="81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941908-D7A3-4C7F-8FD4-45801E0C86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070" y="2409796"/>
            <a:ext cx="6135088" cy="558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782690-DD36-4B57-AED4-86BCECE3AC8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070" y="3768696"/>
            <a:ext cx="6135088" cy="558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C89720A-E548-4496-9BD7-913FD50583EA}"/>
              </a:ext>
            </a:extLst>
          </p:cNvPr>
          <p:cNvSpPr/>
          <p:nvPr/>
        </p:nvSpPr>
        <p:spPr>
          <a:xfrm>
            <a:off x="3542414" y="4035396"/>
            <a:ext cx="139700" cy="35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2B7F4C8-5198-46F7-BA2D-12025CDA74B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720" y="4662489"/>
            <a:ext cx="6135088" cy="14462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17BB1F-B968-43F9-8918-D58F161AD56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070" y="1330112"/>
            <a:ext cx="6135088" cy="7004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96F822-707F-49DE-8540-C2894FA890E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070" y="2968596"/>
            <a:ext cx="6135088" cy="736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808179E-8D99-4E21-86A5-D610A17884C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245" y="3713134"/>
            <a:ext cx="6135088" cy="6143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FD34128-64DE-4DDF-AB2B-760D9FC840F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070" y="4661344"/>
            <a:ext cx="6135088" cy="1447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62CD63-2E41-4089-B361-51F315D7404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070" y="1335053"/>
            <a:ext cx="6135088" cy="71171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6651EB8-B936-47C7-9B89-CD6A07BE2F7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070" y="2976534"/>
            <a:ext cx="6135088" cy="7921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7FDC7D4-E829-4A2C-B923-B0A7133F8B7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070" y="3768694"/>
            <a:ext cx="6135088" cy="5588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1CAB2DA-74D0-4AE5-9EF4-9288FF2A182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039" y="4672012"/>
            <a:ext cx="6135088" cy="143430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902060B-E665-4543-BAEE-3657EE7FF52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070" y="1342988"/>
            <a:ext cx="6135088" cy="68755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6F8DCE1-B37B-43E8-AE34-98D6EA989FA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070" y="2964630"/>
            <a:ext cx="6135088" cy="81676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31B0747-75FB-48BD-9C13-3AEA40DA305F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720" y="3722657"/>
            <a:ext cx="6135088" cy="346277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A098BDE-D178-4DDF-BB52-911A891A8D3C}"/>
              </a:ext>
            </a:extLst>
          </p:cNvPr>
          <p:cNvSpPr/>
          <p:nvPr/>
        </p:nvSpPr>
        <p:spPr>
          <a:xfrm>
            <a:off x="1986637" y="4082076"/>
            <a:ext cx="247650" cy="327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024764" y="4074485"/>
            <a:ext cx="171396" cy="251424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590DD4F2-358D-4C70-A194-3D6335A0DE35}"/>
              </a:ext>
            </a:extLst>
          </p:cNvPr>
          <p:cNvSpPr/>
          <p:nvPr/>
        </p:nvSpPr>
        <p:spPr>
          <a:xfrm>
            <a:off x="5021991" y="4041273"/>
            <a:ext cx="247650" cy="327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034718" y="4071315"/>
            <a:ext cx="171396" cy="25142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B88688B-DB9B-4887-8F96-8B7A5268A77E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420" y="4656586"/>
            <a:ext cx="6135088" cy="144973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E0936302-C265-4FD0-8BC9-0EB31D697CEC}"/>
              </a:ext>
            </a:extLst>
          </p:cNvPr>
          <p:cNvSpPr/>
          <p:nvPr/>
        </p:nvSpPr>
        <p:spPr>
          <a:xfrm>
            <a:off x="1986637" y="5572609"/>
            <a:ext cx="247650" cy="327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024764" y="5565018"/>
            <a:ext cx="171396" cy="251424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3CCF636D-76C9-498E-A232-3B55A06EB5FB}"/>
              </a:ext>
            </a:extLst>
          </p:cNvPr>
          <p:cNvSpPr/>
          <p:nvPr/>
        </p:nvSpPr>
        <p:spPr>
          <a:xfrm>
            <a:off x="5021991" y="5531806"/>
            <a:ext cx="247650" cy="327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5" name="Image 44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034718" y="5561848"/>
            <a:ext cx="171396" cy="25142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08FD2EA-223A-4DD3-91BE-DB325CC6DD8E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070" y="1336833"/>
            <a:ext cx="6135088" cy="69370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05F7FABF-0930-45B0-BA82-AD272905B02E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420" y="2935734"/>
            <a:ext cx="6135088" cy="78259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48407533-81F1-4C89-A8D5-1A352BBA8568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720" y="3750797"/>
            <a:ext cx="6135088" cy="567179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6B48D0A5-25DD-4334-8FC5-5E4077FD89E3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884" y="4675753"/>
            <a:ext cx="6135088" cy="1459591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C9C6B54F-186A-452E-947C-36E8BF21CB71}"/>
              </a:ext>
            </a:extLst>
          </p:cNvPr>
          <p:cNvGrpSpPr/>
          <p:nvPr/>
        </p:nvGrpSpPr>
        <p:grpSpPr>
          <a:xfrm>
            <a:off x="7781997" y="5572609"/>
            <a:ext cx="2263952" cy="948266"/>
            <a:chOff x="1267831" y="3772721"/>
            <a:chExt cx="3362383" cy="948266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CF7AA28-A048-4A42-8EF0-86B2A4163EC8}"/>
                </a:ext>
              </a:extLst>
            </p:cNvPr>
            <p:cNvSpPr txBox="1"/>
            <p:nvPr/>
          </p:nvSpPr>
          <p:spPr>
            <a:xfrm>
              <a:off x="1608408" y="3955869"/>
              <a:ext cx="30218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90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of 12 = 2</a:t>
              </a: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5757E33-5DB7-44D3-B70B-09D20A629A44}"/>
                </a:ext>
              </a:extLst>
            </p:cNvPr>
            <p:cNvGrpSpPr/>
            <p:nvPr/>
          </p:nvGrpSpPr>
          <p:grpSpPr>
            <a:xfrm>
              <a:off x="1267831" y="3772721"/>
              <a:ext cx="385042" cy="948266"/>
              <a:chOff x="1953213" y="4718608"/>
              <a:chExt cx="385042" cy="948266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1AD2AAA-4FD1-4322-8B67-A76B92083E88}"/>
                  </a:ext>
                </a:extLst>
              </p:cNvPr>
              <p:cNvSpPr txBox="1"/>
              <p:nvPr/>
            </p:nvSpPr>
            <p:spPr>
              <a:xfrm>
                <a:off x="1953213" y="4718608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A5DA703-6B89-4A85-A466-9AA0585DE714}"/>
                  </a:ext>
                </a:extLst>
              </p:cNvPr>
              <p:cNvSpPr txBox="1"/>
              <p:nvPr/>
            </p:nvSpPr>
            <p:spPr>
              <a:xfrm>
                <a:off x="1953213" y="5143654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6</a:t>
                </a:r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49439C28-BB3E-416F-8C71-3252B05831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3178" y="5185184"/>
                <a:ext cx="225112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902B0835-614A-4506-8300-369FFB36510B}"/>
              </a:ext>
            </a:extLst>
          </p:cNvPr>
          <p:cNvSpPr/>
          <p:nvPr/>
        </p:nvSpPr>
        <p:spPr bwMode="auto">
          <a:xfrm>
            <a:off x="9174078" y="5738279"/>
            <a:ext cx="871870" cy="7825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EC9E2E-F9BB-47A5-BD4E-EE3644529353}"/>
              </a:ext>
            </a:extLst>
          </p:cNvPr>
          <p:cNvSpPr txBox="1"/>
          <p:nvPr/>
        </p:nvSpPr>
        <p:spPr>
          <a:xfrm>
            <a:off x="7660268" y="5100772"/>
            <a:ext cx="206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 ÷ 4 = 3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AFCBFB8-87C1-41B4-B3B7-0D4BB3E61062}"/>
              </a:ext>
            </a:extLst>
          </p:cNvPr>
          <p:cNvSpPr txBox="1"/>
          <p:nvPr/>
        </p:nvSpPr>
        <p:spPr>
          <a:xfrm>
            <a:off x="7660268" y="5100770"/>
            <a:ext cx="206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 ÷ 3 = 4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7557D25-3981-4923-872E-F514E6514047}"/>
              </a:ext>
            </a:extLst>
          </p:cNvPr>
          <p:cNvSpPr txBox="1"/>
          <p:nvPr/>
        </p:nvSpPr>
        <p:spPr>
          <a:xfrm>
            <a:off x="7676353" y="5100771"/>
            <a:ext cx="206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 ÷ 2 = 6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1A9C61B-F80C-458E-B873-23991FFC26DD}"/>
              </a:ext>
            </a:extLst>
          </p:cNvPr>
          <p:cNvSpPr txBox="1"/>
          <p:nvPr/>
        </p:nvSpPr>
        <p:spPr>
          <a:xfrm>
            <a:off x="7660268" y="5084464"/>
            <a:ext cx="206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 ÷ 6 = 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A07685F-CA2A-4ABD-AA44-98BC1B2B9F51}"/>
              </a:ext>
            </a:extLst>
          </p:cNvPr>
          <p:cNvSpPr txBox="1"/>
          <p:nvPr/>
        </p:nvSpPr>
        <p:spPr>
          <a:xfrm>
            <a:off x="7660268" y="5084465"/>
            <a:ext cx="2484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 ÷ 12 = 1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AE463D8-78E8-4BE7-B60F-FB20EA015998}"/>
              </a:ext>
            </a:extLst>
          </p:cNvPr>
          <p:cNvSpPr txBox="1">
            <a:spLocks/>
          </p:cNvSpPr>
          <p:nvPr/>
        </p:nvSpPr>
        <p:spPr>
          <a:xfrm>
            <a:off x="6816436" y="1154852"/>
            <a:ext cx="5148132" cy="3684909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many apples are in the whole set?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many equal parts has the whole set of apples been divided into?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fraction of the whole is each part?  How many apples are in each equal part?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Put 12 counters on a whiteboard.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Divide</a:t>
            </a:r>
            <a:r>
              <a:rPr kumimoji="0" lang="en-GB" sz="1400" b="0" i="0" u="none" strike="noStrike" kern="1200" cap="none" spc="0" normalizeH="0" noProof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them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into the number of equal parts shown. 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fraction of the whole is each part?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many counters are there in each part?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 you notice about the equations written below? 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Repeat this activity with the following representations.</a:t>
            </a:r>
          </a:p>
        </p:txBody>
      </p:sp>
    </p:spTree>
    <p:extLst>
      <p:ext uri="{BB962C8B-B14F-4D97-AF65-F5344CB8AC3E}">
        <p14:creationId xmlns:p14="http://schemas.microsoft.com/office/powerpoint/2010/main" val="200886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79" grpId="0" animBg="1"/>
      <p:bldP spid="72" grpId="0" animBg="1"/>
      <p:bldP spid="65" grpId="0" animBg="1"/>
      <p:bldP spid="35" grpId="0" animBg="1"/>
      <p:bldP spid="36" grpId="0" animBg="1"/>
      <p:bldP spid="42" grpId="0" animBg="1"/>
      <p:bldP spid="44" grpId="0" animBg="1"/>
      <p:bldP spid="6" grpId="0" animBg="1"/>
      <p:bldP spid="2" grpId="0"/>
      <p:bldP spid="82" grpId="0"/>
      <p:bldP spid="82" grpId="1"/>
      <p:bldP spid="83" grpId="0"/>
      <p:bldP spid="83" grpId="1"/>
      <p:bldP spid="84" grpId="0"/>
      <p:bldP spid="84" grpId="1"/>
      <p:bldP spid="85" grpId="0"/>
      <p:bldP spid="85" grpId="1"/>
    </p:bld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6BE3B7-AED7-4FD0-9748-2020C6A28F89}"/>
              </a:ext>
            </a:extLst>
          </p:cNvPr>
          <p:cNvSpPr txBox="1"/>
          <p:nvPr/>
        </p:nvSpPr>
        <p:spPr>
          <a:xfrm>
            <a:off x="2159239" y="4407245"/>
            <a:ext cx="2064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 ÷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3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CB8FAAF-8726-42A3-86E1-D3AADA8F5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3F-2 Find unit fractions of quantities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1803F29-3660-4137-B3B8-613830F63741}"/>
              </a:ext>
            </a:extLst>
          </p:cNvPr>
          <p:cNvGrpSpPr/>
          <p:nvPr/>
        </p:nvGrpSpPr>
        <p:grpSpPr>
          <a:xfrm>
            <a:off x="1719302" y="2275728"/>
            <a:ext cx="3428453" cy="1153272"/>
            <a:chOff x="2927487" y="2671016"/>
            <a:chExt cx="3428453" cy="115327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43FDBAF-A984-4B24-A67D-AA7F0456DC79}"/>
                </a:ext>
              </a:extLst>
            </p:cNvPr>
            <p:cNvSpPr txBox="1"/>
            <p:nvPr/>
          </p:nvSpPr>
          <p:spPr>
            <a:xfrm>
              <a:off x="4261449" y="2743937"/>
              <a:ext cx="77891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15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43255DE-22D0-46EC-ADA7-6E4722B42C08}"/>
                </a:ext>
              </a:extLst>
            </p:cNvPr>
            <p:cNvSpPr/>
            <p:nvPr/>
          </p:nvSpPr>
          <p:spPr>
            <a:xfrm>
              <a:off x="2927487" y="2671016"/>
              <a:ext cx="3428453" cy="11532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1201213-D294-41DB-AFC4-FB1A147BF16A}"/>
                </a:ext>
              </a:extLst>
            </p:cNvPr>
            <p:cNvCxnSpPr>
              <a:cxnSpLocks/>
            </p:cNvCxnSpPr>
            <p:nvPr/>
          </p:nvCxnSpPr>
          <p:spPr>
            <a:xfrm>
              <a:off x="3613177" y="3247652"/>
              <a:ext cx="0" cy="576636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47F278E-478D-4F2A-A5B4-8A9210E8CC75}"/>
                </a:ext>
              </a:extLst>
            </p:cNvPr>
            <p:cNvCxnSpPr>
              <a:cxnSpLocks/>
              <a:endCxn id="21" idx="3"/>
            </p:cNvCxnSpPr>
            <p:nvPr/>
          </p:nvCxnSpPr>
          <p:spPr>
            <a:xfrm>
              <a:off x="2927487" y="3247652"/>
              <a:ext cx="342845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7E4E99F-0CBE-45CD-BEC9-857CF904482E}"/>
                </a:ext>
              </a:extLst>
            </p:cNvPr>
            <p:cNvCxnSpPr>
              <a:cxnSpLocks/>
            </p:cNvCxnSpPr>
            <p:nvPr/>
          </p:nvCxnSpPr>
          <p:spPr>
            <a:xfrm>
              <a:off x="4298868" y="3247652"/>
              <a:ext cx="0" cy="576636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6F5310E-F130-4B91-AED6-4EFE986641C1}"/>
                </a:ext>
              </a:extLst>
            </p:cNvPr>
            <p:cNvCxnSpPr>
              <a:cxnSpLocks/>
            </p:cNvCxnSpPr>
            <p:nvPr/>
          </p:nvCxnSpPr>
          <p:spPr>
            <a:xfrm>
              <a:off x="4984559" y="3247652"/>
              <a:ext cx="0" cy="576636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BF04BD2-BDC0-4A29-AA2D-CE17D80C2ECF}"/>
                </a:ext>
              </a:extLst>
            </p:cNvPr>
            <p:cNvCxnSpPr>
              <a:cxnSpLocks/>
            </p:cNvCxnSpPr>
            <p:nvPr/>
          </p:nvCxnSpPr>
          <p:spPr>
            <a:xfrm>
              <a:off x="5670249" y="3247652"/>
              <a:ext cx="0" cy="576636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FFC4E7-BDE3-4E2D-8BA4-B9E6EDB54E28}"/>
              </a:ext>
            </a:extLst>
          </p:cNvPr>
          <p:cNvGrpSpPr/>
          <p:nvPr/>
        </p:nvGrpSpPr>
        <p:grpSpPr>
          <a:xfrm>
            <a:off x="1713005" y="2895902"/>
            <a:ext cx="3421118" cy="441503"/>
            <a:chOff x="2921191" y="3291189"/>
            <a:chExt cx="3421118" cy="44150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0C9F5B6-04AC-420D-9444-8DE62FB5721F}"/>
                </a:ext>
              </a:extLst>
            </p:cNvPr>
            <p:cNvSpPr txBox="1"/>
            <p:nvPr/>
          </p:nvSpPr>
          <p:spPr>
            <a:xfrm>
              <a:off x="2921191" y="3291189"/>
              <a:ext cx="683179" cy="441503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1F29E86-C8ED-46FC-99B3-F8409BB939A0}"/>
                </a:ext>
              </a:extLst>
            </p:cNvPr>
            <p:cNvSpPr txBox="1"/>
            <p:nvPr/>
          </p:nvSpPr>
          <p:spPr>
            <a:xfrm>
              <a:off x="3621985" y="3291189"/>
              <a:ext cx="683179" cy="441503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A5EC8C5-6FD4-47BB-B1EB-29A68E8F0184}"/>
                </a:ext>
              </a:extLst>
            </p:cNvPr>
            <p:cNvSpPr txBox="1"/>
            <p:nvPr/>
          </p:nvSpPr>
          <p:spPr>
            <a:xfrm>
              <a:off x="4290262" y="3291189"/>
              <a:ext cx="683179" cy="441503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87EB29A-539E-4C53-88EB-2CBC73BF7BAF}"/>
                </a:ext>
              </a:extLst>
            </p:cNvPr>
            <p:cNvSpPr txBox="1"/>
            <p:nvPr/>
          </p:nvSpPr>
          <p:spPr>
            <a:xfrm>
              <a:off x="4990854" y="3291189"/>
              <a:ext cx="683179" cy="441503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A963FAF-1794-43FF-AC5D-2CCBE8511EE1}"/>
                </a:ext>
              </a:extLst>
            </p:cNvPr>
            <p:cNvSpPr txBox="1"/>
            <p:nvPr/>
          </p:nvSpPr>
          <p:spPr>
            <a:xfrm>
              <a:off x="5659130" y="3291189"/>
              <a:ext cx="683179" cy="441503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</a:t>
              </a:r>
            </a:p>
          </p:txBody>
        </p:sp>
      </p:grpSp>
      <p:pic>
        <p:nvPicPr>
          <p:cNvPr id="36" name="Picture 35" descr="A close up of a logo  Description automatically generated">
            <a:extLst>
              <a:ext uri="{FF2B5EF4-FFF2-40B4-BE49-F238E27FC236}">
                <a16:creationId xmlns:a16="http://schemas.microsoft.com/office/drawing/2014/main" id="{0EF85DBD-B319-4AA3-97E9-5544B7537F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735869" y="3472536"/>
            <a:ext cx="637450" cy="225143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FE198E2A-8D9B-4206-8174-8952ABF3B524}"/>
              </a:ext>
            </a:extLst>
          </p:cNvPr>
          <p:cNvGrpSpPr/>
          <p:nvPr/>
        </p:nvGrpSpPr>
        <p:grpSpPr>
          <a:xfrm>
            <a:off x="1912568" y="3697679"/>
            <a:ext cx="284052" cy="541887"/>
            <a:chOff x="5959366" y="1840065"/>
            <a:chExt cx="284052" cy="541887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A2A034D-3A0A-474A-98DD-25BCB34673BF}"/>
                </a:ext>
              </a:extLst>
            </p:cNvPr>
            <p:cNvSpPr txBox="1"/>
            <p:nvPr/>
          </p:nvSpPr>
          <p:spPr>
            <a:xfrm>
              <a:off x="5959366" y="184006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E1F5F4B-2F96-438E-9632-B2DBCFA6712E}"/>
                </a:ext>
              </a:extLst>
            </p:cNvPr>
            <p:cNvSpPr txBox="1"/>
            <p:nvPr/>
          </p:nvSpPr>
          <p:spPr>
            <a:xfrm>
              <a:off x="5959366" y="207417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B5C24A2-C5A7-4CA7-AF0C-5EB849ADDD1D}"/>
                </a:ext>
              </a:extLst>
            </p:cNvPr>
            <p:cNvCxnSpPr>
              <a:cxnSpLocks/>
            </p:cNvCxnSpPr>
            <p:nvPr/>
          </p:nvCxnSpPr>
          <p:spPr>
            <a:xfrm>
              <a:off x="6032431" y="2109952"/>
              <a:ext cx="123497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4B0EB6C-58ED-4CE1-A411-B8B9D71E5C27}"/>
              </a:ext>
            </a:extLst>
          </p:cNvPr>
          <p:cNvGrpSpPr/>
          <p:nvPr/>
        </p:nvGrpSpPr>
        <p:grpSpPr>
          <a:xfrm>
            <a:off x="1348266" y="5099447"/>
            <a:ext cx="3021806" cy="948266"/>
            <a:chOff x="584336" y="3772721"/>
            <a:chExt cx="3021806" cy="9482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7050120-2275-46B3-A59F-251E99EA295F}"/>
                    </a:ext>
                  </a:extLst>
                </p:cNvPr>
                <p:cNvSpPr txBox="1"/>
                <p:nvPr/>
              </p:nvSpPr>
              <p:spPr>
                <a:xfrm>
                  <a:off x="584336" y="4004558"/>
                  <a:ext cx="302180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90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so </a:t>
                  </a:r>
                  <a14:m>
                    <m:oMath xmlns:m="http://schemas.openxmlformats.org/officeDocument/2006/math">
                      <m:r>
                        <a:rPr kumimoji="0" lang="en-GB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</m:t>
                      </m:r>
                    </m:oMath>
                  </a14:m>
                  <a:r>
                    <a:rPr kumimoji="0" lang="en-GB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  of 15 = 3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7050120-2275-46B3-A59F-251E99EA29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336" y="4004558"/>
                  <a:ext cx="3021806" cy="584775"/>
                </a:xfrm>
                <a:prstGeom prst="rect">
                  <a:avLst/>
                </a:prstGeom>
                <a:blipFill>
                  <a:blip r:embed="rId5"/>
                  <a:stretch>
                    <a:fillRect l="-5242" t="-13542" r="-806" b="-3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DEB3EB4-F2E1-4446-B093-C90730F0AC77}"/>
                </a:ext>
              </a:extLst>
            </p:cNvPr>
            <p:cNvGrpSpPr/>
            <p:nvPr/>
          </p:nvGrpSpPr>
          <p:grpSpPr>
            <a:xfrm>
              <a:off x="1267831" y="3772721"/>
              <a:ext cx="385042" cy="948266"/>
              <a:chOff x="1953213" y="4718608"/>
              <a:chExt cx="385042" cy="948266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3EA7834-46A6-4BA5-9684-78995ECF8403}"/>
                  </a:ext>
                </a:extLst>
              </p:cNvPr>
              <p:cNvSpPr txBox="1"/>
              <p:nvPr/>
            </p:nvSpPr>
            <p:spPr>
              <a:xfrm>
                <a:off x="1953213" y="4718608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10BCC1D-82EE-4D56-976B-3B6780588FEB}"/>
                  </a:ext>
                </a:extLst>
              </p:cNvPr>
              <p:cNvSpPr txBox="1"/>
              <p:nvPr/>
            </p:nvSpPr>
            <p:spPr>
              <a:xfrm>
                <a:off x="1953213" y="5143654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5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94F6343C-2FC3-4E3C-AEE1-48F2EBCC94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3178" y="5185184"/>
                <a:ext cx="225112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070F4-C52B-4776-9E2F-642E3E1AA167}"/>
              </a:ext>
            </a:extLst>
          </p:cNvPr>
          <p:cNvSpPr txBox="1">
            <a:spLocks/>
          </p:cNvSpPr>
          <p:nvPr/>
        </p:nvSpPr>
        <p:spPr>
          <a:xfrm>
            <a:off x="5833444" y="1259064"/>
            <a:ext cx="5957455" cy="3148181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you use your division facts to help you find fractions of quantities?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many equal parts has 15 been divided into?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 you notice about the devisor and the denominator?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 the language focus sentences below to help you describe what is happening.   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D90E486-68DF-4B86-B16B-A8CB2BC671CE}"/>
              </a:ext>
            </a:extLst>
          </p:cNvPr>
          <p:cNvGrpSpPr/>
          <p:nvPr/>
        </p:nvGrpSpPr>
        <p:grpSpPr>
          <a:xfrm>
            <a:off x="2365800" y="1090286"/>
            <a:ext cx="2338311" cy="948266"/>
            <a:chOff x="1267831" y="3772721"/>
            <a:chExt cx="2338311" cy="94826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2CDE5E7-CAFF-4B7D-8337-47A139AF60B2}"/>
                </a:ext>
              </a:extLst>
            </p:cNvPr>
            <p:cNvSpPr txBox="1"/>
            <p:nvPr/>
          </p:nvSpPr>
          <p:spPr>
            <a:xfrm>
              <a:off x="1606300" y="4004558"/>
              <a:ext cx="19998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90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of 15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3297DFC-561A-4148-95AB-241A8A6F354F}"/>
                </a:ext>
              </a:extLst>
            </p:cNvPr>
            <p:cNvGrpSpPr/>
            <p:nvPr/>
          </p:nvGrpSpPr>
          <p:grpSpPr>
            <a:xfrm>
              <a:off x="1267831" y="3772721"/>
              <a:ext cx="385042" cy="948266"/>
              <a:chOff x="1953213" y="4718608"/>
              <a:chExt cx="385042" cy="948266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F728410-19D9-4821-A5CB-B585B6BBE38C}"/>
                  </a:ext>
                </a:extLst>
              </p:cNvPr>
              <p:cNvSpPr txBox="1"/>
              <p:nvPr/>
            </p:nvSpPr>
            <p:spPr>
              <a:xfrm>
                <a:off x="1953213" y="4718608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CE86953-541E-4F08-AAFF-38021461720F}"/>
                  </a:ext>
                </a:extLst>
              </p:cNvPr>
              <p:cNvSpPr txBox="1"/>
              <p:nvPr/>
            </p:nvSpPr>
            <p:spPr>
              <a:xfrm>
                <a:off x="1953213" y="5143654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5</a:t>
                </a:r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25283C0E-4532-4716-956D-7DE68BF0C7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3178" y="5185184"/>
                <a:ext cx="225112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9">
                <a:extLst>
                  <a:ext uri="{FF2B5EF4-FFF2-40B4-BE49-F238E27FC236}">
                    <a16:creationId xmlns:a16="http://schemas.microsoft.com/office/drawing/2014/main" id="{57CBA51F-F848-4ADD-AE91-FCD0B2CA136C}"/>
                  </a:ext>
                </a:extLst>
              </p:cNvPr>
              <p:cNvSpPr txBox="1"/>
              <p:nvPr/>
            </p:nvSpPr>
            <p:spPr>
              <a:xfrm>
                <a:off x="6053627" y="4388419"/>
                <a:ext cx="5803013" cy="1422056"/>
              </a:xfrm>
              <a:prstGeom prst="rect">
                <a:avLst/>
              </a:prstGeom>
              <a:solidFill>
                <a:schemeClr val="accent2"/>
              </a:solidFill>
              <a:ln w="12700"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To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of 15, we divide 15 into 5 equal parts.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15 divided by 5 is equal to 3,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so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of 15 is 3.</a:t>
                </a:r>
              </a:p>
            </p:txBody>
          </p:sp>
        </mc:Choice>
        <mc:Fallback xmlns="">
          <p:sp>
            <p:nvSpPr>
              <p:cNvPr id="2" name="TextBox 19">
                <a:extLst>
                  <a:ext uri="{FF2B5EF4-FFF2-40B4-BE49-F238E27FC236}">
                    <a16:creationId xmlns:a16="http://schemas.microsoft.com/office/drawing/2014/main" id="{57CBA51F-F848-4ADD-AE91-FCD0B2CA1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627" y="4388419"/>
                <a:ext cx="5803013" cy="1422056"/>
              </a:xfrm>
              <a:prstGeom prst="rect">
                <a:avLst/>
              </a:prstGeom>
              <a:blipFill>
                <a:blip r:embed="rId6"/>
                <a:stretch>
                  <a:fillRect b="-2146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4732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6BE3B7-AED7-4FD0-9748-2020C6A28F89}"/>
              </a:ext>
            </a:extLst>
          </p:cNvPr>
          <p:cNvSpPr txBox="1"/>
          <p:nvPr/>
        </p:nvSpPr>
        <p:spPr>
          <a:xfrm>
            <a:off x="2159239" y="4407245"/>
            <a:ext cx="2064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35 ÷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7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CB8FAAF-8726-42A3-86E1-D3AADA8F5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3F-2 Find unit fractions of quantities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1803F29-3660-4137-B3B8-613830F63741}"/>
              </a:ext>
            </a:extLst>
          </p:cNvPr>
          <p:cNvGrpSpPr/>
          <p:nvPr/>
        </p:nvGrpSpPr>
        <p:grpSpPr>
          <a:xfrm>
            <a:off x="1719302" y="2275728"/>
            <a:ext cx="3428453" cy="1153272"/>
            <a:chOff x="2927487" y="2671016"/>
            <a:chExt cx="3428453" cy="115327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43FDBAF-A984-4B24-A67D-AA7F0456DC79}"/>
                </a:ext>
              </a:extLst>
            </p:cNvPr>
            <p:cNvSpPr txBox="1"/>
            <p:nvPr/>
          </p:nvSpPr>
          <p:spPr>
            <a:xfrm>
              <a:off x="4261449" y="2743937"/>
              <a:ext cx="77891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35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43255DE-22D0-46EC-ADA7-6E4722B42C08}"/>
                </a:ext>
              </a:extLst>
            </p:cNvPr>
            <p:cNvSpPr/>
            <p:nvPr/>
          </p:nvSpPr>
          <p:spPr>
            <a:xfrm>
              <a:off x="2927487" y="2671016"/>
              <a:ext cx="3428453" cy="11532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1201213-D294-41DB-AFC4-FB1A147BF16A}"/>
                </a:ext>
              </a:extLst>
            </p:cNvPr>
            <p:cNvCxnSpPr>
              <a:cxnSpLocks/>
            </p:cNvCxnSpPr>
            <p:nvPr/>
          </p:nvCxnSpPr>
          <p:spPr>
            <a:xfrm>
              <a:off x="3613177" y="3247652"/>
              <a:ext cx="0" cy="576636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47F278E-478D-4F2A-A5B4-8A9210E8CC75}"/>
                </a:ext>
              </a:extLst>
            </p:cNvPr>
            <p:cNvCxnSpPr>
              <a:cxnSpLocks/>
              <a:endCxn id="21" idx="3"/>
            </p:cNvCxnSpPr>
            <p:nvPr/>
          </p:nvCxnSpPr>
          <p:spPr>
            <a:xfrm>
              <a:off x="2927487" y="3247652"/>
              <a:ext cx="342845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7E4E99F-0CBE-45CD-BEC9-857CF904482E}"/>
                </a:ext>
              </a:extLst>
            </p:cNvPr>
            <p:cNvCxnSpPr>
              <a:cxnSpLocks/>
            </p:cNvCxnSpPr>
            <p:nvPr/>
          </p:nvCxnSpPr>
          <p:spPr>
            <a:xfrm>
              <a:off x="4298868" y="3247652"/>
              <a:ext cx="0" cy="576636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6F5310E-F130-4B91-AED6-4EFE986641C1}"/>
                </a:ext>
              </a:extLst>
            </p:cNvPr>
            <p:cNvCxnSpPr>
              <a:cxnSpLocks/>
            </p:cNvCxnSpPr>
            <p:nvPr/>
          </p:nvCxnSpPr>
          <p:spPr>
            <a:xfrm>
              <a:off x="4984559" y="3247652"/>
              <a:ext cx="0" cy="576636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BF04BD2-BDC0-4A29-AA2D-CE17D80C2ECF}"/>
                </a:ext>
              </a:extLst>
            </p:cNvPr>
            <p:cNvCxnSpPr>
              <a:cxnSpLocks/>
            </p:cNvCxnSpPr>
            <p:nvPr/>
          </p:nvCxnSpPr>
          <p:spPr>
            <a:xfrm>
              <a:off x="5670249" y="3247652"/>
              <a:ext cx="0" cy="576636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FFC4E7-BDE3-4E2D-8BA4-B9E6EDB54E28}"/>
              </a:ext>
            </a:extLst>
          </p:cNvPr>
          <p:cNvGrpSpPr/>
          <p:nvPr/>
        </p:nvGrpSpPr>
        <p:grpSpPr>
          <a:xfrm>
            <a:off x="1713005" y="2895902"/>
            <a:ext cx="3421118" cy="441503"/>
            <a:chOff x="2921191" y="3291189"/>
            <a:chExt cx="3421118" cy="44150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0C9F5B6-04AC-420D-9444-8DE62FB5721F}"/>
                </a:ext>
              </a:extLst>
            </p:cNvPr>
            <p:cNvSpPr txBox="1"/>
            <p:nvPr/>
          </p:nvSpPr>
          <p:spPr>
            <a:xfrm>
              <a:off x="2921191" y="3291189"/>
              <a:ext cx="683179" cy="441503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1F29E86-C8ED-46FC-99B3-F8409BB939A0}"/>
                </a:ext>
              </a:extLst>
            </p:cNvPr>
            <p:cNvSpPr txBox="1"/>
            <p:nvPr/>
          </p:nvSpPr>
          <p:spPr>
            <a:xfrm>
              <a:off x="3621985" y="3291189"/>
              <a:ext cx="683179" cy="441503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A5EC8C5-6FD4-47BB-B1EB-29A68E8F0184}"/>
                </a:ext>
              </a:extLst>
            </p:cNvPr>
            <p:cNvSpPr txBox="1"/>
            <p:nvPr/>
          </p:nvSpPr>
          <p:spPr>
            <a:xfrm>
              <a:off x="4290262" y="3291189"/>
              <a:ext cx="683179" cy="441503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87EB29A-539E-4C53-88EB-2CBC73BF7BAF}"/>
                </a:ext>
              </a:extLst>
            </p:cNvPr>
            <p:cNvSpPr txBox="1"/>
            <p:nvPr/>
          </p:nvSpPr>
          <p:spPr>
            <a:xfrm>
              <a:off x="4990854" y="3291189"/>
              <a:ext cx="683179" cy="441503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A963FAF-1794-43FF-AC5D-2CCBE8511EE1}"/>
                </a:ext>
              </a:extLst>
            </p:cNvPr>
            <p:cNvSpPr txBox="1"/>
            <p:nvPr/>
          </p:nvSpPr>
          <p:spPr>
            <a:xfrm>
              <a:off x="5659130" y="3291189"/>
              <a:ext cx="683179" cy="441503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</a:t>
              </a:r>
            </a:p>
          </p:txBody>
        </p:sp>
      </p:grpSp>
      <p:pic>
        <p:nvPicPr>
          <p:cNvPr id="36" name="Picture 35" descr="A close up of a logo  Description automatically generated">
            <a:extLst>
              <a:ext uri="{FF2B5EF4-FFF2-40B4-BE49-F238E27FC236}">
                <a16:creationId xmlns:a16="http://schemas.microsoft.com/office/drawing/2014/main" id="{0EF85DBD-B319-4AA3-97E9-5544B7537F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735869" y="3472536"/>
            <a:ext cx="637450" cy="225143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FE198E2A-8D9B-4206-8174-8952ABF3B524}"/>
              </a:ext>
            </a:extLst>
          </p:cNvPr>
          <p:cNvGrpSpPr/>
          <p:nvPr/>
        </p:nvGrpSpPr>
        <p:grpSpPr>
          <a:xfrm>
            <a:off x="1912568" y="3697679"/>
            <a:ext cx="284052" cy="541887"/>
            <a:chOff x="5959366" y="1840065"/>
            <a:chExt cx="284052" cy="541887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A2A034D-3A0A-474A-98DD-25BCB34673BF}"/>
                </a:ext>
              </a:extLst>
            </p:cNvPr>
            <p:cNvSpPr txBox="1"/>
            <p:nvPr/>
          </p:nvSpPr>
          <p:spPr>
            <a:xfrm>
              <a:off x="5959366" y="184006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E1F5F4B-2F96-438E-9632-B2DBCFA6712E}"/>
                </a:ext>
              </a:extLst>
            </p:cNvPr>
            <p:cNvSpPr txBox="1"/>
            <p:nvPr/>
          </p:nvSpPr>
          <p:spPr>
            <a:xfrm>
              <a:off x="5959366" y="207417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B5C24A2-C5A7-4CA7-AF0C-5EB849ADDD1D}"/>
                </a:ext>
              </a:extLst>
            </p:cNvPr>
            <p:cNvCxnSpPr>
              <a:cxnSpLocks/>
            </p:cNvCxnSpPr>
            <p:nvPr/>
          </p:nvCxnSpPr>
          <p:spPr>
            <a:xfrm>
              <a:off x="6032431" y="2109952"/>
              <a:ext cx="123497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4B0EB6C-58ED-4CE1-A411-B8B9D71E5C27}"/>
              </a:ext>
            </a:extLst>
          </p:cNvPr>
          <p:cNvGrpSpPr/>
          <p:nvPr/>
        </p:nvGrpSpPr>
        <p:grpSpPr>
          <a:xfrm>
            <a:off x="1348266" y="5099447"/>
            <a:ext cx="3021806" cy="948266"/>
            <a:chOff x="584336" y="3772721"/>
            <a:chExt cx="3021806" cy="9482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7050120-2275-46B3-A59F-251E99EA295F}"/>
                    </a:ext>
                  </a:extLst>
                </p:cNvPr>
                <p:cNvSpPr txBox="1"/>
                <p:nvPr/>
              </p:nvSpPr>
              <p:spPr>
                <a:xfrm>
                  <a:off x="584336" y="4004558"/>
                  <a:ext cx="302180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90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so </a:t>
                  </a:r>
                  <a14:m>
                    <m:oMath xmlns:m="http://schemas.openxmlformats.org/officeDocument/2006/math">
                      <m:r>
                        <a:rPr kumimoji="0" lang="en-GB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</m:t>
                      </m:r>
                    </m:oMath>
                  </a14:m>
                  <a:r>
                    <a:rPr kumimoji="0" lang="en-GB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  of 35 = 7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7050120-2275-46B3-A59F-251E99EA29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336" y="4004558"/>
                  <a:ext cx="3021806" cy="584775"/>
                </a:xfrm>
                <a:prstGeom prst="rect">
                  <a:avLst/>
                </a:prstGeom>
                <a:blipFill>
                  <a:blip r:embed="rId5"/>
                  <a:stretch>
                    <a:fillRect l="-5040" t="-13684" r="-1008" b="-3473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DEB3EB4-F2E1-4446-B093-C90730F0AC77}"/>
                </a:ext>
              </a:extLst>
            </p:cNvPr>
            <p:cNvGrpSpPr/>
            <p:nvPr/>
          </p:nvGrpSpPr>
          <p:grpSpPr>
            <a:xfrm>
              <a:off x="1267831" y="3772721"/>
              <a:ext cx="385042" cy="948266"/>
              <a:chOff x="1953213" y="4718608"/>
              <a:chExt cx="385042" cy="948266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3EA7834-46A6-4BA5-9684-78995ECF8403}"/>
                  </a:ext>
                </a:extLst>
              </p:cNvPr>
              <p:cNvSpPr txBox="1"/>
              <p:nvPr/>
            </p:nvSpPr>
            <p:spPr>
              <a:xfrm>
                <a:off x="1953213" y="4718608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10BCC1D-82EE-4D56-976B-3B6780588FEB}"/>
                  </a:ext>
                </a:extLst>
              </p:cNvPr>
              <p:cNvSpPr txBox="1"/>
              <p:nvPr/>
            </p:nvSpPr>
            <p:spPr>
              <a:xfrm>
                <a:off x="1953213" y="5143654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5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94F6343C-2FC3-4E3C-AEE1-48F2EBCC94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3178" y="5185184"/>
                <a:ext cx="225112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9">
                <a:extLst>
                  <a:ext uri="{FF2B5EF4-FFF2-40B4-BE49-F238E27FC236}">
                    <a16:creationId xmlns:a16="http://schemas.microsoft.com/office/drawing/2014/main" id="{57CBA51F-F848-4ADD-AE91-FCD0B2CA136C}"/>
                  </a:ext>
                </a:extLst>
              </p:cNvPr>
              <p:cNvSpPr txBox="1"/>
              <p:nvPr/>
            </p:nvSpPr>
            <p:spPr>
              <a:xfrm>
                <a:off x="5721847" y="4608043"/>
                <a:ext cx="6134793" cy="1052724"/>
              </a:xfrm>
              <a:prstGeom prst="rect">
                <a:avLst/>
              </a:prstGeom>
              <a:solidFill>
                <a:schemeClr val="accent2"/>
              </a:solidFill>
              <a:ln w="12700"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To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of 35, we divide 35 into 5 equal parts.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35 divided by 5 is equal to 7, so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GB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of 35 is equal to 7.</a:t>
                </a:r>
              </a:p>
            </p:txBody>
          </p:sp>
        </mc:Choice>
        <mc:Fallback xmlns="">
          <p:sp>
            <p:nvSpPr>
              <p:cNvPr id="2" name="TextBox 19">
                <a:extLst>
                  <a:ext uri="{FF2B5EF4-FFF2-40B4-BE49-F238E27FC236}">
                    <a16:creationId xmlns:a16="http://schemas.microsoft.com/office/drawing/2014/main" id="{57CBA51F-F848-4ADD-AE91-FCD0B2CA1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847" y="4608043"/>
                <a:ext cx="6134793" cy="1052724"/>
              </a:xfrm>
              <a:prstGeom prst="rect">
                <a:avLst/>
              </a:prstGeom>
              <a:blipFill>
                <a:blip r:embed="rId6"/>
                <a:stretch>
                  <a:fillRect l="-497" r="-398" b="-2890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6070F4-C52B-4776-9E2F-642E3E1AA1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64406" y="1259047"/>
                <a:ext cx="6096000" cy="2980519"/>
              </a:xfrm>
              <a:prstGeom prst="rect">
                <a:avLst/>
              </a:prstGeom>
            </p:spPr>
            <p:txBody>
              <a:bodyPr/>
              <a:lstStyle>
                <a:lvl1pPr marL="257168" indent="-25716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defRPr sz="2400">
                    <a:solidFill>
                      <a:srgbClr val="585858"/>
                    </a:solidFill>
                    <a:latin typeface="+mn-lt"/>
                    <a:ea typeface="+mn-ea"/>
                    <a:cs typeface="+mn-cs"/>
                  </a:defRPr>
                </a:lvl1pPr>
                <a:lvl2pPr marL="557199" indent="-21430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100">
                    <a:solidFill>
                      <a:srgbClr val="585858"/>
                    </a:solidFill>
                    <a:latin typeface="+mn-lt"/>
                  </a:defRPr>
                </a:lvl2pPr>
                <a:lvl3pPr marL="857228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–"/>
                  <a:defRPr sz="1800">
                    <a:solidFill>
                      <a:srgbClr val="585858"/>
                    </a:solidFill>
                    <a:latin typeface="+mn-lt"/>
                  </a:defRPr>
                </a:lvl3pPr>
                <a:lvl4pPr marL="1200120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4pPr>
                <a:lvl5pPr marL="1543012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5pPr>
                <a:lvl6pPr marL="1885903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6pPr>
                <a:lvl7pPr marL="2228795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7pPr>
                <a:lvl8pPr marL="2571686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8pPr>
                <a:lvl9pPr marL="2914577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Try using your division facts to help you find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of 35.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How many equal parts has 35 been divided into?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What do you notice about the divisor and the denominator?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Use the language focus sentences below to help you describe what is happening.   </a:t>
                </a: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6070F4-C52B-4776-9E2F-642E3E1AA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406" y="1259047"/>
                <a:ext cx="6096000" cy="2980519"/>
              </a:xfrm>
              <a:prstGeom prst="rect">
                <a:avLst/>
              </a:prstGeom>
              <a:blipFill>
                <a:blip r:embed="rId7"/>
                <a:stretch>
                  <a:fillRect l="-900" t="-205" r="-300" b="-122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AD90E486-68DF-4B86-B16B-A8CB2BC671CE}"/>
              </a:ext>
            </a:extLst>
          </p:cNvPr>
          <p:cNvGrpSpPr/>
          <p:nvPr/>
        </p:nvGrpSpPr>
        <p:grpSpPr>
          <a:xfrm>
            <a:off x="2365800" y="1090286"/>
            <a:ext cx="2338311" cy="948266"/>
            <a:chOff x="1267831" y="3772721"/>
            <a:chExt cx="2338311" cy="94826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2CDE5E7-CAFF-4B7D-8337-47A139AF60B2}"/>
                </a:ext>
              </a:extLst>
            </p:cNvPr>
            <p:cNvSpPr txBox="1"/>
            <p:nvPr/>
          </p:nvSpPr>
          <p:spPr>
            <a:xfrm>
              <a:off x="1606300" y="4004558"/>
              <a:ext cx="19998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90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of 35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3297DFC-561A-4148-95AB-241A8A6F354F}"/>
                </a:ext>
              </a:extLst>
            </p:cNvPr>
            <p:cNvGrpSpPr/>
            <p:nvPr/>
          </p:nvGrpSpPr>
          <p:grpSpPr>
            <a:xfrm>
              <a:off x="1267831" y="3772721"/>
              <a:ext cx="385042" cy="948266"/>
              <a:chOff x="1953213" y="4718608"/>
              <a:chExt cx="385042" cy="948266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F728410-19D9-4821-A5CB-B585B6BBE38C}"/>
                  </a:ext>
                </a:extLst>
              </p:cNvPr>
              <p:cNvSpPr txBox="1"/>
              <p:nvPr/>
            </p:nvSpPr>
            <p:spPr>
              <a:xfrm>
                <a:off x="1953213" y="4718608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CE86953-541E-4F08-AAFF-38021461720F}"/>
                  </a:ext>
                </a:extLst>
              </p:cNvPr>
              <p:cNvSpPr txBox="1"/>
              <p:nvPr/>
            </p:nvSpPr>
            <p:spPr>
              <a:xfrm>
                <a:off x="1953213" y="5143654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5</a:t>
                </a:r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25283C0E-4532-4716-956D-7DE68BF0C7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3178" y="5185184"/>
                <a:ext cx="225112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54913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8, Learning Outcome </a:t>
            </a:r>
            <a:r>
              <a:rPr lang="en-GB" sz="2400" b="1" dirty="0"/>
              <a:t>21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456254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21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 find fractions of quantities using knowledge of division facts with increasing fluency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43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Year 4, Unit 8, Learning Outcome 21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49" y="1062838"/>
            <a:ext cx="7219319" cy="477996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the DfE Mathematics guidance. Page references relate to the 335-page document available as a download at the bottom of </a:t>
            </a:r>
            <a:r>
              <a:rPr lang="en-GB" sz="2000" dirty="0">
                <a:hlinkClick r:id="rId3"/>
              </a:rPr>
              <a:t>this web page</a:t>
            </a:r>
            <a:r>
              <a:rPr lang="en-GB" sz="2000" dirty="0"/>
              <a:t>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/>
        </p:nvGraphicFramePr>
        <p:xfrm>
          <a:off x="4514848" y="2815642"/>
          <a:ext cx="721932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8876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3370444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Ready to progress criteria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3F-2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124-126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pic>
        <p:nvPicPr>
          <p:cNvPr id="8" name="Picture Placeholder 7" descr="Graphical user interface, text  Description automatically generated">
            <a:extLst>
              <a:ext uri="{FF2B5EF4-FFF2-40B4-BE49-F238E27FC236}">
                <a16:creationId xmlns:a16="http://schemas.microsoft.com/office/drawing/2014/main" id="{778E3E13-F15C-4591-81C5-CA48EB6AE4E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" b="510"/>
          <a:stretch>
            <a:fillRect/>
          </a:stretch>
        </p:blipFill>
        <p:spPr>
          <a:xfrm>
            <a:off x="593725" y="1039018"/>
            <a:ext cx="3395663" cy="477996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Action Button: Return 8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DAB83022-D258-4BA1-881B-85A87B12EB29}"/>
              </a:ext>
            </a:extLst>
          </p:cNvPr>
          <p:cNvSpPr/>
          <p:nvPr/>
        </p:nvSpPr>
        <p:spPr>
          <a:xfrm>
            <a:off x="593725" y="600418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85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6BE3B7-AED7-4FD0-9748-2020C6A28F89}"/>
              </a:ext>
            </a:extLst>
          </p:cNvPr>
          <p:cNvSpPr txBox="1"/>
          <p:nvPr/>
        </p:nvSpPr>
        <p:spPr>
          <a:xfrm>
            <a:off x="2164103" y="2928641"/>
            <a:ext cx="2064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40 ÷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5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CB8FAAF-8726-42A3-86E1-D3AADA8F5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3F-2 Find unit fractions of quantities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4B0EB6C-58ED-4CE1-A411-B8B9D71E5C27}"/>
              </a:ext>
            </a:extLst>
          </p:cNvPr>
          <p:cNvGrpSpPr/>
          <p:nvPr/>
        </p:nvGrpSpPr>
        <p:grpSpPr>
          <a:xfrm>
            <a:off x="1353130" y="3620843"/>
            <a:ext cx="3021806" cy="948266"/>
            <a:chOff x="584336" y="3772721"/>
            <a:chExt cx="3021806" cy="9482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7050120-2275-46B3-A59F-251E99EA295F}"/>
                    </a:ext>
                  </a:extLst>
                </p:cNvPr>
                <p:cNvSpPr txBox="1"/>
                <p:nvPr/>
              </p:nvSpPr>
              <p:spPr>
                <a:xfrm>
                  <a:off x="584336" y="4004558"/>
                  <a:ext cx="302180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90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so </a:t>
                  </a:r>
                  <a14:m>
                    <m:oMath xmlns:m="http://schemas.openxmlformats.org/officeDocument/2006/math">
                      <m:r>
                        <a:rPr kumimoji="0" lang="en-GB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</m:t>
                      </m:r>
                    </m:oMath>
                  </a14:m>
                  <a:r>
                    <a:rPr kumimoji="0" lang="en-GB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  of 40 = 5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7050120-2275-46B3-A59F-251E99EA29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336" y="4004558"/>
                  <a:ext cx="3021806" cy="584775"/>
                </a:xfrm>
                <a:prstGeom prst="rect">
                  <a:avLst/>
                </a:prstGeom>
                <a:blipFill>
                  <a:blip r:embed="rId4"/>
                  <a:stretch>
                    <a:fillRect l="-5242" t="-13542" r="-806" b="-3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DEB3EB4-F2E1-4446-B093-C90730F0AC77}"/>
                </a:ext>
              </a:extLst>
            </p:cNvPr>
            <p:cNvGrpSpPr/>
            <p:nvPr/>
          </p:nvGrpSpPr>
          <p:grpSpPr>
            <a:xfrm>
              <a:off x="1267831" y="3772721"/>
              <a:ext cx="385042" cy="948266"/>
              <a:chOff x="1953213" y="4718608"/>
              <a:chExt cx="385042" cy="948266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3EA7834-46A6-4BA5-9684-78995ECF8403}"/>
                  </a:ext>
                </a:extLst>
              </p:cNvPr>
              <p:cNvSpPr txBox="1"/>
              <p:nvPr/>
            </p:nvSpPr>
            <p:spPr>
              <a:xfrm>
                <a:off x="1953213" y="4718608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10BCC1D-82EE-4D56-976B-3B6780588FEB}"/>
                  </a:ext>
                </a:extLst>
              </p:cNvPr>
              <p:cNvSpPr txBox="1"/>
              <p:nvPr/>
            </p:nvSpPr>
            <p:spPr>
              <a:xfrm>
                <a:off x="1953213" y="5143654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8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94F6343C-2FC3-4E3C-AEE1-48F2EBCC94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3178" y="5185184"/>
                <a:ext cx="225112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6070F4-C52B-4776-9E2F-642E3E1AA1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90681" y="1419550"/>
                <a:ext cx="5820027" cy="1153271"/>
              </a:xfrm>
              <a:prstGeom prst="rect">
                <a:avLst/>
              </a:prstGeom>
            </p:spPr>
            <p:txBody>
              <a:bodyPr/>
              <a:lstStyle>
                <a:lvl1pPr marL="257168" indent="-25716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defRPr sz="2400">
                    <a:solidFill>
                      <a:srgbClr val="585858"/>
                    </a:solidFill>
                    <a:latin typeface="+mn-lt"/>
                    <a:ea typeface="+mn-ea"/>
                    <a:cs typeface="+mn-cs"/>
                  </a:defRPr>
                </a:lvl1pPr>
                <a:lvl2pPr marL="557199" indent="-21430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●"/>
                  <a:defRPr sz="2100">
                    <a:solidFill>
                      <a:srgbClr val="585858"/>
                    </a:solidFill>
                    <a:latin typeface="+mn-lt"/>
                  </a:defRPr>
                </a:lvl2pPr>
                <a:lvl3pPr marL="857228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panose="020B0604020202020204" pitchFamily="34" charset="0"/>
                  <a:buChar char="–"/>
                  <a:defRPr sz="1800">
                    <a:solidFill>
                      <a:srgbClr val="585858"/>
                    </a:solidFill>
                    <a:latin typeface="+mn-lt"/>
                  </a:defRPr>
                </a:lvl3pPr>
                <a:lvl4pPr marL="1200120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4pPr>
                <a:lvl5pPr marL="1543012" indent="-171446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5pPr>
                <a:lvl6pPr marL="1885903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6pPr>
                <a:lvl7pPr marL="2228795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7pPr>
                <a:lvl8pPr marL="2571686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8pPr>
                <a:lvl9pPr marL="2914577" indent="-171446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charset="0"/>
                  <a:buChar char="●"/>
                  <a:defRPr sz="1425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Let’s think about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of 40.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Can you draw a bar chart to show 40 divided into the correct number of parts?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What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of 40?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Can you explain how your division facts help you to solve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8585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of 40?</a:t>
                </a: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585858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Explore this connection with other division facts that you know. 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257168" marR="0" lvl="0" indent="-257168" algn="l" defTabSz="914400" rtl="0" eaLnBrk="0" fontAlgn="base" latinLnBrk="0" hangingPunct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6070F4-C52B-4776-9E2F-642E3E1AA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681" y="1419550"/>
                <a:ext cx="5820027" cy="1153271"/>
              </a:xfrm>
              <a:prstGeom prst="rect">
                <a:avLst/>
              </a:prstGeom>
              <a:blipFill>
                <a:blip r:embed="rId5"/>
                <a:stretch>
                  <a:fillRect l="-943" r="-1258" b="-2613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AD90E486-68DF-4B86-B16B-A8CB2BC671CE}"/>
              </a:ext>
            </a:extLst>
          </p:cNvPr>
          <p:cNvGrpSpPr/>
          <p:nvPr/>
        </p:nvGrpSpPr>
        <p:grpSpPr>
          <a:xfrm>
            <a:off x="2365800" y="1090286"/>
            <a:ext cx="2338311" cy="948266"/>
            <a:chOff x="1267831" y="3772721"/>
            <a:chExt cx="2338311" cy="94826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2CDE5E7-CAFF-4B7D-8337-47A139AF60B2}"/>
                </a:ext>
              </a:extLst>
            </p:cNvPr>
            <p:cNvSpPr txBox="1"/>
            <p:nvPr/>
          </p:nvSpPr>
          <p:spPr>
            <a:xfrm>
              <a:off x="1606300" y="4004558"/>
              <a:ext cx="19998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90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of 40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3297DFC-561A-4148-95AB-241A8A6F354F}"/>
                </a:ext>
              </a:extLst>
            </p:cNvPr>
            <p:cNvGrpSpPr/>
            <p:nvPr/>
          </p:nvGrpSpPr>
          <p:grpSpPr>
            <a:xfrm>
              <a:off x="1267831" y="3772721"/>
              <a:ext cx="385042" cy="948266"/>
              <a:chOff x="1953213" y="4718608"/>
              <a:chExt cx="385042" cy="948266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F728410-19D9-4821-A5CB-B585B6BBE38C}"/>
                  </a:ext>
                </a:extLst>
              </p:cNvPr>
              <p:cNvSpPr txBox="1"/>
              <p:nvPr/>
            </p:nvSpPr>
            <p:spPr>
              <a:xfrm>
                <a:off x="1953213" y="4718608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CE86953-541E-4F08-AAFF-38021461720F}"/>
                  </a:ext>
                </a:extLst>
              </p:cNvPr>
              <p:cNvSpPr txBox="1"/>
              <p:nvPr/>
            </p:nvSpPr>
            <p:spPr>
              <a:xfrm>
                <a:off x="1953213" y="5143654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8</a:t>
                </a:r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25283C0E-4532-4716-956D-7DE68BF0C7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3178" y="5185184"/>
                <a:ext cx="225112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5099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84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35EED2-6700-47F9-AF8C-BD779EDCB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117ADD-FE8D-49F8-A8F6-14017A4C1B29}"/>
              </a:ext>
            </a:extLst>
          </p:cNvPr>
          <p:cNvSpPr txBox="1"/>
          <p:nvPr/>
        </p:nvSpPr>
        <p:spPr>
          <a:xfrm>
            <a:off x="594008" y="1202211"/>
            <a:ext cx="11262632" cy="3976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sz="19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These materials heavily reflect the prioritisation approach of the ready-to-progress criteria in the </a:t>
            </a:r>
            <a:r>
              <a:rPr lang="en-GB" sz="19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DfE Primary Mathematics Guidance 2020</a:t>
            </a:r>
            <a:r>
              <a:rPr lang="en-GB" sz="19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on the </a:t>
            </a:r>
            <a:r>
              <a:rPr lang="en-GB" sz="19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PPTs that exemplify them</a:t>
            </a:r>
            <a:r>
              <a:rPr lang="en-GB" sz="19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the NCETM website. They also include other relevant National Curriculum content. Related sections of the</a:t>
            </a:r>
            <a:r>
              <a:rPr lang="en-GB" sz="19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NCETM Primary Mastery Professional Development Materials</a:t>
            </a:r>
            <a:r>
              <a:rPr lang="en-GB" sz="19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provide small-step teaching guidance.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Ready-to-progress criteria addressed by this unit</a:t>
            </a:r>
          </a:p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Teaching of this unit supports the following criteria from the ‘DfE Mathematics Guidance: key stages 1 &amp; 2’ (the 335-page document available as a download)</a:t>
            </a: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3F-1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 Page 120 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3F-2 Page 124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Prior learning</a:t>
            </a:r>
            <a:r>
              <a:rPr lang="en-GB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no specific ready-to-progress criteria supporting the prior learning for this unit.</a:t>
            </a:r>
            <a:b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8D72010-6BB7-4450-87EA-D90CA78A311D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8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59154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8, Learning Outcome 3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109629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3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identify the number of equal or unequal parts in a whole</a:t>
                      </a:r>
                    </a:p>
                    <a:p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89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8, Learning Outcome 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  Description automatically generated">
            <a:extLst>
              <a:ext uri="{FF2B5EF4-FFF2-40B4-BE49-F238E27FC236}">
                <a16:creationId xmlns:a16="http://schemas.microsoft.com/office/drawing/2014/main" id="{3F629B1E-A596-4F61-A586-57B67B88AEA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3.1 Preparing for fractions: the part whole relationship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35455"/>
              </p:ext>
            </p:extLst>
          </p:nvPr>
        </p:nvGraphicFramePr>
        <p:xfrm>
          <a:off x="4514850" y="4235631"/>
          <a:ext cx="6886575" cy="855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59741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2:1-2:4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66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2:1</a:t>
            </a:r>
          </a:p>
        </p:txBody>
      </p:sp>
      <p:pic>
        <p:nvPicPr>
          <p:cNvPr id="4" name="Picture 3" descr="A close up of a logo  Description automatically generated">
            <a:extLst>
              <a:ext uri="{FF2B5EF4-FFF2-40B4-BE49-F238E27FC236}">
                <a16:creationId xmlns:a16="http://schemas.microsoft.com/office/drawing/2014/main" id="{A72C967A-1F77-4D1C-9151-66AB9A91D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3" y="2392428"/>
            <a:ext cx="7975614" cy="263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9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2:2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3613160-F555-4109-A229-F02DF7174487}"/>
              </a:ext>
            </a:extLst>
          </p:cNvPr>
          <p:cNvGrpSpPr/>
          <p:nvPr/>
        </p:nvGrpSpPr>
        <p:grpSpPr>
          <a:xfrm>
            <a:off x="1952973" y="2291499"/>
            <a:ext cx="8364984" cy="3263543"/>
            <a:chOff x="428973" y="2371883"/>
            <a:chExt cx="8364984" cy="3263543"/>
          </a:xfrm>
        </p:grpSpPr>
        <p:pic>
          <p:nvPicPr>
            <p:cNvPr id="7" name="Picture 6" descr="A close up of a logo  Description automatically generated">
              <a:extLst>
                <a:ext uri="{FF2B5EF4-FFF2-40B4-BE49-F238E27FC236}">
                  <a16:creationId xmlns:a16="http://schemas.microsoft.com/office/drawing/2014/main" id="{D1149E5C-C3BE-4AC5-A936-D81BAE6F7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9730" y="2371883"/>
              <a:ext cx="1717108" cy="1214280"/>
            </a:xfrm>
            <a:prstGeom prst="rect">
              <a:avLst/>
            </a:prstGeom>
          </p:spPr>
        </p:pic>
        <p:pic>
          <p:nvPicPr>
            <p:cNvPr id="9" name="Picture 8" descr="A close up of a logo  Description automatically generated">
              <a:extLst>
                <a:ext uri="{FF2B5EF4-FFF2-40B4-BE49-F238E27FC236}">
                  <a16:creationId xmlns:a16="http://schemas.microsoft.com/office/drawing/2014/main" id="{31638FBB-947A-41F5-91CA-C24C31F9A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584" y="2371883"/>
              <a:ext cx="1214280" cy="121428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B4A9442-964F-453B-A990-036D3EFFB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973" y="4346257"/>
              <a:ext cx="1401503" cy="1224978"/>
            </a:xfrm>
            <a:prstGeom prst="rect">
              <a:avLst/>
            </a:prstGeom>
          </p:spPr>
        </p:pic>
        <p:pic>
          <p:nvPicPr>
            <p:cNvPr id="13" name="Picture 12" descr="A close up of a logo  Description automatically generated">
              <a:extLst>
                <a:ext uri="{FF2B5EF4-FFF2-40B4-BE49-F238E27FC236}">
                  <a16:creationId xmlns:a16="http://schemas.microsoft.com/office/drawing/2014/main" id="{EDF5E024-77D2-4083-A0B0-5045700E2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3700" y="4346257"/>
              <a:ext cx="1289169" cy="1289169"/>
            </a:xfrm>
            <a:prstGeom prst="rect">
              <a:avLst/>
            </a:prstGeom>
          </p:spPr>
        </p:pic>
        <p:pic>
          <p:nvPicPr>
            <p:cNvPr id="15" name="Picture 14" descr="A close up of a logo  Description automatically generated">
              <a:extLst>
                <a:ext uri="{FF2B5EF4-FFF2-40B4-BE49-F238E27FC236}">
                  <a16:creationId xmlns:a16="http://schemas.microsoft.com/office/drawing/2014/main" id="{4B48323F-9A29-4344-97C8-6D50BC573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9703" y="2371883"/>
              <a:ext cx="1214280" cy="1214280"/>
            </a:xfrm>
            <a:prstGeom prst="rect">
              <a:avLst/>
            </a:prstGeom>
          </p:spPr>
        </p:pic>
        <p:pic>
          <p:nvPicPr>
            <p:cNvPr id="17" name="Picture 16" descr="A close up of a logo  Description automatically generated">
              <a:extLst>
                <a:ext uri="{FF2B5EF4-FFF2-40B4-BE49-F238E27FC236}">
                  <a16:creationId xmlns:a16="http://schemas.microsoft.com/office/drawing/2014/main" id="{565B474F-31D0-4D73-9CE6-CF6D49203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6849" y="2371883"/>
              <a:ext cx="1717108" cy="1214280"/>
            </a:xfrm>
            <a:prstGeom prst="rect">
              <a:avLst/>
            </a:prstGeom>
          </p:spPr>
        </p:pic>
        <p:pic>
          <p:nvPicPr>
            <p:cNvPr id="19" name="Picture 18" descr="A close up of a logo  Description automatically generated">
              <a:extLst>
                <a:ext uri="{FF2B5EF4-FFF2-40B4-BE49-F238E27FC236}">
                  <a16:creationId xmlns:a16="http://schemas.microsoft.com/office/drawing/2014/main" id="{111C32BD-9BD6-43AD-9CC5-6DFBB369E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6093" y="4346257"/>
              <a:ext cx="1401503" cy="1214280"/>
            </a:xfrm>
            <a:prstGeom prst="rect">
              <a:avLst/>
            </a:prstGeom>
          </p:spPr>
        </p:pic>
        <p:pic>
          <p:nvPicPr>
            <p:cNvPr id="21" name="Picture 20" descr="A close up of a logo  Description automatically generated">
              <a:extLst>
                <a:ext uri="{FF2B5EF4-FFF2-40B4-BE49-F238E27FC236}">
                  <a16:creationId xmlns:a16="http://schemas.microsoft.com/office/drawing/2014/main" id="{92058BDF-0F4A-4465-B0C9-F75A5F845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0819" y="4346257"/>
              <a:ext cx="1289169" cy="1289169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DD7EB40-6985-4808-988F-859EBF03A6C2}"/>
              </a:ext>
            </a:extLst>
          </p:cNvPr>
          <p:cNvSpPr txBox="1"/>
          <p:nvPr/>
        </p:nvSpPr>
        <p:spPr bwMode="auto">
          <a:xfrm>
            <a:off x="2703893" y="1182008"/>
            <a:ext cx="16979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Equal parts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B17246-D7FA-4FC7-AB8C-341A142E92F9}"/>
              </a:ext>
            </a:extLst>
          </p:cNvPr>
          <p:cNvSpPr txBox="1"/>
          <p:nvPr/>
        </p:nvSpPr>
        <p:spPr bwMode="auto">
          <a:xfrm>
            <a:off x="7403106" y="1182008"/>
            <a:ext cx="20890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Unequal parts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26" name="Picture 25" descr="A close up of a logo  Description automatically generated">
            <a:extLst>
              <a:ext uri="{FF2B5EF4-FFF2-40B4-BE49-F238E27FC236}">
                <a16:creationId xmlns:a16="http://schemas.microsoft.com/office/drawing/2014/main" id="{8DA4E2C6-DD00-4518-A40D-E2AFE493EC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00" y="4507634"/>
            <a:ext cx="1717108" cy="1214280"/>
          </a:xfrm>
          <a:prstGeom prst="rect">
            <a:avLst/>
          </a:prstGeom>
        </p:spPr>
      </p:pic>
      <p:pic>
        <p:nvPicPr>
          <p:cNvPr id="27" name="Picture 26" descr="A close up of a logo  Description automatically generated">
            <a:extLst>
              <a:ext uri="{FF2B5EF4-FFF2-40B4-BE49-F238E27FC236}">
                <a16:creationId xmlns:a16="http://schemas.microsoft.com/office/drawing/2014/main" id="{CF1DF081-F2FE-4C24-9B59-4EDFB8E98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878" y="2671545"/>
            <a:ext cx="1214280" cy="121428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29FE036-6E41-48A1-8188-55492110A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869" y="2497066"/>
            <a:ext cx="1401503" cy="1224978"/>
          </a:xfrm>
          <a:prstGeom prst="rect">
            <a:avLst/>
          </a:prstGeom>
        </p:spPr>
      </p:pic>
      <p:pic>
        <p:nvPicPr>
          <p:cNvPr id="29" name="Picture 28" descr="A close up of a logo  Description automatically generated">
            <a:extLst>
              <a:ext uri="{FF2B5EF4-FFF2-40B4-BE49-F238E27FC236}">
                <a16:creationId xmlns:a16="http://schemas.microsoft.com/office/drawing/2014/main" id="{229054AA-D8AF-4BEC-A67B-597688BB8A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788" y="4638104"/>
            <a:ext cx="1289169" cy="1289169"/>
          </a:xfrm>
          <a:prstGeom prst="rect">
            <a:avLst/>
          </a:prstGeom>
        </p:spPr>
      </p:pic>
      <p:pic>
        <p:nvPicPr>
          <p:cNvPr id="30" name="Picture 29" descr="A close up of a logo  Description automatically generated">
            <a:extLst>
              <a:ext uri="{FF2B5EF4-FFF2-40B4-BE49-F238E27FC236}">
                <a16:creationId xmlns:a16="http://schemas.microsoft.com/office/drawing/2014/main" id="{32417D65-D710-42A8-A6FF-B16DB4F4AC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953" y="2091379"/>
            <a:ext cx="1214280" cy="1214280"/>
          </a:xfrm>
          <a:prstGeom prst="rect">
            <a:avLst/>
          </a:prstGeom>
        </p:spPr>
      </p:pic>
      <p:pic>
        <p:nvPicPr>
          <p:cNvPr id="31" name="Picture 30" descr="A close up of a logo  Description automatically generated">
            <a:extLst>
              <a:ext uri="{FF2B5EF4-FFF2-40B4-BE49-F238E27FC236}">
                <a16:creationId xmlns:a16="http://schemas.microsoft.com/office/drawing/2014/main" id="{C35B8D20-FEE7-45C5-ADF4-D18D4C42F9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673" y="4782129"/>
            <a:ext cx="1717108" cy="1214280"/>
          </a:xfrm>
          <a:prstGeom prst="rect">
            <a:avLst/>
          </a:prstGeom>
        </p:spPr>
      </p:pic>
      <p:pic>
        <p:nvPicPr>
          <p:cNvPr id="32" name="Picture 31" descr="A close up of a logo  Description automatically generated">
            <a:extLst>
              <a:ext uri="{FF2B5EF4-FFF2-40B4-BE49-F238E27FC236}">
                <a16:creationId xmlns:a16="http://schemas.microsoft.com/office/drawing/2014/main" id="{25D3C504-6F85-46F9-8FB4-23F3A68219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878" y="4030963"/>
            <a:ext cx="1401503" cy="1214280"/>
          </a:xfrm>
          <a:prstGeom prst="rect">
            <a:avLst/>
          </a:prstGeom>
        </p:spPr>
      </p:pic>
      <p:pic>
        <p:nvPicPr>
          <p:cNvPr id="33" name="Picture 32" descr="A close up of a logo  Description automatically generated">
            <a:extLst>
              <a:ext uri="{FF2B5EF4-FFF2-40B4-BE49-F238E27FC236}">
                <a16:creationId xmlns:a16="http://schemas.microsoft.com/office/drawing/2014/main" id="{397BB62E-0DE7-439B-9B53-0558305AB0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669" y="2228086"/>
            <a:ext cx="1289169" cy="1289169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F56AB71-AEDE-4B5F-B51A-CE46BFCB2258}"/>
              </a:ext>
            </a:extLst>
          </p:cNvPr>
          <p:cNvCxnSpPr/>
          <p:nvPr/>
        </p:nvCxnSpPr>
        <p:spPr bwMode="auto">
          <a:xfrm>
            <a:off x="6096000" y="1055702"/>
            <a:ext cx="0" cy="524461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5462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75886 0.295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34" y="147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741E-7 L -0.1908 -0.05556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49" y="-277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6296E-6 L 0.0776 0.0287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2" y="143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67708 0.2588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54" y="1294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17709 -0.32338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-1618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0.12726 0.03403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169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17517 -0.3632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1817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-0.50625 -0.05556 " pathEditMode="relative" rAng="0" ptsTypes="AA">
                                      <p:cBhvr>
                                        <p:cTn id="20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13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2:2</a:t>
            </a:r>
          </a:p>
        </p:txBody>
      </p:sp>
      <p:pic>
        <p:nvPicPr>
          <p:cNvPr id="4" name="Picture 3" descr="A close up of a logo  Description automatically generated">
            <a:extLst>
              <a:ext uri="{FF2B5EF4-FFF2-40B4-BE49-F238E27FC236}">
                <a16:creationId xmlns:a16="http://schemas.microsoft.com/office/drawing/2014/main" id="{E30EC560-79E1-481E-903C-958FC1B7C2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3" y="3075114"/>
            <a:ext cx="7975614" cy="14103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E2869C-7E5E-4EFD-9E99-6C7D6C8A04ED}"/>
              </a:ext>
            </a:extLst>
          </p:cNvPr>
          <p:cNvSpPr txBox="1"/>
          <p:nvPr/>
        </p:nvSpPr>
        <p:spPr bwMode="auto">
          <a:xfrm>
            <a:off x="4399864" y="1178069"/>
            <a:ext cx="3392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Equal or unequal parts?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3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  Description automatically generated">
            <a:extLst>
              <a:ext uri="{FF2B5EF4-FFF2-40B4-BE49-F238E27FC236}">
                <a16:creationId xmlns:a16="http://schemas.microsoft.com/office/drawing/2014/main" id="{757CB0C2-7685-4685-A165-AA821C57B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3" y="2982711"/>
            <a:ext cx="7975614" cy="15951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2:2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B47E48-300C-46D0-99DB-3EC886186119}"/>
              </a:ext>
            </a:extLst>
          </p:cNvPr>
          <p:cNvSpPr txBox="1"/>
          <p:nvPr/>
        </p:nvSpPr>
        <p:spPr bwMode="auto">
          <a:xfrm>
            <a:off x="4399864" y="1178069"/>
            <a:ext cx="3392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Equal or unequal parts?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7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2:2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C4F4D6-00D5-4F40-A7B9-CAB514780836}"/>
              </a:ext>
            </a:extLst>
          </p:cNvPr>
          <p:cNvSpPr txBox="1"/>
          <p:nvPr/>
        </p:nvSpPr>
        <p:spPr bwMode="auto">
          <a:xfrm>
            <a:off x="4399863" y="1169000"/>
            <a:ext cx="3392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Equal or unequal parts?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0526B8-EDCF-4052-84B1-4F7D847F0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125" y="2631330"/>
            <a:ext cx="6402643" cy="214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663BB4-D0BD-4D02-9029-21BE440A9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3" y="2607252"/>
            <a:ext cx="7975614" cy="196472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2:3</a:t>
            </a:r>
          </a:p>
        </p:txBody>
      </p:sp>
    </p:spTree>
    <p:extLst>
      <p:ext uri="{BB962C8B-B14F-4D97-AF65-F5344CB8AC3E}">
        <p14:creationId xmlns:p14="http://schemas.microsoft.com/office/powerpoint/2010/main" val="133570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  Description automatically generated">
            <a:extLst>
              <a:ext uri="{FF2B5EF4-FFF2-40B4-BE49-F238E27FC236}">
                <a16:creationId xmlns:a16="http://schemas.microsoft.com/office/drawing/2014/main" id="{C02F8E79-5E45-45CE-9373-CB891BF5F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508" y="4276584"/>
            <a:ext cx="7926984" cy="57385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2:4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C98BEF-3757-439A-BA07-F3495C8830F1}"/>
              </a:ext>
            </a:extLst>
          </p:cNvPr>
          <p:cNvSpPr txBox="1"/>
          <p:nvPr/>
        </p:nvSpPr>
        <p:spPr bwMode="auto">
          <a:xfrm>
            <a:off x="5085146" y="2606819"/>
            <a:ext cx="20217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 equal parts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7ECE3D-625F-4C07-9D51-F04FA8931DC6}"/>
              </a:ext>
            </a:extLst>
          </p:cNvPr>
          <p:cNvSpPr txBox="1"/>
          <p:nvPr/>
        </p:nvSpPr>
        <p:spPr bwMode="auto">
          <a:xfrm>
            <a:off x="4910420" y="5026086"/>
            <a:ext cx="23711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 unequal parts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12" name="Picture 11" descr="A close up of a logo  Description automatically generated">
            <a:extLst>
              <a:ext uri="{FF2B5EF4-FFF2-40B4-BE49-F238E27FC236}">
                <a16:creationId xmlns:a16="http://schemas.microsoft.com/office/drawing/2014/main" id="{19CFB802-A026-4B99-8B15-C68A3A1E8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508" y="1885314"/>
            <a:ext cx="7926984" cy="573855"/>
          </a:xfrm>
          <a:prstGeom prst="rect">
            <a:avLst/>
          </a:prstGeom>
        </p:spPr>
      </p:pic>
      <p:pic>
        <p:nvPicPr>
          <p:cNvPr id="14" name="Picture 13" descr="A close up of a logo  Description automatically generated">
            <a:extLst>
              <a:ext uri="{FF2B5EF4-FFF2-40B4-BE49-F238E27FC236}">
                <a16:creationId xmlns:a16="http://schemas.microsoft.com/office/drawing/2014/main" id="{096B366D-9967-4F83-9B64-DAA46018C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527" y="1899902"/>
            <a:ext cx="3978082" cy="544677"/>
          </a:xfrm>
          <a:prstGeom prst="rect">
            <a:avLst/>
          </a:prstGeom>
        </p:spPr>
      </p:pic>
      <p:pic>
        <p:nvPicPr>
          <p:cNvPr id="16" name="Picture 15" descr="A close up of a logo  Description automatically generated">
            <a:extLst>
              <a:ext uri="{FF2B5EF4-FFF2-40B4-BE49-F238E27FC236}">
                <a16:creationId xmlns:a16="http://schemas.microsoft.com/office/drawing/2014/main" id="{E1A006E9-49B8-42D1-B5E4-C8FA8DFA30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44" y="4283306"/>
            <a:ext cx="2674749" cy="54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8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2:4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02EDA6-915C-4897-9763-F59D05FC4974}"/>
              </a:ext>
            </a:extLst>
          </p:cNvPr>
          <p:cNvSpPr txBox="1"/>
          <p:nvPr/>
        </p:nvSpPr>
        <p:spPr bwMode="auto">
          <a:xfrm>
            <a:off x="3970260" y="1178069"/>
            <a:ext cx="42514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Are all the parts of equal size?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FE63E4-3BC3-49A9-B1F7-730145792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3" y="2617765"/>
            <a:ext cx="7975614" cy="4279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9843C0-3D5D-4E08-9CAC-EB5FD8B059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366" y="4352647"/>
            <a:ext cx="7863268" cy="68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9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087693"/>
              </p:ext>
            </p:extLst>
          </p:nvPr>
        </p:nvGraphicFramePr>
        <p:xfrm>
          <a:off x="594008" y="1535029"/>
          <a:ext cx="10712127" cy="362089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 action="ppaction://hlinksldjump"/>
                        </a:rPr>
                        <a:t>Pupils identify a whole and the parts that make it up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 action="ppaction://hlinksldjump"/>
                        </a:rPr>
                        <a:t>Pupils explain why a part can only be defined when in relation to a whole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 action="ppaction://hlinksldjump"/>
                        </a:rPr>
                        <a:t>Pupils identify the number of equal or unequal parts in a whole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6" action="ppaction://hlinksldjump"/>
                        </a:rPr>
                        <a:t>Pupils identify equal parts when they do not look the same (</a:t>
                      </a:r>
                      <a:r>
                        <a:rPr lang="en-GB" sz="2000" b="1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6" action="ppaction://hlinksldjump"/>
                        </a:rPr>
                        <a:t>i</a:t>
                      </a:r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6" action="ppaction://hlinksldjump"/>
                        </a:rPr>
                        <a:t>)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7" action="ppaction://hlinksldjump"/>
                        </a:rPr>
                        <a:t>Pupils explain the size of the part in relation to the whole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85858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8" action="ppaction://hlinksldjump"/>
                        </a:rPr>
                        <a:t>Pupils construct a whole when given a part and the number of parts</a:t>
                      </a:r>
                      <a:endParaRPr lang="en-GB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570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85858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9" action="ppaction://hlinksldjump"/>
                        </a:rPr>
                        <a:t>Pupils identify how many equal parts a whole has been divided into</a:t>
                      </a:r>
                      <a:endParaRPr lang="en-GB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911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10" action="ppaction://hlinksldjump"/>
                        </a:rPr>
                        <a:t>Pupils use fraction notation to describe an equal part of the whole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43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11" action="ppaction://hlinksldjump"/>
                        </a:rPr>
                        <a:t>Pupils represent a unit fractions in different ways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079200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594007" y="581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1382041" y="5714685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97351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144000" cy="630000"/>
          </a:xfrm>
        </p:spPr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2:4</a:t>
            </a:r>
          </a:p>
        </p:txBody>
      </p:sp>
      <p:pic>
        <p:nvPicPr>
          <p:cNvPr id="4" name="Picture 3" descr="A picture containing sky, building, indoor  Description automatically generated">
            <a:extLst>
              <a:ext uri="{FF2B5EF4-FFF2-40B4-BE49-F238E27FC236}">
                <a16:creationId xmlns:a16="http://schemas.microsoft.com/office/drawing/2014/main" id="{6DCA2159-7B22-466E-BA7F-4826DBB1CC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3" y="2554702"/>
            <a:ext cx="7975614" cy="20911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A1FE04-00CE-4C0A-AA16-A0CA7F1CDA83}"/>
              </a:ext>
            </a:extLst>
          </p:cNvPr>
          <p:cNvSpPr txBox="1"/>
          <p:nvPr/>
        </p:nvSpPr>
        <p:spPr bwMode="auto">
          <a:xfrm>
            <a:off x="5068286" y="1182008"/>
            <a:ext cx="20554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Odd one out?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38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8, Learning Outcome 4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48027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4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identify equal parts when they do not look the same (</a:t>
                      </a:r>
                      <a:r>
                        <a:rPr lang="en-GB" sz="2400" b="1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31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8, Learning Outcome 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  Description automatically generated">
            <a:extLst>
              <a:ext uri="{FF2B5EF4-FFF2-40B4-BE49-F238E27FC236}">
                <a16:creationId xmlns:a16="http://schemas.microsoft.com/office/drawing/2014/main" id="{3F629B1E-A596-4F61-A586-57B67B88AEA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3.1 Preparing for fractions: the part whole relationship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587243"/>
              </p:ext>
            </p:extLst>
          </p:nvPr>
        </p:nvGraphicFramePr>
        <p:xfrm>
          <a:off x="4514850" y="4235631"/>
          <a:ext cx="6886575" cy="855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59741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2:5-2:7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14-18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57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2:5</a:t>
            </a:r>
          </a:p>
        </p:txBody>
      </p:sp>
      <p:pic>
        <p:nvPicPr>
          <p:cNvPr id="6" name="Picture 5" descr="A close up of a logo  Description automatically generated">
            <a:extLst>
              <a:ext uri="{FF2B5EF4-FFF2-40B4-BE49-F238E27FC236}">
                <a16:creationId xmlns:a16="http://schemas.microsoft.com/office/drawing/2014/main" id="{C2037054-23F7-41DC-9AAF-2D246561E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68" y="3390726"/>
            <a:ext cx="7926984" cy="39878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5A08608-6D4F-4525-9274-907308021187}"/>
              </a:ext>
            </a:extLst>
          </p:cNvPr>
          <p:cNvGrpSpPr/>
          <p:nvPr/>
        </p:nvGrpSpPr>
        <p:grpSpPr>
          <a:xfrm>
            <a:off x="4752115" y="3386773"/>
            <a:ext cx="2687772" cy="398780"/>
            <a:chOff x="3228115" y="3386773"/>
            <a:chExt cx="2687772" cy="398780"/>
          </a:xfrm>
        </p:grpSpPr>
        <p:pic>
          <p:nvPicPr>
            <p:cNvPr id="8" name="Picture 7" descr="A close up of a logo  Description automatically generated">
              <a:extLst>
                <a:ext uri="{FF2B5EF4-FFF2-40B4-BE49-F238E27FC236}">
                  <a16:creationId xmlns:a16="http://schemas.microsoft.com/office/drawing/2014/main" id="{98B549A5-8E83-485F-B01A-1C1B27489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8115" y="3386773"/>
              <a:ext cx="48632" cy="398780"/>
            </a:xfrm>
            <a:prstGeom prst="rect">
              <a:avLst/>
            </a:prstGeom>
          </p:spPr>
        </p:pic>
        <p:pic>
          <p:nvPicPr>
            <p:cNvPr id="9" name="Picture 8" descr="A close up of a logo  Description automatically generated">
              <a:extLst>
                <a:ext uri="{FF2B5EF4-FFF2-40B4-BE49-F238E27FC236}">
                  <a16:creationId xmlns:a16="http://schemas.microsoft.com/office/drawing/2014/main" id="{381073FE-05D9-4C18-BBC0-7D4A4C403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7255" y="3386773"/>
              <a:ext cx="48632" cy="3987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875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2:5</a:t>
            </a:r>
          </a:p>
        </p:txBody>
      </p:sp>
      <p:pic>
        <p:nvPicPr>
          <p:cNvPr id="5" name="Picture 4" descr="A close up of a logo  Description automatically generated">
            <a:extLst>
              <a:ext uri="{FF2B5EF4-FFF2-40B4-BE49-F238E27FC236}">
                <a16:creationId xmlns:a16="http://schemas.microsoft.com/office/drawing/2014/main" id="{2C08877A-FEFA-4FDB-8247-3CD871C843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8193" y="3328194"/>
            <a:ext cx="7975614" cy="4905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545EDB8-4EA3-4E44-91A9-7F5C25312978}"/>
              </a:ext>
            </a:extLst>
          </p:cNvPr>
          <p:cNvSpPr/>
          <p:nvPr/>
        </p:nvSpPr>
        <p:spPr bwMode="auto">
          <a:xfrm>
            <a:off x="7419977" y="3371850"/>
            <a:ext cx="2663830" cy="419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4B0CDE-C0A5-4BE1-89F3-05B9E2677542}"/>
              </a:ext>
            </a:extLst>
          </p:cNvPr>
          <p:cNvSpPr/>
          <p:nvPr/>
        </p:nvSpPr>
        <p:spPr bwMode="auto">
          <a:xfrm>
            <a:off x="4783929" y="3371850"/>
            <a:ext cx="2636048" cy="419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00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2:5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34A99C-D583-4684-978D-A35E2BE599F3}"/>
              </a:ext>
            </a:extLst>
          </p:cNvPr>
          <p:cNvSpPr txBox="1"/>
          <p:nvPr/>
        </p:nvSpPr>
        <p:spPr bwMode="auto">
          <a:xfrm>
            <a:off x="3969078" y="1178069"/>
            <a:ext cx="42538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Equal parts. Which is longer?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7" name="Picture 6" descr="A close up of a screen  Description automatically generated">
            <a:extLst>
              <a:ext uri="{FF2B5EF4-FFF2-40B4-BE49-F238E27FC236}">
                <a16:creationId xmlns:a16="http://schemas.microsoft.com/office/drawing/2014/main" id="{56AC1491-CC4F-4107-B7C1-7C12019CA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3" y="2930622"/>
            <a:ext cx="7975614" cy="1322786"/>
          </a:xfrm>
          <a:prstGeom prst="rect">
            <a:avLst/>
          </a:prstGeom>
        </p:spPr>
      </p:pic>
      <p:pic>
        <p:nvPicPr>
          <p:cNvPr id="9" name="Picture 8" descr="A close up of a logo  Description automatically generated">
            <a:extLst>
              <a:ext uri="{FF2B5EF4-FFF2-40B4-BE49-F238E27FC236}">
                <a16:creationId xmlns:a16="http://schemas.microsoft.com/office/drawing/2014/main" id="{BC329E26-750C-411A-AE07-EFBC173A2A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024" y="2717448"/>
            <a:ext cx="5077159" cy="167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2:6</a:t>
            </a:r>
          </a:p>
        </p:txBody>
      </p:sp>
      <p:pic>
        <p:nvPicPr>
          <p:cNvPr id="5" name="Picture 4" descr="A picture containing object  Description automatically generated">
            <a:extLst>
              <a:ext uri="{FF2B5EF4-FFF2-40B4-BE49-F238E27FC236}">
                <a16:creationId xmlns:a16="http://schemas.microsoft.com/office/drawing/2014/main" id="{A8D8D833-3643-440E-9C4C-8FAC53A731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18" y="1680916"/>
            <a:ext cx="6816764" cy="384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0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2:6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A341EE-FE37-4919-BB0C-000623DE0C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74" y="1343818"/>
            <a:ext cx="6808452" cy="452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4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2:6</a:t>
            </a:r>
          </a:p>
        </p:txBody>
      </p:sp>
      <p:pic>
        <p:nvPicPr>
          <p:cNvPr id="5" name="Picture 4" descr="A picture containing transport  Description automatically generated">
            <a:extLst>
              <a:ext uri="{FF2B5EF4-FFF2-40B4-BE49-F238E27FC236}">
                <a16:creationId xmlns:a16="http://schemas.microsoft.com/office/drawing/2014/main" id="{F5D39761-EA0E-418B-BCF2-62C8BD0E7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782" y="2228727"/>
            <a:ext cx="4036439" cy="276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2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2:6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874967-D596-41F7-9216-F8A25415E630}"/>
              </a:ext>
            </a:extLst>
          </p:cNvPr>
          <p:cNvSpPr txBox="1"/>
          <p:nvPr/>
        </p:nvSpPr>
        <p:spPr bwMode="auto">
          <a:xfrm>
            <a:off x="4316132" y="1178069"/>
            <a:ext cx="35597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Arrange into equal parts.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7" name="Picture 6" descr="A picture containing weapon, brass knucks  Description automatically generated">
            <a:extLst>
              <a:ext uri="{FF2B5EF4-FFF2-40B4-BE49-F238E27FC236}">
                <a16:creationId xmlns:a16="http://schemas.microsoft.com/office/drawing/2014/main" id="{C0D40CB8-53C6-4395-97E3-120574F01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328" y="2924210"/>
            <a:ext cx="6224870" cy="1342238"/>
          </a:xfrm>
          <a:prstGeom prst="rect">
            <a:avLst/>
          </a:prstGeom>
        </p:spPr>
      </p:pic>
      <p:pic>
        <p:nvPicPr>
          <p:cNvPr id="9" name="Picture 8" descr="A picture containing object  Description automatically generated">
            <a:extLst>
              <a:ext uri="{FF2B5EF4-FFF2-40B4-BE49-F238E27FC236}">
                <a16:creationId xmlns:a16="http://schemas.microsoft.com/office/drawing/2014/main" id="{BD99E302-E1AF-4798-AD5E-8B216ADAB2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968" y="3709665"/>
            <a:ext cx="554402" cy="55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52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4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 L -0.12695 -0.0537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76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665369"/>
              </p:ext>
            </p:extLst>
          </p:nvPr>
        </p:nvGraphicFramePr>
        <p:xfrm>
          <a:off x="594008" y="1535029"/>
          <a:ext cx="10712127" cy="352634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 action="ppaction://hlinksldjump"/>
                        </a:rPr>
                        <a:t>Pupils identify parts and wholes in different contexts (</a:t>
                      </a:r>
                      <a:r>
                        <a:rPr lang="en-GB" sz="2000" b="1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 action="ppaction://hlinksldjump"/>
                        </a:rPr>
                        <a:t>i</a:t>
                      </a:r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 action="ppaction://hlinksldjump"/>
                        </a:rPr>
                        <a:t>)</a:t>
                      </a:r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 action="ppaction://hlinksldjump"/>
                        </a:rPr>
                        <a:t>Pupils identify parts and wholes in different contexts (ii)</a:t>
                      </a:r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 action="ppaction://hlinksldjump"/>
                        </a:rPr>
                        <a:t>Pupils identify equal parts when they do not look the same (ii)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85858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6" action="ppaction://hlinksldjump"/>
                        </a:rPr>
                        <a:t>Pupils compare and order unit fractions by looking at the denominator</a:t>
                      </a:r>
                      <a:endParaRPr lang="en-GB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570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85858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7" action="ppaction://hlinksldjump"/>
                        </a:rPr>
                        <a:t>Pupils identify when unit fractions cannot be compared</a:t>
                      </a:r>
                      <a:endParaRPr lang="en-GB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911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85858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8" action="ppaction://hlinksldjump"/>
                        </a:rPr>
                        <a:t>Pupils construct a whole when given one part and the fraction that it represents</a:t>
                      </a:r>
                      <a:endParaRPr lang="en-GB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481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9" action="ppaction://hlinksldjump"/>
                        </a:rPr>
                        <a:t>Pupils use knowledge of the relationship between parts and wholes in unit fractions to solve problems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471379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594007" y="581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1382041" y="5714685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7891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2:7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EC8988-F02A-44C2-9D63-01C485E436B6}"/>
              </a:ext>
            </a:extLst>
          </p:cNvPr>
          <p:cNvSpPr txBox="1"/>
          <p:nvPr/>
        </p:nvSpPr>
        <p:spPr bwMode="auto">
          <a:xfrm>
            <a:off x="4366210" y="1178069"/>
            <a:ext cx="34596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Equal or unequal parts?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5" name="Picture 4" descr="A close up of a logo  Description automatically generated">
            <a:extLst>
              <a:ext uri="{FF2B5EF4-FFF2-40B4-BE49-F238E27FC236}">
                <a16:creationId xmlns:a16="http://schemas.microsoft.com/office/drawing/2014/main" id="{0748A6FA-CA8B-4138-811F-AD622488C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3" y="3029285"/>
            <a:ext cx="7975614" cy="115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8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70DDD98-50CD-412C-8B96-2FA17C2E08CC}"/>
              </a:ext>
            </a:extLst>
          </p:cNvPr>
          <p:cNvSpPr/>
          <p:nvPr/>
        </p:nvSpPr>
        <p:spPr bwMode="auto">
          <a:xfrm>
            <a:off x="2626519" y="3036094"/>
            <a:ext cx="581025" cy="576000"/>
          </a:xfrm>
          <a:prstGeom prst="rect">
            <a:avLst/>
          </a:prstGeom>
          <a:solidFill>
            <a:srgbClr val="E9C773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D5214A-931F-4FD4-B69C-1A7DB5361465}"/>
              </a:ext>
            </a:extLst>
          </p:cNvPr>
          <p:cNvSpPr/>
          <p:nvPr/>
        </p:nvSpPr>
        <p:spPr bwMode="auto">
          <a:xfrm>
            <a:off x="4563268" y="3036093"/>
            <a:ext cx="288000" cy="1144800"/>
          </a:xfrm>
          <a:prstGeom prst="rect">
            <a:avLst/>
          </a:prstGeom>
          <a:solidFill>
            <a:srgbClr val="E9C773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D894DDD1-0C5E-4C42-9B95-4EFA2EDA1C8F}"/>
              </a:ext>
            </a:extLst>
          </p:cNvPr>
          <p:cNvSpPr/>
          <p:nvPr/>
        </p:nvSpPr>
        <p:spPr bwMode="auto">
          <a:xfrm rot="5400000">
            <a:off x="6223688" y="3320495"/>
            <a:ext cx="1144801" cy="576000"/>
          </a:xfrm>
          <a:prstGeom prst="triangle">
            <a:avLst/>
          </a:prstGeom>
          <a:solidFill>
            <a:srgbClr val="E9C773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FC85ABB3-9441-427D-9003-E367B14AFFC2}"/>
              </a:ext>
            </a:extLst>
          </p:cNvPr>
          <p:cNvSpPr/>
          <p:nvPr/>
        </p:nvSpPr>
        <p:spPr bwMode="auto">
          <a:xfrm flipV="1">
            <a:off x="8401051" y="3036093"/>
            <a:ext cx="576001" cy="1144800"/>
          </a:xfrm>
          <a:prstGeom prst="rtTriangle">
            <a:avLst/>
          </a:prstGeom>
          <a:solidFill>
            <a:srgbClr val="E9C773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2:7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BF650A-30A1-402C-A258-A8B8E86CE52B}"/>
              </a:ext>
            </a:extLst>
          </p:cNvPr>
          <p:cNvSpPr txBox="1"/>
          <p:nvPr/>
        </p:nvSpPr>
        <p:spPr bwMode="auto">
          <a:xfrm>
            <a:off x="2418122" y="1178069"/>
            <a:ext cx="7355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What is the same about each part? What is different?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4" name="Picture 3" descr="A close up of a logo  Description automatically generated">
            <a:extLst>
              <a:ext uri="{FF2B5EF4-FFF2-40B4-BE49-F238E27FC236}">
                <a16:creationId xmlns:a16="http://schemas.microsoft.com/office/drawing/2014/main" id="{702EA2EF-6201-4819-A2EC-E08A6B262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3" y="3029285"/>
            <a:ext cx="7975614" cy="115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4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2:7</a:t>
            </a:r>
          </a:p>
        </p:txBody>
      </p:sp>
      <p:pic>
        <p:nvPicPr>
          <p:cNvPr id="6" name="Picture 5" descr="A close up of a logo  Description automatically generated">
            <a:extLst>
              <a:ext uri="{FF2B5EF4-FFF2-40B4-BE49-F238E27FC236}">
                <a16:creationId xmlns:a16="http://schemas.microsoft.com/office/drawing/2014/main" id="{2E07AB87-CD6D-4B9F-AF16-F2BBDDC31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874" y="2596901"/>
            <a:ext cx="1984252" cy="1984252"/>
          </a:xfrm>
          <a:prstGeom prst="rect">
            <a:avLst/>
          </a:prstGeom>
        </p:spPr>
      </p:pic>
      <p:pic>
        <p:nvPicPr>
          <p:cNvPr id="8" name="Picture 7" descr="A close up of a logo  Description automatically generated">
            <a:extLst>
              <a:ext uri="{FF2B5EF4-FFF2-40B4-BE49-F238E27FC236}">
                <a16:creationId xmlns:a16="http://schemas.microsoft.com/office/drawing/2014/main" id="{DEFB0D38-8DEF-4A12-A507-A4F1F62508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874" y="2596901"/>
            <a:ext cx="1984252" cy="1984252"/>
          </a:xfrm>
          <a:prstGeom prst="rect">
            <a:avLst/>
          </a:prstGeom>
        </p:spPr>
      </p:pic>
      <p:pic>
        <p:nvPicPr>
          <p:cNvPr id="10" name="Picture 9" descr="A close up of a logo  Description automatically generated">
            <a:extLst>
              <a:ext uri="{FF2B5EF4-FFF2-40B4-BE49-F238E27FC236}">
                <a16:creationId xmlns:a16="http://schemas.microsoft.com/office/drawing/2014/main" id="{802FCD71-2B10-4C34-A4A7-354AEBE5EA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874" y="3145852"/>
            <a:ext cx="1984252" cy="1435612"/>
          </a:xfrm>
          <a:prstGeom prst="rect">
            <a:avLst/>
          </a:prstGeom>
        </p:spPr>
      </p:pic>
      <p:pic>
        <p:nvPicPr>
          <p:cNvPr id="13" name="Picture 12" descr="A close up of a logo  Description automatically generated">
            <a:extLst>
              <a:ext uri="{FF2B5EF4-FFF2-40B4-BE49-F238E27FC236}">
                <a16:creationId xmlns:a16="http://schemas.microsoft.com/office/drawing/2014/main" id="{03E783D3-6E73-418E-92F6-2CD606CC29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874" y="2590551"/>
            <a:ext cx="1984252" cy="14996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2FDD76-69DA-48FB-9F62-C5D6A091B99D}"/>
              </a:ext>
            </a:extLst>
          </p:cNvPr>
          <p:cNvSpPr txBox="1"/>
          <p:nvPr/>
        </p:nvSpPr>
        <p:spPr bwMode="auto">
          <a:xfrm>
            <a:off x="4399870" y="1182008"/>
            <a:ext cx="3392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Equal or unequal parts?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02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2:7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867F86-A6F3-4FFF-BAAD-C58A3C131F57}"/>
              </a:ext>
            </a:extLst>
          </p:cNvPr>
          <p:cNvSpPr txBox="1"/>
          <p:nvPr/>
        </p:nvSpPr>
        <p:spPr bwMode="auto">
          <a:xfrm>
            <a:off x="5178131" y="1178069"/>
            <a:ext cx="18357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Equal parts?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7" name="Picture 6" descr="A close up of a logo  Description automatically generated">
            <a:extLst>
              <a:ext uri="{FF2B5EF4-FFF2-40B4-BE49-F238E27FC236}">
                <a16:creationId xmlns:a16="http://schemas.microsoft.com/office/drawing/2014/main" id="{E15DF94D-0CF1-4540-9E83-454A4AC9B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56" y="2988562"/>
            <a:ext cx="3154688" cy="1207012"/>
          </a:xfrm>
          <a:prstGeom prst="rect">
            <a:avLst/>
          </a:prstGeom>
        </p:spPr>
      </p:pic>
      <p:pic>
        <p:nvPicPr>
          <p:cNvPr id="9" name="Picture 8" descr="A close up of a logo  Description automatically generated">
            <a:extLst>
              <a:ext uri="{FF2B5EF4-FFF2-40B4-BE49-F238E27FC236}">
                <a16:creationId xmlns:a16="http://schemas.microsoft.com/office/drawing/2014/main" id="{02499B32-B2D9-4B1C-924D-C1DB76CC6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56" y="2988562"/>
            <a:ext cx="3154688" cy="1207012"/>
          </a:xfrm>
          <a:prstGeom prst="rect">
            <a:avLst/>
          </a:prstGeom>
        </p:spPr>
      </p:pic>
      <p:pic>
        <p:nvPicPr>
          <p:cNvPr id="11" name="Picture 10" descr="A close up of a logo  Description automatically generated">
            <a:extLst>
              <a:ext uri="{FF2B5EF4-FFF2-40B4-BE49-F238E27FC236}">
                <a16:creationId xmlns:a16="http://schemas.microsoft.com/office/drawing/2014/main" id="{4A5636A0-F50C-424A-9F3C-36D3C3333F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56" y="2988562"/>
            <a:ext cx="3154688" cy="12070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0B56E68-7E81-4B81-97A9-25D98FF0751D}"/>
              </a:ext>
            </a:extLst>
          </p:cNvPr>
          <p:cNvSpPr txBox="1"/>
          <p:nvPr/>
        </p:nvSpPr>
        <p:spPr bwMode="auto">
          <a:xfrm>
            <a:off x="7942460" y="3232220"/>
            <a:ext cx="510076" cy="70788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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D3C859-DDDD-4229-9C23-2FAD42F3C402}"/>
              </a:ext>
            </a:extLst>
          </p:cNvPr>
          <p:cNvSpPr txBox="1"/>
          <p:nvPr/>
        </p:nvSpPr>
        <p:spPr bwMode="auto">
          <a:xfrm>
            <a:off x="7942460" y="3246509"/>
            <a:ext cx="587020" cy="70788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4000" dirty="0">
                <a:solidFill>
                  <a:srgbClr val="00B05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4000" dirty="0">
              <a:solidFill>
                <a:srgbClr val="00B05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08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  <p:bldP spid="13" grpId="2"/>
      <p:bldP spid="13" grpId="3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8, Learning Outcome 5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78653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5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explain the size of the part in relation to the whole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78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8, Learning Outcome 5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  Description automatically generated">
            <a:extLst>
              <a:ext uri="{FF2B5EF4-FFF2-40B4-BE49-F238E27FC236}">
                <a16:creationId xmlns:a16="http://schemas.microsoft.com/office/drawing/2014/main" id="{3F629B1E-A596-4F61-A586-57B67B88AEA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3.1 Preparing for fractions: the part whole relationship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566219"/>
              </p:ext>
            </p:extLst>
          </p:nvPr>
        </p:nvGraphicFramePr>
        <p:xfrm>
          <a:off x="4514850" y="4235631"/>
          <a:ext cx="6886575" cy="855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59741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3:1-3:6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19-24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09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3:1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F0C1D5-A0D5-430F-8B71-30F962F779AF}"/>
              </a:ext>
            </a:extLst>
          </p:cNvPr>
          <p:cNvSpPr txBox="1"/>
          <p:nvPr/>
        </p:nvSpPr>
        <p:spPr bwMode="auto">
          <a:xfrm>
            <a:off x="3535444" y="1178069"/>
            <a:ext cx="51211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What is the same? What is different?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87DF06-6A7E-4573-9FBF-90465E8952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4" y="2748444"/>
            <a:ext cx="7975612" cy="168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4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3:2</a:t>
            </a:r>
          </a:p>
        </p:txBody>
      </p:sp>
      <p:pic>
        <p:nvPicPr>
          <p:cNvPr id="7" name="Picture 6" descr="A picture containing text, map  Description automatically generated">
            <a:extLst>
              <a:ext uri="{FF2B5EF4-FFF2-40B4-BE49-F238E27FC236}">
                <a16:creationId xmlns:a16="http://schemas.microsoft.com/office/drawing/2014/main" id="{A4CDAAC6-15E4-451D-A7F2-642DEEDD1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269" y="931142"/>
            <a:ext cx="5741462" cy="5378178"/>
          </a:xfrm>
          <a:prstGeom prst="rect">
            <a:avLst/>
          </a:prstGeom>
        </p:spPr>
      </p:pic>
      <p:pic>
        <p:nvPicPr>
          <p:cNvPr id="4" name="Picture 3" descr="A close up of a map  Description automatically generated">
            <a:extLst>
              <a:ext uri="{FF2B5EF4-FFF2-40B4-BE49-F238E27FC236}">
                <a16:creationId xmlns:a16="http://schemas.microsoft.com/office/drawing/2014/main" id="{F33F0175-A8B4-4C01-B7BE-4FF6EA3EA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269" y="931143"/>
            <a:ext cx="5741462" cy="5382127"/>
          </a:xfrm>
          <a:prstGeom prst="rect">
            <a:avLst/>
          </a:prstGeom>
        </p:spPr>
      </p:pic>
      <p:pic>
        <p:nvPicPr>
          <p:cNvPr id="6" name="Picture 5" descr="A picture containing text, map  Description automatically generated">
            <a:extLst>
              <a:ext uri="{FF2B5EF4-FFF2-40B4-BE49-F238E27FC236}">
                <a16:creationId xmlns:a16="http://schemas.microsoft.com/office/drawing/2014/main" id="{90D801D3-4FDC-4B72-B7D8-50BF9C5264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5300" y="931143"/>
            <a:ext cx="2121431" cy="53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0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3371389-7BCF-49DC-8A75-B7BEDDE49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761" y="746143"/>
            <a:ext cx="4260478" cy="18340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70CD6A-3967-42AF-B931-39FB622EC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761" y="2624674"/>
            <a:ext cx="4260478" cy="18340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13F74B-0625-49D5-83D4-D66BA2804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761" y="4503205"/>
            <a:ext cx="4260478" cy="183408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3:2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D422AD-E03E-4D6D-924A-2A6883EC37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761" y="746143"/>
            <a:ext cx="4260478" cy="18340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4F4BF0-37EE-4661-9AE0-066AEF42E1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761" y="2624674"/>
            <a:ext cx="4260478" cy="18340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BD593B-9F9F-4942-A2BA-F4FBA0D849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761" y="4503205"/>
            <a:ext cx="4260478" cy="183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3:2</a:t>
            </a:r>
          </a:p>
        </p:txBody>
      </p:sp>
      <p:pic>
        <p:nvPicPr>
          <p:cNvPr id="4" name="Picture 3" descr="A picture containing pallette  Description automatically generated">
            <a:extLst>
              <a:ext uri="{FF2B5EF4-FFF2-40B4-BE49-F238E27FC236}">
                <a16:creationId xmlns:a16="http://schemas.microsoft.com/office/drawing/2014/main" id="{C9B6D914-C4AC-4452-AEB5-6F3265FB7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3" y="1447891"/>
            <a:ext cx="7975614" cy="914278"/>
          </a:xfrm>
          <a:prstGeom prst="rect">
            <a:avLst/>
          </a:prstGeom>
        </p:spPr>
      </p:pic>
      <p:pic>
        <p:nvPicPr>
          <p:cNvPr id="6" name="Picture 5" descr="A close up of a logo  Description automatically generated">
            <a:extLst>
              <a:ext uri="{FF2B5EF4-FFF2-40B4-BE49-F238E27FC236}">
                <a16:creationId xmlns:a16="http://schemas.microsoft.com/office/drawing/2014/main" id="{18574EA5-C8C2-420E-B0B4-993957172E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3" y="3136960"/>
            <a:ext cx="7975614" cy="914278"/>
          </a:xfrm>
          <a:prstGeom prst="rect">
            <a:avLst/>
          </a:prstGeom>
        </p:spPr>
      </p:pic>
      <p:pic>
        <p:nvPicPr>
          <p:cNvPr id="8" name="Picture 7" descr="A picture containing pallette, object  Description automatically generated">
            <a:extLst>
              <a:ext uri="{FF2B5EF4-FFF2-40B4-BE49-F238E27FC236}">
                <a16:creationId xmlns:a16="http://schemas.microsoft.com/office/drawing/2014/main" id="{320BFCDC-C69F-42BD-9DF4-C885C746CA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3" y="4826030"/>
            <a:ext cx="7975614" cy="91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7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66363"/>
              </p:ext>
            </p:extLst>
          </p:nvPr>
        </p:nvGraphicFramePr>
        <p:xfrm>
          <a:off x="594007" y="1408302"/>
          <a:ext cx="10712127" cy="359352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 action="ppaction://hlinksldjump"/>
                        </a:rPr>
                        <a:t>Pupils identify the whole, the number of equal parts and the size of each part as a unit fraction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 action="ppaction://hlinksldjump"/>
                        </a:rPr>
                        <a:t>Pupils quantify the number of items in each part and connect to the unit fraction operator 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 action="ppaction://hlinksldjump"/>
                        </a:rPr>
                        <a:t>Pupils calculate the value of a part by using knowledge of division and division facts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6" action="ppaction://hlinksldjump"/>
                        </a:rPr>
                        <a:t>Pupils calculate the value of a part by connecting knowledge of division and division facts with finding a fraction of a quantity 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85858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7" action="ppaction://hlinksldjump"/>
                        </a:rPr>
                        <a:t>Pupils find fractions of quantities using knowledge of division facts with increasing fluency</a:t>
                      </a:r>
                      <a:endParaRPr lang="en-GB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570706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594007" y="5923198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1382041" y="5798778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61988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3:2</a:t>
            </a:r>
          </a:p>
        </p:txBody>
      </p:sp>
      <p:pic>
        <p:nvPicPr>
          <p:cNvPr id="5" name="Picture 4" descr="A screen shot of a computer  Description automatically generated">
            <a:extLst>
              <a:ext uri="{FF2B5EF4-FFF2-40B4-BE49-F238E27FC236}">
                <a16:creationId xmlns:a16="http://schemas.microsoft.com/office/drawing/2014/main" id="{D60D69E6-549D-4002-99C1-654C852E0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3" y="2285007"/>
            <a:ext cx="7975614" cy="277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3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3:3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BAB8FA-846A-4C68-BF4E-28AE6D41F7CA}"/>
              </a:ext>
            </a:extLst>
          </p:cNvPr>
          <p:cNvSpPr txBox="1"/>
          <p:nvPr/>
        </p:nvSpPr>
        <p:spPr bwMode="auto">
          <a:xfrm>
            <a:off x="3535444" y="1178069"/>
            <a:ext cx="51211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What is the same? What is different?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D111A4-3851-4419-8E3C-C803EDA39E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0536" y="1936584"/>
            <a:ext cx="752514" cy="7736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58C1CA-78CB-4585-A2B0-F5DE254EB1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0536" y="3042176"/>
            <a:ext cx="1471632" cy="7736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B5BCF6-B12F-428C-9B4D-193510AD41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0536" y="4159888"/>
            <a:ext cx="2200314" cy="7739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B2086F-98AD-42C1-84A1-4DF98B37AFD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0537" y="5286322"/>
            <a:ext cx="2905213" cy="74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3:4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513884-CD6E-43FE-B199-1FF7ED600B3B}"/>
              </a:ext>
            </a:extLst>
          </p:cNvPr>
          <p:cNvSpPr txBox="1"/>
          <p:nvPr/>
        </p:nvSpPr>
        <p:spPr bwMode="auto">
          <a:xfrm>
            <a:off x="3535444" y="1178069"/>
            <a:ext cx="51211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What is the same? What is different?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5" name="Picture 4" descr="A close up of a logo  Description automatically generated">
            <a:extLst>
              <a:ext uri="{FF2B5EF4-FFF2-40B4-BE49-F238E27FC236}">
                <a16:creationId xmlns:a16="http://schemas.microsoft.com/office/drawing/2014/main" id="{D62D6282-8DDA-49C2-92A9-1E6C774539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6205" y="2018558"/>
            <a:ext cx="642546" cy="638068"/>
          </a:xfrm>
          <a:prstGeom prst="rect">
            <a:avLst/>
          </a:prstGeom>
        </p:spPr>
      </p:pic>
      <p:pic>
        <p:nvPicPr>
          <p:cNvPr id="6" name="Picture 5" descr="A close up of a logo  Description automatically generated">
            <a:extLst>
              <a:ext uri="{FF2B5EF4-FFF2-40B4-BE49-F238E27FC236}">
                <a16:creationId xmlns:a16="http://schemas.microsoft.com/office/drawing/2014/main" id="{096D89FF-B5A6-4F95-A756-B7C9BC8BC6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6204" y="3098006"/>
            <a:ext cx="1421216" cy="669133"/>
          </a:xfrm>
          <a:prstGeom prst="rect">
            <a:avLst/>
          </a:prstGeom>
        </p:spPr>
      </p:pic>
      <p:pic>
        <p:nvPicPr>
          <p:cNvPr id="7" name="Picture 6" descr="A close up of a logo  Description automatically generated">
            <a:extLst>
              <a:ext uri="{FF2B5EF4-FFF2-40B4-BE49-F238E27FC236}">
                <a16:creationId xmlns:a16="http://schemas.microsoft.com/office/drawing/2014/main" id="{08026E99-E43B-485C-8071-A5146149A3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6205" y="4231481"/>
            <a:ext cx="2173690" cy="680191"/>
          </a:xfrm>
          <a:prstGeom prst="rect">
            <a:avLst/>
          </a:prstGeom>
        </p:spPr>
      </p:pic>
      <p:pic>
        <p:nvPicPr>
          <p:cNvPr id="8" name="Picture 7" descr="A close up of a logo  Description automatically generated">
            <a:extLst>
              <a:ext uri="{FF2B5EF4-FFF2-40B4-BE49-F238E27FC236}">
                <a16:creationId xmlns:a16="http://schemas.microsoft.com/office/drawing/2014/main" id="{C4F0E746-C35B-4694-9906-AAA952F951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6205" y="5353051"/>
            <a:ext cx="2969027" cy="63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5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3:4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532B56-5CB3-4785-9F40-374DF759F742}"/>
              </a:ext>
            </a:extLst>
          </p:cNvPr>
          <p:cNvSpPr txBox="1"/>
          <p:nvPr/>
        </p:nvSpPr>
        <p:spPr bwMode="auto">
          <a:xfrm>
            <a:off x="3535444" y="1178069"/>
            <a:ext cx="51211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What is the same? What is different?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5" name="Picture 4" descr="A picture containing object  Description automatically generated">
            <a:extLst>
              <a:ext uri="{FF2B5EF4-FFF2-40B4-BE49-F238E27FC236}">
                <a16:creationId xmlns:a16="http://schemas.microsoft.com/office/drawing/2014/main" id="{DD98D2B7-C507-4BCA-8740-070833F57E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0186" y="2551516"/>
            <a:ext cx="1651014" cy="359550"/>
          </a:xfrm>
          <a:prstGeom prst="rect">
            <a:avLst/>
          </a:prstGeom>
        </p:spPr>
      </p:pic>
      <p:pic>
        <p:nvPicPr>
          <p:cNvPr id="6" name="Picture 5" descr="A picture containing object  Description automatically generated">
            <a:extLst>
              <a:ext uri="{FF2B5EF4-FFF2-40B4-BE49-F238E27FC236}">
                <a16:creationId xmlns:a16="http://schemas.microsoft.com/office/drawing/2014/main" id="{50C08912-194A-48F6-A17C-1BC707B59B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0187" y="3390901"/>
            <a:ext cx="3572889" cy="396465"/>
          </a:xfrm>
          <a:prstGeom prst="rect">
            <a:avLst/>
          </a:prstGeom>
        </p:spPr>
      </p:pic>
      <p:pic>
        <p:nvPicPr>
          <p:cNvPr id="7" name="Picture 6" descr="A picture containing object  Description automatically generated">
            <a:extLst>
              <a:ext uri="{FF2B5EF4-FFF2-40B4-BE49-F238E27FC236}">
                <a16:creationId xmlns:a16="http://schemas.microsoft.com/office/drawing/2014/main" id="{D908050B-AFF1-46FC-92F1-224138DDF1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0187" y="4267201"/>
            <a:ext cx="4940783" cy="382177"/>
          </a:xfrm>
          <a:prstGeom prst="rect">
            <a:avLst/>
          </a:prstGeom>
        </p:spPr>
      </p:pic>
      <p:pic>
        <p:nvPicPr>
          <p:cNvPr id="8" name="Picture 7" descr="A picture containing object  Description automatically generated">
            <a:extLst>
              <a:ext uri="{FF2B5EF4-FFF2-40B4-BE49-F238E27FC236}">
                <a16:creationId xmlns:a16="http://schemas.microsoft.com/office/drawing/2014/main" id="{9A11DCEF-5766-4C7A-913A-5FEF6F48E4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0186" y="5129213"/>
            <a:ext cx="6438914" cy="34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7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3:4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AD99FC-FAE8-49F3-A56B-B4CFB28EAD37}"/>
              </a:ext>
            </a:extLst>
          </p:cNvPr>
          <p:cNvSpPr txBox="1"/>
          <p:nvPr/>
        </p:nvSpPr>
        <p:spPr bwMode="auto">
          <a:xfrm>
            <a:off x="3535444" y="1178069"/>
            <a:ext cx="51211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What is the same? What is different?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A7C83F-3D7D-4198-928A-647E61E5B7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4525" y="4732020"/>
            <a:ext cx="1041403" cy="10864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60D368-75EF-49F0-AE65-7BF1AE3398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8375" y="3806537"/>
            <a:ext cx="1041403" cy="20118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37EB0F-92AB-4260-AE8E-0765930722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2225" y="2876661"/>
            <a:ext cx="981363" cy="29417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06FFBC-3293-4B8C-9182-045059980F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47025" y="2019327"/>
            <a:ext cx="1028700" cy="37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6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3:5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00BCE3-6CFE-4112-BA95-60E740E5732C}"/>
              </a:ext>
            </a:extLst>
          </p:cNvPr>
          <p:cNvSpPr txBox="1"/>
          <p:nvPr/>
        </p:nvSpPr>
        <p:spPr bwMode="auto">
          <a:xfrm>
            <a:off x="3535444" y="1178069"/>
            <a:ext cx="51211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What is the same? What is different?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4" name="Picture 3" descr="A close up of a logo  Description automatically generated">
            <a:extLst>
              <a:ext uri="{FF2B5EF4-FFF2-40B4-BE49-F238E27FC236}">
                <a16:creationId xmlns:a16="http://schemas.microsoft.com/office/drawing/2014/main" id="{8C456277-B750-4013-8CCD-F2BE2D9FE3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4645" y="2352902"/>
            <a:ext cx="1639806" cy="725057"/>
          </a:xfrm>
          <a:prstGeom prst="rect">
            <a:avLst/>
          </a:prstGeom>
        </p:spPr>
      </p:pic>
      <p:pic>
        <p:nvPicPr>
          <p:cNvPr id="5" name="Picture 4" descr="A close up of a logo  Description automatically generated">
            <a:extLst>
              <a:ext uri="{FF2B5EF4-FFF2-40B4-BE49-F238E27FC236}">
                <a16:creationId xmlns:a16="http://schemas.microsoft.com/office/drawing/2014/main" id="{9E71DEF7-0185-4900-94EF-E4C52246CD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4644" y="3614867"/>
            <a:ext cx="3487388" cy="802090"/>
          </a:xfrm>
          <a:prstGeom prst="rect">
            <a:avLst/>
          </a:prstGeom>
        </p:spPr>
      </p:pic>
      <p:pic>
        <p:nvPicPr>
          <p:cNvPr id="6" name="Picture 5" descr="A close up of a logo  Description automatically generated">
            <a:extLst>
              <a:ext uri="{FF2B5EF4-FFF2-40B4-BE49-F238E27FC236}">
                <a16:creationId xmlns:a16="http://schemas.microsoft.com/office/drawing/2014/main" id="{C4414884-C6F1-4F23-9DC4-39561E0433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4645" y="4953866"/>
            <a:ext cx="5268735" cy="72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5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3:5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767C90-54F0-4FAC-8203-30BF47E72E96}"/>
              </a:ext>
            </a:extLst>
          </p:cNvPr>
          <p:cNvSpPr txBox="1"/>
          <p:nvPr/>
        </p:nvSpPr>
        <p:spPr bwMode="auto">
          <a:xfrm>
            <a:off x="3535444" y="1178069"/>
            <a:ext cx="51211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What is the same? What is different?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6" name="Picture 5" descr="A picture containing object  Description automatically generated">
            <a:extLst>
              <a:ext uri="{FF2B5EF4-FFF2-40B4-BE49-F238E27FC236}">
                <a16:creationId xmlns:a16="http://schemas.microsoft.com/office/drawing/2014/main" id="{AA940E49-AA68-44BE-B6F8-32811FE5E9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3676" y="3017500"/>
            <a:ext cx="2054225" cy="1925820"/>
          </a:xfrm>
          <a:prstGeom prst="rect">
            <a:avLst/>
          </a:prstGeom>
        </p:spPr>
      </p:pic>
      <p:pic>
        <p:nvPicPr>
          <p:cNvPr id="5" name="Picture 4" descr="A picture containing object  Description automatically generated">
            <a:extLst>
              <a:ext uri="{FF2B5EF4-FFF2-40B4-BE49-F238E27FC236}">
                <a16:creationId xmlns:a16="http://schemas.microsoft.com/office/drawing/2014/main" id="{22E46E8E-1B30-43AC-8804-3F7728D3FB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4800" y="3017500"/>
            <a:ext cx="1454150" cy="1681500"/>
          </a:xfrm>
          <a:prstGeom prst="rect">
            <a:avLst/>
          </a:prstGeom>
        </p:spPr>
      </p:pic>
      <p:pic>
        <p:nvPicPr>
          <p:cNvPr id="7" name="Picture 6" descr="A picture containing object  Description automatically generated">
            <a:extLst>
              <a:ext uri="{FF2B5EF4-FFF2-40B4-BE49-F238E27FC236}">
                <a16:creationId xmlns:a16="http://schemas.microsoft.com/office/drawing/2014/main" id="{E92A354A-70FD-4DA6-9CD8-5CC08064F8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5851" y="3017500"/>
            <a:ext cx="2022475" cy="192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9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3:6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E848C8-16C4-479D-8F50-B945B60CDA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4700" y="2270964"/>
            <a:ext cx="3073401" cy="262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1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3:6</a:t>
            </a:r>
          </a:p>
        </p:txBody>
      </p:sp>
      <p:pic>
        <p:nvPicPr>
          <p:cNvPr id="4" name="Picture 3" descr="A screenshot of a cell phone  Description automatically generated">
            <a:extLst>
              <a:ext uri="{FF2B5EF4-FFF2-40B4-BE49-F238E27FC236}">
                <a16:creationId xmlns:a16="http://schemas.microsoft.com/office/drawing/2014/main" id="{8137454F-356A-469A-8BAC-028D4CEAA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99" y="1974083"/>
            <a:ext cx="4036439" cy="3229151"/>
          </a:xfrm>
          <a:prstGeom prst="rect">
            <a:avLst/>
          </a:prstGeom>
        </p:spPr>
      </p:pic>
      <p:pic>
        <p:nvPicPr>
          <p:cNvPr id="6" name="Picture 5" descr="A picture containing text, map  Description automatically generated">
            <a:extLst>
              <a:ext uri="{FF2B5EF4-FFF2-40B4-BE49-F238E27FC236}">
                <a16:creationId xmlns:a16="http://schemas.microsoft.com/office/drawing/2014/main" id="{003EE7A1-0A86-4765-9C14-6F4BF95FAE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40" y="1784419"/>
            <a:ext cx="3997534" cy="360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2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8, Learning Outcome 6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715248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6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construct a whole when given a part and the number of parts</a:t>
                      </a:r>
                    </a:p>
                    <a:p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82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8, Learning Outcome 1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944510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identify a whole and the parts that make it up</a:t>
                      </a:r>
                    </a:p>
                    <a:p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32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8, Learning Outcome 6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  Description automatically generated">
            <a:extLst>
              <a:ext uri="{FF2B5EF4-FFF2-40B4-BE49-F238E27FC236}">
                <a16:creationId xmlns:a16="http://schemas.microsoft.com/office/drawing/2014/main" id="{3F629B1E-A596-4F61-A586-57B67B88AEA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3.1 Preparing for fractions: the part whole relationship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206338"/>
              </p:ext>
            </p:extLst>
          </p:nvPr>
        </p:nvGraphicFramePr>
        <p:xfrm>
          <a:off x="4514850" y="4235631"/>
          <a:ext cx="6886575" cy="855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59741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4:1-4:5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25-28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99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4:1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7ECCCA-038C-4D70-88F9-27D0193494F0}"/>
              </a:ext>
            </a:extLst>
          </p:cNvPr>
          <p:cNvSpPr txBox="1"/>
          <p:nvPr/>
        </p:nvSpPr>
        <p:spPr bwMode="auto">
          <a:xfrm>
            <a:off x="4716474" y="1178069"/>
            <a:ext cx="27590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What is the whole?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CE585A-D850-427E-A896-A144B3B0B9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9804" y="3000945"/>
            <a:ext cx="1371096" cy="11704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506501-55E0-4FF1-9AE0-BC9B0EC2531B}"/>
              </a:ext>
            </a:extLst>
          </p:cNvPr>
          <p:cNvSpPr txBox="1"/>
          <p:nvPr/>
        </p:nvSpPr>
        <p:spPr bwMode="auto">
          <a:xfrm>
            <a:off x="6276686" y="3355332"/>
            <a:ext cx="13404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one part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81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4:1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984A76-69EC-40BC-A4F4-0484E5ABBB25}"/>
              </a:ext>
            </a:extLst>
          </p:cNvPr>
          <p:cNvSpPr txBox="1"/>
          <p:nvPr/>
        </p:nvSpPr>
        <p:spPr bwMode="auto">
          <a:xfrm>
            <a:off x="4472021" y="1178069"/>
            <a:ext cx="32480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The wholes might be…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D0096-61B2-4503-813B-C7133F5C9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15" y="1991504"/>
            <a:ext cx="6142570" cy="412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2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78CAEFD-B926-4747-BE1F-029C68CF37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635" y="2437573"/>
            <a:ext cx="1353316" cy="1170436"/>
          </a:xfrm>
          <a:prstGeom prst="rect">
            <a:avLst/>
          </a:prstGeom>
        </p:spPr>
      </p:pic>
      <p:pic>
        <p:nvPicPr>
          <p:cNvPr id="13" name="Picture 12" descr="A close up of a logo  Description automatically generated">
            <a:extLst>
              <a:ext uri="{FF2B5EF4-FFF2-40B4-BE49-F238E27FC236}">
                <a16:creationId xmlns:a16="http://schemas.microsoft.com/office/drawing/2014/main" id="{06218E9C-2908-4B1B-B945-599970D71B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401" y="3586163"/>
            <a:ext cx="1353316" cy="117043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4:2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428E7E-254F-4CE1-A34B-FFA6B1E6FA71}"/>
              </a:ext>
            </a:extLst>
          </p:cNvPr>
          <p:cNvSpPr txBox="1"/>
          <p:nvPr/>
        </p:nvSpPr>
        <p:spPr bwMode="auto">
          <a:xfrm>
            <a:off x="4716474" y="1178069"/>
            <a:ext cx="27590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What is the whole?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4C7622-1319-4825-9952-01F245C6D1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24" y="3586163"/>
            <a:ext cx="1353316" cy="117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6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4:2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C6FD19-F245-40C3-AE0F-B1DA6D795BB1}"/>
              </a:ext>
            </a:extLst>
          </p:cNvPr>
          <p:cNvSpPr txBox="1"/>
          <p:nvPr/>
        </p:nvSpPr>
        <p:spPr bwMode="auto">
          <a:xfrm>
            <a:off x="4716474" y="1178069"/>
            <a:ext cx="27590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What is the whole?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140DCB-112F-434E-AAAC-2616651A7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720" y="2925172"/>
            <a:ext cx="716801" cy="1112644"/>
          </a:xfrm>
          <a:prstGeom prst="rect">
            <a:avLst/>
          </a:prstGeom>
        </p:spPr>
      </p:pic>
      <p:pic>
        <p:nvPicPr>
          <p:cNvPr id="9" name="Picture 8" descr="A close up of a logo  Description automatically generated">
            <a:extLst>
              <a:ext uri="{FF2B5EF4-FFF2-40B4-BE49-F238E27FC236}">
                <a16:creationId xmlns:a16="http://schemas.microsoft.com/office/drawing/2014/main" id="{548D7811-AEB4-40D9-A6FB-BABE04DB92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76" y="2593568"/>
            <a:ext cx="711451" cy="1101946"/>
          </a:xfrm>
          <a:prstGeom prst="rect">
            <a:avLst/>
          </a:prstGeom>
        </p:spPr>
      </p:pic>
      <p:pic>
        <p:nvPicPr>
          <p:cNvPr id="11" name="Picture 10" descr="A close up of a logo  Description automatically generated">
            <a:extLst>
              <a:ext uri="{FF2B5EF4-FFF2-40B4-BE49-F238E27FC236}">
                <a16:creationId xmlns:a16="http://schemas.microsoft.com/office/drawing/2014/main" id="{762F694F-BC8B-411B-982D-2C16161D09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161" y="2593568"/>
            <a:ext cx="1091247" cy="508178"/>
          </a:xfrm>
          <a:prstGeom prst="rect">
            <a:avLst/>
          </a:prstGeom>
        </p:spPr>
      </p:pic>
      <p:pic>
        <p:nvPicPr>
          <p:cNvPr id="13" name="Picture 12" descr="A close up of a logo  Description automatically generated">
            <a:extLst>
              <a:ext uri="{FF2B5EF4-FFF2-40B4-BE49-F238E27FC236}">
                <a16:creationId xmlns:a16="http://schemas.microsoft.com/office/drawing/2014/main" id="{F8D6BE30-FA2B-4ED0-89D9-76570B403F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367" y="3088667"/>
            <a:ext cx="936119" cy="6044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5F7AF7-DA22-41B9-A85B-0D6A6D77F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97" y="2379062"/>
            <a:ext cx="716801" cy="11126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83F5EDD-D734-403C-969E-F50538A14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207" y="1831221"/>
            <a:ext cx="716801" cy="1112644"/>
          </a:xfrm>
          <a:prstGeom prst="rect">
            <a:avLst/>
          </a:prstGeom>
        </p:spPr>
      </p:pic>
      <p:pic>
        <p:nvPicPr>
          <p:cNvPr id="16" name="Picture 15" descr="A close up of a logo  Description automatically generated">
            <a:extLst>
              <a:ext uri="{FF2B5EF4-FFF2-40B4-BE49-F238E27FC236}">
                <a16:creationId xmlns:a16="http://schemas.microsoft.com/office/drawing/2014/main" id="{618EB117-B78C-4E99-AFB1-5237FFE75F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135" y="4255710"/>
            <a:ext cx="936119" cy="604466"/>
          </a:xfrm>
          <a:prstGeom prst="rect">
            <a:avLst/>
          </a:prstGeom>
        </p:spPr>
      </p:pic>
      <p:pic>
        <p:nvPicPr>
          <p:cNvPr id="17" name="Picture 16" descr="A close up of a logo  Description automatically generated">
            <a:extLst>
              <a:ext uri="{FF2B5EF4-FFF2-40B4-BE49-F238E27FC236}">
                <a16:creationId xmlns:a16="http://schemas.microsoft.com/office/drawing/2014/main" id="{E8DAAC25-5D40-4F9A-8D7F-261D19B014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194" y="4753190"/>
            <a:ext cx="936119" cy="604466"/>
          </a:xfrm>
          <a:prstGeom prst="rect">
            <a:avLst/>
          </a:prstGeom>
        </p:spPr>
      </p:pic>
      <p:pic>
        <p:nvPicPr>
          <p:cNvPr id="18" name="Picture 17" descr="A close up of a logo  Description automatically generated">
            <a:extLst>
              <a:ext uri="{FF2B5EF4-FFF2-40B4-BE49-F238E27FC236}">
                <a16:creationId xmlns:a16="http://schemas.microsoft.com/office/drawing/2014/main" id="{9A06B060-B7F6-46F0-8FA6-EE54CC3063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390" y="4768683"/>
            <a:ext cx="936119" cy="604466"/>
          </a:xfrm>
          <a:prstGeom prst="rect">
            <a:avLst/>
          </a:prstGeom>
        </p:spPr>
      </p:pic>
      <p:pic>
        <p:nvPicPr>
          <p:cNvPr id="19" name="Picture 18" descr="A close up of a logo  Description automatically generated">
            <a:extLst>
              <a:ext uri="{FF2B5EF4-FFF2-40B4-BE49-F238E27FC236}">
                <a16:creationId xmlns:a16="http://schemas.microsoft.com/office/drawing/2014/main" id="{A2197732-3FEA-4FF3-95E7-9FA07A2F5F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319" y="4768683"/>
            <a:ext cx="936119" cy="604466"/>
          </a:xfrm>
          <a:prstGeom prst="rect">
            <a:avLst/>
          </a:prstGeom>
        </p:spPr>
      </p:pic>
      <p:pic>
        <p:nvPicPr>
          <p:cNvPr id="20" name="Picture 19" descr="A close up of a logo  Description automatically generated">
            <a:extLst>
              <a:ext uri="{FF2B5EF4-FFF2-40B4-BE49-F238E27FC236}">
                <a16:creationId xmlns:a16="http://schemas.microsoft.com/office/drawing/2014/main" id="{5E449D6D-122C-498B-8478-7C305F8F4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178" y="4180884"/>
            <a:ext cx="936119" cy="604466"/>
          </a:xfrm>
          <a:prstGeom prst="rect">
            <a:avLst/>
          </a:prstGeom>
        </p:spPr>
      </p:pic>
      <p:pic>
        <p:nvPicPr>
          <p:cNvPr id="21" name="Picture 20" descr="A close up of a logo  Description automatically generated">
            <a:extLst>
              <a:ext uri="{FF2B5EF4-FFF2-40B4-BE49-F238E27FC236}">
                <a16:creationId xmlns:a16="http://schemas.microsoft.com/office/drawing/2014/main" id="{BE4B9EC6-8179-4CD1-B7B0-E452D4A97C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845" y="4255710"/>
            <a:ext cx="711451" cy="110194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8351874-7433-4FCC-83D3-49451CADF153}"/>
              </a:ext>
            </a:extLst>
          </p:cNvPr>
          <p:cNvSpPr txBox="1"/>
          <p:nvPr/>
        </p:nvSpPr>
        <p:spPr bwMode="auto">
          <a:xfrm>
            <a:off x="3498847" y="5786879"/>
            <a:ext cx="51211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What is the same? What is different?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57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4:2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C838CA-7C41-470B-A313-C4BE850D318E}"/>
              </a:ext>
            </a:extLst>
          </p:cNvPr>
          <p:cNvSpPr txBox="1"/>
          <p:nvPr/>
        </p:nvSpPr>
        <p:spPr bwMode="auto">
          <a:xfrm>
            <a:off x="3245439" y="893370"/>
            <a:ext cx="57011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Who has drawn the correct shape? Why?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6B1ED0-49D0-4DF1-923B-AE01F210B6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76900" y="1508323"/>
            <a:ext cx="889000" cy="7977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24F041-3A32-47A1-BCA3-6E97F75B93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134" y="4362687"/>
            <a:ext cx="6816764" cy="15296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19F7E8-CD6F-4FBF-BAA4-9D9185C653E8}"/>
              </a:ext>
            </a:extLst>
          </p:cNvPr>
          <p:cNvSpPr txBox="1"/>
          <p:nvPr/>
        </p:nvSpPr>
        <p:spPr bwMode="auto">
          <a:xfrm>
            <a:off x="4626023" y="2210852"/>
            <a:ext cx="299075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One part of</a:t>
            </a:r>
            <a:b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</a:b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a whole made out of</a:t>
            </a:r>
            <a:b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</a:b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three equal parts.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ACD46C-03AE-40B7-9661-D2F0768B65E9}"/>
              </a:ext>
            </a:extLst>
          </p:cNvPr>
          <p:cNvSpPr txBox="1"/>
          <p:nvPr/>
        </p:nvSpPr>
        <p:spPr bwMode="auto">
          <a:xfrm>
            <a:off x="3065463" y="3805333"/>
            <a:ext cx="7585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Max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09EFF4-EAB9-4C3B-A0FC-E68DEAD70576}"/>
              </a:ext>
            </a:extLst>
          </p:cNvPr>
          <p:cNvSpPr txBox="1"/>
          <p:nvPr/>
        </p:nvSpPr>
        <p:spPr bwMode="auto">
          <a:xfrm>
            <a:off x="4896173" y="3805333"/>
            <a:ext cx="8002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Beth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9FD358-E905-41E9-BCBF-018980DF1FDD}"/>
              </a:ext>
            </a:extLst>
          </p:cNvPr>
          <p:cNvSpPr txBox="1"/>
          <p:nvPr/>
        </p:nvSpPr>
        <p:spPr bwMode="auto">
          <a:xfrm>
            <a:off x="6781383" y="3805333"/>
            <a:ext cx="8258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Ellen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D11647-EBB8-4949-8A26-D6B5E4D6D7F6}"/>
              </a:ext>
            </a:extLst>
          </p:cNvPr>
          <p:cNvSpPr txBox="1"/>
          <p:nvPr/>
        </p:nvSpPr>
        <p:spPr bwMode="auto">
          <a:xfrm>
            <a:off x="8190836" y="3805333"/>
            <a:ext cx="11344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Florent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DAA1B3-2534-4F72-BC0C-4F294793B736}"/>
              </a:ext>
            </a:extLst>
          </p:cNvPr>
          <p:cNvSpPr txBox="1"/>
          <p:nvPr/>
        </p:nvSpPr>
        <p:spPr bwMode="auto">
          <a:xfrm>
            <a:off x="3189694" y="5722950"/>
            <a:ext cx="510076" cy="70788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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8370D4-BC26-481D-9846-F0A6A2DAFF3C}"/>
              </a:ext>
            </a:extLst>
          </p:cNvPr>
          <p:cNvSpPr txBox="1"/>
          <p:nvPr/>
        </p:nvSpPr>
        <p:spPr bwMode="auto">
          <a:xfrm>
            <a:off x="5002773" y="5722950"/>
            <a:ext cx="587020" cy="70788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4000" dirty="0">
                <a:solidFill>
                  <a:srgbClr val="00B05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4000" dirty="0">
              <a:solidFill>
                <a:srgbClr val="00B05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DCBF15-B995-48B9-A1A3-6783A6F11C74}"/>
              </a:ext>
            </a:extLst>
          </p:cNvPr>
          <p:cNvSpPr txBox="1"/>
          <p:nvPr/>
        </p:nvSpPr>
        <p:spPr bwMode="auto">
          <a:xfrm>
            <a:off x="8503005" y="5722950"/>
            <a:ext cx="510076" cy="70788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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D25181-58EC-4E11-A6E6-0AEF43C312B5}"/>
              </a:ext>
            </a:extLst>
          </p:cNvPr>
          <p:cNvSpPr txBox="1"/>
          <p:nvPr/>
        </p:nvSpPr>
        <p:spPr bwMode="auto">
          <a:xfrm>
            <a:off x="6900807" y="5722950"/>
            <a:ext cx="587020" cy="70788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4000" dirty="0">
                <a:solidFill>
                  <a:srgbClr val="00B05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4000" dirty="0">
              <a:solidFill>
                <a:srgbClr val="00B05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18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862137-07A0-4BA7-BDAF-1785B9914D79}"/>
              </a:ext>
            </a:extLst>
          </p:cNvPr>
          <p:cNvGrpSpPr/>
          <p:nvPr/>
        </p:nvGrpSpPr>
        <p:grpSpPr>
          <a:xfrm>
            <a:off x="2108193" y="2610158"/>
            <a:ext cx="7975614" cy="2577484"/>
            <a:chOff x="584193" y="2610158"/>
            <a:chExt cx="7975614" cy="2577484"/>
          </a:xfrm>
        </p:grpSpPr>
        <p:pic>
          <p:nvPicPr>
            <p:cNvPr id="5" name="Picture 4" descr="A close up of a clock  Description automatically generated">
              <a:extLst>
                <a:ext uri="{FF2B5EF4-FFF2-40B4-BE49-F238E27FC236}">
                  <a16:creationId xmlns:a16="http://schemas.microsoft.com/office/drawing/2014/main" id="{58B065EE-0DFA-4576-AA7D-D3E58886B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193" y="2610158"/>
              <a:ext cx="7975614" cy="257748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896DB1E-FB2B-4D01-B136-C3E599C7B6F3}"/>
                </a:ext>
              </a:extLst>
            </p:cNvPr>
            <p:cNvSpPr txBox="1"/>
            <p:nvPr/>
          </p:nvSpPr>
          <p:spPr bwMode="auto">
            <a:xfrm>
              <a:off x="1456216" y="2705488"/>
              <a:ext cx="2418483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one of 5 parts    </a:t>
              </a:r>
              <a:endParaRPr lang="en-GB" sz="2400" dirty="0">
                <a:solidFill>
                  <a:srgbClr val="FF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4:3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454AFE-1D00-428E-879F-A5CC32CEEFF6}"/>
              </a:ext>
            </a:extLst>
          </p:cNvPr>
          <p:cNvSpPr txBox="1"/>
          <p:nvPr/>
        </p:nvSpPr>
        <p:spPr bwMode="auto">
          <a:xfrm>
            <a:off x="4716474" y="1178069"/>
            <a:ext cx="27590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What is the whole?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5746E63-18D9-4DC6-8BB7-C0F70A7A1117}"/>
              </a:ext>
            </a:extLst>
          </p:cNvPr>
          <p:cNvGrpSpPr/>
          <p:nvPr/>
        </p:nvGrpSpPr>
        <p:grpSpPr>
          <a:xfrm>
            <a:off x="2844802" y="4449751"/>
            <a:ext cx="2992135" cy="468000"/>
            <a:chOff x="1320801" y="4449751"/>
            <a:chExt cx="2992135" cy="46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90C7226-3F0D-4329-BD38-590FFC005860}"/>
                </a:ext>
              </a:extLst>
            </p:cNvPr>
            <p:cNvSpPr/>
            <p:nvPr/>
          </p:nvSpPr>
          <p:spPr bwMode="auto">
            <a:xfrm>
              <a:off x="1320801" y="4449751"/>
              <a:ext cx="468000" cy="46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3009EC9-44D2-4467-BAF2-BDA39F458982}"/>
                </a:ext>
              </a:extLst>
            </p:cNvPr>
            <p:cNvSpPr/>
            <p:nvPr/>
          </p:nvSpPr>
          <p:spPr bwMode="auto">
            <a:xfrm>
              <a:off x="1949450" y="4449751"/>
              <a:ext cx="468000" cy="46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2820EE1-5FC3-4818-9DAE-C46ED1850791}"/>
                </a:ext>
              </a:extLst>
            </p:cNvPr>
            <p:cNvSpPr/>
            <p:nvPr/>
          </p:nvSpPr>
          <p:spPr bwMode="auto">
            <a:xfrm>
              <a:off x="2582862" y="4449751"/>
              <a:ext cx="468000" cy="46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1A5FB14-76FF-458A-B189-770A92CC3826}"/>
                </a:ext>
              </a:extLst>
            </p:cNvPr>
            <p:cNvSpPr/>
            <p:nvPr/>
          </p:nvSpPr>
          <p:spPr bwMode="auto">
            <a:xfrm>
              <a:off x="3202000" y="4449751"/>
              <a:ext cx="468000" cy="46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D5F1DC3-9DE4-4820-A40F-D32246D530FE}"/>
                </a:ext>
              </a:extLst>
            </p:cNvPr>
            <p:cNvSpPr/>
            <p:nvPr/>
          </p:nvSpPr>
          <p:spPr bwMode="auto">
            <a:xfrm>
              <a:off x="3844936" y="4449751"/>
              <a:ext cx="468000" cy="46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B80A68A-0C77-4E85-A9E3-7B2CBD36E760}"/>
              </a:ext>
            </a:extLst>
          </p:cNvPr>
          <p:cNvGrpSpPr/>
          <p:nvPr/>
        </p:nvGrpSpPr>
        <p:grpSpPr>
          <a:xfrm>
            <a:off x="6993276" y="4449751"/>
            <a:ext cx="2986381" cy="468000"/>
            <a:chOff x="5469275" y="4449751"/>
            <a:chExt cx="2986381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4F4C75D-AEFE-4C21-96D7-1E48716D57E8}"/>
                </a:ext>
              </a:extLst>
            </p:cNvPr>
            <p:cNvSpPr/>
            <p:nvPr/>
          </p:nvSpPr>
          <p:spPr bwMode="auto">
            <a:xfrm>
              <a:off x="5469275" y="4449751"/>
              <a:ext cx="468000" cy="46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907799-08B9-4B7C-8079-7EB853491648}"/>
                </a:ext>
              </a:extLst>
            </p:cNvPr>
            <p:cNvSpPr/>
            <p:nvPr/>
          </p:nvSpPr>
          <p:spPr bwMode="auto">
            <a:xfrm>
              <a:off x="6088403" y="4449751"/>
              <a:ext cx="468000" cy="46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4B3528C-61D0-4213-9E07-A20C10FEB686}"/>
                </a:ext>
              </a:extLst>
            </p:cNvPr>
            <p:cNvSpPr/>
            <p:nvPr/>
          </p:nvSpPr>
          <p:spPr bwMode="auto">
            <a:xfrm>
              <a:off x="6721787" y="4449751"/>
              <a:ext cx="468000" cy="46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0C8AF9B-2737-4652-AED6-3FC1BA7103B2}"/>
                </a:ext>
              </a:extLst>
            </p:cNvPr>
            <p:cNvSpPr/>
            <p:nvPr/>
          </p:nvSpPr>
          <p:spPr bwMode="auto">
            <a:xfrm>
              <a:off x="7357734" y="4449751"/>
              <a:ext cx="468000" cy="46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63B15A8-358D-4484-B6F1-AB822A313761}"/>
                </a:ext>
              </a:extLst>
            </p:cNvPr>
            <p:cNvSpPr/>
            <p:nvPr/>
          </p:nvSpPr>
          <p:spPr bwMode="auto">
            <a:xfrm>
              <a:off x="7987656" y="4449751"/>
              <a:ext cx="468000" cy="46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A64BE96E-ACEB-49C7-97A4-6530D30EB355}"/>
              </a:ext>
            </a:extLst>
          </p:cNvPr>
          <p:cNvSpPr/>
          <p:nvPr/>
        </p:nvSpPr>
        <p:spPr bwMode="auto">
          <a:xfrm>
            <a:off x="3792538" y="3743873"/>
            <a:ext cx="468000" cy="4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91CEFE-9D86-4309-966C-AB52FF2C190D}"/>
              </a:ext>
            </a:extLst>
          </p:cNvPr>
          <p:cNvSpPr/>
          <p:nvPr/>
        </p:nvSpPr>
        <p:spPr bwMode="auto">
          <a:xfrm>
            <a:off x="8245787" y="3743873"/>
            <a:ext cx="526738" cy="4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59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4:4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D185CE-F00E-4767-A4FB-AF22DBD8A9D7}"/>
              </a:ext>
            </a:extLst>
          </p:cNvPr>
          <p:cNvSpPr txBox="1"/>
          <p:nvPr/>
        </p:nvSpPr>
        <p:spPr bwMode="auto">
          <a:xfrm>
            <a:off x="3245313" y="1178069"/>
            <a:ext cx="57014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 part of 5 parts. Draw the whole ribbon.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3FFF9F-BF7F-4597-B3FB-C6CD167F9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114" y="3617307"/>
            <a:ext cx="1719155" cy="1130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DA635B-F8D1-43A4-943D-970DA4FE6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269" y="3617307"/>
            <a:ext cx="1719155" cy="1130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5A86CC-9FB6-4E9C-B4A0-900AF0702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424" y="3617307"/>
            <a:ext cx="1719155" cy="1130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D7FDC8-A9A9-4CB2-B711-BAE10277E8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579" y="3617307"/>
            <a:ext cx="1719155" cy="1130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214673-CFA9-40C5-8B89-00574D79E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734" y="3617307"/>
            <a:ext cx="1719155" cy="113058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004DA9-A24C-4AE5-B185-6C5F4859A44B}"/>
              </a:ext>
            </a:extLst>
          </p:cNvPr>
          <p:cNvCxnSpPr/>
          <p:nvPr/>
        </p:nvCxnSpPr>
        <p:spPr bwMode="auto">
          <a:xfrm>
            <a:off x="3517268" y="3464286"/>
            <a:ext cx="0" cy="4191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56DA19E-AA21-41C9-B046-9BF23FE42CAE}"/>
              </a:ext>
            </a:extLst>
          </p:cNvPr>
          <p:cNvCxnSpPr/>
          <p:nvPr/>
        </p:nvCxnSpPr>
        <p:spPr bwMode="auto">
          <a:xfrm>
            <a:off x="5236109" y="3464286"/>
            <a:ext cx="0" cy="4191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EE86B6D-DD46-45C4-A3E0-C7E16A186BED}"/>
              </a:ext>
            </a:extLst>
          </p:cNvPr>
          <p:cNvCxnSpPr/>
          <p:nvPr/>
        </p:nvCxnSpPr>
        <p:spPr bwMode="auto">
          <a:xfrm>
            <a:off x="6955578" y="3464286"/>
            <a:ext cx="0" cy="4191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D2CD0A-5BF2-47F6-9100-AC36F03DCF23}"/>
              </a:ext>
            </a:extLst>
          </p:cNvPr>
          <p:cNvCxnSpPr/>
          <p:nvPr/>
        </p:nvCxnSpPr>
        <p:spPr bwMode="auto">
          <a:xfrm>
            <a:off x="8674733" y="3464286"/>
            <a:ext cx="0" cy="4191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6052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4:4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D185CE-F00E-4767-A4FB-AF22DBD8A9D7}"/>
              </a:ext>
            </a:extLst>
          </p:cNvPr>
          <p:cNvSpPr txBox="1"/>
          <p:nvPr/>
        </p:nvSpPr>
        <p:spPr bwMode="auto">
          <a:xfrm>
            <a:off x="3239322" y="1178069"/>
            <a:ext cx="57134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 part of 4 parts. What is the whole rod?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5" name="Picture 4" descr="A screen shot of a clock  Description automatically generated">
            <a:extLst>
              <a:ext uri="{FF2B5EF4-FFF2-40B4-BE49-F238E27FC236}">
                <a16:creationId xmlns:a16="http://schemas.microsoft.com/office/drawing/2014/main" id="{A086F79C-904E-4FF8-B6D1-3DC623B46E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1100" y="2795645"/>
            <a:ext cx="1327150" cy="630000"/>
          </a:xfrm>
          <a:prstGeom prst="rect">
            <a:avLst/>
          </a:prstGeom>
        </p:spPr>
      </p:pic>
      <p:pic>
        <p:nvPicPr>
          <p:cNvPr id="15" name="Picture 14" descr="A screen shot of a clock  Description automatically generated">
            <a:extLst>
              <a:ext uri="{FF2B5EF4-FFF2-40B4-BE49-F238E27FC236}">
                <a16:creationId xmlns:a16="http://schemas.microsoft.com/office/drawing/2014/main" id="{17EB6185-B200-4E74-9B68-9A8F2BD9C6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1100" y="3531642"/>
            <a:ext cx="4781550" cy="684759"/>
          </a:xfrm>
          <a:prstGeom prst="rect">
            <a:avLst/>
          </a:prstGeom>
        </p:spPr>
      </p:pic>
      <p:pic>
        <p:nvPicPr>
          <p:cNvPr id="16" name="Picture 15" descr="A screen shot of a clock  Description automatically generated">
            <a:extLst>
              <a:ext uri="{FF2B5EF4-FFF2-40B4-BE49-F238E27FC236}">
                <a16:creationId xmlns:a16="http://schemas.microsoft.com/office/drawing/2014/main" id="{5E39308E-C0CB-4DFC-ABC5-76250612DA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1100" y="4342488"/>
            <a:ext cx="4781550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7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4:4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8B52DD-B44A-496B-A937-819BEB9CF779}"/>
              </a:ext>
            </a:extLst>
          </p:cNvPr>
          <p:cNvSpPr txBox="1"/>
          <p:nvPr/>
        </p:nvSpPr>
        <p:spPr bwMode="auto">
          <a:xfrm>
            <a:off x="2427411" y="1178069"/>
            <a:ext cx="73372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 of 4 equal teams in the class. Draw the whole class.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F2B786-6B57-42DA-B8C6-A0A6D3B3D7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5714" y="2393818"/>
            <a:ext cx="3333500" cy="11534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70380E-3C32-4019-8D24-3AF60B86F4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803" y="2393818"/>
            <a:ext cx="3333500" cy="11534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0DC3C9-6C89-440A-8A25-94BF000A20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5714" y="4340248"/>
            <a:ext cx="3333500" cy="11534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D9D6ED-C3F6-4ECE-ABD9-7D792CB039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803" y="4340248"/>
            <a:ext cx="3333500" cy="115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16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8, Learning Outcome 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able  Description automatically generated">
            <a:extLst>
              <a:ext uri="{FF2B5EF4-FFF2-40B4-BE49-F238E27FC236}">
                <a16:creationId xmlns:a16="http://schemas.microsoft.com/office/drawing/2014/main" id="{3F629B1E-A596-4F61-A586-57B67B88AEA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3.1 Preparing for fractions: the part whole relationship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693562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1:1-1:4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95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4:5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C88D79-9233-4417-A1E4-D47FB0436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3" y="939053"/>
            <a:ext cx="7975614" cy="497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6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8, Learning Outcome 7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18781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7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identify how many equal parts a whole has been divided into</a:t>
                      </a:r>
                    </a:p>
                    <a:p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36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8, Learning Outcome 7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3.2 Unit fractions: identifying, representing and comparing 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906297"/>
              </p:ext>
            </p:extLst>
          </p:nvPr>
        </p:nvGraphicFramePr>
        <p:xfrm>
          <a:off x="4514850" y="4235631"/>
          <a:ext cx="6886575" cy="855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59741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1:1-1:2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Placeholder 9" descr="A picture containing graphical user interface  Description automatically generated">
            <a:extLst>
              <a:ext uri="{FF2B5EF4-FFF2-40B4-BE49-F238E27FC236}">
                <a16:creationId xmlns:a16="http://schemas.microsoft.com/office/drawing/2014/main" id="{3D6E0DF4-7397-4D6B-A4DB-97AE67169BB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197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99F58A3A-2916-4151-9A8D-4E7962C9AC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8" r="-422"/>
          <a:stretch/>
        </p:blipFill>
        <p:spPr>
          <a:xfrm>
            <a:off x="2077579" y="2623792"/>
            <a:ext cx="8005849" cy="161041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AFC83B-1020-4F2A-AD71-78534EFDC9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8638" y="2623792"/>
            <a:ext cx="1894724" cy="16104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7C49EA-B05A-4D38-963D-C93B9106B5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2"/>
          <a:stretch/>
        </p:blipFill>
        <p:spPr>
          <a:xfrm>
            <a:off x="5148638" y="2613424"/>
            <a:ext cx="1925722" cy="16334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10FB7C-79BF-4F10-AE3D-ABF4D20EA4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1678" y="2625211"/>
            <a:ext cx="1894725" cy="16104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42D6F9-CFB1-4214-B92D-7F75175BA77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2"/>
          <a:stretch/>
        </p:blipFill>
        <p:spPr>
          <a:xfrm>
            <a:off x="5094873" y="2617449"/>
            <a:ext cx="2028040" cy="163348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8086B07-8C99-4D48-9717-6E5BB6EBE01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8095" y="2626117"/>
            <a:ext cx="1925721" cy="161041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A496C1A-C86B-4642-8486-35611EDB679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6428" y="2622191"/>
            <a:ext cx="2038351" cy="162970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7AFDAC6-7A91-4A44-BBE0-A524AF9F3FE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02"/>
          <a:stretch/>
        </p:blipFill>
        <p:spPr>
          <a:xfrm>
            <a:off x="5149665" y="2631507"/>
            <a:ext cx="1894725" cy="161041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883F905-A04B-42A7-81D1-5188CEC5C70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1138" y="2618807"/>
            <a:ext cx="1923529" cy="162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59BB9338-E96D-4C71-BE39-D5F53CE552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7988" y="2392353"/>
            <a:ext cx="5997388" cy="207329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0AADB3-7246-4ED5-809D-11B82D0963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2251" y="2392353"/>
            <a:ext cx="1566333" cy="20732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AC5A27-C2D8-4071-96F7-38098CB3B4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4089" y="1575681"/>
            <a:ext cx="1905000" cy="38090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182B7F9-52B4-4460-B81F-3D135EA014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0241" y="2396272"/>
            <a:ext cx="1704542" cy="20732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6AEB472-1629-4070-974E-9177024B360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4336" y="1574648"/>
            <a:ext cx="1905000" cy="380907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E9DD7B3-FA4D-482C-B40C-E2CFEACE877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2938" y="2389758"/>
            <a:ext cx="1589987" cy="207329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E34B04A-5BD9-4F18-86FE-CBC4C65A87F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4816" y="1581612"/>
            <a:ext cx="1905000" cy="380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3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081D9D-8912-439B-B561-1D45EC5EDA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3318644"/>
            <a:ext cx="7907446" cy="2207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58D42F-AD37-4983-B945-8F9EA85DF8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3318644"/>
            <a:ext cx="7907446" cy="2207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CE57B0-F20B-4124-8A8A-5849881D8A6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3318644"/>
            <a:ext cx="7907446" cy="2207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BFB3C58-F4BE-432E-9785-5BE30D90AD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277" y="2331228"/>
            <a:ext cx="7907446" cy="220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0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E26BCF-498B-4462-9359-23593AACFF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9805" y="2532181"/>
            <a:ext cx="1752390" cy="17936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D229E6-AF24-4A86-83AA-11BF7E2C2E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9805" y="2532181"/>
            <a:ext cx="1752390" cy="17936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E1575E-A335-41D1-8232-F82F6C6EAB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9805" y="2532181"/>
            <a:ext cx="1752390" cy="17936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DCC4AC6-99B1-4F5A-96F1-2CE3A12C460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9805" y="2532181"/>
            <a:ext cx="1752390" cy="17936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D2DE89-AF75-4789-835F-56F73522B07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6599" y="2532181"/>
            <a:ext cx="7858805" cy="179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5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244B7A-4457-4ACA-9395-8EB5237451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0406" y="1910191"/>
            <a:ext cx="3011188" cy="303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4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244B7A-4457-4ACA-9395-8EB5237451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3374" y="1910191"/>
            <a:ext cx="3025255" cy="303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6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720F0F-5D60-4E82-8E50-08DB0C537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910191"/>
            <a:ext cx="7907446" cy="303761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970BEE-422E-454A-B91C-6E67994E8F17}"/>
              </a:ext>
            </a:extLst>
          </p:cNvPr>
          <p:cNvCxnSpPr/>
          <p:nvPr/>
        </p:nvCxnSpPr>
        <p:spPr>
          <a:xfrm>
            <a:off x="6096000" y="1276643"/>
            <a:ext cx="0" cy="43047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44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1:1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9B5857-C721-4005-B35C-5355E082B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022" y="765020"/>
            <a:ext cx="6051957" cy="568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0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A0174C-EE81-4B31-B554-9CD9D8F69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483963"/>
            <a:ext cx="7907446" cy="18900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759DCC-55F7-41E1-A162-561D94CE9C0D}"/>
              </a:ext>
            </a:extLst>
          </p:cNvPr>
          <p:cNvSpPr txBox="1"/>
          <p:nvPr/>
        </p:nvSpPr>
        <p:spPr>
          <a:xfrm>
            <a:off x="2833354" y="1047191"/>
            <a:ext cx="6525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Divide this shape into 2, 4, 5 and 8 equal parts.</a:t>
            </a:r>
          </a:p>
        </p:txBody>
      </p:sp>
    </p:spTree>
    <p:extLst>
      <p:ext uri="{BB962C8B-B14F-4D97-AF65-F5344CB8AC3E}">
        <p14:creationId xmlns:p14="http://schemas.microsoft.com/office/powerpoint/2010/main" val="20320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A0174C-EE81-4B31-B554-9CD9D8F69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040377"/>
            <a:ext cx="7907446" cy="27772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759DCC-55F7-41E1-A162-561D94CE9C0D}"/>
              </a:ext>
            </a:extLst>
          </p:cNvPr>
          <p:cNvSpPr txBox="1"/>
          <p:nvPr/>
        </p:nvSpPr>
        <p:spPr>
          <a:xfrm>
            <a:off x="1524000" y="104719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Some ways to divide the shape into 2, 4, 5 and 8 equal parts.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99DF58-0AB4-4B21-A804-8259A1D515A2}"/>
              </a:ext>
            </a:extLst>
          </p:cNvPr>
          <p:cNvSpPr/>
          <p:nvPr/>
        </p:nvSpPr>
        <p:spPr>
          <a:xfrm>
            <a:off x="4648200" y="3429000"/>
            <a:ext cx="3352800" cy="185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12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1:2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A0174C-EE81-4B31-B554-9CD9D8F69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040377"/>
            <a:ext cx="7907446" cy="27772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759DCC-55F7-41E1-A162-561D94CE9C0D}"/>
              </a:ext>
            </a:extLst>
          </p:cNvPr>
          <p:cNvSpPr txBox="1"/>
          <p:nvPr/>
        </p:nvSpPr>
        <p:spPr>
          <a:xfrm>
            <a:off x="2309106" y="1047191"/>
            <a:ext cx="7573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What other equal parts can you divide it into?</a:t>
            </a:r>
          </a:p>
        </p:txBody>
      </p:sp>
    </p:spTree>
    <p:extLst>
      <p:ext uri="{BB962C8B-B14F-4D97-AF65-F5344CB8AC3E}">
        <p14:creationId xmlns:p14="http://schemas.microsoft.com/office/powerpoint/2010/main" val="399840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8, Learning Outcome </a:t>
            </a:r>
            <a:r>
              <a:rPr lang="en-GB" sz="2400" b="1" dirty="0"/>
              <a:t>8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059579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8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use fraction notation to describe an equal part of the whole</a:t>
                      </a:r>
                    </a:p>
                    <a:p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14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8, Learning Outcome 8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3.2 Unit fractions: identifying, representing and comparing 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667720"/>
              </p:ext>
            </p:extLst>
          </p:nvPr>
        </p:nvGraphicFramePr>
        <p:xfrm>
          <a:off x="4514850" y="4235631"/>
          <a:ext cx="6886575" cy="855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59741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2:1-2:4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5-9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Placeholder 9" descr="A picture containing graphical user interface  Description automatically generated">
            <a:extLst>
              <a:ext uri="{FF2B5EF4-FFF2-40B4-BE49-F238E27FC236}">
                <a16:creationId xmlns:a16="http://schemas.microsoft.com/office/drawing/2014/main" id="{3D6E0DF4-7397-4D6B-A4DB-97AE67169BB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1136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B97BCB-8947-4E4A-B507-8D46CB81AF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483"/>
          <a:stretch/>
        </p:blipFill>
        <p:spPr>
          <a:xfrm>
            <a:off x="2158749" y="2276634"/>
            <a:ext cx="7874502" cy="23850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0D727E-53C1-4A66-BFE0-41785A93C0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483"/>
          <a:stretch/>
        </p:blipFill>
        <p:spPr>
          <a:xfrm>
            <a:off x="2142277" y="2276634"/>
            <a:ext cx="7907446" cy="238501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2:1</a:t>
            </a:r>
          </a:p>
        </p:txBody>
      </p:sp>
    </p:spTree>
    <p:extLst>
      <p:ext uri="{BB962C8B-B14F-4D97-AF65-F5344CB8AC3E}">
        <p14:creationId xmlns:p14="http://schemas.microsoft.com/office/powerpoint/2010/main" val="203253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B97BCB-8947-4E4A-B507-8D46CB81AF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749" y="2340781"/>
            <a:ext cx="7874502" cy="225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0D727E-53C1-4A66-BFE0-41785A93C0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340883"/>
            <a:ext cx="7907446" cy="225651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2:1</a:t>
            </a:r>
          </a:p>
        </p:txBody>
      </p:sp>
    </p:spTree>
    <p:extLst>
      <p:ext uri="{BB962C8B-B14F-4D97-AF65-F5344CB8AC3E}">
        <p14:creationId xmlns:p14="http://schemas.microsoft.com/office/powerpoint/2010/main" val="414021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B97BCB-8947-4E4A-B507-8D46CB81AF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749" y="2446416"/>
            <a:ext cx="7874502" cy="20454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0D727E-53C1-4A66-BFE0-41785A93C0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446958"/>
            <a:ext cx="7907446" cy="204436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2:1</a:t>
            </a:r>
          </a:p>
        </p:txBody>
      </p:sp>
    </p:spTree>
    <p:extLst>
      <p:ext uri="{BB962C8B-B14F-4D97-AF65-F5344CB8AC3E}">
        <p14:creationId xmlns:p14="http://schemas.microsoft.com/office/powerpoint/2010/main" val="162346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B97BCB-8947-4E4A-B507-8D46CB81AF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749" y="2528041"/>
            <a:ext cx="7874502" cy="18821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0D727E-53C1-4A66-BFE0-41785A93C0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2528926"/>
            <a:ext cx="7907446" cy="188042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2:1</a:t>
            </a:r>
          </a:p>
        </p:txBody>
      </p:sp>
    </p:spTree>
    <p:extLst>
      <p:ext uri="{BB962C8B-B14F-4D97-AF65-F5344CB8AC3E}">
        <p14:creationId xmlns:p14="http://schemas.microsoft.com/office/powerpoint/2010/main" val="190604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B97BCB-8947-4E4A-B507-8D46CB81AF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494" y="2528041"/>
            <a:ext cx="7717012" cy="18821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0D727E-53C1-4A66-BFE0-41785A93C0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749" y="2528926"/>
            <a:ext cx="7748502" cy="188042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2:1</a:t>
            </a:r>
          </a:p>
        </p:txBody>
      </p:sp>
    </p:spTree>
    <p:extLst>
      <p:ext uri="{BB962C8B-B14F-4D97-AF65-F5344CB8AC3E}">
        <p14:creationId xmlns:p14="http://schemas.microsoft.com/office/powerpoint/2010/main" val="423061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GB" dirty="0"/>
              <a:t>The part–whole relationship 	</a:t>
            </a:r>
            <a:r>
              <a:rPr lang="en-US" dirty="0">
                <a:solidFill>
                  <a:srgbClr val="00628C"/>
                </a:solidFill>
              </a:rPr>
              <a:t>Step 1:2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0B5B33-4DD3-4EB4-8BB7-28F72737EFAB}"/>
              </a:ext>
            </a:extLst>
          </p:cNvPr>
          <p:cNvGrpSpPr/>
          <p:nvPr/>
        </p:nvGrpSpPr>
        <p:grpSpPr>
          <a:xfrm>
            <a:off x="3809890" y="931870"/>
            <a:ext cx="4572220" cy="5219188"/>
            <a:chOff x="2285890" y="931870"/>
            <a:chExt cx="4572220" cy="521918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ADA864C-043C-4D33-AB8D-26DA2A378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890" y="931870"/>
              <a:ext cx="4572220" cy="521918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10C6838-E344-48C0-9C8D-3F4E8EF8B3BA}"/>
                </a:ext>
              </a:extLst>
            </p:cNvPr>
            <p:cNvSpPr txBox="1"/>
            <p:nvPr/>
          </p:nvSpPr>
          <p:spPr bwMode="auto">
            <a:xfrm>
              <a:off x="4373152" y="2240106"/>
              <a:ext cx="70884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1000" b="1" dirty="0">
                  <a:latin typeface="Myriad Pro Semibold"/>
                  <a:ea typeface="Myriad Pro Semibold" charset="0"/>
                  <a:cs typeface="Myriad Pro Semibold" charset="0"/>
                </a:rPr>
                <a:t>Scotland</a:t>
              </a:r>
              <a:endParaRPr lang="en-GB" sz="1000" b="1" dirty="0">
                <a:solidFill>
                  <a:srgbClr val="FF0000"/>
                </a:solidFill>
                <a:latin typeface="Myriad Pro Semibold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1457F3B-8655-4FC9-8B39-02BBB6AD3752}"/>
                </a:ext>
              </a:extLst>
            </p:cNvPr>
            <p:cNvSpPr txBox="1"/>
            <p:nvPr/>
          </p:nvSpPr>
          <p:spPr bwMode="auto">
            <a:xfrm>
              <a:off x="4967943" y="2684509"/>
              <a:ext cx="65274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800" dirty="0">
                  <a:latin typeface="Myriad Pro Semibold"/>
                  <a:ea typeface="Myriad Pro Semibold" charset="0"/>
                  <a:cs typeface="Myriad Pro Semibold" charset="0"/>
                </a:rPr>
                <a:t>Edinburgh</a:t>
              </a:r>
              <a:endParaRPr lang="en-GB" sz="800" dirty="0">
                <a:solidFill>
                  <a:srgbClr val="FF0000"/>
                </a:solidFill>
                <a:latin typeface="Myriad Pro Semibold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099C003-86B9-4621-8BA7-EFCF8CB30162}"/>
                </a:ext>
              </a:extLst>
            </p:cNvPr>
            <p:cNvSpPr txBox="1"/>
            <p:nvPr/>
          </p:nvSpPr>
          <p:spPr bwMode="auto">
            <a:xfrm>
              <a:off x="3945465" y="3518445"/>
              <a:ext cx="48603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800" dirty="0">
                  <a:latin typeface="Myriad Pro Semibold"/>
                  <a:ea typeface="Myriad Pro Semibold" charset="0"/>
                  <a:cs typeface="Myriad Pro Semibold" charset="0"/>
                </a:rPr>
                <a:t>Belfast</a:t>
              </a:r>
              <a:endParaRPr lang="en-GB" sz="800" dirty="0">
                <a:solidFill>
                  <a:srgbClr val="FF0000"/>
                </a:solidFill>
                <a:latin typeface="Myriad Pro Semibold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05F2251-DDF5-4470-8056-B2AB50CFAE75}"/>
                </a:ext>
              </a:extLst>
            </p:cNvPr>
            <p:cNvSpPr txBox="1"/>
            <p:nvPr/>
          </p:nvSpPr>
          <p:spPr bwMode="auto">
            <a:xfrm>
              <a:off x="4619287" y="4986248"/>
              <a:ext cx="50045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800" dirty="0">
                  <a:latin typeface="Myriad Pro Semibold"/>
                  <a:ea typeface="Myriad Pro Semibold" charset="0"/>
                  <a:cs typeface="Myriad Pro Semibold" charset="0"/>
                </a:rPr>
                <a:t>Cardiff</a:t>
              </a:r>
              <a:endParaRPr lang="en-GB" sz="800" dirty="0">
                <a:solidFill>
                  <a:srgbClr val="FF0000"/>
                </a:solidFill>
                <a:latin typeface="Myriad Pro Semibold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5C8924-4956-4F1D-B677-4BB53BC3B746}"/>
                </a:ext>
              </a:extLst>
            </p:cNvPr>
            <p:cNvSpPr txBox="1"/>
            <p:nvPr/>
          </p:nvSpPr>
          <p:spPr bwMode="auto">
            <a:xfrm>
              <a:off x="5701021" y="5182286"/>
              <a:ext cx="53091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800" dirty="0">
                  <a:latin typeface="Myriad Pro Semibold"/>
                  <a:ea typeface="Myriad Pro Semibold" charset="0"/>
                  <a:cs typeface="Myriad Pro Semibold" charset="0"/>
                </a:rPr>
                <a:t>London</a:t>
              </a:r>
              <a:endParaRPr lang="en-GB" sz="800" dirty="0">
                <a:solidFill>
                  <a:srgbClr val="FF0000"/>
                </a:solidFill>
                <a:latin typeface="Myriad Pro Semibold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C0282AF-A0DD-4585-BA9C-E99F309402BD}"/>
                </a:ext>
              </a:extLst>
            </p:cNvPr>
            <p:cNvSpPr txBox="1"/>
            <p:nvPr/>
          </p:nvSpPr>
          <p:spPr bwMode="auto">
            <a:xfrm>
              <a:off x="4389483" y="4589456"/>
              <a:ext cx="5437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1000" b="1" dirty="0">
                  <a:latin typeface="Myriad Pro Semibold"/>
                  <a:ea typeface="Myriad Pro Semibold" charset="0"/>
                  <a:cs typeface="Myriad Pro Semibold" charset="0"/>
                </a:rPr>
                <a:t>Wales</a:t>
              </a:r>
              <a:endParaRPr lang="en-GB" sz="1000" b="1" dirty="0">
                <a:solidFill>
                  <a:srgbClr val="FF0000"/>
                </a:solidFill>
                <a:latin typeface="Myriad Pro Semibold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0442CA8-3800-451F-A696-D685E797A2C1}"/>
                </a:ext>
              </a:extLst>
            </p:cNvPr>
            <p:cNvSpPr txBox="1"/>
            <p:nvPr/>
          </p:nvSpPr>
          <p:spPr bwMode="auto">
            <a:xfrm>
              <a:off x="5224465" y="4675951"/>
              <a:ext cx="67358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1000" b="1" dirty="0">
                  <a:latin typeface="Myriad Pro Semibold"/>
                  <a:ea typeface="Myriad Pro Semibold" charset="0"/>
                  <a:cs typeface="Myriad Pro Semibold" charset="0"/>
                </a:rPr>
                <a:t>England</a:t>
              </a:r>
              <a:endParaRPr lang="en-GB" sz="1000" b="1" dirty="0">
                <a:solidFill>
                  <a:srgbClr val="FF0000"/>
                </a:solidFill>
                <a:latin typeface="Myriad Pro Semibold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140BE61-8E46-4EB4-A646-EE44FB34064F}"/>
                </a:ext>
              </a:extLst>
            </p:cNvPr>
            <p:cNvSpPr txBox="1"/>
            <p:nvPr/>
          </p:nvSpPr>
          <p:spPr bwMode="auto">
            <a:xfrm>
              <a:off x="3468923" y="3220699"/>
              <a:ext cx="7393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</a:pPr>
              <a:r>
                <a:rPr lang="en-GB" sz="1000" b="1" dirty="0">
                  <a:latin typeface="Myriad Pro Semibold"/>
                  <a:ea typeface="Myriad Pro Semibold" charset="0"/>
                  <a:cs typeface="Myriad Pro Semibold" charset="0"/>
                </a:rPr>
                <a:t>Northern</a:t>
              </a:r>
            </a:p>
            <a:p>
              <a:pPr algn="ctr">
                <a:buClr>
                  <a:srgbClr val="82CBDD"/>
                </a:buClr>
              </a:pPr>
              <a:r>
                <a:rPr lang="en-GB" sz="1000" b="1" dirty="0">
                  <a:latin typeface="Myriad Pro Semibold"/>
                  <a:ea typeface="Myriad Pro Semibold" charset="0"/>
                  <a:cs typeface="Myriad Pro Semibold" charset="0"/>
                </a:rPr>
                <a:t>Ireland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484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7D1137-EC70-462C-95C1-5048FE4359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0119" y="1119160"/>
            <a:ext cx="2531456" cy="2319411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7650" y="3875088"/>
            <a:ext cx="411480" cy="132580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2E90E6-01CC-4EA4-8D53-20A4C6CEDF0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6230"/>
          <a:stretch/>
        </p:blipFill>
        <p:spPr>
          <a:xfrm>
            <a:off x="1830573" y="1120976"/>
            <a:ext cx="2335237" cy="2458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AF03B5-2617-4155-AB44-5EAE41CEFF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675"/>
          <a:stretch/>
        </p:blipFill>
        <p:spPr>
          <a:xfrm>
            <a:off x="1827397" y="1119088"/>
            <a:ext cx="2335238" cy="24585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9183E0-0374-42CB-9FDE-1E3124DDFB30}"/>
              </a:ext>
            </a:extLst>
          </p:cNvPr>
          <p:cNvSpPr txBox="1"/>
          <p:nvPr/>
        </p:nvSpPr>
        <p:spPr>
          <a:xfrm>
            <a:off x="4302969" y="1928412"/>
            <a:ext cx="4523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Myriad Pro" panose="020B0503030403020204" pitchFamily="34" charset="0"/>
              </a:rPr>
              <a:t>The whole has been divided...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7DA8D4-2145-4C07-B2FB-042A0D6C489C}"/>
              </a:ext>
            </a:extLst>
          </p:cNvPr>
          <p:cNvSpPr/>
          <p:nvPr/>
        </p:nvSpPr>
        <p:spPr>
          <a:xfrm>
            <a:off x="2754884" y="3905074"/>
            <a:ext cx="477012" cy="576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AFC9C8-485F-42DC-BC81-CA6B2A75A77D}"/>
              </a:ext>
            </a:extLst>
          </p:cNvPr>
          <p:cNvSpPr/>
          <p:nvPr/>
        </p:nvSpPr>
        <p:spPr>
          <a:xfrm>
            <a:off x="2686278" y="4733257"/>
            <a:ext cx="580022" cy="422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ECC22B-8906-4CF4-9F1B-28B5D01E8FE9}"/>
              </a:ext>
            </a:extLst>
          </p:cNvPr>
          <p:cNvSpPr/>
          <p:nvPr/>
        </p:nvSpPr>
        <p:spPr>
          <a:xfrm>
            <a:off x="8135086" y="1935500"/>
            <a:ext cx="331204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latin typeface="Myriad Pro" panose="020B0503030403020204" pitchFamily="34" charset="0"/>
              </a:rPr>
              <a:t>into 3 equal parts.</a:t>
            </a:r>
            <a:endParaRPr lang="en-GB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3B5004-3930-4A11-8559-222E11A0A0F7}"/>
              </a:ext>
            </a:extLst>
          </p:cNvPr>
          <p:cNvSpPr/>
          <p:nvPr/>
        </p:nvSpPr>
        <p:spPr>
          <a:xfrm>
            <a:off x="5010759" y="2348373"/>
            <a:ext cx="4446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1 of the parts has been shaded.</a:t>
            </a:r>
            <a:endParaRPr lang="en-GB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  <p:bldP spid="20" grpId="0" animBg="1"/>
      <p:bldP spid="7" grpId="0" animBg="1"/>
      <p:bldP spid="9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9CBA543-29A3-4698-ACDD-63427889CE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2546" y="1142296"/>
            <a:ext cx="2626569" cy="2262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AB609C-E310-4062-84C3-64C260136F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7987" y="1137177"/>
            <a:ext cx="2277726" cy="22661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830B27-4D6E-4AD7-84C2-4FF4CBCD80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9666" y="1144903"/>
            <a:ext cx="2277726" cy="2256516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87650" y="3875088"/>
            <a:ext cx="411480" cy="132580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7DA8D4-2145-4C07-B2FB-042A0D6C489C}"/>
              </a:ext>
            </a:extLst>
          </p:cNvPr>
          <p:cNvSpPr/>
          <p:nvPr/>
        </p:nvSpPr>
        <p:spPr>
          <a:xfrm>
            <a:off x="2736850" y="3722632"/>
            <a:ext cx="629640" cy="696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AFC9C8-485F-42DC-BC81-CA6B2A75A77D}"/>
              </a:ext>
            </a:extLst>
          </p:cNvPr>
          <p:cNvSpPr/>
          <p:nvPr/>
        </p:nvSpPr>
        <p:spPr>
          <a:xfrm>
            <a:off x="2770352" y="4679748"/>
            <a:ext cx="477012" cy="576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1BB60D-174D-41B8-8BC2-D8B80C4C5398}"/>
              </a:ext>
            </a:extLst>
          </p:cNvPr>
          <p:cNvSpPr txBox="1"/>
          <p:nvPr/>
        </p:nvSpPr>
        <p:spPr>
          <a:xfrm>
            <a:off x="4302969" y="1928412"/>
            <a:ext cx="4523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Myriad Pro" panose="020B0503030403020204" pitchFamily="34" charset="0"/>
              </a:rPr>
              <a:t>The whole has been divided...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2EC2960-F4C6-425E-B8DB-9918C6B02D41}"/>
              </a:ext>
            </a:extLst>
          </p:cNvPr>
          <p:cNvSpPr/>
          <p:nvPr/>
        </p:nvSpPr>
        <p:spPr>
          <a:xfrm>
            <a:off x="8149484" y="1930529"/>
            <a:ext cx="271610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latin typeface="Myriad Pro" panose="020B0503030403020204" pitchFamily="34" charset="0"/>
              </a:rPr>
              <a:t>into 5 equal parts.</a:t>
            </a:r>
            <a:endParaRPr lang="en-GB" sz="2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520A7B-A5A4-459C-9A05-660552BAE882}"/>
              </a:ext>
            </a:extLst>
          </p:cNvPr>
          <p:cNvSpPr/>
          <p:nvPr/>
        </p:nvSpPr>
        <p:spPr>
          <a:xfrm>
            <a:off x="5010759" y="2348373"/>
            <a:ext cx="4446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1 of the parts has been shaded.</a:t>
            </a:r>
            <a:endParaRPr lang="en-GB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32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7" grpId="0"/>
      <p:bldP spid="28" grpId="0" animBg="1"/>
      <p:bldP spid="29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AE3FE74-E902-40C9-BEE5-9D6DEB6105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579" y="1319223"/>
            <a:ext cx="2327100" cy="188805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9238" y="3875088"/>
            <a:ext cx="456840" cy="13024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2E90E6-01CC-4EA4-8D53-20A4C6CEDF0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9498" y="1312252"/>
            <a:ext cx="2268418" cy="18900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AF03B5-2617-4155-AB44-5EAE41CEFF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8386" y="1324374"/>
            <a:ext cx="2268417" cy="188043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7DA8D4-2145-4C07-B2FB-042A0D6C489C}"/>
              </a:ext>
            </a:extLst>
          </p:cNvPr>
          <p:cNvSpPr/>
          <p:nvPr/>
        </p:nvSpPr>
        <p:spPr>
          <a:xfrm>
            <a:off x="2705102" y="4687704"/>
            <a:ext cx="797364" cy="489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AFC9C8-485F-42DC-BC81-CA6B2A75A77D}"/>
              </a:ext>
            </a:extLst>
          </p:cNvPr>
          <p:cNvSpPr/>
          <p:nvPr/>
        </p:nvSpPr>
        <p:spPr>
          <a:xfrm>
            <a:off x="3517925" y="4319848"/>
            <a:ext cx="190500" cy="230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743F250-FF77-4B7E-9FBA-AEDCF8E354EB}"/>
              </a:ext>
            </a:extLst>
          </p:cNvPr>
          <p:cNvSpPr/>
          <p:nvPr/>
        </p:nvSpPr>
        <p:spPr>
          <a:xfrm>
            <a:off x="3365720" y="4254158"/>
            <a:ext cx="190500" cy="230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5A2C0A-32C3-491A-B83E-4AB8E2DB100C}"/>
              </a:ext>
            </a:extLst>
          </p:cNvPr>
          <p:cNvSpPr/>
          <p:nvPr/>
        </p:nvSpPr>
        <p:spPr>
          <a:xfrm>
            <a:off x="2717048" y="3916862"/>
            <a:ext cx="693956" cy="531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945DCC-6206-4453-A894-3534E6595C99}"/>
              </a:ext>
            </a:extLst>
          </p:cNvPr>
          <p:cNvSpPr txBox="1"/>
          <p:nvPr/>
        </p:nvSpPr>
        <p:spPr>
          <a:xfrm>
            <a:off x="4302969" y="1928412"/>
            <a:ext cx="4523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Myriad Pro" panose="020B0503030403020204" pitchFamily="34" charset="0"/>
              </a:rPr>
              <a:t>The whole has been divided...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88E9B6-E362-4725-B2F3-BA01F9A6F0F8}"/>
              </a:ext>
            </a:extLst>
          </p:cNvPr>
          <p:cNvSpPr/>
          <p:nvPr/>
        </p:nvSpPr>
        <p:spPr>
          <a:xfrm>
            <a:off x="8146194" y="1932645"/>
            <a:ext cx="271610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latin typeface="Myriad Pro" panose="020B0503030403020204" pitchFamily="34" charset="0"/>
              </a:rPr>
              <a:t>into 4 equal parts.</a:t>
            </a:r>
            <a:endParaRPr lang="en-GB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7725716-A212-46BA-B779-9F6BBFC6ED47}"/>
              </a:ext>
            </a:extLst>
          </p:cNvPr>
          <p:cNvSpPr/>
          <p:nvPr/>
        </p:nvSpPr>
        <p:spPr>
          <a:xfrm>
            <a:off x="5010759" y="2348373"/>
            <a:ext cx="4446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1 of the parts has been shaded.</a:t>
            </a:r>
            <a:endParaRPr lang="en-GB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83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17" grpId="0"/>
      <p:bldP spid="19" grpId="0" animBg="1"/>
      <p:bldP spid="25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3960DB-36F0-4F88-B0C0-018A95999F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959104" y="2092047"/>
            <a:ext cx="4131075" cy="19304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2E90E6-01CC-4EA4-8D53-20A4C6CEDF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1334405" y="1989681"/>
            <a:ext cx="3378632" cy="19286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AF03B5-2617-4155-AB44-5EAE41CEFF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1341069" y="1994504"/>
            <a:ext cx="3378631" cy="191900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06251" y="4900168"/>
            <a:ext cx="411480" cy="130248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7DA8D4-2145-4C07-B2FB-042A0D6C489C}"/>
              </a:ext>
            </a:extLst>
          </p:cNvPr>
          <p:cNvSpPr/>
          <p:nvPr/>
        </p:nvSpPr>
        <p:spPr>
          <a:xfrm>
            <a:off x="2315737" y="5757517"/>
            <a:ext cx="1053046" cy="784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5A2C0A-32C3-491A-B83E-4AB8E2DB100C}"/>
              </a:ext>
            </a:extLst>
          </p:cNvPr>
          <p:cNvSpPr/>
          <p:nvPr/>
        </p:nvSpPr>
        <p:spPr>
          <a:xfrm>
            <a:off x="2699571" y="4900168"/>
            <a:ext cx="727268" cy="580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8DF00D-E779-47D5-BD69-5315F99D62A2}"/>
              </a:ext>
            </a:extLst>
          </p:cNvPr>
          <p:cNvSpPr txBox="1"/>
          <p:nvPr/>
        </p:nvSpPr>
        <p:spPr>
          <a:xfrm>
            <a:off x="4302969" y="1928412"/>
            <a:ext cx="4523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Myriad Pro" panose="020B0503030403020204" pitchFamily="34" charset="0"/>
              </a:rPr>
              <a:t>The whole has been divided...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3733E3-63DA-42A5-BC51-954A33147A7A}"/>
              </a:ext>
            </a:extLst>
          </p:cNvPr>
          <p:cNvSpPr/>
          <p:nvPr/>
        </p:nvSpPr>
        <p:spPr>
          <a:xfrm>
            <a:off x="8153282" y="1932646"/>
            <a:ext cx="271610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latin typeface="Myriad Pro" panose="020B0503030403020204" pitchFamily="34" charset="0"/>
              </a:rPr>
              <a:t>into 2 equal parts.</a:t>
            </a:r>
            <a:endParaRPr lang="en-GB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E4DBE3-4296-4B26-A695-B80876A0D97F}"/>
              </a:ext>
            </a:extLst>
          </p:cNvPr>
          <p:cNvSpPr/>
          <p:nvPr/>
        </p:nvSpPr>
        <p:spPr>
          <a:xfrm>
            <a:off x="5010759" y="2348373"/>
            <a:ext cx="4446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1 of the parts has been shaded.</a:t>
            </a:r>
            <a:endParaRPr lang="en-GB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11" grpId="0"/>
      <p:bldP spid="12" grpId="0" animBg="1"/>
      <p:bldP spid="13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944DCB-28A3-4CED-A004-4DF07F14FC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4240" y="1273168"/>
            <a:ext cx="2998802" cy="202948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7188" y="3873499"/>
            <a:ext cx="335182" cy="102318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7DA8D4-2145-4C07-B2FB-042A0D6C489C}"/>
              </a:ext>
            </a:extLst>
          </p:cNvPr>
          <p:cNvSpPr/>
          <p:nvPr/>
        </p:nvSpPr>
        <p:spPr>
          <a:xfrm>
            <a:off x="2744788" y="4515237"/>
            <a:ext cx="678082" cy="487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743F250-FF77-4B7E-9FBA-AEDCF8E354EB}"/>
              </a:ext>
            </a:extLst>
          </p:cNvPr>
          <p:cNvSpPr/>
          <p:nvPr/>
        </p:nvSpPr>
        <p:spPr>
          <a:xfrm>
            <a:off x="3232370" y="4254158"/>
            <a:ext cx="190500" cy="230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5A2C0A-32C3-491A-B83E-4AB8E2DB100C}"/>
              </a:ext>
            </a:extLst>
          </p:cNvPr>
          <p:cNvSpPr/>
          <p:nvPr/>
        </p:nvSpPr>
        <p:spPr>
          <a:xfrm>
            <a:off x="2659380" y="3832991"/>
            <a:ext cx="782540" cy="461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C9E05E-32D0-4AE4-B45C-2CFF81559CDF}"/>
              </a:ext>
            </a:extLst>
          </p:cNvPr>
          <p:cNvSpPr txBox="1"/>
          <p:nvPr/>
        </p:nvSpPr>
        <p:spPr>
          <a:xfrm>
            <a:off x="4334927" y="1930154"/>
            <a:ext cx="4523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Myriad Pro" panose="020B0503030403020204" pitchFamily="34" charset="0"/>
              </a:rPr>
              <a:t>The whole has been divided...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0CBC6F-A3D2-4703-9AAA-102D65C65230}"/>
              </a:ext>
            </a:extLst>
          </p:cNvPr>
          <p:cNvSpPr/>
          <p:nvPr/>
        </p:nvSpPr>
        <p:spPr>
          <a:xfrm>
            <a:off x="8182809" y="1950925"/>
            <a:ext cx="271610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latin typeface="Myriad Pro" panose="020B0503030403020204" pitchFamily="34" charset="0"/>
              </a:rPr>
              <a:t>into 6 equal parts.</a:t>
            </a:r>
            <a:endParaRPr lang="en-GB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A00672-01EA-4EA7-B2F9-34EDC4092B62}"/>
              </a:ext>
            </a:extLst>
          </p:cNvPr>
          <p:cNvSpPr/>
          <p:nvPr/>
        </p:nvSpPr>
        <p:spPr>
          <a:xfrm>
            <a:off x="5010759" y="2348373"/>
            <a:ext cx="4446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1 of the parts has been shaded.</a:t>
            </a:r>
            <a:endParaRPr lang="en-GB" dirty="0">
              <a:latin typeface="Myriad Pro" panose="020B0503030403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F24C060-AD91-431E-82BB-54D5BB6891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7728" y="1269417"/>
            <a:ext cx="2383677" cy="20540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AF03B5-2617-4155-AB44-5EAE41CEFF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2242" y="1272802"/>
            <a:ext cx="2350677" cy="204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6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14" grpId="0"/>
      <p:bldP spid="15" grpId="0" animBg="1"/>
      <p:bldP spid="16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ACBE1D02-8CB1-4DC0-A915-B4E94FB4AA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714" b="76337"/>
          <a:stretch/>
        </p:blipFill>
        <p:spPr>
          <a:xfrm>
            <a:off x="1631780" y="2064104"/>
            <a:ext cx="2359548" cy="102175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4243D7E-4884-4F75-B970-B48CCE3757C2}"/>
              </a:ext>
            </a:extLst>
          </p:cNvPr>
          <p:cNvSpPr txBox="1"/>
          <p:nvPr/>
        </p:nvSpPr>
        <p:spPr>
          <a:xfrm>
            <a:off x="4302968" y="1928412"/>
            <a:ext cx="4490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Myriad Pro" panose="020B0503030403020204" pitchFamily="34" charset="0"/>
              </a:rPr>
              <a:t>The whole has been divided...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619863-FA0A-4D3F-9E59-1B2EC23F5ECA}"/>
              </a:ext>
            </a:extLst>
          </p:cNvPr>
          <p:cNvSpPr/>
          <p:nvPr/>
        </p:nvSpPr>
        <p:spPr>
          <a:xfrm>
            <a:off x="8165822" y="1948668"/>
            <a:ext cx="293212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latin typeface="Myriad Pro" panose="020B0503030403020204" pitchFamily="34" charset="0"/>
              </a:rPr>
              <a:t>into 3 equal parts.</a:t>
            </a:r>
            <a:endParaRPr lang="en-GB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08FB2A1-6813-49FD-BA2E-A70AB8BC3C5A}"/>
              </a:ext>
            </a:extLst>
          </p:cNvPr>
          <p:cNvSpPr/>
          <p:nvPr/>
        </p:nvSpPr>
        <p:spPr>
          <a:xfrm>
            <a:off x="4762500" y="2348373"/>
            <a:ext cx="4694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1 of the parts has been shaded.</a:t>
            </a:r>
            <a:endParaRPr lang="en-GB" dirty="0">
              <a:latin typeface="Myriad Pro" panose="020B0503030403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2E90E6-01CC-4EA4-8D53-20A4C6CEDF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62"/>
          <a:stretch/>
        </p:blipFill>
        <p:spPr>
          <a:xfrm>
            <a:off x="1631608" y="2063264"/>
            <a:ext cx="2383677" cy="103188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AF03B5-2617-4155-AB44-5EAE41CEFF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21"/>
          <a:stretch/>
        </p:blipFill>
        <p:spPr>
          <a:xfrm>
            <a:off x="1636215" y="2071566"/>
            <a:ext cx="2350677" cy="102175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743F250-FF77-4B7E-9FBA-AEDCF8E354EB}"/>
              </a:ext>
            </a:extLst>
          </p:cNvPr>
          <p:cNvSpPr/>
          <p:nvPr/>
        </p:nvSpPr>
        <p:spPr>
          <a:xfrm>
            <a:off x="4667250" y="3368112"/>
            <a:ext cx="190500" cy="230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9C43BA-7A36-4074-907D-6AE0A378D67C}"/>
              </a:ext>
            </a:extLst>
          </p:cNvPr>
          <p:cNvSpPr/>
          <p:nvPr/>
        </p:nvSpPr>
        <p:spPr>
          <a:xfrm>
            <a:off x="3163354" y="4229487"/>
            <a:ext cx="190500" cy="230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29742" y="3459103"/>
            <a:ext cx="365089" cy="1176397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51FAB257-2744-4C9E-BAB3-CB791BD7B295}"/>
              </a:ext>
            </a:extLst>
          </p:cNvPr>
          <p:cNvSpPr/>
          <p:nvPr/>
        </p:nvSpPr>
        <p:spPr>
          <a:xfrm>
            <a:off x="2553052" y="3291012"/>
            <a:ext cx="405666" cy="671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AB9917-CD1E-4A41-9C53-93F85B192116}"/>
              </a:ext>
            </a:extLst>
          </p:cNvPr>
          <p:cNvSpPr/>
          <p:nvPr/>
        </p:nvSpPr>
        <p:spPr>
          <a:xfrm>
            <a:off x="2700437" y="4148657"/>
            <a:ext cx="357040" cy="570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595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4" grpId="0"/>
      <p:bldP spid="30" grpId="0" animBg="1"/>
      <p:bldP spid="30" grpId="1" animBg="1"/>
      <p:bldP spid="4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0911" y="2908300"/>
            <a:ext cx="1687042" cy="10541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A35A32-B1FC-4C8C-99DF-3ABD5589DEA6}"/>
              </a:ext>
            </a:extLst>
          </p:cNvPr>
          <p:cNvSpPr/>
          <p:nvPr/>
        </p:nvSpPr>
        <p:spPr>
          <a:xfrm>
            <a:off x="1777218" y="974228"/>
            <a:ext cx="2855742" cy="1294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079FA6-590E-4A67-81A0-149D07B386A3}"/>
              </a:ext>
            </a:extLst>
          </p:cNvPr>
          <p:cNvSpPr/>
          <p:nvPr/>
        </p:nvSpPr>
        <p:spPr>
          <a:xfrm>
            <a:off x="1929618" y="976728"/>
            <a:ext cx="2855742" cy="1294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92B29DA-B816-418F-9F76-804DEE3C9F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308299" y="3003550"/>
            <a:ext cx="768096" cy="2794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8577C9CD-8C9C-4C0A-BAAF-B2187682BCE4}"/>
              </a:ext>
            </a:extLst>
          </p:cNvPr>
          <p:cNvSpPr/>
          <p:nvPr/>
        </p:nvSpPr>
        <p:spPr>
          <a:xfrm>
            <a:off x="7150957" y="2879528"/>
            <a:ext cx="1756047" cy="484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233D89C-32BA-4F94-A98B-91DD70AF961D}"/>
              </a:ext>
            </a:extLst>
          </p:cNvPr>
          <p:cNvSpPr/>
          <p:nvPr/>
        </p:nvSpPr>
        <p:spPr>
          <a:xfrm>
            <a:off x="7198206" y="3509211"/>
            <a:ext cx="330198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DF32050-5FAC-4EB1-9BF9-C82C2A6E43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308299" y="3632777"/>
            <a:ext cx="768096" cy="2794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30900" y="2895600"/>
            <a:ext cx="330200" cy="10668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E84A32A-6120-44F8-AC04-3C82BB5E9626}"/>
              </a:ext>
            </a:extLst>
          </p:cNvPr>
          <p:cNvSpPr txBox="1"/>
          <p:nvPr/>
        </p:nvSpPr>
        <p:spPr>
          <a:xfrm>
            <a:off x="7027880" y="3540446"/>
            <a:ext cx="2020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denominator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E73C26C-7D52-48E8-951F-481D4356F3AE}"/>
              </a:ext>
            </a:extLst>
          </p:cNvPr>
          <p:cNvSpPr txBox="1"/>
          <p:nvPr/>
        </p:nvSpPr>
        <p:spPr>
          <a:xfrm>
            <a:off x="7123130" y="2904413"/>
            <a:ext cx="1837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numerator</a:t>
            </a:r>
          </a:p>
        </p:txBody>
      </p:sp>
    </p:spTree>
    <p:extLst>
      <p:ext uri="{BB962C8B-B14F-4D97-AF65-F5344CB8AC3E}">
        <p14:creationId xmlns:p14="http://schemas.microsoft.com/office/powerpoint/2010/main" val="273122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3BF08E3D-26FF-4CDF-AE9F-EC41549A5FCE}"/>
              </a:ext>
            </a:extLst>
          </p:cNvPr>
          <p:cNvSpPr txBox="1"/>
          <p:nvPr/>
        </p:nvSpPr>
        <p:spPr>
          <a:xfrm>
            <a:off x="1587305" y="4931736"/>
            <a:ext cx="9017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The numerator is 1 because 1 part is shaded. 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46719" y="2118435"/>
            <a:ext cx="314325" cy="105727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577C9CD-8C9C-4C0A-BAAF-B2187682BCE4}"/>
              </a:ext>
            </a:extLst>
          </p:cNvPr>
          <p:cNvSpPr/>
          <p:nvPr/>
        </p:nvSpPr>
        <p:spPr>
          <a:xfrm>
            <a:off x="7229736" y="2116134"/>
            <a:ext cx="330199" cy="484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233D89C-32BA-4F94-A98B-91DD70AF961D}"/>
              </a:ext>
            </a:extLst>
          </p:cNvPr>
          <p:cNvSpPr/>
          <p:nvPr/>
        </p:nvSpPr>
        <p:spPr>
          <a:xfrm>
            <a:off x="7229736" y="2720932"/>
            <a:ext cx="330198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E84A32A-6120-44F8-AC04-3C82BB5E9626}"/>
              </a:ext>
            </a:extLst>
          </p:cNvPr>
          <p:cNvSpPr txBox="1"/>
          <p:nvPr/>
        </p:nvSpPr>
        <p:spPr>
          <a:xfrm>
            <a:off x="847725" y="4235943"/>
            <a:ext cx="9756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Myriad Pro" panose="020B0503030403020204" pitchFamily="34" charset="0"/>
              </a:rPr>
              <a:t>The denominator is 3 because the whole is divided into 3 equal parts.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81DC18-674D-405F-99EA-9D5397D50F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5451" y="1488355"/>
            <a:ext cx="2348402" cy="230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5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3" grpId="0" animBg="1"/>
      <p:bldP spid="34" grpId="0" animBg="1"/>
      <p:bldP spid="36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3.2 Unit fractions                          </a:t>
            </a:r>
            <a:r>
              <a:rPr lang="en-GB" dirty="0">
                <a:solidFill>
                  <a:srgbClr val="3875A1"/>
                </a:solidFill>
              </a:rPr>
              <a:t>S</a:t>
            </a:r>
            <a:r>
              <a:rPr lang="en-US" dirty="0">
                <a:solidFill>
                  <a:srgbClr val="3875A1"/>
                </a:solidFill>
              </a:rPr>
              <a:t>tep 2:4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4AA0ED-A987-418C-8DC7-F605B44779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77" y="1481437"/>
            <a:ext cx="7907446" cy="215044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62263" y="4333240"/>
            <a:ext cx="254000" cy="736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2D8D57C-8CFD-4EE2-B06C-1DC81ED62B3F}"/>
              </a:ext>
            </a:extLst>
          </p:cNvPr>
          <p:cNvSpPr/>
          <p:nvPr/>
        </p:nvSpPr>
        <p:spPr>
          <a:xfrm>
            <a:off x="2815393" y="4171005"/>
            <a:ext cx="330199" cy="484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D60CEA-10B3-49A6-9F4D-FD7E5B8D1352}"/>
              </a:ext>
            </a:extLst>
          </p:cNvPr>
          <p:cNvSpPr/>
          <p:nvPr/>
        </p:nvSpPr>
        <p:spPr>
          <a:xfrm>
            <a:off x="2815393" y="4775803"/>
            <a:ext cx="330198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45063" y="4326890"/>
            <a:ext cx="241300" cy="7366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10007AF-C329-4935-8D1F-EBE9C9F63BE4}"/>
              </a:ext>
            </a:extLst>
          </p:cNvPr>
          <p:cNvSpPr/>
          <p:nvPr/>
        </p:nvSpPr>
        <p:spPr>
          <a:xfrm>
            <a:off x="4891187" y="4164118"/>
            <a:ext cx="330199" cy="484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3B2EDAB-64A6-481F-8113-7636C1092C37}"/>
              </a:ext>
            </a:extLst>
          </p:cNvPr>
          <p:cNvSpPr/>
          <p:nvPr/>
        </p:nvSpPr>
        <p:spPr>
          <a:xfrm>
            <a:off x="4891187" y="4768916"/>
            <a:ext cx="330198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96113" y="4326890"/>
            <a:ext cx="228600" cy="7239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D474FF2-1C5E-494D-90AD-7C5120DDC1C0}"/>
              </a:ext>
            </a:extLst>
          </p:cNvPr>
          <p:cNvSpPr/>
          <p:nvPr/>
        </p:nvSpPr>
        <p:spPr>
          <a:xfrm>
            <a:off x="6935556" y="4157231"/>
            <a:ext cx="330199" cy="484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017FF5C-CB63-445B-9A2C-DB09CB1475AA}"/>
              </a:ext>
            </a:extLst>
          </p:cNvPr>
          <p:cNvSpPr/>
          <p:nvPr/>
        </p:nvSpPr>
        <p:spPr>
          <a:xfrm>
            <a:off x="6935556" y="4762029"/>
            <a:ext cx="330198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972550" y="4352925"/>
            <a:ext cx="254000" cy="7239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6C0D2156-1B94-47AC-B851-2CF26967407D}"/>
              </a:ext>
            </a:extLst>
          </p:cNvPr>
          <p:cNvSpPr/>
          <p:nvPr/>
        </p:nvSpPr>
        <p:spPr>
          <a:xfrm>
            <a:off x="8925295" y="4183272"/>
            <a:ext cx="330199" cy="484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DBC651C-77A2-43BC-8717-62282CE745B5}"/>
              </a:ext>
            </a:extLst>
          </p:cNvPr>
          <p:cNvSpPr/>
          <p:nvPr/>
        </p:nvSpPr>
        <p:spPr>
          <a:xfrm>
            <a:off x="8925295" y="4788070"/>
            <a:ext cx="330198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579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" grpId="0" animBg="1"/>
      <p:bldP spid="20" grpId="0" animBg="1"/>
      <p:bldP spid="25" grpId="0" animBg="1"/>
      <p:bldP spid="26" grpId="0" animBg="1"/>
      <p:bldP spid="31" grpId="0" animBg="1"/>
      <p:bldP spid="32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9">
            <a:extLst>
              <a:ext uri="{FF2B5EF4-FFF2-40B4-BE49-F238E27FC236}">
                <a16:creationId xmlns:a16="http://schemas.microsoft.com/office/drawing/2014/main" id="{732C26EC-8530-445D-ACA6-92FC38536B27}"/>
              </a:ext>
            </a:extLst>
          </p:cNvPr>
          <p:cNvSpPr txBox="1"/>
          <p:nvPr/>
        </p:nvSpPr>
        <p:spPr>
          <a:xfrm>
            <a:off x="609599" y="4371202"/>
            <a:ext cx="5839742" cy="1508105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7D1137-EC70-462C-95C1-5048FE4359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0601" y="1557410"/>
            <a:ext cx="2531456" cy="2319411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0620" y="1930539"/>
            <a:ext cx="411480" cy="132580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A3391DE-EC2C-4880-BFC1-45A6CC464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3F-1 Use and understand fraction notation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2E90E6-01CC-4EA4-8D53-20A4C6CEDF0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6230"/>
          <a:stretch/>
        </p:blipFill>
        <p:spPr>
          <a:xfrm>
            <a:off x="1391055" y="1559226"/>
            <a:ext cx="2335237" cy="2458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AF03B5-2617-4155-AB44-5EAE41CEFF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675"/>
          <a:stretch/>
        </p:blipFill>
        <p:spPr>
          <a:xfrm>
            <a:off x="1387879" y="1557338"/>
            <a:ext cx="2335238" cy="24585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9183E0-0374-42CB-9FDE-1E3124DDFB30}"/>
              </a:ext>
            </a:extLst>
          </p:cNvPr>
          <p:cNvSpPr txBox="1"/>
          <p:nvPr/>
        </p:nvSpPr>
        <p:spPr>
          <a:xfrm>
            <a:off x="785242" y="4625807"/>
            <a:ext cx="4523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The whole has been divided...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7DA8D4-2145-4C07-B2FB-042A0D6C489C}"/>
              </a:ext>
            </a:extLst>
          </p:cNvPr>
          <p:cNvSpPr/>
          <p:nvPr/>
        </p:nvSpPr>
        <p:spPr>
          <a:xfrm>
            <a:off x="4817854" y="1960525"/>
            <a:ext cx="477012" cy="576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AFC9C8-485F-42DC-BC81-CA6B2A75A77D}"/>
              </a:ext>
            </a:extLst>
          </p:cNvPr>
          <p:cNvSpPr/>
          <p:nvPr/>
        </p:nvSpPr>
        <p:spPr>
          <a:xfrm>
            <a:off x="4749248" y="2788708"/>
            <a:ext cx="580022" cy="422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ECC22B-8906-4CF4-9F1B-28B5D01E8FE9}"/>
              </a:ext>
            </a:extLst>
          </p:cNvPr>
          <p:cNvSpPr/>
          <p:nvPr/>
        </p:nvSpPr>
        <p:spPr>
          <a:xfrm>
            <a:off x="4142822" y="4625807"/>
            <a:ext cx="2238555" cy="40011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into 3 equal parts.</a:t>
            </a: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3B5004-3930-4A11-8559-222E11A0A0F7}"/>
              </a:ext>
            </a:extLst>
          </p:cNvPr>
          <p:cNvSpPr/>
          <p:nvPr/>
        </p:nvSpPr>
        <p:spPr>
          <a:xfrm>
            <a:off x="840428" y="5179270"/>
            <a:ext cx="36267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1 of the parts has been shaded.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DD16814-A2D2-4CC6-BC46-8476EE6FAA43}"/>
              </a:ext>
            </a:extLst>
          </p:cNvPr>
          <p:cNvSpPr txBox="1">
            <a:spLocks/>
          </p:cNvSpPr>
          <p:nvPr/>
        </p:nvSpPr>
        <p:spPr>
          <a:xfrm>
            <a:off x="6862732" y="1203067"/>
            <a:ext cx="4488840" cy="5039747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does the 3 represent?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does the 1 represent?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Now write the fraction as you say: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whole has been divided…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(Draw the division bar.)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000" i="1" dirty="0">
                <a:latin typeface="Arial"/>
              </a:rPr>
              <a:t>i</a:t>
            </a:r>
            <a:r>
              <a:rPr kumimoji="0" lang="en-GB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nto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3 equal parts.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(Write the </a:t>
            </a:r>
            <a:r>
              <a:rPr lang="en-GB" sz="2000" dirty="0">
                <a:latin typeface="Arial"/>
              </a:rPr>
              <a:t>3,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this represents the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whole.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of the parts has been shaded.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(Write the 1, this represents the part.)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Practise writing and saying  fractions in this way.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44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  <p:bldP spid="20" grpId="0" animBg="1"/>
      <p:bldP spid="7" grpId="0" animBg="1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|1.1|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|1.1|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|1.1|3.8"/>
</p:tagLst>
</file>

<file path=ppt/theme/theme1.xml><?xml version="1.0" encoding="utf-8"?>
<a:theme xmlns:a="http://schemas.openxmlformats.org/drawingml/2006/main" name="Custom Desig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materials template" id="{9D982857-CF2B-43AA-8EDC-B9C712029F63}" vid="{D9E6F676-3E42-4DD9-87CD-93A784DD82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6C4E9411A2B847AB3A2FDDFBD5392E" ma:contentTypeVersion="12" ma:contentTypeDescription="Create a new document." ma:contentTypeScope="" ma:versionID="434d7b626fa96a0718c1193846830b32">
  <xsd:schema xmlns:xsd="http://www.w3.org/2001/XMLSchema" xmlns:xs="http://www.w3.org/2001/XMLSchema" xmlns:p="http://schemas.microsoft.com/office/2006/metadata/properties" xmlns:ns2="dc9bd944-225f-43f1-96dc-d5ee43d55d1c" xmlns:ns3="6e8f39c4-649a-4727-b531-9584b06a2d5b" targetNamespace="http://schemas.microsoft.com/office/2006/metadata/properties" ma:root="true" ma:fieldsID="3b76194d8edd212a55ab64e907a72791" ns2:_="" ns3:_="">
    <xsd:import namespace="dc9bd944-225f-43f1-96dc-d5ee43d55d1c"/>
    <xsd:import namespace="6e8f39c4-649a-4727-b531-9584b06a2d5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9bd944-225f-43f1-96dc-d5ee43d55d1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f39c4-649a-4727-b531-9584b06a2d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2F4355-41EF-4DA9-B998-C6511E367AD2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dc9bd944-225f-43f1-96dc-d5ee43d55d1c"/>
    <ds:schemaRef ds:uri="6e8f39c4-649a-4727-b531-9584b06a2d5b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62668C2-08C9-4D64-8C9D-DFC75F1E31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9bd944-225f-43f1-96dc-d5ee43d55d1c"/>
    <ds:schemaRef ds:uri="6e8f39c4-649a-4727-b531-9584b06a2d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2AB53F-2365-4221-B52E-1FAB7194DE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materials template</Template>
  <TotalTime>2369</TotalTime>
  <Words>8561</Words>
  <Application>Microsoft Office PowerPoint</Application>
  <PresentationFormat>Widescreen</PresentationFormat>
  <Paragraphs>1227</Paragraphs>
  <Slides>199</Slides>
  <Notes>178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199</vt:i4>
      </vt:variant>
    </vt:vector>
  </HeadingPairs>
  <TitlesOfParts>
    <vt:vector size="208" baseType="lpstr">
      <vt:lpstr>Arial</vt:lpstr>
      <vt:lpstr>Calibri</vt:lpstr>
      <vt:lpstr>Calibri Light</vt:lpstr>
      <vt:lpstr>Cambria Math</vt:lpstr>
      <vt:lpstr>Comic Sans MS</vt:lpstr>
      <vt:lpstr>Myriad Pro</vt:lpstr>
      <vt:lpstr>Myriad Pro Semibold</vt:lpstr>
      <vt:lpstr>Custom Design</vt:lpstr>
      <vt:lpstr>Equation</vt:lpstr>
      <vt:lpstr>PowerPoint Presentation</vt:lpstr>
      <vt:lpstr>PowerPoint Presentation</vt:lpstr>
      <vt:lpstr>Contents</vt:lpstr>
      <vt:lpstr>Contents</vt:lpstr>
      <vt:lpstr>Contents</vt:lpstr>
      <vt:lpstr>PowerPoint Presentation</vt:lpstr>
      <vt:lpstr>Year 3, Unit 8, Learning Outcome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3, Unit 8, Learning Outcome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3, Unit 8, Learning Outcome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3, Unit 8, Learning Outcome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3, Unit 8, Learning Outcome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3, Unit 8, Learning Outcome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3, Unit 8, Learning Outcome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3, Unit 8, Learning Outcome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3F-1 Use and understand fraction notation</vt:lpstr>
      <vt:lpstr>3F-1 Use and understand fraction notation</vt:lpstr>
      <vt:lpstr>3F-1 Use and understand fraction notation</vt:lpstr>
      <vt:lpstr>3F-1 Use and understand fraction notation</vt:lpstr>
      <vt:lpstr>PowerPoint Presentation</vt:lpstr>
      <vt:lpstr>Year 3, Unit 8, Learning Outcome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3, Unit 8, Learning Outcome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3F-1 Use and understand fraction notation</vt:lpstr>
      <vt:lpstr>PowerPoint Presentation</vt:lpstr>
      <vt:lpstr>Year 3, Unit 8, Learning Outcome 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3F-1 Use and understand fraction notation</vt:lpstr>
      <vt:lpstr>PowerPoint Presentation</vt:lpstr>
      <vt:lpstr>Year 3, Unit 8, Learning Outcome 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3, Unit 8, Learning Outcome 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3, Unit 8, Learning Outcome 14</vt:lpstr>
      <vt:lpstr>PowerPoint Presentation</vt:lpstr>
      <vt:lpstr>PowerPoint Presentation</vt:lpstr>
      <vt:lpstr>PowerPoint Presentation</vt:lpstr>
      <vt:lpstr>PowerPoint Presentation</vt:lpstr>
      <vt:lpstr>Year 3, Unit 8, Learning Outcome 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3, Unit 8, Learning Outcome 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4, Unit 8, Learning Outcome 17</vt:lpstr>
      <vt:lpstr>PowerPoint Presentation</vt:lpstr>
      <vt:lpstr>Year 4, Unit 8, Learning Outcome 18</vt:lpstr>
      <vt:lpstr>3F-2 Find unit fractions of quantities </vt:lpstr>
      <vt:lpstr>PowerPoint Presentation</vt:lpstr>
      <vt:lpstr>Year 4, Unit 8, Learning Outcome 19</vt:lpstr>
      <vt:lpstr>PowerPoint Presentation</vt:lpstr>
      <vt:lpstr>Year 4, Unit 8, Learning Outcome 20</vt:lpstr>
      <vt:lpstr>3F-2 Find unit fractions of quantities </vt:lpstr>
      <vt:lpstr>3F-2 Find unit fractions of quantities</vt:lpstr>
      <vt:lpstr>3F-2 Find unit fractions of quantities</vt:lpstr>
      <vt:lpstr>PowerPoint Presentation</vt:lpstr>
      <vt:lpstr>Year 4, Unit 8, Learning Outcome 21</vt:lpstr>
      <vt:lpstr>3F-2 Find unit fractions of quantities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Cole</dc:creator>
  <cp:lastModifiedBy>Andrew Young</cp:lastModifiedBy>
  <cp:revision>106</cp:revision>
  <dcterms:created xsi:type="dcterms:W3CDTF">2021-05-07T12:27:15Z</dcterms:created>
  <dcterms:modified xsi:type="dcterms:W3CDTF">2022-01-05T14:24:45Z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0x010100E66C4E9411A2B847AB3A2FDDFBD5392E</vt:lpwstr>
  </property>
</Properties>
</file>