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5"/>
  </p:notesMasterIdLst>
  <p:handoutMasterIdLst>
    <p:handoutMasterId r:id="rId26"/>
  </p:handoutMasterIdLst>
  <p:sldIdLst>
    <p:sldId id="257" r:id="rId3"/>
    <p:sldId id="407" r:id="rId4"/>
    <p:sldId id="377" r:id="rId5"/>
    <p:sldId id="358" r:id="rId6"/>
    <p:sldId id="359" r:id="rId7"/>
    <p:sldId id="396" r:id="rId8"/>
    <p:sldId id="395" r:id="rId9"/>
    <p:sldId id="390" r:id="rId10"/>
    <p:sldId id="412" r:id="rId11"/>
    <p:sldId id="408" r:id="rId12"/>
    <p:sldId id="409" r:id="rId13"/>
    <p:sldId id="410" r:id="rId14"/>
    <p:sldId id="411" r:id="rId15"/>
    <p:sldId id="383" r:id="rId16"/>
    <p:sldId id="384" r:id="rId17"/>
    <p:sldId id="386" r:id="rId18"/>
    <p:sldId id="387" r:id="rId19"/>
    <p:sldId id="401" r:id="rId20"/>
    <p:sldId id="405" r:id="rId21"/>
    <p:sldId id="402" r:id="rId22"/>
    <p:sldId id="403" r:id="rId23"/>
    <p:sldId id="404" r:id="rId24"/>
  </p:sldIdLst>
  <p:sldSz cx="9144000" cy="6858000" type="screen4x3"/>
  <p:notesSz cx="6858000" cy="10052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n Westwell" initials="JW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6C"/>
    <a:srgbClr val="003964"/>
    <a:srgbClr val="004F8A"/>
    <a:srgbClr val="EE5036"/>
    <a:srgbClr val="0067B4"/>
    <a:srgbClr val="AB0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62" autoAdjust="0"/>
    <p:restoredTop sz="98417" autoAdjust="0"/>
  </p:normalViewPr>
  <p:slideViewPr>
    <p:cSldViewPr>
      <p:cViewPr varScale="1">
        <p:scale>
          <a:sx n="50" d="100"/>
          <a:sy n="50" d="100"/>
        </p:scale>
        <p:origin x="-133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4580E-E655-4C1F-BFCA-9381A5607A72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6F7C2-BDB8-4740-A03E-46D56C405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0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3FC24-BAFF-4CDE-A733-B0DC5AB20C8C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5022850" cy="3768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4724"/>
            <a:ext cx="5486400" cy="4523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47C38-BBD8-48D0-A294-A3F3A0215F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27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3A0F1F54-348D-4AA0-8DC5-C5D5E247BC18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1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13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72AE18F7-67D8-4079-A476-EB761F17ED46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2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72AE18F7-67D8-4079-A476-EB761F17ED46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3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10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11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12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470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1E62F-1F5E-44B9-97CE-A97DD37C41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5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9DBA7-E7F4-4A42-A524-3C5E293A97A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5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83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32409-FE40-4A2F-ADC1-5771EC4B8D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2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4419F-B62B-407C-8BFD-D34E525BFC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0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C007A-FDC5-4C3F-BC30-DDFD72614E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2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456E9-D7A3-4EA0-9109-2A769C48B7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536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7770-642D-4A28-9D97-2099031177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72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BB51D-2E6E-494C-AD70-EDF045AAAE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94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E2E11-0205-40B9-A0EB-A797143BF6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76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0A2-DB71-4C04-8C5D-843965837FD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29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0F6DA-C12E-4850-BFCB-88AC096223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16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E168D-6031-48D8-8201-B38E97195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65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16A7E-C1BB-4BB2-AAFE-C5A7D6AE5D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54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90372-F042-4B5D-9F06-2892711E1AF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F4355-30F7-4EA2-99A1-79B3199F99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24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0849E-2BC6-4D72-84E9-ABB90F85656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5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51CF4-D2F5-4A87-B234-E6ECF3C4E25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E18B5-EBE1-4CE9-835A-6893B48F1C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69349-D3C0-4C92-A835-9E14492C71F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0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3E3B5-4AE9-4EB0-9238-693D8AC8EA5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0AFCA3A-1215-493A-B9EC-4A19E31D4F09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8E651C1B-E0A9-4E73-BBF7-8AE306337788}" type="slidenum">
              <a:rPr lang="en-GB"/>
              <a:pPr fontAlgn="base"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64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395536" y="1302023"/>
            <a:ext cx="7239000" cy="1406897"/>
          </a:xfrm>
        </p:spPr>
        <p:txBody>
          <a:bodyPr/>
          <a:lstStyle/>
          <a:p>
            <a:r>
              <a:rPr lang="en-GB" altLang="en-US" sz="4800" dirty="0" smtClean="0"/>
              <a:t>KS3 Multiplicative Reasoning project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3568" y="318039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TIME Team workshop 3 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Day </a:t>
            </a:r>
            <a:r>
              <a:rPr lang="en-GB" sz="2400" b="1" dirty="0" smtClean="0">
                <a:solidFill>
                  <a:schemeClr val="bg1"/>
                </a:solidFill>
              </a:rPr>
              <a:t>4</a:t>
            </a:r>
            <a:endParaRPr lang="en-GB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r>
              <a:rPr lang="en-GB" altLang="en-US" dirty="0" smtClean="0"/>
              <a:t>Feedback on other unit 1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Identify effective aspects of the lessons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Share outcomes and highlight any key issues to do with the lesson and the learning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Consider amendments actually made or suggested improvements or alternatives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2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55374" y="1052736"/>
            <a:ext cx="7924800" cy="679920"/>
          </a:xfrm>
        </p:spPr>
        <p:txBody>
          <a:bodyPr/>
          <a:lstStyle/>
          <a:p>
            <a:r>
              <a:rPr lang="en-GB" altLang="en-US" dirty="0" smtClean="0"/>
              <a:t>Feedback on other unit 1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lvl="0" indent="0">
              <a:spcAft>
                <a:spcPts val="600"/>
              </a:spcAft>
            </a:pPr>
            <a:r>
              <a:rPr lang="en-GB" sz="2800" b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Task: </a:t>
            </a:r>
            <a:r>
              <a:rPr lang="en-GB" sz="2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Taking each lesson in turn discuss in your group -</a:t>
            </a:r>
          </a:p>
          <a:p>
            <a:pPr lvl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did pupils respond to the activities?</a:t>
            </a:r>
          </a:p>
          <a:p>
            <a:pPr lvl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What did they find challenging?</a:t>
            </a:r>
          </a:p>
          <a:p>
            <a:pPr lvl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What aspects helped them to develop understanding?</a:t>
            </a:r>
          </a:p>
          <a:p>
            <a:pPr lvl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What amendments (if any) did you make or would you suggest – either to the content or to the lesson structure – and why?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r>
              <a:rPr lang="en-GB" altLang="en-US" dirty="0" smtClean="0"/>
              <a:t>Feedback on other unit 1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1a: Parts of a shape</a:t>
            </a:r>
          </a:p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1b: Pieces of a cake</a:t>
            </a:r>
          </a:p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1c: Fair Shares</a:t>
            </a:r>
          </a:p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1d: Our survey said…</a:t>
            </a:r>
          </a:p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1e: Ordering and equivalence</a:t>
            </a:r>
          </a:p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1f:  Milkshakes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2.2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6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Summary task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Working in your school pairs please complete the unit summary form for collecting in</a:t>
            </a:r>
          </a:p>
          <a:p>
            <a:pPr marL="0" indent="0">
              <a:spcAft>
                <a:spcPts val="600"/>
              </a:spcAft>
            </a:pP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2.3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836712"/>
            <a:ext cx="7924800" cy="613187"/>
          </a:xfrm>
        </p:spPr>
        <p:txBody>
          <a:bodyPr/>
          <a:lstStyle/>
          <a:p>
            <a:r>
              <a:rPr lang="en-GB" sz="4000" dirty="0" smtClean="0"/>
              <a:t>Session 3</a:t>
            </a:r>
            <a:endParaRPr lang="en-GB" sz="40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95536" y="1556792"/>
            <a:ext cx="820891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3700" kern="0" dirty="0" smtClean="0"/>
              <a:t>Introducing the unit 2 lessons</a:t>
            </a:r>
            <a:endParaRPr lang="en-GB" kern="0" dirty="0" smtClean="0"/>
          </a:p>
        </p:txBody>
      </p:sp>
      <p:sp>
        <p:nvSpPr>
          <p:cNvPr id="8" name="Rectangle 7"/>
          <p:cNvSpPr/>
          <p:nvPr/>
        </p:nvSpPr>
        <p:spPr>
          <a:xfrm>
            <a:off x="611560" y="2492896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en-GB" sz="2800" dirty="0">
                <a:ea typeface="Calibri"/>
                <a:cs typeface="Arial"/>
              </a:rPr>
              <a:t>To engage with some of the maths in the lessons</a:t>
            </a:r>
            <a:endParaRPr lang="en-GB" sz="2000" dirty="0">
              <a:ea typeface="Times New Roman"/>
              <a:cs typeface="Times New Roman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en-GB" sz="2800" dirty="0">
                <a:ea typeface="Calibri"/>
                <a:cs typeface="Arial"/>
              </a:rPr>
              <a:t>Understand the purpose of the lessons in relation to pupil learning</a:t>
            </a:r>
            <a:endParaRPr lang="en-GB" sz="2000" dirty="0">
              <a:ea typeface="Times New Roman"/>
              <a:cs typeface="Times New Roman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ea typeface="Calibri"/>
                <a:cs typeface="Arial"/>
              </a:rPr>
              <a:t>Understand the professional development aspects of the </a:t>
            </a:r>
            <a:r>
              <a:rPr lang="en-GB" sz="2800" dirty="0" smtClean="0">
                <a:ea typeface="Calibri"/>
                <a:cs typeface="Arial"/>
              </a:rPr>
              <a:t>document including subject knowledge and pedagogy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4746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1690"/>
            <a:ext cx="7924800" cy="1143000"/>
          </a:xfrm>
        </p:spPr>
        <p:txBody>
          <a:bodyPr/>
          <a:lstStyle/>
          <a:p>
            <a:r>
              <a:rPr lang="en-GB" dirty="0" smtClean="0"/>
              <a:t>Broad focus for units</a:t>
            </a:r>
            <a:endParaRPr lang="en-GB" sz="18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3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.1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136904" cy="5184576"/>
          </a:xfrm>
        </p:spPr>
        <p:txBody>
          <a:bodyPr/>
          <a:lstStyle/>
          <a:p>
            <a:r>
              <a:rPr lang="en-GB" sz="2400" b="1" dirty="0" smtClean="0"/>
              <a:t>Unit 0 </a:t>
            </a:r>
          </a:p>
          <a:p>
            <a:r>
              <a:rPr lang="en-GB" sz="2400" dirty="0"/>
              <a:t>L</a:t>
            </a:r>
            <a:r>
              <a:rPr lang="en-GB" sz="2400" dirty="0" smtClean="0"/>
              <a:t>ooking at our pupils understanding and reasoning</a:t>
            </a:r>
          </a:p>
          <a:p>
            <a:endParaRPr lang="en-GB" sz="1800" b="1" dirty="0" smtClean="0"/>
          </a:p>
          <a:p>
            <a:r>
              <a:rPr lang="en-GB" sz="2400" b="1" dirty="0" smtClean="0"/>
              <a:t>Unit </a:t>
            </a:r>
            <a:r>
              <a:rPr lang="en-GB" sz="2400" b="1" dirty="0"/>
              <a:t>1</a:t>
            </a:r>
            <a:endParaRPr lang="en-GB" sz="2400" dirty="0"/>
          </a:p>
          <a:p>
            <a:r>
              <a:rPr lang="en-GB" sz="2400" dirty="0" smtClean="0"/>
              <a:t>Reasoning and making sense </a:t>
            </a:r>
            <a:r>
              <a:rPr lang="en-GB" sz="2400" dirty="0"/>
              <a:t>of </a:t>
            </a:r>
            <a:r>
              <a:rPr lang="en-GB" sz="2400" dirty="0" smtClean="0"/>
              <a:t>fractions</a:t>
            </a:r>
          </a:p>
          <a:p>
            <a:endParaRPr lang="en-GB" sz="1800" dirty="0"/>
          </a:p>
          <a:p>
            <a:r>
              <a:rPr lang="en-GB" sz="2400" b="1" dirty="0" smtClean="0"/>
              <a:t>Unit 2</a:t>
            </a:r>
          </a:p>
          <a:p>
            <a:pPr lvl="0"/>
            <a:r>
              <a:rPr lang="en-GB" sz="2400" dirty="0"/>
              <a:t>Understanding and identifying proportional </a:t>
            </a:r>
            <a:r>
              <a:rPr lang="en-GB" sz="2400" dirty="0" smtClean="0"/>
              <a:t>contexts</a:t>
            </a:r>
          </a:p>
          <a:p>
            <a:pPr lvl="0"/>
            <a:endParaRPr lang="en-GB" sz="1800" dirty="0"/>
          </a:p>
          <a:p>
            <a:pPr lvl="0"/>
            <a:r>
              <a:rPr lang="en-GB" sz="2400" b="1" dirty="0" smtClean="0"/>
              <a:t>Unit 3</a:t>
            </a:r>
            <a:endParaRPr lang="en-GB" sz="2400" b="1" dirty="0"/>
          </a:p>
          <a:p>
            <a:pPr marL="0" indent="0"/>
            <a:r>
              <a:rPr lang="en-GB" sz="2400" dirty="0"/>
              <a:t>Deepening problem solving skills through application to a range of problems.</a:t>
            </a:r>
            <a:r>
              <a:rPr lang="en-GB" sz="2400" b="1" dirty="0" smtClean="0"/>
              <a:t>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77665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Focus for unit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56792"/>
            <a:ext cx="7921625" cy="4114800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1150"/>
              </a:spcBef>
            </a:pP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Understanding and identifying proportional contexts.</a:t>
            </a:r>
            <a:endParaRPr lang="en-GB" sz="1400" dirty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Students </a:t>
            </a: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have difficulty discriminating proportional from non-proportional situations and often apply additive  strategies rather than multiplicative to proportional problems and vice versa.</a:t>
            </a: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Exposing students to both types of problems and allowing them to discuss the differences will contribute to their understanding.</a:t>
            </a: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There will be opportunities to further develop the use of  images and models to represent a number of situations.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3.2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Structure of unit 2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3861048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2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a</a:t>
            </a:r>
          </a:p>
          <a:p>
            <a:endParaRPr lang="en-GB" sz="2000" dirty="0"/>
          </a:p>
          <a:p>
            <a:r>
              <a:rPr lang="en-GB" sz="2000" dirty="0" smtClean="0"/>
              <a:t>Lesson b</a:t>
            </a:r>
            <a:endParaRPr lang="en-GB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131840" y="3864496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2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c</a:t>
            </a:r>
          </a:p>
          <a:p>
            <a:endParaRPr lang="en-GB" sz="2000" dirty="0"/>
          </a:p>
          <a:p>
            <a:r>
              <a:rPr lang="en-GB" sz="2000" dirty="0" smtClean="0"/>
              <a:t>Lesson d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3861048"/>
            <a:ext cx="144016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2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e</a:t>
            </a:r>
          </a:p>
          <a:p>
            <a:endParaRPr lang="en-GB" sz="2000" dirty="0"/>
          </a:p>
          <a:p>
            <a:r>
              <a:rPr lang="en-GB" sz="2000" dirty="0" smtClean="0"/>
              <a:t>Lesson f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42293" y="1772816"/>
            <a:ext cx="7200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3 sets </a:t>
            </a:r>
            <a:r>
              <a:rPr lang="en-GB" sz="2400" dirty="0" smtClean="0"/>
              <a:t>–</a:t>
            </a:r>
            <a:r>
              <a:rPr lang="en-GB" sz="2400" b="1" dirty="0" smtClean="0"/>
              <a:t> </a:t>
            </a:r>
            <a:r>
              <a:rPr lang="en-GB" dirty="0" smtClean="0"/>
              <a:t>containing two lessons worth of material</a:t>
            </a:r>
          </a:p>
          <a:p>
            <a:pPr>
              <a:spcAft>
                <a:spcPts val="600"/>
              </a:spcAft>
            </a:pPr>
            <a:endParaRPr lang="en-GB" sz="16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Research perspectives – </a:t>
            </a:r>
            <a:r>
              <a:rPr lang="en-GB" dirty="0" smtClean="0"/>
              <a:t>each set of lessons will reflect to a certain degree a particular research approach.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3.3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07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11" y="620688"/>
            <a:ext cx="8280920" cy="1143000"/>
          </a:xfrm>
        </p:spPr>
        <p:txBody>
          <a:bodyPr/>
          <a:lstStyle/>
          <a:p>
            <a:r>
              <a:rPr lang="en-GB" dirty="0" smtClean="0"/>
              <a:t>Session 4</a:t>
            </a:r>
            <a:br>
              <a:rPr lang="en-GB" dirty="0" smtClean="0"/>
            </a:br>
            <a:r>
              <a:rPr lang="en-GB" sz="2800" dirty="0" smtClean="0"/>
              <a:t>Planning the deliver of unit 2 lessons in school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48880"/>
            <a:ext cx="7921625" cy="4114800"/>
          </a:xfrm>
        </p:spPr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Teachers work in their core pairs to plan the delivery of unit 2 back in school</a:t>
            </a:r>
          </a:p>
          <a:p>
            <a:pPr marL="0" lvl="0" indent="0"/>
            <a:endParaRPr lang="en-GB" sz="20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Prioritise the organisation of the lesson study focus</a:t>
            </a:r>
            <a:endParaRPr lang="en-GB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166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4.0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95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265" y="4797152"/>
            <a:ext cx="718207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4.1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265" y="1340768"/>
            <a:ext cx="777686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 smtClean="0">
                <a:solidFill>
                  <a:srgbClr val="004B6C"/>
                </a:solidFill>
              </a:rPr>
              <a:t>Planning needs to take into account: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4B6C"/>
                </a:solidFill>
              </a:rPr>
              <a:t>when and with whom lessons will be taught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4B6C"/>
                </a:solidFill>
              </a:rPr>
              <a:t>p</a:t>
            </a:r>
            <a:r>
              <a:rPr lang="en-GB" sz="2000" dirty="0" smtClean="0">
                <a:solidFill>
                  <a:srgbClr val="004B6C"/>
                </a:solidFill>
              </a:rPr>
              <a:t>lanning time for the proper completion of the lesson study cycle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4B6C"/>
                </a:solidFill>
              </a:rPr>
              <a:t>h</a:t>
            </a:r>
            <a:r>
              <a:rPr lang="en-GB" sz="2000" dirty="0" smtClean="0">
                <a:solidFill>
                  <a:srgbClr val="004B6C"/>
                </a:solidFill>
              </a:rPr>
              <a:t>ow subject leader can support you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4B6C"/>
                </a:solidFill>
              </a:rPr>
              <a:t>h</a:t>
            </a:r>
            <a:r>
              <a:rPr lang="en-GB" sz="2000" dirty="0" smtClean="0">
                <a:solidFill>
                  <a:srgbClr val="004B6C"/>
                </a:solidFill>
              </a:rPr>
              <a:t>ow the rest of the department will be involved </a:t>
            </a:r>
            <a:r>
              <a:rPr lang="en-GB" sz="2000" i="1" dirty="0" err="1" smtClean="0">
                <a:solidFill>
                  <a:srgbClr val="004B6C"/>
                </a:solidFill>
              </a:rPr>
              <a:t>eg</a:t>
            </a:r>
            <a:r>
              <a:rPr lang="en-GB" sz="2000" i="1" dirty="0" smtClean="0">
                <a:solidFill>
                  <a:srgbClr val="004B6C"/>
                </a:solidFill>
              </a:rPr>
              <a:t>; department meeting slots etc.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4B6C"/>
                </a:solidFill>
              </a:rPr>
              <a:t>h</a:t>
            </a:r>
            <a:r>
              <a:rPr lang="en-GB" sz="2000" dirty="0" smtClean="0">
                <a:solidFill>
                  <a:srgbClr val="004B6C"/>
                </a:solidFill>
              </a:rPr>
              <a:t>ow the TIME team community website can be best used</a:t>
            </a:r>
          </a:p>
        </p:txBody>
      </p:sp>
    </p:spTree>
    <p:extLst>
      <p:ext uri="{BB962C8B-B14F-4D97-AF65-F5344CB8AC3E}">
        <p14:creationId xmlns:p14="http://schemas.microsoft.com/office/powerpoint/2010/main" val="338749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6696744" cy="648072"/>
          </a:xfrm>
          <a:ln w="38100">
            <a:solidFill>
              <a:srgbClr val="0070C0"/>
            </a:solidFill>
          </a:ln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sz="3200" dirty="0" smtClean="0"/>
              <a:t>W</a:t>
            </a:r>
            <a:r>
              <a:rPr lang="en-GB" sz="3200" dirty="0" smtClean="0"/>
              <a:t>hich Dog has grown the most?</a:t>
            </a:r>
            <a:endParaRPr lang="en-GB" alt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552" y="1801267"/>
            <a:ext cx="756084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pPr>
              <a:lnSpc>
                <a:spcPct val="150000"/>
              </a:lnSpc>
            </a:pPr>
            <a:r>
              <a:rPr lang="en-GB" sz="2800" b="1" dirty="0"/>
              <a:t>Caesar </a:t>
            </a:r>
            <a:r>
              <a:rPr lang="en-GB" sz="2800" b="1" dirty="0" smtClean="0"/>
              <a:t>has grown from 5 kg to 8 kg </a:t>
            </a:r>
          </a:p>
          <a:p>
            <a:pPr>
              <a:lnSpc>
                <a:spcPct val="150000"/>
              </a:lnSpc>
            </a:pPr>
            <a:r>
              <a:rPr lang="en-GB" sz="2800" b="1" dirty="0" smtClean="0"/>
              <a:t>Brutus </a:t>
            </a:r>
            <a:r>
              <a:rPr lang="en-GB" sz="2800" b="1" dirty="0"/>
              <a:t>has </a:t>
            </a:r>
            <a:r>
              <a:rPr lang="en-GB" sz="2800" b="1" dirty="0" smtClean="0"/>
              <a:t>grown from 3 kg to 6 kg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and  </a:t>
            </a:r>
            <a:r>
              <a:rPr lang="en-GB" sz="2800" b="1" dirty="0" smtClean="0"/>
              <a:t>Tiberius has grown from 4 kg to 7kg</a:t>
            </a:r>
          </a:p>
          <a:p>
            <a:endParaRPr lang="en-GB" sz="2000" b="1" dirty="0"/>
          </a:p>
          <a:p>
            <a:r>
              <a:rPr lang="en-GB" sz="2000" b="1" dirty="0" smtClean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0.1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39552" y="433447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How do you know you are right?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What maths are you using?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What might  the issues/responses be from children?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3688" y="29258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Introduction activity: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93294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GB" sz="2400" b="1" dirty="0" smtClean="0">
                <a:solidFill>
                  <a:srgbClr val="004F8A"/>
                </a:solidFill>
              </a:rPr>
              <a:t>Each table to consider and share any particular approaches to: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implementing lessons back in schools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Any possible work with the rest of the department 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Possible use of TIME community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5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329" y="1023170"/>
            <a:ext cx="7924800" cy="605630"/>
          </a:xfrm>
        </p:spPr>
        <p:txBody>
          <a:bodyPr/>
          <a:lstStyle/>
          <a:p>
            <a:r>
              <a:rPr lang="en-GB" sz="2800" dirty="0"/>
              <a:t>T</a:t>
            </a:r>
            <a:r>
              <a:rPr lang="en-GB" sz="2800" dirty="0" smtClean="0"/>
              <a:t>asks prior to next TIME team workshop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80920" cy="4896544"/>
          </a:xfrm>
        </p:spPr>
        <p:txBody>
          <a:bodyPr/>
          <a:lstStyle/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Core teachers work closely together to plan and teach unit 2 lessons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Feedback via the lesson threads on the TIME community any interesting reflections or requests for advice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A lesson study is completed on one of the lessons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Work with your subject leader for support and on how best to share and update the department</a:t>
            </a:r>
          </a:p>
          <a:p>
            <a:pPr marL="45720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Come to the next TIME team workshop prepared to share experiences including any completed </a:t>
            </a:r>
            <a:r>
              <a:rPr lang="en-GB" sz="2000" dirty="0" err="1" smtClean="0"/>
              <a:t>proformas</a:t>
            </a: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5.1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8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89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1512168" cy="494764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2400" dirty="0" smtClean="0"/>
              <a:t>Agenda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0.3</a:t>
            </a:r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159934"/>
              </p:ext>
            </p:extLst>
          </p:nvPr>
        </p:nvGraphicFramePr>
        <p:xfrm>
          <a:off x="179512" y="980728"/>
          <a:ext cx="8749480" cy="5760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0646"/>
                <a:gridCol w="7408834"/>
              </a:tblGrid>
              <a:tr h="307521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Time</a:t>
                      </a:r>
                      <a:endParaRPr lang="en-GB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Session</a:t>
                      </a:r>
                      <a:endParaRPr lang="en-GB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0900 – 0930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>
                          <a:solidFill>
                            <a:srgbClr val="003964"/>
                          </a:solidFill>
                          <a:effectLst/>
                        </a:rPr>
                        <a:t>Arrival and coffee</a:t>
                      </a:r>
                      <a:endParaRPr lang="en-GB" sz="1800" b="1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0930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0: Introduction to the day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00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solidFill>
                            <a:srgbClr val="002060"/>
                          </a:solidFill>
                          <a:effectLst/>
                        </a:rPr>
                        <a:t>0940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1: Feedback on the completed lesson study </a:t>
                      </a:r>
                      <a:r>
                        <a:rPr lang="en-GB" sz="1400" b="1" dirty="0">
                          <a:solidFill>
                            <a:srgbClr val="003964"/>
                          </a:solidFill>
                          <a:effectLst/>
                        </a:rPr>
                        <a:t>(researcher led)</a:t>
                      </a:r>
                      <a:endParaRPr lang="en-GB" sz="14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0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002060"/>
                          </a:solidFill>
                          <a:effectLst/>
                        </a:rPr>
                        <a:t>1045</a:t>
                      </a:r>
                      <a:endParaRPr lang="en-GB" sz="8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003964"/>
                          </a:solidFill>
                          <a:effectLst/>
                        </a:rPr>
                        <a:t>Break</a:t>
                      </a:r>
                      <a:endParaRPr lang="en-GB" sz="14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1110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2: Feedback on other Unit 1 lessons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solidFill>
                            <a:srgbClr val="002060"/>
                          </a:solidFill>
                          <a:effectLst/>
                        </a:rPr>
                        <a:t>1150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3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:</a:t>
                      </a:r>
                      <a:r>
                        <a:rPr lang="en-GB" sz="1800" b="1" baseline="0" dirty="0" smtClean="0">
                          <a:solidFill>
                            <a:srgbClr val="003964"/>
                          </a:solidFill>
                          <a:effectLst/>
                        </a:rPr>
                        <a:t> Part a - </a:t>
                      </a:r>
                      <a:r>
                        <a:rPr lang="en-GB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on unit 2 lessons 2a &amp; 2b</a:t>
                      </a:r>
                      <a:endParaRPr lang="en-GB" sz="1800" b="1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03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1240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Lunch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9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solidFill>
                            <a:srgbClr val="002060"/>
                          </a:solidFill>
                          <a:effectLst/>
                        </a:rPr>
                        <a:t>1325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461770" indent="-146177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3:</a:t>
                      </a:r>
                      <a:r>
                        <a:rPr lang="en-GB" sz="1800" b="1" baseline="0" dirty="0" smtClean="0">
                          <a:solidFill>
                            <a:srgbClr val="003964"/>
                          </a:solidFill>
                          <a:effectLst/>
                        </a:rPr>
                        <a:t> Part b - </a:t>
                      </a:r>
                      <a:r>
                        <a:rPr lang="en-GB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on unit 2 lessons 2c &amp; 2d</a:t>
                      </a:r>
                      <a:endParaRPr lang="en-GB" sz="1800" b="1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0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002060"/>
                          </a:solidFill>
                          <a:effectLst/>
                        </a:rPr>
                        <a:t>1415</a:t>
                      </a:r>
                      <a:endParaRPr lang="en-GB" sz="8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003964"/>
                          </a:solidFill>
                          <a:effectLst/>
                        </a:rPr>
                        <a:t>Break</a:t>
                      </a:r>
                      <a:endParaRPr lang="en-GB" sz="14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solidFill>
                            <a:srgbClr val="002060"/>
                          </a:solidFill>
                          <a:effectLst/>
                        </a:rPr>
                        <a:t>1425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3:</a:t>
                      </a:r>
                      <a:r>
                        <a:rPr lang="en-GB" sz="1800" b="1" baseline="0" dirty="0" smtClean="0">
                          <a:solidFill>
                            <a:srgbClr val="003964"/>
                          </a:solidFill>
                          <a:effectLst/>
                        </a:rPr>
                        <a:t> Part c - </a:t>
                      </a:r>
                      <a:r>
                        <a:rPr lang="en-GB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on unit 2 lessons 2e &amp; 2f</a:t>
                      </a:r>
                      <a:endParaRPr lang="en-GB" sz="1800" b="1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solidFill>
                            <a:srgbClr val="002060"/>
                          </a:solidFill>
                          <a:effectLst/>
                        </a:rPr>
                        <a:t>1515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4: </a:t>
                      </a: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Planning in core pairs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1545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Session </a:t>
                      </a:r>
                      <a:r>
                        <a:rPr lang="en-GB" sz="1800" b="1" dirty="0" smtClean="0">
                          <a:solidFill>
                            <a:srgbClr val="003964"/>
                          </a:solidFill>
                          <a:effectLst/>
                        </a:rPr>
                        <a:t>5:  </a:t>
                      </a: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Plenary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1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effectLst/>
                        </a:rPr>
                        <a:t>1600</a:t>
                      </a:r>
                      <a:endParaRPr lang="en-GB" sz="1000" dirty="0">
                        <a:solidFill>
                          <a:srgbClr val="00206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solidFill>
                            <a:srgbClr val="003964"/>
                          </a:solidFill>
                          <a:effectLst/>
                        </a:rPr>
                        <a:t>End</a:t>
                      </a:r>
                      <a:endParaRPr lang="en-GB" sz="1800" b="1" dirty="0">
                        <a:solidFill>
                          <a:srgbClr val="003964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29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496944" cy="638944"/>
          </a:xfrm>
        </p:spPr>
        <p:txBody>
          <a:bodyPr/>
          <a:lstStyle/>
          <a:p>
            <a:r>
              <a:rPr lang="en-GB" sz="3200" dirty="0" smtClean="0"/>
              <a:t>Feedback on the completed lesson study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7921625" cy="2808312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  <a:latin typeface="+mj-lt"/>
              </a:rPr>
              <a:t>To share experiences of the lesson study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  <a:latin typeface="+mj-lt"/>
              </a:rPr>
              <a:t>To draw out the key conclusions/summary points from the focus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  <a:latin typeface="+mj-lt"/>
              </a:rPr>
              <a:t>To consider improvement points for the next cycle.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  <a:latin typeface="+mj-lt"/>
              </a:rPr>
              <a:t>To state the focus for the lesson study cycle for unit 2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1.0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63688" y="286529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Session 1: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3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Structure of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7921625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>
                <a:solidFill>
                  <a:srgbClr val="002060"/>
                </a:solidFill>
              </a:rPr>
              <a:t> </a:t>
            </a:r>
            <a:endParaRPr lang="en-GB" sz="2400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>
                <a:solidFill>
                  <a:srgbClr val="002060"/>
                </a:solidFill>
              </a:rPr>
              <a:t> </a:t>
            </a:r>
            <a:endParaRPr lang="en-GB" sz="2400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>
                <a:solidFill>
                  <a:srgbClr val="002060"/>
                </a:solidFill>
              </a:rPr>
              <a:t> </a:t>
            </a:r>
            <a:endParaRPr lang="en-GB" sz="2400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en-GB" sz="2400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en-GB" sz="2400" dirty="0" smtClean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43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472608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Planning 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indent="-17780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Prior to meeting:</a:t>
            </a:r>
            <a:endParaRPr lang="en-GB" sz="18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marL="533400" lvl="0" indent="-1651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>
                <a:latin typeface="Calibri"/>
                <a:ea typeface="Calibri"/>
                <a:cs typeface="Times New Roman"/>
              </a:rPr>
              <a:t>choose lesson and </a:t>
            </a:r>
            <a:r>
              <a:rPr lang="en-US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focus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 for lesson study </a:t>
            </a:r>
            <a:endParaRPr lang="en-US" sz="1400" dirty="0" smtClean="0">
              <a:latin typeface="Calibri"/>
              <a:ea typeface="Calibri"/>
              <a:cs typeface="Times New Roman"/>
            </a:endParaRPr>
          </a:p>
          <a:p>
            <a:pPr marL="533400" lvl="0" indent="-1651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 smtClean="0">
                <a:latin typeface="Calibri"/>
                <a:ea typeface="Calibri"/>
                <a:cs typeface="Times New Roman"/>
              </a:rPr>
              <a:t>Core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teachers adapt lesson for their particular groups </a:t>
            </a:r>
            <a:endParaRPr lang="en-US" sz="1400" dirty="0" smtClean="0">
              <a:latin typeface="Calibri"/>
              <a:ea typeface="Calibri"/>
              <a:cs typeface="Times New Roman"/>
            </a:endParaRPr>
          </a:p>
          <a:p>
            <a:pPr marL="536575" lvl="1" indent="-1809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Calibri"/>
                <a:ea typeface="Calibri"/>
                <a:cs typeface="Times New Roman"/>
              </a:rPr>
              <a:t>work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through the maths problems</a:t>
            </a:r>
            <a:r>
              <a:rPr lang="en-GB" sz="1400" b="1" dirty="0">
                <a:latin typeface="Calibri"/>
                <a:ea typeface="Calibri"/>
                <a:cs typeface="Times New Roman"/>
              </a:rPr>
              <a:t>,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anticipating pupil responses</a:t>
            </a:r>
            <a:r>
              <a:rPr lang="en-GB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and possible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teacher responses</a:t>
            </a:r>
            <a:endParaRPr lang="en-GB" sz="14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marL="536575" lvl="1" indent="-1809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latin typeface="Calibri"/>
                <a:ea typeface="Calibri"/>
                <a:cs typeface="Times New Roman"/>
              </a:rPr>
              <a:t>study lesson and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lesson commentary</a:t>
            </a:r>
            <a:r>
              <a:rPr lang="en-GB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noting key points relevant to LS </a:t>
            </a:r>
            <a:r>
              <a:rPr lang="en-GB" sz="1400" dirty="0" smtClean="0">
                <a:latin typeface="Calibri"/>
                <a:ea typeface="Calibri"/>
                <a:cs typeface="Times New Roman"/>
              </a:rPr>
              <a:t>focus</a:t>
            </a:r>
          </a:p>
          <a:p>
            <a:pPr marL="633413" lvl="1" indent="-279400">
              <a:spcAft>
                <a:spcPts val="0"/>
              </a:spcAft>
              <a:buNone/>
            </a:pPr>
            <a:r>
              <a:rPr lang="en-GB" sz="1800" b="1" dirty="0" smtClean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Meeting</a:t>
            </a:r>
            <a:r>
              <a:rPr lang="en-GB" sz="16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GB" sz="1400" i="1" dirty="0">
                <a:latin typeface="Calibri"/>
                <a:ea typeface="Calibri"/>
                <a:cs typeface="Times New Roman"/>
              </a:rPr>
              <a:t>(using pro-forma</a:t>
            </a:r>
            <a:r>
              <a:rPr lang="en-GB" sz="1400" i="1" dirty="0" smtClean="0">
                <a:latin typeface="Calibri"/>
                <a:ea typeface="Calibri"/>
                <a:cs typeface="Times New Roman"/>
              </a:rPr>
              <a:t>):</a:t>
            </a:r>
            <a:endParaRPr lang="en-GB" sz="1400" i="1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400" dirty="0">
                <a:latin typeface="Calibri"/>
                <a:ea typeface="Calibri"/>
                <a:cs typeface="Times New Roman"/>
              </a:rPr>
              <a:t>Agree and record </a:t>
            </a:r>
            <a:r>
              <a:rPr lang="en-US" sz="14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key points in lesson</a:t>
            </a:r>
            <a:r>
              <a:rPr lang="en-US" sz="1400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to pay careful attention to with respect to LS focus </a:t>
            </a:r>
            <a:r>
              <a:rPr lang="en-US" sz="1400" i="1" dirty="0">
                <a:latin typeface="Calibri"/>
                <a:ea typeface="Calibri"/>
                <a:cs typeface="Times New Roman"/>
              </a:rPr>
              <a:t>(make reference to lesson commentary)</a:t>
            </a:r>
            <a:endParaRPr lang="en-GB" sz="1400" i="1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GB" sz="1400" dirty="0">
                <a:latin typeface="Calibri"/>
                <a:ea typeface="Calibri"/>
                <a:cs typeface="Calibri"/>
              </a:rPr>
              <a:t>Note any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anticipated</a:t>
            </a:r>
            <a:r>
              <a:rPr lang="en-GB" sz="1400" dirty="0">
                <a:latin typeface="Calibri"/>
                <a:ea typeface="Calibri"/>
                <a:cs typeface="Calibri"/>
              </a:rPr>
              <a:t> responses and </a:t>
            </a:r>
            <a:r>
              <a:rPr lang="en-GB" sz="14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misconceptions</a:t>
            </a:r>
            <a:r>
              <a:rPr lang="en-GB" sz="1400" dirty="0">
                <a:latin typeface="Calibri"/>
                <a:ea typeface="Calibri"/>
                <a:cs typeface="Calibri"/>
              </a:rPr>
              <a:t> from pupils in relation to the key points</a:t>
            </a:r>
            <a:r>
              <a:rPr lang="en-GB" sz="1400" dirty="0">
                <a:latin typeface="Calibri"/>
                <a:ea typeface="Calibri"/>
                <a:cs typeface="Times New Roman"/>
              </a:rPr>
              <a:t>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Teaching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lvl="0" indent="-179388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GB" sz="1400" dirty="0">
                <a:latin typeface="Calibri"/>
                <a:ea typeface="Calibri"/>
                <a:cs typeface="Times New Roman"/>
              </a:rPr>
              <a:t>Observing teachers record relevant evidence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Post-lesson discussion</a:t>
            </a:r>
            <a:r>
              <a:rPr lang="en-US" sz="2400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 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US" sz="1400" dirty="0">
                <a:latin typeface="Calibri"/>
                <a:ea typeface="Calibri"/>
                <a:cs typeface="Times New Roman"/>
              </a:rPr>
              <a:t>Discuss and </a:t>
            </a:r>
            <a:r>
              <a:rPr lang="en-US" sz="1400" dirty="0" err="1">
                <a:latin typeface="Calibri"/>
                <a:ea typeface="Calibri"/>
                <a:cs typeface="Times New Roman"/>
              </a:rPr>
              <a:t>analyse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400" dirty="0" smtClean="0">
                <a:latin typeface="Calibri"/>
                <a:ea typeface="Calibri"/>
                <a:cs typeface="Times New Roman"/>
              </a:rPr>
              <a:t>evidence 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including examples of pupils work/views</a:t>
            </a:r>
            <a:endParaRPr lang="en-GB" sz="1400" dirty="0"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US" sz="1400" dirty="0">
                <a:latin typeface="Calibri"/>
                <a:ea typeface="Calibri"/>
                <a:cs typeface="Times New Roman"/>
              </a:rPr>
              <a:t>Amend the plan</a:t>
            </a:r>
            <a:endParaRPr lang="en-GB" sz="1400" dirty="0">
              <a:latin typeface="Calibri"/>
              <a:ea typeface="Calibri"/>
              <a:cs typeface="Times New Roman"/>
            </a:endParaRP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Reteach lesson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3400" lvl="0" indent="-177800">
              <a:spcBef>
                <a:spcPts val="0"/>
              </a:spcBef>
              <a:spcAft>
                <a:spcPts val="0"/>
              </a:spcAft>
              <a:buFont typeface="Symbol"/>
              <a:buChar char=""/>
              <a:tabLst>
                <a:tab pos="457200" algn="l"/>
              </a:tabLst>
            </a:pPr>
            <a:r>
              <a:rPr lang="en-GB" sz="1400" dirty="0">
                <a:latin typeface="Calibri"/>
                <a:ea typeface="Calibri"/>
                <a:cs typeface="Times New Roman"/>
              </a:rPr>
              <a:t>Core teachers reverse roles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GB" sz="2400" b="1" dirty="0">
                <a:solidFill>
                  <a:srgbClr val="004F8A"/>
                </a:solidFill>
                <a:latin typeface="Calibri"/>
                <a:ea typeface="Calibri"/>
                <a:cs typeface="Times New Roman"/>
              </a:rPr>
              <a:t>Summary</a:t>
            </a:r>
            <a:endParaRPr lang="en-GB" sz="2400" dirty="0">
              <a:solidFill>
                <a:srgbClr val="004F8A"/>
              </a:solidFill>
              <a:latin typeface="Calibri"/>
              <a:ea typeface="Calibri"/>
              <a:cs typeface="Times New Roman"/>
            </a:endParaRPr>
          </a:p>
          <a:p>
            <a:pPr marL="534988" lvl="0" indent="-179388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latin typeface="Calibri"/>
                <a:ea typeface="Calibri"/>
                <a:cs typeface="Times New Roman"/>
              </a:rPr>
              <a:t>Discuss and record brief bullet </a:t>
            </a:r>
            <a:r>
              <a:rPr lang="en-GB" sz="1400" dirty="0" smtClean="0">
                <a:latin typeface="Calibri"/>
                <a:ea typeface="Calibri"/>
                <a:cs typeface="Times New Roman"/>
              </a:rPr>
              <a:t>points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5616624" cy="216024"/>
          </a:xfrm>
        </p:spPr>
        <p:txBody>
          <a:bodyPr/>
          <a:lstStyle/>
          <a:p>
            <a:r>
              <a:rPr lang="en-GB" sz="2400" dirty="0" smtClean="0">
                <a:solidFill>
                  <a:srgbClr val="004B6C"/>
                </a:solidFill>
              </a:rPr>
              <a:t>Suggested structure for lesson study </a:t>
            </a:r>
            <a:endParaRPr lang="en-GB" sz="2400" dirty="0">
              <a:solidFill>
                <a:srgbClr val="004B6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1.2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76179"/>
            <a:ext cx="7924800" cy="927303"/>
          </a:xfrm>
        </p:spPr>
        <p:txBody>
          <a:bodyPr/>
          <a:lstStyle/>
          <a:p>
            <a:r>
              <a:rPr lang="en-GB" sz="2800" dirty="0"/>
              <a:t>Unit </a:t>
            </a:r>
            <a:r>
              <a:rPr lang="en-GB" sz="2800" dirty="0" smtClean="0"/>
              <a:t>1: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/>
              <a:t>Reasoning and making sense of </a:t>
            </a:r>
            <a:r>
              <a:rPr lang="en-GB" sz="2800" dirty="0" smtClean="0"/>
              <a:t>fractions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916832"/>
            <a:ext cx="7921625" cy="41148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600" dirty="0" smtClean="0">
                <a:latin typeface="Calibri" panose="020F0502020204030204" pitchFamily="34" charset="0"/>
              </a:rPr>
              <a:t>Students </a:t>
            </a:r>
            <a:r>
              <a:rPr lang="en-GB" sz="2600" dirty="0">
                <a:latin typeface="Calibri" panose="020F0502020204030204" pitchFamily="34" charset="0"/>
              </a:rPr>
              <a:t>try to make sense of fractions by using them in meaningful contexts and by making use of representations and models</a:t>
            </a:r>
            <a:r>
              <a:rPr lang="en-GB" sz="2600" dirty="0" smtClean="0">
                <a:latin typeface="Calibri" panose="020F050202020403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600" dirty="0" smtClean="0">
                <a:latin typeface="Calibri" panose="020F0502020204030204" pitchFamily="34" charset="0"/>
              </a:rPr>
              <a:t>A particular focus is the </a:t>
            </a:r>
            <a:r>
              <a:rPr lang="en-GB" sz="2600" i="1" dirty="0">
                <a:latin typeface="Calibri" panose="020F0502020204030204" pitchFamily="34" charset="0"/>
              </a:rPr>
              <a:t>part-whole</a:t>
            </a:r>
            <a:r>
              <a:rPr lang="en-GB" sz="2600" dirty="0">
                <a:latin typeface="Calibri" panose="020F0502020204030204" pitchFamily="34" charset="0"/>
              </a:rPr>
              <a:t> </a:t>
            </a:r>
            <a:r>
              <a:rPr lang="en-GB" sz="2600" dirty="0" smtClean="0">
                <a:latin typeface="Calibri" panose="020F0502020204030204" pitchFamily="34" charset="0"/>
              </a:rPr>
              <a:t>interpretation</a:t>
            </a:r>
            <a:r>
              <a:rPr lang="en-GB" sz="2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sz="2600" dirty="0" smtClean="0">
                <a:latin typeface="Calibri" panose="020F0502020204030204" pitchFamily="34" charset="0"/>
              </a:rPr>
              <a:t>of </a:t>
            </a:r>
            <a:r>
              <a:rPr lang="en-GB" sz="2600" dirty="0">
                <a:latin typeface="Calibri" panose="020F0502020204030204" pitchFamily="34" charset="0"/>
              </a:rPr>
              <a:t>fractions, though students also experience fractions in terms of sharing and measurement</a:t>
            </a:r>
            <a:r>
              <a:rPr lang="en-GB" sz="2600" dirty="0" smtClean="0">
                <a:latin typeface="Calibri" panose="020F0502020204030204" pitchFamily="34" charset="0"/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600" dirty="0" smtClean="0">
                <a:latin typeface="Calibri" panose="020F0502020204030204" pitchFamily="34" charset="0"/>
              </a:rPr>
              <a:t>Students </a:t>
            </a:r>
            <a:r>
              <a:rPr lang="en-GB" sz="2600" dirty="0">
                <a:latin typeface="Calibri" panose="020F0502020204030204" pitchFamily="34" charset="0"/>
              </a:rPr>
              <a:t>compare fractions, which can lead to notions about equivalence and common denominator.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The lesson study focus: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136904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lesson study focus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800" i="1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targeted lesson (if there was one)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2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557808"/>
            <a:ext cx="7924800" cy="1143000"/>
          </a:xfrm>
        </p:spPr>
        <p:txBody>
          <a:bodyPr/>
          <a:lstStyle/>
          <a:p>
            <a:r>
              <a:rPr lang="en-GB" dirty="0" smtClean="0"/>
              <a:t>The lesson study focus for unit 2: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136904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lesson study focus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800" i="1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targeted lesson (if there was one)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27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6049</TotalTime>
  <Words>1130</Words>
  <Application>Microsoft Office PowerPoint</Application>
  <PresentationFormat>On-screen Show (4:3)</PresentationFormat>
  <Paragraphs>200</Paragraphs>
  <Slides>22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nctem1</vt:lpstr>
      <vt:lpstr>1_nctem1</vt:lpstr>
      <vt:lpstr>KS3 Multiplicative Reasoning project</vt:lpstr>
      <vt:lpstr>   Which Dog has grown the most?</vt:lpstr>
      <vt:lpstr> Agenda</vt:lpstr>
      <vt:lpstr>Feedback on the completed lesson study</vt:lpstr>
      <vt:lpstr>Structure of session</vt:lpstr>
      <vt:lpstr>Suggested structure for lesson study </vt:lpstr>
      <vt:lpstr>Unit 1: Reasoning and making sense of fractions</vt:lpstr>
      <vt:lpstr>The lesson study focus:</vt:lpstr>
      <vt:lpstr>The lesson study focus for unit 2:</vt:lpstr>
      <vt:lpstr>Session 2 Feedback on other unit 1 lessons</vt:lpstr>
      <vt:lpstr>Feedback on other unit 1 lessons</vt:lpstr>
      <vt:lpstr>Session 2 Feedback on other unit 1 lessons</vt:lpstr>
      <vt:lpstr> Summary task</vt:lpstr>
      <vt:lpstr>Session 3</vt:lpstr>
      <vt:lpstr>Broad focus for units</vt:lpstr>
      <vt:lpstr>Focus for unit 2</vt:lpstr>
      <vt:lpstr>Structure of unit 2</vt:lpstr>
      <vt:lpstr>Session 4 Planning the deliver of unit 2 lessons in school</vt:lpstr>
      <vt:lpstr>PowerPoint Presentation</vt:lpstr>
      <vt:lpstr>Plenary</vt:lpstr>
      <vt:lpstr>Tasks prior to next TIME team workshop</vt:lpstr>
      <vt:lpstr>PowerPoint Presentation</vt:lpstr>
    </vt:vector>
  </TitlesOfParts>
  <Company>Tribal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KS3 Multiplicative reasoning project</dc:title>
  <dc:creator>Rob Tait</dc:creator>
  <cp:lastModifiedBy>Jane Imrie</cp:lastModifiedBy>
  <cp:revision>211</cp:revision>
  <cp:lastPrinted>2013-11-10T21:04:23Z</cp:lastPrinted>
  <dcterms:created xsi:type="dcterms:W3CDTF">2013-09-29T13:48:18Z</dcterms:created>
  <dcterms:modified xsi:type="dcterms:W3CDTF">2016-03-31T21:37:30Z</dcterms:modified>
</cp:coreProperties>
</file>