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2"/>
  </p:notesMasterIdLst>
  <p:sldIdLst>
    <p:sldId id="263" r:id="rId6"/>
    <p:sldId id="588" r:id="rId7"/>
    <p:sldId id="267" r:id="rId8"/>
    <p:sldId id="582" r:id="rId9"/>
    <p:sldId id="583" r:id="rId10"/>
    <p:sldId id="269" r:id="rId11"/>
    <p:sldId id="276" r:id="rId12"/>
    <p:sldId id="277" r:id="rId13"/>
    <p:sldId id="279" r:id="rId14"/>
    <p:sldId id="280" r:id="rId15"/>
    <p:sldId id="281" r:id="rId16"/>
    <p:sldId id="282" r:id="rId17"/>
    <p:sldId id="580" r:id="rId18"/>
    <p:sldId id="624" r:id="rId19"/>
    <p:sldId id="585" r:id="rId20"/>
    <p:sldId id="586" r:id="rId21"/>
    <p:sldId id="579" r:id="rId22"/>
    <p:sldId id="589" r:id="rId23"/>
    <p:sldId id="590" r:id="rId24"/>
    <p:sldId id="592" r:id="rId25"/>
    <p:sldId id="591" r:id="rId26"/>
    <p:sldId id="626" r:id="rId27"/>
    <p:sldId id="593" r:id="rId28"/>
    <p:sldId id="594" r:id="rId29"/>
    <p:sldId id="595" r:id="rId30"/>
    <p:sldId id="596" r:id="rId31"/>
    <p:sldId id="602" r:id="rId32"/>
    <p:sldId id="601" r:id="rId33"/>
    <p:sldId id="608" r:id="rId34"/>
    <p:sldId id="597" r:id="rId35"/>
    <p:sldId id="603" r:id="rId36"/>
    <p:sldId id="598" r:id="rId37"/>
    <p:sldId id="599" r:id="rId38"/>
    <p:sldId id="604" r:id="rId39"/>
    <p:sldId id="605" r:id="rId40"/>
    <p:sldId id="600" r:id="rId41"/>
    <p:sldId id="286" r:id="rId42"/>
    <p:sldId id="265" r:id="rId43"/>
    <p:sldId id="287" r:id="rId44"/>
    <p:sldId id="288" r:id="rId45"/>
    <p:sldId id="606" r:id="rId46"/>
    <p:sldId id="289" r:id="rId47"/>
    <p:sldId id="622" r:id="rId48"/>
    <p:sldId id="607" r:id="rId49"/>
    <p:sldId id="612" r:id="rId50"/>
    <p:sldId id="291" r:id="rId51"/>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522F3D-72A2-8DDC-06FA-90BEB9393AAC}" name="Carol Knights" initials="CK" userId="S::carol.knights@mei.org.uk::23be5868-5566-498b-9c06-a891da1c2c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78003" autoAdjust="0"/>
  </p:normalViewPr>
  <p:slideViewPr>
    <p:cSldViewPr>
      <p:cViewPr varScale="1">
        <p:scale>
          <a:sx n="56" d="100"/>
          <a:sy n="56" d="100"/>
        </p:scale>
        <p:origin x="1416"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5CB1703E-82DE-4C67-B063-9A5621B43D9A}"/>
    <pc:docChg chg="custSel modSld">
      <pc:chgData name="Steve McCormack" userId="a36034f6-e157-44c0-92e0-583c4185333c" providerId="ADAL" clId="{5CB1703E-82DE-4C67-B063-9A5621B43D9A}" dt="2021-11-12T12:25:49.583" v="76" actId="6549"/>
      <pc:docMkLst>
        <pc:docMk/>
      </pc:docMkLst>
      <pc:sldChg chg="modSp mod">
        <pc:chgData name="Steve McCormack" userId="a36034f6-e157-44c0-92e0-583c4185333c" providerId="ADAL" clId="{5CB1703E-82DE-4C67-B063-9A5621B43D9A}" dt="2021-11-12T12:22:09.279" v="33" actId="6549"/>
        <pc:sldMkLst>
          <pc:docMk/>
          <pc:sldMk cId="387169446" sldId="281"/>
        </pc:sldMkLst>
        <pc:spChg chg="mod">
          <ac:chgData name="Steve McCormack" userId="a36034f6-e157-44c0-92e0-583c4185333c" providerId="ADAL" clId="{5CB1703E-82DE-4C67-B063-9A5621B43D9A}" dt="2021-11-12T12:22:09.279" v="33" actId="6549"/>
          <ac:spMkLst>
            <pc:docMk/>
            <pc:sldMk cId="387169446" sldId="281"/>
            <ac:spMk id="3" creationId="{EC771724-309D-4EC6-8089-365C4C85F6A6}"/>
          </ac:spMkLst>
        </pc:spChg>
      </pc:sldChg>
      <pc:sldChg chg="modSp mod">
        <pc:chgData name="Steve McCormack" userId="a36034f6-e157-44c0-92e0-583c4185333c" providerId="ADAL" clId="{5CB1703E-82DE-4C67-B063-9A5621B43D9A}" dt="2021-11-12T12:25:21.216" v="62" actId="6549"/>
        <pc:sldMkLst>
          <pc:docMk/>
          <pc:sldMk cId="1792976774" sldId="288"/>
        </pc:sldMkLst>
        <pc:spChg chg="mod">
          <ac:chgData name="Steve McCormack" userId="a36034f6-e157-44c0-92e0-583c4185333c" providerId="ADAL" clId="{5CB1703E-82DE-4C67-B063-9A5621B43D9A}" dt="2021-11-12T12:25:21.216" v="62" actId="6549"/>
          <ac:spMkLst>
            <pc:docMk/>
            <pc:sldMk cId="1792976774" sldId="288"/>
            <ac:spMk id="2" creationId="{3D3B0D61-9420-4B06-8555-667429430C87}"/>
          </ac:spMkLst>
        </pc:spChg>
      </pc:sldChg>
      <pc:sldChg chg="modSp mod">
        <pc:chgData name="Steve McCormack" userId="a36034f6-e157-44c0-92e0-583c4185333c" providerId="ADAL" clId="{5CB1703E-82DE-4C67-B063-9A5621B43D9A}" dt="2021-11-12T12:25:30.096" v="68" actId="6549"/>
        <pc:sldMkLst>
          <pc:docMk/>
          <pc:sldMk cId="2638343268" sldId="289"/>
        </pc:sldMkLst>
        <pc:spChg chg="mod">
          <ac:chgData name="Steve McCormack" userId="a36034f6-e157-44c0-92e0-583c4185333c" providerId="ADAL" clId="{5CB1703E-82DE-4C67-B063-9A5621B43D9A}" dt="2021-11-12T12:25:30.096" v="68" actId="6549"/>
          <ac:spMkLst>
            <pc:docMk/>
            <pc:sldMk cId="2638343268" sldId="289"/>
            <ac:spMk id="9" creationId="{87DBA3AC-E65A-455F-8954-CFDE8A02F5F9}"/>
          </ac:spMkLst>
        </pc:spChg>
      </pc:sldChg>
      <pc:sldChg chg="modSp mod">
        <pc:chgData name="Steve McCormack" userId="a36034f6-e157-44c0-92e0-583c4185333c" providerId="ADAL" clId="{5CB1703E-82DE-4C67-B063-9A5621B43D9A}" dt="2021-11-12T12:25:49.583" v="76" actId="6549"/>
        <pc:sldMkLst>
          <pc:docMk/>
          <pc:sldMk cId="309275939" sldId="291"/>
        </pc:sldMkLst>
        <pc:spChg chg="mod">
          <ac:chgData name="Steve McCormack" userId="a36034f6-e157-44c0-92e0-583c4185333c" providerId="ADAL" clId="{5CB1703E-82DE-4C67-B063-9A5621B43D9A}" dt="2021-11-12T12:25:49.583" v="76" actId="6549"/>
          <ac:spMkLst>
            <pc:docMk/>
            <pc:sldMk cId="309275939" sldId="291"/>
            <ac:spMk id="2" creationId="{2FC8153A-3089-4481-8DDB-FCA2DBF5BD26}"/>
          </ac:spMkLst>
        </pc:spChg>
      </pc:sldChg>
      <pc:sldChg chg="modSp mod">
        <pc:chgData name="Steve McCormack" userId="a36034f6-e157-44c0-92e0-583c4185333c" providerId="ADAL" clId="{5CB1703E-82DE-4C67-B063-9A5621B43D9A}" dt="2021-11-12T12:22:49.093" v="38" actId="20577"/>
        <pc:sldMkLst>
          <pc:docMk/>
          <pc:sldMk cId="1972075379" sldId="579"/>
        </pc:sldMkLst>
        <pc:spChg chg="mod">
          <ac:chgData name="Steve McCormack" userId="a36034f6-e157-44c0-92e0-583c4185333c" providerId="ADAL" clId="{5CB1703E-82DE-4C67-B063-9A5621B43D9A}" dt="2021-11-12T12:22:49.093" v="38" actId="20577"/>
          <ac:spMkLst>
            <pc:docMk/>
            <pc:sldMk cId="1972075379" sldId="579"/>
            <ac:spMk id="46" creationId="{F54F07ED-8B66-4FB3-B9ED-20C6A6FEE49C}"/>
          </ac:spMkLst>
        </pc:spChg>
      </pc:sldChg>
      <pc:sldChg chg="modSp mod">
        <pc:chgData name="Steve McCormack" userId="a36034f6-e157-44c0-92e0-583c4185333c" providerId="ADAL" clId="{5CB1703E-82DE-4C67-B063-9A5621B43D9A}" dt="2021-11-12T12:22:24.817" v="34" actId="20577"/>
        <pc:sldMkLst>
          <pc:docMk/>
          <pc:sldMk cId="717258061" sldId="580"/>
        </pc:sldMkLst>
        <pc:spChg chg="mod">
          <ac:chgData name="Steve McCormack" userId="a36034f6-e157-44c0-92e0-583c4185333c" providerId="ADAL" clId="{5CB1703E-82DE-4C67-B063-9A5621B43D9A}" dt="2021-11-12T12:22:24.817" v="34" actId="20577"/>
          <ac:spMkLst>
            <pc:docMk/>
            <pc:sldMk cId="717258061" sldId="580"/>
            <ac:spMk id="2" creationId="{23A84928-1FCA-4634-9C2E-8162352F2955}"/>
          </ac:spMkLst>
        </pc:spChg>
      </pc:sldChg>
      <pc:sldChg chg="modSp mod">
        <pc:chgData name="Steve McCormack" userId="a36034f6-e157-44c0-92e0-583c4185333c" providerId="ADAL" clId="{5CB1703E-82DE-4C67-B063-9A5621B43D9A}" dt="2021-11-12T12:22:35.361" v="36" actId="20577"/>
        <pc:sldMkLst>
          <pc:docMk/>
          <pc:sldMk cId="980025962" sldId="585"/>
        </pc:sldMkLst>
        <pc:spChg chg="mod">
          <ac:chgData name="Steve McCormack" userId="a36034f6-e157-44c0-92e0-583c4185333c" providerId="ADAL" clId="{5CB1703E-82DE-4C67-B063-9A5621B43D9A}" dt="2021-11-12T12:22:35.361" v="36" actId="20577"/>
          <ac:spMkLst>
            <pc:docMk/>
            <pc:sldMk cId="980025962" sldId="585"/>
            <ac:spMk id="2" creationId="{23A84928-1FCA-4634-9C2E-8162352F2955}"/>
          </ac:spMkLst>
        </pc:spChg>
      </pc:sldChg>
      <pc:sldChg chg="modSp mod">
        <pc:chgData name="Steve McCormack" userId="a36034f6-e157-44c0-92e0-583c4185333c" providerId="ADAL" clId="{5CB1703E-82DE-4C67-B063-9A5621B43D9A}" dt="2021-11-12T12:22:41.342" v="37" actId="20577"/>
        <pc:sldMkLst>
          <pc:docMk/>
          <pc:sldMk cId="772418914" sldId="586"/>
        </pc:sldMkLst>
        <pc:spChg chg="mod">
          <ac:chgData name="Steve McCormack" userId="a36034f6-e157-44c0-92e0-583c4185333c" providerId="ADAL" clId="{5CB1703E-82DE-4C67-B063-9A5621B43D9A}" dt="2021-11-12T12:22:41.342" v="37" actId="20577"/>
          <ac:spMkLst>
            <pc:docMk/>
            <pc:sldMk cId="772418914" sldId="586"/>
            <ac:spMk id="2" creationId="{23A84928-1FCA-4634-9C2E-8162352F2955}"/>
          </ac:spMkLst>
        </pc:spChg>
      </pc:sldChg>
      <pc:sldChg chg="modSp mod">
        <pc:chgData name="Steve McCormack" userId="a36034f6-e157-44c0-92e0-583c4185333c" providerId="ADAL" clId="{5CB1703E-82DE-4C67-B063-9A5621B43D9A}" dt="2021-11-12T12:21:24.687" v="5" actId="6549"/>
        <pc:sldMkLst>
          <pc:docMk/>
          <pc:sldMk cId="0" sldId="588"/>
        </pc:sldMkLst>
        <pc:spChg chg="mod">
          <ac:chgData name="Steve McCormack" userId="a36034f6-e157-44c0-92e0-583c4185333c" providerId="ADAL" clId="{5CB1703E-82DE-4C67-B063-9A5621B43D9A}" dt="2021-11-12T12:21:24.687" v="5" actId="6549"/>
          <ac:spMkLst>
            <pc:docMk/>
            <pc:sldMk cId="0" sldId="588"/>
            <ac:spMk id="5" creationId="{F3AEFA3D-6E0E-40FE-BDA2-AC1662A877CD}"/>
          </ac:spMkLst>
        </pc:spChg>
      </pc:sldChg>
      <pc:sldChg chg="modSp mod">
        <pc:chgData name="Steve McCormack" userId="a36034f6-e157-44c0-92e0-583c4185333c" providerId="ADAL" clId="{5CB1703E-82DE-4C67-B063-9A5621B43D9A}" dt="2021-11-12T12:22:57.407" v="39" actId="20577"/>
        <pc:sldMkLst>
          <pc:docMk/>
          <pc:sldMk cId="969833131" sldId="589"/>
        </pc:sldMkLst>
        <pc:spChg chg="mod">
          <ac:chgData name="Steve McCormack" userId="a36034f6-e157-44c0-92e0-583c4185333c" providerId="ADAL" clId="{5CB1703E-82DE-4C67-B063-9A5621B43D9A}" dt="2021-11-12T12:22:57.407" v="39" actId="20577"/>
          <ac:spMkLst>
            <pc:docMk/>
            <pc:sldMk cId="969833131" sldId="589"/>
            <ac:spMk id="46" creationId="{F54F07ED-8B66-4FB3-B9ED-20C6A6FEE49C}"/>
          </ac:spMkLst>
        </pc:spChg>
      </pc:sldChg>
      <pc:sldChg chg="modSp mod">
        <pc:chgData name="Steve McCormack" userId="a36034f6-e157-44c0-92e0-583c4185333c" providerId="ADAL" clId="{5CB1703E-82DE-4C67-B063-9A5621B43D9A}" dt="2021-11-12T12:23:03.797" v="40" actId="20577"/>
        <pc:sldMkLst>
          <pc:docMk/>
          <pc:sldMk cId="877218176" sldId="590"/>
        </pc:sldMkLst>
        <pc:spChg chg="mod">
          <ac:chgData name="Steve McCormack" userId="a36034f6-e157-44c0-92e0-583c4185333c" providerId="ADAL" clId="{5CB1703E-82DE-4C67-B063-9A5621B43D9A}" dt="2021-11-12T12:23:03.797" v="40" actId="20577"/>
          <ac:spMkLst>
            <pc:docMk/>
            <pc:sldMk cId="877218176" sldId="590"/>
            <ac:spMk id="2" creationId="{23A84928-1FCA-4634-9C2E-8162352F2955}"/>
          </ac:spMkLst>
        </pc:spChg>
      </pc:sldChg>
      <pc:sldChg chg="modSp mod">
        <pc:chgData name="Steve McCormack" userId="a36034f6-e157-44c0-92e0-583c4185333c" providerId="ADAL" clId="{5CB1703E-82DE-4C67-B063-9A5621B43D9A}" dt="2021-11-12T12:23:16.446" v="42" actId="20577"/>
        <pc:sldMkLst>
          <pc:docMk/>
          <pc:sldMk cId="504765587" sldId="591"/>
        </pc:sldMkLst>
        <pc:spChg chg="mod">
          <ac:chgData name="Steve McCormack" userId="a36034f6-e157-44c0-92e0-583c4185333c" providerId="ADAL" clId="{5CB1703E-82DE-4C67-B063-9A5621B43D9A}" dt="2021-11-12T12:23:16.446" v="42" actId="20577"/>
          <ac:spMkLst>
            <pc:docMk/>
            <pc:sldMk cId="504765587" sldId="591"/>
            <ac:spMk id="46" creationId="{F54F07ED-8B66-4FB3-B9ED-20C6A6FEE49C}"/>
          </ac:spMkLst>
        </pc:spChg>
      </pc:sldChg>
      <pc:sldChg chg="modSp mod">
        <pc:chgData name="Steve McCormack" userId="a36034f6-e157-44c0-92e0-583c4185333c" providerId="ADAL" clId="{5CB1703E-82DE-4C67-B063-9A5621B43D9A}" dt="2021-11-12T12:23:09.921" v="41" actId="20577"/>
        <pc:sldMkLst>
          <pc:docMk/>
          <pc:sldMk cId="3417618559" sldId="592"/>
        </pc:sldMkLst>
        <pc:spChg chg="mod">
          <ac:chgData name="Steve McCormack" userId="a36034f6-e157-44c0-92e0-583c4185333c" providerId="ADAL" clId="{5CB1703E-82DE-4C67-B063-9A5621B43D9A}" dt="2021-11-12T12:23:09.921" v="41" actId="20577"/>
          <ac:spMkLst>
            <pc:docMk/>
            <pc:sldMk cId="3417618559" sldId="592"/>
            <ac:spMk id="2" creationId="{23A84928-1FCA-4634-9C2E-8162352F2955}"/>
          </ac:spMkLst>
        </pc:spChg>
      </pc:sldChg>
      <pc:sldChg chg="modSp mod">
        <pc:chgData name="Steve McCormack" userId="a36034f6-e157-44c0-92e0-583c4185333c" providerId="ADAL" clId="{5CB1703E-82DE-4C67-B063-9A5621B43D9A}" dt="2021-11-12T12:23:39.616" v="47" actId="20577"/>
        <pc:sldMkLst>
          <pc:docMk/>
          <pc:sldMk cId="3257547090" sldId="593"/>
        </pc:sldMkLst>
        <pc:spChg chg="mod">
          <ac:chgData name="Steve McCormack" userId="a36034f6-e157-44c0-92e0-583c4185333c" providerId="ADAL" clId="{5CB1703E-82DE-4C67-B063-9A5621B43D9A}" dt="2021-11-12T12:23:39.616" v="47" actId="20577"/>
          <ac:spMkLst>
            <pc:docMk/>
            <pc:sldMk cId="3257547090" sldId="593"/>
            <ac:spMk id="2" creationId="{23A84928-1FCA-4634-9C2E-8162352F2955}"/>
          </ac:spMkLst>
        </pc:spChg>
      </pc:sldChg>
      <pc:sldChg chg="modSp mod">
        <pc:chgData name="Steve McCormack" userId="a36034f6-e157-44c0-92e0-583c4185333c" providerId="ADAL" clId="{5CB1703E-82DE-4C67-B063-9A5621B43D9A}" dt="2021-11-12T12:23:47.618" v="48" actId="20577"/>
        <pc:sldMkLst>
          <pc:docMk/>
          <pc:sldMk cId="3279182938" sldId="594"/>
        </pc:sldMkLst>
        <pc:spChg chg="mod">
          <ac:chgData name="Steve McCormack" userId="a36034f6-e157-44c0-92e0-583c4185333c" providerId="ADAL" clId="{5CB1703E-82DE-4C67-B063-9A5621B43D9A}" dt="2021-11-12T12:23:47.618" v="48" actId="20577"/>
          <ac:spMkLst>
            <pc:docMk/>
            <pc:sldMk cId="3279182938" sldId="594"/>
            <ac:spMk id="46" creationId="{F54F07ED-8B66-4FB3-B9ED-20C6A6FEE49C}"/>
          </ac:spMkLst>
        </pc:spChg>
      </pc:sldChg>
      <pc:sldChg chg="modSp mod">
        <pc:chgData name="Steve McCormack" userId="a36034f6-e157-44c0-92e0-583c4185333c" providerId="ADAL" clId="{5CB1703E-82DE-4C67-B063-9A5621B43D9A}" dt="2021-11-12T12:23:53.840" v="49" actId="20577"/>
        <pc:sldMkLst>
          <pc:docMk/>
          <pc:sldMk cId="594490649" sldId="595"/>
        </pc:sldMkLst>
        <pc:spChg chg="mod">
          <ac:chgData name="Steve McCormack" userId="a36034f6-e157-44c0-92e0-583c4185333c" providerId="ADAL" clId="{5CB1703E-82DE-4C67-B063-9A5621B43D9A}" dt="2021-11-12T12:23:53.840" v="49" actId="20577"/>
          <ac:spMkLst>
            <pc:docMk/>
            <pc:sldMk cId="594490649" sldId="595"/>
            <ac:spMk id="2" creationId="{23A84928-1FCA-4634-9C2E-8162352F2955}"/>
          </ac:spMkLst>
        </pc:spChg>
      </pc:sldChg>
      <pc:sldChg chg="modSp mod">
        <pc:chgData name="Steve McCormack" userId="a36034f6-e157-44c0-92e0-583c4185333c" providerId="ADAL" clId="{5CB1703E-82DE-4C67-B063-9A5621B43D9A}" dt="2021-11-12T12:24:02.223" v="50" actId="20577"/>
        <pc:sldMkLst>
          <pc:docMk/>
          <pc:sldMk cId="1843341181" sldId="596"/>
        </pc:sldMkLst>
        <pc:spChg chg="mod">
          <ac:chgData name="Steve McCormack" userId="a36034f6-e157-44c0-92e0-583c4185333c" providerId="ADAL" clId="{5CB1703E-82DE-4C67-B063-9A5621B43D9A}" dt="2021-11-12T12:24:02.223" v="50" actId="20577"/>
          <ac:spMkLst>
            <pc:docMk/>
            <pc:sldMk cId="1843341181" sldId="596"/>
            <ac:spMk id="46" creationId="{F54F07ED-8B66-4FB3-B9ED-20C6A6FEE49C}"/>
          </ac:spMkLst>
        </pc:spChg>
      </pc:sldChg>
      <pc:sldChg chg="modSp mod">
        <pc:chgData name="Steve McCormack" userId="a36034f6-e157-44c0-92e0-583c4185333c" providerId="ADAL" clId="{5CB1703E-82DE-4C67-B063-9A5621B43D9A}" dt="2021-11-12T12:24:36.451" v="54" actId="6549"/>
        <pc:sldMkLst>
          <pc:docMk/>
          <pc:sldMk cId="1901634744" sldId="597"/>
        </pc:sldMkLst>
        <pc:spChg chg="mod">
          <ac:chgData name="Steve McCormack" userId="a36034f6-e157-44c0-92e0-583c4185333c" providerId="ADAL" clId="{5CB1703E-82DE-4C67-B063-9A5621B43D9A}" dt="2021-11-12T12:24:36.451" v="54" actId="6549"/>
          <ac:spMkLst>
            <pc:docMk/>
            <pc:sldMk cId="1901634744" sldId="597"/>
            <ac:spMk id="2" creationId="{23A84928-1FCA-4634-9C2E-8162352F2955}"/>
          </ac:spMkLst>
        </pc:spChg>
      </pc:sldChg>
      <pc:sldChg chg="modSp mod">
        <pc:chgData name="Steve McCormack" userId="a36034f6-e157-44c0-92e0-583c4185333c" providerId="ADAL" clId="{5CB1703E-82DE-4C67-B063-9A5621B43D9A}" dt="2021-11-12T12:24:48.144" v="56" actId="6549"/>
        <pc:sldMkLst>
          <pc:docMk/>
          <pc:sldMk cId="60932353" sldId="598"/>
        </pc:sldMkLst>
        <pc:spChg chg="mod">
          <ac:chgData name="Steve McCormack" userId="a36034f6-e157-44c0-92e0-583c4185333c" providerId="ADAL" clId="{5CB1703E-82DE-4C67-B063-9A5621B43D9A}" dt="2021-11-12T12:24:48.144" v="56" actId="6549"/>
          <ac:spMkLst>
            <pc:docMk/>
            <pc:sldMk cId="60932353" sldId="598"/>
            <ac:spMk id="11" creationId="{0D58FB33-9FF7-4625-AC05-595AACC233BA}"/>
          </ac:spMkLst>
        </pc:spChg>
      </pc:sldChg>
      <pc:sldChg chg="modSp mod">
        <pc:chgData name="Steve McCormack" userId="a36034f6-e157-44c0-92e0-583c4185333c" providerId="ADAL" clId="{5CB1703E-82DE-4C67-B063-9A5621B43D9A}" dt="2021-11-12T12:24:54.919" v="57" actId="6549"/>
        <pc:sldMkLst>
          <pc:docMk/>
          <pc:sldMk cId="1581566545" sldId="599"/>
        </pc:sldMkLst>
        <pc:spChg chg="mod">
          <ac:chgData name="Steve McCormack" userId="a36034f6-e157-44c0-92e0-583c4185333c" providerId="ADAL" clId="{5CB1703E-82DE-4C67-B063-9A5621B43D9A}" dt="2021-11-12T12:24:54.919" v="57" actId="6549"/>
          <ac:spMkLst>
            <pc:docMk/>
            <pc:sldMk cId="1581566545" sldId="599"/>
            <ac:spMk id="2" creationId="{23A84928-1FCA-4634-9C2E-8162352F2955}"/>
          </ac:spMkLst>
        </pc:spChg>
      </pc:sldChg>
      <pc:sldChg chg="modSp mod">
        <pc:chgData name="Steve McCormack" userId="a36034f6-e157-44c0-92e0-583c4185333c" providerId="ADAL" clId="{5CB1703E-82DE-4C67-B063-9A5621B43D9A}" dt="2021-11-12T12:25:10.495" v="60" actId="6549"/>
        <pc:sldMkLst>
          <pc:docMk/>
          <pc:sldMk cId="2455113912" sldId="600"/>
        </pc:sldMkLst>
        <pc:spChg chg="mod">
          <ac:chgData name="Steve McCormack" userId="a36034f6-e157-44c0-92e0-583c4185333c" providerId="ADAL" clId="{5CB1703E-82DE-4C67-B063-9A5621B43D9A}" dt="2021-11-12T12:25:10.495" v="60" actId="6549"/>
          <ac:spMkLst>
            <pc:docMk/>
            <pc:sldMk cId="2455113912" sldId="600"/>
            <ac:spMk id="46" creationId="{F54F07ED-8B66-4FB3-B9ED-20C6A6FEE49C}"/>
          </ac:spMkLst>
        </pc:spChg>
      </pc:sldChg>
      <pc:sldChg chg="modSp mod">
        <pc:chgData name="Steve McCormack" userId="a36034f6-e157-44c0-92e0-583c4185333c" providerId="ADAL" clId="{5CB1703E-82DE-4C67-B063-9A5621B43D9A}" dt="2021-11-12T12:24:15.839" v="52" actId="20577"/>
        <pc:sldMkLst>
          <pc:docMk/>
          <pc:sldMk cId="2177386852" sldId="601"/>
        </pc:sldMkLst>
        <pc:spChg chg="mod">
          <ac:chgData name="Steve McCormack" userId="a36034f6-e157-44c0-92e0-583c4185333c" providerId="ADAL" clId="{5CB1703E-82DE-4C67-B063-9A5621B43D9A}" dt="2021-11-12T12:24:15.839" v="52" actId="20577"/>
          <ac:spMkLst>
            <pc:docMk/>
            <pc:sldMk cId="2177386852" sldId="601"/>
            <ac:spMk id="46" creationId="{F54F07ED-8B66-4FB3-B9ED-20C6A6FEE49C}"/>
          </ac:spMkLst>
        </pc:spChg>
      </pc:sldChg>
      <pc:sldChg chg="modSp mod">
        <pc:chgData name="Steve McCormack" userId="a36034f6-e157-44c0-92e0-583c4185333c" providerId="ADAL" clId="{5CB1703E-82DE-4C67-B063-9A5621B43D9A}" dt="2021-11-12T12:24:08.511" v="51" actId="20577"/>
        <pc:sldMkLst>
          <pc:docMk/>
          <pc:sldMk cId="2568162036" sldId="602"/>
        </pc:sldMkLst>
        <pc:spChg chg="mod">
          <ac:chgData name="Steve McCormack" userId="a36034f6-e157-44c0-92e0-583c4185333c" providerId="ADAL" clId="{5CB1703E-82DE-4C67-B063-9A5621B43D9A}" dt="2021-11-12T12:24:08.511" v="51" actId="20577"/>
          <ac:spMkLst>
            <pc:docMk/>
            <pc:sldMk cId="2568162036" sldId="602"/>
            <ac:spMk id="2" creationId="{23A84928-1FCA-4634-9C2E-8162352F2955}"/>
          </ac:spMkLst>
        </pc:spChg>
      </pc:sldChg>
      <pc:sldChg chg="modSp mod">
        <pc:chgData name="Steve McCormack" userId="a36034f6-e157-44c0-92e0-583c4185333c" providerId="ADAL" clId="{5CB1703E-82DE-4C67-B063-9A5621B43D9A}" dt="2021-11-12T12:24:42.848" v="55" actId="6549"/>
        <pc:sldMkLst>
          <pc:docMk/>
          <pc:sldMk cId="4055600304" sldId="603"/>
        </pc:sldMkLst>
        <pc:spChg chg="mod">
          <ac:chgData name="Steve McCormack" userId="a36034f6-e157-44c0-92e0-583c4185333c" providerId="ADAL" clId="{5CB1703E-82DE-4C67-B063-9A5621B43D9A}" dt="2021-11-12T12:24:42.848" v="55" actId="6549"/>
          <ac:spMkLst>
            <pc:docMk/>
            <pc:sldMk cId="4055600304" sldId="603"/>
            <ac:spMk id="2" creationId="{23A84928-1FCA-4634-9C2E-8162352F2955}"/>
          </ac:spMkLst>
        </pc:spChg>
      </pc:sldChg>
      <pc:sldChg chg="modSp mod">
        <pc:chgData name="Steve McCormack" userId="a36034f6-e157-44c0-92e0-583c4185333c" providerId="ADAL" clId="{5CB1703E-82DE-4C67-B063-9A5621B43D9A}" dt="2021-11-12T12:25:02" v="58" actId="6549"/>
        <pc:sldMkLst>
          <pc:docMk/>
          <pc:sldMk cId="175816575" sldId="604"/>
        </pc:sldMkLst>
        <pc:spChg chg="mod">
          <ac:chgData name="Steve McCormack" userId="a36034f6-e157-44c0-92e0-583c4185333c" providerId="ADAL" clId="{5CB1703E-82DE-4C67-B063-9A5621B43D9A}" dt="2021-11-12T12:25:02" v="58" actId="6549"/>
          <ac:spMkLst>
            <pc:docMk/>
            <pc:sldMk cId="175816575" sldId="604"/>
            <ac:spMk id="2" creationId="{23A84928-1FCA-4634-9C2E-8162352F2955}"/>
          </ac:spMkLst>
        </pc:spChg>
      </pc:sldChg>
      <pc:sldChg chg="modSp mod">
        <pc:chgData name="Steve McCormack" userId="a36034f6-e157-44c0-92e0-583c4185333c" providerId="ADAL" clId="{5CB1703E-82DE-4C67-B063-9A5621B43D9A}" dt="2021-11-12T12:25:06.113" v="59" actId="6549"/>
        <pc:sldMkLst>
          <pc:docMk/>
          <pc:sldMk cId="2029866819" sldId="605"/>
        </pc:sldMkLst>
        <pc:spChg chg="mod">
          <ac:chgData name="Steve McCormack" userId="a36034f6-e157-44c0-92e0-583c4185333c" providerId="ADAL" clId="{5CB1703E-82DE-4C67-B063-9A5621B43D9A}" dt="2021-11-12T12:25:06.113" v="59" actId="6549"/>
          <ac:spMkLst>
            <pc:docMk/>
            <pc:sldMk cId="2029866819" sldId="605"/>
            <ac:spMk id="2" creationId="{23A84928-1FCA-4634-9C2E-8162352F2955}"/>
          </ac:spMkLst>
        </pc:spChg>
      </pc:sldChg>
      <pc:sldChg chg="modSp mod">
        <pc:chgData name="Steve McCormack" userId="a36034f6-e157-44c0-92e0-583c4185333c" providerId="ADAL" clId="{5CB1703E-82DE-4C67-B063-9A5621B43D9A}" dt="2021-11-12T12:25:24.672" v="64" actId="6549"/>
        <pc:sldMkLst>
          <pc:docMk/>
          <pc:sldMk cId="729736117" sldId="606"/>
        </pc:sldMkLst>
        <pc:spChg chg="mod">
          <ac:chgData name="Steve McCormack" userId="a36034f6-e157-44c0-92e0-583c4185333c" providerId="ADAL" clId="{5CB1703E-82DE-4C67-B063-9A5621B43D9A}" dt="2021-11-12T12:25:24.672" v="64" actId="6549"/>
          <ac:spMkLst>
            <pc:docMk/>
            <pc:sldMk cId="729736117" sldId="606"/>
            <ac:spMk id="2" creationId="{3D3B0D61-9420-4B06-8555-667429430C87}"/>
          </ac:spMkLst>
        </pc:spChg>
      </pc:sldChg>
      <pc:sldChg chg="modSp mod">
        <pc:chgData name="Steve McCormack" userId="a36034f6-e157-44c0-92e0-583c4185333c" providerId="ADAL" clId="{5CB1703E-82DE-4C67-B063-9A5621B43D9A}" dt="2021-11-12T12:25:39.937" v="72" actId="6549"/>
        <pc:sldMkLst>
          <pc:docMk/>
          <pc:sldMk cId="1267945699" sldId="607"/>
        </pc:sldMkLst>
        <pc:spChg chg="mod">
          <ac:chgData name="Steve McCormack" userId="a36034f6-e157-44c0-92e0-583c4185333c" providerId="ADAL" clId="{5CB1703E-82DE-4C67-B063-9A5621B43D9A}" dt="2021-11-12T12:25:39.937" v="72" actId="6549"/>
          <ac:spMkLst>
            <pc:docMk/>
            <pc:sldMk cId="1267945699" sldId="607"/>
            <ac:spMk id="2" creationId="{468AD34D-48AC-4C34-99A5-DF560A5DFC10}"/>
          </ac:spMkLst>
        </pc:spChg>
      </pc:sldChg>
      <pc:sldChg chg="modSp mod">
        <pc:chgData name="Steve McCormack" userId="a36034f6-e157-44c0-92e0-583c4185333c" providerId="ADAL" clId="{5CB1703E-82DE-4C67-B063-9A5621B43D9A}" dt="2021-11-12T12:24:25.991" v="53" actId="20577"/>
        <pc:sldMkLst>
          <pc:docMk/>
          <pc:sldMk cId="1425921321" sldId="608"/>
        </pc:sldMkLst>
        <pc:spChg chg="mod">
          <ac:chgData name="Steve McCormack" userId="a36034f6-e157-44c0-92e0-583c4185333c" providerId="ADAL" clId="{5CB1703E-82DE-4C67-B063-9A5621B43D9A}" dt="2021-11-12T12:24:25.991" v="53" actId="20577"/>
          <ac:spMkLst>
            <pc:docMk/>
            <pc:sldMk cId="1425921321" sldId="608"/>
            <ac:spMk id="11" creationId="{0D58FB33-9FF7-4625-AC05-595AACC233BA}"/>
          </ac:spMkLst>
        </pc:spChg>
      </pc:sldChg>
      <pc:sldChg chg="modSp mod">
        <pc:chgData name="Steve McCormack" userId="a36034f6-e157-44c0-92e0-583c4185333c" providerId="ADAL" clId="{5CB1703E-82DE-4C67-B063-9A5621B43D9A}" dt="2021-11-12T12:25:44.592" v="74" actId="6549"/>
        <pc:sldMkLst>
          <pc:docMk/>
          <pc:sldMk cId="1254757371" sldId="612"/>
        </pc:sldMkLst>
        <pc:spChg chg="mod">
          <ac:chgData name="Steve McCormack" userId="a36034f6-e157-44c0-92e0-583c4185333c" providerId="ADAL" clId="{5CB1703E-82DE-4C67-B063-9A5621B43D9A}" dt="2021-11-12T12:25:44.592" v="74" actId="6549"/>
          <ac:spMkLst>
            <pc:docMk/>
            <pc:sldMk cId="1254757371" sldId="612"/>
            <ac:spMk id="2" creationId="{468AD34D-48AC-4C34-99A5-DF560A5DFC10}"/>
          </ac:spMkLst>
        </pc:spChg>
      </pc:sldChg>
      <pc:sldChg chg="modSp mod">
        <pc:chgData name="Steve McCormack" userId="a36034f6-e157-44c0-92e0-583c4185333c" providerId="ADAL" clId="{5CB1703E-82DE-4C67-B063-9A5621B43D9A}" dt="2021-11-12T12:25:35.968" v="70" actId="6549"/>
        <pc:sldMkLst>
          <pc:docMk/>
          <pc:sldMk cId="2473925229" sldId="622"/>
        </pc:sldMkLst>
        <pc:spChg chg="mod">
          <ac:chgData name="Steve McCormack" userId="a36034f6-e157-44c0-92e0-583c4185333c" providerId="ADAL" clId="{5CB1703E-82DE-4C67-B063-9A5621B43D9A}" dt="2021-11-12T12:25:35.968" v="70" actId="6549"/>
          <ac:spMkLst>
            <pc:docMk/>
            <pc:sldMk cId="2473925229" sldId="622"/>
            <ac:spMk id="2" creationId="{468AD34D-48AC-4C34-99A5-DF560A5DFC10}"/>
          </ac:spMkLst>
        </pc:spChg>
      </pc:sldChg>
      <pc:sldChg chg="modSp mod">
        <pc:chgData name="Steve McCormack" userId="a36034f6-e157-44c0-92e0-583c4185333c" providerId="ADAL" clId="{5CB1703E-82DE-4C67-B063-9A5621B43D9A}" dt="2021-11-12T12:22:29.903" v="35" actId="20577"/>
        <pc:sldMkLst>
          <pc:docMk/>
          <pc:sldMk cId="2576560351" sldId="624"/>
        </pc:sldMkLst>
        <pc:spChg chg="mod">
          <ac:chgData name="Steve McCormack" userId="a36034f6-e157-44c0-92e0-583c4185333c" providerId="ADAL" clId="{5CB1703E-82DE-4C67-B063-9A5621B43D9A}" dt="2021-11-12T12:22:29.903" v="35" actId="20577"/>
          <ac:spMkLst>
            <pc:docMk/>
            <pc:sldMk cId="2576560351" sldId="624"/>
            <ac:spMk id="2" creationId="{23A84928-1FCA-4634-9C2E-8162352F2955}"/>
          </ac:spMkLst>
        </pc:spChg>
      </pc:sldChg>
      <pc:sldChg chg="modSp mod">
        <pc:chgData name="Steve McCormack" userId="a36034f6-e157-44c0-92e0-583c4185333c" providerId="ADAL" clId="{5CB1703E-82DE-4C67-B063-9A5621B43D9A}" dt="2021-11-12T12:23:30.270" v="46" actId="20577"/>
        <pc:sldMkLst>
          <pc:docMk/>
          <pc:sldMk cId="1837456010" sldId="626"/>
        </pc:sldMkLst>
        <pc:spChg chg="mod">
          <ac:chgData name="Steve McCormack" userId="a36034f6-e157-44c0-92e0-583c4185333c" providerId="ADAL" clId="{5CB1703E-82DE-4C67-B063-9A5621B43D9A}" dt="2021-11-12T12:23:30.270" v="46" actId="20577"/>
          <ac:spMkLst>
            <pc:docMk/>
            <pc:sldMk cId="1837456010" sldId="626"/>
            <ac:spMk id="46" creationId="{F54F07ED-8B66-4FB3-B9ED-20C6A6FEE49C}"/>
          </ac:spMkLst>
        </pc:spChg>
        <pc:spChg chg="mod">
          <ac:chgData name="Steve McCormack" userId="a36034f6-e157-44c0-92e0-583c4185333c" providerId="ADAL" clId="{5CB1703E-82DE-4C67-B063-9A5621B43D9A}" dt="2021-11-12T12:23:27.246" v="45" actId="20577"/>
          <ac:spMkLst>
            <pc:docMk/>
            <pc:sldMk cId="1837456010" sldId="626"/>
            <ac:spMk id="47" creationId="{B2B6868B-315C-4B5D-8054-AC593F7846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etm.org.uk/classroom-resources/secmm-mathematical-prompts-for-deeper-thinking-video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What does each statement mean?</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Why do they give the same answer?</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What diagrams might you draw to help you represent these calculations?</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How do you picture these calculations? Do you picture both calculations in a pair in the same way?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In </a:t>
            </a:r>
            <a:r>
              <a:rPr lang="en-GB" sz="1800" i="1" dirty="0">
                <a:effectLst/>
                <a:latin typeface="Myriad Pro"/>
                <a:ea typeface="Calibri" panose="020F0502020204030204" pitchFamily="34" charset="0"/>
                <a:cs typeface="Times New Roman" panose="02020603050405020304" pitchFamily="18" charset="0"/>
              </a:rPr>
              <a:t>Example 1</a:t>
            </a:r>
            <a:r>
              <a:rPr lang="en-GB" sz="1800" dirty="0">
                <a:effectLst/>
                <a:latin typeface="Myriad Pro"/>
                <a:ea typeface="Calibri" panose="020F0502020204030204" pitchFamily="34" charset="0"/>
                <a:cs typeface="Times New Roman" panose="02020603050405020304" pitchFamily="18" charset="0"/>
              </a:rPr>
              <a:t>, the fraction remains the same while the integer changes. Each part also has two versions of the same calculation. It is important to draw students’ attention to the different ways we can think of multiplying – for example, if the integer is the multiplier students  might think about ‘groups of’. However, if the fraction is the multiplier, students are forced to re-think multiplication as scaling.</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What does each statement mean?</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Why do they give the same answer?</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Where is the 1/3 in each bar model? Where is the 4?</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The first bar model shows 1/3 replicated four times (i.e. four groups of 1/3). The third bar model shows how four (depicted in the second bar model) has been multiplied by one third (i.e. reduced to one third of the original amount). Students could also be encouraged to use number lines to show this equivalence: </a:t>
            </a:r>
          </a:p>
          <a:p>
            <a:pPr>
              <a:spcBef>
                <a:spcPts val="400"/>
              </a:spcBef>
              <a:spcAft>
                <a:spcPts val="400"/>
              </a:spcAft>
            </a:pPr>
            <a:endParaRPr lang="en-GB" sz="1800" dirty="0">
              <a:solidFill>
                <a:srgbClr val="000000"/>
              </a:solidFill>
              <a:effectLst/>
              <a:latin typeface="Myriad Pro"/>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814370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What does each statement mean?</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Why do they give the same answer?</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Where is the 1/3 in each number line? Where is the 4?</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solidFill>
                  <a:srgbClr val="000000"/>
                </a:solidFill>
                <a:effectLst/>
                <a:latin typeface="Myriad Pro"/>
                <a:ea typeface="Calibri" panose="020F0502020204030204" pitchFamily="34" charset="0"/>
                <a:cs typeface="Arial" panose="020B0604020202020204" pitchFamily="34" charset="0"/>
              </a:rPr>
              <a:t>Students could also be encouraged to use number lines to show the equivalence of these calculations. How might you explain this representation to students?</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113509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What does each statement mean?</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Why do they give the same answer?</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i="0" dirty="0">
                <a:solidFill>
                  <a:srgbClr val="000000"/>
                </a:solidFill>
                <a:effectLst/>
                <a:latin typeface="Myriad Pro"/>
                <a:ea typeface="Calibri" panose="020F0502020204030204" pitchFamily="34" charset="0"/>
                <a:cs typeface="Arial" panose="020B0604020202020204" pitchFamily="34" charset="0"/>
              </a:rPr>
              <a:t>Where is the 1/3 in each bar model? Where is the 4?</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This slide presents both representations together to support comparisons between them. What questions might you ask students to ensure they have understood these representations?  </a:t>
            </a:r>
          </a:p>
          <a:p>
            <a:pPr>
              <a:spcBef>
                <a:spcPts val="400"/>
              </a:spcBef>
              <a:spcAft>
                <a:spcPts val="400"/>
              </a:spcAft>
            </a:pPr>
            <a:endParaRPr lang="en-GB" sz="1800" dirty="0">
              <a:solidFill>
                <a:srgbClr val="000000"/>
              </a:solidFill>
              <a:effectLst/>
              <a:latin typeface="Myriad Pro"/>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1395898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a:t>More detail about the intention behind this example can be found on pages 33 and 34 of the 2.1 Core Concept document.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33 and 34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792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do you think will be bigger? Why?</a:t>
            </a:r>
          </a:p>
          <a:p>
            <a:pPr>
              <a:spcBef>
                <a:spcPts val="400"/>
              </a:spcBef>
              <a:spcAft>
                <a:spcPts val="400"/>
              </a:spcAft>
            </a:pPr>
            <a:r>
              <a:rPr lang="en-GB" sz="1200" dirty="0">
                <a:solidFill>
                  <a:srgbClr val="008080"/>
                </a:solidFill>
                <a:latin typeface="Myriad Pro"/>
              </a:rPr>
              <a:t>How can you model these calculations to SHOW me which is bigger?</a:t>
            </a:r>
          </a:p>
          <a:p>
            <a:pPr>
              <a:spcBef>
                <a:spcPts val="400"/>
              </a:spcBef>
              <a:spcAft>
                <a:spcPts val="400"/>
              </a:spcAft>
            </a:pP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Example 2 has been posed in this way (i.e. not including ‘or are they the same?’) because it is anticipated that students may be surprised by the fact that the values are the same. Try this with your students and see how they react. Is the possible surprise element important?</a:t>
            </a:r>
          </a:p>
          <a:p>
            <a:pPr>
              <a:spcBef>
                <a:spcPts val="400"/>
              </a:spcBef>
              <a:spcAft>
                <a:spcPts val="400"/>
              </a:spcAft>
            </a:pPr>
            <a:endParaRPr lang="en-GB" sz="1200" b="0"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2169289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Where is the ½ in each diagram? Where is the 1/3?</a:t>
            </a:r>
          </a:p>
          <a:p>
            <a:pPr>
              <a:spcBef>
                <a:spcPts val="400"/>
              </a:spcBef>
              <a:spcAft>
                <a:spcPts val="400"/>
              </a:spcAft>
            </a:pPr>
            <a:r>
              <a:rPr lang="en-GB" sz="1200" dirty="0">
                <a:solidFill>
                  <a:srgbClr val="008080"/>
                </a:solidFill>
                <a:latin typeface="Myriad Pro"/>
              </a:rPr>
              <a:t>How do you know that these calculations have the same value?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Students should see how the above diagrams represent the multiplications and begin to make sense of the rule ‘multiply the denominators’. They should appreciate that the commutative law (with which they will be familiar for integers) also applies to fractions. What questions might you ask to help students do this after having worked through these examples together?</a:t>
            </a:r>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280668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representations you might use with this example can be found on pages 34 and 35 of the 2.1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942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representations you might use with this example can be found on pages 34 and 35 of the 2.1 Core Concept document.</a:t>
            </a:r>
          </a:p>
          <a:p>
            <a:endParaRPr lang="en-GB" dirty="0"/>
          </a:p>
          <a:p>
            <a:r>
              <a:rPr lang="en-GB" dirty="0"/>
              <a:t>A downloadable PowerPoint, giving more insight into the video and some links to research, can be found on the </a:t>
            </a:r>
            <a:r>
              <a:rPr lang="en-GB" dirty="0">
                <a:hlinkClick r:id="rId3"/>
              </a:rPr>
              <a:t>Mathematical Prompts for Deeper Thinking videos | NCETM</a:t>
            </a:r>
            <a:r>
              <a:rPr lang="en-GB" dirty="0"/>
              <a:t> page.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934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Operating on number.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1454314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What do you notice each time? </a:t>
            </a:r>
          </a:p>
          <a:p>
            <a:pPr>
              <a:spcBef>
                <a:spcPts val="400"/>
              </a:spcBef>
              <a:spcAft>
                <a:spcPts val="400"/>
              </a:spcAft>
            </a:pPr>
            <a:r>
              <a:rPr lang="en-GB" sz="1200" b="0" dirty="0">
                <a:solidFill>
                  <a:srgbClr val="008080"/>
                </a:solidFill>
                <a:latin typeface="Myriad Pro"/>
              </a:rPr>
              <a:t>When is the product larger than ½? When is it the same? When is it smaller?</a:t>
            </a:r>
          </a:p>
          <a:p>
            <a:pPr>
              <a:spcBef>
                <a:spcPts val="400"/>
              </a:spcBef>
              <a:spcAft>
                <a:spcPts val="400"/>
              </a:spcAft>
            </a:pPr>
            <a:r>
              <a:rPr lang="en-GB" sz="1200" b="0" dirty="0">
                <a:solidFill>
                  <a:srgbClr val="008080"/>
                </a:solidFill>
                <a:latin typeface="Myriad Pro"/>
              </a:rPr>
              <a:t>Does the multiplier always make the product bigger?</a:t>
            </a:r>
          </a:p>
          <a:p>
            <a:pPr>
              <a:spcBef>
                <a:spcPts val="400"/>
              </a:spcBef>
              <a:spcAft>
                <a:spcPts val="400"/>
              </a:spcAft>
            </a:pPr>
            <a:r>
              <a:rPr lang="en-GB" sz="1200" b="0" dirty="0">
                <a:solidFill>
                  <a:srgbClr val="008080"/>
                </a:solidFill>
                <a:latin typeface="Myriad Pro"/>
              </a:rPr>
              <a:t>Can you write an example where the product is bigger/smaller/the same?</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This example offers a context in which to explore the misconception that ‘multiplication makes bigger’. By comparing the relative sizes of one of the factors and the resulting product in Example 3, students’ attention can be drawn to the point where the product becomes equal to and then less than ½, and so develop their understanding of when the multiplier makes the product smaller. </a:t>
            </a:r>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1472062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a:t>More detail about the intention behind this example can be found on page 35 of the 2.1 Core Concept document.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6635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What number is above/below __?</a:t>
            </a:r>
            <a:br>
              <a:rPr lang="en-GB" sz="1200" b="0" dirty="0">
                <a:solidFill>
                  <a:srgbClr val="008080"/>
                </a:solidFill>
                <a:latin typeface="Myriad Pro"/>
              </a:rPr>
            </a:br>
            <a:r>
              <a:rPr lang="en-GB" sz="1200" b="0" dirty="0">
                <a:solidFill>
                  <a:srgbClr val="008080"/>
                </a:solidFill>
                <a:latin typeface="Myriad Pro"/>
              </a:rPr>
              <a:t>Can you label this line with some values that you know?</a:t>
            </a:r>
          </a:p>
          <a:p>
            <a:pPr>
              <a:spcBef>
                <a:spcPts val="400"/>
              </a:spcBef>
              <a:spcAft>
                <a:spcPts val="400"/>
              </a:spcAft>
            </a:pPr>
            <a:r>
              <a:rPr lang="en-GB" sz="1200" b="0" dirty="0">
                <a:solidFill>
                  <a:srgbClr val="008080"/>
                </a:solidFill>
                <a:latin typeface="Myriad Pro"/>
              </a:rPr>
              <a:t>If you know __ is below __, what else do you know?</a:t>
            </a:r>
          </a:p>
          <a:p>
            <a:pPr>
              <a:spcBef>
                <a:spcPts val="400"/>
              </a:spcBef>
              <a:spcAft>
                <a:spcPts val="400"/>
              </a:spcAft>
            </a:pPr>
            <a:r>
              <a:rPr lang="en-GB" sz="1200" b="0" dirty="0">
                <a:solidFill>
                  <a:srgbClr val="008080"/>
                </a:solidFill>
                <a:latin typeface="Myriad Pro"/>
              </a:rPr>
              <a:t>Complete the sentence: “Any value on the bottom line is __ times the value on the top line”</a:t>
            </a:r>
          </a:p>
          <a:p>
            <a:pPr>
              <a:spcBef>
                <a:spcPts val="400"/>
              </a:spcBef>
              <a:spcAft>
                <a:spcPts val="400"/>
              </a:spcAft>
            </a:pPr>
            <a:r>
              <a:rPr lang="en-GB" sz="1200" b="0" dirty="0">
                <a:solidFill>
                  <a:srgbClr val="008080"/>
                </a:solidFill>
                <a:latin typeface="Myriad Pro"/>
              </a:rPr>
              <a:t>What is the ratio of the top line to the bottom line?</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The representation here is not intended as a tool to calculate an answer; rather it is to provide an image of multiplication as stretching or scaling. Aligning values on the top of the resulting double number line (DNL; also known as stacked number lines) with those on the bottom allows for multiplication by three (since it is ‘three times’ larger).</a:t>
            </a:r>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3156081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dirty="0"/>
          </a:p>
          <a:p>
            <a:r>
              <a:rPr lang="en-GB" dirty="0"/>
              <a:t>More detail about this example, and using the DNL representation in the classroom, can be found on pages 36 and 37 of the 2.1 Core Concept document. Also there is a more detailed exploration of using the DNL in the Using Mathematical Representations in KS3 section of the NCETM website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4653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What number is above/below __?</a:t>
            </a:r>
            <a:br>
              <a:rPr lang="en-GB" sz="1200" b="0" dirty="0">
                <a:solidFill>
                  <a:srgbClr val="008080"/>
                </a:solidFill>
                <a:latin typeface="Myriad Pro"/>
              </a:rPr>
            </a:br>
            <a:r>
              <a:rPr lang="en-GB" sz="1200" b="0" dirty="0">
                <a:solidFill>
                  <a:srgbClr val="008080"/>
                </a:solidFill>
                <a:latin typeface="Myriad Pro"/>
              </a:rPr>
              <a:t>Can you label this line with some values that you know?</a:t>
            </a:r>
          </a:p>
          <a:p>
            <a:pPr>
              <a:spcBef>
                <a:spcPts val="400"/>
              </a:spcBef>
              <a:spcAft>
                <a:spcPts val="400"/>
              </a:spcAft>
            </a:pPr>
            <a:r>
              <a:rPr lang="en-GB" sz="1200" b="0" dirty="0">
                <a:solidFill>
                  <a:srgbClr val="008080"/>
                </a:solidFill>
                <a:latin typeface="Myriad Pro"/>
              </a:rPr>
              <a:t>If you know __ is below __, what else do you know?</a:t>
            </a:r>
          </a:p>
          <a:p>
            <a:pPr>
              <a:spcBef>
                <a:spcPts val="400"/>
              </a:spcBef>
              <a:spcAft>
                <a:spcPts val="400"/>
              </a:spcAft>
            </a:pPr>
            <a:r>
              <a:rPr lang="en-GB" sz="1200" b="0" dirty="0">
                <a:solidFill>
                  <a:srgbClr val="008080"/>
                </a:solidFill>
                <a:latin typeface="Myriad Pro"/>
              </a:rPr>
              <a:t>Complete the sentence: “Any value on the bottom line is __ times the value on the top line”</a:t>
            </a:r>
          </a:p>
          <a:p>
            <a:pPr>
              <a:spcBef>
                <a:spcPts val="400"/>
              </a:spcBef>
              <a:spcAft>
                <a:spcPts val="400"/>
              </a:spcAft>
            </a:pPr>
            <a:r>
              <a:rPr lang="en-GB" sz="1200" b="0" dirty="0">
                <a:solidFill>
                  <a:srgbClr val="008080"/>
                </a:solidFill>
                <a:latin typeface="Myriad Pro"/>
              </a:rPr>
              <a:t>What is the ratio of the top line to the bottom line?</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This is a version of the PD task on slide 29 that you could use directly in the classroom. What support might students need to access it? How might exploring this task deepen their understanding of multiplication as scaling? How does the double number lines representation support this?</a:t>
            </a:r>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3407189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dirty="0"/>
          </a:p>
          <a:p>
            <a:r>
              <a:rPr lang="en-GB" dirty="0"/>
              <a:t>More detail about this example, and using </a:t>
            </a:r>
            <a:r>
              <a:rPr lang="en-GB"/>
              <a:t>the double number </a:t>
            </a:r>
            <a:r>
              <a:rPr lang="en-GB" dirty="0"/>
              <a:t>l</a:t>
            </a:r>
            <a:r>
              <a:rPr lang="en-GB"/>
              <a:t>ine </a:t>
            </a:r>
            <a:r>
              <a:rPr lang="en-GB" dirty="0"/>
              <a:t>(DNL) representation in the classroom, can be found on pages 36 and 37 of the 2.1 Core Concept document. Also there is a more detailed exploration of using the DNL in the Using Mathematical Representations in KS3 section of the NCETM website.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2835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2209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What is the same/different about the first five sets of calculations? How can you draw a picture for each one?</a:t>
            </a:r>
          </a:p>
          <a:p>
            <a:pPr>
              <a:spcBef>
                <a:spcPts val="400"/>
              </a:spcBef>
              <a:spcAft>
                <a:spcPts val="400"/>
              </a:spcAft>
            </a:pPr>
            <a:r>
              <a:rPr lang="en-GB" sz="1200" b="0" dirty="0">
                <a:solidFill>
                  <a:srgbClr val="008080"/>
                </a:solidFill>
                <a:latin typeface="Myriad Pro"/>
              </a:rPr>
              <a:t>Which calculations ‘reduce’ the side of your rectangle? Why?</a:t>
            </a:r>
          </a:p>
          <a:p>
            <a:pPr>
              <a:spcBef>
                <a:spcPts val="400"/>
              </a:spcBef>
              <a:spcAft>
                <a:spcPts val="400"/>
              </a:spcAft>
            </a:pPr>
            <a:r>
              <a:rPr lang="en-GB" sz="1200" b="0" dirty="0">
                <a:solidFill>
                  <a:srgbClr val="008080"/>
                </a:solidFill>
                <a:latin typeface="Myriad Pro"/>
              </a:rPr>
              <a:t>(For parts l, m and n) Why do you get sixths when you multiply halves and thirds? Why do you get fifteenths when you multiply thirds and fifths?</a:t>
            </a:r>
          </a:p>
          <a:p>
            <a:pPr>
              <a:spcBef>
                <a:spcPts val="400"/>
              </a:spcBef>
              <a:spcAft>
                <a:spcPts val="400"/>
              </a:spcAft>
            </a:pPr>
            <a:r>
              <a:rPr lang="en-GB" sz="1200" b="0" dirty="0">
                <a:solidFill>
                  <a:srgbClr val="008080"/>
                </a:solidFill>
                <a:latin typeface="Myriad Pro"/>
              </a:rPr>
              <a:t>(After parts l, m and n) My product has a denominator of 24. What two fractions might I have multiplied together?</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In Example 5, the numbers have been chosen to draw attention to the idea of reducing one side of the rectangle (while keeping the other side constant), and so reducing the area (product), and to focus on the fraction as the multiplier.</a:t>
            </a:r>
          </a:p>
          <a:p>
            <a:pPr>
              <a:spcBef>
                <a:spcPts val="400"/>
              </a:spcBef>
              <a:spcAft>
                <a:spcPts val="400"/>
              </a:spcAft>
            </a:pPr>
            <a:r>
              <a:rPr lang="en-GB" sz="1200" b="0" dirty="0">
                <a:solidFill>
                  <a:srgbClr val="008080"/>
                </a:solidFill>
                <a:latin typeface="Myriad Pro"/>
              </a:rPr>
              <a:t>It will be important to pause after a few of these (during the first set of five and then again during the second set of five) and ask students what is the same and what is different about successive calculations, and what they notice about the product</a:t>
            </a:r>
          </a:p>
          <a:p>
            <a:pPr>
              <a:spcBef>
                <a:spcPts val="400"/>
              </a:spcBef>
              <a:spcAft>
                <a:spcPts val="400"/>
              </a:spcAft>
            </a:pPr>
            <a:endParaRPr lang="en-GB" sz="1200" b="1"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16880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How does the unit square help us to show multiplication of two fractions?</a:t>
            </a:r>
          </a:p>
          <a:p>
            <a:pPr>
              <a:spcBef>
                <a:spcPts val="400"/>
              </a:spcBef>
              <a:spcAft>
                <a:spcPts val="400"/>
              </a:spcAft>
            </a:pPr>
            <a:r>
              <a:rPr lang="en-GB" sz="1200" b="0" dirty="0">
                <a:solidFill>
                  <a:srgbClr val="008080"/>
                </a:solidFill>
                <a:latin typeface="Myriad Pro"/>
              </a:rPr>
              <a:t>What fraction of the unit square is shaded? What do you notice about this denominator?</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Once students have established that 1x1 (part k from the previous slide) can be represented as a unit square, you can introduce the idea of each side as a unit that can be further reduced, or as a number line from 0 to 1 where fractions can be placed. </a:t>
            </a:r>
            <a:r>
              <a:rPr lang="en-GB" sz="1800" dirty="0">
                <a:effectLst/>
                <a:latin typeface="Myriad Pro"/>
                <a:ea typeface="Calibri" panose="020F0502020204030204" pitchFamily="34" charset="0"/>
                <a:cs typeface="Times New Roman" panose="02020603050405020304" pitchFamily="18" charset="0"/>
              </a:rPr>
              <a:t>This important image and associated awareness will support students in seeing the multiplication of any two fractions as an area within the unit square.</a:t>
            </a:r>
            <a:endParaRPr lang="en-GB" sz="1200" b="0" dirty="0">
              <a:solidFill>
                <a:srgbClr val="008080"/>
              </a:solidFill>
              <a:latin typeface="Myriad Pro"/>
            </a:endParaRPr>
          </a:p>
          <a:p>
            <a:pPr>
              <a:spcBef>
                <a:spcPts val="400"/>
              </a:spcBef>
              <a:spcAft>
                <a:spcPts val="400"/>
              </a:spcAft>
            </a:pPr>
            <a:endParaRPr lang="en-GB" sz="1200" b="1"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2446814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dirty="0"/>
          </a:p>
          <a:p>
            <a:r>
              <a:rPr lang="en-GB" dirty="0"/>
              <a:t>More detail about the intention behind this example can be found on pages 37 and 38 of the 2.1 Core Concept document. You can also watch two teachers discussing this representation on the NCETM website; it is clip 6 in the ‘Insights from experienced teachers’ page. Links can be found on the final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31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466165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What is each length of the blue rectangle each time? Why is it not just ‘3’ and ‘4’?</a:t>
            </a:r>
          </a:p>
          <a:p>
            <a:pPr>
              <a:spcBef>
                <a:spcPts val="400"/>
              </a:spcBef>
              <a:spcAft>
                <a:spcPts val="400"/>
              </a:spcAft>
            </a:pPr>
            <a:r>
              <a:rPr lang="en-GB" sz="1200" b="0" dirty="0">
                <a:solidFill>
                  <a:srgbClr val="008080"/>
                </a:solidFill>
                <a:latin typeface="Myriad Pro"/>
              </a:rPr>
              <a:t>What is the same and what is different about these diagrams? </a:t>
            </a:r>
          </a:p>
          <a:p>
            <a:pPr>
              <a:spcBef>
                <a:spcPts val="400"/>
              </a:spcBef>
              <a:spcAft>
                <a:spcPts val="400"/>
              </a:spcAft>
            </a:pPr>
            <a:r>
              <a:rPr lang="en-GB" sz="1200" b="0" dirty="0">
                <a:solidFill>
                  <a:srgbClr val="008080"/>
                </a:solidFill>
                <a:latin typeface="Myriad Pro"/>
              </a:rPr>
              <a:t>What is the same and what is different about the calculations they represent? </a:t>
            </a:r>
          </a:p>
          <a:p>
            <a:pPr>
              <a:spcBef>
                <a:spcPts val="400"/>
              </a:spcBef>
              <a:spcAft>
                <a:spcPts val="400"/>
              </a:spcAft>
            </a:pPr>
            <a:r>
              <a:rPr lang="en-GB" sz="1200" b="0" dirty="0">
                <a:solidFill>
                  <a:srgbClr val="008080"/>
                </a:solidFill>
                <a:latin typeface="Myriad Pro"/>
              </a:rPr>
              <a:t>Where is the ‘3’ and ‘4’ in each calculation? Where is the 12?</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The representation is varied in </a:t>
            </a:r>
            <a:r>
              <a:rPr lang="en-GB" sz="1800" i="1" dirty="0">
                <a:effectLst/>
                <a:latin typeface="Myriad Pro"/>
                <a:ea typeface="Calibri" panose="020F0502020204030204" pitchFamily="34" charset="0"/>
                <a:cs typeface="Times New Roman" panose="02020603050405020304" pitchFamily="18" charset="0"/>
              </a:rPr>
              <a:t>Example 6</a:t>
            </a:r>
            <a:r>
              <a:rPr lang="en-GB" sz="1800" dirty="0">
                <a:effectLst/>
                <a:latin typeface="Myriad Pro"/>
                <a:ea typeface="Calibri" panose="020F0502020204030204" pitchFamily="34" charset="0"/>
                <a:cs typeface="Times New Roman" panose="02020603050405020304" pitchFamily="18" charset="0"/>
              </a:rPr>
              <a:t> to deepen students’ understanding of the area model of multiplication and to connect multiplication of fractions and integers.</a:t>
            </a:r>
            <a:endParaRPr lang="en-GB" sz="1200" b="1"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1342858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What is the same and what is different about these diagrams? </a:t>
            </a:r>
          </a:p>
          <a:p>
            <a:pPr>
              <a:spcBef>
                <a:spcPts val="400"/>
              </a:spcBef>
              <a:spcAft>
                <a:spcPts val="400"/>
              </a:spcAft>
            </a:pPr>
            <a:r>
              <a:rPr lang="en-GB" sz="1200" b="0" dirty="0">
                <a:solidFill>
                  <a:srgbClr val="008080"/>
                </a:solidFill>
                <a:latin typeface="Myriad Pro"/>
              </a:rPr>
              <a:t>What is the same and what is different about the calculations they represent? </a:t>
            </a:r>
          </a:p>
          <a:p>
            <a:pPr>
              <a:spcBef>
                <a:spcPts val="400"/>
              </a:spcBef>
              <a:spcAft>
                <a:spcPts val="400"/>
              </a:spcAft>
            </a:pPr>
            <a:r>
              <a:rPr lang="en-GB" sz="1200" b="0" dirty="0">
                <a:solidFill>
                  <a:srgbClr val="008080"/>
                </a:solidFill>
                <a:latin typeface="Myriad Pro"/>
              </a:rPr>
              <a:t>Where is the ‘3’ and ‘4’ in each calculation? Where is the 12?</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In part (</a:t>
            </a:r>
            <a:r>
              <a:rPr lang="en-GB" sz="1800" dirty="0" err="1">
                <a:effectLst/>
                <a:latin typeface="Myriad Pro"/>
                <a:ea typeface="Calibri" panose="020F0502020204030204" pitchFamily="34" charset="0"/>
                <a:cs typeface="Times New Roman" panose="02020603050405020304" pitchFamily="18" charset="0"/>
              </a:rPr>
              <a:t>i</a:t>
            </a:r>
            <a:r>
              <a:rPr lang="en-GB" sz="1800" dirty="0">
                <a:effectLst/>
                <a:latin typeface="Myriad Pro"/>
                <a:ea typeface="Calibri" panose="020F0502020204030204" pitchFamily="34" charset="0"/>
                <a:cs typeface="Times New Roman" panose="02020603050405020304" pitchFamily="18" charset="0"/>
              </a:rPr>
              <a:t>), a unit square is used to model a multiplication. In part (ii), a different multiplication is being modelled, although the visual structure looks the same as part (</a:t>
            </a:r>
            <a:r>
              <a:rPr lang="en-GB" sz="1800" dirty="0" err="1">
                <a:effectLst/>
                <a:latin typeface="Myriad Pro"/>
                <a:ea typeface="Calibri" panose="020F0502020204030204" pitchFamily="34" charset="0"/>
                <a:cs typeface="Times New Roman" panose="02020603050405020304" pitchFamily="18" charset="0"/>
              </a:rPr>
              <a:t>i</a:t>
            </a:r>
            <a:r>
              <a:rPr lang="en-GB" sz="1800" dirty="0">
                <a:effectLst/>
                <a:latin typeface="Myriad Pro"/>
                <a:ea typeface="Calibri" panose="020F0502020204030204" pitchFamily="34" charset="0"/>
                <a:cs typeface="Times New Roman" panose="02020603050405020304" pitchFamily="18" charset="0"/>
              </a:rPr>
              <a: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It will be helpful to ask ‘What is the same and what is different about diagrams (</a:t>
            </a:r>
            <a:r>
              <a:rPr lang="en-GB" sz="1800" dirty="0" err="1">
                <a:effectLst/>
                <a:latin typeface="Myriad Pro"/>
                <a:ea typeface="Calibri" panose="020F0502020204030204" pitchFamily="34" charset="0"/>
                <a:cs typeface="Times New Roman" panose="02020603050405020304" pitchFamily="18" charset="0"/>
              </a:rPr>
              <a:t>i</a:t>
            </a:r>
            <a:r>
              <a:rPr lang="en-GB" sz="1800" dirty="0">
                <a:effectLst/>
                <a:latin typeface="Myriad Pro"/>
                <a:ea typeface="Calibri" panose="020F0502020204030204" pitchFamily="34" charset="0"/>
                <a:cs typeface="Times New Roman" panose="02020603050405020304" pitchFamily="18" charset="0"/>
              </a:rPr>
              <a:t>) and (ii) and the calculations they represent?’ in order to draw students’ attention to the similarities in structure between 3 × 4 and ¾ x 4/5 .</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180148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What is the same and what is different about these diagrams? </a:t>
            </a:r>
          </a:p>
          <a:p>
            <a:pPr>
              <a:spcBef>
                <a:spcPts val="400"/>
              </a:spcBef>
              <a:spcAft>
                <a:spcPts val="400"/>
              </a:spcAft>
            </a:pPr>
            <a:r>
              <a:rPr lang="en-GB" sz="1200" b="0" dirty="0">
                <a:solidFill>
                  <a:srgbClr val="008080"/>
                </a:solidFill>
                <a:latin typeface="Myriad Pro"/>
              </a:rPr>
              <a:t>What is the same and what is different about the calculations they represent? </a:t>
            </a:r>
          </a:p>
          <a:p>
            <a:pPr>
              <a:spcBef>
                <a:spcPts val="400"/>
              </a:spcBef>
              <a:spcAft>
                <a:spcPts val="400"/>
              </a:spcAft>
            </a:pPr>
            <a:r>
              <a:rPr lang="en-GB" sz="1200" b="0" dirty="0">
                <a:solidFill>
                  <a:srgbClr val="008080"/>
                </a:solidFill>
                <a:latin typeface="Myriad Pro"/>
              </a:rPr>
              <a:t>Where is the ‘3’ and ‘4’ in each calculation? Where is the 12?</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dirty="0">
                <a:effectLst/>
                <a:latin typeface="Myriad Pro"/>
                <a:ea typeface="Calibri" panose="020F0502020204030204" pitchFamily="34" charset="0"/>
                <a:cs typeface="Times New Roman" panose="02020603050405020304" pitchFamily="18" charset="0"/>
              </a:rPr>
              <a:t>In part (iii), students need to think more deeply about what the dimensions of the shaded area are – what the ‘3’ and the ‘4’ represent (the diagram is representing three halves multiplied by four ones). </a:t>
            </a:r>
            <a:r>
              <a:rPr lang="en-GB" sz="1800" dirty="0">
                <a:solidFill>
                  <a:srgbClr val="000000"/>
                </a:solidFill>
                <a:effectLst/>
                <a:latin typeface="Myriad Pro"/>
                <a:ea typeface="Calibri" panose="020F0502020204030204" pitchFamily="34" charset="0"/>
                <a:cs typeface="Arial" panose="020B0604020202020204" pitchFamily="34" charset="0"/>
              </a:rPr>
              <a:t>Similarly, in part (iv) students will need to give careful thought to what the ‘3 by 4’ shaded rectangle represents. </a:t>
            </a:r>
            <a:r>
              <a:rPr lang="en-GB" sz="1800" dirty="0">
                <a:effectLst/>
                <a:latin typeface="Myriad Pro"/>
                <a:ea typeface="Calibri" panose="020F0502020204030204" pitchFamily="34" charset="0"/>
                <a:cs typeface="Times New Roman" panose="02020603050405020304" pitchFamily="18" charset="0"/>
              </a:rPr>
              <a:t>Discussion of these diagrams and their respective calculations should lead to the awareness that while the numerator is 12 each time, the denominator is different</a:t>
            </a:r>
            <a:endParaRPr lang="en-GB" sz="1200" b="1" dirty="0">
              <a:solidFill>
                <a:srgbClr val="008080"/>
              </a:solidFill>
              <a:latin typeface="Myriad Pro"/>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667975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dirty="0"/>
          </a:p>
          <a:p>
            <a:r>
              <a:rPr lang="en-GB" dirty="0"/>
              <a:t>More detail about the variation behind this example can be found on pages 38 and 39 of the 2.1 Core Concept document.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99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about the representations and structure involved in this key idea can be found:</a:t>
            </a:r>
          </a:p>
          <a:p>
            <a:pPr marL="171450" indent="-171450">
              <a:buFont typeface="Arial" panose="020B0604020202020204" pitchFamily="34" charset="0"/>
              <a:buChar char="•"/>
            </a:pPr>
            <a:r>
              <a:rPr lang="en-GB" dirty="0"/>
              <a:t>On page 11 and 12 of the Theme Overview document.</a:t>
            </a:r>
          </a:p>
          <a:p>
            <a:pPr marL="171450" indent="-171450">
              <a:buFont typeface="Arial" panose="020B0604020202020204" pitchFamily="34" charset="0"/>
              <a:buChar char="•"/>
            </a:pPr>
            <a:r>
              <a:rPr lang="en-GB" dirty="0"/>
              <a:t>In the ‘Using mathematical representations at KS3’ documents </a:t>
            </a:r>
          </a:p>
          <a:p>
            <a:endParaRPr lang="en-GB" dirty="0"/>
          </a:p>
          <a:p>
            <a:r>
              <a:rPr lang="en-GB" dirty="0"/>
              <a:t>Links to all of these can be found on the final slide.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1682450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a:p>
        </p:txBody>
      </p:sp>
    </p:spTree>
    <p:extLst>
      <p:ext uri="{BB962C8B-B14F-4D97-AF65-F5344CB8AC3E}">
        <p14:creationId xmlns:p14="http://schemas.microsoft.com/office/powerpoint/2010/main" val="3145999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a:p>
        </p:txBody>
      </p:sp>
    </p:spTree>
    <p:extLst>
      <p:ext uri="{BB962C8B-B14F-4D97-AF65-F5344CB8AC3E}">
        <p14:creationId xmlns:p14="http://schemas.microsoft.com/office/powerpoint/2010/main" val="2695834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2 Operating on number</a:t>
            </a:r>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a:p>
        </p:txBody>
      </p:sp>
    </p:spTree>
    <p:extLst>
      <p:ext uri="{BB962C8B-B14F-4D97-AF65-F5344CB8AC3E}">
        <p14:creationId xmlns:p14="http://schemas.microsoft.com/office/powerpoint/2010/main" val="26049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46</a:t>
            </a:fld>
            <a:endParaRPr lang="en-GB"/>
          </a:p>
        </p:txBody>
      </p:sp>
    </p:spTree>
    <p:extLst>
      <p:ext uri="{BB962C8B-B14F-4D97-AF65-F5344CB8AC3E}">
        <p14:creationId xmlns:p14="http://schemas.microsoft.com/office/powerpoint/2010/main" val="66188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arithmetic procedures can be found on page 2 of the 2.1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2.1.1 Understand and use the structures that underpin addition and subtraction strategies – page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2.1.2 Understand and use the structures that underpin multiplication and division strategies – pages 10 and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2.1.3 Know, understand and use fluently a range of calculation strategies for addition and subtraction of fractions – page 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2.1.4 Know, understand and use fluently a range of calculation strategies for multiplication and division of fractions – pages 11 and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2.1.5 Use the laws and conventions of arithmetic to calculate efficiently – pages 12 and 13</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The prior learning is covered in a number of the segments from Spines 1, 2 and 3 of the NCETM primary mastery professional development materials (linked on final slide).</a:t>
            </a:r>
          </a:p>
          <a:p>
            <a:endParaRPr lang="en-GB" dirty="0"/>
          </a:p>
          <a:p>
            <a:r>
              <a:rPr lang="en-GB" dirty="0"/>
              <a:t>Within the Operating on Number Theme Overview document, you can also find a broader description of students’ potential previous learning (page 6), alongside further information about key underpinning knowledge (page 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a) 2017 Key Stage 2 Mathematics Paper 1: arithmetic, Question 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b) 2018 Key Stage 2 Mathematics Paper 2: reasoning, Question 23</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a:cs typeface="Times New Roman" panose="02020603050405020304" pitchFamily="18" charset="0"/>
              </a:rPr>
              <a:t>c) NCETM primary assessment materials: Year 6, page 22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detail can be found on page 33 of the 2.1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98256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detail can be found on page 33 of the 2.1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2" cy="426170"/>
          </a:xfrm>
        </p:spPr>
        <p:txBody>
          <a:bodyPr/>
          <a:lstStyle>
            <a:lvl1pPr algn="l">
              <a:defRPr sz="2000" b="1">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
        <p:nvSpPr>
          <p:cNvPr id="11" name="Content Placeholder 2">
            <a:extLst>
              <a:ext uri="{FF2B5EF4-FFF2-40B4-BE49-F238E27FC236}">
                <a16:creationId xmlns:a16="http://schemas.microsoft.com/office/drawing/2014/main" id="{453F868F-C974-48C9-B1B8-38564375D6C8}"/>
              </a:ext>
            </a:extLst>
          </p:cNvPr>
          <p:cNvSpPr txBox="1">
            <a:spLocks/>
          </p:cNvSpPr>
          <p:nvPr userDrawn="1"/>
        </p:nvSpPr>
        <p:spPr>
          <a:xfrm>
            <a:off x="6517966" y="1742714"/>
            <a:ext cx="5266665" cy="388493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indent="-324000" fontAlgn="auto">
              <a:lnSpc>
                <a:spcPct val="100000"/>
              </a:lnSpc>
              <a:spcBef>
                <a:spcPts val="0"/>
              </a:spcBef>
              <a:spcAft>
                <a:spcPts val="1200"/>
              </a:spcAft>
              <a:buClrTx/>
            </a:pPr>
            <a:endParaRPr lang="en-GB" sz="2400" dirty="0"/>
          </a:p>
        </p:txBody>
      </p:sp>
      <p:pic>
        <p:nvPicPr>
          <p:cNvPr id="5" name="Picture 4" descr="Icon&#10;&#10;Description automatically generated">
            <a:extLst>
              <a:ext uri="{FF2B5EF4-FFF2-40B4-BE49-F238E27FC236}">
                <a16:creationId xmlns:a16="http://schemas.microsoft.com/office/drawing/2014/main" id="{6FEB7AD7-9748-4BE0-9B54-9E80D358DC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450193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12/11/2021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2"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10.xml"/><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5.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hyperlink" Target="https://www.ncetm.org.uk/media/xhqegzuq/ncetm_ks3_cc_2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www.ncetm.org.uk/classroom-resources/secmm-mathematical-prompts-for-deeper-thinking-video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57.png"/><Relationship Id="rId5" Type="http://schemas.openxmlformats.org/officeDocument/2006/relationships/image" Target="../media/image60.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65.png"/><Relationship Id="rId5" Type="http://schemas.openxmlformats.org/officeDocument/2006/relationships/image" Target="../media/image66.png"/><Relationship Id="rId4" Type="http://schemas.openxmlformats.org/officeDocument/2006/relationships/hyperlink" Target="https://www.ncetm.org.uk/classroom-resources/insights-from-experienced-teach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72.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75.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x2uj2qln/ncetm_ks3_theme_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4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5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www.ncetm.org.uk/classroom-resources/insights-from-experienced-teachers/" TargetMode="External"/><Relationship Id="rId3" Type="http://schemas.openxmlformats.org/officeDocument/2006/relationships/hyperlink" Target="https://www.ncetm.org.uk/teaching-for-mastery/mastery-materials/secondary-mastery-professional-development/" TargetMode="External"/><Relationship Id="rId7" Type="http://schemas.openxmlformats.org/officeDocument/2006/relationships/hyperlink" Target="https://www.ncetm.org.uk/classroom-resources/secmm-using-mathematical-representations-at-ks3/" TargetMode="External"/><Relationship Id="rId12" Type="http://schemas.openxmlformats.org/officeDocument/2006/relationships/hyperlink" Target="https://www.gov.uk/government/collections/national-curriculum-assessments-practice-materials#key-stage-2-past-paper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www.ncetm.org.uk/media/xhqegzuq/ncetm_ks3_cc_2_1.pdf" TargetMode="External"/><Relationship Id="rId11" Type="http://schemas.openxmlformats.org/officeDocument/2006/relationships/hyperlink" Target="https://www.ncetm.org.uk/resources/46689" TargetMode="External"/><Relationship Id="rId5" Type="http://schemas.openxmlformats.org/officeDocument/2006/relationships/hyperlink" Target="https://www.ncetm.org.uk/media/x2uj2qln/ncetm_ks3_theme_2.pdf" TargetMode="External"/><Relationship Id="rId10" Type="http://schemas.openxmlformats.org/officeDocument/2006/relationships/hyperlink" Target="https://www.ncetm.org.uk/resources/50639" TargetMode="External"/><Relationship Id="rId4" Type="http://schemas.openxmlformats.org/officeDocument/2006/relationships/hyperlink" Target="https://www.ncetm.org.uk/media/q04f0vzn/ncetm_ks3_theme_4.pdf" TargetMode="External"/><Relationship Id="rId9" Type="http://schemas.openxmlformats.org/officeDocument/2006/relationships/hyperlink" Target="https://www.ncetm.org.uk/classroom-resources/secmm-mathematical-prompts-for-deeper-thinking-video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media/xhqegzuq/ncetm_ks3_cc_2_1.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304807"/>
            <a:ext cx="6049764" cy="648071"/>
          </a:xfrm>
        </p:spPr>
        <p:txBody>
          <a:bodyPr>
            <a:normAutofit fontScale="90000"/>
          </a:bodyPr>
          <a:lstStyle/>
          <a:p>
            <a:r>
              <a:rPr lang="en-GB" dirty="0"/>
              <a:t>The mathematical structure of multiplying fractions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2.1 Arithmetic procedures)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7" name="TextBox 6">
            <a:extLst>
              <a:ext uri="{FF2B5EF4-FFF2-40B4-BE49-F238E27FC236}">
                <a16:creationId xmlns:a16="http://schemas.microsoft.com/office/drawing/2014/main" id="{976CAE5F-3935-4BC0-9714-062878830C16}"/>
              </a:ext>
            </a:extLst>
          </p:cNvPr>
          <p:cNvSpPr txBox="1"/>
          <p:nvPr/>
        </p:nvSpPr>
        <p:spPr>
          <a:xfrm>
            <a:off x="926432" y="2924944"/>
            <a:ext cx="11073200" cy="707886"/>
          </a:xfrm>
          <a:prstGeom prst="rect">
            <a:avLst/>
          </a:prstGeom>
          <a:noFill/>
        </p:spPr>
        <p:txBody>
          <a:bodyPr wrap="square">
            <a:spAutoFit/>
          </a:bodyPr>
          <a:lstStyle/>
          <a:p>
            <a:pPr>
              <a:buNone/>
            </a:pPr>
            <a:r>
              <a:rPr lang="en-GB" sz="2000" dirty="0"/>
              <a:t>In each number sentence, replace the boxes with different whole numbers less than 20 so that the number sentence is true.</a:t>
            </a:r>
          </a:p>
        </p:txBody>
      </p:sp>
      <p:sp>
        <p:nvSpPr>
          <p:cNvPr id="15" name="TextBox 14">
            <a:extLst>
              <a:ext uri="{FF2B5EF4-FFF2-40B4-BE49-F238E27FC236}">
                <a16:creationId xmlns:a16="http://schemas.microsoft.com/office/drawing/2014/main" id="{AF6A6BB4-1230-46A5-A53A-7B4E744BDA52}"/>
              </a:ext>
            </a:extLst>
          </p:cNvPr>
          <p:cNvSpPr txBox="1"/>
          <p:nvPr/>
        </p:nvSpPr>
        <p:spPr>
          <a:xfrm>
            <a:off x="2999656" y="1097977"/>
            <a:ext cx="556334" cy="400110"/>
          </a:xfrm>
          <a:prstGeom prst="rect">
            <a:avLst/>
          </a:prstGeom>
          <a:noFill/>
        </p:spPr>
        <p:txBody>
          <a:bodyPr wrap="square">
            <a:spAutoFit/>
          </a:bodyPr>
          <a:lstStyle/>
          <a:p>
            <a:pPr>
              <a:buNone/>
            </a:pPr>
            <a:r>
              <a:rPr lang="en-GB" sz="2000" dirty="0">
                <a:solidFill>
                  <a:srgbClr val="00628C"/>
                </a:solidFill>
              </a:rPr>
              <a:t>b) </a:t>
            </a:r>
            <a:endParaRPr lang="en-GB" sz="2000" dirty="0"/>
          </a:p>
        </p:txBody>
      </p:sp>
      <p:pic>
        <p:nvPicPr>
          <p:cNvPr id="12" name="Picture 11">
            <a:extLst>
              <a:ext uri="{FF2B5EF4-FFF2-40B4-BE49-F238E27FC236}">
                <a16:creationId xmlns:a16="http://schemas.microsoft.com/office/drawing/2014/main" id="{4D6FF717-B7FA-4F0E-8135-85E838EAB8DD}"/>
              </a:ext>
            </a:extLst>
          </p:cNvPr>
          <p:cNvPicPr>
            <a:picLocks noChangeAspect="1"/>
          </p:cNvPicPr>
          <p:nvPr/>
        </p:nvPicPr>
        <p:blipFill>
          <a:blip r:embed="rId3"/>
          <a:stretch>
            <a:fillRect/>
          </a:stretch>
        </p:blipFill>
        <p:spPr>
          <a:xfrm>
            <a:off x="881515" y="1042587"/>
            <a:ext cx="1564298" cy="982116"/>
          </a:xfrm>
          <a:prstGeom prst="rect">
            <a:avLst/>
          </a:prstGeom>
        </p:spPr>
      </p:pic>
      <p:sp>
        <p:nvSpPr>
          <p:cNvPr id="25" name="TextBox 24">
            <a:extLst>
              <a:ext uri="{FF2B5EF4-FFF2-40B4-BE49-F238E27FC236}">
                <a16:creationId xmlns:a16="http://schemas.microsoft.com/office/drawing/2014/main" id="{BBC29872-F9F7-4D4E-BED0-0E745DCBEE1E}"/>
              </a:ext>
            </a:extLst>
          </p:cNvPr>
          <p:cNvSpPr txBox="1"/>
          <p:nvPr/>
        </p:nvSpPr>
        <p:spPr>
          <a:xfrm>
            <a:off x="448141" y="1133535"/>
            <a:ext cx="556334" cy="400110"/>
          </a:xfrm>
          <a:prstGeom prst="rect">
            <a:avLst/>
          </a:prstGeom>
          <a:noFill/>
        </p:spPr>
        <p:txBody>
          <a:bodyPr wrap="square">
            <a:spAutoFit/>
          </a:bodyPr>
          <a:lstStyle/>
          <a:p>
            <a:pPr>
              <a:buNone/>
            </a:pPr>
            <a:r>
              <a:rPr lang="en-GB" sz="2000" dirty="0">
                <a:solidFill>
                  <a:srgbClr val="00628C"/>
                </a:solidFill>
              </a:rPr>
              <a:t>a) </a:t>
            </a:r>
            <a:endParaRPr lang="en-GB" sz="2000" dirty="0"/>
          </a:p>
        </p:txBody>
      </p:sp>
      <p:sp>
        <p:nvSpPr>
          <p:cNvPr id="27" name="TextBox 26">
            <a:extLst>
              <a:ext uri="{FF2B5EF4-FFF2-40B4-BE49-F238E27FC236}">
                <a16:creationId xmlns:a16="http://schemas.microsoft.com/office/drawing/2014/main" id="{BB57EEC6-D440-4D43-BA0C-32FA8D78D1F6}"/>
              </a:ext>
            </a:extLst>
          </p:cNvPr>
          <p:cNvSpPr txBox="1"/>
          <p:nvPr/>
        </p:nvSpPr>
        <p:spPr>
          <a:xfrm>
            <a:off x="479376" y="2905780"/>
            <a:ext cx="456071" cy="400110"/>
          </a:xfrm>
          <a:prstGeom prst="rect">
            <a:avLst/>
          </a:prstGeom>
          <a:noFill/>
        </p:spPr>
        <p:txBody>
          <a:bodyPr wrap="square">
            <a:spAutoFit/>
          </a:bodyPr>
          <a:lstStyle/>
          <a:p>
            <a:pPr>
              <a:buNone/>
            </a:pPr>
            <a:r>
              <a:rPr lang="en-GB" sz="2000" dirty="0">
                <a:solidFill>
                  <a:srgbClr val="00628C"/>
                </a:solidFill>
              </a:rPr>
              <a:t>c) </a:t>
            </a:r>
            <a:endParaRPr lang="en-GB" sz="2000" dirty="0"/>
          </a:p>
        </p:txBody>
      </p:sp>
      <p:pic>
        <p:nvPicPr>
          <p:cNvPr id="20" name="Picture 19">
            <a:extLst>
              <a:ext uri="{FF2B5EF4-FFF2-40B4-BE49-F238E27FC236}">
                <a16:creationId xmlns:a16="http://schemas.microsoft.com/office/drawing/2014/main" id="{36F8122D-B8A9-4B32-9AFC-402367FE9358}"/>
              </a:ext>
            </a:extLst>
          </p:cNvPr>
          <p:cNvPicPr>
            <a:picLocks noChangeAspect="1"/>
          </p:cNvPicPr>
          <p:nvPr/>
        </p:nvPicPr>
        <p:blipFill>
          <a:blip r:embed="rId4"/>
          <a:stretch>
            <a:fillRect/>
          </a:stretch>
        </p:blipFill>
        <p:spPr>
          <a:xfrm>
            <a:off x="1300560" y="3795957"/>
            <a:ext cx="2145978" cy="1018120"/>
          </a:xfrm>
          <a:prstGeom prst="rect">
            <a:avLst/>
          </a:prstGeom>
        </p:spPr>
      </p:pic>
      <p:pic>
        <p:nvPicPr>
          <p:cNvPr id="26" name="Picture 25">
            <a:extLst>
              <a:ext uri="{FF2B5EF4-FFF2-40B4-BE49-F238E27FC236}">
                <a16:creationId xmlns:a16="http://schemas.microsoft.com/office/drawing/2014/main" id="{359BEB68-A675-4AF8-B8B7-061F45EFBF61}"/>
              </a:ext>
            </a:extLst>
          </p:cNvPr>
          <p:cNvPicPr>
            <a:picLocks noChangeAspect="1"/>
          </p:cNvPicPr>
          <p:nvPr/>
        </p:nvPicPr>
        <p:blipFill>
          <a:blip r:embed="rId5"/>
          <a:stretch>
            <a:fillRect/>
          </a:stretch>
        </p:blipFill>
        <p:spPr>
          <a:xfrm>
            <a:off x="1414610" y="5192408"/>
            <a:ext cx="1920406" cy="1024217"/>
          </a:xfrm>
          <a:prstGeom prst="rect">
            <a:avLst/>
          </a:prstGeom>
        </p:spPr>
      </p:pic>
      <p:pic>
        <p:nvPicPr>
          <p:cNvPr id="29" name="Picture 28">
            <a:extLst>
              <a:ext uri="{FF2B5EF4-FFF2-40B4-BE49-F238E27FC236}">
                <a16:creationId xmlns:a16="http://schemas.microsoft.com/office/drawing/2014/main" id="{3BB43DB6-AE26-4392-AC85-91DED1AEEBB4}"/>
              </a:ext>
            </a:extLst>
          </p:cNvPr>
          <p:cNvPicPr>
            <a:picLocks noChangeAspect="1"/>
          </p:cNvPicPr>
          <p:nvPr/>
        </p:nvPicPr>
        <p:blipFill>
          <a:blip r:embed="rId6"/>
          <a:stretch>
            <a:fillRect/>
          </a:stretch>
        </p:blipFill>
        <p:spPr>
          <a:xfrm>
            <a:off x="4925110" y="3777190"/>
            <a:ext cx="2078916" cy="1176630"/>
          </a:xfrm>
          <a:prstGeom prst="rect">
            <a:avLst/>
          </a:prstGeom>
        </p:spPr>
      </p:pic>
      <p:pic>
        <p:nvPicPr>
          <p:cNvPr id="51" name="Picture 50">
            <a:extLst>
              <a:ext uri="{FF2B5EF4-FFF2-40B4-BE49-F238E27FC236}">
                <a16:creationId xmlns:a16="http://schemas.microsoft.com/office/drawing/2014/main" id="{B4ECC2E3-CCC6-430D-BE50-F839E677F10C}"/>
              </a:ext>
            </a:extLst>
          </p:cNvPr>
          <p:cNvPicPr>
            <a:picLocks noChangeAspect="1"/>
          </p:cNvPicPr>
          <p:nvPr/>
        </p:nvPicPr>
        <p:blipFill>
          <a:blip r:embed="rId7"/>
          <a:stretch>
            <a:fillRect/>
          </a:stretch>
        </p:blipFill>
        <p:spPr>
          <a:xfrm>
            <a:off x="4925110" y="5091275"/>
            <a:ext cx="1981372" cy="1176630"/>
          </a:xfrm>
          <a:prstGeom prst="rect">
            <a:avLst/>
          </a:prstGeom>
        </p:spPr>
      </p:pic>
      <p:pic>
        <p:nvPicPr>
          <p:cNvPr id="53" name="Picture 52">
            <a:extLst>
              <a:ext uri="{FF2B5EF4-FFF2-40B4-BE49-F238E27FC236}">
                <a16:creationId xmlns:a16="http://schemas.microsoft.com/office/drawing/2014/main" id="{D2ED2290-6DE9-49EC-8B34-3115C5972EE3}"/>
              </a:ext>
            </a:extLst>
          </p:cNvPr>
          <p:cNvPicPr>
            <a:picLocks noChangeAspect="1"/>
          </p:cNvPicPr>
          <p:nvPr/>
        </p:nvPicPr>
        <p:blipFill>
          <a:blip r:embed="rId8"/>
          <a:stretch>
            <a:fillRect/>
          </a:stretch>
        </p:blipFill>
        <p:spPr>
          <a:xfrm>
            <a:off x="8452568" y="3652707"/>
            <a:ext cx="2170364" cy="1005927"/>
          </a:xfrm>
          <a:prstGeom prst="rect">
            <a:avLst/>
          </a:prstGeom>
        </p:spPr>
      </p:pic>
      <p:grpSp>
        <p:nvGrpSpPr>
          <p:cNvPr id="57" name="Group 56">
            <a:extLst>
              <a:ext uri="{FF2B5EF4-FFF2-40B4-BE49-F238E27FC236}">
                <a16:creationId xmlns:a16="http://schemas.microsoft.com/office/drawing/2014/main" id="{640D6FFC-D87F-4C68-9636-EEF085A50647}"/>
              </a:ext>
            </a:extLst>
          </p:cNvPr>
          <p:cNvGrpSpPr/>
          <p:nvPr/>
        </p:nvGrpSpPr>
        <p:grpSpPr>
          <a:xfrm>
            <a:off x="3335016" y="1093947"/>
            <a:ext cx="8856984" cy="1545872"/>
            <a:chOff x="3335016" y="1093947"/>
            <a:chExt cx="8856984" cy="1545872"/>
          </a:xfrm>
        </p:grpSpPr>
        <p:sp>
          <p:nvSpPr>
            <p:cNvPr id="8" name="TextBox 7">
              <a:extLst>
                <a:ext uri="{FF2B5EF4-FFF2-40B4-BE49-F238E27FC236}">
                  <a16:creationId xmlns:a16="http://schemas.microsoft.com/office/drawing/2014/main" id="{23FA1F77-9558-40EC-A56F-113628A928F3}"/>
                </a:ext>
              </a:extLst>
            </p:cNvPr>
            <p:cNvSpPr txBox="1"/>
            <p:nvPr/>
          </p:nvSpPr>
          <p:spPr>
            <a:xfrm>
              <a:off x="3335016" y="1093947"/>
              <a:ext cx="8856984" cy="1545872"/>
            </a:xfrm>
            <a:prstGeom prst="rect">
              <a:avLst/>
            </a:prstGeom>
            <a:noFill/>
          </p:spPr>
          <p:txBody>
            <a:bodyPr wrap="square">
              <a:spAutoFit/>
            </a:bodyPr>
            <a:lstStyle/>
            <a:p>
              <a:pPr>
                <a:buNone/>
              </a:pPr>
              <a:r>
                <a:rPr lang="en-GB" sz="2000" dirty="0"/>
                <a:t>The length of a day on Earth is 24 hours.</a:t>
              </a:r>
            </a:p>
            <a:p>
              <a:pPr>
                <a:buNone/>
              </a:pPr>
              <a:r>
                <a:rPr lang="en-GB" sz="2000" dirty="0"/>
                <a:t>The length of a day on Mercury is 58   times the length of a day on Earth.</a:t>
              </a:r>
            </a:p>
            <a:p>
              <a:pPr>
                <a:buNone/>
              </a:pPr>
              <a:r>
                <a:rPr lang="en-GB" sz="2000" dirty="0"/>
                <a:t>What is the length of a day on Mercury, in hours?</a:t>
              </a:r>
            </a:p>
            <a:p>
              <a:pPr>
                <a:buNone/>
              </a:pPr>
              <a:r>
                <a:rPr lang="en-GB" sz="2000" dirty="0"/>
                <a:t>Show your method.</a:t>
              </a:r>
            </a:p>
          </p:txBody>
        </p:sp>
        <p:sp>
          <p:nvSpPr>
            <p:cNvPr id="56" name="TextBox 55">
              <a:extLst>
                <a:ext uri="{FF2B5EF4-FFF2-40B4-BE49-F238E27FC236}">
                  <a16:creationId xmlns:a16="http://schemas.microsoft.com/office/drawing/2014/main" id="{ED308159-F65E-4249-9C88-33481CE4E916}"/>
                </a:ext>
              </a:extLst>
            </p:cNvPr>
            <p:cNvSpPr txBox="1"/>
            <p:nvPr/>
          </p:nvSpPr>
          <p:spPr>
            <a:xfrm>
              <a:off x="7479456" y="1454119"/>
              <a:ext cx="284052" cy="458587"/>
            </a:xfrm>
            <a:prstGeom prst="rect">
              <a:avLst/>
            </a:prstGeom>
            <a:noFill/>
          </p:spPr>
          <p:txBody>
            <a:bodyPr wrap="none" rtlCol="0">
              <a:spAutoFit/>
            </a:bodyPr>
            <a:lstStyle/>
            <a:p>
              <a:pPr>
                <a:lnSpc>
                  <a:spcPct val="85000"/>
                </a:lnSpc>
                <a:spcBef>
                  <a:spcPts val="0"/>
                </a:spcBef>
                <a:buNone/>
              </a:pPr>
              <a:r>
                <a:rPr lang="en-GB" sz="1400" u="sng" dirty="0"/>
                <a:t>2</a:t>
              </a:r>
            </a:p>
            <a:p>
              <a:pPr>
                <a:lnSpc>
                  <a:spcPct val="85000"/>
                </a:lnSpc>
                <a:spcBef>
                  <a:spcPts val="0"/>
                </a:spcBef>
                <a:buNone/>
              </a:pPr>
              <a:r>
                <a:rPr lang="en-GB" sz="1400" dirty="0"/>
                <a:t>3</a:t>
              </a:r>
            </a:p>
          </p:txBody>
        </p:sp>
      </p:gr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eriod"/>
            </a:pPr>
            <a:r>
              <a:rPr lang="en-GB" dirty="0"/>
              <a:t>The idea that the product of two numbers can be smaller than either of those two numbers</a:t>
            </a:r>
          </a:p>
          <a:p>
            <a:pPr marL="457200" indent="-457200" fontAlgn="auto">
              <a:spcAft>
                <a:spcPts val="0"/>
              </a:spcAft>
              <a:buClrTx/>
              <a:buFont typeface="+mj-lt"/>
              <a:buAutoNum type="arabicPeriod"/>
            </a:pPr>
            <a:r>
              <a:rPr lang="en-GB" dirty="0"/>
              <a:t>Multiplication as scaling, rather than repeated addition</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4968552"/>
              </a:xfrm>
            </p:spPr>
            <p:txBody>
              <a:bodyPr>
                <a:normAutofit lnSpcReduction="10000"/>
              </a:bodyPr>
              <a:lstStyle/>
              <a:p>
                <a:pPr>
                  <a:lnSpc>
                    <a:spcPct val="110000"/>
                  </a:lnSpc>
                  <a:spcBef>
                    <a:spcPts val="0"/>
                  </a:spcBef>
                </a:pPr>
                <a:r>
                  <a:rPr lang="en-GB" sz="2000" dirty="0"/>
                  <a:t>When multiplying fractions, students’ awareness can be directed to the idea (possibly made explicit for the first time) that the product of two numbers can be smaller than either of those numbers. </a:t>
                </a:r>
              </a:p>
              <a:p>
                <a:pPr>
                  <a:lnSpc>
                    <a:spcPct val="110000"/>
                  </a:lnSpc>
                  <a:spcBef>
                    <a:spcPts val="0"/>
                  </a:spcBef>
                </a:pPr>
                <a:r>
                  <a:rPr lang="en-GB" sz="2000" dirty="0"/>
                  <a:t>Students who see multiplication only as repeated addition (and, therefore, as always making something bigger) will find this difficult. </a:t>
                </a:r>
              </a:p>
              <a:p>
                <a:pPr>
                  <a:lnSpc>
                    <a:spcPct val="110000"/>
                  </a:lnSpc>
                  <a:spcBef>
                    <a:spcPts val="0"/>
                  </a:spcBef>
                </a:pPr>
                <a:r>
                  <a:rPr lang="en-GB" sz="2000" dirty="0"/>
                  <a:t>For students to make sense of this, they need to deepen their understanding of multiplication to include scaling and the idea that multiplying any number by a fraction between one and zero makes that number smaller.</a:t>
                </a:r>
              </a:p>
              <a:p>
                <a:pPr>
                  <a:lnSpc>
                    <a:spcPct val="110000"/>
                  </a:lnSpc>
                  <a:spcBef>
                    <a:spcPts val="0"/>
                  </a:spcBef>
                </a:pPr>
                <a:r>
                  <a:rPr lang="en-GB" sz="2000" dirty="0"/>
                  <a:t>For example, when considering a calculation such as 3 ×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4</m:t>
                        </m:r>
                      </m:den>
                    </m:f>
                  </m:oMath>
                </a14:m>
                <a:r>
                  <a:rPr lang="en-GB" sz="2000" dirty="0"/>
                  <a:t>, it will be important to encourage students to think of this in two ways, and to see that the answer is the same:</a:t>
                </a:r>
              </a:p>
              <a:p>
                <a:pPr lvl="1">
                  <a:lnSpc>
                    <a:spcPct val="110000"/>
                  </a:lnSpc>
                  <a:spcBef>
                    <a:spcPts val="0"/>
                  </a:spcBef>
                </a:pPr>
                <a:r>
                  <a:rPr lang="en-GB" sz="1800" dirty="0"/>
                  <a:t>the number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3</m:t>
                        </m:r>
                      </m:num>
                      <m:den>
                        <m:r>
                          <a:rPr lang="en-GB" sz="1800" b="0" i="1" smtClean="0">
                            <a:latin typeface="Cambria Math" panose="02040503050406030204" pitchFamily="18" charset="0"/>
                          </a:rPr>
                          <m:t>4</m:t>
                        </m:r>
                      </m:den>
                    </m:f>
                  </m:oMath>
                </a14:m>
                <a:r>
                  <a:rPr lang="en-GB" sz="1800" dirty="0"/>
                  <a:t>  taken three times  i.e. </a:t>
                </a:r>
                <a14:m>
                  <m:oMath xmlns:m="http://schemas.openxmlformats.org/officeDocument/2006/math">
                    <m:f>
                      <m:fPr>
                        <m:ctrlPr>
                          <a:rPr lang="en-GB" sz="1800" i="1">
                            <a:latin typeface="Cambria Math" panose="02040503050406030204" pitchFamily="18" charset="0"/>
                          </a:rPr>
                        </m:ctrlPr>
                      </m:fPr>
                      <m:num>
                        <m:r>
                          <a:rPr lang="en-GB" sz="1800" i="1">
                            <a:latin typeface="Cambria Math" panose="02040503050406030204" pitchFamily="18" charset="0"/>
                          </a:rPr>
                          <m:t>3</m:t>
                        </m:r>
                      </m:num>
                      <m:den>
                        <m:r>
                          <a:rPr lang="en-GB" sz="1800" i="1">
                            <a:latin typeface="Cambria Math" panose="02040503050406030204" pitchFamily="18" charset="0"/>
                          </a:rPr>
                          <m:t>4</m:t>
                        </m:r>
                      </m:den>
                    </m:f>
                    <m:r>
                      <a:rPr lang="en-GB" sz="1800" b="0" i="1" smtClean="0">
                        <a:latin typeface="Cambria Math" panose="02040503050406030204" pitchFamily="18" charset="0"/>
                      </a:rPr>
                      <m:t>+</m:t>
                    </m:r>
                    <m:f>
                      <m:fPr>
                        <m:ctrlPr>
                          <a:rPr lang="en-GB" sz="1800" i="1">
                            <a:latin typeface="Cambria Math" panose="02040503050406030204" pitchFamily="18" charset="0"/>
                          </a:rPr>
                        </m:ctrlPr>
                      </m:fPr>
                      <m:num>
                        <m:r>
                          <a:rPr lang="en-GB" sz="1800" i="1">
                            <a:latin typeface="Cambria Math" panose="02040503050406030204" pitchFamily="18" charset="0"/>
                          </a:rPr>
                          <m:t>3</m:t>
                        </m:r>
                      </m:num>
                      <m:den>
                        <m:r>
                          <a:rPr lang="en-GB" sz="1800" i="1">
                            <a:latin typeface="Cambria Math" panose="02040503050406030204" pitchFamily="18" charset="0"/>
                          </a:rPr>
                          <m:t>4</m:t>
                        </m:r>
                      </m:den>
                    </m:f>
                    <m:r>
                      <a:rPr lang="en-GB" sz="1800" b="0" i="0" smtClean="0">
                        <a:latin typeface="Cambria Math" panose="02040503050406030204" pitchFamily="18" charset="0"/>
                      </a:rPr>
                      <m:t>+</m:t>
                    </m:r>
                    <m:f>
                      <m:fPr>
                        <m:ctrlPr>
                          <a:rPr lang="en-GB" sz="1800" i="1">
                            <a:latin typeface="Cambria Math" panose="02040503050406030204" pitchFamily="18" charset="0"/>
                          </a:rPr>
                        </m:ctrlPr>
                      </m:fPr>
                      <m:num>
                        <m:r>
                          <a:rPr lang="en-GB" sz="1800" i="1">
                            <a:latin typeface="Cambria Math" panose="02040503050406030204" pitchFamily="18" charset="0"/>
                          </a:rPr>
                          <m:t>3</m:t>
                        </m:r>
                      </m:num>
                      <m:den>
                        <m:r>
                          <a:rPr lang="en-GB" sz="1800" i="1">
                            <a:latin typeface="Cambria Math" panose="02040503050406030204" pitchFamily="18" charset="0"/>
                          </a:rPr>
                          <m:t>4</m:t>
                        </m:r>
                      </m:den>
                    </m:f>
                  </m:oMath>
                </a14:m>
                <a:endParaRPr lang="en-GB" sz="1800" dirty="0"/>
              </a:p>
              <a:p>
                <a:pPr lvl="1">
                  <a:lnSpc>
                    <a:spcPct val="110000"/>
                  </a:lnSpc>
                  <a:spcBef>
                    <a:spcPts val="0"/>
                  </a:spcBef>
                </a:pPr>
                <a:r>
                  <a:rPr lang="en-GB" sz="1800" dirty="0"/>
                  <a:t>the number 3 multiplied by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3</m:t>
                        </m:r>
                      </m:num>
                      <m:den>
                        <m:r>
                          <a:rPr lang="en-GB" sz="1800" b="0" i="1" smtClean="0">
                            <a:latin typeface="Cambria Math" panose="02040503050406030204" pitchFamily="18" charset="0"/>
                          </a:rPr>
                          <m:t>4</m:t>
                        </m:r>
                      </m:den>
                    </m:f>
                  </m:oMath>
                </a14:m>
                <a:r>
                  <a:rPr lang="en-GB" sz="1800" dirty="0"/>
                  <a:t>   i.e. scaling the number 3 to three-quarters of its size</a:t>
                </a:r>
              </a:p>
              <a:p>
                <a:pPr>
                  <a:lnSpc>
                    <a:spcPct val="110000"/>
                  </a:lnSpc>
                  <a:spcBef>
                    <a:spcPts val="0"/>
                  </a:spcBef>
                </a:pPr>
                <a:r>
                  <a:rPr lang="en-GB" sz="2000" dirty="0"/>
                  <a:t>The first reinforces the idea that multiplication ‘makes bigger’ as the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4</m:t>
                        </m:r>
                      </m:den>
                    </m:f>
                  </m:oMath>
                </a14:m>
                <a:r>
                  <a:rPr lang="en-GB" sz="2000" dirty="0"/>
                  <a:t>  has, indeed, got bigger. However, in the second, the 3 has been made smaller when multiplied by the fraction.</a:t>
                </a:r>
              </a:p>
              <a:p>
                <a:pPr>
                  <a:lnSpc>
                    <a:spcPct val="110000"/>
                  </a:lnSpc>
                  <a:spcBef>
                    <a:spcPts val="0"/>
                  </a:spcBef>
                </a:pPr>
                <a:endParaRPr lang="en-GB" sz="2000" dirty="0"/>
              </a:p>
              <a:p>
                <a:pPr>
                  <a:lnSpc>
                    <a:spcPct val="110000"/>
                  </a:lnSpc>
                  <a:spcBef>
                    <a:spcPts val="0"/>
                  </a:spcBef>
                </a:pPr>
                <a:endParaRPr lang="en-GB" sz="2000" dirty="0"/>
              </a:p>
            </p:txBody>
          </p:sp>
        </mc:Choice>
        <mc:Fallback xmlns="">
          <p:sp>
            <p:nvSpPr>
              <p:cNvPr id="3" name="Content Placeholder 2">
                <a:extLst>
                  <a:ext uri="{FF2B5EF4-FFF2-40B4-BE49-F238E27FC236}">
                    <a16:creationId xmlns:a16="http://schemas.microsoft.com/office/drawing/2014/main" id="{EC771724-309D-4EC6-8089-365C4C85F6A6}"/>
                  </a:ext>
                </a:extLst>
              </p:cNvPr>
              <p:cNvSpPr>
                <a:spLocks noGrp="1" noRot="1" noChangeAspect="1" noMove="1" noResize="1" noEditPoints="1" noAdjustHandles="1" noChangeArrowheads="1" noChangeShapeType="1" noTextEdit="1"/>
              </p:cNvSpPr>
              <p:nvPr>
                <p:ph idx="1"/>
              </p:nvPr>
            </p:nvSpPr>
            <p:spPr>
              <a:xfrm>
                <a:off x="609600" y="1124744"/>
                <a:ext cx="10972800" cy="4968552"/>
              </a:xfrm>
              <a:blipFill>
                <a:blip r:embed="rId3"/>
                <a:stretch>
                  <a:fillRect l="-500" t="-613" r="-667"/>
                </a:stretch>
              </a:blipFill>
            </p:spPr>
            <p:txBody>
              <a:bodyPr/>
              <a:lstStyle/>
              <a:p>
                <a:r>
                  <a:rPr lang="en-GB">
                    <a:noFill/>
                  </a:rPr>
                  <a:t> </a:t>
                </a:r>
              </a:p>
            </p:txBody>
          </p:sp>
        </mc:Fallback>
      </mc:AlternateContent>
    </p:spTree>
    <p:extLst>
      <p:ext uri="{BB962C8B-B14F-4D97-AF65-F5344CB8AC3E}">
        <p14:creationId xmlns:p14="http://schemas.microsoft.com/office/powerpoint/2010/main" val="244516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Think of multiplication as scaling/reduction when both numbers are fractions and that either fraction can be thought of as the scale factor</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182245"/>
            <a:ext cx="2016224" cy="461665"/>
          </a:xfrm>
          <a:prstGeom prst="rect">
            <a:avLst/>
          </a:prstGeom>
          <a:noFill/>
        </p:spPr>
        <p:txBody>
          <a:bodyPr wrap="square" rtlCol="0">
            <a:spAutoFit/>
          </a:bodyPr>
          <a:lstStyle/>
          <a:p>
            <a:pPr>
              <a:buNone/>
            </a:pPr>
            <a:r>
              <a:rPr lang="en-GB" sz="2400" b="1" dirty="0"/>
              <a:t>Example 1</a:t>
            </a:r>
          </a:p>
        </p:txBody>
      </p:sp>
      <p:grpSp>
        <p:nvGrpSpPr>
          <p:cNvPr id="13" name="Group 12">
            <a:extLst>
              <a:ext uri="{FF2B5EF4-FFF2-40B4-BE49-F238E27FC236}">
                <a16:creationId xmlns:a16="http://schemas.microsoft.com/office/drawing/2014/main" id="{F34A691C-7808-4A9E-B0E9-0452E6944B32}"/>
              </a:ext>
            </a:extLst>
          </p:cNvPr>
          <p:cNvGrpSpPr/>
          <p:nvPr/>
        </p:nvGrpSpPr>
        <p:grpSpPr>
          <a:xfrm>
            <a:off x="767408" y="1844824"/>
            <a:ext cx="2376184" cy="1040285"/>
            <a:chOff x="2423592" y="2276872"/>
            <a:chExt cx="2376184" cy="1040285"/>
          </a:xfrm>
        </p:grpSpPr>
        <p:sp>
          <p:nvSpPr>
            <p:cNvPr id="5" name="TextBox 4">
              <a:extLst>
                <a:ext uri="{FF2B5EF4-FFF2-40B4-BE49-F238E27FC236}">
                  <a16:creationId xmlns:a16="http://schemas.microsoft.com/office/drawing/2014/main" id="{19471FA9-FD10-49A2-9AE3-28A8E3B11857}"/>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9" name="Straight Connector 8">
              <a:extLst>
                <a:ext uri="{FF2B5EF4-FFF2-40B4-BE49-F238E27FC236}">
                  <a16:creationId xmlns:a16="http://schemas.microsoft.com/office/drawing/2014/main" id="{9138EA27-9054-4FDD-B534-0C0D4FD67F01}"/>
                </a:ext>
              </a:extLst>
            </p:cNvPr>
            <p:cNvCxnSpPr>
              <a:cxnSpLocks/>
              <a:stCxn id="5" idx="1"/>
              <a:endCxn id="5"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63EE67-788B-4F8A-A0E2-675ADE1A1B9C}"/>
                    </a:ext>
                  </a:extLst>
                </p:cNvPr>
                <p:cNvSpPr txBox="1"/>
                <p:nvPr/>
              </p:nvSpPr>
              <p:spPr>
                <a:xfrm>
                  <a:off x="2423592" y="2545740"/>
                  <a:ext cx="740908" cy="523220"/>
                </a:xfrm>
                <a:prstGeom prst="rect">
                  <a:avLst/>
                </a:prstGeom>
                <a:noFill/>
              </p:spPr>
              <p:txBody>
                <a:bodyPr wrap="none" rtlCol="0">
                  <a:spAutoFit/>
                </a:bodyPr>
                <a:lstStyle/>
                <a:p>
                  <a:pPr>
                    <a:buNone/>
                  </a:pPr>
                  <a:r>
                    <a:rPr lang="en-GB" dirty="0"/>
                    <a:t>1 </a:t>
                  </a:r>
                  <a14:m>
                    <m:oMath xmlns:m="http://schemas.openxmlformats.org/officeDocument/2006/math">
                      <m:r>
                        <a:rPr lang="en-GB" i="0" dirty="0" smtClean="0">
                          <a:latin typeface="Cambria Math" panose="02040503050406030204" pitchFamily="18" charset="0"/>
                          <a:ea typeface="Cambria Math" panose="02040503050406030204" pitchFamily="18" charset="0"/>
                        </a:rPr>
                        <m:t>×</m:t>
                      </m:r>
                    </m:oMath>
                  </a14:m>
                  <a:endParaRPr lang="en-GB" dirty="0"/>
                </a:p>
              </p:txBody>
            </p:sp>
          </mc:Choice>
          <mc:Fallback xmlns="">
            <p:sp>
              <p:nvSpPr>
                <p:cNvPr id="10" name="TextBox 9">
                  <a:extLst>
                    <a:ext uri="{FF2B5EF4-FFF2-40B4-BE49-F238E27FC236}">
                      <a16:creationId xmlns:a16="http://schemas.microsoft.com/office/drawing/2014/main" id="{BB63EE67-788B-4F8A-A0E2-675ADE1A1B9C}"/>
                    </a:ext>
                  </a:extLst>
                </p:cNvPr>
                <p:cNvSpPr txBox="1">
                  <a:spLocks noRot="1" noChangeAspect="1" noMove="1" noResize="1" noEditPoints="1" noAdjustHandles="1" noChangeArrowheads="1" noChangeShapeType="1" noTextEdit="1"/>
                </p:cNvSpPr>
                <p:nvPr/>
              </p:nvSpPr>
              <p:spPr>
                <a:xfrm>
                  <a:off x="2423592" y="2545740"/>
                  <a:ext cx="740908" cy="523220"/>
                </a:xfrm>
                <a:prstGeom prst="rect">
                  <a:avLst/>
                </a:prstGeom>
                <a:blipFill>
                  <a:blip r:embed="rId3"/>
                  <a:stretch>
                    <a:fillRect l="-17355"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1968C08-437D-49C1-814C-23F3D538BA1C}"/>
                    </a:ext>
                  </a:extLst>
                </p:cNvPr>
                <p:cNvSpPr txBox="1"/>
                <p:nvPr/>
              </p:nvSpPr>
              <p:spPr>
                <a:xfrm>
                  <a:off x="3575720"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12" name="TextBox 11">
                  <a:extLst>
                    <a:ext uri="{FF2B5EF4-FFF2-40B4-BE49-F238E27FC236}">
                      <a16:creationId xmlns:a16="http://schemas.microsoft.com/office/drawing/2014/main" id="{E1968C08-437D-49C1-814C-23F3D538BA1C}"/>
                    </a:ext>
                  </a:extLst>
                </p:cNvPr>
                <p:cNvSpPr txBox="1">
                  <a:spLocks noRot="1" noChangeAspect="1" noMove="1" noResize="1" noEditPoints="1" noAdjustHandles="1" noChangeArrowheads="1" noChangeShapeType="1" noTextEdit="1"/>
                </p:cNvSpPr>
                <p:nvPr/>
              </p:nvSpPr>
              <p:spPr>
                <a:xfrm>
                  <a:off x="3575720" y="2535404"/>
                  <a:ext cx="551754" cy="523220"/>
                </a:xfrm>
                <a:prstGeom prst="rect">
                  <a:avLst/>
                </a:prstGeom>
                <a:blipFill>
                  <a:blip r:embed="rId4"/>
                  <a:stretch>
                    <a:fillRect/>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ED0756A3-FD4B-4B21-AFF0-A4E8942ABAFF}"/>
                </a:ext>
              </a:extLst>
            </p:cNvPr>
            <p:cNvSpPr/>
            <p:nvPr/>
          </p:nvSpPr>
          <p:spPr>
            <a:xfrm>
              <a:off x="4079776"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0CD81D0-FB35-433A-B2F6-0D13A109FC8F}"/>
              </a:ext>
            </a:extLst>
          </p:cNvPr>
          <p:cNvGrpSpPr/>
          <p:nvPr/>
        </p:nvGrpSpPr>
        <p:grpSpPr>
          <a:xfrm>
            <a:off x="3503712" y="1844823"/>
            <a:ext cx="2314668" cy="1040285"/>
            <a:chOff x="2557116" y="2276872"/>
            <a:chExt cx="2314668" cy="1040285"/>
          </a:xfrm>
        </p:grpSpPr>
        <p:sp>
          <p:nvSpPr>
            <p:cNvPr id="17" name="TextBox 16">
              <a:extLst>
                <a:ext uri="{FF2B5EF4-FFF2-40B4-BE49-F238E27FC236}">
                  <a16:creationId xmlns:a16="http://schemas.microsoft.com/office/drawing/2014/main" id="{05D3A87A-8DE6-455A-AA9E-553B424280FF}"/>
                </a:ext>
              </a:extLst>
            </p:cNvPr>
            <p:cNvSpPr txBox="1"/>
            <p:nvPr/>
          </p:nvSpPr>
          <p:spPr>
            <a:xfrm>
              <a:off x="2557116"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18" name="Straight Connector 17">
              <a:extLst>
                <a:ext uri="{FF2B5EF4-FFF2-40B4-BE49-F238E27FC236}">
                  <a16:creationId xmlns:a16="http://schemas.microsoft.com/office/drawing/2014/main" id="{BAF52A73-05B1-4A20-A58E-5FB2417BAEB9}"/>
                </a:ext>
              </a:extLst>
            </p:cNvPr>
            <p:cNvCxnSpPr>
              <a:cxnSpLocks/>
              <a:stCxn id="17" idx="1"/>
              <a:endCxn id="17" idx="3"/>
            </p:cNvCxnSpPr>
            <p:nvPr/>
          </p:nvCxnSpPr>
          <p:spPr>
            <a:xfrm>
              <a:off x="2557116"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190FB1C-893C-47D4-AD48-A1510AF52DC4}"/>
                    </a:ext>
                  </a:extLst>
                </p:cNvPr>
                <p:cNvSpPr txBox="1"/>
                <p:nvPr/>
              </p:nvSpPr>
              <p:spPr>
                <a:xfrm>
                  <a:off x="3030420" y="2545741"/>
                  <a:ext cx="720069" cy="523220"/>
                </a:xfrm>
                <a:prstGeom prst="rect">
                  <a:avLst/>
                </a:prstGeom>
                <a:noFill/>
              </p:spPr>
              <p:txBody>
                <a:bodyPr wrap="none" rtlCol="0">
                  <a:spAutoFit/>
                </a:bodyPr>
                <a:lstStyle/>
                <a:p>
                  <a:pPr>
                    <a:buNone/>
                  </a:pPr>
                  <a14:m>
                    <m:oMath xmlns:m="http://schemas.openxmlformats.org/officeDocument/2006/math">
                      <m:r>
                        <a:rPr lang="en-GB" i="0" dirty="0" smtClean="0">
                          <a:latin typeface="Cambria Math" panose="02040503050406030204" pitchFamily="18" charset="0"/>
                          <a:ea typeface="Cambria Math" panose="02040503050406030204" pitchFamily="18" charset="0"/>
                        </a:rPr>
                        <m:t>×</m:t>
                      </m:r>
                      <m:r>
                        <a:rPr lang="en-GB" b="0" i="0" dirty="0" smtClean="0">
                          <a:latin typeface="Cambria Math" panose="02040503050406030204" pitchFamily="18" charset="0"/>
                          <a:ea typeface="Cambria Math" panose="02040503050406030204" pitchFamily="18" charset="0"/>
                        </a:rPr>
                        <m:t> </m:t>
                      </m:r>
                    </m:oMath>
                  </a14:m>
                  <a:r>
                    <a:rPr lang="en-GB" dirty="0"/>
                    <a:t>1</a:t>
                  </a:r>
                </a:p>
              </p:txBody>
            </p:sp>
          </mc:Choice>
          <mc:Fallback xmlns="">
            <p:sp>
              <p:nvSpPr>
                <p:cNvPr id="19" name="TextBox 18">
                  <a:extLst>
                    <a:ext uri="{FF2B5EF4-FFF2-40B4-BE49-F238E27FC236}">
                      <a16:creationId xmlns:a16="http://schemas.microsoft.com/office/drawing/2014/main" id="{5190FB1C-893C-47D4-AD48-A1510AF52DC4}"/>
                    </a:ext>
                  </a:extLst>
                </p:cNvPr>
                <p:cNvSpPr txBox="1">
                  <a:spLocks noRot="1" noChangeAspect="1" noMove="1" noResize="1" noEditPoints="1" noAdjustHandles="1" noChangeArrowheads="1" noChangeShapeType="1" noTextEdit="1"/>
                </p:cNvSpPr>
                <p:nvPr/>
              </p:nvSpPr>
              <p:spPr>
                <a:xfrm>
                  <a:off x="3030420" y="2545741"/>
                  <a:ext cx="720069" cy="523220"/>
                </a:xfrm>
                <a:prstGeom prst="rect">
                  <a:avLst/>
                </a:prstGeom>
                <a:blipFill>
                  <a:blip r:embed="rId5"/>
                  <a:stretch>
                    <a:fillRect t="-12791" r="-15126"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DC2845E-8179-4F48-9D09-E2F815740DD5}"/>
                    </a:ext>
                  </a:extLst>
                </p:cNvPr>
                <p:cNvSpPr txBox="1"/>
                <p:nvPr/>
              </p:nvSpPr>
              <p:spPr>
                <a:xfrm>
                  <a:off x="3647728"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20" name="TextBox 19">
                  <a:extLst>
                    <a:ext uri="{FF2B5EF4-FFF2-40B4-BE49-F238E27FC236}">
                      <a16:creationId xmlns:a16="http://schemas.microsoft.com/office/drawing/2014/main" id="{2DC2845E-8179-4F48-9D09-E2F815740DD5}"/>
                    </a:ext>
                  </a:extLst>
                </p:cNvPr>
                <p:cNvSpPr txBox="1">
                  <a:spLocks noRot="1" noChangeAspect="1" noMove="1" noResize="1" noEditPoints="1" noAdjustHandles="1" noChangeArrowheads="1" noChangeShapeType="1" noTextEdit="1"/>
                </p:cNvSpPr>
                <p:nvPr/>
              </p:nvSpPr>
              <p:spPr>
                <a:xfrm>
                  <a:off x="3647728" y="2535404"/>
                  <a:ext cx="551754" cy="523220"/>
                </a:xfrm>
                <a:prstGeom prst="rect">
                  <a:avLst/>
                </a:prstGeom>
                <a:blipFill>
                  <a:blip r:embed="rId6"/>
                  <a:stretch>
                    <a:fillRect/>
                  </a:stretch>
                </a:blipFill>
              </p:spPr>
              <p:txBody>
                <a:bodyPr/>
                <a:lstStyle/>
                <a:p>
                  <a:r>
                    <a:rPr lang="en-GB">
                      <a:noFill/>
                    </a:rPr>
                    <a:t> </a:t>
                  </a:r>
                </a:p>
              </p:txBody>
            </p:sp>
          </mc:Fallback>
        </mc:AlternateContent>
        <p:sp>
          <p:nvSpPr>
            <p:cNvPr id="21" name="Rectangle 20">
              <a:extLst>
                <a:ext uri="{FF2B5EF4-FFF2-40B4-BE49-F238E27FC236}">
                  <a16:creationId xmlns:a16="http://schemas.microsoft.com/office/drawing/2014/main" id="{28ED26E6-E41E-4A2C-948F-0DF901A00C86}"/>
                </a:ext>
              </a:extLst>
            </p:cNvPr>
            <p:cNvSpPr/>
            <p:nvPr/>
          </p:nvSpPr>
          <p:spPr>
            <a:xfrm>
              <a:off x="4151784"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1FCF5FCB-FA9E-4CA8-B595-3AF423654A71}"/>
              </a:ext>
            </a:extLst>
          </p:cNvPr>
          <p:cNvSpPr txBox="1"/>
          <p:nvPr/>
        </p:nvSpPr>
        <p:spPr>
          <a:xfrm>
            <a:off x="263352" y="2113692"/>
            <a:ext cx="505267" cy="523220"/>
          </a:xfrm>
          <a:prstGeom prst="rect">
            <a:avLst/>
          </a:prstGeom>
          <a:noFill/>
        </p:spPr>
        <p:txBody>
          <a:bodyPr wrap="none" rtlCol="0">
            <a:spAutoFit/>
          </a:bodyPr>
          <a:lstStyle/>
          <a:p>
            <a:pPr>
              <a:buNone/>
            </a:pPr>
            <a:r>
              <a:rPr lang="en-GB" dirty="0">
                <a:solidFill>
                  <a:srgbClr val="00628C"/>
                </a:solidFill>
              </a:rPr>
              <a:t>a)</a:t>
            </a:r>
          </a:p>
        </p:txBody>
      </p:sp>
      <p:grpSp>
        <p:nvGrpSpPr>
          <p:cNvPr id="22" name="Group 21">
            <a:extLst>
              <a:ext uri="{FF2B5EF4-FFF2-40B4-BE49-F238E27FC236}">
                <a16:creationId xmlns:a16="http://schemas.microsoft.com/office/drawing/2014/main" id="{1A6CDC62-0020-47D5-8D5D-B16CA0A3ED64}"/>
              </a:ext>
            </a:extLst>
          </p:cNvPr>
          <p:cNvGrpSpPr/>
          <p:nvPr/>
        </p:nvGrpSpPr>
        <p:grpSpPr>
          <a:xfrm>
            <a:off x="767408" y="3612851"/>
            <a:ext cx="2376184" cy="1040285"/>
            <a:chOff x="2423592" y="2276872"/>
            <a:chExt cx="2376184" cy="1040285"/>
          </a:xfrm>
        </p:grpSpPr>
        <p:sp>
          <p:nvSpPr>
            <p:cNvPr id="23" name="TextBox 22">
              <a:extLst>
                <a:ext uri="{FF2B5EF4-FFF2-40B4-BE49-F238E27FC236}">
                  <a16:creationId xmlns:a16="http://schemas.microsoft.com/office/drawing/2014/main" id="{02C30630-33D8-408C-B18C-7A83F957B5DC}"/>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24" name="Straight Connector 23">
              <a:extLst>
                <a:ext uri="{FF2B5EF4-FFF2-40B4-BE49-F238E27FC236}">
                  <a16:creationId xmlns:a16="http://schemas.microsoft.com/office/drawing/2014/main" id="{7CB81C88-EA1A-4308-926F-51D1BF2C7761}"/>
                </a:ext>
              </a:extLst>
            </p:cNvPr>
            <p:cNvCxnSpPr>
              <a:cxnSpLocks/>
              <a:stCxn id="23" idx="1"/>
              <a:endCxn id="23"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576A52D-1525-4925-A826-5D3623AE29A5}"/>
                    </a:ext>
                  </a:extLst>
                </p:cNvPr>
                <p:cNvSpPr txBox="1"/>
                <p:nvPr/>
              </p:nvSpPr>
              <p:spPr>
                <a:xfrm>
                  <a:off x="2423592" y="2545740"/>
                  <a:ext cx="740908" cy="523220"/>
                </a:xfrm>
                <a:prstGeom prst="rect">
                  <a:avLst/>
                </a:prstGeom>
                <a:noFill/>
              </p:spPr>
              <p:txBody>
                <a:bodyPr wrap="none" rtlCol="0">
                  <a:spAutoFit/>
                </a:bodyPr>
                <a:lstStyle/>
                <a:p>
                  <a:pPr>
                    <a:buNone/>
                  </a:pPr>
                  <a:r>
                    <a:rPr lang="en-GB" dirty="0"/>
                    <a:t>4 </a:t>
                  </a:r>
                  <a14:m>
                    <m:oMath xmlns:m="http://schemas.openxmlformats.org/officeDocument/2006/math">
                      <m:r>
                        <a:rPr lang="en-GB" i="0" dirty="0" smtClean="0">
                          <a:latin typeface="Cambria Math" panose="02040503050406030204" pitchFamily="18" charset="0"/>
                          <a:ea typeface="Cambria Math" panose="02040503050406030204" pitchFamily="18" charset="0"/>
                        </a:rPr>
                        <m:t>×</m:t>
                      </m:r>
                    </m:oMath>
                  </a14:m>
                  <a:endParaRPr lang="en-GB" dirty="0"/>
                </a:p>
              </p:txBody>
            </p:sp>
          </mc:Choice>
          <mc:Fallback xmlns="">
            <p:sp>
              <p:nvSpPr>
                <p:cNvPr id="25" name="TextBox 24">
                  <a:extLst>
                    <a:ext uri="{FF2B5EF4-FFF2-40B4-BE49-F238E27FC236}">
                      <a16:creationId xmlns:a16="http://schemas.microsoft.com/office/drawing/2014/main" id="{D576A52D-1525-4925-A826-5D3623AE29A5}"/>
                    </a:ext>
                  </a:extLst>
                </p:cNvPr>
                <p:cNvSpPr txBox="1">
                  <a:spLocks noRot="1" noChangeAspect="1" noMove="1" noResize="1" noEditPoints="1" noAdjustHandles="1" noChangeArrowheads="1" noChangeShapeType="1" noTextEdit="1"/>
                </p:cNvSpPr>
                <p:nvPr/>
              </p:nvSpPr>
              <p:spPr>
                <a:xfrm>
                  <a:off x="2423592" y="2545740"/>
                  <a:ext cx="740908" cy="523220"/>
                </a:xfrm>
                <a:prstGeom prst="rect">
                  <a:avLst/>
                </a:prstGeom>
                <a:blipFill>
                  <a:blip r:embed="rId7"/>
                  <a:stretch>
                    <a:fillRect l="-17355"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7532B29-15B0-4CED-A482-5B8531D73B09}"/>
                    </a:ext>
                  </a:extLst>
                </p:cNvPr>
                <p:cNvSpPr txBox="1"/>
                <p:nvPr/>
              </p:nvSpPr>
              <p:spPr>
                <a:xfrm>
                  <a:off x="3575720"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26" name="TextBox 25">
                  <a:extLst>
                    <a:ext uri="{FF2B5EF4-FFF2-40B4-BE49-F238E27FC236}">
                      <a16:creationId xmlns:a16="http://schemas.microsoft.com/office/drawing/2014/main" id="{87532B29-15B0-4CED-A482-5B8531D73B09}"/>
                    </a:ext>
                  </a:extLst>
                </p:cNvPr>
                <p:cNvSpPr txBox="1">
                  <a:spLocks noRot="1" noChangeAspect="1" noMove="1" noResize="1" noEditPoints="1" noAdjustHandles="1" noChangeArrowheads="1" noChangeShapeType="1" noTextEdit="1"/>
                </p:cNvSpPr>
                <p:nvPr/>
              </p:nvSpPr>
              <p:spPr>
                <a:xfrm>
                  <a:off x="3575720" y="2535404"/>
                  <a:ext cx="551754" cy="523220"/>
                </a:xfrm>
                <a:prstGeom prst="rect">
                  <a:avLst/>
                </a:prstGeom>
                <a:blipFill>
                  <a:blip r:embed="rId8"/>
                  <a:stretch>
                    <a:fillRect/>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DBA3DB81-CBF2-464F-9ED6-234B98A394E2}"/>
                </a:ext>
              </a:extLst>
            </p:cNvPr>
            <p:cNvSpPr/>
            <p:nvPr/>
          </p:nvSpPr>
          <p:spPr>
            <a:xfrm>
              <a:off x="4079776"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536A2E70-67DA-4079-8DC6-7B8EFB7477CE}"/>
              </a:ext>
            </a:extLst>
          </p:cNvPr>
          <p:cNvGrpSpPr/>
          <p:nvPr/>
        </p:nvGrpSpPr>
        <p:grpSpPr>
          <a:xfrm>
            <a:off x="3503712" y="3612850"/>
            <a:ext cx="2314668" cy="1040285"/>
            <a:chOff x="2557116" y="2276872"/>
            <a:chExt cx="2314668" cy="1040285"/>
          </a:xfrm>
        </p:grpSpPr>
        <p:sp>
          <p:nvSpPr>
            <p:cNvPr id="29" name="TextBox 28">
              <a:extLst>
                <a:ext uri="{FF2B5EF4-FFF2-40B4-BE49-F238E27FC236}">
                  <a16:creationId xmlns:a16="http://schemas.microsoft.com/office/drawing/2014/main" id="{71647221-0BA0-4FF9-863D-6B0E39C8176E}"/>
                </a:ext>
              </a:extLst>
            </p:cNvPr>
            <p:cNvSpPr txBox="1"/>
            <p:nvPr/>
          </p:nvSpPr>
          <p:spPr>
            <a:xfrm>
              <a:off x="2557116"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30" name="Straight Connector 29">
              <a:extLst>
                <a:ext uri="{FF2B5EF4-FFF2-40B4-BE49-F238E27FC236}">
                  <a16:creationId xmlns:a16="http://schemas.microsoft.com/office/drawing/2014/main" id="{82A5C270-F5CE-4D6F-AF06-AD394C070824}"/>
                </a:ext>
              </a:extLst>
            </p:cNvPr>
            <p:cNvCxnSpPr>
              <a:cxnSpLocks/>
              <a:stCxn id="29" idx="1"/>
              <a:endCxn id="29" idx="3"/>
            </p:cNvCxnSpPr>
            <p:nvPr/>
          </p:nvCxnSpPr>
          <p:spPr>
            <a:xfrm>
              <a:off x="2557116"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C20FCF2-FC1A-4724-886F-22F26A7B213D}"/>
                    </a:ext>
                  </a:extLst>
                </p:cNvPr>
                <p:cNvSpPr txBox="1"/>
                <p:nvPr/>
              </p:nvSpPr>
              <p:spPr>
                <a:xfrm>
                  <a:off x="3030420" y="2545741"/>
                  <a:ext cx="720069" cy="523220"/>
                </a:xfrm>
                <a:prstGeom prst="rect">
                  <a:avLst/>
                </a:prstGeom>
                <a:noFill/>
              </p:spPr>
              <p:txBody>
                <a:bodyPr wrap="none" rtlCol="0">
                  <a:spAutoFit/>
                </a:bodyPr>
                <a:lstStyle/>
                <a:p>
                  <a:pPr>
                    <a:buNone/>
                  </a:pPr>
                  <a14:m>
                    <m:oMath xmlns:m="http://schemas.openxmlformats.org/officeDocument/2006/math">
                      <m:r>
                        <a:rPr lang="en-GB" i="0" dirty="0" smtClean="0">
                          <a:latin typeface="Cambria Math" panose="02040503050406030204" pitchFamily="18" charset="0"/>
                          <a:ea typeface="Cambria Math" panose="02040503050406030204" pitchFamily="18" charset="0"/>
                        </a:rPr>
                        <m:t>×</m:t>
                      </m:r>
                      <m:r>
                        <a:rPr lang="en-GB" b="0" i="0" dirty="0" smtClean="0">
                          <a:latin typeface="Cambria Math" panose="02040503050406030204" pitchFamily="18" charset="0"/>
                          <a:ea typeface="Cambria Math" panose="02040503050406030204" pitchFamily="18" charset="0"/>
                        </a:rPr>
                        <m:t> </m:t>
                      </m:r>
                    </m:oMath>
                  </a14:m>
                  <a:r>
                    <a:rPr lang="en-GB" dirty="0"/>
                    <a:t>4</a:t>
                  </a:r>
                </a:p>
              </p:txBody>
            </p:sp>
          </mc:Choice>
          <mc:Fallback xmlns="">
            <p:sp>
              <p:nvSpPr>
                <p:cNvPr id="31" name="TextBox 30">
                  <a:extLst>
                    <a:ext uri="{FF2B5EF4-FFF2-40B4-BE49-F238E27FC236}">
                      <a16:creationId xmlns:a16="http://schemas.microsoft.com/office/drawing/2014/main" id="{EC20FCF2-FC1A-4724-886F-22F26A7B213D}"/>
                    </a:ext>
                  </a:extLst>
                </p:cNvPr>
                <p:cNvSpPr txBox="1">
                  <a:spLocks noRot="1" noChangeAspect="1" noMove="1" noResize="1" noEditPoints="1" noAdjustHandles="1" noChangeArrowheads="1" noChangeShapeType="1" noTextEdit="1"/>
                </p:cNvSpPr>
                <p:nvPr/>
              </p:nvSpPr>
              <p:spPr>
                <a:xfrm>
                  <a:off x="3030420" y="2545741"/>
                  <a:ext cx="720069" cy="523220"/>
                </a:xfrm>
                <a:prstGeom prst="rect">
                  <a:avLst/>
                </a:prstGeom>
                <a:blipFill>
                  <a:blip r:embed="rId9"/>
                  <a:stretch>
                    <a:fillRect t="-12791" r="-15126"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525C11D-E460-4A9B-A1F2-C19C20BC3CCA}"/>
                    </a:ext>
                  </a:extLst>
                </p:cNvPr>
                <p:cNvSpPr txBox="1"/>
                <p:nvPr/>
              </p:nvSpPr>
              <p:spPr>
                <a:xfrm>
                  <a:off x="3647728"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32" name="TextBox 31">
                  <a:extLst>
                    <a:ext uri="{FF2B5EF4-FFF2-40B4-BE49-F238E27FC236}">
                      <a16:creationId xmlns:a16="http://schemas.microsoft.com/office/drawing/2014/main" id="{A525C11D-E460-4A9B-A1F2-C19C20BC3CCA}"/>
                    </a:ext>
                  </a:extLst>
                </p:cNvPr>
                <p:cNvSpPr txBox="1">
                  <a:spLocks noRot="1" noChangeAspect="1" noMove="1" noResize="1" noEditPoints="1" noAdjustHandles="1" noChangeArrowheads="1" noChangeShapeType="1" noTextEdit="1"/>
                </p:cNvSpPr>
                <p:nvPr/>
              </p:nvSpPr>
              <p:spPr>
                <a:xfrm>
                  <a:off x="3647728" y="2535404"/>
                  <a:ext cx="551754" cy="523220"/>
                </a:xfrm>
                <a:prstGeom prst="rect">
                  <a:avLst/>
                </a:prstGeom>
                <a:blipFill>
                  <a:blip r:embed="rId10"/>
                  <a:stretch>
                    <a:fillRect/>
                  </a:stretch>
                </a:blipFill>
              </p:spPr>
              <p:txBody>
                <a:bodyPr/>
                <a:lstStyle/>
                <a:p>
                  <a:r>
                    <a:rPr lang="en-GB">
                      <a:noFill/>
                    </a:rPr>
                    <a:t> </a:t>
                  </a:r>
                </a:p>
              </p:txBody>
            </p:sp>
          </mc:Fallback>
        </mc:AlternateContent>
        <p:sp>
          <p:nvSpPr>
            <p:cNvPr id="33" name="Rectangle 32">
              <a:extLst>
                <a:ext uri="{FF2B5EF4-FFF2-40B4-BE49-F238E27FC236}">
                  <a16:creationId xmlns:a16="http://schemas.microsoft.com/office/drawing/2014/main" id="{21A35E16-9395-4984-85F1-27E9F2505065}"/>
                </a:ext>
              </a:extLst>
            </p:cNvPr>
            <p:cNvSpPr/>
            <p:nvPr/>
          </p:nvSpPr>
          <p:spPr>
            <a:xfrm>
              <a:off x="4151784"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TextBox 33">
            <a:extLst>
              <a:ext uri="{FF2B5EF4-FFF2-40B4-BE49-F238E27FC236}">
                <a16:creationId xmlns:a16="http://schemas.microsoft.com/office/drawing/2014/main" id="{6A3278A5-1845-4EEB-AF3C-9137E367CBF2}"/>
              </a:ext>
            </a:extLst>
          </p:cNvPr>
          <p:cNvSpPr txBox="1"/>
          <p:nvPr/>
        </p:nvSpPr>
        <p:spPr>
          <a:xfrm>
            <a:off x="263352" y="3881719"/>
            <a:ext cx="484428" cy="523220"/>
          </a:xfrm>
          <a:prstGeom prst="rect">
            <a:avLst/>
          </a:prstGeom>
          <a:noFill/>
        </p:spPr>
        <p:txBody>
          <a:bodyPr wrap="none" rtlCol="0">
            <a:spAutoFit/>
          </a:bodyPr>
          <a:lstStyle/>
          <a:p>
            <a:pPr>
              <a:buNone/>
            </a:pPr>
            <a:r>
              <a:rPr lang="en-GB" dirty="0">
                <a:solidFill>
                  <a:srgbClr val="00628C"/>
                </a:solidFill>
              </a:rPr>
              <a:t>c)</a:t>
            </a:r>
          </a:p>
        </p:txBody>
      </p:sp>
      <p:grpSp>
        <p:nvGrpSpPr>
          <p:cNvPr id="35" name="Group 34">
            <a:extLst>
              <a:ext uri="{FF2B5EF4-FFF2-40B4-BE49-F238E27FC236}">
                <a16:creationId xmlns:a16="http://schemas.microsoft.com/office/drawing/2014/main" id="{F6536561-DEA1-467F-97C6-F644B87D5A79}"/>
              </a:ext>
            </a:extLst>
          </p:cNvPr>
          <p:cNvGrpSpPr/>
          <p:nvPr/>
        </p:nvGrpSpPr>
        <p:grpSpPr>
          <a:xfrm>
            <a:off x="6779311" y="1835306"/>
            <a:ext cx="2376184" cy="1040285"/>
            <a:chOff x="2423592" y="2276872"/>
            <a:chExt cx="2376184" cy="1040285"/>
          </a:xfrm>
        </p:grpSpPr>
        <p:sp>
          <p:nvSpPr>
            <p:cNvPr id="36" name="TextBox 35">
              <a:extLst>
                <a:ext uri="{FF2B5EF4-FFF2-40B4-BE49-F238E27FC236}">
                  <a16:creationId xmlns:a16="http://schemas.microsoft.com/office/drawing/2014/main" id="{433E0AB4-3B04-4673-9E37-92A2D803A71D}"/>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37" name="Straight Connector 36">
              <a:extLst>
                <a:ext uri="{FF2B5EF4-FFF2-40B4-BE49-F238E27FC236}">
                  <a16:creationId xmlns:a16="http://schemas.microsoft.com/office/drawing/2014/main" id="{83D54B02-F00D-42A7-A622-D57C3516DDCD}"/>
                </a:ext>
              </a:extLst>
            </p:cNvPr>
            <p:cNvCxnSpPr>
              <a:cxnSpLocks/>
              <a:stCxn id="36" idx="1"/>
              <a:endCxn id="36"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FE6E132-2DED-4BD2-8963-74910EF4C455}"/>
                    </a:ext>
                  </a:extLst>
                </p:cNvPr>
                <p:cNvSpPr txBox="1"/>
                <p:nvPr/>
              </p:nvSpPr>
              <p:spPr>
                <a:xfrm>
                  <a:off x="2423592" y="2545740"/>
                  <a:ext cx="740908" cy="523220"/>
                </a:xfrm>
                <a:prstGeom prst="rect">
                  <a:avLst/>
                </a:prstGeom>
                <a:noFill/>
              </p:spPr>
              <p:txBody>
                <a:bodyPr wrap="none" rtlCol="0">
                  <a:spAutoFit/>
                </a:bodyPr>
                <a:lstStyle/>
                <a:p>
                  <a:pPr>
                    <a:buNone/>
                  </a:pPr>
                  <a:r>
                    <a:rPr lang="en-GB" dirty="0"/>
                    <a:t>2 </a:t>
                  </a:r>
                  <a14:m>
                    <m:oMath xmlns:m="http://schemas.openxmlformats.org/officeDocument/2006/math">
                      <m:r>
                        <a:rPr lang="en-GB" i="0" dirty="0" smtClean="0">
                          <a:latin typeface="Cambria Math" panose="02040503050406030204" pitchFamily="18" charset="0"/>
                          <a:ea typeface="Cambria Math" panose="02040503050406030204" pitchFamily="18" charset="0"/>
                        </a:rPr>
                        <m:t>×</m:t>
                      </m:r>
                    </m:oMath>
                  </a14:m>
                  <a:endParaRPr lang="en-GB" dirty="0"/>
                </a:p>
              </p:txBody>
            </p:sp>
          </mc:Choice>
          <mc:Fallback xmlns="">
            <p:sp>
              <p:nvSpPr>
                <p:cNvPr id="38" name="TextBox 37">
                  <a:extLst>
                    <a:ext uri="{FF2B5EF4-FFF2-40B4-BE49-F238E27FC236}">
                      <a16:creationId xmlns:a16="http://schemas.microsoft.com/office/drawing/2014/main" id="{CFE6E132-2DED-4BD2-8963-74910EF4C455}"/>
                    </a:ext>
                  </a:extLst>
                </p:cNvPr>
                <p:cNvSpPr txBox="1">
                  <a:spLocks noRot="1" noChangeAspect="1" noMove="1" noResize="1" noEditPoints="1" noAdjustHandles="1" noChangeArrowheads="1" noChangeShapeType="1" noTextEdit="1"/>
                </p:cNvSpPr>
                <p:nvPr/>
              </p:nvSpPr>
              <p:spPr>
                <a:xfrm>
                  <a:off x="2423592" y="2545740"/>
                  <a:ext cx="740908" cy="523220"/>
                </a:xfrm>
                <a:prstGeom prst="rect">
                  <a:avLst/>
                </a:prstGeom>
                <a:blipFill>
                  <a:blip r:embed="rId11"/>
                  <a:stretch>
                    <a:fillRect l="-16393"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A02EEE2-9CA7-4CB8-9A28-9AEBF7B75FCC}"/>
                    </a:ext>
                  </a:extLst>
                </p:cNvPr>
                <p:cNvSpPr txBox="1"/>
                <p:nvPr/>
              </p:nvSpPr>
              <p:spPr>
                <a:xfrm>
                  <a:off x="3575720"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39" name="TextBox 38">
                  <a:extLst>
                    <a:ext uri="{FF2B5EF4-FFF2-40B4-BE49-F238E27FC236}">
                      <a16:creationId xmlns:a16="http://schemas.microsoft.com/office/drawing/2014/main" id="{6A02EEE2-9CA7-4CB8-9A28-9AEBF7B75FCC}"/>
                    </a:ext>
                  </a:extLst>
                </p:cNvPr>
                <p:cNvSpPr txBox="1">
                  <a:spLocks noRot="1" noChangeAspect="1" noMove="1" noResize="1" noEditPoints="1" noAdjustHandles="1" noChangeArrowheads="1" noChangeShapeType="1" noTextEdit="1"/>
                </p:cNvSpPr>
                <p:nvPr/>
              </p:nvSpPr>
              <p:spPr>
                <a:xfrm>
                  <a:off x="3575720" y="2535404"/>
                  <a:ext cx="551754" cy="523220"/>
                </a:xfrm>
                <a:prstGeom prst="rect">
                  <a:avLst/>
                </a:prstGeom>
                <a:blipFill>
                  <a:blip r:embed="rId12"/>
                  <a:stretch>
                    <a:fillRect/>
                  </a:stretch>
                </a:blipFill>
              </p:spPr>
              <p:txBody>
                <a:bodyPr/>
                <a:lstStyle/>
                <a:p>
                  <a:r>
                    <a:rPr lang="en-GB">
                      <a:noFill/>
                    </a:rPr>
                    <a:t> </a:t>
                  </a:r>
                </a:p>
              </p:txBody>
            </p:sp>
          </mc:Fallback>
        </mc:AlternateContent>
        <p:sp>
          <p:nvSpPr>
            <p:cNvPr id="40" name="Rectangle 39">
              <a:extLst>
                <a:ext uri="{FF2B5EF4-FFF2-40B4-BE49-F238E27FC236}">
                  <a16:creationId xmlns:a16="http://schemas.microsoft.com/office/drawing/2014/main" id="{38EEC6B8-0748-48D8-8E3F-43ADEF4FCCF4}"/>
                </a:ext>
              </a:extLst>
            </p:cNvPr>
            <p:cNvSpPr/>
            <p:nvPr/>
          </p:nvSpPr>
          <p:spPr>
            <a:xfrm>
              <a:off x="4079776"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35612E5B-DC62-478C-827C-1FAB0FCA5EA5}"/>
              </a:ext>
            </a:extLst>
          </p:cNvPr>
          <p:cNvGrpSpPr/>
          <p:nvPr/>
        </p:nvGrpSpPr>
        <p:grpSpPr>
          <a:xfrm>
            <a:off x="9515615" y="1835305"/>
            <a:ext cx="2314668" cy="1040285"/>
            <a:chOff x="2557116" y="2276872"/>
            <a:chExt cx="2314668" cy="1040285"/>
          </a:xfrm>
        </p:grpSpPr>
        <p:sp>
          <p:nvSpPr>
            <p:cNvPr id="42" name="TextBox 41">
              <a:extLst>
                <a:ext uri="{FF2B5EF4-FFF2-40B4-BE49-F238E27FC236}">
                  <a16:creationId xmlns:a16="http://schemas.microsoft.com/office/drawing/2014/main" id="{C0522436-D7EE-47D2-9032-D20967D9A5CD}"/>
                </a:ext>
              </a:extLst>
            </p:cNvPr>
            <p:cNvSpPr txBox="1"/>
            <p:nvPr/>
          </p:nvSpPr>
          <p:spPr>
            <a:xfrm>
              <a:off x="2557116"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43" name="Straight Connector 42">
              <a:extLst>
                <a:ext uri="{FF2B5EF4-FFF2-40B4-BE49-F238E27FC236}">
                  <a16:creationId xmlns:a16="http://schemas.microsoft.com/office/drawing/2014/main" id="{95A5A07C-1FC1-4604-B8A3-5228A3944470}"/>
                </a:ext>
              </a:extLst>
            </p:cNvPr>
            <p:cNvCxnSpPr>
              <a:stCxn id="42" idx="1"/>
              <a:endCxn id="42" idx="3"/>
            </p:cNvCxnSpPr>
            <p:nvPr/>
          </p:nvCxnSpPr>
          <p:spPr>
            <a:xfrm>
              <a:off x="2557116"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D889F6D-E747-4D80-9F43-561FCC333C90}"/>
                    </a:ext>
                  </a:extLst>
                </p:cNvPr>
                <p:cNvSpPr txBox="1"/>
                <p:nvPr/>
              </p:nvSpPr>
              <p:spPr>
                <a:xfrm>
                  <a:off x="3030420" y="2545741"/>
                  <a:ext cx="720069" cy="523220"/>
                </a:xfrm>
                <a:prstGeom prst="rect">
                  <a:avLst/>
                </a:prstGeom>
                <a:noFill/>
              </p:spPr>
              <p:txBody>
                <a:bodyPr wrap="none" rtlCol="0">
                  <a:spAutoFit/>
                </a:bodyPr>
                <a:lstStyle/>
                <a:p>
                  <a:pPr>
                    <a:buNone/>
                  </a:pPr>
                  <a14:m>
                    <m:oMath xmlns:m="http://schemas.openxmlformats.org/officeDocument/2006/math">
                      <m:r>
                        <a:rPr lang="en-GB" i="0" dirty="0" smtClean="0">
                          <a:latin typeface="Cambria Math" panose="02040503050406030204" pitchFamily="18" charset="0"/>
                          <a:ea typeface="Cambria Math" panose="02040503050406030204" pitchFamily="18" charset="0"/>
                        </a:rPr>
                        <m:t>×</m:t>
                      </m:r>
                      <m:r>
                        <a:rPr lang="en-GB" b="0" i="0" dirty="0" smtClean="0">
                          <a:latin typeface="Cambria Math" panose="02040503050406030204" pitchFamily="18" charset="0"/>
                          <a:ea typeface="Cambria Math" panose="02040503050406030204" pitchFamily="18" charset="0"/>
                        </a:rPr>
                        <m:t> </m:t>
                      </m:r>
                    </m:oMath>
                  </a14:m>
                  <a:r>
                    <a:rPr lang="en-GB" dirty="0"/>
                    <a:t>2</a:t>
                  </a:r>
                </a:p>
              </p:txBody>
            </p:sp>
          </mc:Choice>
          <mc:Fallback xmlns="">
            <p:sp>
              <p:nvSpPr>
                <p:cNvPr id="44" name="TextBox 43">
                  <a:extLst>
                    <a:ext uri="{FF2B5EF4-FFF2-40B4-BE49-F238E27FC236}">
                      <a16:creationId xmlns:a16="http://schemas.microsoft.com/office/drawing/2014/main" id="{9D889F6D-E747-4D80-9F43-561FCC333C90}"/>
                    </a:ext>
                  </a:extLst>
                </p:cNvPr>
                <p:cNvSpPr txBox="1">
                  <a:spLocks noRot="1" noChangeAspect="1" noMove="1" noResize="1" noEditPoints="1" noAdjustHandles="1" noChangeArrowheads="1" noChangeShapeType="1" noTextEdit="1"/>
                </p:cNvSpPr>
                <p:nvPr/>
              </p:nvSpPr>
              <p:spPr>
                <a:xfrm>
                  <a:off x="3030420" y="2545741"/>
                  <a:ext cx="720069" cy="523220"/>
                </a:xfrm>
                <a:prstGeom prst="rect">
                  <a:avLst/>
                </a:prstGeom>
                <a:blipFill>
                  <a:blip r:embed="rId13"/>
                  <a:stretch>
                    <a:fillRect t="-11628" r="-15254"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D54E2DA-735D-4FF7-93FC-96E07B992008}"/>
                    </a:ext>
                  </a:extLst>
                </p:cNvPr>
                <p:cNvSpPr txBox="1"/>
                <p:nvPr/>
              </p:nvSpPr>
              <p:spPr>
                <a:xfrm>
                  <a:off x="3647728"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45" name="TextBox 44">
                  <a:extLst>
                    <a:ext uri="{FF2B5EF4-FFF2-40B4-BE49-F238E27FC236}">
                      <a16:creationId xmlns:a16="http://schemas.microsoft.com/office/drawing/2014/main" id="{2D54E2DA-735D-4FF7-93FC-96E07B992008}"/>
                    </a:ext>
                  </a:extLst>
                </p:cNvPr>
                <p:cNvSpPr txBox="1">
                  <a:spLocks noRot="1" noChangeAspect="1" noMove="1" noResize="1" noEditPoints="1" noAdjustHandles="1" noChangeArrowheads="1" noChangeShapeType="1" noTextEdit="1"/>
                </p:cNvSpPr>
                <p:nvPr/>
              </p:nvSpPr>
              <p:spPr>
                <a:xfrm>
                  <a:off x="3647728" y="2535404"/>
                  <a:ext cx="551754" cy="523220"/>
                </a:xfrm>
                <a:prstGeom prst="rect">
                  <a:avLst/>
                </a:prstGeom>
                <a:blipFill>
                  <a:blip r:embed="rId14"/>
                  <a:stretch>
                    <a:fillRect/>
                  </a:stretch>
                </a:blipFill>
              </p:spPr>
              <p:txBody>
                <a:bodyPr/>
                <a:lstStyle/>
                <a:p>
                  <a:r>
                    <a:rPr lang="en-GB">
                      <a:noFill/>
                    </a:rPr>
                    <a:t> </a:t>
                  </a:r>
                </a:p>
              </p:txBody>
            </p:sp>
          </mc:Fallback>
        </mc:AlternateContent>
        <p:sp>
          <p:nvSpPr>
            <p:cNvPr id="46" name="Rectangle 45">
              <a:extLst>
                <a:ext uri="{FF2B5EF4-FFF2-40B4-BE49-F238E27FC236}">
                  <a16:creationId xmlns:a16="http://schemas.microsoft.com/office/drawing/2014/main" id="{881F5E16-AC08-4E1C-84CF-1B2A3FE5D474}"/>
                </a:ext>
              </a:extLst>
            </p:cNvPr>
            <p:cNvSpPr/>
            <p:nvPr/>
          </p:nvSpPr>
          <p:spPr>
            <a:xfrm>
              <a:off x="4151784"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a:extLst>
              <a:ext uri="{FF2B5EF4-FFF2-40B4-BE49-F238E27FC236}">
                <a16:creationId xmlns:a16="http://schemas.microsoft.com/office/drawing/2014/main" id="{15584BD4-A5B3-478C-B36A-CAE2E3BFC1CE}"/>
              </a:ext>
            </a:extLst>
          </p:cNvPr>
          <p:cNvSpPr txBox="1"/>
          <p:nvPr/>
        </p:nvSpPr>
        <p:spPr>
          <a:xfrm>
            <a:off x="6275255" y="2104174"/>
            <a:ext cx="505267" cy="523220"/>
          </a:xfrm>
          <a:prstGeom prst="rect">
            <a:avLst/>
          </a:prstGeom>
          <a:noFill/>
        </p:spPr>
        <p:txBody>
          <a:bodyPr wrap="none" rtlCol="0">
            <a:spAutoFit/>
          </a:bodyPr>
          <a:lstStyle/>
          <a:p>
            <a:pPr>
              <a:buNone/>
            </a:pPr>
            <a:r>
              <a:rPr lang="en-GB" dirty="0">
                <a:solidFill>
                  <a:srgbClr val="00628C"/>
                </a:solidFill>
              </a:rPr>
              <a:t>b)</a:t>
            </a:r>
          </a:p>
        </p:txBody>
      </p:sp>
      <p:grpSp>
        <p:nvGrpSpPr>
          <p:cNvPr id="48" name="Group 47">
            <a:extLst>
              <a:ext uri="{FF2B5EF4-FFF2-40B4-BE49-F238E27FC236}">
                <a16:creationId xmlns:a16="http://schemas.microsoft.com/office/drawing/2014/main" id="{85929870-CEF5-499E-85A5-3902EED4A82D}"/>
              </a:ext>
            </a:extLst>
          </p:cNvPr>
          <p:cNvGrpSpPr/>
          <p:nvPr/>
        </p:nvGrpSpPr>
        <p:grpSpPr>
          <a:xfrm>
            <a:off x="6779311" y="3603333"/>
            <a:ext cx="2376184" cy="1040285"/>
            <a:chOff x="2423592" y="2276872"/>
            <a:chExt cx="2376184" cy="1040285"/>
          </a:xfrm>
        </p:grpSpPr>
        <p:sp>
          <p:nvSpPr>
            <p:cNvPr id="49" name="TextBox 48">
              <a:extLst>
                <a:ext uri="{FF2B5EF4-FFF2-40B4-BE49-F238E27FC236}">
                  <a16:creationId xmlns:a16="http://schemas.microsoft.com/office/drawing/2014/main" id="{4136B360-35FD-457F-94BE-8CE8C3CAE98C}"/>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50" name="Straight Connector 49">
              <a:extLst>
                <a:ext uri="{FF2B5EF4-FFF2-40B4-BE49-F238E27FC236}">
                  <a16:creationId xmlns:a16="http://schemas.microsoft.com/office/drawing/2014/main" id="{1DD0AA37-DEAE-41C7-ADEE-6A43788D4197}"/>
                </a:ext>
              </a:extLst>
            </p:cNvPr>
            <p:cNvCxnSpPr>
              <a:stCxn id="49" idx="1"/>
              <a:endCxn id="49"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F021509-6C9C-4D89-8DF1-977BE2783492}"/>
                    </a:ext>
                  </a:extLst>
                </p:cNvPr>
                <p:cNvSpPr txBox="1"/>
                <p:nvPr/>
              </p:nvSpPr>
              <p:spPr>
                <a:xfrm>
                  <a:off x="2423592" y="2545740"/>
                  <a:ext cx="740908" cy="523220"/>
                </a:xfrm>
                <a:prstGeom prst="rect">
                  <a:avLst/>
                </a:prstGeom>
                <a:noFill/>
              </p:spPr>
              <p:txBody>
                <a:bodyPr wrap="none" rtlCol="0">
                  <a:spAutoFit/>
                </a:bodyPr>
                <a:lstStyle/>
                <a:p>
                  <a:pPr>
                    <a:buNone/>
                  </a:pPr>
                  <a:r>
                    <a:rPr lang="en-GB" dirty="0"/>
                    <a:t>7 </a:t>
                  </a:r>
                  <a14:m>
                    <m:oMath xmlns:m="http://schemas.openxmlformats.org/officeDocument/2006/math">
                      <m:r>
                        <a:rPr lang="en-GB" i="0" dirty="0" smtClean="0">
                          <a:latin typeface="Cambria Math" panose="02040503050406030204" pitchFamily="18" charset="0"/>
                          <a:ea typeface="Cambria Math" panose="02040503050406030204" pitchFamily="18" charset="0"/>
                        </a:rPr>
                        <m:t>×</m:t>
                      </m:r>
                    </m:oMath>
                  </a14:m>
                  <a:endParaRPr lang="en-GB" dirty="0"/>
                </a:p>
              </p:txBody>
            </p:sp>
          </mc:Choice>
          <mc:Fallback xmlns="">
            <p:sp>
              <p:nvSpPr>
                <p:cNvPr id="51" name="TextBox 50">
                  <a:extLst>
                    <a:ext uri="{FF2B5EF4-FFF2-40B4-BE49-F238E27FC236}">
                      <a16:creationId xmlns:a16="http://schemas.microsoft.com/office/drawing/2014/main" id="{8F021509-6C9C-4D89-8DF1-977BE2783492}"/>
                    </a:ext>
                  </a:extLst>
                </p:cNvPr>
                <p:cNvSpPr txBox="1">
                  <a:spLocks noRot="1" noChangeAspect="1" noMove="1" noResize="1" noEditPoints="1" noAdjustHandles="1" noChangeArrowheads="1" noChangeShapeType="1" noTextEdit="1"/>
                </p:cNvSpPr>
                <p:nvPr/>
              </p:nvSpPr>
              <p:spPr>
                <a:xfrm>
                  <a:off x="2423592" y="2545740"/>
                  <a:ext cx="740908" cy="523220"/>
                </a:xfrm>
                <a:prstGeom prst="rect">
                  <a:avLst/>
                </a:prstGeom>
                <a:blipFill>
                  <a:blip r:embed="rId15"/>
                  <a:stretch>
                    <a:fillRect l="-16393" t="-11628"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9AA2A87-6F66-444C-A054-00ECD0029197}"/>
                    </a:ext>
                  </a:extLst>
                </p:cNvPr>
                <p:cNvSpPr txBox="1"/>
                <p:nvPr/>
              </p:nvSpPr>
              <p:spPr>
                <a:xfrm>
                  <a:off x="3575720"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52" name="TextBox 51">
                  <a:extLst>
                    <a:ext uri="{FF2B5EF4-FFF2-40B4-BE49-F238E27FC236}">
                      <a16:creationId xmlns:a16="http://schemas.microsoft.com/office/drawing/2014/main" id="{99AA2A87-6F66-444C-A054-00ECD0029197}"/>
                    </a:ext>
                  </a:extLst>
                </p:cNvPr>
                <p:cNvSpPr txBox="1">
                  <a:spLocks noRot="1" noChangeAspect="1" noMove="1" noResize="1" noEditPoints="1" noAdjustHandles="1" noChangeArrowheads="1" noChangeShapeType="1" noTextEdit="1"/>
                </p:cNvSpPr>
                <p:nvPr/>
              </p:nvSpPr>
              <p:spPr>
                <a:xfrm>
                  <a:off x="3575720" y="2535404"/>
                  <a:ext cx="551754" cy="523220"/>
                </a:xfrm>
                <a:prstGeom prst="rect">
                  <a:avLst/>
                </a:prstGeom>
                <a:blipFill>
                  <a:blip r:embed="rId16"/>
                  <a:stretch>
                    <a:fillRect/>
                  </a:stretch>
                </a:blipFill>
              </p:spPr>
              <p:txBody>
                <a:bodyPr/>
                <a:lstStyle/>
                <a:p>
                  <a:r>
                    <a:rPr lang="en-GB">
                      <a:noFill/>
                    </a:rPr>
                    <a:t> </a:t>
                  </a:r>
                </a:p>
              </p:txBody>
            </p:sp>
          </mc:Fallback>
        </mc:AlternateContent>
        <p:sp>
          <p:nvSpPr>
            <p:cNvPr id="53" name="Rectangle 52">
              <a:extLst>
                <a:ext uri="{FF2B5EF4-FFF2-40B4-BE49-F238E27FC236}">
                  <a16:creationId xmlns:a16="http://schemas.microsoft.com/office/drawing/2014/main" id="{4F4F3466-8DCC-4C7F-86E2-55C69ECD06D3}"/>
                </a:ext>
              </a:extLst>
            </p:cNvPr>
            <p:cNvSpPr/>
            <p:nvPr/>
          </p:nvSpPr>
          <p:spPr>
            <a:xfrm>
              <a:off x="4079776"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F23D7BE5-5FF9-4CB2-94D1-6B40560BC699}"/>
              </a:ext>
            </a:extLst>
          </p:cNvPr>
          <p:cNvGrpSpPr/>
          <p:nvPr/>
        </p:nvGrpSpPr>
        <p:grpSpPr>
          <a:xfrm>
            <a:off x="9515615" y="3603332"/>
            <a:ext cx="2314668" cy="1040285"/>
            <a:chOff x="2557116" y="2276872"/>
            <a:chExt cx="2314668" cy="1040285"/>
          </a:xfrm>
        </p:grpSpPr>
        <p:sp>
          <p:nvSpPr>
            <p:cNvPr id="55" name="TextBox 54">
              <a:extLst>
                <a:ext uri="{FF2B5EF4-FFF2-40B4-BE49-F238E27FC236}">
                  <a16:creationId xmlns:a16="http://schemas.microsoft.com/office/drawing/2014/main" id="{E4728E13-D258-4407-9295-A5AF0E8D319A}"/>
                </a:ext>
              </a:extLst>
            </p:cNvPr>
            <p:cNvSpPr txBox="1"/>
            <p:nvPr/>
          </p:nvSpPr>
          <p:spPr>
            <a:xfrm>
              <a:off x="2557116"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56" name="Straight Connector 55">
              <a:extLst>
                <a:ext uri="{FF2B5EF4-FFF2-40B4-BE49-F238E27FC236}">
                  <a16:creationId xmlns:a16="http://schemas.microsoft.com/office/drawing/2014/main" id="{CECF631B-677B-49AC-BCB7-26D8CC053FF0}"/>
                </a:ext>
              </a:extLst>
            </p:cNvPr>
            <p:cNvCxnSpPr>
              <a:stCxn id="55" idx="1"/>
              <a:endCxn id="55" idx="3"/>
            </p:cNvCxnSpPr>
            <p:nvPr/>
          </p:nvCxnSpPr>
          <p:spPr>
            <a:xfrm>
              <a:off x="2557116"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7C21809-5F3D-441B-BE8F-B57A0A8EB16D}"/>
                    </a:ext>
                  </a:extLst>
                </p:cNvPr>
                <p:cNvSpPr txBox="1"/>
                <p:nvPr/>
              </p:nvSpPr>
              <p:spPr>
                <a:xfrm>
                  <a:off x="3030420" y="2545741"/>
                  <a:ext cx="720069" cy="523220"/>
                </a:xfrm>
                <a:prstGeom prst="rect">
                  <a:avLst/>
                </a:prstGeom>
                <a:noFill/>
              </p:spPr>
              <p:txBody>
                <a:bodyPr wrap="none" rtlCol="0">
                  <a:spAutoFit/>
                </a:bodyPr>
                <a:lstStyle/>
                <a:p>
                  <a:pPr>
                    <a:buNone/>
                  </a:pPr>
                  <a14:m>
                    <m:oMath xmlns:m="http://schemas.openxmlformats.org/officeDocument/2006/math">
                      <m:r>
                        <a:rPr lang="en-GB" i="0" dirty="0" smtClean="0">
                          <a:latin typeface="Cambria Math" panose="02040503050406030204" pitchFamily="18" charset="0"/>
                          <a:ea typeface="Cambria Math" panose="02040503050406030204" pitchFamily="18" charset="0"/>
                        </a:rPr>
                        <m:t>×</m:t>
                      </m:r>
                      <m:r>
                        <a:rPr lang="en-GB" b="0" i="0" dirty="0" smtClean="0">
                          <a:latin typeface="Cambria Math" panose="02040503050406030204" pitchFamily="18" charset="0"/>
                          <a:ea typeface="Cambria Math" panose="02040503050406030204" pitchFamily="18" charset="0"/>
                        </a:rPr>
                        <m:t> </m:t>
                      </m:r>
                    </m:oMath>
                  </a14:m>
                  <a:r>
                    <a:rPr lang="en-GB" dirty="0"/>
                    <a:t>7</a:t>
                  </a:r>
                </a:p>
              </p:txBody>
            </p:sp>
          </mc:Choice>
          <mc:Fallback xmlns="">
            <p:sp>
              <p:nvSpPr>
                <p:cNvPr id="57" name="TextBox 56">
                  <a:extLst>
                    <a:ext uri="{FF2B5EF4-FFF2-40B4-BE49-F238E27FC236}">
                      <a16:creationId xmlns:a16="http://schemas.microsoft.com/office/drawing/2014/main" id="{D7C21809-5F3D-441B-BE8F-B57A0A8EB16D}"/>
                    </a:ext>
                  </a:extLst>
                </p:cNvPr>
                <p:cNvSpPr txBox="1">
                  <a:spLocks noRot="1" noChangeAspect="1" noMove="1" noResize="1" noEditPoints="1" noAdjustHandles="1" noChangeArrowheads="1" noChangeShapeType="1" noTextEdit="1"/>
                </p:cNvSpPr>
                <p:nvPr/>
              </p:nvSpPr>
              <p:spPr>
                <a:xfrm>
                  <a:off x="3030420" y="2545741"/>
                  <a:ext cx="720069" cy="523220"/>
                </a:xfrm>
                <a:prstGeom prst="rect">
                  <a:avLst/>
                </a:prstGeom>
                <a:blipFill>
                  <a:blip r:embed="rId17"/>
                  <a:stretch>
                    <a:fillRect t="-11628" r="-15254"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C8D42E3F-BB65-4B84-BCDF-3A72049F20CB}"/>
                    </a:ext>
                  </a:extLst>
                </p:cNvPr>
                <p:cNvSpPr txBox="1"/>
                <p:nvPr/>
              </p:nvSpPr>
              <p:spPr>
                <a:xfrm>
                  <a:off x="3647728"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58" name="TextBox 57">
                  <a:extLst>
                    <a:ext uri="{FF2B5EF4-FFF2-40B4-BE49-F238E27FC236}">
                      <a16:creationId xmlns:a16="http://schemas.microsoft.com/office/drawing/2014/main" id="{C8D42E3F-BB65-4B84-BCDF-3A72049F20CB}"/>
                    </a:ext>
                  </a:extLst>
                </p:cNvPr>
                <p:cNvSpPr txBox="1">
                  <a:spLocks noRot="1" noChangeAspect="1" noMove="1" noResize="1" noEditPoints="1" noAdjustHandles="1" noChangeArrowheads="1" noChangeShapeType="1" noTextEdit="1"/>
                </p:cNvSpPr>
                <p:nvPr/>
              </p:nvSpPr>
              <p:spPr>
                <a:xfrm>
                  <a:off x="3647728" y="2535404"/>
                  <a:ext cx="551754" cy="523220"/>
                </a:xfrm>
                <a:prstGeom prst="rect">
                  <a:avLst/>
                </a:prstGeom>
                <a:blipFill>
                  <a:blip r:embed="rId18"/>
                  <a:stretch>
                    <a:fillRect/>
                  </a:stretch>
                </a:blipFill>
              </p:spPr>
              <p:txBody>
                <a:bodyPr/>
                <a:lstStyle/>
                <a:p>
                  <a:r>
                    <a:rPr lang="en-GB">
                      <a:noFill/>
                    </a:rPr>
                    <a:t> </a:t>
                  </a:r>
                </a:p>
              </p:txBody>
            </p:sp>
          </mc:Fallback>
        </mc:AlternateContent>
        <p:sp>
          <p:nvSpPr>
            <p:cNvPr id="59" name="Rectangle 58">
              <a:extLst>
                <a:ext uri="{FF2B5EF4-FFF2-40B4-BE49-F238E27FC236}">
                  <a16:creationId xmlns:a16="http://schemas.microsoft.com/office/drawing/2014/main" id="{1C8C4528-9FB1-44DA-B304-61D54223A44E}"/>
                </a:ext>
              </a:extLst>
            </p:cNvPr>
            <p:cNvSpPr/>
            <p:nvPr/>
          </p:nvSpPr>
          <p:spPr>
            <a:xfrm>
              <a:off x="4151784"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0" name="TextBox 59">
            <a:extLst>
              <a:ext uri="{FF2B5EF4-FFF2-40B4-BE49-F238E27FC236}">
                <a16:creationId xmlns:a16="http://schemas.microsoft.com/office/drawing/2014/main" id="{230EBA35-5012-4EDA-BC29-BBFF48120A27}"/>
              </a:ext>
            </a:extLst>
          </p:cNvPr>
          <p:cNvSpPr txBox="1"/>
          <p:nvPr/>
        </p:nvSpPr>
        <p:spPr>
          <a:xfrm>
            <a:off x="6275255" y="3872201"/>
            <a:ext cx="505267" cy="523220"/>
          </a:xfrm>
          <a:prstGeom prst="rect">
            <a:avLst/>
          </a:prstGeom>
          <a:noFill/>
        </p:spPr>
        <p:txBody>
          <a:bodyPr wrap="none" rtlCol="0">
            <a:spAutoFit/>
          </a:bodyPr>
          <a:lstStyle/>
          <a:p>
            <a:pPr>
              <a:buNone/>
            </a:pPr>
            <a:r>
              <a:rPr lang="en-GB" dirty="0">
                <a:solidFill>
                  <a:srgbClr val="00628C"/>
                </a:solidFill>
              </a:rPr>
              <a:t>d)</a:t>
            </a:r>
          </a:p>
        </p:txBody>
      </p:sp>
    </p:spTree>
    <p:extLst>
      <p:ext uri="{BB962C8B-B14F-4D97-AF65-F5344CB8AC3E}">
        <p14:creationId xmlns:p14="http://schemas.microsoft.com/office/powerpoint/2010/main" val="717258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Think of multiplication as scaling/reduction when both numbers are fractions and that either fraction can be thought of as the scale factor</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182245"/>
            <a:ext cx="2016224" cy="461665"/>
          </a:xfrm>
          <a:prstGeom prst="rect">
            <a:avLst/>
          </a:prstGeom>
          <a:noFill/>
        </p:spPr>
        <p:txBody>
          <a:bodyPr wrap="square" rtlCol="0">
            <a:spAutoFit/>
          </a:bodyPr>
          <a:lstStyle/>
          <a:p>
            <a:pPr>
              <a:buNone/>
            </a:pPr>
            <a:r>
              <a:rPr lang="en-GB" sz="2400" b="1" dirty="0"/>
              <a:t>Example 1</a:t>
            </a:r>
          </a:p>
        </p:txBody>
      </p:sp>
      <p:sp>
        <p:nvSpPr>
          <p:cNvPr id="34" name="TextBox 33">
            <a:extLst>
              <a:ext uri="{FF2B5EF4-FFF2-40B4-BE49-F238E27FC236}">
                <a16:creationId xmlns:a16="http://schemas.microsoft.com/office/drawing/2014/main" id="{6A3278A5-1845-4EEB-AF3C-9137E367CBF2}"/>
              </a:ext>
            </a:extLst>
          </p:cNvPr>
          <p:cNvSpPr txBox="1"/>
          <p:nvPr/>
        </p:nvSpPr>
        <p:spPr>
          <a:xfrm>
            <a:off x="551384" y="2345809"/>
            <a:ext cx="484428" cy="523220"/>
          </a:xfrm>
          <a:prstGeom prst="rect">
            <a:avLst/>
          </a:prstGeom>
          <a:noFill/>
        </p:spPr>
        <p:txBody>
          <a:bodyPr wrap="none" rtlCol="0">
            <a:spAutoFit/>
          </a:bodyPr>
          <a:lstStyle/>
          <a:p>
            <a:pPr>
              <a:buNone/>
            </a:pPr>
            <a:r>
              <a:rPr lang="en-GB" dirty="0">
                <a:solidFill>
                  <a:srgbClr val="00628C"/>
                </a:solidFill>
              </a:rPr>
              <a:t>c)</a:t>
            </a:r>
          </a:p>
        </p:txBody>
      </p:sp>
      <p:pic>
        <p:nvPicPr>
          <p:cNvPr id="61" name="Picture 60">
            <a:extLst>
              <a:ext uri="{FF2B5EF4-FFF2-40B4-BE49-F238E27FC236}">
                <a16:creationId xmlns:a16="http://schemas.microsoft.com/office/drawing/2014/main" id="{2DF14406-ECC6-444E-82C1-EA6F2199FC96}"/>
              </a:ext>
            </a:extLst>
          </p:cNvPr>
          <p:cNvPicPr/>
          <p:nvPr/>
        </p:nvPicPr>
        <p:blipFill rotWithShape="1">
          <a:blip r:embed="rId3">
            <a:extLst>
              <a:ext uri="{28A0092B-C50C-407E-A947-70E740481C1C}">
                <a14:useLocalDpi xmlns:a14="http://schemas.microsoft.com/office/drawing/2010/main" val="0"/>
              </a:ext>
            </a:extLst>
          </a:blip>
          <a:srcRect t="-7787"/>
          <a:stretch/>
        </p:blipFill>
        <p:spPr bwMode="auto">
          <a:xfrm>
            <a:off x="1451484" y="3377329"/>
            <a:ext cx="4536504" cy="2293514"/>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D8A6D30-7344-4D6E-AB6E-BE34F8BE39CD}"/>
              </a:ext>
            </a:extLst>
          </p:cNvPr>
          <p:cNvSpPr txBox="1"/>
          <p:nvPr/>
        </p:nvSpPr>
        <p:spPr>
          <a:xfrm>
            <a:off x="7248128" y="3050957"/>
            <a:ext cx="4536504" cy="954107"/>
          </a:xfrm>
          <a:prstGeom prst="rect">
            <a:avLst/>
          </a:prstGeom>
          <a:noFill/>
        </p:spPr>
        <p:txBody>
          <a:bodyPr wrap="square" rtlCol="0">
            <a:spAutoFit/>
          </a:bodyPr>
          <a:lstStyle/>
          <a:p>
            <a:pPr algn="ctr">
              <a:buNone/>
            </a:pPr>
            <a:r>
              <a:rPr lang="en-GB" dirty="0"/>
              <a:t>How does this bar model show both calculations?</a:t>
            </a:r>
          </a:p>
        </p:txBody>
      </p:sp>
      <p:grpSp>
        <p:nvGrpSpPr>
          <p:cNvPr id="9" name="Group 8">
            <a:extLst>
              <a:ext uri="{FF2B5EF4-FFF2-40B4-BE49-F238E27FC236}">
                <a16:creationId xmlns:a16="http://schemas.microsoft.com/office/drawing/2014/main" id="{F3D855D3-8B50-4612-BAA2-40A89C2BB5E5}"/>
              </a:ext>
            </a:extLst>
          </p:cNvPr>
          <p:cNvGrpSpPr/>
          <p:nvPr/>
        </p:nvGrpSpPr>
        <p:grpSpPr>
          <a:xfrm>
            <a:off x="1343472" y="2070291"/>
            <a:ext cx="2376184" cy="1040285"/>
            <a:chOff x="2423592" y="2276872"/>
            <a:chExt cx="2376184" cy="1040285"/>
          </a:xfrm>
        </p:grpSpPr>
        <p:sp>
          <p:nvSpPr>
            <p:cNvPr id="10" name="TextBox 9">
              <a:extLst>
                <a:ext uri="{FF2B5EF4-FFF2-40B4-BE49-F238E27FC236}">
                  <a16:creationId xmlns:a16="http://schemas.microsoft.com/office/drawing/2014/main" id="{8C826936-28E3-40DE-801E-271E8EA7E432}"/>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11" name="Straight Connector 10">
              <a:extLst>
                <a:ext uri="{FF2B5EF4-FFF2-40B4-BE49-F238E27FC236}">
                  <a16:creationId xmlns:a16="http://schemas.microsoft.com/office/drawing/2014/main" id="{7C40D8F4-7F39-4BA6-86F9-4A086734B737}"/>
                </a:ext>
              </a:extLst>
            </p:cNvPr>
            <p:cNvCxnSpPr>
              <a:cxnSpLocks/>
              <a:stCxn id="10" idx="1"/>
              <a:endCxn id="10"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1C19A80-63CC-4914-8C03-8F1E463713DA}"/>
                    </a:ext>
                  </a:extLst>
                </p:cNvPr>
                <p:cNvSpPr txBox="1"/>
                <p:nvPr/>
              </p:nvSpPr>
              <p:spPr>
                <a:xfrm>
                  <a:off x="2423592" y="2545740"/>
                  <a:ext cx="740908" cy="523220"/>
                </a:xfrm>
                <a:prstGeom prst="rect">
                  <a:avLst/>
                </a:prstGeom>
                <a:noFill/>
              </p:spPr>
              <p:txBody>
                <a:bodyPr wrap="none" rtlCol="0">
                  <a:spAutoFit/>
                </a:bodyPr>
                <a:lstStyle/>
                <a:p>
                  <a:pPr>
                    <a:buNone/>
                  </a:pPr>
                  <a:r>
                    <a:rPr lang="en-GB" dirty="0"/>
                    <a:t>4 </a:t>
                  </a:r>
                  <a14:m>
                    <m:oMath xmlns:m="http://schemas.openxmlformats.org/officeDocument/2006/math">
                      <m:r>
                        <a:rPr lang="en-GB" i="0" dirty="0" smtClean="0">
                          <a:latin typeface="Cambria Math" panose="02040503050406030204" pitchFamily="18" charset="0"/>
                          <a:ea typeface="Cambria Math" panose="02040503050406030204" pitchFamily="18" charset="0"/>
                        </a:rPr>
                        <m:t>×</m:t>
                      </m:r>
                    </m:oMath>
                  </a14:m>
                  <a:endParaRPr lang="en-GB" dirty="0"/>
                </a:p>
              </p:txBody>
            </p:sp>
          </mc:Choice>
          <mc:Fallback xmlns="">
            <p:sp>
              <p:nvSpPr>
                <p:cNvPr id="12" name="TextBox 11">
                  <a:extLst>
                    <a:ext uri="{FF2B5EF4-FFF2-40B4-BE49-F238E27FC236}">
                      <a16:creationId xmlns:a16="http://schemas.microsoft.com/office/drawing/2014/main" id="{11C19A80-63CC-4914-8C03-8F1E463713DA}"/>
                    </a:ext>
                  </a:extLst>
                </p:cNvPr>
                <p:cNvSpPr txBox="1">
                  <a:spLocks noRot="1" noChangeAspect="1" noMove="1" noResize="1" noEditPoints="1" noAdjustHandles="1" noChangeArrowheads="1" noChangeShapeType="1" noTextEdit="1"/>
                </p:cNvSpPr>
                <p:nvPr/>
              </p:nvSpPr>
              <p:spPr>
                <a:xfrm>
                  <a:off x="2423592" y="2545740"/>
                  <a:ext cx="740908" cy="523220"/>
                </a:xfrm>
                <a:prstGeom prst="rect">
                  <a:avLst/>
                </a:prstGeom>
                <a:blipFill>
                  <a:blip r:embed="rId4"/>
                  <a:stretch>
                    <a:fillRect l="-16393"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5495A64-E317-443B-A68C-9B196263C687}"/>
                    </a:ext>
                  </a:extLst>
                </p:cNvPr>
                <p:cNvSpPr txBox="1"/>
                <p:nvPr/>
              </p:nvSpPr>
              <p:spPr>
                <a:xfrm>
                  <a:off x="3575720"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13" name="TextBox 12">
                  <a:extLst>
                    <a:ext uri="{FF2B5EF4-FFF2-40B4-BE49-F238E27FC236}">
                      <a16:creationId xmlns:a16="http://schemas.microsoft.com/office/drawing/2014/main" id="{A5495A64-E317-443B-A68C-9B196263C687}"/>
                    </a:ext>
                  </a:extLst>
                </p:cNvPr>
                <p:cNvSpPr txBox="1">
                  <a:spLocks noRot="1" noChangeAspect="1" noMove="1" noResize="1" noEditPoints="1" noAdjustHandles="1" noChangeArrowheads="1" noChangeShapeType="1" noTextEdit="1"/>
                </p:cNvSpPr>
                <p:nvPr/>
              </p:nvSpPr>
              <p:spPr>
                <a:xfrm>
                  <a:off x="3575720" y="2535404"/>
                  <a:ext cx="551754" cy="523220"/>
                </a:xfrm>
                <a:prstGeom prst="rect">
                  <a:avLst/>
                </a:prstGeom>
                <a:blipFill>
                  <a:blip r:embed="rId5"/>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63D99B10-C583-42F3-A3E2-2B529CBB761F}"/>
                </a:ext>
              </a:extLst>
            </p:cNvPr>
            <p:cNvSpPr/>
            <p:nvPr/>
          </p:nvSpPr>
          <p:spPr>
            <a:xfrm>
              <a:off x="4079776"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1810143E-32F4-43BC-A097-B3D9FF235CB6}"/>
              </a:ext>
            </a:extLst>
          </p:cNvPr>
          <p:cNvGrpSpPr/>
          <p:nvPr/>
        </p:nvGrpSpPr>
        <p:grpSpPr>
          <a:xfrm>
            <a:off x="4079776" y="2070290"/>
            <a:ext cx="2314668" cy="1040285"/>
            <a:chOff x="2557116" y="2276872"/>
            <a:chExt cx="2314668" cy="1040285"/>
          </a:xfrm>
        </p:grpSpPr>
        <p:sp>
          <p:nvSpPr>
            <p:cNvPr id="16" name="TextBox 15">
              <a:extLst>
                <a:ext uri="{FF2B5EF4-FFF2-40B4-BE49-F238E27FC236}">
                  <a16:creationId xmlns:a16="http://schemas.microsoft.com/office/drawing/2014/main" id="{561A752F-6A21-4B83-A163-894AC14E1B4E}"/>
                </a:ext>
              </a:extLst>
            </p:cNvPr>
            <p:cNvSpPr txBox="1"/>
            <p:nvPr/>
          </p:nvSpPr>
          <p:spPr>
            <a:xfrm>
              <a:off x="2557116"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17" name="Straight Connector 16">
              <a:extLst>
                <a:ext uri="{FF2B5EF4-FFF2-40B4-BE49-F238E27FC236}">
                  <a16:creationId xmlns:a16="http://schemas.microsoft.com/office/drawing/2014/main" id="{5F70DDEE-AEBE-479A-94B3-9A841710C719}"/>
                </a:ext>
              </a:extLst>
            </p:cNvPr>
            <p:cNvCxnSpPr>
              <a:cxnSpLocks/>
              <a:stCxn id="16" idx="1"/>
              <a:endCxn id="16" idx="3"/>
            </p:cNvCxnSpPr>
            <p:nvPr/>
          </p:nvCxnSpPr>
          <p:spPr>
            <a:xfrm>
              <a:off x="2557116"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D2B97AA-6A18-455B-9A3D-3F2408659C3C}"/>
                    </a:ext>
                  </a:extLst>
                </p:cNvPr>
                <p:cNvSpPr txBox="1"/>
                <p:nvPr/>
              </p:nvSpPr>
              <p:spPr>
                <a:xfrm>
                  <a:off x="3030420" y="2545741"/>
                  <a:ext cx="720069" cy="523220"/>
                </a:xfrm>
                <a:prstGeom prst="rect">
                  <a:avLst/>
                </a:prstGeom>
                <a:noFill/>
              </p:spPr>
              <p:txBody>
                <a:bodyPr wrap="none" rtlCol="0">
                  <a:spAutoFit/>
                </a:bodyPr>
                <a:lstStyle/>
                <a:p>
                  <a:pPr>
                    <a:buNone/>
                  </a:pPr>
                  <a14:m>
                    <m:oMath xmlns:m="http://schemas.openxmlformats.org/officeDocument/2006/math">
                      <m:r>
                        <a:rPr lang="en-GB" i="0" dirty="0" smtClean="0">
                          <a:latin typeface="Cambria Math" panose="02040503050406030204" pitchFamily="18" charset="0"/>
                          <a:ea typeface="Cambria Math" panose="02040503050406030204" pitchFamily="18" charset="0"/>
                        </a:rPr>
                        <m:t>×</m:t>
                      </m:r>
                      <m:r>
                        <a:rPr lang="en-GB" b="0" i="0" dirty="0" smtClean="0">
                          <a:latin typeface="Cambria Math" panose="02040503050406030204" pitchFamily="18" charset="0"/>
                          <a:ea typeface="Cambria Math" panose="02040503050406030204" pitchFamily="18" charset="0"/>
                        </a:rPr>
                        <m:t> </m:t>
                      </m:r>
                    </m:oMath>
                  </a14:m>
                  <a:r>
                    <a:rPr lang="en-GB" dirty="0"/>
                    <a:t>4</a:t>
                  </a:r>
                </a:p>
              </p:txBody>
            </p:sp>
          </mc:Choice>
          <mc:Fallback xmlns="">
            <p:sp>
              <p:nvSpPr>
                <p:cNvPr id="18" name="TextBox 17">
                  <a:extLst>
                    <a:ext uri="{FF2B5EF4-FFF2-40B4-BE49-F238E27FC236}">
                      <a16:creationId xmlns:a16="http://schemas.microsoft.com/office/drawing/2014/main" id="{BD2B97AA-6A18-455B-9A3D-3F2408659C3C}"/>
                    </a:ext>
                  </a:extLst>
                </p:cNvPr>
                <p:cNvSpPr txBox="1">
                  <a:spLocks noRot="1" noChangeAspect="1" noMove="1" noResize="1" noEditPoints="1" noAdjustHandles="1" noChangeArrowheads="1" noChangeShapeType="1" noTextEdit="1"/>
                </p:cNvSpPr>
                <p:nvPr/>
              </p:nvSpPr>
              <p:spPr>
                <a:xfrm>
                  <a:off x="3030420" y="2545741"/>
                  <a:ext cx="720069" cy="523220"/>
                </a:xfrm>
                <a:prstGeom prst="rect">
                  <a:avLst/>
                </a:prstGeom>
                <a:blipFill>
                  <a:blip r:embed="rId6"/>
                  <a:stretch>
                    <a:fillRect t="-12791" r="-15254"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5573187-E6CA-473D-8935-76819ACB70E8}"/>
                    </a:ext>
                  </a:extLst>
                </p:cNvPr>
                <p:cNvSpPr txBox="1"/>
                <p:nvPr/>
              </p:nvSpPr>
              <p:spPr>
                <a:xfrm>
                  <a:off x="3647728"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21" name="TextBox 20">
                  <a:extLst>
                    <a:ext uri="{FF2B5EF4-FFF2-40B4-BE49-F238E27FC236}">
                      <a16:creationId xmlns:a16="http://schemas.microsoft.com/office/drawing/2014/main" id="{95573187-E6CA-473D-8935-76819ACB70E8}"/>
                    </a:ext>
                  </a:extLst>
                </p:cNvPr>
                <p:cNvSpPr txBox="1">
                  <a:spLocks noRot="1" noChangeAspect="1" noMove="1" noResize="1" noEditPoints="1" noAdjustHandles="1" noChangeArrowheads="1" noChangeShapeType="1" noTextEdit="1"/>
                </p:cNvSpPr>
                <p:nvPr/>
              </p:nvSpPr>
              <p:spPr>
                <a:xfrm>
                  <a:off x="3647728" y="2535404"/>
                  <a:ext cx="551754" cy="523220"/>
                </a:xfrm>
                <a:prstGeom prst="rect">
                  <a:avLst/>
                </a:prstGeom>
                <a:blipFill>
                  <a:blip r:embed="rId7"/>
                  <a:stretch>
                    <a:fillRect/>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11872067-08D4-46B2-890A-061765DCE644}"/>
                </a:ext>
              </a:extLst>
            </p:cNvPr>
            <p:cNvSpPr/>
            <p:nvPr/>
          </p:nvSpPr>
          <p:spPr>
            <a:xfrm>
              <a:off x="4151784"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7656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dirty="0"/>
              <a:t>Think of multiplication as scaling/reduction when both numbers are fractions and that either fraction can be thought of as the scale factor</a:t>
            </a:r>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182245"/>
            <a:ext cx="2016224" cy="461665"/>
          </a:xfrm>
          <a:prstGeom prst="rect">
            <a:avLst/>
          </a:prstGeom>
          <a:noFill/>
        </p:spPr>
        <p:txBody>
          <a:bodyPr wrap="square" rtlCol="0">
            <a:spAutoFit/>
          </a:bodyPr>
          <a:lstStyle/>
          <a:p>
            <a:pPr>
              <a:buNone/>
            </a:pPr>
            <a:r>
              <a:rPr lang="en-GB" sz="2400" dirty="0"/>
              <a:t>Example 1</a:t>
            </a:r>
          </a:p>
        </p:txBody>
      </p:sp>
      <p:sp>
        <p:nvSpPr>
          <p:cNvPr id="34" name="TextBox 33">
            <a:extLst>
              <a:ext uri="{FF2B5EF4-FFF2-40B4-BE49-F238E27FC236}">
                <a16:creationId xmlns:a16="http://schemas.microsoft.com/office/drawing/2014/main" id="{6A3278A5-1845-4EEB-AF3C-9137E367CBF2}"/>
              </a:ext>
            </a:extLst>
          </p:cNvPr>
          <p:cNvSpPr txBox="1"/>
          <p:nvPr/>
        </p:nvSpPr>
        <p:spPr>
          <a:xfrm>
            <a:off x="551384" y="2345809"/>
            <a:ext cx="484428" cy="523220"/>
          </a:xfrm>
          <a:prstGeom prst="rect">
            <a:avLst/>
          </a:prstGeom>
          <a:noFill/>
        </p:spPr>
        <p:txBody>
          <a:bodyPr wrap="none" rtlCol="0">
            <a:spAutoFit/>
          </a:bodyPr>
          <a:lstStyle/>
          <a:p>
            <a:pPr>
              <a:buNone/>
            </a:pPr>
            <a:r>
              <a:rPr lang="en-GB" dirty="0">
                <a:solidFill>
                  <a:srgbClr val="00628C"/>
                </a:solidFill>
              </a:rPr>
              <a:t>c)</a:t>
            </a:r>
          </a:p>
        </p:txBody>
      </p:sp>
      <p:sp>
        <p:nvSpPr>
          <p:cNvPr id="4" name="TextBox 3">
            <a:extLst>
              <a:ext uri="{FF2B5EF4-FFF2-40B4-BE49-F238E27FC236}">
                <a16:creationId xmlns:a16="http://schemas.microsoft.com/office/drawing/2014/main" id="{6D8A6D30-7344-4D6E-AB6E-BE34F8BE39CD}"/>
              </a:ext>
            </a:extLst>
          </p:cNvPr>
          <p:cNvSpPr txBox="1"/>
          <p:nvPr/>
        </p:nvSpPr>
        <p:spPr>
          <a:xfrm>
            <a:off x="7248128" y="3050957"/>
            <a:ext cx="4536504" cy="954107"/>
          </a:xfrm>
          <a:prstGeom prst="rect">
            <a:avLst/>
          </a:prstGeom>
          <a:noFill/>
        </p:spPr>
        <p:txBody>
          <a:bodyPr wrap="square" rtlCol="0">
            <a:spAutoFit/>
          </a:bodyPr>
          <a:lstStyle/>
          <a:p>
            <a:pPr algn="ctr">
              <a:buNone/>
            </a:pPr>
            <a:r>
              <a:rPr lang="en-GB" dirty="0"/>
              <a:t>How does this number line show both calculations?</a:t>
            </a:r>
          </a:p>
        </p:txBody>
      </p:sp>
      <p:pic>
        <p:nvPicPr>
          <p:cNvPr id="20" name="Picture 19">
            <a:extLst>
              <a:ext uri="{FF2B5EF4-FFF2-40B4-BE49-F238E27FC236}">
                <a16:creationId xmlns:a16="http://schemas.microsoft.com/office/drawing/2014/main" id="{B82559C5-F212-49B2-89AF-CEF81127FF21}"/>
              </a:ext>
            </a:extLst>
          </p:cNvPr>
          <p:cNvPicPr/>
          <p:nvPr/>
        </p:nvPicPr>
        <p:blipFill rotWithShape="1">
          <a:blip r:embed="rId3">
            <a:extLst>
              <a:ext uri="{28A0092B-C50C-407E-A947-70E740481C1C}">
                <a14:useLocalDpi xmlns:a14="http://schemas.microsoft.com/office/drawing/2010/main" val="0"/>
              </a:ext>
            </a:extLst>
          </a:blip>
          <a:srcRect t="-6705"/>
          <a:stretch/>
        </p:blipFill>
        <p:spPr bwMode="auto">
          <a:xfrm>
            <a:off x="1796349" y="3457144"/>
            <a:ext cx="3856752" cy="2543035"/>
          </a:xfrm>
          <a:prstGeom prst="rect">
            <a:avLst/>
          </a:prstGeom>
          <a:noFill/>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1511E7AB-7CBD-4024-9393-A3C2733C086B}"/>
              </a:ext>
            </a:extLst>
          </p:cNvPr>
          <p:cNvGrpSpPr/>
          <p:nvPr/>
        </p:nvGrpSpPr>
        <p:grpSpPr>
          <a:xfrm>
            <a:off x="1127448" y="2150106"/>
            <a:ext cx="2376184" cy="1040285"/>
            <a:chOff x="2423592" y="2276872"/>
            <a:chExt cx="2376184" cy="1040285"/>
          </a:xfrm>
        </p:grpSpPr>
        <p:sp>
          <p:nvSpPr>
            <p:cNvPr id="10" name="TextBox 9">
              <a:extLst>
                <a:ext uri="{FF2B5EF4-FFF2-40B4-BE49-F238E27FC236}">
                  <a16:creationId xmlns:a16="http://schemas.microsoft.com/office/drawing/2014/main" id="{889AA632-8594-41F7-8A5A-7CC06A02630C}"/>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11" name="Straight Connector 10">
              <a:extLst>
                <a:ext uri="{FF2B5EF4-FFF2-40B4-BE49-F238E27FC236}">
                  <a16:creationId xmlns:a16="http://schemas.microsoft.com/office/drawing/2014/main" id="{A572FDD7-CD74-41CB-831D-F35D9AF06E3E}"/>
                </a:ext>
              </a:extLst>
            </p:cNvPr>
            <p:cNvCxnSpPr>
              <a:cxnSpLocks/>
              <a:stCxn id="10" idx="1"/>
              <a:endCxn id="10"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782A160-1EBE-48E5-88D0-F51B876F605C}"/>
                    </a:ext>
                  </a:extLst>
                </p:cNvPr>
                <p:cNvSpPr txBox="1"/>
                <p:nvPr/>
              </p:nvSpPr>
              <p:spPr>
                <a:xfrm>
                  <a:off x="2423592" y="2545740"/>
                  <a:ext cx="740908" cy="523220"/>
                </a:xfrm>
                <a:prstGeom prst="rect">
                  <a:avLst/>
                </a:prstGeom>
                <a:noFill/>
              </p:spPr>
              <p:txBody>
                <a:bodyPr wrap="none" rtlCol="0">
                  <a:spAutoFit/>
                </a:bodyPr>
                <a:lstStyle/>
                <a:p>
                  <a:pPr>
                    <a:buNone/>
                  </a:pPr>
                  <a:r>
                    <a:rPr lang="en-GB" dirty="0"/>
                    <a:t>4 </a:t>
                  </a:r>
                  <a14:m>
                    <m:oMath xmlns:m="http://schemas.openxmlformats.org/officeDocument/2006/math">
                      <m:r>
                        <a:rPr lang="en-GB" i="0" dirty="0" smtClean="0">
                          <a:latin typeface="Cambria Math" panose="02040503050406030204" pitchFamily="18" charset="0"/>
                          <a:ea typeface="Cambria Math" panose="02040503050406030204" pitchFamily="18" charset="0"/>
                        </a:rPr>
                        <m:t>×</m:t>
                      </m:r>
                    </m:oMath>
                  </a14:m>
                  <a:endParaRPr lang="en-GB" dirty="0"/>
                </a:p>
              </p:txBody>
            </p:sp>
          </mc:Choice>
          <mc:Fallback xmlns="">
            <p:sp>
              <p:nvSpPr>
                <p:cNvPr id="12" name="TextBox 11">
                  <a:extLst>
                    <a:ext uri="{FF2B5EF4-FFF2-40B4-BE49-F238E27FC236}">
                      <a16:creationId xmlns:a16="http://schemas.microsoft.com/office/drawing/2014/main" id="{5782A160-1EBE-48E5-88D0-F51B876F605C}"/>
                    </a:ext>
                  </a:extLst>
                </p:cNvPr>
                <p:cNvSpPr txBox="1">
                  <a:spLocks noRot="1" noChangeAspect="1" noMove="1" noResize="1" noEditPoints="1" noAdjustHandles="1" noChangeArrowheads="1" noChangeShapeType="1" noTextEdit="1"/>
                </p:cNvSpPr>
                <p:nvPr/>
              </p:nvSpPr>
              <p:spPr>
                <a:xfrm>
                  <a:off x="2423592" y="2545740"/>
                  <a:ext cx="740908" cy="523220"/>
                </a:xfrm>
                <a:prstGeom prst="rect">
                  <a:avLst/>
                </a:prstGeom>
                <a:blipFill>
                  <a:blip r:embed="rId4"/>
                  <a:stretch>
                    <a:fillRect l="-17355"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7903014-786D-4D4C-B2B4-002D6D68D727}"/>
                    </a:ext>
                  </a:extLst>
                </p:cNvPr>
                <p:cNvSpPr txBox="1"/>
                <p:nvPr/>
              </p:nvSpPr>
              <p:spPr>
                <a:xfrm>
                  <a:off x="3575720"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13" name="TextBox 12">
                  <a:extLst>
                    <a:ext uri="{FF2B5EF4-FFF2-40B4-BE49-F238E27FC236}">
                      <a16:creationId xmlns:a16="http://schemas.microsoft.com/office/drawing/2014/main" id="{57903014-786D-4D4C-B2B4-002D6D68D727}"/>
                    </a:ext>
                  </a:extLst>
                </p:cNvPr>
                <p:cNvSpPr txBox="1">
                  <a:spLocks noRot="1" noChangeAspect="1" noMove="1" noResize="1" noEditPoints="1" noAdjustHandles="1" noChangeArrowheads="1" noChangeShapeType="1" noTextEdit="1"/>
                </p:cNvSpPr>
                <p:nvPr/>
              </p:nvSpPr>
              <p:spPr>
                <a:xfrm>
                  <a:off x="3575720" y="2535404"/>
                  <a:ext cx="551754" cy="523220"/>
                </a:xfrm>
                <a:prstGeom prst="rect">
                  <a:avLst/>
                </a:prstGeom>
                <a:blipFill>
                  <a:blip r:embed="rId5"/>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990047F5-E521-4A5B-8412-63D134574CD3}"/>
                </a:ext>
              </a:extLst>
            </p:cNvPr>
            <p:cNvSpPr/>
            <p:nvPr/>
          </p:nvSpPr>
          <p:spPr>
            <a:xfrm>
              <a:off x="4079776"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837F6722-15E4-4AEB-9C16-4B0270781CEF}"/>
              </a:ext>
            </a:extLst>
          </p:cNvPr>
          <p:cNvGrpSpPr/>
          <p:nvPr/>
        </p:nvGrpSpPr>
        <p:grpSpPr>
          <a:xfrm>
            <a:off x="3863752" y="2150105"/>
            <a:ext cx="2314668" cy="1040285"/>
            <a:chOff x="2557116" y="2276872"/>
            <a:chExt cx="2314668" cy="1040285"/>
          </a:xfrm>
        </p:grpSpPr>
        <p:sp>
          <p:nvSpPr>
            <p:cNvPr id="16" name="TextBox 15">
              <a:extLst>
                <a:ext uri="{FF2B5EF4-FFF2-40B4-BE49-F238E27FC236}">
                  <a16:creationId xmlns:a16="http://schemas.microsoft.com/office/drawing/2014/main" id="{462FC89A-F4E7-4249-8869-4FEB11116568}"/>
                </a:ext>
              </a:extLst>
            </p:cNvPr>
            <p:cNvSpPr txBox="1"/>
            <p:nvPr/>
          </p:nvSpPr>
          <p:spPr>
            <a:xfrm>
              <a:off x="2557116"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17" name="Straight Connector 16">
              <a:extLst>
                <a:ext uri="{FF2B5EF4-FFF2-40B4-BE49-F238E27FC236}">
                  <a16:creationId xmlns:a16="http://schemas.microsoft.com/office/drawing/2014/main" id="{ADB6F562-9466-4575-B498-87D3D8DFFA45}"/>
                </a:ext>
              </a:extLst>
            </p:cNvPr>
            <p:cNvCxnSpPr>
              <a:cxnSpLocks/>
              <a:stCxn id="16" idx="1"/>
              <a:endCxn id="16" idx="3"/>
            </p:cNvCxnSpPr>
            <p:nvPr/>
          </p:nvCxnSpPr>
          <p:spPr>
            <a:xfrm>
              <a:off x="2557116"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2C8543E-EA7A-41B7-87C4-4052F5FE31E1}"/>
                    </a:ext>
                  </a:extLst>
                </p:cNvPr>
                <p:cNvSpPr txBox="1"/>
                <p:nvPr/>
              </p:nvSpPr>
              <p:spPr>
                <a:xfrm>
                  <a:off x="3030420" y="2545741"/>
                  <a:ext cx="720069" cy="523220"/>
                </a:xfrm>
                <a:prstGeom prst="rect">
                  <a:avLst/>
                </a:prstGeom>
                <a:noFill/>
              </p:spPr>
              <p:txBody>
                <a:bodyPr wrap="none" rtlCol="0">
                  <a:spAutoFit/>
                </a:bodyPr>
                <a:lstStyle/>
                <a:p>
                  <a:pPr>
                    <a:buNone/>
                  </a:pPr>
                  <a14:m>
                    <m:oMath xmlns:m="http://schemas.openxmlformats.org/officeDocument/2006/math">
                      <m:r>
                        <a:rPr lang="en-GB" i="0" dirty="0" smtClean="0">
                          <a:latin typeface="Cambria Math" panose="02040503050406030204" pitchFamily="18" charset="0"/>
                          <a:ea typeface="Cambria Math" panose="02040503050406030204" pitchFamily="18" charset="0"/>
                        </a:rPr>
                        <m:t>×</m:t>
                      </m:r>
                      <m:r>
                        <a:rPr lang="en-GB" b="0" i="0" dirty="0" smtClean="0">
                          <a:latin typeface="Cambria Math" panose="02040503050406030204" pitchFamily="18" charset="0"/>
                          <a:ea typeface="Cambria Math" panose="02040503050406030204" pitchFamily="18" charset="0"/>
                        </a:rPr>
                        <m:t> </m:t>
                      </m:r>
                    </m:oMath>
                  </a14:m>
                  <a:r>
                    <a:rPr lang="en-GB" dirty="0"/>
                    <a:t>4</a:t>
                  </a:r>
                </a:p>
              </p:txBody>
            </p:sp>
          </mc:Choice>
          <mc:Fallback xmlns="">
            <p:sp>
              <p:nvSpPr>
                <p:cNvPr id="18" name="TextBox 17">
                  <a:extLst>
                    <a:ext uri="{FF2B5EF4-FFF2-40B4-BE49-F238E27FC236}">
                      <a16:creationId xmlns:a16="http://schemas.microsoft.com/office/drawing/2014/main" id="{12C8543E-EA7A-41B7-87C4-4052F5FE31E1}"/>
                    </a:ext>
                  </a:extLst>
                </p:cNvPr>
                <p:cNvSpPr txBox="1">
                  <a:spLocks noRot="1" noChangeAspect="1" noMove="1" noResize="1" noEditPoints="1" noAdjustHandles="1" noChangeArrowheads="1" noChangeShapeType="1" noTextEdit="1"/>
                </p:cNvSpPr>
                <p:nvPr/>
              </p:nvSpPr>
              <p:spPr>
                <a:xfrm>
                  <a:off x="3030420" y="2545741"/>
                  <a:ext cx="720069" cy="523220"/>
                </a:xfrm>
                <a:prstGeom prst="rect">
                  <a:avLst/>
                </a:prstGeom>
                <a:blipFill>
                  <a:blip r:embed="rId6"/>
                  <a:stretch>
                    <a:fillRect t="-12791" r="-15126"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8A07AB8-AEAD-4614-9CAB-49CAFDECA98B}"/>
                    </a:ext>
                  </a:extLst>
                </p:cNvPr>
                <p:cNvSpPr txBox="1"/>
                <p:nvPr/>
              </p:nvSpPr>
              <p:spPr>
                <a:xfrm>
                  <a:off x="3647728"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22" name="TextBox 21">
                  <a:extLst>
                    <a:ext uri="{FF2B5EF4-FFF2-40B4-BE49-F238E27FC236}">
                      <a16:creationId xmlns:a16="http://schemas.microsoft.com/office/drawing/2014/main" id="{68A07AB8-AEAD-4614-9CAB-49CAFDECA98B}"/>
                    </a:ext>
                  </a:extLst>
                </p:cNvPr>
                <p:cNvSpPr txBox="1">
                  <a:spLocks noRot="1" noChangeAspect="1" noMove="1" noResize="1" noEditPoints="1" noAdjustHandles="1" noChangeArrowheads="1" noChangeShapeType="1" noTextEdit="1"/>
                </p:cNvSpPr>
                <p:nvPr/>
              </p:nvSpPr>
              <p:spPr>
                <a:xfrm>
                  <a:off x="3647728" y="2535404"/>
                  <a:ext cx="551754" cy="523220"/>
                </a:xfrm>
                <a:prstGeom prst="rect">
                  <a:avLst/>
                </a:prstGeom>
                <a:blipFill>
                  <a:blip r:embed="rId7"/>
                  <a:stretch>
                    <a:fillRect/>
                  </a:stretch>
                </a:blipFill>
              </p:spPr>
              <p:txBody>
                <a:bodyPr/>
                <a:lstStyle/>
                <a:p>
                  <a:r>
                    <a:rPr lang="en-GB">
                      <a:noFill/>
                    </a:rPr>
                    <a:t> </a:t>
                  </a:r>
                </a:p>
              </p:txBody>
            </p:sp>
          </mc:Fallback>
        </mc:AlternateContent>
        <p:sp>
          <p:nvSpPr>
            <p:cNvPr id="23" name="Rectangle 22">
              <a:extLst>
                <a:ext uri="{FF2B5EF4-FFF2-40B4-BE49-F238E27FC236}">
                  <a16:creationId xmlns:a16="http://schemas.microsoft.com/office/drawing/2014/main" id="{F260D578-B1A8-48C0-BA34-C6C2022C27F4}"/>
                </a:ext>
              </a:extLst>
            </p:cNvPr>
            <p:cNvSpPr/>
            <p:nvPr/>
          </p:nvSpPr>
          <p:spPr>
            <a:xfrm>
              <a:off x="4151784"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8002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Think of multiplication as scaling/reduction when both numbers are fractions and that either fraction can be thought of as the scale factor</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182245"/>
            <a:ext cx="2016224" cy="461665"/>
          </a:xfrm>
          <a:prstGeom prst="rect">
            <a:avLst/>
          </a:prstGeom>
          <a:noFill/>
        </p:spPr>
        <p:txBody>
          <a:bodyPr wrap="square" rtlCol="0">
            <a:spAutoFit/>
          </a:bodyPr>
          <a:lstStyle/>
          <a:p>
            <a:pPr>
              <a:buNone/>
            </a:pPr>
            <a:r>
              <a:rPr lang="en-GB" sz="2400" b="1" dirty="0"/>
              <a:t>Example 1</a:t>
            </a:r>
          </a:p>
        </p:txBody>
      </p:sp>
      <p:sp>
        <p:nvSpPr>
          <p:cNvPr id="34" name="TextBox 33">
            <a:extLst>
              <a:ext uri="{FF2B5EF4-FFF2-40B4-BE49-F238E27FC236}">
                <a16:creationId xmlns:a16="http://schemas.microsoft.com/office/drawing/2014/main" id="{6A3278A5-1845-4EEB-AF3C-9137E367CBF2}"/>
              </a:ext>
            </a:extLst>
          </p:cNvPr>
          <p:cNvSpPr txBox="1"/>
          <p:nvPr/>
        </p:nvSpPr>
        <p:spPr>
          <a:xfrm>
            <a:off x="2803260" y="1752202"/>
            <a:ext cx="484428" cy="523220"/>
          </a:xfrm>
          <a:prstGeom prst="rect">
            <a:avLst/>
          </a:prstGeom>
          <a:noFill/>
        </p:spPr>
        <p:txBody>
          <a:bodyPr wrap="none" rtlCol="0">
            <a:spAutoFit/>
          </a:bodyPr>
          <a:lstStyle/>
          <a:p>
            <a:pPr>
              <a:buNone/>
            </a:pPr>
            <a:r>
              <a:rPr lang="en-GB" dirty="0">
                <a:solidFill>
                  <a:srgbClr val="00628C"/>
                </a:solidFill>
              </a:rPr>
              <a:t>c)</a:t>
            </a:r>
          </a:p>
        </p:txBody>
      </p:sp>
      <p:pic>
        <p:nvPicPr>
          <p:cNvPr id="61" name="Picture 60">
            <a:extLst>
              <a:ext uri="{FF2B5EF4-FFF2-40B4-BE49-F238E27FC236}">
                <a16:creationId xmlns:a16="http://schemas.microsoft.com/office/drawing/2014/main" id="{2DF14406-ECC6-444E-82C1-EA6F2199FC96}"/>
              </a:ext>
            </a:extLst>
          </p:cNvPr>
          <p:cNvPicPr/>
          <p:nvPr/>
        </p:nvPicPr>
        <p:blipFill rotWithShape="1">
          <a:blip r:embed="rId3">
            <a:extLst>
              <a:ext uri="{28A0092B-C50C-407E-A947-70E740481C1C}">
                <a14:useLocalDpi xmlns:a14="http://schemas.microsoft.com/office/drawing/2010/main" val="0"/>
              </a:ext>
            </a:extLst>
          </a:blip>
          <a:srcRect t="-7787"/>
          <a:stretch/>
        </p:blipFill>
        <p:spPr bwMode="auto">
          <a:xfrm>
            <a:off x="983432" y="2797949"/>
            <a:ext cx="4536504" cy="2293514"/>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D8A6D30-7344-4D6E-AB6E-BE34F8BE39CD}"/>
              </a:ext>
            </a:extLst>
          </p:cNvPr>
          <p:cNvSpPr txBox="1"/>
          <p:nvPr/>
        </p:nvSpPr>
        <p:spPr>
          <a:xfrm>
            <a:off x="2878888" y="5326780"/>
            <a:ext cx="6434224" cy="523220"/>
          </a:xfrm>
          <a:prstGeom prst="rect">
            <a:avLst/>
          </a:prstGeom>
          <a:noFill/>
        </p:spPr>
        <p:txBody>
          <a:bodyPr wrap="square" rtlCol="0">
            <a:spAutoFit/>
          </a:bodyPr>
          <a:lstStyle/>
          <a:p>
            <a:pPr algn="ctr">
              <a:buNone/>
            </a:pPr>
            <a:r>
              <a:rPr lang="en-GB" dirty="0"/>
              <a:t>What is the same? What is different?</a:t>
            </a:r>
          </a:p>
        </p:txBody>
      </p:sp>
      <p:pic>
        <p:nvPicPr>
          <p:cNvPr id="36" name="Picture 35">
            <a:extLst>
              <a:ext uri="{FF2B5EF4-FFF2-40B4-BE49-F238E27FC236}">
                <a16:creationId xmlns:a16="http://schemas.microsoft.com/office/drawing/2014/main" id="{4750DEC0-7073-467F-BE95-62AAF534BA08}"/>
              </a:ext>
            </a:extLst>
          </p:cNvPr>
          <p:cNvPicPr/>
          <p:nvPr/>
        </p:nvPicPr>
        <p:blipFill rotWithShape="1">
          <a:blip r:embed="rId4">
            <a:extLst>
              <a:ext uri="{28A0092B-C50C-407E-A947-70E740481C1C}">
                <a14:useLocalDpi xmlns:a14="http://schemas.microsoft.com/office/drawing/2010/main" val="0"/>
              </a:ext>
            </a:extLst>
          </a:blip>
          <a:srcRect t="-6705"/>
          <a:stretch/>
        </p:blipFill>
        <p:spPr bwMode="auto">
          <a:xfrm>
            <a:off x="7029722" y="2666086"/>
            <a:ext cx="3856752" cy="2543035"/>
          </a:xfrm>
          <a:prstGeom prst="rect">
            <a:avLst/>
          </a:prstGeom>
          <a:noFill/>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1ED23684-D991-493E-BB1A-9A915B0AD848}"/>
              </a:ext>
            </a:extLst>
          </p:cNvPr>
          <p:cNvGrpSpPr/>
          <p:nvPr/>
        </p:nvGrpSpPr>
        <p:grpSpPr>
          <a:xfrm>
            <a:off x="3359696" y="1490912"/>
            <a:ext cx="2376184" cy="1040285"/>
            <a:chOff x="2423592" y="2276872"/>
            <a:chExt cx="2376184" cy="1040285"/>
          </a:xfrm>
        </p:grpSpPr>
        <p:sp>
          <p:nvSpPr>
            <p:cNvPr id="11" name="TextBox 10">
              <a:extLst>
                <a:ext uri="{FF2B5EF4-FFF2-40B4-BE49-F238E27FC236}">
                  <a16:creationId xmlns:a16="http://schemas.microsoft.com/office/drawing/2014/main" id="{FF74B116-9A3E-4276-A9CF-1E33CE443AA9}"/>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12" name="Straight Connector 11">
              <a:extLst>
                <a:ext uri="{FF2B5EF4-FFF2-40B4-BE49-F238E27FC236}">
                  <a16:creationId xmlns:a16="http://schemas.microsoft.com/office/drawing/2014/main" id="{782D40E9-A409-4B12-86D5-AE160C2EA5C1}"/>
                </a:ext>
              </a:extLst>
            </p:cNvPr>
            <p:cNvCxnSpPr>
              <a:cxnSpLocks/>
              <a:stCxn id="11" idx="1"/>
              <a:endCxn id="11"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5F9E4A1-F307-48EF-8249-6ECA60A23863}"/>
                    </a:ext>
                  </a:extLst>
                </p:cNvPr>
                <p:cNvSpPr txBox="1"/>
                <p:nvPr/>
              </p:nvSpPr>
              <p:spPr>
                <a:xfrm>
                  <a:off x="2423592" y="2545740"/>
                  <a:ext cx="740908" cy="523220"/>
                </a:xfrm>
                <a:prstGeom prst="rect">
                  <a:avLst/>
                </a:prstGeom>
                <a:noFill/>
              </p:spPr>
              <p:txBody>
                <a:bodyPr wrap="none" rtlCol="0">
                  <a:spAutoFit/>
                </a:bodyPr>
                <a:lstStyle/>
                <a:p>
                  <a:pPr>
                    <a:buNone/>
                  </a:pPr>
                  <a:r>
                    <a:rPr lang="en-GB" dirty="0"/>
                    <a:t>4 </a:t>
                  </a:r>
                  <a14:m>
                    <m:oMath xmlns:m="http://schemas.openxmlformats.org/officeDocument/2006/math">
                      <m:r>
                        <a:rPr lang="en-GB" i="0" dirty="0" smtClean="0">
                          <a:latin typeface="Cambria Math" panose="02040503050406030204" pitchFamily="18" charset="0"/>
                          <a:ea typeface="Cambria Math" panose="02040503050406030204" pitchFamily="18" charset="0"/>
                        </a:rPr>
                        <m:t>×</m:t>
                      </m:r>
                    </m:oMath>
                  </a14:m>
                  <a:endParaRPr lang="en-GB" dirty="0"/>
                </a:p>
              </p:txBody>
            </p:sp>
          </mc:Choice>
          <mc:Fallback xmlns="">
            <p:sp>
              <p:nvSpPr>
                <p:cNvPr id="13" name="TextBox 12">
                  <a:extLst>
                    <a:ext uri="{FF2B5EF4-FFF2-40B4-BE49-F238E27FC236}">
                      <a16:creationId xmlns:a16="http://schemas.microsoft.com/office/drawing/2014/main" id="{E5F9E4A1-F307-48EF-8249-6ECA60A23863}"/>
                    </a:ext>
                  </a:extLst>
                </p:cNvPr>
                <p:cNvSpPr txBox="1">
                  <a:spLocks noRot="1" noChangeAspect="1" noMove="1" noResize="1" noEditPoints="1" noAdjustHandles="1" noChangeArrowheads="1" noChangeShapeType="1" noTextEdit="1"/>
                </p:cNvSpPr>
                <p:nvPr/>
              </p:nvSpPr>
              <p:spPr>
                <a:xfrm>
                  <a:off x="2423592" y="2545740"/>
                  <a:ext cx="740908" cy="523220"/>
                </a:xfrm>
                <a:prstGeom prst="rect">
                  <a:avLst/>
                </a:prstGeom>
                <a:blipFill>
                  <a:blip r:embed="rId5"/>
                  <a:stretch>
                    <a:fillRect l="-16393" t="-12791"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11F2CCA-93C2-4F5C-BF1D-7CC0719BE99E}"/>
                    </a:ext>
                  </a:extLst>
                </p:cNvPr>
                <p:cNvSpPr txBox="1"/>
                <p:nvPr/>
              </p:nvSpPr>
              <p:spPr>
                <a:xfrm>
                  <a:off x="3575720"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14" name="TextBox 13">
                  <a:extLst>
                    <a:ext uri="{FF2B5EF4-FFF2-40B4-BE49-F238E27FC236}">
                      <a16:creationId xmlns:a16="http://schemas.microsoft.com/office/drawing/2014/main" id="{E11F2CCA-93C2-4F5C-BF1D-7CC0719BE99E}"/>
                    </a:ext>
                  </a:extLst>
                </p:cNvPr>
                <p:cNvSpPr txBox="1">
                  <a:spLocks noRot="1" noChangeAspect="1" noMove="1" noResize="1" noEditPoints="1" noAdjustHandles="1" noChangeArrowheads="1" noChangeShapeType="1" noTextEdit="1"/>
                </p:cNvSpPr>
                <p:nvPr/>
              </p:nvSpPr>
              <p:spPr>
                <a:xfrm>
                  <a:off x="3575720" y="2535404"/>
                  <a:ext cx="551754" cy="523220"/>
                </a:xfrm>
                <a:prstGeom prst="rect">
                  <a:avLst/>
                </a:prstGeom>
                <a:blipFill>
                  <a:blip r:embed="rId6"/>
                  <a:stretch>
                    <a:fillRect/>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67225D6D-CA28-4D48-80C1-4C473971E323}"/>
                </a:ext>
              </a:extLst>
            </p:cNvPr>
            <p:cNvSpPr/>
            <p:nvPr/>
          </p:nvSpPr>
          <p:spPr>
            <a:xfrm>
              <a:off x="4079776"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BE997986-D6AD-444D-B0B2-CA64E56AB91E}"/>
              </a:ext>
            </a:extLst>
          </p:cNvPr>
          <p:cNvGrpSpPr/>
          <p:nvPr/>
        </p:nvGrpSpPr>
        <p:grpSpPr>
          <a:xfrm>
            <a:off x="6096000" y="1490911"/>
            <a:ext cx="2314668" cy="1040285"/>
            <a:chOff x="2557116" y="2276872"/>
            <a:chExt cx="2314668" cy="1040285"/>
          </a:xfrm>
        </p:grpSpPr>
        <p:sp>
          <p:nvSpPr>
            <p:cNvPr id="17" name="TextBox 16">
              <a:extLst>
                <a:ext uri="{FF2B5EF4-FFF2-40B4-BE49-F238E27FC236}">
                  <a16:creationId xmlns:a16="http://schemas.microsoft.com/office/drawing/2014/main" id="{CBA4F18B-1C41-4ECE-8982-B0142AF559DC}"/>
                </a:ext>
              </a:extLst>
            </p:cNvPr>
            <p:cNvSpPr txBox="1"/>
            <p:nvPr/>
          </p:nvSpPr>
          <p:spPr>
            <a:xfrm>
              <a:off x="2557116"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18" name="Straight Connector 17">
              <a:extLst>
                <a:ext uri="{FF2B5EF4-FFF2-40B4-BE49-F238E27FC236}">
                  <a16:creationId xmlns:a16="http://schemas.microsoft.com/office/drawing/2014/main" id="{A66C01AD-4287-4670-B5B9-3CA0AFB0717D}"/>
                </a:ext>
              </a:extLst>
            </p:cNvPr>
            <p:cNvCxnSpPr>
              <a:cxnSpLocks/>
              <a:stCxn id="17" idx="1"/>
              <a:endCxn id="17" idx="3"/>
            </p:cNvCxnSpPr>
            <p:nvPr/>
          </p:nvCxnSpPr>
          <p:spPr>
            <a:xfrm>
              <a:off x="2557116" y="2797015"/>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D4440ED-B8A9-4268-AD0D-918B00A02146}"/>
                    </a:ext>
                  </a:extLst>
                </p:cNvPr>
                <p:cNvSpPr txBox="1"/>
                <p:nvPr/>
              </p:nvSpPr>
              <p:spPr>
                <a:xfrm>
                  <a:off x="3030420" y="2545741"/>
                  <a:ext cx="720069" cy="523220"/>
                </a:xfrm>
                <a:prstGeom prst="rect">
                  <a:avLst/>
                </a:prstGeom>
                <a:noFill/>
              </p:spPr>
              <p:txBody>
                <a:bodyPr wrap="none" rtlCol="0">
                  <a:spAutoFit/>
                </a:bodyPr>
                <a:lstStyle/>
                <a:p>
                  <a:pPr>
                    <a:buNone/>
                  </a:pPr>
                  <a14:m>
                    <m:oMath xmlns:m="http://schemas.openxmlformats.org/officeDocument/2006/math">
                      <m:r>
                        <a:rPr lang="en-GB" i="0" dirty="0" smtClean="0">
                          <a:latin typeface="Cambria Math" panose="02040503050406030204" pitchFamily="18" charset="0"/>
                          <a:ea typeface="Cambria Math" panose="02040503050406030204" pitchFamily="18" charset="0"/>
                        </a:rPr>
                        <m:t>×</m:t>
                      </m:r>
                      <m:r>
                        <a:rPr lang="en-GB" b="0" i="0" dirty="0" smtClean="0">
                          <a:latin typeface="Cambria Math" panose="02040503050406030204" pitchFamily="18" charset="0"/>
                          <a:ea typeface="Cambria Math" panose="02040503050406030204" pitchFamily="18" charset="0"/>
                        </a:rPr>
                        <m:t> </m:t>
                      </m:r>
                    </m:oMath>
                  </a14:m>
                  <a:r>
                    <a:rPr lang="en-GB" dirty="0"/>
                    <a:t>4</a:t>
                  </a:r>
                </a:p>
              </p:txBody>
            </p:sp>
          </mc:Choice>
          <mc:Fallback xmlns="">
            <p:sp>
              <p:nvSpPr>
                <p:cNvPr id="19" name="TextBox 18">
                  <a:extLst>
                    <a:ext uri="{FF2B5EF4-FFF2-40B4-BE49-F238E27FC236}">
                      <a16:creationId xmlns:a16="http://schemas.microsoft.com/office/drawing/2014/main" id="{6D4440ED-B8A9-4268-AD0D-918B00A02146}"/>
                    </a:ext>
                  </a:extLst>
                </p:cNvPr>
                <p:cNvSpPr txBox="1">
                  <a:spLocks noRot="1" noChangeAspect="1" noMove="1" noResize="1" noEditPoints="1" noAdjustHandles="1" noChangeArrowheads="1" noChangeShapeType="1" noTextEdit="1"/>
                </p:cNvSpPr>
                <p:nvPr/>
              </p:nvSpPr>
              <p:spPr>
                <a:xfrm>
                  <a:off x="3030420" y="2545741"/>
                  <a:ext cx="720069" cy="523220"/>
                </a:xfrm>
                <a:prstGeom prst="rect">
                  <a:avLst/>
                </a:prstGeom>
                <a:blipFill>
                  <a:blip r:embed="rId7"/>
                  <a:stretch>
                    <a:fillRect t="-12791" r="-15254" b="-313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7C6F17-742D-4EA3-86D9-55468C321396}"/>
                    </a:ext>
                  </a:extLst>
                </p:cNvPr>
                <p:cNvSpPr txBox="1"/>
                <p:nvPr/>
              </p:nvSpPr>
              <p:spPr>
                <a:xfrm>
                  <a:off x="3647728" y="2535404"/>
                  <a:ext cx="551754" cy="523220"/>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rPr>
                          <m:t>=</m:t>
                        </m:r>
                      </m:oMath>
                    </m:oMathPara>
                  </a14:m>
                  <a:endParaRPr lang="en-GB" dirty="0"/>
                </a:p>
              </p:txBody>
            </p:sp>
          </mc:Choice>
          <mc:Fallback xmlns="">
            <p:sp>
              <p:nvSpPr>
                <p:cNvPr id="20" name="TextBox 19">
                  <a:extLst>
                    <a:ext uri="{FF2B5EF4-FFF2-40B4-BE49-F238E27FC236}">
                      <a16:creationId xmlns:a16="http://schemas.microsoft.com/office/drawing/2014/main" id="{2B7C6F17-742D-4EA3-86D9-55468C321396}"/>
                    </a:ext>
                  </a:extLst>
                </p:cNvPr>
                <p:cNvSpPr txBox="1">
                  <a:spLocks noRot="1" noChangeAspect="1" noMove="1" noResize="1" noEditPoints="1" noAdjustHandles="1" noChangeArrowheads="1" noChangeShapeType="1" noTextEdit="1"/>
                </p:cNvSpPr>
                <p:nvPr/>
              </p:nvSpPr>
              <p:spPr>
                <a:xfrm>
                  <a:off x="3647728" y="2535404"/>
                  <a:ext cx="551754" cy="523220"/>
                </a:xfrm>
                <a:prstGeom prst="rect">
                  <a:avLst/>
                </a:prstGeom>
                <a:blipFill>
                  <a:blip r:embed="rId8"/>
                  <a:stretch>
                    <a:fillRect/>
                  </a:stretch>
                </a:blipFill>
              </p:spPr>
              <p:txBody>
                <a:bodyPr/>
                <a:lstStyle/>
                <a:p>
                  <a:r>
                    <a:rPr lang="en-GB">
                      <a:noFill/>
                    </a:rPr>
                    <a:t> </a:t>
                  </a:r>
                </a:p>
              </p:txBody>
            </p:sp>
          </mc:Fallback>
        </mc:AlternateContent>
        <p:sp>
          <p:nvSpPr>
            <p:cNvPr id="22" name="Rectangle 21">
              <a:extLst>
                <a:ext uri="{FF2B5EF4-FFF2-40B4-BE49-F238E27FC236}">
                  <a16:creationId xmlns:a16="http://schemas.microsoft.com/office/drawing/2014/main" id="{B8A710FC-E989-41C3-8992-896A4B54A2BA}"/>
                </a:ext>
              </a:extLst>
            </p:cNvPr>
            <p:cNvSpPr/>
            <p:nvPr/>
          </p:nvSpPr>
          <p:spPr>
            <a:xfrm>
              <a:off x="4151784" y="2437014"/>
              <a:ext cx="720000" cy="72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7241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7"/>
            <a:ext cx="10870610" cy="47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Think of multiplication as scaling/reduction when both numbers are fractions and that either fraction can be thought of as the scale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60695" y="4698137"/>
            <a:ext cx="11051930" cy="153917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representations might you use to support students to see these multiplications as scaling?</a:t>
            </a:r>
          </a:p>
          <a:p>
            <a:pPr lvl="1" fontAlgn="auto">
              <a:lnSpc>
                <a:spcPct val="100000"/>
              </a:lnSpc>
              <a:spcBef>
                <a:spcPts val="0"/>
              </a:spcBef>
              <a:spcAft>
                <a:spcPts val="1200"/>
              </a:spcAft>
              <a:buClrTx/>
            </a:pPr>
            <a:r>
              <a:rPr lang="en-GB" sz="2400" dirty="0"/>
              <a:t>What questions might you ask?</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10870610" cy="277186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72098161-14A3-4C88-B6E7-B0CF81CEB6F8}"/>
              </a:ext>
            </a:extLst>
          </p:cNvPr>
          <p:cNvPicPr>
            <a:picLocks noChangeAspect="1"/>
          </p:cNvPicPr>
          <p:nvPr/>
        </p:nvPicPr>
        <p:blipFill>
          <a:blip r:embed="rId4"/>
          <a:stretch>
            <a:fillRect/>
          </a:stretch>
        </p:blipFill>
        <p:spPr>
          <a:xfrm>
            <a:off x="963863" y="1823916"/>
            <a:ext cx="10026083" cy="2607095"/>
          </a:xfrm>
          <a:prstGeom prst="rect">
            <a:avLst/>
          </a:prstGeom>
        </p:spPr>
      </p:pic>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7"/>
            <a:ext cx="10870610" cy="47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Think of multiplication as scaling/reduction when both numbers are fractions and that either fraction can be thought of as the scale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920303" y="1628801"/>
            <a:ext cx="5792322" cy="4608512"/>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How might these representations support students to see multiplication as scaling?</a:t>
            </a:r>
          </a:p>
          <a:p>
            <a:pPr lvl="1" fontAlgn="auto">
              <a:lnSpc>
                <a:spcPct val="100000"/>
              </a:lnSpc>
              <a:spcBef>
                <a:spcPts val="0"/>
              </a:spcBef>
              <a:spcAft>
                <a:spcPts val="1200"/>
              </a:spcAft>
              <a:buClrTx/>
            </a:pPr>
            <a:r>
              <a:rPr lang="en-GB" sz="2400" dirty="0"/>
              <a:t>How do these representations model the equivalence of these calculations?</a:t>
            </a:r>
          </a:p>
          <a:p>
            <a:pPr lvl="1" fontAlgn="auto">
              <a:lnSpc>
                <a:spcPct val="100000"/>
              </a:lnSpc>
              <a:spcBef>
                <a:spcPts val="0"/>
              </a:spcBef>
              <a:spcAft>
                <a:spcPts val="1200"/>
              </a:spcAft>
              <a:buClrTx/>
            </a:pPr>
            <a:r>
              <a:rPr lang="en-GB" sz="2400" dirty="0"/>
              <a:t>What questions might you ask to support them to understand?</a:t>
            </a:r>
          </a:p>
          <a:p>
            <a:pPr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259608"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8D653E58-FA6F-448F-8740-99B479C5B7BF}"/>
              </a:ext>
            </a:extLst>
          </p:cNvPr>
          <p:cNvPicPr/>
          <p:nvPr/>
        </p:nvPicPr>
        <p:blipFill rotWithShape="1">
          <a:blip r:embed="rId4">
            <a:extLst>
              <a:ext uri="{28A0092B-C50C-407E-A947-70E740481C1C}">
                <a14:useLocalDpi xmlns:a14="http://schemas.microsoft.com/office/drawing/2010/main" val="0"/>
              </a:ext>
            </a:extLst>
          </a:blip>
          <a:srcRect t="-7787"/>
          <a:stretch/>
        </p:blipFill>
        <p:spPr bwMode="auto">
          <a:xfrm>
            <a:off x="1394882" y="2711240"/>
            <a:ext cx="3664563" cy="1529398"/>
          </a:xfrm>
          <a:prstGeom prst="rect">
            <a:avLst/>
          </a:prstGeom>
          <a:noFill/>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34639F49-76F9-4FD2-9F70-056FC1E7B80B}"/>
              </a:ext>
            </a:extLst>
          </p:cNvPr>
          <p:cNvPicPr/>
          <p:nvPr/>
        </p:nvPicPr>
        <p:blipFill rotWithShape="1">
          <a:blip r:embed="rId5">
            <a:extLst>
              <a:ext uri="{28A0092B-C50C-407E-A947-70E740481C1C}">
                <a14:useLocalDpi xmlns:a14="http://schemas.microsoft.com/office/drawing/2010/main" val="0"/>
              </a:ext>
            </a:extLst>
          </a:blip>
          <a:srcRect t="-6705"/>
          <a:stretch/>
        </p:blipFill>
        <p:spPr bwMode="auto">
          <a:xfrm>
            <a:off x="1717373" y="4312647"/>
            <a:ext cx="2924423" cy="17806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9EF5691-98F0-4E8F-AC58-ED79F36559D6}"/>
              </a:ext>
            </a:extLst>
          </p:cNvPr>
          <p:cNvPicPr>
            <a:picLocks noChangeAspect="1"/>
          </p:cNvPicPr>
          <p:nvPr/>
        </p:nvPicPr>
        <p:blipFill rotWithShape="1">
          <a:blip r:embed="rId6"/>
          <a:srcRect t="56042" r="48812"/>
          <a:stretch/>
        </p:blipFill>
        <p:spPr>
          <a:xfrm>
            <a:off x="839416" y="1741532"/>
            <a:ext cx="4803778" cy="1072703"/>
          </a:xfrm>
          <a:prstGeom prst="rect">
            <a:avLst/>
          </a:prstGeom>
        </p:spPr>
      </p:pic>
    </p:spTree>
    <p:custDataLst>
      <p:tags r:id="rId1"/>
    </p:custDataLst>
    <p:extLst>
      <p:ext uri="{BB962C8B-B14F-4D97-AF65-F5344CB8AC3E}">
        <p14:creationId xmlns:p14="http://schemas.microsoft.com/office/powerpoint/2010/main" val="96983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Think of multiplication as scaling/reduction when both numbers are fractions and that either fraction can be thought of as the scale factor</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182245"/>
            <a:ext cx="2016224" cy="461665"/>
          </a:xfrm>
          <a:prstGeom prst="rect">
            <a:avLst/>
          </a:prstGeom>
          <a:noFill/>
        </p:spPr>
        <p:txBody>
          <a:bodyPr wrap="square" rtlCol="0">
            <a:spAutoFit/>
          </a:bodyPr>
          <a:lstStyle/>
          <a:p>
            <a:pPr>
              <a:buNone/>
            </a:pPr>
            <a:r>
              <a:rPr lang="en-GB" sz="2400" b="1" dirty="0"/>
              <a:t>Example 2</a:t>
            </a:r>
          </a:p>
        </p:txBody>
      </p:sp>
      <p:sp>
        <p:nvSpPr>
          <p:cNvPr id="14" name="TextBox 13">
            <a:extLst>
              <a:ext uri="{FF2B5EF4-FFF2-40B4-BE49-F238E27FC236}">
                <a16:creationId xmlns:a16="http://schemas.microsoft.com/office/drawing/2014/main" id="{1FCF5FCB-FA9E-4CA8-B595-3AF423654A71}"/>
              </a:ext>
            </a:extLst>
          </p:cNvPr>
          <p:cNvSpPr txBox="1"/>
          <p:nvPr/>
        </p:nvSpPr>
        <p:spPr>
          <a:xfrm>
            <a:off x="164807" y="1815334"/>
            <a:ext cx="5362365" cy="523220"/>
          </a:xfrm>
          <a:prstGeom prst="rect">
            <a:avLst/>
          </a:prstGeom>
          <a:noFill/>
        </p:spPr>
        <p:txBody>
          <a:bodyPr wrap="none" rtlCol="0">
            <a:spAutoFit/>
          </a:bodyPr>
          <a:lstStyle/>
          <a:p>
            <a:pPr marL="514350" indent="-514350">
              <a:buFont typeface="+mj-lt"/>
              <a:buAutoNum type="alphaLcParenR"/>
            </a:pPr>
            <a:r>
              <a:rPr lang="en-GB" dirty="0"/>
              <a:t>Which has the larger value: </a:t>
            </a:r>
          </a:p>
        </p:txBody>
      </p:sp>
      <p:sp>
        <p:nvSpPr>
          <p:cNvPr id="61" name="TextBox 60">
            <a:extLst>
              <a:ext uri="{FF2B5EF4-FFF2-40B4-BE49-F238E27FC236}">
                <a16:creationId xmlns:a16="http://schemas.microsoft.com/office/drawing/2014/main" id="{4C7348EC-7B71-4FED-9C31-F318AF187B19}"/>
              </a:ext>
            </a:extLst>
          </p:cNvPr>
          <p:cNvSpPr txBox="1"/>
          <p:nvPr/>
        </p:nvSpPr>
        <p:spPr>
          <a:xfrm>
            <a:off x="164807" y="4653136"/>
            <a:ext cx="11862386" cy="954107"/>
          </a:xfrm>
          <a:prstGeom prst="rect">
            <a:avLst/>
          </a:prstGeom>
          <a:noFill/>
        </p:spPr>
        <p:txBody>
          <a:bodyPr wrap="square">
            <a:spAutoFit/>
          </a:bodyPr>
          <a:lstStyle/>
          <a:p>
            <a:pPr marL="514350" indent="-514350">
              <a:buFont typeface="+mj-lt"/>
              <a:buAutoNum type="alphaLcParenR" startAt="2"/>
            </a:pPr>
            <a:r>
              <a:rPr lang="en-GB" dirty="0"/>
              <a:t>Can you make up an example of your own and show how the two answers compare?</a:t>
            </a:r>
          </a:p>
        </p:txBody>
      </p:sp>
      <p:sp>
        <p:nvSpPr>
          <p:cNvPr id="71" name="TextBox 70">
            <a:extLst>
              <a:ext uri="{FF2B5EF4-FFF2-40B4-BE49-F238E27FC236}">
                <a16:creationId xmlns:a16="http://schemas.microsoft.com/office/drawing/2014/main" id="{51E78EE4-3B7B-4CA0-9BB1-97A9ACD07441}"/>
              </a:ext>
            </a:extLst>
          </p:cNvPr>
          <p:cNvSpPr txBox="1"/>
          <p:nvPr/>
        </p:nvSpPr>
        <p:spPr>
          <a:xfrm>
            <a:off x="2757176" y="3006360"/>
            <a:ext cx="505267" cy="523220"/>
          </a:xfrm>
          <a:prstGeom prst="rect">
            <a:avLst/>
          </a:prstGeom>
          <a:noFill/>
        </p:spPr>
        <p:txBody>
          <a:bodyPr wrap="none" rtlCol="0">
            <a:spAutoFit/>
          </a:bodyPr>
          <a:lstStyle/>
          <a:p>
            <a:pPr>
              <a:buNone/>
            </a:pPr>
            <a:r>
              <a:rPr lang="en-GB" dirty="0"/>
              <a:t>or</a:t>
            </a:r>
          </a:p>
        </p:txBody>
      </p:sp>
      <p:sp>
        <p:nvSpPr>
          <p:cNvPr id="79" name="TextBox 78">
            <a:extLst>
              <a:ext uri="{FF2B5EF4-FFF2-40B4-BE49-F238E27FC236}">
                <a16:creationId xmlns:a16="http://schemas.microsoft.com/office/drawing/2014/main" id="{3910F22E-690C-4630-AE33-345E7917E32B}"/>
              </a:ext>
            </a:extLst>
          </p:cNvPr>
          <p:cNvSpPr txBox="1"/>
          <p:nvPr/>
        </p:nvSpPr>
        <p:spPr>
          <a:xfrm>
            <a:off x="5061432" y="3006360"/>
            <a:ext cx="385042" cy="523220"/>
          </a:xfrm>
          <a:prstGeom prst="rect">
            <a:avLst/>
          </a:prstGeom>
          <a:noFill/>
        </p:spPr>
        <p:txBody>
          <a:bodyPr wrap="none" rtlCol="0">
            <a:spAutoFit/>
          </a:bodyPr>
          <a:lstStyle/>
          <a:p>
            <a:pPr>
              <a:buNone/>
            </a:pPr>
            <a:r>
              <a:rPr lang="en-GB" dirty="0"/>
              <a:t>?</a:t>
            </a:r>
          </a:p>
        </p:txBody>
      </p:sp>
      <p:sp>
        <p:nvSpPr>
          <p:cNvPr id="103" name="TextBox 102">
            <a:extLst>
              <a:ext uri="{FF2B5EF4-FFF2-40B4-BE49-F238E27FC236}">
                <a16:creationId xmlns:a16="http://schemas.microsoft.com/office/drawing/2014/main" id="{504BB1E0-559D-4DBB-854A-68483E21B51F}"/>
              </a:ext>
            </a:extLst>
          </p:cNvPr>
          <p:cNvSpPr txBox="1"/>
          <p:nvPr/>
        </p:nvSpPr>
        <p:spPr>
          <a:xfrm>
            <a:off x="8375254" y="3006360"/>
            <a:ext cx="505267" cy="523220"/>
          </a:xfrm>
          <a:prstGeom prst="rect">
            <a:avLst/>
          </a:prstGeom>
          <a:noFill/>
        </p:spPr>
        <p:txBody>
          <a:bodyPr wrap="none" rtlCol="0">
            <a:spAutoFit/>
          </a:bodyPr>
          <a:lstStyle/>
          <a:p>
            <a:pPr>
              <a:buNone/>
            </a:pPr>
            <a:r>
              <a:rPr lang="en-GB" dirty="0"/>
              <a:t>or</a:t>
            </a:r>
          </a:p>
        </p:txBody>
      </p:sp>
      <p:sp>
        <p:nvSpPr>
          <p:cNvPr id="111" name="TextBox 110">
            <a:extLst>
              <a:ext uri="{FF2B5EF4-FFF2-40B4-BE49-F238E27FC236}">
                <a16:creationId xmlns:a16="http://schemas.microsoft.com/office/drawing/2014/main" id="{B3BA043F-4517-431B-8CA5-80DE07224A7D}"/>
              </a:ext>
            </a:extLst>
          </p:cNvPr>
          <p:cNvSpPr txBox="1"/>
          <p:nvPr/>
        </p:nvSpPr>
        <p:spPr>
          <a:xfrm>
            <a:off x="10679510" y="3006360"/>
            <a:ext cx="385042" cy="523220"/>
          </a:xfrm>
          <a:prstGeom prst="rect">
            <a:avLst/>
          </a:prstGeom>
          <a:noFill/>
        </p:spPr>
        <p:txBody>
          <a:bodyPr wrap="none" rtlCol="0">
            <a:spAutoFit/>
          </a:bodyPr>
          <a:lstStyle/>
          <a:p>
            <a:pPr>
              <a:buNone/>
            </a:pPr>
            <a:r>
              <a:rPr lang="en-GB" dirty="0"/>
              <a:t>?</a:t>
            </a:r>
          </a:p>
        </p:txBody>
      </p:sp>
      <p:grpSp>
        <p:nvGrpSpPr>
          <p:cNvPr id="15" name="Group 14">
            <a:extLst>
              <a:ext uri="{FF2B5EF4-FFF2-40B4-BE49-F238E27FC236}">
                <a16:creationId xmlns:a16="http://schemas.microsoft.com/office/drawing/2014/main" id="{50AC6E31-4DD4-4D34-BAF8-04DDC95D7BD0}"/>
              </a:ext>
            </a:extLst>
          </p:cNvPr>
          <p:cNvGrpSpPr/>
          <p:nvPr/>
        </p:nvGrpSpPr>
        <p:grpSpPr>
          <a:xfrm>
            <a:off x="3455126" y="2787196"/>
            <a:ext cx="1413623" cy="1040285"/>
            <a:chOff x="911424" y="3261499"/>
            <a:chExt cx="1413623" cy="1040285"/>
          </a:xfrm>
        </p:grpSpPr>
        <p:grpSp>
          <p:nvGrpSpPr>
            <p:cNvPr id="16" name="Group 15">
              <a:extLst>
                <a:ext uri="{FF2B5EF4-FFF2-40B4-BE49-F238E27FC236}">
                  <a16:creationId xmlns:a16="http://schemas.microsoft.com/office/drawing/2014/main" id="{20A8D209-220E-4824-927A-BAC6B98F995E}"/>
                </a:ext>
              </a:extLst>
            </p:cNvPr>
            <p:cNvGrpSpPr/>
            <p:nvPr/>
          </p:nvGrpSpPr>
          <p:grpSpPr>
            <a:xfrm>
              <a:off x="1343472" y="3261499"/>
              <a:ext cx="981575" cy="1040285"/>
              <a:chOff x="2594145" y="2276872"/>
              <a:chExt cx="981575" cy="1040285"/>
            </a:xfrm>
          </p:grpSpPr>
          <p:sp>
            <p:nvSpPr>
              <p:cNvPr id="19" name="TextBox 18">
                <a:extLst>
                  <a:ext uri="{FF2B5EF4-FFF2-40B4-BE49-F238E27FC236}">
                    <a16:creationId xmlns:a16="http://schemas.microsoft.com/office/drawing/2014/main" id="{5A6458C0-EE1D-400D-A226-E4B086298587}"/>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20" name="Straight Connector 19">
                <a:extLst>
                  <a:ext uri="{FF2B5EF4-FFF2-40B4-BE49-F238E27FC236}">
                    <a16:creationId xmlns:a16="http://schemas.microsoft.com/office/drawing/2014/main" id="{88ADEDB1-E1A3-40D9-A715-5466E816F735}"/>
                  </a:ext>
                </a:extLst>
              </p:cNvPr>
              <p:cNvCxnSpPr>
                <a:stCxn id="19" idx="1"/>
                <a:endCxn id="19"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6F76431-531A-4403-AA6A-430A8394E5EA}"/>
                  </a:ext>
                </a:extLst>
              </p:cNvPr>
              <p:cNvSpPr txBox="1"/>
              <p:nvPr/>
            </p:nvSpPr>
            <p:spPr>
              <a:xfrm>
                <a:off x="2594145" y="2535404"/>
                <a:ext cx="484428" cy="523220"/>
              </a:xfrm>
              <a:prstGeom prst="rect">
                <a:avLst/>
              </a:prstGeom>
              <a:noFill/>
            </p:spPr>
            <p:txBody>
              <a:bodyPr wrap="none" rtlCol="0">
                <a:spAutoFit/>
              </a:bodyPr>
              <a:lstStyle/>
              <a:p>
                <a:pPr>
                  <a:buNone/>
                </a:pPr>
                <a:r>
                  <a:rPr lang="en-GB" dirty="0"/>
                  <a:t>of</a:t>
                </a:r>
              </a:p>
            </p:txBody>
          </p:sp>
        </p:grpSp>
        <p:sp>
          <p:nvSpPr>
            <p:cNvPr id="17" name="TextBox 16">
              <a:extLst>
                <a:ext uri="{FF2B5EF4-FFF2-40B4-BE49-F238E27FC236}">
                  <a16:creationId xmlns:a16="http://schemas.microsoft.com/office/drawing/2014/main" id="{66E4BC20-EABD-46EA-AEF2-3976237295AE}"/>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18" name="Straight Connector 17">
              <a:extLst>
                <a:ext uri="{FF2B5EF4-FFF2-40B4-BE49-F238E27FC236}">
                  <a16:creationId xmlns:a16="http://schemas.microsoft.com/office/drawing/2014/main" id="{AC250E46-1A5E-409E-90BA-7F1ED02F3630}"/>
                </a:ext>
              </a:extLst>
            </p:cNvPr>
            <p:cNvCxnSpPr>
              <a:stCxn id="17" idx="1"/>
              <a:endCxn id="17"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FF236C84-864C-40C1-9FA8-D4305B2FBC72}"/>
              </a:ext>
            </a:extLst>
          </p:cNvPr>
          <p:cNvGrpSpPr/>
          <p:nvPr/>
        </p:nvGrpSpPr>
        <p:grpSpPr>
          <a:xfrm>
            <a:off x="1292487" y="2787195"/>
            <a:ext cx="1413623" cy="1040285"/>
            <a:chOff x="911424" y="3261499"/>
            <a:chExt cx="1413623" cy="1040285"/>
          </a:xfrm>
        </p:grpSpPr>
        <p:grpSp>
          <p:nvGrpSpPr>
            <p:cNvPr id="23" name="Group 22">
              <a:extLst>
                <a:ext uri="{FF2B5EF4-FFF2-40B4-BE49-F238E27FC236}">
                  <a16:creationId xmlns:a16="http://schemas.microsoft.com/office/drawing/2014/main" id="{1C991C65-8E2D-4462-926D-73063032B71B}"/>
                </a:ext>
              </a:extLst>
            </p:cNvPr>
            <p:cNvGrpSpPr/>
            <p:nvPr/>
          </p:nvGrpSpPr>
          <p:grpSpPr>
            <a:xfrm>
              <a:off x="1343472" y="3261499"/>
              <a:ext cx="981575" cy="1040285"/>
              <a:chOff x="2594145" y="2276872"/>
              <a:chExt cx="981575" cy="1040285"/>
            </a:xfrm>
          </p:grpSpPr>
          <p:sp>
            <p:nvSpPr>
              <p:cNvPr id="26" name="TextBox 25">
                <a:extLst>
                  <a:ext uri="{FF2B5EF4-FFF2-40B4-BE49-F238E27FC236}">
                    <a16:creationId xmlns:a16="http://schemas.microsoft.com/office/drawing/2014/main" id="{72A0723F-B107-4388-8EF2-473BF767B518}"/>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27" name="Straight Connector 26">
                <a:extLst>
                  <a:ext uri="{FF2B5EF4-FFF2-40B4-BE49-F238E27FC236}">
                    <a16:creationId xmlns:a16="http://schemas.microsoft.com/office/drawing/2014/main" id="{B2AAD08A-80C7-4922-B594-A989E2CA1F6E}"/>
                  </a:ext>
                </a:extLst>
              </p:cNvPr>
              <p:cNvCxnSpPr>
                <a:stCxn id="26" idx="1"/>
                <a:endCxn id="26"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3A0049-C8E3-432F-BAB4-5DDC413E24AD}"/>
                  </a:ext>
                </a:extLst>
              </p:cNvPr>
              <p:cNvSpPr txBox="1"/>
              <p:nvPr/>
            </p:nvSpPr>
            <p:spPr>
              <a:xfrm>
                <a:off x="2594145" y="2535404"/>
                <a:ext cx="484428" cy="523220"/>
              </a:xfrm>
              <a:prstGeom prst="rect">
                <a:avLst/>
              </a:prstGeom>
              <a:noFill/>
            </p:spPr>
            <p:txBody>
              <a:bodyPr wrap="none" rtlCol="0">
                <a:spAutoFit/>
              </a:bodyPr>
              <a:lstStyle/>
              <a:p>
                <a:pPr>
                  <a:buNone/>
                </a:pPr>
                <a:r>
                  <a:rPr lang="en-GB" dirty="0"/>
                  <a:t>of</a:t>
                </a:r>
              </a:p>
            </p:txBody>
          </p:sp>
        </p:grpSp>
        <p:sp>
          <p:nvSpPr>
            <p:cNvPr id="24" name="TextBox 23">
              <a:extLst>
                <a:ext uri="{FF2B5EF4-FFF2-40B4-BE49-F238E27FC236}">
                  <a16:creationId xmlns:a16="http://schemas.microsoft.com/office/drawing/2014/main" id="{61B712B4-0F5B-4208-B5B0-23996D732F93}"/>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25" name="Straight Connector 24">
              <a:extLst>
                <a:ext uri="{FF2B5EF4-FFF2-40B4-BE49-F238E27FC236}">
                  <a16:creationId xmlns:a16="http://schemas.microsoft.com/office/drawing/2014/main" id="{A8CDB868-7C05-4531-9532-0D32772726FA}"/>
                </a:ext>
              </a:extLst>
            </p:cNvPr>
            <p:cNvCxnSpPr>
              <a:stCxn id="24" idx="1"/>
              <a:endCxn id="24"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73925C3E-5E5B-47F0-A081-567AAB7649B0}"/>
              </a:ext>
            </a:extLst>
          </p:cNvPr>
          <p:cNvGrpSpPr/>
          <p:nvPr/>
        </p:nvGrpSpPr>
        <p:grpSpPr>
          <a:xfrm>
            <a:off x="9073204" y="2787193"/>
            <a:ext cx="1413623" cy="1040285"/>
            <a:chOff x="911424" y="3261499"/>
            <a:chExt cx="1413623" cy="1040285"/>
          </a:xfrm>
        </p:grpSpPr>
        <p:grpSp>
          <p:nvGrpSpPr>
            <p:cNvPr id="30" name="Group 29">
              <a:extLst>
                <a:ext uri="{FF2B5EF4-FFF2-40B4-BE49-F238E27FC236}">
                  <a16:creationId xmlns:a16="http://schemas.microsoft.com/office/drawing/2014/main" id="{EE21B68B-1454-4024-9DFB-2BAB5E543980}"/>
                </a:ext>
              </a:extLst>
            </p:cNvPr>
            <p:cNvGrpSpPr/>
            <p:nvPr/>
          </p:nvGrpSpPr>
          <p:grpSpPr>
            <a:xfrm>
              <a:off x="1343472" y="3261499"/>
              <a:ext cx="981575" cy="1040285"/>
              <a:chOff x="2594145" y="2276872"/>
              <a:chExt cx="981575" cy="1040285"/>
            </a:xfrm>
          </p:grpSpPr>
          <p:sp>
            <p:nvSpPr>
              <p:cNvPr id="33" name="TextBox 32">
                <a:extLst>
                  <a:ext uri="{FF2B5EF4-FFF2-40B4-BE49-F238E27FC236}">
                    <a16:creationId xmlns:a16="http://schemas.microsoft.com/office/drawing/2014/main" id="{01C1D7CB-1FF7-4703-ABFB-4A8789D3CA6E}"/>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4</a:t>
                </a:r>
              </a:p>
            </p:txBody>
          </p:sp>
          <p:cxnSp>
            <p:nvCxnSpPr>
              <p:cNvPr id="34" name="Straight Connector 33">
                <a:extLst>
                  <a:ext uri="{FF2B5EF4-FFF2-40B4-BE49-F238E27FC236}">
                    <a16:creationId xmlns:a16="http://schemas.microsoft.com/office/drawing/2014/main" id="{49A33FEC-F982-43E2-8587-E617D9D8331E}"/>
                  </a:ext>
                </a:extLst>
              </p:cNvPr>
              <p:cNvCxnSpPr>
                <a:stCxn id="33" idx="1"/>
                <a:endCxn id="33"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006EF09-4DBB-4789-8E4F-DF4238D13196}"/>
                  </a:ext>
                </a:extLst>
              </p:cNvPr>
              <p:cNvSpPr txBox="1"/>
              <p:nvPr/>
            </p:nvSpPr>
            <p:spPr>
              <a:xfrm>
                <a:off x="2594145" y="2535404"/>
                <a:ext cx="484428" cy="523220"/>
              </a:xfrm>
              <a:prstGeom prst="rect">
                <a:avLst/>
              </a:prstGeom>
              <a:noFill/>
            </p:spPr>
            <p:txBody>
              <a:bodyPr wrap="none" rtlCol="0">
                <a:spAutoFit/>
              </a:bodyPr>
              <a:lstStyle/>
              <a:p>
                <a:pPr>
                  <a:buNone/>
                </a:pPr>
                <a:r>
                  <a:rPr lang="en-GB" dirty="0"/>
                  <a:t>of</a:t>
                </a:r>
              </a:p>
            </p:txBody>
          </p:sp>
        </p:grpSp>
        <p:sp>
          <p:nvSpPr>
            <p:cNvPr id="31" name="TextBox 30">
              <a:extLst>
                <a:ext uri="{FF2B5EF4-FFF2-40B4-BE49-F238E27FC236}">
                  <a16:creationId xmlns:a16="http://schemas.microsoft.com/office/drawing/2014/main" id="{0F71196C-CCB6-4004-94D2-C35855FD98E1}"/>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32" name="Straight Connector 31">
              <a:extLst>
                <a:ext uri="{FF2B5EF4-FFF2-40B4-BE49-F238E27FC236}">
                  <a16:creationId xmlns:a16="http://schemas.microsoft.com/office/drawing/2014/main" id="{58E3FF18-E197-4DB3-BFF6-93ABCE6A152C}"/>
                </a:ext>
              </a:extLst>
            </p:cNvPr>
            <p:cNvCxnSpPr>
              <a:stCxn id="31" idx="1"/>
              <a:endCxn id="31"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A13FBCB-6DCB-4732-9A99-22FE2B49835E}"/>
              </a:ext>
            </a:extLst>
          </p:cNvPr>
          <p:cNvGrpSpPr/>
          <p:nvPr/>
        </p:nvGrpSpPr>
        <p:grpSpPr>
          <a:xfrm>
            <a:off x="6790749" y="2787194"/>
            <a:ext cx="1413623" cy="1040285"/>
            <a:chOff x="911424" y="3261499"/>
            <a:chExt cx="1413623" cy="1040285"/>
          </a:xfrm>
        </p:grpSpPr>
        <p:grpSp>
          <p:nvGrpSpPr>
            <p:cNvPr id="37" name="Group 36">
              <a:extLst>
                <a:ext uri="{FF2B5EF4-FFF2-40B4-BE49-F238E27FC236}">
                  <a16:creationId xmlns:a16="http://schemas.microsoft.com/office/drawing/2014/main" id="{46BB6CB7-405B-497E-829C-4AB4319C57E2}"/>
                </a:ext>
              </a:extLst>
            </p:cNvPr>
            <p:cNvGrpSpPr/>
            <p:nvPr/>
          </p:nvGrpSpPr>
          <p:grpSpPr>
            <a:xfrm>
              <a:off x="1343472" y="3261499"/>
              <a:ext cx="981575" cy="1040285"/>
              <a:chOff x="2594145" y="2276872"/>
              <a:chExt cx="981575" cy="1040285"/>
            </a:xfrm>
          </p:grpSpPr>
          <p:sp>
            <p:nvSpPr>
              <p:cNvPr id="43" name="TextBox 42">
                <a:extLst>
                  <a:ext uri="{FF2B5EF4-FFF2-40B4-BE49-F238E27FC236}">
                    <a16:creationId xmlns:a16="http://schemas.microsoft.com/office/drawing/2014/main" id="{FF6116C0-6E55-4BF7-A579-5984ED7E4BC0}"/>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44" name="Straight Connector 43">
                <a:extLst>
                  <a:ext uri="{FF2B5EF4-FFF2-40B4-BE49-F238E27FC236}">
                    <a16:creationId xmlns:a16="http://schemas.microsoft.com/office/drawing/2014/main" id="{13341A1D-5EF9-4B28-BB81-AFD33AA6DF6B}"/>
                  </a:ext>
                </a:extLst>
              </p:cNvPr>
              <p:cNvCxnSpPr>
                <a:stCxn id="43" idx="1"/>
                <a:endCxn id="43"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1C42711-8767-493B-ADE6-CA4FAAE01343}"/>
                  </a:ext>
                </a:extLst>
              </p:cNvPr>
              <p:cNvSpPr txBox="1"/>
              <p:nvPr/>
            </p:nvSpPr>
            <p:spPr>
              <a:xfrm>
                <a:off x="2594145" y="2535404"/>
                <a:ext cx="484428" cy="523220"/>
              </a:xfrm>
              <a:prstGeom prst="rect">
                <a:avLst/>
              </a:prstGeom>
              <a:noFill/>
            </p:spPr>
            <p:txBody>
              <a:bodyPr wrap="none" rtlCol="0">
                <a:spAutoFit/>
              </a:bodyPr>
              <a:lstStyle/>
              <a:p>
                <a:pPr>
                  <a:buNone/>
                </a:pPr>
                <a:r>
                  <a:rPr lang="en-GB" dirty="0"/>
                  <a:t>of</a:t>
                </a:r>
              </a:p>
            </p:txBody>
          </p:sp>
        </p:grpSp>
        <p:sp>
          <p:nvSpPr>
            <p:cNvPr id="38" name="TextBox 37">
              <a:extLst>
                <a:ext uri="{FF2B5EF4-FFF2-40B4-BE49-F238E27FC236}">
                  <a16:creationId xmlns:a16="http://schemas.microsoft.com/office/drawing/2014/main" id="{5ACC26C5-DBFD-4260-A91C-1F793D06AD98}"/>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4</a:t>
              </a:r>
            </a:p>
          </p:txBody>
        </p:sp>
        <p:cxnSp>
          <p:nvCxnSpPr>
            <p:cNvPr id="42" name="Straight Connector 41">
              <a:extLst>
                <a:ext uri="{FF2B5EF4-FFF2-40B4-BE49-F238E27FC236}">
                  <a16:creationId xmlns:a16="http://schemas.microsoft.com/office/drawing/2014/main" id="{D3C25A27-C3B2-42A0-BE7B-085D1DB8E2B5}"/>
                </a:ext>
              </a:extLst>
            </p:cNvPr>
            <p:cNvCxnSpPr>
              <a:stCxn id="38" idx="1"/>
              <a:endCxn id="38"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721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196752"/>
            <a:ext cx="10972800" cy="4536504"/>
          </a:xfrm>
        </p:spPr>
        <p:txBody>
          <a:bodyPr>
            <a:normAutofit fontScale="92500"/>
          </a:bodyPr>
          <a:lstStyle/>
          <a:p>
            <a:r>
              <a:rPr lang="en-GB" dirty="0"/>
              <a:t>These slides are designed to complement the </a:t>
            </a:r>
            <a:r>
              <a:rPr lang="en-GB" dirty="0">
                <a:hlinkClick r:id="rId2"/>
              </a:rPr>
              <a:t>2.1 Arithmetic procedures</a:t>
            </a:r>
            <a:r>
              <a:rPr lang="en-GB" dirty="0"/>
              <a:t> Core Concept document and its associated Theme Overview document </a:t>
            </a:r>
            <a:r>
              <a:rPr lang="en-GB" dirty="0">
                <a:hlinkClick r:id="rId3"/>
              </a:rPr>
              <a:t>2 Operating on number</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Think of multiplication as scaling/reduction when both numbers are fractions and that either fraction can be thought of as the scale factor</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182245"/>
            <a:ext cx="2016224" cy="461665"/>
          </a:xfrm>
          <a:prstGeom prst="rect">
            <a:avLst/>
          </a:prstGeom>
          <a:noFill/>
        </p:spPr>
        <p:txBody>
          <a:bodyPr wrap="square" rtlCol="0">
            <a:spAutoFit/>
          </a:bodyPr>
          <a:lstStyle/>
          <a:p>
            <a:pPr>
              <a:buNone/>
            </a:pPr>
            <a:r>
              <a:rPr lang="en-GB" sz="2400" b="1" dirty="0"/>
              <a:t>Example 2</a:t>
            </a:r>
          </a:p>
        </p:txBody>
      </p:sp>
      <p:sp>
        <p:nvSpPr>
          <p:cNvPr id="14" name="TextBox 13">
            <a:extLst>
              <a:ext uri="{FF2B5EF4-FFF2-40B4-BE49-F238E27FC236}">
                <a16:creationId xmlns:a16="http://schemas.microsoft.com/office/drawing/2014/main" id="{1FCF5FCB-FA9E-4CA8-B595-3AF423654A71}"/>
              </a:ext>
            </a:extLst>
          </p:cNvPr>
          <p:cNvSpPr txBox="1"/>
          <p:nvPr/>
        </p:nvSpPr>
        <p:spPr>
          <a:xfrm>
            <a:off x="164807" y="1733261"/>
            <a:ext cx="5362365" cy="523220"/>
          </a:xfrm>
          <a:prstGeom prst="rect">
            <a:avLst/>
          </a:prstGeom>
          <a:noFill/>
        </p:spPr>
        <p:txBody>
          <a:bodyPr wrap="none" rtlCol="0">
            <a:spAutoFit/>
          </a:bodyPr>
          <a:lstStyle/>
          <a:p>
            <a:pPr marL="514350" indent="-514350">
              <a:buFont typeface="+mj-lt"/>
              <a:buAutoNum type="alphaLcParenR"/>
            </a:pPr>
            <a:r>
              <a:rPr lang="en-GB" dirty="0"/>
              <a:t>Which has the larger value: </a:t>
            </a:r>
          </a:p>
        </p:txBody>
      </p:sp>
      <p:grpSp>
        <p:nvGrpSpPr>
          <p:cNvPr id="7" name="Group 6">
            <a:extLst>
              <a:ext uri="{FF2B5EF4-FFF2-40B4-BE49-F238E27FC236}">
                <a16:creationId xmlns:a16="http://schemas.microsoft.com/office/drawing/2014/main" id="{8F836F33-9340-4758-9589-9641BF720C39}"/>
              </a:ext>
            </a:extLst>
          </p:cNvPr>
          <p:cNvGrpSpPr/>
          <p:nvPr/>
        </p:nvGrpSpPr>
        <p:grpSpPr>
          <a:xfrm>
            <a:off x="3050609" y="2318956"/>
            <a:ext cx="1413623" cy="1040285"/>
            <a:chOff x="911424" y="3261499"/>
            <a:chExt cx="1413623" cy="1040285"/>
          </a:xfrm>
        </p:grpSpPr>
        <p:grpSp>
          <p:nvGrpSpPr>
            <p:cNvPr id="63" name="Group 62">
              <a:extLst>
                <a:ext uri="{FF2B5EF4-FFF2-40B4-BE49-F238E27FC236}">
                  <a16:creationId xmlns:a16="http://schemas.microsoft.com/office/drawing/2014/main" id="{49454C1C-EE8A-4D49-8C0A-81CEE27FC226}"/>
                </a:ext>
              </a:extLst>
            </p:cNvPr>
            <p:cNvGrpSpPr/>
            <p:nvPr/>
          </p:nvGrpSpPr>
          <p:grpSpPr>
            <a:xfrm>
              <a:off x="1343472" y="3261499"/>
              <a:ext cx="981575" cy="1040285"/>
              <a:chOff x="2594145" y="2276872"/>
              <a:chExt cx="981575" cy="1040285"/>
            </a:xfrm>
          </p:grpSpPr>
          <p:sp>
            <p:nvSpPr>
              <p:cNvPr id="64" name="TextBox 63">
                <a:extLst>
                  <a:ext uri="{FF2B5EF4-FFF2-40B4-BE49-F238E27FC236}">
                    <a16:creationId xmlns:a16="http://schemas.microsoft.com/office/drawing/2014/main" id="{0D7CB46C-03C7-473C-9035-C0696A203D54}"/>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65" name="Straight Connector 64">
                <a:extLst>
                  <a:ext uri="{FF2B5EF4-FFF2-40B4-BE49-F238E27FC236}">
                    <a16:creationId xmlns:a16="http://schemas.microsoft.com/office/drawing/2014/main" id="{8EDAA517-3277-4C8B-AB72-1FAF4A4E1CDE}"/>
                  </a:ext>
                </a:extLst>
              </p:cNvPr>
              <p:cNvCxnSpPr>
                <a:stCxn id="64" idx="1"/>
                <a:endCxn id="64"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E314BB3-3D87-480D-ACC9-6DE5DC459B7B}"/>
                  </a:ext>
                </a:extLst>
              </p:cNvPr>
              <p:cNvSpPr txBox="1"/>
              <p:nvPr/>
            </p:nvSpPr>
            <p:spPr>
              <a:xfrm>
                <a:off x="2594145" y="2535404"/>
                <a:ext cx="484428" cy="523220"/>
              </a:xfrm>
              <a:prstGeom prst="rect">
                <a:avLst/>
              </a:prstGeom>
              <a:noFill/>
            </p:spPr>
            <p:txBody>
              <a:bodyPr wrap="none" rtlCol="0">
                <a:spAutoFit/>
              </a:bodyPr>
              <a:lstStyle/>
              <a:p>
                <a:pPr>
                  <a:buNone/>
                </a:pPr>
                <a:r>
                  <a:rPr lang="en-GB" dirty="0"/>
                  <a:t>of</a:t>
                </a:r>
              </a:p>
            </p:txBody>
          </p:sp>
        </p:grpSp>
        <p:sp>
          <p:nvSpPr>
            <p:cNvPr id="69" name="TextBox 68">
              <a:extLst>
                <a:ext uri="{FF2B5EF4-FFF2-40B4-BE49-F238E27FC236}">
                  <a16:creationId xmlns:a16="http://schemas.microsoft.com/office/drawing/2014/main" id="{C85F7E12-A426-4057-8759-1280EF48F315}"/>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70" name="Straight Connector 69">
              <a:extLst>
                <a:ext uri="{FF2B5EF4-FFF2-40B4-BE49-F238E27FC236}">
                  <a16:creationId xmlns:a16="http://schemas.microsoft.com/office/drawing/2014/main" id="{3C554B1E-153D-49EA-981E-6C498E25DE68}"/>
                </a:ext>
              </a:extLst>
            </p:cNvPr>
            <p:cNvCxnSpPr>
              <a:stCxn id="69" idx="1"/>
              <a:endCxn id="69"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51E78EE4-3B7B-4CA0-9BB1-97A9ACD07441}"/>
              </a:ext>
            </a:extLst>
          </p:cNvPr>
          <p:cNvSpPr txBox="1"/>
          <p:nvPr/>
        </p:nvSpPr>
        <p:spPr>
          <a:xfrm>
            <a:off x="5715992" y="2577489"/>
            <a:ext cx="505267" cy="523220"/>
          </a:xfrm>
          <a:prstGeom prst="rect">
            <a:avLst/>
          </a:prstGeom>
          <a:noFill/>
        </p:spPr>
        <p:txBody>
          <a:bodyPr wrap="none" rtlCol="0">
            <a:spAutoFit/>
          </a:bodyPr>
          <a:lstStyle/>
          <a:p>
            <a:pPr>
              <a:buNone/>
            </a:pPr>
            <a:r>
              <a:rPr lang="en-GB" dirty="0"/>
              <a:t>or</a:t>
            </a:r>
          </a:p>
        </p:txBody>
      </p:sp>
      <p:grpSp>
        <p:nvGrpSpPr>
          <p:cNvPr id="72" name="Group 71">
            <a:extLst>
              <a:ext uri="{FF2B5EF4-FFF2-40B4-BE49-F238E27FC236}">
                <a16:creationId xmlns:a16="http://schemas.microsoft.com/office/drawing/2014/main" id="{7F756F80-3C6E-4969-BB3F-6451B3A14B74}"/>
              </a:ext>
            </a:extLst>
          </p:cNvPr>
          <p:cNvGrpSpPr/>
          <p:nvPr/>
        </p:nvGrpSpPr>
        <p:grpSpPr>
          <a:xfrm>
            <a:off x="7473019" y="2318956"/>
            <a:ext cx="1413623" cy="1040285"/>
            <a:chOff x="911424" y="3261499"/>
            <a:chExt cx="1413623" cy="1040285"/>
          </a:xfrm>
        </p:grpSpPr>
        <p:grpSp>
          <p:nvGrpSpPr>
            <p:cNvPr id="73" name="Group 72">
              <a:extLst>
                <a:ext uri="{FF2B5EF4-FFF2-40B4-BE49-F238E27FC236}">
                  <a16:creationId xmlns:a16="http://schemas.microsoft.com/office/drawing/2014/main" id="{700AC6BA-FA07-4062-9C11-E601BBBFD687}"/>
                </a:ext>
              </a:extLst>
            </p:cNvPr>
            <p:cNvGrpSpPr/>
            <p:nvPr/>
          </p:nvGrpSpPr>
          <p:grpSpPr>
            <a:xfrm>
              <a:off x="1343472" y="3261499"/>
              <a:ext cx="981575" cy="1040285"/>
              <a:chOff x="2594145" y="2276872"/>
              <a:chExt cx="981575" cy="1040285"/>
            </a:xfrm>
          </p:grpSpPr>
          <p:sp>
            <p:nvSpPr>
              <p:cNvPr id="76" name="TextBox 75">
                <a:extLst>
                  <a:ext uri="{FF2B5EF4-FFF2-40B4-BE49-F238E27FC236}">
                    <a16:creationId xmlns:a16="http://schemas.microsoft.com/office/drawing/2014/main" id="{40678D12-693F-43F4-815A-6EC7A1320160}"/>
                  </a:ext>
                </a:extLst>
              </p:cNvPr>
              <p:cNvSpPr txBox="1"/>
              <p:nvPr/>
            </p:nvSpPr>
            <p:spPr>
              <a:xfrm>
                <a:off x="3143672" y="2276872"/>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77" name="Straight Connector 76">
                <a:extLst>
                  <a:ext uri="{FF2B5EF4-FFF2-40B4-BE49-F238E27FC236}">
                    <a16:creationId xmlns:a16="http://schemas.microsoft.com/office/drawing/2014/main" id="{8B5C3186-617F-47B3-A1A0-9CAEA172180D}"/>
                  </a:ext>
                </a:extLst>
              </p:cNvPr>
              <p:cNvCxnSpPr>
                <a:stCxn id="76" idx="1"/>
                <a:endCxn id="76" idx="3"/>
              </p:cNvCxnSpPr>
              <p:nvPr/>
            </p:nvCxnSpPr>
            <p:spPr>
              <a:xfrm>
                <a:off x="3143672" y="2797015"/>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6A56AB7-3B1C-473A-B851-CE088BF8A6C6}"/>
                  </a:ext>
                </a:extLst>
              </p:cNvPr>
              <p:cNvSpPr txBox="1"/>
              <p:nvPr/>
            </p:nvSpPr>
            <p:spPr>
              <a:xfrm>
                <a:off x="2594145" y="2535404"/>
                <a:ext cx="484428" cy="523220"/>
              </a:xfrm>
              <a:prstGeom prst="rect">
                <a:avLst/>
              </a:prstGeom>
              <a:noFill/>
            </p:spPr>
            <p:txBody>
              <a:bodyPr wrap="none" rtlCol="0">
                <a:spAutoFit/>
              </a:bodyPr>
              <a:lstStyle/>
              <a:p>
                <a:pPr>
                  <a:buNone/>
                </a:pPr>
                <a:r>
                  <a:rPr lang="en-GB" dirty="0"/>
                  <a:t>of</a:t>
                </a:r>
              </a:p>
            </p:txBody>
          </p:sp>
        </p:grpSp>
        <p:sp>
          <p:nvSpPr>
            <p:cNvPr id="74" name="TextBox 73">
              <a:extLst>
                <a:ext uri="{FF2B5EF4-FFF2-40B4-BE49-F238E27FC236}">
                  <a16:creationId xmlns:a16="http://schemas.microsoft.com/office/drawing/2014/main" id="{D82804F4-8449-4E85-B0A1-19C954E5CA8E}"/>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3</a:t>
              </a:r>
            </a:p>
          </p:txBody>
        </p:sp>
        <p:cxnSp>
          <p:nvCxnSpPr>
            <p:cNvPr id="75" name="Straight Connector 74">
              <a:extLst>
                <a:ext uri="{FF2B5EF4-FFF2-40B4-BE49-F238E27FC236}">
                  <a16:creationId xmlns:a16="http://schemas.microsoft.com/office/drawing/2014/main" id="{DAC38882-5DF9-4911-9CDF-00C2E230007A}"/>
                </a:ext>
              </a:extLst>
            </p:cNvPr>
            <p:cNvCxnSpPr>
              <a:stCxn id="74" idx="1"/>
              <a:endCxn id="74"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3910F22E-690C-4630-AE33-345E7917E32B}"/>
              </a:ext>
            </a:extLst>
          </p:cNvPr>
          <p:cNvSpPr txBox="1"/>
          <p:nvPr/>
        </p:nvSpPr>
        <p:spPr>
          <a:xfrm>
            <a:off x="8913179" y="2583961"/>
            <a:ext cx="385042" cy="523220"/>
          </a:xfrm>
          <a:prstGeom prst="rect">
            <a:avLst/>
          </a:prstGeom>
          <a:noFill/>
        </p:spPr>
        <p:txBody>
          <a:bodyPr wrap="none" rtlCol="0">
            <a:spAutoFit/>
          </a:bodyPr>
          <a:lstStyle/>
          <a:p>
            <a:pPr>
              <a:buNone/>
            </a:pPr>
            <a:r>
              <a:rPr lang="en-GB" dirty="0"/>
              <a:t>?</a:t>
            </a:r>
          </a:p>
        </p:txBody>
      </p:sp>
      <p:grpSp>
        <p:nvGrpSpPr>
          <p:cNvPr id="15" name="Group 14">
            <a:extLst>
              <a:ext uri="{FF2B5EF4-FFF2-40B4-BE49-F238E27FC236}">
                <a16:creationId xmlns:a16="http://schemas.microsoft.com/office/drawing/2014/main" id="{47C16862-22D4-4FB0-96EA-C8E176F530D7}"/>
              </a:ext>
            </a:extLst>
          </p:cNvPr>
          <p:cNvGrpSpPr/>
          <p:nvPr/>
        </p:nvGrpSpPr>
        <p:grpSpPr>
          <a:xfrm>
            <a:off x="5054025" y="3546314"/>
            <a:ext cx="6327943" cy="1530802"/>
            <a:chOff x="5054025" y="3546314"/>
            <a:chExt cx="6327943" cy="1530802"/>
          </a:xfrm>
        </p:grpSpPr>
        <p:pic>
          <p:nvPicPr>
            <p:cNvPr id="4" name="Picture 3">
              <a:extLst>
                <a:ext uri="{FF2B5EF4-FFF2-40B4-BE49-F238E27FC236}">
                  <a16:creationId xmlns:a16="http://schemas.microsoft.com/office/drawing/2014/main" id="{DF08F700-6B3A-48EE-9D09-5241299527DE}"/>
                </a:ext>
              </a:extLst>
            </p:cNvPr>
            <p:cNvPicPr>
              <a:picLocks noChangeAspect="1"/>
            </p:cNvPicPr>
            <p:nvPr/>
          </p:nvPicPr>
          <p:blipFill>
            <a:blip r:embed="rId3"/>
            <a:stretch>
              <a:fillRect/>
            </a:stretch>
          </p:blipFill>
          <p:spPr>
            <a:xfrm>
              <a:off x="5054025" y="3546314"/>
              <a:ext cx="4553895" cy="1530802"/>
            </a:xfrm>
            <a:prstGeom prst="rect">
              <a:avLst/>
            </a:prstGeom>
          </p:spPr>
        </p:pic>
        <p:pic>
          <p:nvPicPr>
            <p:cNvPr id="5" name="Picture 4">
              <a:extLst>
                <a:ext uri="{FF2B5EF4-FFF2-40B4-BE49-F238E27FC236}">
                  <a16:creationId xmlns:a16="http://schemas.microsoft.com/office/drawing/2014/main" id="{60272367-900D-4C50-855F-3B0803701302}"/>
                </a:ext>
              </a:extLst>
            </p:cNvPr>
            <p:cNvPicPr>
              <a:picLocks noChangeAspect="1"/>
            </p:cNvPicPr>
            <p:nvPr/>
          </p:nvPicPr>
          <p:blipFill>
            <a:blip r:embed="rId4"/>
            <a:stretch>
              <a:fillRect/>
            </a:stretch>
          </p:blipFill>
          <p:spPr>
            <a:xfrm>
              <a:off x="6829861" y="3660685"/>
              <a:ext cx="4552107" cy="1405090"/>
            </a:xfrm>
            <a:prstGeom prst="rect">
              <a:avLst/>
            </a:prstGeom>
          </p:spPr>
        </p:pic>
      </p:grpSp>
      <p:sp>
        <p:nvSpPr>
          <p:cNvPr id="43" name="TextBox 42">
            <a:extLst>
              <a:ext uri="{FF2B5EF4-FFF2-40B4-BE49-F238E27FC236}">
                <a16:creationId xmlns:a16="http://schemas.microsoft.com/office/drawing/2014/main" id="{BD2D4B37-8AD5-4C3E-A018-A3C3E2CD22CB}"/>
              </a:ext>
            </a:extLst>
          </p:cNvPr>
          <p:cNvSpPr txBox="1"/>
          <p:nvPr/>
        </p:nvSpPr>
        <p:spPr>
          <a:xfrm>
            <a:off x="1810436" y="5233937"/>
            <a:ext cx="8821646" cy="523220"/>
          </a:xfrm>
          <a:prstGeom prst="rect">
            <a:avLst/>
          </a:prstGeom>
          <a:noFill/>
        </p:spPr>
        <p:txBody>
          <a:bodyPr wrap="none" rtlCol="0">
            <a:spAutoFit/>
          </a:bodyPr>
          <a:lstStyle/>
          <a:p>
            <a:pPr>
              <a:buNone/>
            </a:pPr>
            <a:r>
              <a:rPr lang="en-GB" dirty="0"/>
              <a:t>What is the same and different about these diagrams?</a:t>
            </a:r>
          </a:p>
        </p:txBody>
      </p:sp>
      <p:grpSp>
        <p:nvGrpSpPr>
          <p:cNvPr id="8" name="Group 7">
            <a:extLst>
              <a:ext uri="{FF2B5EF4-FFF2-40B4-BE49-F238E27FC236}">
                <a16:creationId xmlns:a16="http://schemas.microsoft.com/office/drawing/2014/main" id="{5A769116-65D6-4CEA-A6E3-BE2E165B819F}"/>
              </a:ext>
            </a:extLst>
          </p:cNvPr>
          <p:cNvGrpSpPr/>
          <p:nvPr/>
        </p:nvGrpSpPr>
        <p:grpSpPr>
          <a:xfrm>
            <a:off x="1470912" y="3680094"/>
            <a:ext cx="4647603" cy="1405090"/>
            <a:chOff x="1470912" y="3680094"/>
            <a:chExt cx="4647603" cy="1405090"/>
          </a:xfrm>
        </p:grpSpPr>
        <p:pic>
          <p:nvPicPr>
            <p:cNvPr id="6" name="Picture 5">
              <a:extLst>
                <a:ext uri="{FF2B5EF4-FFF2-40B4-BE49-F238E27FC236}">
                  <a16:creationId xmlns:a16="http://schemas.microsoft.com/office/drawing/2014/main" id="{56F58F75-EEF3-4E7B-9BA5-911560EEE3EE}"/>
                </a:ext>
              </a:extLst>
            </p:cNvPr>
            <p:cNvPicPr>
              <a:picLocks noChangeAspect="1"/>
            </p:cNvPicPr>
            <p:nvPr/>
          </p:nvPicPr>
          <p:blipFill>
            <a:blip r:embed="rId5"/>
            <a:stretch>
              <a:fillRect/>
            </a:stretch>
          </p:blipFill>
          <p:spPr>
            <a:xfrm>
              <a:off x="1470912" y="3680094"/>
              <a:ext cx="4647603" cy="1405090"/>
            </a:xfrm>
            <a:prstGeom prst="rect">
              <a:avLst/>
            </a:prstGeom>
          </p:spPr>
        </p:pic>
        <p:cxnSp>
          <p:nvCxnSpPr>
            <p:cNvPr id="17" name="Straight Connector 16">
              <a:extLst>
                <a:ext uri="{FF2B5EF4-FFF2-40B4-BE49-F238E27FC236}">
                  <a16:creationId xmlns:a16="http://schemas.microsoft.com/office/drawing/2014/main" id="{B107EDF6-1671-4875-B251-C72680F8C1E0}"/>
                </a:ext>
              </a:extLst>
            </p:cNvPr>
            <p:cNvCxnSpPr/>
            <p:nvPr/>
          </p:nvCxnSpPr>
          <p:spPr>
            <a:xfrm>
              <a:off x="4032184" y="4314571"/>
              <a:ext cx="43204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7618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7"/>
            <a:ext cx="10870610" cy="47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Think of multiplication as scaling/reduction when both numbers are fractions and that either fraction can be thought of as the scale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920303" y="1628801"/>
            <a:ext cx="5792322" cy="4608512"/>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representations might you use to support students to visualise these calculations?</a:t>
            </a:r>
          </a:p>
          <a:p>
            <a:pPr lvl="1" fontAlgn="auto">
              <a:lnSpc>
                <a:spcPct val="100000"/>
              </a:lnSpc>
              <a:spcBef>
                <a:spcPts val="0"/>
              </a:spcBef>
              <a:spcAft>
                <a:spcPts val="1200"/>
              </a:spcAft>
              <a:buClrTx/>
            </a:pPr>
            <a:r>
              <a:rPr lang="en-GB" sz="2400" dirty="0"/>
              <a:t>Is the possible ‘surprise’ element (of the calculations being the same) important?</a:t>
            </a:r>
          </a:p>
          <a:p>
            <a:pPr lvl="1" fontAlgn="auto">
              <a:lnSpc>
                <a:spcPct val="100000"/>
              </a:lnSpc>
              <a:spcBef>
                <a:spcPts val="0"/>
              </a:spcBef>
              <a:spcAft>
                <a:spcPts val="1200"/>
              </a:spcAft>
              <a:buClrTx/>
            </a:pPr>
            <a:r>
              <a:rPr lang="en-GB" sz="2400" dirty="0"/>
              <a:t>What questions might you ask to support students to make links to the commutative law?</a:t>
            </a:r>
          </a:p>
          <a:p>
            <a:pPr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259608"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C64928E-96CD-4463-BEAF-4D4E6C6B95E9}"/>
              </a:ext>
            </a:extLst>
          </p:cNvPr>
          <p:cNvSpPr txBox="1"/>
          <p:nvPr/>
        </p:nvSpPr>
        <p:spPr>
          <a:xfrm>
            <a:off x="733635" y="1768452"/>
            <a:ext cx="3563796" cy="369332"/>
          </a:xfrm>
          <a:prstGeom prst="rect">
            <a:avLst/>
          </a:prstGeom>
          <a:noFill/>
        </p:spPr>
        <p:txBody>
          <a:bodyPr wrap="none" rtlCol="0">
            <a:spAutoFit/>
          </a:bodyPr>
          <a:lstStyle/>
          <a:p>
            <a:pPr marL="514350" indent="-514350">
              <a:buFont typeface="+mj-lt"/>
              <a:buAutoNum type="alphaLcParenR"/>
            </a:pPr>
            <a:r>
              <a:rPr lang="en-GB" sz="1800" dirty="0"/>
              <a:t>Which has the larger value: </a:t>
            </a:r>
          </a:p>
        </p:txBody>
      </p:sp>
      <p:sp>
        <p:nvSpPr>
          <p:cNvPr id="11" name="TextBox 10">
            <a:extLst>
              <a:ext uri="{FF2B5EF4-FFF2-40B4-BE49-F238E27FC236}">
                <a16:creationId xmlns:a16="http://schemas.microsoft.com/office/drawing/2014/main" id="{90856996-5733-45D7-A045-0E63ED1B99D0}"/>
              </a:ext>
            </a:extLst>
          </p:cNvPr>
          <p:cNvSpPr txBox="1"/>
          <p:nvPr/>
        </p:nvSpPr>
        <p:spPr>
          <a:xfrm>
            <a:off x="727668" y="5013176"/>
            <a:ext cx="5163805" cy="646331"/>
          </a:xfrm>
          <a:prstGeom prst="rect">
            <a:avLst/>
          </a:prstGeom>
          <a:noFill/>
        </p:spPr>
        <p:txBody>
          <a:bodyPr wrap="square">
            <a:spAutoFit/>
          </a:bodyPr>
          <a:lstStyle/>
          <a:p>
            <a:pPr marL="514350" indent="-514350">
              <a:buFont typeface="+mj-lt"/>
              <a:buAutoNum type="alphaLcParenR" startAt="2"/>
            </a:pPr>
            <a:r>
              <a:rPr lang="en-GB" sz="1800" dirty="0"/>
              <a:t>Can you make up an example of your own and show how the two answers compare?</a:t>
            </a:r>
          </a:p>
        </p:txBody>
      </p:sp>
      <p:pic>
        <p:nvPicPr>
          <p:cNvPr id="4" name="Picture 3">
            <a:extLst>
              <a:ext uri="{FF2B5EF4-FFF2-40B4-BE49-F238E27FC236}">
                <a16:creationId xmlns:a16="http://schemas.microsoft.com/office/drawing/2014/main" id="{25F259B1-B8B0-41CA-A570-A15674F4AB97}"/>
              </a:ext>
            </a:extLst>
          </p:cNvPr>
          <p:cNvPicPr>
            <a:picLocks noChangeAspect="1"/>
          </p:cNvPicPr>
          <p:nvPr/>
        </p:nvPicPr>
        <p:blipFill>
          <a:blip r:embed="rId4"/>
          <a:stretch>
            <a:fillRect/>
          </a:stretch>
        </p:blipFill>
        <p:spPr>
          <a:xfrm>
            <a:off x="1342102" y="2329838"/>
            <a:ext cx="4371211" cy="1261981"/>
          </a:xfrm>
          <a:prstGeom prst="rect">
            <a:avLst/>
          </a:prstGeom>
        </p:spPr>
      </p:pic>
      <p:pic>
        <p:nvPicPr>
          <p:cNvPr id="5" name="Picture 4">
            <a:extLst>
              <a:ext uri="{FF2B5EF4-FFF2-40B4-BE49-F238E27FC236}">
                <a16:creationId xmlns:a16="http://schemas.microsoft.com/office/drawing/2014/main" id="{AECED808-BA08-43CE-92AD-61518FD15ADF}"/>
              </a:ext>
            </a:extLst>
          </p:cNvPr>
          <p:cNvPicPr>
            <a:picLocks noChangeAspect="1"/>
          </p:cNvPicPr>
          <p:nvPr/>
        </p:nvPicPr>
        <p:blipFill>
          <a:blip r:embed="rId5"/>
          <a:stretch>
            <a:fillRect/>
          </a:stretch>
        </p:blipFill>
        <p:spPr>
          <a:xfrm>
            <a:off x="1226268" y="3591819"/>
            <a:ext cx="4487045" cy="1261981"/>
          </a:xfrm>
          <a:prstGeom prst="rect">
            <a:avLst/>
          </a:prstGeom>
        </p:spPr>
      </p:pic>
    </p:spTree>
    <p:custDataLst>
      <p:tags r:id="rId1"/>
    </p:custDataLst>
    <p:extLst>
      <p:ext uri="{BB962C8B-B14F-4D97-AF65-F5344CB8AC3E}">
        <p14:creationId xmlns:p14="http://schemas.microsoft.com/office/powerpoint/2010/main" val="50476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7"/>
            <a:ext cx="10870610" cy="47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Think of multiplication as scaling/reduction when both numbers are fractions and that either fraction can be thought of as the scale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(cont’d)</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920303" y="1412775"/>
            <a:ext cx="5792322" cy="4824537"/>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Think about some students that you teach. How might they approach this task? What misconceptions might you expect to uncover?</a:t>
            </a:r>
          </a:p>
          <a:p>
            <a:pPr lvl="1" fontAlgn="auto">
              <a:lnSpc>
                <a:spcPct val="100000"/>
              </a:lnSpc>
              <a:spcBef>
                <a:spcPts val="0"/>
              </a:spcBef>
              <a:spcAft>
                <a:spcPts val="1200"/>
              </a:spcAft>
              <a:buClrTx/>
            </a:pPr>
            <a:r>
              <a:rPr lang="en-GB" sz="2400" dirty="0"/>
              <a:t>Now watch the video of this task here: </a:t>
            </a:r>
            <a:r>
              <a:rPr lang="en-GB" sz="2400" dirty="0">
                <a:hlinkClick r:id="rId4"/>
              </a:rPr>
              <a:t>Mathematical Prompts for Deeper Thinking videos | NCETM</a:t>
            </a:r>
            <a:endParaRPr lang="en-GB" sz="2400" dirty="0"/>
          </a:p>
          <a:p>
            <a:pPr lvl="1" fontAlgn="auto">
              <a:lnSpc>
                <a:spcPct val="100000"/>
              </a:lnSpc>
              <a:spcBef>
                <a:spcPts val="0"/>
              </a:spcBef>
              <a:spcAft>
                <a:spcPts val="1200"/>
              </a:spcAft>
              <a:buClrTx/>
            </a:pPr>
            <a:r>
              <a:rPr lang="en-GB" sz="2400" dirty="0"/>
              <a:t>How do the students’ responses compare to your expectations?</a:t>
            </a:r>
          </a:p>
          <a:p>
            <a:pPr lvl="1" fontAlgn="auto">
              <a:lnSpc>
                <a:spcPct val="100000"/>
              </a:lnSpc>
              <a:spcBef>
                <a:spcPts val="0"/>
              </a:spcBef>
              <a:spcAft>
                <a:spcPts val="1200"/>
              </a:spcAft>
              <a:buClrTx/>
            </a:pPr>
            <a:r>
              <a:rPr lang="en-GB" sz="2400" dirty="0"/>
              <a:t>What might their choice of representation tell you about their understanding of fractions?</a:t>
            </a:r>
          </a:p>
          <a:p>
            <a:pPr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259608" cy="435176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C64928E-96CD-4463-BEAF-4D4E6C6B95E9}"/>
              </a:ext>
            </a:extLst>
          </p:cNvPr>
          <p:cNvSpPr txBox="1"/>
          <p:nvPr/>
        </p:nvSpPr>
        <p:spPr>
          <a:xfrm>
            <a:off x="733635" y="1768452"/>
            <a:ext cx="3563796" cy="369332"/>
          </a:xfrm>
          <a:prstGeom prst="rect">
            <a:avLst/>
          </a:prstGeom>
          <a:noFill/>
        </p:spPr>
        <p:txBody>
          <a:bodyPr wrap="none" rtlCol="0">
            <a:spAutoFit/>
          </a:bodyPr>
          <a:lstStyle/>
          <a:p>
            <a:pPr marL="514350" indent="-514350">
              <a:buFont typeface="+mj-lt"/>
              <a:buAutoNum type="alphaLcParenR"/>
            </a:pPr>
            <a:r>
              <a:rPr lang="en-GB" sz="1800" dirty="0"/>
              <a:t>Which has the larger value: </a:t>
            </a:r>
          </a:p>
        </p:txBody>
      </p:sp>
      <p:sp>
        <p:nvSpPr>
          <p:cNvPr id="11" name="TextBox 10">
            <a:extLst>
              <a:ext uri="{FF2B5EF4-FFF2-40B4-BE49-F238E27FC236}">
                <a16:creationId xmlns:a16="http://schemas.microsoft.com/office/drawing/2014/main" id="{90856996-5733-45D7-A045-0E63ED1B99D0}"/>
              </a:ext>
            </a:extLst>
          </p:cNvPr>
          <p:cNvSpPr txBox="1"/>
          <p:nvPr/>
        </p:nvSpPr>
        <p:spPr>
          <a:xfrm>
            <a:off x="727668" y="5013176"/>
            <a:ext cx="5163805" cy="646331"/>
          </a:xfrm>
          <a:prstGeom prst="rect">
            <a:avLst/>
          </a:prstGeom>
          <a:noFill/>
        </p:spPr>
        <p:txBody>
          <a:bodyPr wrap="square">
            <a:spAutoFit/>
          </a:bodyPr>
          <a:lstStyle/>
          <a:p>
            <a:pPr marL="514350" indent="-514350">
              <a:buFont typeface="+mj-lt"/>
              <a:buAutoNum type="alphaLcParenR" startAt="2"/>
            </a:pPr>
            <a:r>
              <a:rPr lang="en-GB" sz="1800" dirty="0"/>
              <a:t>Can you make up an example of your own and show how the two answers compare?</a:t>
            </a:r>
          </a:p>
        </p:txBody>
      </p:sp>
      <p:pic>
        <p:nvPicPr>
          <p:cNvPr id="12" name="Picture 11">
            <a:extLst>
              <a:ext uri="{FF2B5EF4-FFF2-40B4-BE49-F238E27FC236}">
                <a16:creationId xmlns:a16="http://schemas.microsoft.com/office/drawing/2014/main" id="{68470F94-3BA6-41DF-87CC-92D4A7B37F1A}"/>
              </a:ext>
            </a:extLst>
          </p:cNvPr>
          <p:cNvPicPr>
            <a:picLocks noChangeAspect="1"/>
          </p:cNvPicPr>
          <p:nvPr/>
        </p:nvPicPr>
        <p:blipFill>
          <a:blip r:embed="rId5"/>
          <a:stretch>
            <a:fillRect/>
          </a:stretch>
        </p:blipFill>
        <p:spPr>
          <a:xfrm>
            <a:off x="1342102" y="2329838"/>
            <a:ext cx="4371211" cy="1261981"/>
          </a:xfrm>
          <a:prstGeom prst="rect">
            <a:avLst/>
          </a:prstGeom>
        </p:spPr>
      </p:pic>
      <p:pic>
        <p:nvPicPr>
          <p:cNvPr id="13" name="Picture 12">
            <a:extLst>
              <a:ext uri="{FF2B5EF4-FFF2-40B4-BE49-F238E27FC236}">
                <a16:creationId xmlns:a16="http://schemas.microsoft.com/office/drawing/2014/main" id="{35689D0C-384B-4DAF-97DB-91C928F2A29D}"/>
              </a:ext>
            </a:extLst>
          </p:cNvPr>
          <p:cNvPicPr>
            <a:picLocks noChangeAspect="1"/>
          </p:cNvPicPr>
          <p:nvPr/>
        </p:nvPicPr>
        <p:blipFill>
          <a:blip r:embed="rId6"/>
          <a:stretch>
            <a:fillRect/>
          </a:stretch>
        </p:blipFill>
        <p:spPr>
          <a:xfrm>
            <a:off x="1226268" y="3591819"/>
            <a:ext cx="4487045" cy="1261981"/>
          </a:xfrm>
          <a:prstGeom prst="rect">
            <a:avLst/>
          </a:prstGeom>
        </p:spPr>
      </p:pic>
    </p:spTree>
    <p:custDataLst>
      <p:tags r:id="rId1"/>
    </p:custDataLst>
    <p:extLst>
      <p:ext uri="{BB962C8B-B14F-4D97-AF65-F5344CB8AC3E}">
        <p14:creationId xmlns:p14="http://schemas.microsoft.com/office/powerpoint/2010/main" val="1837456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Think of multiplication as scaling/reduction when both numbers are fractions and that either fraction can be thought of as the scale factor</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052736"/>
            <a:ext cx="2016224" cy="461665"/>
          </a:xfrm>
          <a:prstGeom prst="rect">
            <a:avLst/>
          </a:prstGeom>
          <a:noFill/>
        </p:spPr>
        <p:txBody>
          <a:bodyPr wrap="square" rtlCol="0">
            <a:spAutoFit/>
          </a:bodyPr>
          <a:lstStyle/>
          <a:p>
            <a:pPr>
              <a:buNone/>
            </a:pPr>
            <a:r>
              <a:rPr lang="en-GB" sz="2400" b="1" dirty="0"/>
              <a:t>Example 3</a:t>
            </a:r>
          </a:p>
        </p:txBody>
      </p:sp>
      <p:sp>
        <p:nvSpPr>
          <p:cNvPr id="61" name="TextBox 60">
            <a:extLst>
              <a:ext uri="{FF2B5EF4-FFF2-40B4-BE49-F238E27FC236}">
                <a16:creationId xmlns:a16="http://schemas.microsoft.com/office/drawing/2014/main" id="{D82F0B13-C7A8-4AFF-B109-58EC849898F2}"/>
              </a:ext>
            </a:extLst>
          </p:cNvPr>
          <p:cNvSpPr txBox="1"/>
          <p:nvPr/>
        </p:nvSpPr>
        <p:spPr>
          <a:xfrm>
            <a:off x="164807" y="1556792"/>
            <a:ext cx="6097712" cy="461665"/>
          </a:xfrm>
          <a:prstGeom prst="rect">
            <a:avLst/>
          </a:prstGeom>
          <a:noFill/>
        </p:spPr>
        <p:txBody>
          <a:bodyPr wrap="square">
            <a:spAutoFit/>
          </a:bodyPr>
          <a:lstStyle/>
          <a:p>
            <a:pPr>
              <a:buNone/>
            </a:pPr>
            <a:r>
              <a:rPr lang="en-GB" sz="2400" dirty="0"/>
              <a:t>Fill in the gaps with &lt;, &gt; or =.</a:t>
            </a:r>
          </a:p>
        </p:txBody>
      </p:sp>
      <p:grpSp>
        <p:nvGrpSpPr>
          <p:cNvPr id="103" name="Group 102">
            <a:extLst>
              <a:ext uri="{FF2B5EF4-FFF2-40B4-BE49-F238E27FC236}">
                <a16:creationId xmlns:a16="http://schemas.microsoft.com/office/drawing/2014/main" id="{8B1A3B83-4328-41CC-A4B8-E339305D8ED0}"/>
              </a:ext>
            </a:extLst>
          </p:cNvPr>
          <p:cNvGrpSpPr/>
          <p:nvPr/>
        </p:nvGrpSpPr>
        <p:grpSpPr>
          <a:xfrm>
            <a:off x="1172919" y="2177992"/>
            <a:ext cx="3329968" cy="1045513"/>
            <a:chOff x="191344" y="2239471"/>
            <a:chExt cx="3329968" cy="1045513"/>
          </a:xfrm>
        </p:grpSpPr>
        <p:grpSp>
          <p:nvGrpSpPr>
            <p:cNvPr id="80" name="Group 79">
              <a:extLst>
                <a:ext uri="{FF2B5EF4-FFF2-40B4-BE49-F238E27FC236}">
                  <a16:creationId xmlns:a16="http://schemas.microsoft.com/office/drawing/2014/main" id="{AED0EF8F-FA95-4B7C-923D-7927F2518218}"/>
                </a:ext>
              </a:extLst>
            </p:cNvPr>
            <p:cNvGrpSpPr/>
            <p:nvPr/>
          </p:nvGrpSpPr>
          <p:grpSpPr>
            <a:xfrm>
              <a:off x="867164" y="2239471"/>
              <a:ext cx="2654148" cy="1045513"/>
              <a:chOff x="3109767" y="2379941"/>
              <a:chExt cx="2585532" cy="1045513"/>
            </a:xfrm>
          </p:grpSpPr>
          <p:grpSp>
            <p:nvGrpSpPr>
              <p:cNvPr id="70" name="Group 69">
                <a:extLst>
                  <a:ext uri="{FF2B5EF4-FFF2-40B4-BE49-F238E27FC236}">
                    <a16:creationId xmlns:a16="http://schemas.microsoft.com/office/drawing/2014/main" id="{EA3EC9D7-26BC-4520-B6CA-D22B23A9BC81}"/>
                  </a:ext>
                </a:extLst>
              </p:cNvPr>
              <p:cNvGrpSpPr/>
              <p:nvPr/>
            </p:nvGrpSpPr>
            <p:grpSpPr>
              <a:xfrm>
                <a:off x="3109767" y="2379941"/>
                <a:ext cx="2585532" cy="1045513"/>
                <a:chOff x="911424" y="3256271"/>
                <a:chExt cx="2585532" cy="1045513"/>
              </a:xfrm>
            </p:grpSpPr>
            <p:grpSp>
              <p:nvGrpSpPr>
                <p:cNvPr id="71" name="Group 70">
                  <a:extLst>
                    <a:ext uri="{FF2B5EF4-FFF2-40B4-BE49-F238E27FC236}">
                      <a16:creationId xmlns:a16="http://schemas.microsoft.com/office/drawing/2014/main" id="{5AD8C03B-4D98-41DC-BE71-9A7AD34A1EA1}"/>
                    </a:ext>
                  </a:extLst>
                </p:cNvPr>
                <p:cNvGrpSpPr/>
                <p:nvPr/>
              </p:nvGrpSpPr>
              <p:grpSpPr>
                <a:xfrm>
                  <a:off x="1418685" y="3256271"/>
                  <a:ext cx="2078271" cy="1040285"/>
                  <a:chOff x="2669358" y="2271644"/>
                  <a:chExt cx="2078271" cy="1040285"/>
                </a:xfrm>
              </p:grpSpPr>
              <p:sp>
                <p:nvSpPr>
                  <p:cNvPr id="74" name="TextBox 73">
                    <a:extLst>
                      <a:ext uri="{FF2B5EF4-FFF2-40B4-BE49-F238E27FC236}">
                        <a16:creationId xmlns:a16="http://schemas.microsoft.com/office/drawing/2014/main" id="{3047CAE3-ADDB-4709-B259-69B68F400DE2}"/>
                      </a:ext>
                    </a:extLst>
                  </p:cNvPr>
                  <p:cNvSpPr txBox="1"/>
                  <p:nvPr/>
                </p:nvSpPr>
                <p:spPr>
                  <a:xfrm>
                    <a:off x="4315581" y="2271644"/>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75" name="Straight Connector 74">
                    <a:extLst>
                      <a:ext uri="{FF2B5EF4-FFF2-40B4-BE49-F238E27FC236}">
                        <a16:creationId xmlns:a16="http://schemas.microsoft.com/office/drawing/2014/main" id="{F7645F27-5342-4D19-BA73-6DC38CFC6EBA}"/>
                      </a:ext>
                    </a:extLst>
                  </p:cNvPr>
                  <p:cNvCxnSpPr>
                    <a:stCxn id="74" idx="1"/>
                    <a:endCxn id="74" idx="3"/>
                  </p:cNvCxnSpPr>
                  <p:nvPr/>
                </p:nvCxnSpPr>
                <p:spPr>
                  <a:xfrm>
                    <a:off x="4315581" y="2791787"/>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0E236115-725E-45D6-8FA6-F8C8F4438B41}"/>
                          </a:ext>
                        </a:extLst>
                      </p:cNvPr>
                      <p:cNvSpPr txBox="1"/>
                      <p:nvPr/>
                    </p:nvSpPr>
                    <p:spPr>
                      <a:xfrm>
                        <a:off x="2669358" y="2527429"/>
                        <a:ext cx="747320" cy="584775"/>
                      </a:xfrm>
                      <a:prstGeom prst="rect">
                        <a:avLst/>
                      </a:prstGeom>
                      <a:noFill/>
                    </p:spPr>
                    <p:txBody>
                      <a:bodyPr wrap="none" rtlCol="0">
                        <a:spAutoFit/>
                      </a:bodyPr>
                      <a:lstStyle/>
                      <a:p>
                        <a:pPr>
                          <a:buNone/>
                        </a:pPr>
                        <a14:m>
                          <m:oMath xmlns:m="http://schemas.openxmlformats.org/officeDocument/2006/math">
                            <m:r>
                              <a:rPr lang="en-GB" i="0" dirty="0" smtClean="0">
                                <a:latin typeface="Cambria Math" panose="02040503050406030204" pitchFamily="18" charset="0"/>
                                <a:ea typeface="Cambria Math" panose="02040503050406030204" pitchFamily="18" charset="0"/>
                              </a:rPr>
                              <m:t>×</m:t>
                            </m:r>
                            <m:r>
                              <a:rPr lang="en-GB" b="0" i="0" dirty="0" smtClean="0">
                                <a:latin typeface="Cambria Math" panose="02040503050406030204" pitchFamily="18" charset="0"/>
                                <a:ea typeface="Cambria Math" panose="02040503050406030204" pitchFamily="18" charset="0"/>
                              </a:rPr>
                              <m:t> </m:t>
                            </m:r>
                          </m:oMath>
                        </a14:m>
                        <a:r>
                          <a:rPr lang="en-GB" sz="3200" dirty="0"/>
                          <a:t>4</a:t>
                        </a:r>
                        <a:endParaRPr lang="en-GB" dirty="0"/>
                      </a:p>
                    </p:txBody>
                  </p:sp>
                </mc:Choice>
                <mc:Fallback xmlns="">
                  <p:sp>
                    <p:nvSpPr>
                      <p:cNvPr id="76" name="TextBox 75">
                        <a:extLst>
                          <a:ext uri="{FF2B5EF4-FFF2-40B4-BE49-F238E27FC236}">
                            <a16:creationId xmlns:a16="http://schemas.microsoft.com/office/drawing/2014/main" id="{0E236115-725E-45D6-8FA6-F8C8F4438B41}"/>
                          </a:ext>
                        </a:extLst>
                      </p:cNvPr>
                      <p:cNvSpPr txBox="1">
                        <a:spLocks noRot="1" noChangeAspect="1" noMove="1" noResize="1" noEditPoints="1" noAdjustHandles="1" noChangeArrowheads="1" noChangeShapeType="1" noTextEdit="1"/>
                      </p:cNvSpPr>
                      <p:nvPr/>
                    </p:nvSpPr>
                    <p:spPr>
                      <a:xfrm>
                        <a:off x="2669358" y="2527429"/>
                        <a:ext cx="747320" cy="584775"/>
                      </a:xfrm>
                      <a:prstGeom prst="rect">
                        <a:avLst/>
                      </a:prstGeom>
                      <a:blipFill>
                        <a:blip r:embed="rId3"/>
                        <a:stretch>
                          <a:fillRect t="-13542" r="-15873" b="-33333"/>
                        </a:stretch>
                      </a:blipFill>
                    </p:spPr>
                    <p:txBody>
                      <a:bodyPr/>
                      <a:lstStyle/>
                      <a:p>
                        <a:r>
                          <a:rPr lang="en-GB">
                            <a:noFill/>
                          </a:rPr>
                          <a:t> </a:t>
                        </a:r>
                      </a:p>
                    </p:txBody>
                  </p:sp>
                </mc:Fallback>
              </mc:AlternateContent>
            </p:grpSp>
            <p:sp>
              <p:nvSpPr>
                <p:cNvPr id="72" name="TextBox 71">
                  <a:extLst>
                    <a:ext uri="{FF2B5EF4-FFF2-40B4-BE49-F238E27FC236}">
                      <a16:creationId xmlns:a16="http://schemas.microsoft.com/office/drawing/2014/main" id="{399FB37A-8489-4C22-BDFE-0067B08B5519}"/>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73" name="Straight Connector 72">
                  <a:extLst>
                    <a:ext uri="{FF2B5EF4-FFF2-40B4-BE49-F238E27FC236}">
                      <a16:creationId xmlns:a16="http://schemas.microsoft.com/office/drawing/2014/main" id="{EDDE8C4F-4A5F-4EE0-AC26-4BAB1BF227AC}"/>
                    </a:ext>
                  </a:extLst>
                </p:cNvPr>
                <p:cNvCxnSpPr>
                  <a:stCxn id="72" idx="1"/>
                  <a:endCxn id="72"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8" name="Oval 77">
                <a:extLst>
                  <a:ext uri="{FF2B5EF4-FFF2-40B4-BE49-F238E27FC236}">
                    <a16:creationId xmlns:a16="http://schemas.microsoft.com/office/drawing/2014/main" id="{B0ECF1B1-5B15-43DA-830B-1C7EF9250D66}"/>
                  </a:ext>
                </a:extLst>
              </p:cNvPr>
              <p:cNvSpPr/>
              <p:nvPr/>
            </p:nvSpPr>
            <p:spPr>
              <a:xfrm>
                <a:off x="4439561" y="2576083"/>
                <a:ext cx="648000" cy="6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2" name="TextBox 81">
              <a:extLst>
                <a:ext uri="{FF2B5EF4-FFF2-40B4-BE49-F238E27FC236}">
                  <a16:creationId xmlns:a16="http://schemas.microsoft.com/office/drawing/2014/main" id="{7041FAE4-2F63-4BB7-A6CE-B0A58DBFBBD5}"/>
                </a:ext>
              </a:extLst>
            </p:cNvPr>
            <p:cNvSpPr txBox="1"/>
            <p:nvPr/>
          </p:nvSpPr>
          <p:spPr>
            <a:xfrm>
              <a:off x="191344" y="2481917"/>
              <a:ext cx="505267" cy="523220"/>
            </a:xfrm>
            <a:prstGeom prst="rect">
              <a:avLst/>
            </a:prstGeom>
            <a:noFill/>
          </p:spPr>
          <p:txBody>
            <a:bodyPr wrap="none" rtlCol="0">
              <a:spAutoFit/>
            </a:bodyPr>
            <a:lstStyle/>
            <a:p>
              <a:pPr>
                <a:buNone/>
              </a:pPr>
              <a:r>
                <a:rPr lang="en-GB" dirty="0">
                  <a:solidFill>
                    <a:srgbClr val="00628C"/>
                  </a:solidFill>
                </a:rPr>
                <a:t>a)</a:t>
              </a:r>
            </a:p>
          </p:txBody>
        </p:sp>
      </p:grpSp>
      <p:grpSp>
        <p:nvGrpSpPr>
          <p:cNvPr id="104" name="Group 103">
            <a:extLst>
              <a:ext uri="{FF2B5EF4-FFF2-40B4-BE49-F238E27FC236}">
                <a16:creationId xmlns:a16="http://schemas.microsoft.com/office/drawing/2014/main" id="{2EF2217E-85F5-49AC-A084-3850A74872CE}"/>
              </a:ext>
            </a:extLst>
          </p:cNvPr>
          <p:cNvGrpSpPr/>
          <p:nvPr/>
        </p:nvGrpSpPr>
        <p:grpSpPr>
          <a:xfrm>
            <a:off x="1172919" y="3585131"/>
            <a:ext cx="3329968" cy="1045513"/>
            <a:chOff x="4079776" y="2178415"/>
            <a:chExt cx="3329968" cy="1045513"/>
          </a:xfrm>
        </p:grpSpPr>
        <p:grpSp>
          <p:nvGrpSpPr>
            <p:cNvPr id="83" name="Group 82">
              <a:extLst>
                <a:ext uri="{FF2B5EF4-FFF2-40B4-BE49-F238E27FC236}">
                  <a16:creationId xmlns:a16="http://schemas.microsoft.com/office/drawing/2014/main" id="{A13CB0D9-913E-430E-BA47-6ABB2DB60312}"/>
                </a:ext>
              </a:extLst>
            </p:cNvPr>
            <p:cNvGrpSpPr/>
            <p:nvPr/>
          </p:nvGrpSpPr>
          <p:grpSpPr>
            <a:xfrm>
              <a:off x="4755596" y="2178415"/>
              <a:ext cx="2654148" cy="1045513"/>
              <a:chOff x="3109767" y="2379941"/>
              <a:chExt cx="2585532" cy="1045513"/>
            </a:xfrm>
          </p:grpSpPr>
          <p:grpSp>
            <p:nvGrpSpPr>
              <p:cNvPr id="84" name="Group 83">
                <a:extLst>
                  <a:ext uri="{FF2B5EF4-FFF2-40B4-BE49-F238E27FC236}">
                    <a16:creationId xmlns:a16="http://schemas.microsoft.com/office/drawing/2014/main" id="{190ECCE9-6059-4565-9FED-5BA09191F801}"/>
                  </a:ext>
                </a:extLst>
              </p:cNvPr>
              <p:cNvGrpSpPr/>
              <p:nvPr/>
            </p:nvGrpSpPr>
            <p:grpSpPr>
              <a:xfrm>
                <a:off x="3109767" y="2379941"/>
                <a:ext cx="2585532" cy="1045513"/>
                <a:chOff x="911424" y="3256271"/>
                <a:chExt cx="2585532" cy="1045513"/>
              </a:xfrm>
            </p:grpSpPr>
            <p:grpSp>
              <p:nvGrpSpPr>
                <p:cNvPr id="86" name="Group 85">
                  <a:extLst>
                    <a:ext uri="{FF2B5EF4-FFF2-40B4-BE49-F238E27FC236}">
                      <a16:creationId xmlns:a16="http://schemas.microsoft.com/office/drawing/2014/main" id="{C1520B8C-143F-409D-8106-FA1FA9478C28}"/>
                    </a:ext>
                  </a:extLst>
                </p:cNvPr>
                <p:cNvGrpSpPr/>
                <p:nvPr/>
              </p:nvGrpSpPr>
              <p:grpSpPr>
                <a:xfrm>
                  <a:off x="1418685" y="3256271"/>
                  <a:ext cx="2078271" cy="1040285"/>
                  <a:chOff x="2669358" y="2271644"/>
                  <a:chExt cx="2078271" cy="1040285"/>
                </a:xfrm>
              </p:grpSpPr>
              <p:sp>
                <p:nvSpPr>
                  <p:cNvPr id="89" name="TextBox 88">
                    <a:extLst>
                      <a:ext uri="{FF2B5EF4-FFF2-40B4-BE49-F238E27FC236}">
                        <a16:creationId xmlns:a16="http://schemas.microsoft.com/office/drawing/2014/main" id="{D4677CB3-A693-48F0-9640-0E716EB90473}"/>
                      </a:ext>
                    </a:extLst>
                  </p:cNvPr>
                  <p:cNvSpPr txBox="1"/>
                  <p:nvPr/>
                </p:nvSpPr>
                <p:spPr>
                  <a:xfrm>
                    <a:off x="4315581" y="2271644"/>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90" name="Straight Connector 89">
                    <a:extLst>
                      <a:ext uri="{FF2B5EF4-FFF2-40B4-BE49-F238E27FC236}">
                        <a16:creationId xmlns:a16="http://schemas.microsoft.com/office/drawing/2014/main" id="{5A37A909-0122-4AD9-A424-525C511E4C7B}"/>
                      </a:ext>
                    </a:extLst>
                  </p:cNvPr>
                  <p:cNvCxnSpPr>
                    <a:stCxn id="89" idx="1"/>
                    <a:endCxn id="89" idx="3"/>
                  </p:cNvCxnSpPr>
                  <p:nvPr/>
                </p:nvCxnSpPr>
                <p:spPr>
                  <a:xfrm>
                    <a:off x="4315581" y="2791787"/>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84629C9A-1792-4BCB-9DB9-DFBAB6696D7D}"/>
                          </a:ext>
                        </a:extLst>
                      </p:cNvPr>
                      <p:cNvSpPr txBox="1"/>
                      <p:nvPr/>
                    </p:nvSpPr>
                    <p:spPr>
                      <a:xfrm>
                        <a:off x="2669358" y="2527429"/>
                        <a:ext cx="747320" cy="584775"/>
                      </a:xfrm>
                      <a:prstGeom prst="rect">
                        <a:avLst/>
                      </a:prstGeom>
                      <a:noFill/>
                    </p:spPr>
                    <p:txBody>
                      <a:bodyPr wrap="none" rtlCol="0">
                        <a:spAutoFit/>
                      </a:bodyPr>
                      <a:lstStyle/>
                      <a:p>
                        <a:pPr>
                          <a:buNone/>
                        </a:pPr>
                        <a14:m>
                          <m:oMath xmlns:m="http://schemas.openxmlformats.org/officeDocument/2006/math">
                            <m:r>
                              <a:rPr lang="en-GB" i="0" dirty="0" smtClean="0">
                                <a:latin typeface="Cambria Math" panose="02040503050406030204" pitchFamily="18" charset="0"/>
                                <a:ea typeface="Cambria Math" panose="02040503050406030204" pitchFamily="18" charset="0"/>
                              </a:rPr>
                              <m:t>×</m:t>
                            </m:r>
                            <m:r>
                              <a:rPr lang="en-GB" b="0" i="0" dirty="0" smtClean="0">
                                <a:latin typeface="Cambria Math" panose="02040503050406030204" pitchFamily="18" charset="0"/>
                                <a:ea typeface="Cambria Math" panose="02040503050406030204" pitchFamily="18" charset="0"/>
                              </a:rPr>
                              <m:t> </m:t>
                            </m:r>
                          </m:oMath>
                        </a14:m>
                        <a:r>
                          <a:rPr lang="en-GB" sz="3200" dirty="0"/>
                          <a:t>2</a:t>
                        </a:r>
                        <a:endParaRPr lang="en-GB" dirty="0"/>
                      </a:p>
                    </p:txBody>
                  </p:sp>
                </mc:Choice>
                <mc:Fallback xmlns="">
                  <p:sp>
                    <p:nvSpPr>
                      <p:cNvPr id="91" name="TextBox 90">
                        <a:extLst>
                          <a:ext uri="{FF2B5EF4-FFF2-40B4-BE49-F238E27FC236}">
                            <a16:creationId xmlns:a16="http://schemas.microsoft.com/office/drawing/2014/main" id="{84629C9A-1792-4BCB-9DB9-DFBAB6696D7D}"/>
                          </a:ext>
                        </a:extLst>
                      </p:cNvPr>
                      <p:cNvSpPr txBox="1">
                        <a:spLocks noRot="1" noChangeAspect="1" noMove="1" noResize="1" noEditPoints="1" noAdjustHandles="1" noChangeArrowheads="1" noChangeShapeType="1" noTextEdit="1"/>
                      </p:cNvSpPr>
                      <p:nvPr/>
                    </p:nvSpPr>
                    <p:spPr>
                      <a:xfrm>
                        <a:off x="2669358" y="2527429"/>
                        <a:ext cx="747320" cy="584775"/>
                      </a:xfrm>
                      <a:prstGeom prst="rect">
                        <a:avLst/>
                      </a:prstGeom>
                      <a:blipFill>
                        <a:blip r:embed="rId4"/>
                        <a:stretch>
                          <a:fillRect t="-13542" r="-15873" b="-33333"/>
                        </a:stretch>
                      </a:blipFill>
                    </p:spPr>
                    <p:txBody>
                      <a:bodyPr/>
                      <a:lstStyle/>
                      <a:p>
                        <a:r>
                          <a:rPr lang="en-GB">
                            <a:noFill/>
                          </a:rPr>
                          <a:t> </a:t>
                        </a:r>
                      </a:p>
                    </p:txBody>
                  </p:sp>
                </mc:Fallback>
              </mc:AlternateContent>
            </p:grpSp>
            <p:sp>
              <p:nvSpPr>
                <p:cNvPr id="87" name="TextBox 86">
                  <a:extLst>
                    <a:ext uri="{FF2B5EF4-FFF2-40B4-BE49-F238E27FC236}">
                      <a16:creationId xmlns:a16="http://schemas.microsoft.com/office/drawing/2014/main" id="{DD8E9FCD-341B-43A8-B244-9FBCF642531E}"/>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88" name="Straight Connector 87">
                  <a:extLst>
                    <a:ext uri="{FF2B5EF4-FFF2-40B4-BE49-F238E27FC236}">
                      <a16:creationId xmlns:a16="http://schemas.microsoft.com/office/drawing/2014/main" id="{B81658A6-CF33-4217-A3D5-6D59A4421CA2}"/>
                    </a:ext>
                  </a:extLst>
                </p:cNvPr>
                <p:cNvCxnSpPr>
                  <a:stCxn id="87" idx="1"/>
                  <a:endCxn id="87"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5" name="Oval 84">
                <a:extLst>
                  <a:ext uri="{FF2B5EF4-FFF2-40B4-BE49-F238E27FC236}">
                    <a16:creationId xmlns:a16="http://schemas.microsoft.com/office/drawing/2014/main" id="{415D8C57-DDC7-403E-97CF-F3CBA96A86F6}"/>
                  </a:ext>
                </a:extLst>
              </p:cNvPr>
              <p:cNvSpPr/>
              <p:nvPr/>
            </p:nvSpPr>
            <p:spPr>
              <a:xfrm>
                <a:off x="4439561" y="2576083"/>
                <a:ext cx="648000" cy="6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2" name="TextBox 91">
              <a:extLst>
                <a:ext uri="{FF2B5EF4-FFF2-40B4-BE49-F238E27FC236}">
                  <a16:creationId xmlns:a16="http://schemas.microsoft.com/office/drawing/2014/main" id="{5C02237C-CF35-48D8-924E-3C3A562B2F86}"/>
                </a:ext>
              </a:extLst>
            </p:cNvPr>
            <p:cNvSpPr txBox="1"/>
            <p:nvPr/>
          </p:nvSpPr>
          <p:spPr>
            <a:xfrm>
              <a:off x="4079776" y="2420861"/>
              <a:ext cx="505267" cy="523220"/>
            </a:xfrm>
            <a:prstGeom prst="rect">
              <a:avLst/>
            </a:prstGeom>
            <a:noFill/>
          </p:spPr>
          <p:txBody>
            <a:bodyPr wrap="none" rtlCol="0">
              <a:spAutoFit/>
            </a:bodyPr>
            <a:lstStyle/>
            <a:p>
              <a:pPr>
                <a:buNone/>
              </a:pPr>
              <a:r>
                <a:rPr lang="en-GB" dirty="0">
                  <a:solidFill>
                    <a:srgbClr val="00628C"/>
                  </a:solidFill>
                </a:rPr>
                <a:t>b)</a:t>
              </a:r>
            </a:p>
          </p:txBody>
        </p:sp>
      </p:grpSp>
      <p:grpSp>
        <p:nvGrpSpPr>
          <p:cNvPr id="105" name="Group 104">
            <a:extLst>
              <a:ext uri="{FF2B5EF4-FFF2-40B4-BE49-F238E27FC236}">
                <a16:creationId xmlns:a16="http://schemas.microsoft.com/office/drawing/2014/main" id="{905FD5C2-E718-4575-9431-E2EF82D208BF}"/>
              </a:ext>
            </a:extLst>
          </p:cNvPr>
          <p:cNvGrpSpPr/>
          <p:nvPr/>
        </p:nvGrpSpPr>
        <p:grpSpPr>
          <a:xfrm>
            <a:off x="1172919" y="4945834"/>
            <a:ext cx="3329968" cy="1045513"/>
            <a:chOff x="7956857" y="2173187"/>
            <a:chExt cx="3329968" cy="1045513"/>
          </a:xfrm>
        </p:grpSpPr>
        <p:grpSp>
          <p:nvGrpSpPr>
            <p:cNvPr id="93" name="Group 92">
              <a:extLst>
                <a:ext uri="{FF2B5EF4-FFF2-40B4-BE49-F238E27FC236}">
                  <a16:creationId xmlns:a16="http://schemas.microsoft.com/office/drawing/2014/main" id="{C7822105-CAE0-4867-A401-B62CD58069A5}"/>
                </a:ext>
              </a:extLst>
            </p:cNvPr>
            <p:cNvGrpSpPr/>
            <p:nvPr/>
          </p:nvGrpSpPr>
          <p:grpSpPr>
            <a:xfrm>
              <a:off x="8632677" y="2173187"/>
              <a:ext cx="2654148" cy="1045513"/>
              <a:chOff x="3109767" y="2379941"/>
              <a:chExt cx="2585532" cy="1045513"/>
            </a:xfrm>
          </p:grpSpPr>
          <p:grpSp>
            <p:nvGrpSpPr>
              <p:cNvPr id="94" name="Group 93">
                <a:extLst>
                  <a:ext uri="{FF2B5EF4-FFF2-40B4-BE49-F238E27FC236}">
                    <a16:creationId xmlns:a16="http://schemas.microsoft.com/office/drawing/2014/main" id="{EC5EB177-FA40-4C5B-861B-56E7E59202C6}"/>
                  </a:ext>
                </a:extLst>
              </p:cNvPr>
              <p:cNvGrpSpPr/>
              <p:nvPr/>
            </p:nvGrpSpPr>
            <p:grpSpPr>
              <a:xfrm>
                <a:off x="3109767" y="2379941"/>
                <a:ext cx="2585532" cy="1045513"/>
                <a:chOff x="911424" y="3256271"/>
                <a:chExt cx="2585532" cy="1045513"/>
              </a:xfrm>
            </p:grpSpPr>
            <p:grpSp>
              <p:nvGrpSpPr>
                <p:cNvPr id="96" name="Group 95">
                  <a:extLst>
                    <a:ext uri="{FF2B5EF4-FFF2-40B4-BE49-F238E27FC236}">
                      <a16:creationId xmlns:a16="http://schemas.microsoft.com/office/drawing/2014/main" id="{3E3CFAF3-2247-4EB2-B05B-0F56B1C3455B}"/>
                    </a:ext>
                  </a:extLst>
                </p:cNvPr>
                <p:cNvGrpSpPr/>
                <p:nvPr/>
              </p:nvGrpSpPr>
              <p:grpSpPr>
                <a:xfrm>
                  <a:off x="1418685" y="3256271"/>
                  <a:ext cx="2078271" cy="1040285"/>
                  <a:chOff x="2669358" y="2271644"/>
                  <a:chExt cx="2078271" cy="1040285"/>
                </a:xfrm>
              </p:grpSpPr>
              <p:sp>
                <p:nvSpPr>
                  <p:cNvPr id="99" name="TextBox 98">
                    <a:extLst>
                      <a:ext uri="{FF2B5EF4-FFF2-40B4-BE49-F238E27FC236}">
                        <a16:creationId xmlns:a16="http://schemas.microsoft.com/office/drawing/2014/main" id="{54EC8754-9001-4ECA-A9F1-24A0285A178D}"/>
                      </a:ext>
                    </a:extLst>
                  </p:cNvPr>
                  <p:cNvSpPr txBox="1"/>
                  <p:nvPr/>
                </p:nvSpPr>
                <p:spPr>
                  <a:xfrm>
                    <a:off x="4315581" y="2271644"/>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100" name="Straight Connector 99">
                    <a:extLst>
                      <a:ext uri="{FF2B5EF4-FFF2-40B4-BE49-F238E27FC236}">
                        <a16:creationId xmlns:a16="http://schemas.microsoft.com/office/drawing/2014/main" id="{EC8E92F5-94CB-4E3B-8361-EF882834DE9D}"/>
                      </a:ext>
                    </a:extLst>
                  </p:cNvPr>
                  <p:cNvCxnSpPr>
                    <a:stCxn id="99" idx="1"/>
                    <a:endCxn id="99" idx="3"/>
                  </p:cNvCxnSpPr>
                  <p:nvPr/>
                </p:nvCxnSpPr>
                <p:spPr>
                  <a:xfrm>
                    <a:off x="4315581" y="2791787"/>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8539CF20-957A-4DA6-8F27-CA63147F459F}"/>
                          </a:ext>
                        </a:extLst>
                      </p:cNvPr>
                      <p:cNvSpPr txBox="1"/>
                      <p:nvPr/>
                    </p:nvSpPr>
                    <p:spPr>
                      <a:xfrm>
                        <a:off x="2669358" y="2527429"/>
                        <a:ext cx="747320" cy="584775"/>
                      </a:xfrm>
                      <a:prstGeom prst="rect">
                        <a:avLst/>
                      </a:prstGeom>
                      <a:noFill/>
                    </p:spPr>
                    <p:txBody>
                      <a:bodyPr wrap="none" rtlCol="0">
                        <a:spAutoFit/>
                      </a:bodyPr>
                      <a:lstStyle/>
                      <a:p>
                        <a:pPr>
                          <a:buNone/>
                        </a:pPr>
                        <a14:m>
                          <m:oMath xmlns:m="http://schemas.openxmlformats.org/officeDocument/2006/math">
                            <m:r>
                              <a:rPr lang="en-GB" i="0" dirty="0" smtClean="0">
                                <a:latin typeface="Cambria Math" panose="02040503050406030204" pitchFamily="18" charset="0"/>
                                <a:ea typeface="Cambria Math" panose="02040503050406030204" pitchFamily="18" charset="0"/>
                              </a:rPr>
                              <m:t>×</m:t>
                            </m:r>
                            <m:r>
                              <a:rPr lang="en-GB" b="0" i="0" dirty="0" smtClean="0">
                                <a:latin typeface="Cambria Math" panose="02040503050406030204" pitchFamily="18" charset="0"/>
                                <a:ea typeface="Cambria Math" panose="02040503050406030204" pitchFamily="18" charset="0"/>
                              </a:rPr>
                              <m:t> </m:t>
                            </m:r>
                          </m:oMath>
                        </a14:m>
                        <a:r>
                          <a:rPr lang="en-GB" sz="3200" dirty="0"/>
                          <a:t>1</a:t>
                        </a:r>
                        <a:endParaRPr lang="en-GB" dirty="0"/>
                      </a:p>
                    </p:txBody>
                  </p:sp>
                </mc:Choice>
                <mc:Fallback xmlns="">
                  <p:sp>
                    <p:nvSpPr>
                      <p:cNvPr id="101" name="TextBox 100">
                        <a:extLst>
                          <a:ext uri="{FF2B5EF4-FFF2-40B4-BE49-F238E27FC236}">
                            <a16:creationId xmlns:a16="http://schemas.microsoft.com/office/drawing/2014/main" id="{8539CF20-957A-4DA6-8F27-CA63147F459F}"/>
                          </a:ext>
                        </a:extLst>
                      </p:cNvPr>
                      <p:cNvSpPr txBox="1">
                        <a:spLocks noRot="1" noChangeAspect="1" noMove="1" noResize="1" noEditPoints="1" noAdjustHandles="1" noChangeArrowheads="1" noChangeShapeType="1" noTextEdit="1"/>
                      </p:cNvSpPr>
                      <p:nvPr/>
                    </p:nvSpPr>
                    <p:spPr>
                      <a:xfrm>
                        <a:off x="2669358" y="2527429"/>
                        <a:ext cx="747320" cy="584775"/>
                      </a:xfrm>
                      <a:prstGeom prst="rect">
                        <a:avLst/>
                      </a:prstGeom>
                      <a:blipFill>
                        <a:blip r:embed="rId5"/>
                        <a:stretch>
                          <a:fillRect t="-13542" r="-15873" b="-33333"/>
                        </a:stretch>
                      </a:blipFill>
                    </p:spPr>
                    <p:txBody>
                      <a:bodyPr/>
                      <a:lstStyle/>
                      <a:p>
                        <a:r>
                          <a:rPr lang="en-GB">
                            <a:noFill/>
                          </a:rPr>
                          <a:t> </a:t>
                        </a:r>
                      </a:p>
                    </p:txBody>
                  </p:sp>
                </mc:Fallback>
              </mc:AlternateContent>
            </p:grpSp>
            <p:sp>
              <p:nvSpPr>
                <p:cNvPr id="97" name="TextBox 96">
                  <a:extLst>
                    <a:ext uri="{FF2B5EF4-FFF2-40B4-BE49-F238E27FC236}">
                      <a16:creationId xmlns:a16="http://schemas.microsoft.com/office/drawing/2014/main" id="{E259DF24-2992-474E-9377-4451468C4836}"/>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98" name="Straight Connector 97">
                  <a:extLst>
                    <a:ext uri="{FF2B5EF4-FFF2-40B4-BE49-F238E27FC236}">
                      <a16:creationId xmlns:a16="http://schemas.microsoft.com/office/drawing/2014/main" id="{37361FBE-D20C-4256-BD37-49D2E6B8D3A9}"/>
                    </a:ext>
                  </a:extLst>
                </p:cNvPr>
                <p:cNvCxnSpPr>
                  <a:stCxn id="97" idx="1"/>
                  <a:endCxn id="97"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5" name="Oval 94">
                <a:extLst>
                  <a:ext uri="{FF2B5EF4-FFF2-40B4-BE49-F238E27FC236}">
                    <a16:creationId xmlns:a16="http://schemas.microsoft.com/office/drawing/2014/main" id="{7247B035-21E2-4A2B-B3B6-C52D0CD484CD}"/>
                  </a:ext>
                </a:extLst>
              </p:cNvPr>
              <p:cNvSpPr/>
              <p:nvPr/>
            </p:nvSpPr>
            <p:spPr>
              <a:xfrm>
                <a:off x="4439561" y="2576083"/>
                <a:ext cx="648000" cy="6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2" name="TextBox 101">
              <a:extLst>
                <a:ext uri="{FF2B5EF4-FFF2-40B4-BE49-F238E27FC236}">
                  <a16:creationId xmlns:a16="http://schemas.microsoft.com/office/drawing/2014/main" id="{9FAD402C-42DF-43D9-8616-EF739773CABD}"/>
                </a:ext>
              </a:extLst>
            </p:cNvPr>
            <p:cNvSpPr txBox="1"/>
            <p:nvPr/>
          </p:nvSpPr>
          <p:spPr>
            <a:xfrm>
              <a:off x="7956857" y="2415633"/>
              <a:ext cx="484428" cy="523220"/>
            </a:xfrm>
            <a:prstGeom prst="rect">
              <a:avLst/>
            </a:prstGeom>
            <a:noFill/>
          </p:spPr>
          <p:txBody>
            <a:bodyPr wrap="none" rtlCol="0">
              <a:spAutoFit/>
            </a:bodyPr>
            <a:lstStyle/>
            <a:p>
              <a:pPr>
                <a:buNone/>
              </a:pPr>
              <a:r>
                <a:rPr lang="en-GB" dirty="0">
                  <a:solidFill>
                    <a:srgbClr val="00628C"/>
                  </a:solidFill>
                </a:rPr>
                <a:t>c)</a:t>
              </a:r>
            </a:p>
          </p:txBody>
        </p:sp>
      </p:grpSp>
      <p:grpSp>
        <p:nvGrpSpPr>
          <p:cNvPr id="132" name="Group 131">
            <a:extLst>
              <a:ext uri="{FF2B5EF4-FFF2-40B4-BE49-F238E27FC236}">
                <a16:creationId xmlns:a16="http://schemas.microsoft.com/office/drawing/2014/main" id="{E44F3551-FD05-4B70-8C91-CE18EDD465DB}"/>
              </a:ext>
            </a:extLst>
          </p:cNvPr>
          <p:cNvGrpSpPr/>
          <p:nvPr/>
        </p:nvGrpSpPr>
        <p:grpSpPr>
          <a:xfrm>
            <a:off x="6680396" y="3585131"/>
            <a:ext cx="3329968" cy="1045513"/>
            <a:chOff x="6528048" y="2152577"/>
            <a:chExt cx="3329968" cy="1045513"/>
          </a:xfrm>
        </p:grpSpPr>
        <p:grpSp>
          <p:nvGrpSpPr>
            <p:cNvPr id="106" name="Group 105">
              <a:extLst>
                <a:ext uri="{FF2B5EF4-FFF2-40B4-BE49-F238E27FC236}">
                  <a16:creationId xmlns:a16="http://schemas.microsoft.com/office/drawing/2014/main" id="{C72187EF-E005-4552-8AD6-F9758AFF9CB8}"/>
                </a:ext>
              </a:extLst>
            </p:cNvPr>
            <p:cNvGrpSpPr/>
            <p:nvPr/>
          </p:nvGrpSpPr>
          <p:grpSpPr>
            <a:xfrm>
              <a:off x="6528048" y="2152577"/>
              <a:ext cx="3329968" cy="1045513"/>
              <a:chOff x="191344" y="2239471"/>
              <a:chExt cx="3329968" cy="1045513"/>
            </a:xfrm>
          </p:grpSpPr>
          <p:grpSp>
            <p:nvGrpSpPr>
              <p:cNvPr id="107" name="Group 106">
                <a:extLst>
                  <a:ext uri="{FF2B5EF4-FFF2-40B4-BE49-F238E27FC236}">
                    <a16:creationId xmlns:a16="http://schemas.microsoft.com/office/drawing/2014/main" id="{7CB5CB5C-4560-433A-9619-1C5C3D9C10CA}"/>
                  </a:ext>
                </a:extLst>
              </p:cNvPr>
              <p:cNvGrpSpPr/>
              <p:nvPr/>
            </p:nvGrpSpPr>
            <p:grpSpPr>
              <a:xfrm>
                <a:off x="867164" y="2239471"/>
                <a:ext cx="2654148" cy="1045513"/>
                <a:chOff x="3109767" y="2379941"/>
                <a:chExt cx="2585532" cy="1045513"/>
              </a:xfrm>
            </p:grpSpPr>
            <p:grpSp>
              <p:nvGrpSpPr>
                <p:cNvPr id="109" name="Group 108">
                  <a:extLst>
                    <a:ext uri="{FF2B5EF4-FFF2-40B4-BE49-F238E27FC236}">
                      <a16:creationId xmlns:a16="http://schemas.microsoft.com/office/drawing/2014/main" id="{CF98EB63-06D3-42F2-83A0-D366C9A77CB6}"/>
                    </a:ext>
                  </a:extLst>
                </p:cNvPr>
                <p:cNvGrpSpPr/>
                <p:nvPr/>
              </p:nvGrpSpPr>
              <p:grpSpPr>
                <a:xfrm>
                  <a:off x="3109767" y="2379941"/>
                  <a:ext cx="2585532" cy="1045513"/>
                  <a:chOff x="911424" y="3256271"/>
                  <a:chExt cx="2585532" cy="1045513"/>
                </a:xfrm>
              </p:grpSpPr>
              <p:grpSp>
                <p:nvGrpSpPr>
                  <p:cNvPr id="111" name="Group 110">
                    <a:extLst>
                      <a:ext uri="{FF2B5EF4-FFF2-40B4-BE49-F238E27FC236}">
                        <a16:creationId xmlns:a16="http://schemas.microsoft.com/office/drawing/2014/main" id="{F9EA7403-9FE3-4A64-9F85-938B728480C8}"/>
                      </a:ext>
                    </a:extLst>
                  </p:cNvPr>
                  <p:cNvGrpSpPr/>
                  <p:nvPr/>
                </p:nvGrpSpPr>
                <p:grpSpPr>
                  <a:xfrm>
                    <a:off x="1305272" y="3256271"/>
                    <a:ext cx="2191684" cy="1040285"/>
                    <a:chOff x="2555945" y="2271644"/>
                    <a:chExt cx="2191684" cy="1040285"/>
                  </a:xfrm>
                </p:grpSpPr>
                <p:sp>
                  <p:nvSpPr>
                    <p:cNvPr id="114" name="TextBox 113">
                      <a:extLst>
                        <a:ext uri="{FF2B5EF4-FFF2-40B4-BE49-F238E27FC236}">
                          <a16:creationId xmlns:a16="http://schemas.microsoft.com/office/drawing/2014/main" id="{56385307-7C2D-49C1-809B-5CDDFB1D7387}"/>
                        </a:ext>
                      </a:extLst>
                    </p:cNvPr>
                    <p:cNvSpPr txBox="1"/>
                    <p:nvPr/>
                  </p:nvSpPr>
                  <p:spPr>
                    <a:xfrm>
                      <a:off x="4315581" y="2271644"/>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115" name="Straight Connector 114">
                      <a:extLst>
                        <a:ext uri="{FF2B5EF4-FFF2-40B4-BE49-F238E27FC236}">
                          <a16:creationId xmlns:a16="http://schemas.microsoft.com/office/drawing/2014/main" id="{6332AB37-BC7B-4D3D-A7F6-17DBBF3BA4ED}"/>
                        </a:ext>
                      </a:extLst>
                    </p:cNvPr>
                    <p:cNvCxnSpPr>
                      <a:stCxn id="114" idx="1"/>
                      <a:endCxn id="114" idx="3"/>
                    </p:cNvCxnSpPr>
                    <p:nvPr/>
                  </p:nvCxnSpPr>
                  <p:spPr>
                    <a:xfrm>
                      <a:off x="4315581" y="2791787"/>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7306BED0-0122-4426-B9C0-922C33406DA7}"/>
                            </a:ext>
                          </a:extLst>
                        </p:cNvPr>
                        <p:cNvSpPr txBox="1"/>
                        <p:nvPr/>
                      </p:nvSpPr>
                      <p:spPr>
                        <a:xfrm>
                          <a:off x="2555945" y="2527429"/>
                          <a:ext cx="432049"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16" name="TextBox 115">
                          <a:extLst>
                            <a:ext uri="{FF2B5EF4-FFF2-40B4-BE49-F238E27FC236}">
                              <a16:creationId xmlns:a16="http://schemas.microsoft.com/office/drawing/2014/main" id="{7306BED0-0122-4426-B9C0-922C33406DA7}"/>
                            </a:ext>
                          </a:extLst>
                        </p:cNvPr>
                        <p:cNvSpPr txBox="1">
                          <a:spLocks noRot="1" noChangeAspect="1" noMove="1" noResize="1" noEditPoints="1" noAdjustHandles="1" noChangeArrowheads="1" noChangeShapeType="1" noTextEdit="1"/>
                        </p:cNvSpPr>
                        <p:nvPr/>
                      </p:nvSpPr>
                      <p:spPr>
                        <a:xfrm>
                          <a:off x="2555945" y="2527429"/>
                          <a:ext cx="432049" cy="523220"/>
                        </a:xfrm>
                        <a:prstGeom prst="rect">
                          <a:avLst/>
                        </a:prstGeom>
                        <a:blipFill>
                          <a:blip r:embed="rId6"/>
                          <a:stretch>
                            <a:fillRect/>
                          </a:stretch>
                        </a:blipFill>
                      </p:spPr>
                      <p:txBody>
                        <a:bodyPr/>
                        <a:lstStyle/>
                        <a:p>
                          <a:r>
                            <a:rPr lang="en-GB">
                              <a:noFill/>
                            </a:rPr>
                            <a:t> </a:t>
                          </a:r>
                        </a:p>
                      </p:txBody>
                    </p:sp>
                  </mc:Fallback>
                </mc:AlternateContent>
              </p:grpSp>
              <p:sp>
                <p:nvSpPr>
                  <p:cNvPr id="112" name="TextBox 111">
                    <a:extLst>
                      <a:ext uri="{FF2B5EF4-FFF2-40B4-BE49-F238E27FC236}">
                        <a16:creationId xmlns:a16="http://schemas.microsoft.com/office/drawing/2014/main" id="{33E57A3A-1669-45C7-A838-D7598A2CC8CD}"/>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113" name="Straight Connector 112">
                    <a:extLst>
                      <a:ext uri="{FF2B5EF4-FFF2-40B4-BE49-F238E27FC236}">
                        <a16:creationId xmlns:a16="http://schemas.microsoft.com/office/drawing/2014/main" id="{C6FDCF49-53DD-4C96-94F2-2C434C3C550D}"/>
                      </a:ext>
                    </a:extLst>
                  </p:cNvPr>
                  <p:cNvCxnSpPr>
                    <a:stCxn id="112" idx="1"/>
                    <a:endCxn id="112"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0" name="Oval 109">
                  <a:extLst>
                    <a:ext uri="{FF2B5EF4-FFF2-40B4-BE49-F238E27FC236}">
                      <a16:creationId xmlns:a16="http://schemas.microsoft.com/office/drawing/2014/main" id="{DCDBB29D-68DB-48F2-BE7B-0BB7ED8DF413}"/>
                    </a:ext>
                  </a:extLst>
                </p:cNvPr>
                <p:cNvSpPr/>
                <p:nvPr/>
              </p:nvSpPr>
              <p:spPr>
                <a:xfrm>
                  <a:off x="4439561" y="2576083"/>
                  <a:ext cx="648000" cy="6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8" name="TextBox 107">
                <a:extLst>
                  <a:ext uri="{FF2B5EF4-FFF2-40B4-BE49-F238E27FC236}">
                    <a16:creationId xmlns:a16="http://schemas.microsoft.com/office/drawing/2014/main" id="{850888C0-1FB8-46C3-B1CD-734F530C1DF2}"/>
                  </a:ext>
                </a:extLst>
              </p:cNvPr>
              <p:cNvSpPr txBox="1"/>
              <p:nvPr/>
            </p:nvSpPr>
            <p:spPr>
              <a:xfrm>
                <a:off x="191344" y="2481917"/>
                <a:ext cx="505267" cy="523220"/>
              </a:xfrm>
              <a:prstGeom prst="rect">
                <a:avLst/>
              </a:prstGeom>
              <a:noFill/>
            </p:spPr>
            <p:txBody>
              <a:bodyPr wrap="none" rtlCol="0">
                <a:spAutoFit/>
              </a:bodyPr>
              <a:lstStyle/>
              <a:p>
                <a:pPr>
                  <a:buNone/>
                </a:pPr>
                <a:r>
                  <a:rPr lang="en-GB" dirty="0">
                    <a:solidFill>
                      <a:srgbClr val="00628C"/>
                    </a:solidFill>
                  </a:rPr>
                  <a:t>e)</a:t>
                </a:r>
              </a:p>
            </p:txBody>
          </p:sp>
        </p:grpSp>
        <p:sp>
          <p:nvSpPr>
            <p:cNvPr id="129" name="TextBox 128">
              <a:extLst>
                <a:ext uri="{FF2B5EF4-FFF2-40B4-BE49-F238E27FC236}">
                  <a16:creationId xmlns:a16="http://schemas.microsoft.com/office/drawing/2014/main" id="{3FE10CDF-81BA-464A-9007-58F0830BF43F}"/>
                </a:ext>
              </a:extLst>
            </p:cNvPr>
            <p:cNvSpPr txBox="1"/>
            <p:nvPr/>
          </p:nvSpPr>
          <p:spPr>
            <a:xfrm>
              <a:off x="8025750" y="2157804"/>
              <a:ext cx="443514" cy="1040285"/>
            </a:xfrm>
            <a:prstGeom prst="rect">
              <a:avLst/>
            </a:prstGeom>
            <a:noFill/>
          </p:spPr>
          <p:txBody>
            <a:bodyPr wrap="square" rtlCol="0">
              <a:spAutoFit/>
            </a:bodyPr>
            <a:lstStyle/>
            <a:p>
              <a:pPr algn="ctr">
                <a:buNone/>
              </a:pPr>
              <a:r>
                <a:rPr lang="en-GB" dirty="0"/>
                <a:t>1</a:t>
              </a:r>
            </a:p>
            <a:p>
              <a:pPr algn="ctr">
                <a:buNone/>
              </a:pPr>
              <a:r>
                <a:rPr lang="en-GB" dirty="0"/>
                <a:t>4</a:t>
              </a:r>
            </a:p>
          </p:txBody>
        </p:sp>
        <p:cxnSp>
          <p:nvCxnSpPr>
            <p:cNvPr id="130" name="Straight Connector 129">
              <a:extLst>
                <a:ext uri="{FF2B5EF4-FFF2-40B4-BE49-F238E27FC236}">
                  <a16:creationId xmlns:a16="http://schemas.microsoft.com/office/drawing/2014/main" id="{70C12E41-AA00-4E1D-8C96-4FBC6A7D978B}"/>
                </a:ext>
              </a:extLst>
            </p:cNvPr>
            <p:cNvCxnSpPr>
              <a:stCxn id="129" idx="1"/>
              <a:endCxn id="129" idx="3"/>
            </p:cNvCxnSpPr>
            <p:nvPr/>
          </p:nvCxnSpPr>
          <p:spPr>
            <a:xfrm>
              <a:off x="8025750" y="2677947"/>
              <a:ext cx="44351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8388CA45-4964-4F3A-A576-5AF0FE8A82C6}"/>
              </a:ext>
            </a:extLst>
          </p:cNvPr>
          <p:cNvGrpSpPr/>
          <p:nvPr/>
        </p:nvGrpSpPr>
        <p:grpSpPr>
          <a:xfrm>
            <a:off x="6679621" y="2203407"/>
            <a:ext cx="3329968" cy="1045513"/>
            <a:chOff x="6528048" y="2152577"/>
            <a:chExt cx="3329968" cy="1045513"/>
          </a:xfrm>
        </p:grpSpPr>
        <p:grpSp>
          <p:nvGrpSpPr>
            <p:cNvPr id="134" name="Group 133">
              <a:extLst>
                <a:ext uri="{FF2B5EF4-FFF2-40B4-BE49-F238E27FC236}">
                  <a16:creationId xmlns:a16="http://schemas.microsoft.com/office/drawing/2014/main" id="{87473CB3-BE3E-43D8-8AC3-402788515FDB}"/>
                </a:ext>
              </a:extLst>
            </p:cNvPr>
            <p:cNvGrpSpPr/>
            <p:nvPr/>
          </p:nvGrpSpPr>
          <p:grpSpPr>
            <a:xfrm>
              <a:off x="6528048" y="2152577"/>
              <a:ext cx="3329968" cy="1045513"/>
              <a:chOff x="191344" y="2239471"/>
              <a:chExt cx="3329968" cy="1045513"/>
            </a:xfrm>
          </p:grpSpPr>
          <p:grpSp>
            <p:nvGrpSpPr>
              <p:cNvPr id="137" name="Group 136">
                <a:extLst>
                  <a:ext uri="{FF2B5EF4-FFF2-40B4-BE49-F238E27FC236}">
                    <a16:creationId xmlns:a16="http://schemas.microsoft.com/office/drawing/2014/main" id="{82D879EC-83A8-4EC4-9275-6B1BE489A19C}"/>
                  </a:ext>
                </a:extLst>
              </p:cNvPr>
              <p:cNvGrpSpPr/>
              <p:nvPr/>
            </p:nvGrpSpPr>
            <p:grpSpPr>
              <a:xfrm>
                <a:off x="867164" y="2239471"/>
                <a:ext cx="2654148" cy="1045513"/>
                <a:chOff x="3109767" y="2379941"/>
                <a:chExt cx="2585532" cy="1045513"/>
              </a:xfrm>
            </p:grpSpPr>
            <p:grpSp>
              <p:nvGrpSpPr>
                <p:cNvPr id="139" name="Group 138">
                  <a:extLst>
                    <a:ext uri="{FF2B5EF4-FFF2-40B4-BE49-F238E27FC236}">
                      <a16:creationId xmlns:a16="http://schemas.microsoft.com/office/drawing/2014/main" id="{90AF8123-D7FF-4088-A478-A3507D5ECE09}"/>
                    </a:ext>
                  </a:extLst>
                </p:cNvPr>
                <p:cNvGrpSpPr/>
                <p:nvPr/>
              </p:nvGrpSpPr>
              <p:grpSpPr>
                <a:xfrm>
                  <a:off x="3109767" y="2379941"/>
                  <a:ext cx="2585532" cy="1045513"/>
                  <a:chOff x="911424" y="3256271"/>
                  <a:chExt cx="2585532" cy="1045513"/>
                </a:xfrm>
              </p:grpSpPr>
              <p:grpSp>
                <p:nvGrpSpPr>
                  <p:cNvPr id="141" name="Group 140">
                    <a:extLst>
                      <a:ext uri="{FF2B5EF4-FFF2-40B4-BE49-F238E27FC236}">
                        <a16:creationId xmlns:a16="http://schemas.microsoft.com/office/drawing/2014/main" id="{E92A5914-7657-4154-A2D3-AF87235F773D}"/>
                      </a:ext>
                    </a:extLst>
                  </p:cNvPr>
                  <p:cNvGrpSpPr/>
                  <p:nvPr/>
                </p:nvGrpSpPr>
                <p:grpSpPr>
                  <a:xfrm>
                    <a:off x="1305272" y="3256271"/>
                    <a:ext cx="2191684" cy="1040285"/>
                    <a:chOff x="2555945" y="2271644"/>
                    <a:chExt cx="2191684" cy="1040285"/>
                  </a:xfrm>
                </p:grpSpPr>
                <p:sp>
                  <p:nvSpPr>
                    <p:cNvPr id="144" name="TextBox 143">
                      <a:extLst>
                        <a:ext uri="{FF2B5EF4-FFF2-40B4-BE49-F238E27FC236}">
                          <a16:creationId xmlns:a16="http://schemas.microsoft.com/office/drawing/2014/main" id="{B82546B8-D2E8-4E6C-BB7C-54D21D40EC1E}"/>
                        </a:ext>
                      </a:extLst>
                    </p:cNvPr>
                    <p:cNvSpPr txBox="1"/>
                    <p:nvPr/>
                  </p:nvSpPr>
                  <p:spPr>
                    <a:xfrm>
                      <a:off x="4315581" y="2271644"/>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145" name="Straight Connector 144">
                      <a:extLst>
                        <a:ext uri="{FF2B5EF4-FFF2-40B4-BE49-F238E27FC236}">
                          <a16:creationId xmlns:a16="http://schemas.microsoft.com/office/drawing/2014/main" id="{9A61DC00-70FC-4BAE-B9D3-56D76EEAC5EC}"/>
                        </a:ext>
                      </a:extLst>
                    </p:cNvPr>
                    <p:cNvCxnSpPr>
                      <a:stCxn id="144" idx="1"/>
                      <a:endCxn id="144" idx="3"/>
                    </p:cNvCxnSpPr>
                    <p:nvPr/>
                  </p:nvCxnSpPr>
                  <p:spPr>
                    <a:xfrm>
                      <a:off x="4315581" y="2791787"/>
                      <a:ext cx="432048"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EE738BCE-4BBD-4047-A2E1-82D2CD0CE113}"/>
                            </a:ext>
                          </a:extLst>
                        </p:cNvPr>
                        <p:cNvSpPr txBox="1"/>
                        <p:nvPr/>
                      </p:nvSpPr>
                      <p:spPr>
                        <a:xfrm>
                          <a:off x="2555945" y="2527429"/>
                          <a:ext cx="432049" cy="52322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GB" i="0"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46" name="TextBox 145">
                          <a:extLst>
                            <a:ext uri="{FF2B5EF4-FFF2-40B4-BE49-F238E27FC236}">
                              <a16:creationId xmlns:a16="http://schemas.microsoft.com/office/drawing/2014/main" id="{EE738BCE-4BBD-4047-A2E1-82D2CD0CE113}"/>
                            </a:ext>
                          </a:extLst>
                        </p:cNvPr>
                        <p:cNvSpPr txBox="1">
                          <a:spLocks noRot="1" noChangeAspect="1" noMove="1" noResize="1" noEditPoints="1" noAdjustHandles="1" noChangeArrowheads="1" noChangeShapeType="1" noTextEdit="1"/>
                        </p:cNvSpPr>
                        <p:nvPr/>
                      </p:nvSpPr>
                      <p:spPr>
                        <a:xfrm>
                          <a:off x="2555945" y="2527429"/>
                          <a:ext cx="432049" cy="523220"/>
                        </a:xfrm>
                        <a:prstGeom prst="rect">
                          <a:avLst/>
                        </a:prstGeom>
                        <a:blipFill>
                          <a:blip r:embed="rId7"/>
                          <a:stretch>
                            <a:fillRect/>
                          </a:stretch>
                        </a:blipFill>
                      </p:spPr>
                      <p:txBody>
                        <a:bodyPr/>
                        <a:lstStyle/>
                        <a:p>
                          <a:r>
                            <a:rPr lang="en-GB">
                              <a:noFill/>
                            </a:rPr>
                            <a:t> </a:t>
                          </a:r>
                        </a:p>
                      </p:txBody>
                    </p:sp>
                  </mc:Fallback>
                </mc:AlternateContent>
              </p:grpSp>
              <p:sp>
                <p:nvSpPr>
                  <p:cNvPr id="142" name="TextBox 141">
                    <a:extLst>
                      <a:ext uri="{FF2B5EF4-FFF2-40B4-BE49-F238E27FC236}">
                        <a16:creationId xmlns:a16="http://schemas.microsoft.com/office/drawing/2014/main" id="{C7268722-3AA0-48FB-86AA-813991B50E13}"/>
                      </a:ext>
                    </a:extLst>
                  </p:cNvPr>
                  <p:cNvSpPr txBox="1"/>
                  <p:nvPr/>
                </p:nvSpPr>
                <p:spPr>
                  <a:xfrm>
                    <a:off x="911424" y="3261499"/>
                    <a:ext cx="432048"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143" name="Straight Connector 142">
                    <a:extLst>
                      <a:ext uri="{FF2B5EF4-FFF2-40B4-BE49-F238E27FC236}">
                        <a16:creationId xmlns:a16="http://schemas.microsoft.com/office/drawing/2014/main" id="{63E7F43A-B65E-4E3A-BE89-591B69D25AEB}"/>
                      </a:ext>
                    </a:extLst>
                  </p:cNvPr>
                  <p:cNvCxnSpPr>
                    <a:stCxn id="142" idx="1"/>
                    <a:endCxn id="142" idx="3"/>
                  </p:cNvCxnSpPr>
                  <p:nvPr/>
                </p:nvCxnSpPr>
                <p:spPr>
                  <a:xfrm>
                    <a:off x="911424" y="3781642"/>
                    <a:ext cx="4320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Oval 139">
                  <a:extLst>
                    <a:ext uri="{FF2B5EF4-FFF2-40B4-BE49-F238E27FC236}">
                      <a16:creationId xmlns:a16="http://schemas.microsoft.com/office/drawing/2014/main" id="{98D5BA31-A9EF-45EA-8F39-DABFBB25FF28}"/>
                    </a:ext>
                  </a:extLst>
                </p:cNvPr>
                <p:cNvSpPr/>
                <p:nvPr/>
              </p:nvSpPr>
              <p:spPr>
                <a:xfrm>
                  <a:off x="4439561" y="2576083"/>
                  <a:ext cx="648000" cy="64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8" name="TextBox 137">
                <a:extLst>
                  <a:ext uri="{FF2B5EF4-FFF2-40B4-BE49-F238E27FC236}">
                    <a16:creationId xmlns:a16="http://schemas.microsoft.com/office/drawing/2014/main" id="{B15061CC-9C72-420C-9110-69C229EABB02}"/>
                  </a:ext>
                </a:extLst>
              </p:cNvPr>
              <p:cNvSpPr txBox="1"/>
              <p:nvPr/>
            </p:nvSpPr>
            <p:spPr>
              <a:xfrm>
                <a:off x="191344" y="2481917"/>
                <a:ext cx="505267" cy="523220"/>
              </a:xfrm>
              <a:prstGeom prst="rect">
                <a:avLst/>
              </a:prstGeom>
              <a:noFill/>
            </p:spPr>
            <p:txBody>
              <a:bodyPr wrap="none" rtlCol="0">
                <a:spAutoFit/>
              </a:bodyPr>
              <a:lstStyle/>
              <a:p>
                <a:pPr>
                  <a:buNone/>
                </a:pPr>
                <a:r>
                  <a:rPr lang="en-GB" dirty="0">
                    <a:solidFill>
                      <a:srgbClr val="00628C"/>
                    </a:solidFill>
                  </a:rPr>
                  <a:t>d)</a:t>
                </a:r>
              </a:p>
            </p:txBody>
          </p:sp>
        </p:grpSp>
        <p:sp>
          <p:nvSpPr>
            <p:cNvPr id="135" name="TextBox 134">
              <a:extLst>
                <a:ext uri="{FF2B5EF4-FFF2-40B4-BE49-F238E27FC236}">
                  <a16:creationId xmlns:a16="http://schemas.microsoft.com/office/drawing/2014/main" id="{7A4C6C22-F8F1-492F-B29C-4B53426CAFC7}"/>
                </a:ext>
              </a:extLst>
            </p:cNvPr>
            <p:cNvSpPr txBox="1"/>
            <p:nvPr/>
          </p:nvSpPr>
          <p:spPr>
            <a:xfrm>
              <a:off x="8025750" y="2157804"/>
              <a:ext cx="443514" cy="1040285"/>
            </a:xfrm>
            <a:prstGeom prst="rect">
              <a:avLst/>
            </a:prstGeom>
            <a:noFill/>
          </p:spPr>
          <p:txBody>
            <a:bodyPr wrap="square" rtlCol="0">
              <a:spAutoFit/>
            </a:bodyPr>
            <a:lstStyle/>
            <a:p>
              <a:pPr algn="ctr">
                <a:buNone/>
              </a:pPr>
              <a:r>
                <a:rPr lang="en-GB" dirty="0"/>
                <a:t>1</a:t>
              </a:r>
            </a:p>
            <a:p>
              <a:pPr algn="ctr">
                <a:buNone/>
              </a:pPr>
              <a:r>
                <a:rPr lang="en-GB" dirty="0"/>
                <a:t>2</a:t>
              </a:r>
            </a:p>
          </p:txBody>
        </p:sp>
        <p:cxnSp>
          <p:nvCxnSpPr>
            <p:cNvPr id="136" name="Straight Connector 135">
              <a:extLst>
                <a:ext uri="{FF2B5EF4-FFF2-40B4-BE49-F238E27FC236}">
                  <a16:creationId xmlns:a16="http://schemas.microsoft.com/office/drawing/2014/main" id="{B7A28637-43DE-40EA-BE59-6141D07C1528}"/>
                </a:ext>
              </a:extLst>
            </p:cNvPr>
            <p:cNvCxnSpPr>
              <a:stCxn id="135" idx="1"/>
              <a:endCxn id="135" idx="3"/>
            </p:cNvCxnSpPr>
            <p:nvPr/>
          </p:nvCxnSpPr>
          <p:spPr>
            <a:xfrm>
              <a:off x="8025750" y="2677947"/>
              <a:ext cx="443514"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754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7"/>
            <a:ext cx="10870610" cy="47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Think of multiplication as scaling/reduction when both numbers are fractions and that either fraction can be thought of as the scale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672063" y="1916832"/>
            <a:ext cx="4896545" cy="3672408"/>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How does this sequence of questions explore the misconception that ‘multiplication makes bigger’?</a:t>
            </a:r>
          </a:p>
          <a:p>
            <a:pPr lvl="1" fontAlgn="auto">
              <a:lnSpc>
                <a:spcPct val="100000"/>
              </a:lnSpc>
              <a:spcBef>
                <a:spcPts val="0"/>
              </a:spcBef>
              <a:spcAft>
                <a:spcPts val="1200"/>
              </a:spcAft>
              <a:buClrTx/>
            </a:pPr>
            <a:r>
              <a:rPr lang="en-GB" sz="2400" dirty="0"/>
              <a:t>What questions might you ask alongside this example?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51384" y="1916832"/>
            <a:ext cx="5976664" cy="40324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94F09DB9-F8E0-4AF3-A200-34D5E2EB6C88}"/>
              </a:ext>
            </a:extLst>
          </p:cNvPr>
          <p:cNvSpPr txBox="1"/>
          <p:nvPr/>
        </p:nvSpPr>
        <p:spPr>
          <a:xfrm>
            <a:off x="585205" y="2051556"/>
            <a:ext cx="6097712" cy="369332"/>
          </a:xfrm>
          <a:prstGeom prst="rect">
            <a:avLst/>
          </a:prstGeom>
          <a:noFill/>
        </p:spPr>
        <p:txBody>
          <a:bodyPr wrap="square">
            <a:spAutoFit/>
          </a:bodyPr>
          <a:lstStyle/>
          <a:p>
            <a:pPr>
              <a:buNone/>
            </a:pPr>
            <a:r>
              <a:rPr lang="en-GB" sz="1800" dirty="0"/>
              <a:t>Fill in the gaps with &lt;, &gt; or =.</a:t>
            </a:r>
          </a:p>
        </p:txBody>
      </p:sp>
      <p:pic>
        <p:nvPicPr>
          <p:cNvPr id="4" name="Picture 3">
            <a:extLst>
              <a:ext uri="{FF2B5EF4-FFF2-40B4-BE49-F238E27FC236}">
                <a16:creationId xmlns:a16="http://schemas.microsoft.com/office/drawing/2014/main" id="{6366F533-02D0-4BE2-9D36-D69FD1F1C2E2}"/>
              </a:ext>
            </a:extLst>
          </p:cNvPr>
          <p:cNvPicPr>
            <a:picLocks noChangeAspect="1"/>
          </p:cNvPicPr>
          <p:nvPr/>
        </p:nvPicPr>
        <p:blipFill rotWithShape="1">
          <a:blip r:embed="rId4"/>
          <a:srcRect r="56457"/>
          <a:stretch/>
        </p:blipFill>
        <p:spPr>
          <a:xfrm>
            <a:off x="753741" y="2640373"/>
            <a:ext cx="2880320" cy="2948867"/>
          </a:xfrm>
          <a:prstGeom prst="rect">
            <a:avLst/>
          </a:prstGeom>
        </p:spPr>
      </p:pic>
      <p:pic>
        <p:nvPicPr>
          <p:cNvPr id="75" name="Picture 74">
            <a:extLst>
              <a:ext uri="{FF2B5EF4-FFF2-40B4-BE49-F238E27FC236}">
                <a16:creationId xmlns:a16="http://schemas.microsoft.com/office/drawing/2014/main" id="{B95E4566-6745-4072-BB45-D94A7D32ACAF}"/>
              </a:ext>
            </a:extLst>
          </p:cNvPr>
          <p:cNvPicPr>
            <a:picLocks noChangeAspect="1"/>
          </p:cNvPicPr>
          <p:nvPr/>
        </p:nvPicPr>
        <p:blipFill rotWithShape="1">
          <a:blip r:embed="rId4"/>
          <a:srcRect l="60121" t="-1577" r="-3664" b="1577"/>
          <a:stretch/>
        </p:blipFill>
        <p:spPr>
          <a:xfrm>
            <a:off x="3719736" y="2509119"/>
            <a:ext cx="2880320" cy="2948867"/>
          </a:xfrm>
          <a:prstGeom prst="rect">
            <a:avLst/>
          </a:prstGeom>
        </p:spPr>
      </p:pic>
    </p:spTree>
    <p:custDataLst>
      <p:tags r:id="rId1"/>
    </p:custDataLst>
    <p:extLst>
      <p:ext uri="{BB962C8B-B14F-4D97-AF65-F5344CB8AC3E}">
        <p14:creationId xmlns:p14="http://schemas.microsoft.com/office/powerpoint/2010/main" val="3279182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D9B6D60-DB96-4B2A-8DAB-1F018A519B60}"/>
              </a:ext>
            </a:extLst>
          </p:cNvPr>
          <p:cNvSpPr txBox="1"/>
          <p:nvPr/>
        </p:nvSpPr>
        <p:spPr>
          <a:xfrm>
            <a:off x="164807" y="1628800"/>
            <a:ext cx="6782301" cy="2936188"/>
          </a:xfrm>
          <a:prstGeom prst="rect">
            <a:avLst/>
          </a:prstGeom>
          <a:noFill/>
        </p:spPr>
        <p:txBody>
          <a:bodyPr wrap="square">
            <a:spAutoFit/>
          </a:bodyPr>
          <a:lstStyle/>
          <a:p>
            <a:pPr>
              <a:buNone/>
            </a:pPr>
            <a:r>
              <a:rPr lang="en-GB" sz="2400" dirty="0"/>
              <a:t>Here are two identical number lines.</a:t>
            </a:r>
          </a:p>
          <a:p>
            <a:pPr>
              <a:buNone/>
            </a:pPr>
            <a:endParaRPr lang="en-GB" sz="1800" dirty="0"/>
          </a:p>
          <a:p>
            <a:pPr>
              <a:buNone/>
            </a:pPr>
            <a:r>
              <a:rPr lang="en-GB" sz="2400" dirty="0"/>
              <a:t>Now the top number line has been stretched out so that it is three times longer than before. </a:t>
            </a:r>
          </a:p>
          <a:p>
            <a:pPr>
              <a:buNone/>
            </a:pPr>
            <a:r>
              <a:rPr lang="en-GB" sz="2400" dirty="0"/>
              <a:t>The bottom number line has not changed at all.</a:t>
            </a:r>
          </a:p>
          <a:p>
            <a:endParaRPr lang="en-GB" sz="2400" dirty="0"/>
          </a:p>
          <a:p>
            <a:pPr marL="457200" indent="-457200">
              <a:buFont typeface="+mj-lt"/>
              <a:buAutoNum type="alphaLcParenR"/>
            </a:pPr>
            <a:endParaRPr lang="en-GB" sz="2400" dirty="0"/>
          </a:p>
        </p:txBody>
      </p:sp>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Think of multiplication as scaling/reduction when both numbers are fractions and that either fraction can be thought of as the scale factor</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91344" y="1187373"/>
            <a:ext cx="2016224" cy="461665"/>
          </a:xfrm>
          <a:prstGeom prst="rect">
            <a:avLst/>
          </a:prstGeom>
          <a:noFill/>
        </p:spPr>
        <p:txBody>
          <a:bodyPr wrap="square" rtlCol="0">
            <a:spAutoFit/>
          </a:bodyPr>
          <a:lstStyle/>
          <a:p>
            <a:pPr>
              <a:buNone/>
            </a:pPr>
            <a:r>
              <a:rPr lang="en-GB" sz="2400" b="1" dirty="0"/>
              <a:t>Example 4</a:t>
            </a:r>
          </a:p>
        </p:txBody>
      </p:sp>
      <p:pic>
        <p:nvPicPr>
          <p:cNvPr id="4" name="Picture 3">
            <a:extLst>
              <a:ext uri="{FF2B5EF4-FFF2-40B4-BE49-F238E27FC236}">
                <a16:creationId xmlns:a16="http://schemas.microsoft.com/office/drawing/2014/main" id="{834D3FD5-87ED-4465-A433-7EB34E9687D4}"/>
              </a:ext>
            </a:extLst>
          </p:cNvPr>
          <p:cNvPicPr>
            <a:picLocks noChangeAspect="1"/>
          </p:cNvPicPr>
          <p:nvPr/>
        </p:nvPicPr>
        <p:blipFill>
          <a:blip r:embed="rId3"/>
          <a:stretch>
            <a:fillRect/>
          </a:stretch>
        </p:blipFill>
        <p:spPr>
          <a:xfrm>
            <a:off x="7479849" y="1412776"/>
            <a:ext cx="4320000" cy="882316"/>
          </a:xfrm>
          <a:prstGeom prst="rect">
            <a:avLst/>
          </a:prstGeom>
        </p:spPr>
      </p:pic>
      <p:pic>
        <p:nvPicPr>
          <p:cNvPr id="5" name="Picture 4">
            <a:extLst>
              <a:ext uri="{FF2B5EF4-FFF2-40B4-BE49-F238E27FC236}">
                <a16:creationId xmlns:a16="http://schemas.microsoft.com/office/drawing/2014/main" id="{C5E25C44-0BF5-4B34-8BAE-E833FCD4A5F6}"/>
              </a:ext>
            </a:extLst>
          </p:cNvPr>
          <p:cNvPicPr>
            <a:picLocks noChangeAspect="1"/>
          </p:cNvPicPr>
          <p:nvPr/>
        </p:nvPicPr>
        <p:blipFill>
          <a:blip r:embed="rId4"/>
          <a:stretch>
            <a:fillRect/>
          </a:stretch>
        </p:blipFill>
        <p:spPr>
          <a:xfrm>
            <a:off x="7479849" y="2591278"/>
            <a:ext cx="4320000" cy="873986"/>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A75704-6D89-4000-A209-EE0D2A15BB7A}"/>
                  </a:ext>
                </a:extLst>
              </p:cNvPr>
              <p:cNvSpPr txBox="1"/>
              <p:nvPr/>
            </p:nvSpPr>
            <p:spPr>
              <a:xfrm>
                <a:off x="166463" y="3861048"/>
                <a:ext cx="11449272" cy="2356222"/>
              </a:xfrm>
              <a:prstGeom prst="rect">
                <a:avLst/>
              </a:prstGeom>
              <a:noFill/>
            </p:spPr>
            <p:txBody>
              <a:bodyPr wrap="square">
                <a:spAutoFit/>
              </a:bodyPr>
              <a:lstStyle/>
              <a:p>
                <a:pPr marL="457200" indent="-457200">
                  <a:buFont typeface="+mj-lt"/>
                  <a:buAutoNum type="alphaLcParenR"/>
                </a:pPr>
                <a:r>
                  <a:rPr lang="en-GB" sz="2400" dirty="0"/>
                  <a:t>Think about the new top number line.</a:t>
                </a:r>
              </a:p>
              <a:p>
                <a:pPr marL="971550" lvl="1" indent="-514350">
                  <a:buFont typeface="+mj-lt"/>
                  <a:buAutoNum type="romanLcPeriod"/>
                </a:pPr>
                <a:r>
                  <a:rPr lang="en-GB" sz="2400" dirty="0"/>
                  <a:t>Which number is directly below 2?</a:t>
                </a:r>
              </a:p>
              <a:p>
                <a:pPr marL="971550" lvl="1" indent="-514350">
                  <a:buFont typeface="+mj-lt"/>
                  <a:buAutoNum type="romanLcPeriod"/>
                </a:pPr>
                <a:r>
                  <a:rPr lang="en-GB" sz="2400" dirty="0"/>
                  <a:t>Which number is directly below where 9 is?</a:t>
                </a:r>
              </a:p>
              <a:p>
                <a:pPr marL="971550" lvl="1" indent="-514350">
                  <a:buFont typeface="+mj-lt"/>
                  <a:buAutoNum type="romanLcPeriod"/>
                </a:pPr>
                <a:r>
                  <a:rPr lang="en-GB" sz="2400" dirty="0"/>
                  <a:t>Which number is directly below </a:t>
                </a:r>
                <a14:m>
                  <m:oMath xmlns:m="http://schemas.openxmlformats.org/officeDocument/2006/math">
                    <m:box>
                      <m:boxPr>
                        <m:ctrlPr>
                          <a:rPr lang="en-GB" sz="2400" i="1" smtClean="0">
                            <a:latin typeface="Cambria Math" panose="02040503050406030204" pitchFamily="18" charset="0"/>
                          </a:rPr>
                        </m:ctrlPr>
                      </m:boxPr>
                      <m:e>
                        <m:argPr>
                          <m:argSz m:val="-1"/>
                        </m:argPr>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3</m:t>
                            </m:r>
                          </m:den>
                        </m:f>
                      </m:e>
                    </m:box>
                  </m:oMath>
                </a14:m>
                <a:r>
                  <a:rPr lang="en-GB" sz="2400" dirty="0"/>
                  <a:t>?</a:t>
                </a:r>
              </a:p>
              <a:p>
                <a:pPr marL="971550" lvl="1" indent="-514350">
                  <a:buFont typeface="+mj-lt"/>
                  <a:buAutoNum type="romanLcPeriod"/>
                </a:pPr>
                <a:r>
                  <a:rPr lang="en-GB" sz="2400" dirty="0"/>
                  <a:t>Which number is directly below </a:t>
                </a:r>
                <a14:m>
                  <m:oMath xmlns:m="http://schemas.openxmlformats.org/officeDocument/2006/math">
                    <m:box>
                      <m:boxPr>
                        <m:ctrlPr>
                          <a:rPr lang="en-GB" sz="2400" i="1" smtClean="0">
                            <a:latin typeface="Cambria Math" panose="02040503050406030204" pitchFamily="18" charset="0"/>
                          </a:rPr>
                        </m:ctrlPr>
                      </m:boxPr>
                      <m:e>
                        <m:argPr>
                          <m:argSz m:val="-1"/>
                        </m:argPr>
                        <m:f>
                          <m:fPr>
                            <m:ctrlPr>
                              <a:rPr lang="en-GB" sz="2400" i="1" smtClean="0">
                                <a:latin typeface="Cambria Math" panose="02040503050406030204" pitchFamily="18" charset="0"/>
                              </a:rPr>
                            </m:ctrlPr>
                          </m:fPr>
                          <m:num>
                            <m:r>
                              <a:rPr lang="en-GB" sz="2400" b="0" i="0" smtClean="0">
                                <a:latin typeface="Cambria Math" panose="02040503050406030204" pitchFamily="18" charset="0"/>
                              </a:rPr>
                              <m:t>2</m:t>
                            </m:r>
                          </m:num>
                          <m:den>
                            <m:r>
                              <a:rPr lang="en-GB" sz="2400" b="0" i="0" smtClean="0">
                                <a:latin typeface="Cambria Math" panose="02040503050406030204" pitchFamily="18" charset="0"/>
                              </a:rPr>
                              <m:t>3</m:t>
                            </m:r>
                          </m:den>
                        </m:f>
                      </m:e>
                    </m:box>
                  </m:oMath>
                </a14:m>
                <a:r>
                  <a:rPr lang="en-GB" sz="2400" dirty="0"/>
                  <a:t>?</a:t>
                </a:r>
              </a:p>
            </p:txBody>
          </p:sp>
        </mc:Choice>
        <mc:Fallback xmlns="">
          <p:sp>
            <p:nvSpPr>
              <p:cNvPr id="19" name="TextBox 18">
                <a:extLst>
                  <a:ext uri="{FF2B5EF4-FFF2-40B4-BE49-F238E27FC236}">
                    <a16:creationId xmlns:a16="http://schemas.microsoft.com/office/drawing/2014/main" id="{37A75704-6D89-4000-A209-EE0D2A15BB7A}"/>
                  </a:ext>
                </a:extLst>
              </p:cNvPr>
              <p:cNvSpPr txBox="1">
                <a:spLocks noRot="1" noChangeAspect="1" noMove="1" noResize="1" noEditPoints="1" noAdjustHandles="1" noChangeArrowheads="1" noChangeShapeType="1" noTextEdit="1"/>
              </p:cNvSpPr>
              <p:nvPr/>
            </p:nvSpPr>
            <p:spPr>
              <a:xfrm>
                <a:off x="166463" y="3861048"/>
                <a:ext cx="11449272" cy="2356222"/>
              </a:xfrm>
              <a:prstGeom prst="rect">
                <a:avLst/>
              </a:prstGeom>
              <a:blipFill>
                <a:blip r:embed="rId5"/>
                <a:stretch>
                  <a:fillRect l="-692" t="-1809" b="-1809"/>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8F276BF5-E17E-4FB2-85FA-2220E87D91C4}"/>
              </a:ext>
            </a:extLst>
          </p:cNvPr>
          <p:cNvSpPr txBox="1"/>
          <p:nvPr/>
        </p:nvSpPr>
        <p:spPr>
          <a:xfrm>
            <a:off x="7600526" y="3861048"/>
            <a:ext cx="4015209" cy="1569660"/>
          </a:xfrm>
          <a:prstGeom prst="rect">
            <a:avLst/>
          </a:prstGeom>
          <a:noFill/>
        </p:spPr>
        <p:txBody>
          <a:bodyPr wrap="square">
            <a:spAutoFit/>
          </a:bodyPr>
          <a:lstStyle/>
          <a:p>
            <a:pPr marL="514350" indent="-514350">
              <a:buFont typeface="+mj-lt"/>
              <a:buAutoNum type="alphaLcParenR" startAt="2"/>
            </a:pPr>
            <a:r>
              <a:rPr lang="en-GB" sz="2400" dirty="0"/>
              <a:t>Write a number sentence to describe each of your answers to part a).</a:t>
            </a:r>
          </a:p>
        </p:txBody>
      </p:sp>
    </p:spTree>
    <p:extLst>
      <p:ext uri="{BB962C8B-B14F-4D97-AF65-F5344CB8AC3E}">
        <p14:creationId xmlns:p14="http://schemas.microsoft.com/office/powerpoint/2010/main" val="59449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7"/>
            <a:ext cx="10870610" cy="47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Think of multiplication as scaling/reduction when both numbers are fractions and that either fraction can be thought of as the scale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744072" y="1578170"/>
            <a:ext cx="5161689" cy="4028982"/>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the double (or stacked) number line support students to understand the concept of multiplication as scaling?</a:t>
            </a:r>
          </a:p>
          <a:p>
            <a:pPr marL="360000" lvl="1" fontAlgn="auto">
              <a:lnSpc>
                <a:spcPct val="100000"/>
              </a:lnSpc>
              <a:spcBef>
                <a:spcPts val="0"/>
              </a:spcBef>
              <a:spcAft>
                <a:spcPts val="1200"/>
              </a:spcAft>
              <a:buClrTx/>
            </a:pPr>
            <a:r>
              <a:rPr lang="en-GB" sz="2400" dirty="0"/>
              <a:t>How will you use your modelling and questioning to explore this representation with students?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08743" y="1556792"/>
            <a:ext cx="6335329" cy="46610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EC6E4FD-7DB0-410C-A5D5-BF1437DB20DA}"/>
              </a:ext>
            </a:extLst>
          </p:cNvPr>
          <p:cNvSpPr txBox="1"/>
          <p:nvPr/>
        </p:nvSpPr>
        <p:spPr>
          <a:xfrm>
            <a:off x="408743" y="1578170"/>
            <a:ext cx="5539671" cy="369332"/>
          </a:xfrm>
          <a:prstGeom prst="rect">
            <a:avLst/>
          </a:prstGeom>
          <a:noFill/>
        </p:spPr>
        <p:txBody>
          <a:bodyPr wrap="square">
            <a:spAutoFit/>
          </a:bodyPr>
          <a:lstStyle/>
          <a:p>
            <a:pPr>
              <a:buNone/>
            </a:pPr>
            <a:r>
              <a:rPr lang="en-GB" sz="1800" dirty="0"/>
              <a:t>Here are two identical number lines.</a:t>
            </a:r>
          </a:p>
        </p:txBody>
      </p:sp>
      <p:pic>
        <p:nvPicPr>
          <p:cNvPr id="9" name="Picture 8">
            <a:extLst>
              <a:ext uri="{FF2B5EF4-FFF2-40B4-BE49-F238E27FC236}">
                <a16:creationId xmlns:a16="http://schemas.microsoft.com/office/drawing/2014/main" id="{17FEF125-1C49-42E3-A164-312F6C89D400}"/>
              </a:ext>
            </a:extLst>
          </p:cNvPr>
          <p:cNvPicPr>
            <a:picLocks noChangeAspect="1"/>
          </p:cNvPicPr>
          <p:nvPr/>
        </p:nvPicPr>
        <p:blipFill>
          <a:blip r:embed="rId4"/>
          <a:stretch>
            <a:fillRect/>
          </a:stretch>
        </p:blipFill>
        <p:spPr>
          <a:xfrm>
            <a:off x="1838268" y="3471625"/>
            <a:ext cx="3240000" cy="65549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CB73EB0-8FA7-4627-BEA3-B914B71D60C0}"/>
                  </a:ext>
                </a:extLst>
              </p:cNvPr>
              <p:cNvSpPr txBox="1"/>
              <p:nvPr/>
            </p:nvSpPr>
            <p:spPr>
              <a:xfrm>
                <a:off x="432616" y="4038046"/>
                <a:ext cx="6611693" cy="1601913"/>
              </a:xfrm>
              <a:prstGeom prst="rect">
                <a:avLst/>
              </a:prstGeom>
              <a:noFill/>
            </p:spPr>
            <p:txBody>
              <a:bodyPr wrap="square">
                <a:spAutoFit/>
              </a:bodyPr>
              <a:lstStyle/>
              <a:p>
                <a:pPr marL="457200" indent="-457200">
                  <a:buFont typeface="+mj-lt"/>
                  <a:buAutoNum type="alphaLcParenR"/>
                </a:pPr>
                <a:r>
                  <a:rPr lang="en-GB" sz="1800" dirty="0"/>
                  <a:t>Think about the new top number line.</a:t>
                </a:r>
              </a:p>
              <a:p>
                <a:pPr marL="971550" lvl="1" indent="-514350">
                  <a:buFont typeface="+mj-lt"/>
                  <a:buAutoNum type="romanLcPeriod"/>
                </a:pPr>
                <a:r>
                  <a:rPr lang="en-GB" sz="1600" dirty="0"/>
                  <a:t>Which number is directly below 2?</a:t>
                </a:r>
              </a:p>
              <a:p>
                <a:pPr marL="971550" lvl="1" indent="-514350">
                  <a:buFont typeface="+mj-lt"/>
                  <a:buAutoNum type="romanLcPeriod"/>
                </a:pPr>
                <a:r>
                  <a:rPr lang="en-GB" sz="1600" dirty="0"/>
                  <a:t>Which number is directly below where 9 is?</a:t>
                </a:r>
              </a:p>
              <a:p>
                <a:pPr marL="971550" lvl="1" indent="-514350">
                  <a:buFont typeface="+mj-lt"/>
                  <a:buAutoNum type="romanLcPeriod"/>
                </a:pPr>
                <a:r>
                  <a:rPr lang="en-GB" sz="1600" dirty="0"/>
                  <a:t>Which number is directly below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0" smtClean="0">
                                <a:latin typeface="Cambria Math" panose="02040503050406030204" pitchFamily="18" charset="0"/>
                              </a:rPr>
                              <m:t>1</m:t>
                            </m:r>
                          </m:num>
                          <m:den>
                            <m:r>
                              <a:rPr lang="en-GB" sz="1600" b="0" i="0" smtClean="0">
                                <a:latin typeface="Cambria Math" panose="02040503050406030204" pitchFamily="18" charset="0"/>
                              </a:rPr>
                              <m:t>3</m:t>
                            </m:r>
                          </m:den>
                        </m:f>
                      </m:e>
                    </m:box>
                  </m:oMath>
                </a14:m>
                <a:r>
                  <a:rPr lang="en-GB" sz="1600" dirty="0"/>
                  <a:t>?</a:t>
                </a:r>
              </a:p>
              <a:p>
                <a:pPr marL="971550" lvl="1" indent="-514350">
                  <a:buFont typeface="+mj-lt"/>
                  <a:buAutoNum type="romanLcPeriod"/>
                </a:pPr>
                <a:r>
                  <a:rPr lang="en-GB" sz="1600" dirty="0"/>
                  <a:t>Which number is directly below </a:t>
                </a:r>
                <a14:m>
                  <m:oMath xmlns:m="http://schemas.openxmlformats.org/officeDocument/2006/math">
                    <m:box>
                      <m:boxPr>
                        <m:ctrlPr>
                          <a:rPr lang="en-GB" sz="1600" i="1" smtClean="0">
                            <a:latin typeface="Cambria Math" panose="02040503050406030204" pitchFamily="18" charset="0"/>
                          </a:rPr>
                        </m:ctrlPr>
                      </m:boxPr>
                      <m:e>
                        <m:argPr>
                          <m:argSz m:val="-1"/>
                        </m:argPr>
                        <m:f>
                          <m:fPr>
                            <m:ctrlPr>
                              <a:rPr lang="en-GB" sz="1600" i="1" smtClean="0">
                                <a:latin typeface="Cambria Math" panose="02040503050406030204" pitchFamily="18" charset="0"/>
                              </a:rPr>
                            </m:ctrlPr>
                          </m:fPr>
                          <m:num>
                            <m:r>
                              <a:rPr lang="en-GB" sz="1600" b="0" i="0" smtClean="0">
                                <a:latin typeface="Cambria Math" panose="02040503050406030204" pitchFamily="18" charset="0"/>
                              </a:rPr>
                              <m:t>2</m:t>
                            </m:r>
                          </m:num>
                          <m:den>
                            <m:r>
                              <a:rPr lang="en-GB" sz="1600" b="0" i="0" smtClean="0">
                                <a:latin typeface="Cambria Math" panose="02040503050406030204" pitchFamily="18" charset="0"/>
                              </a:rPr>
                              <m:t>3</m:t>
                            </m:r>
                          </m:den>
                        </m:f>
                      </m:e>
                    </m:box>
                  </m:oMath>
                </a14:m>
                <a:r>
                  <a:rPr lang="en-GB" sz="1600" dirty="0"/>
                  <a:t>?</a:t>
                </a:r>
              </a:p>
            </p:txBody>
          </p:sp>
        </mc:Choice>
        <mc:Fallback xmlns="">
          <p:sp>
            <p:nvSpPr>
              <p:cNvPr id="10" name="TextBox 9">
                <a:extLst>
                  <a:ext uri="{FF2B5EF4-FFF2-40B4-BE49-F238E27FC236}">
                    <a16:creationId xmlns:a16="http://schemas.microsoft.com/office/drawing/2014/main" id="{ECB73EB0-8FA7-4627-BEA3-B914B71D60C0}"/>
                  </a:ext>
                </a:extLst>
              </p:cNvPr>
              <p:cNvSpPr txBox="1">
                <a:spLocks noRot="1" noChangeAspect="1" noMove="1" noResize="1" noEditPoints="1" noAdjustHandles="1" noChangeArrowheads="1" noChangeShapeType="1" noTextEdit="1"/>
              </p:cNvSpPr>
              <p:nvPr/>
            </p:nvSpPr>
            <p:spPr>
              <a:xfrm>
                <a:off x="432616" y="4038046"/>
                <a:ext cx="6611693" cy="1601913"/>
              </a:xfrm>
              <a:prstGeom prst="rect">
                <a:avLst/>
              </a:prstGeom>
              <a:blipFill>
                <a:blip r:embed="rId5"/>
                <a:stretch>
                  <a:fillRect l="-645" t="-1901" b="-3042"/>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6AD542FA-2B3F-4351-B86D-AF2C43C0BF81}"/>
              </a:ext>
            </a:extLst>
          </p:cNvPr>
          <p:cNvSpPr txBox="1"/>
          <p:nvPr/>
        </p:nvSpPr>
        <p:spPr>
          <a:xfrm>
            <a:off x="408743" y="5607152"/>
            <a:ext cx="6407337" cy="646331"/>
          </a:xfrm>
          <a:prstGeom prst="rect">
            <a:avLst/>
          </a:prstGeom>
          <a:noFill/>
        </p:spPr>
        <p:txBody>
          <a:bodyPr wrap="square">
            <a:spAutoFit/>
          </a:bodyPr>
          <a:lstStyle/>
          <a:p>
            <a:pPr marL="514350" indent="-514350">
              <a:buFont typeface="+mj-lt"/>
              <a:buAutoNum type="alphaLcParenR" startAt="2"/>
            </a:pPr>
            <a:r>
              <a:rPr lang="en-GB" sz="1800" dirty="0"/>
              <a:t>Write a number sentence to describe each of your answers to part a).</a:t>
            </a:r>
          </a:p>
        </p:txBody>
      </p:sp>
      <p:pic>
        <p:nvPicPr>
          <p:cNvPr id="12" name="Picture 11">
            <a:extLst>
              <a:ext uri="{FF2B5EF4-FFF2-40B4-BE49-F238E27FC236}">
                <a16:creationId xmlns:a16="http://schemas.microsoft.com/office/drawing/2014/main" id="{A8B27301-4D31-43E2-8DED-C7E4D1FD448B}"/>
              </a:ext>
            </a:extLst>
          </p:cNvPr>
          <p:cNvPicPr>
            <a:picLocks noChangeAspect="1"/>
          </p:cNvPicPr>
          <p:nvPr/>
        </p:nvPicPr>
        <p:blipFill>
          <a:blip r:embed="rId6"/>
          <a:stretch>
            <a:fillRect/>
          </a:stretch>
        </p:blipFill>
        <p:spPr>
          <a:xfrm>
            <a:off x="1838268" y="1930526"/>
            <a:ext cx="3240000" cy="661737"/>
          </a:xfrm>
          <a:prstGeom prst="rect">
            <a:avLst/>
          </a:prstGeom>
        </p:spPr>
      </p:pic>
      <p:sp>
        <p:nvSpPr>
          <p:cNvPr id="14" name="TextBox 13">
            <a:extLst>
              <a:ext uri="{FF2B5EF4-FFF2-40B4-BE49-F238E27FC236}">
                <a16:creationId xmlns:a16="http://schemas.microsoft.com/office/drawing/2014/main" id="{4973C164-2B7D-4701-9E81-8B009FF62C3F}"/>
              </a:ext>
            </a:extLst>
          </p:cNvPr>
          <p:cNvSpPr txBox="1"/>
          <p:nvPr/>
        </p:nvSpPr>
        <p:spPr>
          <a:xfrm>
            <a:off x="432616" y="2492896"/>
            <a:ext cx="6611693" cy="978729"/>
          </a:xfrm>
          <a:prstGeom prst="rect">
            <a:avLst/>
          </a:prstGeom>
          <a:noFill/>
        </p:spPr>
        <p:txBody>
          <a:bodyPr wrap="square">
            <a:spAutoFit/>
          </a:bodyPr>
          <a:lstStyle/>
          <a:p>
            <a:pPr>
              <a:buNone/>
            </a:pPr>
            <a:r>
              <a:rPr lang="en-GB" sz="1800" dirty="0"/>
              <a:t>Now the top number line has been stretched out so that it is three times longer than before. </a:t>
            </a:r>
          </a:p>
          <a:p>
            <a:pPr>
              <a:buNone/>
            </a:pPr>
            <a:r>
              <a:rPr lang="en-GB" sz="1800" dirty="0"/>
              <a:t>The bottom number line has not changed at all.</a:t>
            </a:r>
          </a:p>
        </p:txBody>
      </p:sp>
    </p:spTree>
    <p:custDataLst>
      <p:tags r:id="rId1"/>
    </p:custDataLst>
    <p:extLst>
      <p:ext uri="{BB962C8B-B14F-4D97-AF65-F5344CB8AC3E}">
        <p14:creationId xmlns:p14="http://schemas.microsoft.com/office/powerpoint/2010/main" val="1843341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D9B6D60-DB96-4B2A-8DAB-1F018A519B60}"/>
              </a:ext>
            </a:extLst>
          </p:cNvPr>
          <p:cNvSpPr txBox="1"/>
          <p:nvPr/>
        </p:nvSpPr>
        <p:spPr>
          <a:xfrm>
            <a:off x="164807" y="1628800"/>
            <a:ext cx="6782301" cy="2714589"/>
          </a:xfrm>
          <a:prstGeom prst="rect">
            <a:avLst/>
          </a:prstGeom>
          <a:noFill/>
        </p:spPr>
        <p:txBody>
          <a:bodyPr wrap="square">
            <a:spAutoFit/>
          </a:bodyPr>
          <a:lstStyle/>
          <a:p>
            <a:pPr>
              <a:buNone/>
            </a:pPr>
            <a:r>
              <a:rPr lang="en-GB" sz="2400" dirty="0"/>
              <a:t>Here are two identical number lines.</a:t>
            </a:r>
          </a:p>
          <a:p>
            <a:pPr>
              <a:buNone/>
            </a:pPr>
            <a:endParaRPr lang="en-GB" sz="900" dirty="0"/>
          </a:p>
          <a:p>
            <a:pPr>
              <a:buNone/>
            </a:pPr>
            <a:r>
              <a:rPr lang="en-GB" sz="2400" dirty="0"/>
              <a:t>Now the top number line has been stretched out so that it is three times longer than before. </a:t>
            </a:r>
          </a:p>
          <a:p>
            <a:pPr>
              <a:buNone/>
            </a:pPr>
            <a:r>
              <a:rPr lang="en-GB" sz="2400" dirty="0"/>
              <a:t>The bottom line is also stretched out. It is two times longer than previously.</a:t>
            </a:r>
          </a:p>
          <a:p>
            <a:pPr marL="457200" indent="-457200">
              <a:buFont typeface="+mj-lt"/>
              <a:buAutoNum type="alphaLcParenR"/>
            </a:pPr>
            <a:endParaRPr lang="en-GB" sz="2400" dirty="0"/>
          </a:p>
        </p:txBody>
      </p:sp>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Think of multiplication as scaling/reduction when both numbers are fractions and that either fraction can be thought of as the scale factor</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6" y="1182245"/>
            <a:ext cx="5283122" cy="461665"/>
          </a:xfrm>
          <a:prstGeom prst="rect">
            <a:avLst/>
          </a:prstGeom>
          <a:noFill/>
        </p:spPr>
        <p:txBody>
          <a:bodyPr wrap="square" rtlCol="0">
            <a:spAutoFit/>
          </a:bodyPr>
          <a:lstStyle/>
          <a:p>
            <a:pPr>
              <a:buNone/>
            </a:pPr>
            <a:r>
              <a:rPr lang="en-GB" sz="2400" b="1" dirty="0"/>
              <a:t>Example 4 (optional extension)</a:t>
            </a:r>
          </a:p>
        </p:txBody>
      </p:sp>
      <p:pic>
        <p:nvPicPr>
          <p:cNvPr id="4" name="Picture 3">
            <a:extLst>
              <a:ext uri="{FF2B5EF4-FFF2-40B4-BE49-F238E27FC236}">
                <a16:creationId xmlns:a16="http://schemas.microsoft.com/office/drawing/2014/main" id="{834D3FD5-87ED-4465-A433-7EB34E9687D4}"/>
              </a:ext>
            </a:extLst>
          </p:cNvPr>
          <p:cNvPicPr>
            <a:picLocks noChangeAspect="1"/>
          </p:cNvPicPr>
          <p:nvPr/>
        </p:nvPicPr>
        <p:blipFill>
          <a:blip r:embed="rId3"/>
          <a:stretch>
            <a:fillRect/>
          </a:stretch>
        </p:blipFill>
        <p:spPr>
          <a:xfrm>
            <a:off x="7448130" y="1423320"/>
            <a:ext cx="4320000" cy="882316"/>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7A75704-6D89-4000-A209-EE0D2A15BB7A}"/>
                  </a:ext>
                </a:extLst>
              </p:cNvPr>
              <p:cNvSpPr txBox="1"/>
              <p:nvPr/>
            </p:nvSpPr>
            <p:spPr>
              <a:xfrm>
                <a:off x="164807" y="3948687"/>
                <a:ext cx="11449272" cy="2310954"/>
              </a:xfrm>
              <a:prstGeom prst="rect">
                <a:avLst/>
              </a:prstGeom>
              <a:noFill/>
            </p:spPr>
            <p:txBody>
              <a:bodyPr wrap="square">
                <a:spAutoFit/>
              </a:bodyPr>
              <a:lstStyle/>
              <a:p>
                <a:pPr marL="457200" indent="-457200">
                  <a:buFont typeface="+mj-lt"/>
                  <a:buAutoNum type="alphaLcParenR"/>
                </a:pPr>
                <a:r>
                  <a:rPr lang="en-GB" sz="2400" dirty="0"/>
                  <a:t>Think about the new top number line.</a:t>
                </a:r>
              </a:p>
              <a:p>
                <a:pPr marL="971550" lvl="1" indent="-514350">
                  <a:buFont typeface="+mj-lt"/>
                  <a:buAutoNum type="romanLcPeriod"/>
                </a:pPr>
                <a:r>
                  <a:rPr lang="en-GB" sz="2400" dirty="0"/>
                  <a:t>Which number is directly below 2?</a:t>
                </a:r>
              </a:p>
              <a:p>
                <a:pPr marL="971550" lvl="1" indent="-514350">
                  <a:buFont typeface="+mj-lt"/>
                  <a:buAutoNum type="romanLcPeriod"/>
                </a:pPr>
                <a:r>
                  <a:rPr lang="en-GB" sz="2400" dirty="0"/>
                  <a:t>Which number is directly below 1?</a:t>
                </a:r>
              </a:p>
              <a:p>
                <a:pPr marL="971550" lvl="1" indent="-514350">
                  <a:buFont typeface="+mj-lt"/>
                  <a:buAutoNum type="romanLcPeriod"/>
                </a:pPr>
                <a:r>
                  <a:rPr lang="en-GB" sz="2400" dirty="0"/>
                  <a:t>Which number is directly below 3?</a:t>
                </a:r>
              </a:p>
              <a:p>
                <a:pPr marL="971550" lvl="1" indent="-514350">
                  <a:buFont typeface="+mj-lt"/>
                  <a:buAutoNum type="romanLcPeriod"/>
                </a:pPr>
                <a:r>
                  <a:rPr lang="en-GB" sz="2400" dirty="0"/>
                  <a:t>Which number is directly below </a:t>
                </a:r>
                <a14:m>
                  <m:oMath xmlns:m="http://schemas.openxmlformats.org/officeDocument/2006/math">
                    <m:box>
                      <m:boxPr>
                        <m:ctrlPr>
                          <a:rPr lang="en-GB" sz="2400" i="1" smtClean="0">
                            <a:latin typeface="Cambria Math" panose="02040503050406030204" pitchFamily="18" charset="0"/>
                          </a:rPr>
                        </m:ctrlPr>
                      </m:boxPr>
                      <m:e>
                        <m:argPr>
                          <m:argSz m:val="-1"/>
                        </m:argPr>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2</m:t>
                            </m:r>
                          </m:den>
                        </m:f>
                      </m:e>
                    </m:box>
                  </m:oMath>
                </a14:m>
                <a:r>
                  <a:rPr lang="en-GB" sz="2400" dirty="0"/>
                  <a:t>?</a:t>
                </a:r>
              </a:p>
            </p:txBody>
          </p:sp>
        </mc:Choice>
        <mc:Fallback xmlns="">
          <p:sp>
            <p:nvSpPr>
              <p:cNvPr id="19" name="TextBox 18">
                <a:extLst>
                  <a:ext uri="{FF2B5EF4-FFF2-40B4-BE49-F238E27FC236}">
                    <a16:creationId xmlns:a16="http://schemas.microsoft.com/office/drawing/2014/main" id="{37A75704-6D89-4000-A209-EE0D2A15BB7A}"/>
                  </a:ext>
                </a:extLst>
              </p:cNvPr>
              <p:cNvSpPr txBox="1">
                <a:spLocks noRot="1" noChangeAspect="1" noMove="1" noResize="1" noEditPoints="1" noAdjustHandles="1" noChangeArrowheads="1" noChangeShapeType="1" noTextEdit="1"/>
              </p:cNvSpPr>
              <p:nvPr/>
            </p:nvSpPr>
            <p:spPr>
              <a:xfrm>
                <a:off x="164807" y="3948687"/>
                <a:ext cx="11449272" cy="2310954"/>
              </a:xfrm>
              <a:prstGeom prst="rect">
                <a:avLst/>
              </a:prstGeom>
              <a:blipFill>
                <a:blip r:embed="rId4"/>
                <a:stretch>
                  <a:fillRect l="-692" t="-1847" b="-2111"/>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8F276BF5-E17E-4FB2-85FA-2220E87D91C4}"/>
              </a:ext>
            </a:extLst>
          </p:cNvPr>
          <p:cNvSpPr txBox="1"/>
          <p:nvPr/>
        </p:nvSpPr>
        <p:spPr>
          <a:xfrm>
            <a:off x="7600526" y="3948687"/>
            <a:ext cx="4015209" cy="1569660"/>
          </a:xfrm>
          <a:prstGeom prst="rect">
            <a:avLst/>
          </a:prstGeom>
          <a:noFill/>
        </p:spPr>
        <p:txBody>
          <a:bodyPr wrap="square">
            <a:spAutoFit/>
          </a:bodyPr>
          <a:lstStyle/>
          <a:p>
            <a:pPr marL="514350" indent="-514350">
              <a:buFont typeface="+mj-lt"/>
              <a:buAutoNum type="alphaLcParenR" startAt="2"/>
            </a:pPr>
            <a:r>
              <a:rPr lang="en-GB" sz="2400" dirty="0"/>
              <a:t>Write a number sentence to describe each of your answers to part a).</a:t>
            </a:r>
          </a:p>
        </p:txBody>
      </p:sp>
      <p:pic>
        <p:nvPicPr>
          <p:cNvPr id="6" name="Picture 5">
            <a:extLst>
              <a:ext uri="{FF2B5EF4-FFF2-40B4-BE49-F238E27FC236}">
                <a16:creationId xmlns:a16="http://schemas.microsoft.com/office/drawing/2014/main" id="{82C7FF57-B190-4D6D-BCA9-E48BEFF1226C}"/>
              </a:ext>
            </a:extLst>
          </p:cNvPr>
          <p:cNvPicPr>
            <a:picLocks noChangeAspect="1"/>
          </p:cNvPicPr>
          <p:nvPr/>
        </p:nvPicPr>
        <p:blipFill>
          <a:blip r:embed="rId5"/>
          <a:stretch>
            <a:fillRect/>
          </a:stretch>
        </p:blipFill>
        <p:spPr>
          <a:xfrm>
            <a:off x="7378819" y="2517128"/>
            <a:ext cx="4365114" cy="1005927"/>
          </a:xfrm>
          <a:prstGeom prst="rect">
            <a:avLst/>
          </a:prstGeom>
        </p:spPr>
      </p:pic>
    </p:spTree>
    <p:extLst>
      <p:ext uri="{BB962C8B-B14F-4D97-AF65-F5344CB8AC3E}">
        <p14:creationId xmlns:p14="http://schemas.microsoft.com/office/powerpoint/2010/main" val="25681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7"/>
            <a:ext cx="10870610" cy="47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Think of multiplication as scaling/reduction when both numbers are fractions and that either fraction can be thought of as the scale factor</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(optional extension)</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1027061" y="4721315"/>
            <a:ext cx="10047245" cy="216124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fontAlgn="auto">
              <a:lnSpc>
                <a:spcPct val="100000"/>
              </a:lnSpc>
              <a:spcBef>
                <a:spcPts val="0"/>
              </a:spcBef>
              <a:spcAft>
                <a:spcPts val="1200"/>
              </a:spcAft>
              <a:buClrTx/>
              <a:buNone/>
            </a:pPr>
            <a:r>
              <a:rPr lang="en-GB" dirty="0">
                <a:latin typeface="+mn-lt"/>
              </a:rPr>
              <a:t>Discuss and reflect on the ways that you tackled this task. </a:t>
            </a:r>
          </a:p>
          <a:p>
            <a:pPr marL="0" lvl="1" indent="0" algn="ctr" fontAlgn="auto">
              <a:lnSpc>
                <a:spcPct val="100000"/>
              </a:lnSpc>
              <a:spcBef>
                <a:spcPts val="0"/>
              </a:spcBef>
              <a:spcAft>
                <a:spcPts val="1200"/>
              </a:spcAft>
              <a:buClrTx/>
              <a:buNone/>
            </a:pPr>
            <a:r>
              <a:rPr lang="en-GB" dirty="0">
                <a:latin typeface="+mn-lt"/>
              </a:rPr>
              <a:t>How does this fit in with your understanding of multiplication, and particularly multiplication of fractions?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767408" y="2232419"/>
            <a:ext cx="10657184" cy="292477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sz="2000" dirty="0">
              <a:highlight>
                <a:srgbClr val="FFFF00"/>
              </a:highlight>
              <a:latin typeface="+mj-l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8208CEE7-02B0-4F93-B4E9-01A49DCBBDE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13988" y="2443797"/>
            <a:ext cx="3842129" cy="955485"/>
          </a:xfrm>
          <a:prstGeom prst="rect">
            <a:avLst/>
          </a:prstGeom>
          <a:noFill/>
          <a:ln>
            <a:noFill/>
          </a:ln>
        </p:spPr>
      </p:pic>
      <p:sp>
        <p:nvSpPr>
          <p:cNvPr id="17" name="TextBox 16">
            <a:extLst>
              <a:ext uri="{FF2B5EF4-FFF2-40B4-BE49-F238E27FC236}">
                <a16:creationId xmlns:a16="http://schemas.microsoft.com/office/drawing/2014/main" id="{5055B302-54F3-4E6A-A156-3896162271A3}"/>
              </a:ext>
            </a:extLst>
          </p:cNvPr>
          <p:cNvSpPr txBox="1"/>
          <p:nvPr/>
        </p:nvSpPr>
        <p:spPr>
          <a:xfrm>
            <a:off x="911424" y="2294686"/>
            <a:ext cx="5595149" cy="769441"/>
          </a:xfrm>
          <a:prstGeom prst="rect">
            <a:avLst/>
          </a:prstGeom>
          <a:noFill/>
        </p:spPr>
        <p:txBody>
          <a:bodyPr wrap="square">
            <a:spAutoFit/>
          </a:bodyPr>
          <a:lstStyle/>
          <a:p>
            <a:pPr>
              <a:buNone/>
            </a:pPr>
            <a:r>
              <a:rPr lang="en-GB" sz="2000" dirty="0"/>
              <a:t>The bottom line is now also stretched out. </a:t>
            </a:r>
          </a:p>
          <a:p>
            <a:pPr>
              <a:buNone/>
            </a:pPr>
            <a:r>
              <a:rPr lang="en-GB" sz="2000" dirty="0"/>
              <a:t>It is two times longer than previously.</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E25F2C0-D240-431D-91C9-839002D9D1D3}"/>
                  </a:ext>
                </a:extLst>
              </p:cNvPr>
              <p:cNvSpPr txBox="1"/>
              <p:nvPr/>
            </p:nvSpPr>
            <p:spPr>
              <a:xfrm>
                <a:off x="1027061" y="3140968"/>
                <a:ext cx="5568739" cy="1925529"/>
              </a:xfrm>
              <a:prstGeom prst="rect">
                <a:avLst/>
              </a:prstGeom>
              <a:noFill/>
            </p:spPr>
            <p:txBody>
              <a:bodyPr wrap="square">
                <a:spAutoFit/>
              </a:bodyPr>
              <a:lstStyle/>
              <a:p>
                <a:pPr marL="514350" indent="-514350">
                  <a:buFont typeface="+mj-lt"/>
                  <a:buAutoNum type="alphaLcParenR"/>
                </a:pPr>
                <a:r>
                  <a:rPr lang="en-GB" sz="2000" dirty="0"/>
                  <a:t>Think about the new top number line.</a:t>
                </a:r>
              </a:p>
              <a:p>
                <a:pPr marL="1028700" lvl="1" indent="-571500">
                  <a:buFont typeface="+mj-lt"/>
                  <a:buAutoNum type="romanLcPeriod"/>
                </a:pPr>
                <a:r>
                  <a:rPr lang="en-GB" sz="2000" dirty="0"/>
                  <a:t>Which number is directly below 2?</a:t>
                </a:r>
              </a:p>
              <a:p>
                <a:pPr marL="1028700" lvl="1" indent="-571500">
                  <a:buFont typeface="+mj-lt"/>
                  <a:buAutoNum type="romanLcPeriod"/>
                </a:pPr>
                <a:r>
                  <a:rPr lang="en-GB" sz="2000" dirty="0"/>
                  <a:t>Which number is directly below 1?</a:t>
                </a:r>
              </a:p>
              <a:p>
                <a:pPr marL="1028700" lvl="1" indent="-571500">
                  <a:buFont typeface="+mj-lt"/>
                  <a:buAutoNum type="romanLcPeriod"/>
                </a:pPr>
                <a:r>
                  <a:rPr lang="en-GB" sz="2000" dirty="0"/>
                  <a:t>Which number is directly below 3?</a:t>
                </a:r>
              </a:p>
              <a:p>
                <a:pPr marL="1028700" lvl="1" indent="-571500">
                  <a:buFont typeface="+mj-lt"/>
                  <a:buAutoNum type="romanLcPeriod"/>
                </a:pPr>
                <a:r>
                  <a:rPr lang="en-GB" sz="2000" dirty="0"/>
                  <a:t>Which number is directly below </a:t>
                </a:r>
                <a14:m>
                  <m:oMath xmlns:m="http://schemas.openxmlformats.org/officeDocument/2006/math">
                    <m:box>
                      <m:boxPr>
                        <m:ctrlPr>
                          <a:rPr lang="en-GB" sz="2000" i="1" smtClean="0">
                            <a:latin typeface="Cambria Math" panose="02040503050406030204" pitchFamily="18" charset="0"/>
                          </a:rPr>
                        </m:ctrlPr>
                      </m:boxPr>
                      <m:e>
                        <m:argPr>
                          <m:argSz m:val="-1"/>
                        </m:argPr>
                        <m:f>
                          <m:fPr>
                            <m:ctrlPr>
                              <a:rPr lang="en-GB" sz="2000" i="1" smtClean="0">
                                <a:latin typeface="Cambria Math" panose="02040503050406030204" pitchFamily="18" charset="0"/>
                              </a:rPr>
                            </m:ctrlPr>
                          </m:fPr>
                          <m:num>
                            <m:r>
                              <a:rPr lang="en-GB" sz="2000" b="0" i="0" smtClean="0">
                                <a:latin typeface="Cambria Math" panose="02040503050406030204" pitchFamily="18" charset="0"/>
                              </a:rPr>
                              <m:t>1</m:t>
                            </m:r>
                          </m:num>
                          <m:den>
                            <m:r>
                              <a:rPr lang="en-GB" sz="2000" b="0" i="0" smtClean="0">
                                <a:latin typeface="Cambria Math" panose="02040503050406030204" pitchFamily="18" charset="0"/>
                              </a:rPr>
                              <m:t>2</m:t>
                            </m:r>
                          </m:den>
                        </m:f>
                      </m:e>
                    </m:box>
                  </m:oMath>
                </a14:m>
                <a:r>
                  <a:rPr lang="en-GB" sz="2000" dirty="0"/>
                  <a:t> ?</a:t>
                </a:r>
              </a:p>
            </p:txBody>
          </p:sp>
        </mc:Choice>
        <mc:Fallback xmlns="">
          <p:sp>
            <p:nvSpPr>
              <p:cNvPr id="19" name="TextBox 18">
                <a:extLst>
                  <a:ext uri="{FF2B5EF4-FFF2-40B4-BE49-F238E27FC236}">
                    <a16:creationId xmlns:a16="http://schemas.microsoft.com/office/drawing/2014/main" id="{DE25F2C0-D240-431D-91C9-839002D9D1D3}"/>
                  </a:ext>
                </a:extLst>
              </p:cNvPr>
              <p:cNvSpPr txBox="1">
                <a:spLocks noRot="1" noChangeAspect="1" noMove="1" noResize="1" noEditPoints="1" noAdjustHandles="1" noChangeArrowheads="1" noChangeShapeType="1" noTextEdit="1"/>
              </p:cNvSpPr>
              <p:nvPr/>
            </p:nvSpPr>
            <p:spPr>
              <a:xfrm>
                <a:off x="1027061" y="3140968"/>
                <a:ext cx="5568739" cy="1925529"/>
              </a:xfrm>
              <a:prstGeom prst="rect">
                <a:avLst/>
              </a:prstGeom>
              <a:blipFill>
                <a:blip r:embed="rId5"/>
                <a:stretch>
                  <a:fillRect l="-985" t="-1266" b="-2532"/>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82E2A482-FA32-4D4F-B797-3CDD31E094E0}"/>
              </a:ext>
            </a:extLst>
          </p:cNvPr>
          <p:cNvSpPr txBox="1"/>
          <p:nvPr/>
        </p:nvSpPr>
        <p:spPr>
          <a:xfrm>
            <a:off x="6795359" y="3514238"/>
            <a:ext cx="4225784" cy="1015663"/>
          </a:xfrm>
          <a:prstGeom prst="rect">
            <a:avLst/>
          </a:prstGeom>
          <a:noFill/>
        </p:spPr>
        <p:txBody>
          <a:bodyPr wrap="square">
            <a:spAutoFit/>
          </a:bodyPr>
          <a:lstStyle/>
          <a:p>
            <a:pPr marL="514350" indent="-514350">
              <a:buFont typeface="+mj-lt"/>
              <a:buAutoNum type="alphaLcParenR" startAt="2"/>
            </a:pPr>
            <a:r>
              <a:rPr lang="en-GB" sz="2000" dirty="0"/>
              <a:t>Write a number sentence to describe each of your answers to part a).</a:t>
            </a:r>
          </a:p>
        </p:txBody>
      </p:sp>
      <p:sp>
        <p:nvSpPr>
          <p:cNvPr id="23" name="TextBox 22">
            <a:extLst>
              <a:ext uri="{FF2B5EF4-FFF2-40B4-BE49-F238E27FC236}">
                <a16:creationId xmlns:a16="http://schemas.microsoft.com/office/drawing/2014/main" id="{EFC4B882-4B1D-44C7-A618-03CA2074261D}"/>
              </a:ext>
            </a:extLst>
          </p:cNvPr>
          <p:cNvSpPr txBox="1"/>
          <p:nvPr/>
        </p:nvSpPr>
        <p:spPr>
          <a:xfrm>
            <a:off x="136206" y="1484784"/>
            <a:ext cx="11572203" cy="707886"/>
          </a:xfrm>
          <a:prstGeom prst="rect">
            <a:avLst/>
          </a:prstGeom>
          <a:noFill/>
        </p:spPr>
        <p:txBody>
          <a:bodyPr wrap="square">
            <a:spAutoFit/>
          </a:bodyPr>
          <a:lstStyle/>
          <a:p>
            <a:pPr marL="180000" lvl="1" algn="ctr" fontAlgn="auto">
              <a:lnSpc>
                <a:spcPct val="100000"/>
              </a:lnSpc>
              <a:spcBef>
                <a:spcPts val="0"/>
              </a:spcBef>
              <a:spcAft>
                <a:spcPts val="1200"/>
              </a:spcAft>
              <a:buClrTx/>
              <a:buNone/>
            </a:pPr>
            <a:r>
              <a:rPr lang="en-GB" sz="2000" dirty="0">
                <a:latin typeface="+mn-lt"/>
              </a:rPr>
              <a:t>You might like to consider the following situation yourself and with colleagues as a way of thinking more deeply about the double number line. </a:t>
            </a:r>
          </a:p>
        </p:txBody>
      </p:sp>
    </p:spTree>
    <p:custDataLst>
      <p:tags r:id="rId1"/>
    </p:custDataLst>
    <p:extLst>
      <p:ext uri="{BB962C8B-B14F-4D97-AF65-F5344CB8AC3E}">
        <p14:creationId xmlns:p14="http://schemas.microsoft.com/office/powerpoint/2010/main" val="2177386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821748"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Using the area model for Examples 5 and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71582" y="1609718"/>
            <a:ext cx="4541041" cy="383550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Watch video 6 (from 11:00 onwards) from the </a:t>
            </a:r>
            <a:r>
              <a:rPr lang="en-GB" sz="2400" dirty="0">
                <a:hlinkClick r:id="rId4"/>
              </a:rPr>
              <a:t>‘Insights from experienced teachers’ </a:t>
            </a:r>
            <a:r>
              <a:rPr lang="en-GB" sz="2400" dirty="0"/>
              <a:t>page on the NCETM website.</a:t>
            </a:r>
          </a:p>
          <a:p>
            <a:pPr marL="360000" lvl="1" fontAlgn="auto">
              <a:lnSpc>
                <a:spcPct val="100000"/>
              </a:lnSpc>
              <a:spcBef>
                <a:spcPts val="0"/>
              </a:spcBef>
              <a:spcAft>
                <a:spcPts val="1200"/>
              </a:spcAft>
              <a:buClrTx/>
            </a:pPr>
            <a:r>
              <a:rPr lang="en-GB" sz="2400" dirty="0"/>
              <a:t>How can you support students to generalise using this representation?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7028" y="1777842"/>
            <a:ext cx="6821748" cy="415315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114EFA-056C-416A-996D-9DB00B952514}"/>
                  </a:ext>
                </a:extLst>
              </p:cNvPr>
              <p:cNvSpPr txBox="1"/>
              <p:nvPr/>
            </p:nvSpPr>
            <p:spPr>
              <a:xfrm>
                <a:off x="337028" y="1777842"/>
                <a:ext cx="6821748" cy="1247008"/>
              </a:xfrm>
              <a:prstGeom prst="rect">
                <a:avLst/>
              </a:prstGeom>
              <a:noFill/>
            </p:spPr>
            <p:txBody>
              <a:bodyPr wrap="square">
                <a:spAutoFit/>
              </a:bodyPr>
              <a:lstStyle/>
              <a:p>
                <a:pPr>
                  <a:spcBef>
                    <a:spcPts val="400"/>
                  </a:spcBef>
                  <a:spcAft>
                    <a:spcPts val="400"/>
                  </a:spcAft>
                  <a:buNone/>
                </a:pPr>
                <a:r>
                  <a:rPr lang="en-GB" sz="2000" dirty="0">
                    <a:latin typeface="+mj-lt"/>
                    <a:ea typeface="Calibri" panose="020F0502020204030204" pitchFamily="34" charset="0"/>
                    <a:cs typeface="Times New Roman" panose="02020603050405020304" pitchFamily="18" charset="0"/>
                  </a:rPr>
                  <a:t>T</a:t>
                </a:r>
                <a:r>
                  <a:rPr lang="en-GB" sz="2000" dirty="0">
                    <a:effectLst/>
                    <a:latin typeface="+mj-lt"/>
                    <a:ea typeface="Calibri" panose="020F0502020204030204" pitchFamily="34" charset="0"/>
                    <a:cs typeface="Times New Roman" panose="02020603050405020304" pitchFamily="18" charset="0"/>
                  </a:rPr>
                  <a:t>he area model used for multiplication with integers can also be used for fractions.</a:t>
                </a:r>
              </a:p>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For example, </a:t>
                </a:r>
                <a14:m>
                  <m:oMath xmlns:m="http://schemas.openxmlformats.org/officeDocument/2006/math">
                    <m:f>
                      <m:fPr>
                        <m:ctrlPr>
                          <a:rPr lang="en-GB" sz="2000" i="1" smtClean="0">
                            <a:effectLst/>
                            <a:latin typeface="Cambria Math" panose="02040503050406030204" pitchFamily="18" charset="0"/>
                            <a:cs typeface="Times New Roman" panose="02020603050405020304" pitchFamily="18" charset="0"/>
                          </a:rPr>
                        </m:ctrlPr>
                      </m:fPr>
                      <m:num>
                        <m:r>
                          <a:rPr lang="en-GB" sz="2000" b="0" i="0" smtClean="0">
                            <a:effectLst/>
                            <a:latin typeface="Cambria Math" panose="02040503050406030204" pitchFamily="18" charset="0"/>
                            <a:cs typeface="Times New Roman" panose="02020603050405020304" pitchFamily="18" charset="0"/>
                          </a:rPr>
                          <m:t>1</m:t>
                        </m:r>
                      </m:num>
                      <m:den>
                        <m:r>
                          <a:rPr lang="en-GB" sz="2000" b="0" i="0" smtClean="0">
                            <a:effectLst/>
                            <a:latin typeface="Cambria Math" panose="02040503050406030204" pitchFamily="18" charset="0"/>
                            <a:cs typeface="Times New Roman" panose="02020603050405020304" pitchFamily="18" charset="0"/>
                          </a:rPr>
                          <m:t>7</m:t>
                        </m:r>
                      </m:den>
                    </m:f>
                    <m:r>
                      <a:rPr lang="en-GB" sz="2000" i="0"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2000" i="1"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2000" b="0" i="0" smtClean="0">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2000" b="0" i="0" smtClean="0">
                            <a:effectLst/>
                            <a:latin typeface="Cambria Math" panose="02040503050406030204" pitchFamily="18" charset="0"/>
                            <a:ea typeface="Cambria Math" panose="02040503050406030204" pitchFamily="18" charset="0"/>
                            <a:cs typeface="Times New Roman" panose="02020603050405020304" pitchFamily="18" charset="0"/>
                          </a:rPr>
                          <m:t>5</m:t>
                        </m:r>
                      </m:den>
                    </m:f>
                  </m:oMath>
                </a14:m>
                <a:r>
                  <a:rPr lang="en-GB" sz="2000" dirty="0">
                    <a:effectLst/>
                    <a:latin typeface="+mj-lt"/>
                    <a:ea typeface="Calibri" panose="020F0502020204030204" pitchFamily="34" charset="0"/>
                    <a:cs typeface="Times New Roman" panose="02020603050405020304" pitchFamily="18" charset="0"/>
                  </a:rPr>
                  <a:t>  can be represented as:</a:t>
                </a:r>
              </a:p>
            </p:txBody>
          </p:sp>
        </mc:Choice>
        <mc:Fallback xmlns="">
          <p:sp>
            <p:nvSpPr>
              <p:cNvPr id="8" name="TextBox 7">
                <a:extLst>
                  <a:ext uri="{FF2B5EF4-FFF2-40B4-BE49-F238E27FC236}">
                    <a16:creationId xmlns:a16="http://schemas.microsoft.com/office/drawing/2014/main" id="{DD114EFA-056C-416A-996D-9DB00B952514}"/>
                  </a:ext>
                </a:extLst>
              </p:cNvPr>
              <p:cNvSpPr txBox="1">
                <a:spLocks noRot="1" noChangeAspect="1" noMove="1" noResize="1" noEditPoints="1" noAdjustHandles="1" noChangeArrowheads="1" noChangeShapeType="1" noTextEdit="1"/>
              </p:cNvSpPr>
              <p:nvPr/>
            </p:nvSpPr>
            <p:spPr>
              <a:xfrm>
                <a:off x="337028" y="1777842"/>
                <a:ext cx="6821748" cy="1247008"/>
              </a:xfrm>
              <a:prstGeom prst="rect">
                <a:avLst/>
              </a:prstGeom>
              <a:blipFill>
                <a:blip r:embed="rId5"/>
                <a:stretch>
                  <a:fillRect l="-894" t="-2451" b="-2451"/>
                </a:stretch>
              </a:blipFill>
            </p:spPr>
            <p:txBody>
              <a:bodyPr/>
              <a:lstStyle/>
              <a:p>
                <a:r>
                  <a:rPr lang="en-GB">
                    <a:noFill/>
                  </a:rPr>
                  <a:t> </a:t>
                </a:r>
              </a:p>
            </p:txBody>
          </p:sp>
        </mc:Fallback>
      </mc:AlternateContent>
      <p:sp>
        <p:nvSpPr>
          <p:cNvPr id="11" name="Title 1">
            <a:extLst>
              <a:ext uri="{FF2B5EF4-FFF2-40B4-BE49-F238E27FC236}">
                <a16:creationId xmlns:a16="http://schemas.microsoft.com/office/drawing/2014/main" id="{0D58FB33-9FF7-4625-AC05-595AACC233BA}"/>
              </a:ext>
            </a:extLst>
          </p:cNvPr>
          <p:cNvSpPr>
            <a:spLocks noGrp="1"/>
          </p:cNvSpPr>
          <p:nvPr>
            <p:ph type="title"/>
          </p:nvPr>
        </p:nvSpPr>
        <p:spPr>
          <a:xfrm>
            <a:off x="119336" y="447907"/>
            <a:ext cx="10801200" cy="426170"/>
          </a:xfrm>
        </p:spPr>
        <p:txBody>
          <a:bodyPr>
            <a:normAutofit/>
          </a:bodyPr>
          <a:lstStyle/>
          <a:p>
            <a:r>
              <a:rPr lang="en-GB" sz="2000" b="1" dirty="0"/>
              <a:t>Understand how an area model can represent the multiplication of fractions</a:t>
            </a:r>
            <a:endParaRPr lang="en-GB" b="1" dirty="0"/>
          </a:p>
        </p:txBody>
      </p:sp>
      <p:pic>
        <p:nvPicPr>
          <p:cNvPr id="2" name="Picture 1">
            <a:extLst>
              <a:ext uri="{FF2B5EF4-FFF2-40B4-BE49-F238E27FC236}">
                <a16:creationId xmlns:a16="http://schemas.microsoft.com/office/drawing/2014/main" id="{D8D049AA-A068-4EFE-BD71-235DD5BCA063}"/>
              </a:ext>
            </a:extLst>
          </p:cNvPr>
          <p:cNvPicPr>
            <a:picLocks noChangeAspect="1"/>
          </p:cNvPicPr>
          <p:nvPr/>
        </p:nvPicPr>
        <p:blipFill>
          <a:blip r:embed="rId6"/>
          <a:stretch>
            <a:fillRect/>
          </a:stretch>
        </p:blipFill>
        <p:spPr>
          <a:xfrm>
            <a:off x="-96688" y="3071084"/>
            <a:ext cx="7349228" cy="2859912"/>
          </a:xfrm>
          <a:prstGeom prst="rect">
            <a:avLst/>
          </a:prstGeom>
        </p:spPr>
      </p:pic>
    </p:spTree>
    <p:custDataLst>
      <p:tags r:id="rId1"/>
    </p:custDataLst>
    <p:extLst>
      <p:ext uri="{BB962C8B-B14F-4D97-AF65-F5344CB8AC3E}">
        <p14:creationId xmlns:p14="http://schemas.microsoft.com/office/powerpoint/2010/main" val="142592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04189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how an area model can represent the multiplication of fractions</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182245"/>
            <a:ext cx="2016224" cy="461665"/>
          </a:xfrm>
          <a:prstGeom prst="rect">
            <a:avLst/>
          </a:prstGeom>
          <a:noFill/>
        </p:spPr>
        <p:txBody>
          <a:bodyPr wrap="square" rtlCol="0">
            <a:spAutoFit/>
          </a:bodyPr>
          <a:lstStyle/>
          <a:p>
            <a:pPr>
              <a:buNone/>
            </a:pPr>
            <a:r>
              <a:rPr lang="en-GB" sz="2400" b="1" dirty="0"/>
              <a:t>Example 5</a:t>
            </a:r>
          </a:p>
        </p:txBody>
      </p:sp>
      <p:pic>
        <p:nvPicPr>
          <p:cNvPr id="5" name="Picture 4">
            <a:extLst>
              <a:ext uri="{FF2B5EF4-FFF2-40B4-BE49-F238E27FC236}">
                <a16:creationId xmlns:a16="http://schemas.microsoft.com/office/drawing/2014/main" id="{B2697C15-840F-4B12-BA5E-648125BEEC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95828" y="1609719"/>
            <a:ext cx="3166110" cy="1341120"/>
          </a:xfrm>
          <a:prstGeom prst="rect">
            <a:avLst/>
          </a:prstGeom>
          <a:noFill/>
          <a:ln>
            <a:noFill/>
          </a:ln>
        </p:spPr>
      </p:pic>
      <p:sp>
        <p:nvSpPr>
          <p:cNvPr id="7" name="TextBox 6">
            <a:extLst>
              <a:ext uri="{FF2B5EF4-FFF2-40B4-BE49-F238E27FC236}">
                <a16:creationId xmlns:a16="http://schemas.microsoft.com/office/drawing/2014/main" id="{B1F7A703-9472-4990-B0D0-1175ED79EA01}"/>
              </a:ext>
            </a:extLst>
          </p:cNvPr>
          <p:cNvSpPr txBox="1"/>
          <p:nvPr/>
        </p:nvSpPr>
        <p:spPr>
          <a:xfrm>
            <a:off x="164807" y="1690468"/>
            <a:ext cx="6097712"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This is a picture for 4 × 3:</a:t>
            </a:r>
          </a:p>
        </p:txBody>
      </p:sp>
      <p:sp>
        <p:nvSpPr>
          <p:cNvPr id="20" name="Rectangle 12">
            <a:extLst>
              <a:ext uri="{FF2B5EF4-FFF2-40B4-BE49-F238E27FC236}">
                <a16:creationId xmlns:a16="http://schemas.microsoft.com/office/drawing/2014/main" id="{AB3C3F70-012C-479A-A0AD-95D50F9EC904}"/>
              </a:ext>
            </a:extLst>
          </p:cNvPr>
          <p:cNvSpPr>
            <a:spLocks noChangeArrowheads="1"/>
          </p:cNvSpPr>
          <p:nvPr/>
        </p:nvSpPr>
        <p:spPr bwMode="auto">
          <a:xfrm>
            <a:off x="164807" y="3119359"/>
            <a:ext cx="99453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latin typeface="+mj-lt"/>
                <a:cs typeface="Times New Roman" panose="02020603050405020304" pitchFamily="18" charset="0"/>
              </a:rPr>
              <a:t>Draw a similar</a:t>
            </a:r>
            <a:r>
              <a:rPr kumimoji="0" lang="en-GB" altLang="en-US" sz="1200" b="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 </a:t>
            </a:r>
            <a:r>
              <a:rPr lang="en-GB" altLang="en-US" sz="2400" dirty="0">
                <a:latin typeface="+mj-lt"/>
                <a:cs typeface="Times New Roman" panose="02020603050405020304" pitchFamily="18" charset="0"/>
              </a:rPr>
              <a:t>picture for each of these and use it to state each product.</a:t>
            </a:r>
          </a:p>
        </p:txBody>
      </p:sp>
      <mc:AlternateContent xmlns:mc="http://schemas.openxmlformats.org/markup-compatibility/2006" xmlns:a14="http://schemas.microsoft.com/office/drawing/2010/main">
        <mc:Choice Requires="a14">
          <p:graphicFrame>
            <p:nvGraphicFramePr>
              <p:cNvPr id="22" name="Table 22">
                <a:extLst>
                  <a:ext uri="{FF2B5EF4-FFF2-40B4-BE49-F238E27FC236}">
                    <a16:creationId xmlns:a16="http://schemas.microsoft.com/office/drawing/2014/main" id="{EF7EDED9-A06C-4A46-9F70-8D4C9C129111}"/>
                  </a:ext>
                </a:extLst>
              </p:cNvPr>
              <p:cNvGraphicFramePr>
                <a:graphicFrameLocks noGrp="1"/>
              </p:cNvGraphicFramePr>
              <p:nvPr>
                <p:extLst>
                  <p:ext uri="{D42A27DB-BD31-4B8C-83A1-F6EECF244321}">
                    <p14:modId xmlns:p14="http://schemas.microsoft.com/office/powerpoint/2010/main" val="3091383058"/>
                  </p:ext>
                </p:extLst>
              </p:nvPr>
            </p:nvGraphicFramePr>
            <p:xfrm>
              <a:off x="813152" y="3535886"/>
              <a:ext cx="10565695" cy="2443660"/>
            </p:xfrm>
            <a:graphic>
              <a:graphicData uri="http://schemas.openxmlformats.org/drawingml/2006/table">
                <a:tbl>
                  <a:tblPr firstRow="1" bandRow="1">
                    <a:tableStyleId>{2D5ABB26-0587-4C30-8999-92F81FD0307C}</a:tableStyleId>
                  </a:tblPr>
                  <a:tblGrid>
                    <a:gridCol w="2113139">
                      <a:extLst>
                        <a:ext uri="{9D8B030D-6E8A-4147-A177-3AD203B41FA5}">
                          <a16:colId xmlns:a16="http://schemas.microsoft.com/office/drawing/2014/main" val="3623338618"/>
                        </a:ext>
                      </a:extLst>
                    </a:gridCol>
                    <a:gridCol w="2113139">
                      <a:extLst>
                        <a:ext uri="{9D8B030D-6E8A-4147-A177-3AD203B41FA5}">
                          <a16:colId xmlns:a16="http://schemas.microsoft.com/office/drawing/2014/main" val="715273432"/>
                        </a:ext>
                      </a:extLst>
                    </a:gridCol>
                    <a:gridCol w="2113139">
                      <a:extLst>
                        <a:ext uri="{9D8B030D-6E8A-4147-A177-3AD203B41FA5}">
                          <a16:colId xmlns:a16="http://schemas.microsoft.com/office/drawing/2014/main" val="2921580191"/>
                        </a:ext>
                      </a:extLst>
                    </a:gridCol>
                    <a:gridCol w="2113139">
                      <a:extLst>
                        <a:ext uri="{9D8B030D-6E8A-4147-A177-3AD203B41FA5}">
                          <a16:colId xmlns:a16="http://schemas.microsoft.com/office/drawing/2014/main" val="3208129857"/>
                        </a:ext>
                      </a:extLst>
                    </a:gridCol>
                    <a:gridCol w="2113139">
                      <a:extLst>
                        <a:ext uri="{9D8B030D-6E8A-4147-A177-3AD203B41FA5}">
                          <a16:colId xmlns:a16="http://schemas.microsoft.com/office/drawing/2014/main" val="4090137585"/>
                        </a:ext>
                      </a:extLst>
                    </a:gridCol>
                  </a:tblGrid>
                  <a:tr h="814356">
                    <a:tc>
                      <a:txBody>
                        <a:bodyPr/>
                        <a:lstStyle/>
                        <a:p>
                          <a:pPr marL="457200" indent="-457200">
                            <a:buClr>
                              <a:srgbClr val="00628C"/>
                            </a:buClr>
                            <a:buFont typeface="+mj-lt"/>
                            <a:buAutoNum type="alphaLcParenR"/>
                          </a:pPr>
                          <a:r>
                            <a:rPr lang="en-GB" sz="2400" i="0" dirty="0"/>
                            <a:t> 4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i="0" dirty="0"/>
                            <a:t> 2</a:t>
                          </a:r>
                        </a:p>
                      </a:txBody>
                      <a:tcPr anchor="ctr"/>
                    </a:tc>
                    <a:tc>
                      <a:txBody>
                        <a:bodyPr/>
                        <a:lstStyle/>
                        <a:p>
                          <a:pPr marL="457200" indent="-457200">
                            <a:buClr>
                              <a:srgbClr val="00628C"/>
                            </a:buClr>
                            <a:buFont typeface="+mj-lt"/>
                            <a:buAutoNum type="alphaLcParenR" startAt="2"/>
                          </a:pPr>
                          <a:r>
                            <a:rPr lang="en-GB" sz="2400" i="0" dirty="0"/>
                            <a:t> 4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i="0" dirty="0"/>
                            <a:t> 1</a:t>
                          </a:r>
                        </a:p>
                      </a:txBody>
                      <a:tcPr anchor="ctr"/>
                    </a:tc>
                    <a:tc>
                      <a:txBody>
                        <a:bodyPr/>
                        <a:lstStyle/>
                        <a:p>
                          <a:pPr marL="457200" indent="-457200">
                            <a:buClr>
                              <a:srgbClr val="00628C"/>
                            </a:buClr>
                            <a:buFont typeface="+mj-lt"/>
                            <a:buAutoNum type="alphaLcParenR" startAt="3"/>
                          </a:pPr>
                          <a:r>
                            <a:rPr lang="en-GB" sz="2400" i="0" dirty="0"/>
                            <a:t> 4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i="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2</m:t>
                                  </m:r>
                                </m:den>
                              </m:f>
                            </m:oMath>
                          </a14:m>
                          <a:endParaRPr lang="en-GB" sz="2400" i="0" dirty="0"/>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628C"/>
                            </a:buClr>
                            <a:buSzTx/>
                            <a:buFont typeface="+mj-lt"/>
                            <a:buAutoNum type="alphaLcParenR" startAt="4"/>
                            <a:tabLst/>
                            <a:defRPr/>
                          </a:pPr>
                          <a:r>
                            <a:rPr lang="en-GB" sz="2400" i="0" dirty="0"/>
                            <a:t> 4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f>
                                <m:fPr>
                                  <m:ctrlPr>
                                    <a:rPr lang="en-GB" sz="2400" i="1" dirty="0" smtClean="0">
                                      <a:latin typeface="Cambria Math" panose="02040503050406030204" pitchFamily="18" charset="0"/>
                                      <a:ea typeface="Cambria Math" panose="02040503050406030204" pitchFamily="18" charset="0"/>
                                    </a:rPr>
                                  </m:ctrlPr>
                                </m:fPr>
                                <m:num>
                                  <m:r>
                                    <a:rPr lang="en-GB" sz="2400" b="0" i="0" dirty="0" smtClean="0">
                                      <a:latin typeface="Cambria Math" panose="02040503050406030204" pitchFamily="18" charset="0"/>
                                      <a:ea typeface="Cambria Math" panose="02040503050406030204" pitchFamily="18" charset="0"/>
                                    </a:rPr>
                                    <m:t>1</m:t>
                                  </m:r>
                                </m:num>
                                <m:den>
                                  <m:r>
                                    <a:rPr lang="en-GB" sz="2400" b="0" i="0" dirty="0" smtClean="0">
                                      <a:latin typeface="Cambria Math" panose="02040503050406030204" pitchFamily="18" charset="0"/>
                                      <a:ea typeface="Cambria Math" panose="02040503050406030204" pitchFamily="18" charset="0"/>
                                    </a:rPr>
                                    <m:t>3</m:t>
                                  </m:r>
                                </m:den>
                              </m:f>
                            </m:oMath>
                          </a14:m>
                          <a:endParaRPr lang="en-GB" sz="2400" i="0" dirty="0"/>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628C"/>
                            </a:buClr>
                            <a:buSzTx/>
                            <a:buFont typeface="+mj-lt"/>
                            <a:buAutoNum type="alphaLcParenR" startAt="5"/>
                            <a:tabLst/>
                            <a:defRPr/>
                          </a:pPr>
                          <a:r>
                            <a:rPr lang="en-GB" sz="2400" i="0" dirty="0"/>
                            <a:t> 4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i="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7</m:t>
                                  </m:r>
                                </m:den>
                              </m:f>
                            </m:oMath>
                          </a14:m>
                          <a:endParaRPr lang="en-GB" sz="2400" i="0" dirty="0"/>
                        </a:p>
                      </a:txBody>
                      <a:tcPr anchor="ctr"/>
                    </a:tc>
                    <a:extLst>
                      <a:ext uri="{0D108BD9-81ED-4DB2-BD59-A6C34878D82A}">
                        <a16:rowId xmlns:a16="http://schemas.microsoft.com/office/drawing/2014/main" val="4089248613"/>
                      </a:ext>
                    </a:extLst>
                  </a:tr>
                  <a:tr h="814948">
                    <a:tc>
                      <a:txBody>
                        <a:bodyPr/>
                        <a:lstStyle/>
                        <a:p>
                          <a:pPr marL="457200" indent="-457200">
                            <a:buClr>
                              <a:srgbClr val="00628C"/>
                            </a:buClr>
                            <a:buFont typeface="+mj-lt"/>
                            <a:buAutoNum type="alphaLcParenR" startAt="6"/>
                          </a:pPr>
                          <a:r>
                            <a:rPr lang="en-GB" sz="2400" i="0" dirty="0"/>
                            <a:t> 3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i="0" dirty="0"/>
                            <a:t> 3</a:t>
                          </a:r>
                        </a:p>
                      </a:txBody>
                      <a:tcPr anchor="ctr"/>
                    </a:tc>
                    <a:tc>
                      <a:txBody>
                        <a:bodyPr/>
                        <a:lstStyle/>
                        <a:p>
                          <a:pPr marL="457200" indent="-457200">
                            <a:buClr>
                              <a:srgbClr val="00628C"/>
                            </a:buClr>
                            <a:buFont typeface="+mj-lt"/>
                            <a:buAutoNum type="alphaLcParenR" startAt="7"/>
                          </a:pPr>
                          <a:r>
                            <a:rPr lang="en-GB" sz="2400" i="0" dirty="0"/>
                            <a:t> 2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i="0" dirty="0"/>
                            <a:t> 3</a:t>
                          </a:r>
                        </a:p>
                      </a:txBody>
                      <a:tcPr anchor="ctr"/>
                    </a:tc>
                    <a:tc>
                      <a:txBody>
                        <a:bodyPr/>
                        <a:lstStyle/>
                        <a:p>
                          <a:pPr marL="457200" indent="-457200">
                            <a:buClr>
                              <a:srgbClr val="00628C"/>
                            </a:buClr>
                            <a:buFont typeface="+mj-lt"/>
                            <a:buAutoNum type="alphaLcParenR" startAt="8"/>
                          </a:pPr>
                          <a:r>
                            <a:rPr lang="en-GB" sz="2400" i="0" dirty="0"/>
                            <a:t> 1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i="0" dirty="0"/>
                            <a:t> 3</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628C"/>
                            </a:buClr>
                            <a:buSzTx/>
                            <a:buFont typeface="+mj-lt"/>
                            <a:buAutoNum type="alphaLcParenR" startAt="9"/>
                            <a:tabLst/>
                            <a:defRPr/>
                          </a:pPr>
                          <a:r>
                            <a:rPr lang="en-GB" sz="2400" i="0" dirty="0"/>
                            <a:t> </a:t>
                          </a:r>
                          <a14:m>
                            <m:oMath xmlns:m="http://schemas.openxmlformats.org/officeDocument/2006/math">
                              <m:f>
                                <m:fPr>
                                  <m:ctrlPr>
                                    <a:rPr lang="en-GB" sz="2400" i="1" dirty="0" smtClean="0">
                                      <a:latin typeface="Cambria Math" panose="02040503050406030204" pitchFamily="18" charset="0"/>
                                      <a:ea typeface="Cambria Math" panose="02040503050406030204" pitchFamily="18" charset="0"/>
                                    </a:rPr>
                                  </m:ctrlPr>
                                </m:fPr>
                                <m:num>
                                  <m:r>
                                    <a:rPr lang="en-GB" sz="2400" b="0" i="0" dirty="0" smtClean="0">
                                      <a:latin typeface="Cambria Math" panose="02040503050406030204" pitchFamily="18" charset="0"/>
                                      <a:ea typeface="Cambria Math" panose="02040503050406030204" pitchFamily="18" charset="0"/>
                                    </a:rPr>
                                    <m:t>1</m:t>
                                  </m:r>
                                </m:num>
                                <m:den>
                                  <m:r>
                                    <a:rPr lang="en-GB" sz="2400" b="0" i="0" dirty="0" smtClean="0">
                                      <a:latin typeface="Cambria Math" panose="02040503050406030204" pitchFamily="18" charset="0"/>
                                      <a:ea typeface="Cambria Math" panose="02040503050406030204" pitchFamily="18" charset="0"/>
                                    </a:rPr>
                                    <m:t>2</m:t>
                                  </m:r>
                                </m:den>
                              </m:f>
                              <m:r>
                                <a:rPr lang="en-GB" sz="2400" b="0" i="0" dirty="0" smtClean="0">
                                  <a:latin typeface="Cambria Math" panose="02040503050406030204" pitchFamily="18" charset="0"/>
                                  <a:ea typeface="Cambria Math" panose="02040503050406030204" pitchFamily="18" charset="0"/>
                                </a:rPr>
                                <m:t>×</m:t>
                              </m:r>
                            </m:oMath>
                          </a14:m>
                          <a:r>
                            <a:rPr lang="en-GB" sz="2400" i="0" dirty="0"/>
                            <a:t> 3</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628C"/>
                            </a:buClr>
                            <a:buSzTx/>
                            <a:buFont typeface="+mj-lt"/>
                            <a:buAutoNum type="alphaLcParenR" startAt="10"/>
                            <a:tabLst/>
                            <a:defRPr/>
                          </a:pPr>
                          <a:r>
                            <a:rPr lang="en-GB" sz="2400" i="0" dirty="0">
                              <a:solidFill>
                                <a:srgbClr val="00628C"/>
                              </a:solidFill>
                            </a:rPr>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5</m:t>
                                  </m:r>
                                </m:den>
                              </m:f>
                              <m:r>
                                <a:rPr lang="en-GB" sz="2400" b="0" i="0" smtClean="0">
                                  <a:latin typeface="Cambria Math" panose="02040503050406030204" pitchFamily="18" charset="0"/>
                                  <a:ea typeface="Cambria Math" panose="02040503050406030204" pitchFamily="18" charset="0"/>
                                </a:rPr>
                                <m:t>×</m:t>
                              </m:r>
                            </m:oMath>
                          </a14:m>
                          <a:r>
                            <a:rPr lang="en-GB" sz="2400" i="0" dirty="0"/>
                            <a:t> 3</a:t>
                          </a:r>
                        </a:p>
                      </a:txBody>
                      <a:tcPr anchor="ctr"/>
                    </a:tc>
                    <a:extLst>
                      <a:ext uri="{0D108BD9-81ED-4DB2-BD59-A6C34878D82A}">
                        <a16:rowId xmlns:a16="http://schemas.microsoft.com/office/drawing/2014/main" val="36303234"/>
                      </a:ext>
                    </a:extLst>
                  </a:tr>
                  <a:tr h="814356">
                    <a:tc>
                      <a:txBody>
                        <a:bodyPr/>
                        <a:lstStyle/>
                        <a:p>
                          <a:pPr marL="457200" indent="-457200">
                            <a:buClr>
                              <a:srgbClr val="00628C"/>
                            </a:buClr>
                            <a:buFont typeface="+mj-lt"/>
                            <a:buAutoNum type="alphaLcParenR" startAt="11"/>
                          </a:pPr>
                          <a:r>
                            <a:rPr lang="en-GB" sz="2400" i="0" dirty="0"/>
                            <a:t>1 </a:t>
                          </a:r>
                          <a14:m>
                            <m:oMath xmlns:m="http://schemas.openxmlformats.org/officeDocument/2006/math">
                              <m:r>
                                <a:rPr lang="en-GB" sz="2400" i="0" dirty="0" smtClean="0">
                                  <a:latin typeface="Cambria Math" panose="02040503050406030204" pitchFamily="18" charset="0"/>
                                  <a:ea typeface="Cambria Math" panose="02040503050406030204" pitchFamily="18" charset="0"/>
                                </a:rPr>
                                <m:t>×</m:t>
                              </m:r>
                            </m:oMath>
                          </a14:m>
                          <a:r>
                            <a:rPr lang="en-GB" sz="2400" i="0" dirty="0"/>
                            <a:t> 1</a:t>
                          </a:r>
                        </a:p>
                      </a:txBody>
                      <a:tcPr anchor="ctr"/>
                    </a:tc>
                    <a:tc>
                      <a:txBody>
                        <a:bodyPr/>
                        <a:lstStyle/>
                        <a:p>
                          <a:pPr marL="457200" indent="-457200">
                            <a:buClr>
                              <a:srgbClr val="00628C"/>
                            </a:buClr>
                            <a:buFont typeface="+mj-lt"/>
                            <a:buAutoNum type="alphaLcParenR" startAt="12"/>
                          </a:pPr>
                          <a:r>
                            <a:rPr lang="en-GB" sz="2400" i="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2</m:t>
                                  </m:r>
                                </m:den>
                              </m:f>
                              <m:r>
                                <a:rPr lang="en-GB" sz="2400" i="0" smtClean="0">
                                  <a:latin typeface="Cambria Math" panose="02040503050406030204" pitchFamily="18" charset="0"/>
                                  <a:ea typeface="Cambria Math" panose="02040503050406030204" pitchFamily="18" charset="0"/>
                                </a:rPr>
                                <m:t>×</m:t>
                              </m:r>
                              <m:f>
                                <m:fPr>
                                  <m:ctrlPr>
                                    <a:rPr lang="en-GB" sz="2400" i="1" smtClean="0">
                                      <a:latin typeface="Cambria Math" panose="02040503050406030204" pitchFamily="18" charset="0"/>
                                      <a:ea typeface="Cambria Math" panose="02040503050406030204" pitchFamily="18" charset="0"/>
                                    </a:rPr>
                                  </m:ctrlPr>
                                </m:fPr>
                                <m:num>
                                  <m:r>
                                    <a:rPr lang="en-GB" sz="2400" b="0" i="0" smtClean="0">
                                      <a:latin typeface="Cambria Math" panose="02040503050406030204" pitchFamily="18" charset="0"/>
                                      <a:ea typeface="Cambria Math" panose="02040503050406030204" pitchFamily="18" charset="0"/>
                                    </a:rPr>
                                    <m:t>1</m:t>
                                  </m:r>
                                </m:num>
                                <m:den>
                                  <m:r>
                                    <a:rPr lang="en-GB" sz="2400" b="0" i="0" smtClean="0">
                                      <a:latin typeface="Cambria Math" panose="02040503050406030204" pitchFamily="18" charset="0"/>
                                      <a:ea typeface="Cambria Math" panose="02040503050406030204" pitchFamily="18" charset="0"/>
                                    </a:rPr>
                                    <m:t>3</m:t>
                                  </m:r>
                                </m:den>
                              </m:f>
                            </m:oMath>
                          </a14:m>
                          <a:endParaRPr lang="en-GB" sz="2400" i="0" dirty="0"/>
                        </a:p>
                      </a:txBody>
                      <a:tcPr anchor="ctr"/>
                    </a:tc>
                    <a:tc>
                      <a:txBody>
                        <a:bodyPr/>
                        <a:lstStyle/>
                        <a:p>
                          <a:pPr marL="457200" indent="-457200">
                            <a:buClr>
                              <a:srgbClr val="00628C"/>
                            </a:buClr>
                            <a:buFont typeface="+mj-lt"/>
                            <a:buAutoNum type="alphaLcParenR" startAt="13"/>
                          </a:pPr>
                          <a:r>
                            <a:rPr lang="en-GB" sz="2400" i="0" dirty="0">
                              <a:solidFill>
                                <a:srgbClr val="00628C"/>
                              </a:solidFill>
                            </a:rPr>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3</m:t>
                                  </m:r>
                                </m:den>
                              </m:f>
                              <m:r>
                                <a:rPr lang="en-GB" sz="2400" i="0" smtClean="0">
                                  <a:latin typeface="Cambria Math" panose="02040503050406030204" pitchFamily="18" charset="0"/>
                                  <a:ea typeface="Cambria Math" panose="02040503050406030204" pitchFamily="18" charset="0"/>
                                </a:rPr>
                                <m:t>×</m:t>
                              </m:r>
                              <m:f>
                                <m:fPr>
                                  <m:ctrlPr>
                                    <a:rPr lang="en-GB" sz="2400" i="1" smtClean="0">
                                      <a:latin typeface="Cambria Math" panose="02040503050406030204" pitchFamily="18" charset="0"/>
                                      <a:ea typeface="Cambria Math" panose="02040503050406030204" pitchFamily="18" charset="0"/>
                                    </a:rPr>
                                  </m:ctrlPr>
                                </m:fPr>
                                <m:num>
                                  <m:r>
                                    <a:rPr lang="en-GB" sz="2400" b="0" i="0" smtClean="0">
                                      <a:latin typeface="Cambria Math" panose="02040503050406030204" pitchFamily="18" charset="0"/>
                                      <a:ea typeface="Cambria Math" panose="02040503050406030204" pitchFamily="18" charset="0"/>
                                    </a:rPr>
                                    <m:t>1</m:t>
                                  </m:r>
                                </m:num>
                                <m:den>
                                  <m:r>
                                    <a:rPr lang="en-GB" sz="2400" b="0" i="0" smtClean="0">
                                      <a:latin typeface="Cambria Math" panose="02040503050406030204" pitchFamily="18" charset="0"/>
                                      <a:ea typeface="Cambria Math" panose="02040503050406030204" pitchFamily="18" charset="0"/>
                                    </a:rPr>
                                    <m:t>5</m:t>
                                  </m:r>
                                </m:den>
                              </m:f>
                            </m:oMath>
                          </a14:m>
                          <a:endParaRPr lang="en-GB" sz="2400" i="0" dirty="0"/>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628C"/>
                            </a:buClr>
                            <a:buSzTx/>
                            <a:buFont typeface="+mj-lt"/>
                            <a:buAutoNum type="alphaLcParenR" startAt="14"/>
                            <a:tabLst/>
                            <a:defRPr/>
                          </a:pPr>
                          <a:r>
                            <a:rPr lang="en-GB" sz="2400" i="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7</m:t>
                                  </m:r>
                                </m:den>
                              </m:f>
                              <m:r>
                                <a:rPr lang="en-GB" sz="2400" i="0" smtClean="0">
                                  <a:latin typeface="Cambria Math" panose="02040503050406030204" pitchFamily="18" charset="0"/>
                                  <a:ea typeface="Cambria Math" panose="02040503050406030204" pitchFamily="18" charset="0"/>
                                </a:rPr>
                                <m:t>×</m:t>
                              </m:r>
                              <m:f>
                                <m:fPr>
                                  <m:ctrlPr>
                                    <a:rPr lang="en-GB" sz="2400" i="1" smtClean="0">
                                      <a:latin typeface="Cambria Math" panose="02040503050406030204" pitchFamily="18" charset="0"/>
                                      <a:ea typeface="Cambria Math" panose="02040503050406030204" pitchFamily="18" charset="0"/>
                                    </a:rPr>
                                  </m:ctrlPr>
                                </m:fPr>
                                <m:num>
                                  <m:r>
                                    <a:rPr lang="en-GB" sz="2400" b="0" i="0" smtClean="0">
                                      <a:latin typeface="Cambria Math" panose="02040503050406030204" pitchFamily="18" charset="0"/>
                                      <a:ea typeface="Cambria Math" panose="02040503050406030204" pitchFamily="18" charset="0"/>
                                    </a:rPr>
                                    <m:t>1</m:t>
                                  </m:r>
                                </m:num>
                                <m:den>
                                  <m:r>
                                    <a:rPr lang="en-GB" sz="2400" b="0" i="0" smtClean="0">
                                      <a:latin typeface="Cambria Math" panose="02040503050406030204" pitchFamily="18" charset="0"/>
                                      <a:ea typeface="Cambria Math" panose="02040503050406030204" pitchFamily="18" charset="0"/>
                                    </a:rPr>
                                    <m:t>5</m:t>
                                  </m:r>
                                </m:den>
                              </m:f>
                            </m:oMath>
                          </a14:m>
                          <a:endParaRPr lang="en-GB" sz="2400"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0" dirty="0"/>
                        </a:p>
                      </a:txBody>
                      <a:tcPr anchor="ctr"/>
                    </a:tc>
                    <a:extLst>
                      <a:ext uri="{0D108BD9-81ED-4DB2-BD59-A6C34878D82A}">
                        <a16:rowId xmlns:a16="http://schemas.microsoft.com/office/drawing/2014/main" val="2050589653"/>
                      </a:ext>
                    </a:extLst>
                  </a:tr>
                </a:tbl>
              </a:graphicData>
            </a:graphic>
          </p:graphicFrame>
        </mc:Choice>
        <mc:Fallback xmlns="">
          <p:graphicFrame>
            <p:nvGraphicFramePr>
              <p:cNvPr id="22" name="Table 22">
                <a:extLst>
                  <a:ext uri="{FF2B5EF4-FFF2-40B4-BE49-F238E27FC236}">
                    <a16:creationId xmlns:a16="http://schemas.microsoft.com/office/drawing/2014/main" id="{EF7EDED9-A06C-4A46-9F70-8D4C9C129111}"/>
                  </a:ext>
                </a:extLst>
              </p:cNvPr>
              <p:cNvGraphicFramePr>
                <a:graphicFrameLocks noGrp="1"/>
              </p:cNvGraphicFramePr>
              <p:nvPr>
                <p:extLst>
                  <p:ext uri="{D42A27DB-BD31-4B8C-83A1-F6EECF244321}">
                    <p14:modId xmlns:p14="http://schemas.microsoft.com/office/powerpoint/2010/main" val="3091383058"/>
                  </p:ext>
                </p:extLst>
              </p:nvPr>
            </p:nvGraphicFramePr>
            <p:xfrm>
              <a:off x="813152" y="3535886"/>
              <a:ext cx="10565695" cy="2443660"/>
            </p:xfrm>
            <a:graphic>
              <a:graphicData uri="http://schemas.openxmlformats.org/drawingml/2006/table">
                <a:tbl>
                  <a:tblPr firstRow="1" bandRow="1">
                    <a:tableStyleId>{2D5ABB26-0587-4C30-8999-92F81FD0307C}</a:tableStyleId>
                  </a:tblPr>
                  <a:tblGrid>
                    <a:gridCol w="2113139">
                      <a:extLst>
                        <a:ext uri="{9D8B030D-6E8A-4147-A177-3AD203B41FA5}">
                          <a16:colId xmlns:a16="http://schemas.microsoft.com/office/drawing/2014/main" val="3623338618"/>
                        </a:ext>
                      </a:extLst>
                    </a:gridCol>
                    <a:gridCol w="2113139">
                      <a:extLst>
                        <a:ext uri="{9D8B030D-6E8A-4147-A177-3AD203B41FA5}">
                          <a16:colId xmlns:a16="http://schemas.microsoft.com/office/drawing/2014/main" val="715273432"/>
                        </a:ext>
                      </a:extLst>
                    </a:gridCol>
                    <a:gridCol w="2113139">
                      <a:extLst>
                        <a:ext uri="{9D8B030D-6E8A-4147-A177-3AD203B41FA5}">
                          <a16:colId xmlns:a16="http://schemas.microsoft.com/office/drawing/2014/main" val="2921580191"/>
                        </a:ext>
                      </a:extLst>
                    </a:gridCol>
                    <a:gridCol w="2113139">
                      <a:extLst>
                        <a:ext uri="{9D8B030D-6E8A-4147-A177-3AD203B41FA5}">
                          <a16:colId xmlns:a16="http://schemas.microsoft.com/office/drawing/2014/main" val="3208129857"/>
                        </a:ext>
                      </a:extLst>
                    </a:gridCol>
                    <a:gridCol w="2113139">
                      <a:extLst>
                        <a:ext uri="{9D8B030D-6E8A-4147-A177-3AD203B41FA5}">
                          <a16:colId xmlns:a16="http://schemas.microsoft.com/office/drawing/2014/main" val="4090137585"/>
                        </a:ext>
                      </a:extLst>
                    </a:gridCol>
                  </a:tblGrid>
                  <a:tr h="814356">
                    <a:tc>
                      <a:txBody>
                        <a:bodyPr/>
                        <a:lstStyle/>
                        <a:p>
                          <a:endParaRPr lang="en-US"/>
                        </a:p>
                      </a:txBody>
                      <a:tcPr anchor="ctr">
                        <a:blipFill>
                          <a:blip r:embed="rId4"/>
                          <a:stretch>
                            <a:fillRect r="-399712" b="-199254"/>
                          </a:stretch>
                        </a:blipFill>
                      </a:tcPr>
                    </a:tc>
                    <a:tc>
                      <a:txBody>
                        <a:bodyPr/>
                        <a:lstStyle/>
                        <a:p>
                          <a:endParaRPr lang="en-US"/>
                        </a:p>
                      </a:txBody>
                      <a:tcPr anchor="ctr">
                        <a:blipFill>
                          <a:blip r:embed="rId4"/>
                          <a:stretch>
                            <a:fillRect l="-100000" r="-299712" b="-199254"/>
                          </a:stretch>
                        </a:blipFill>
                      </a:tcPr>
                    </a:tc>
                    <a:tc>
                      <a:txBody>
                        <a:bodyPr/>
                        <a:lstStyle/>
                        <a:p>
                          <a:endParaRPr lang="en-US"/>
                        </a:p>
                      </a:txBody>
                      <a:tcPr anchor="ctr">
                        <a:blipFill>
                          <a:blip r:embed="rId4"/>
                          <a:stretch>
                            <a:fillRect l="-200578" r="-200578" b="-199254"/>
                          </a:stretch>
                        </a:blipFill>
                      </a:tcPr>
                    </a:tc>
                    <a:tc>
                      <a:txBody>
                        <a:bodyPr/>
                        <a:lstStyle/>
                        <a:p>
                          <a:endParaRPr lang="en-US"/>
                        </a:p>
                      </a:txBody>
                      <a:tcPr anchor="ctr">
                        <a:blipFill>
                          <a:blip r:embed="rId4"/>
                          <a:stretch>
                            <a:fillRect l="-299712" r="-100000" b="-199254"/>
                          </a:stretch>
                        </a:blipFill>
                      </a:tcPr>
                    </a:tc>
                    <a:tc>
                      <a:txBody>
                        <a:bodyPr/>
                        <a:lstStyle/>
                        <a:p>
                          <a:endParaRPr lang="en-US"/>
                        </a:p>
                      </a:txBody>
                      <a:tcPr anchor="ctr">
                        <a:blipFill>
                          <a:blip r:embed="rId4"/>
                          <a:stretch>
                            <a:fillRect l="-399712" b="-199254"/>
                          </a:stretch>
                        </a:blipFill>
                      </a:tcPr>
                    </a:tc>
                    <a:extLst>
                      <a:ext uri="{0D108BD9-81ED-4DB2-BD59-A6C34878D82A}">
                        <a16:rowId xmlns:a16="http://schemas.microsoft.com/office/drawing/2014/main" val="4089248613"/>
                      </a:ext>
                    </a:extLst>
                  </a:tr>
                  <a:tr h="814948">
                    <a:tc>
                      <a:txBody>
                        <a:bodyPr/>
                        <a:lstStyle/>
                        <a:p>
                          <a:endParaRPr lang="en-US"/>
                        </a:p>
                      </a:txBody>
                      <a:tcPr anchor="ctr">
                        <a:blipFill>
                          <a:blip r:embed="rId4"/>
                          <a:stretch>
                            <a:fillRect t="-100752" r="-399712" b="-100752"/>
                          </a:stretch>
                        </a:blipFill>
                      </a:tcPr>
                    </a:tc>
                    <a:tc>
                      <a:txBody>
                        <a:bodyPr/>
                        <a:lstStyle/>
                        <a:p>
                          <a:endParaRPr lang="en-US"/>
                        </a:p>
                      </a:txBody>
                      <a:tcPr anchor="ctr">
                        <a:blipFill>
                          <a:blip r:embed="rId4"/>
                          <a:stretch>
                            <a:fillRect l="-100000" t="-100752" r="-299712" b="-100752"/>
                          </a:stretch>
                        </a:blipFill>
                      </a:tcPr>
                    </a:tc>
                    <a:tc>
                      <a:txBody>
                        <a:bodyPr/>
                        <a:lstStyle/>
                        <a:p>
                          <a:endParaRPr lang="en-US"/>
                        </a:p>
                      </a:txBody>
                      <a:tcPr anchor="ctr">
                        <a:blipFill>
                          <a:blip r:embed="rId4"/>
                          <a:stretch>
                            <a:fillRect l="-200578" t="-100752" r="-200578" b="-100752"/>
                          </a:stretch>
                        </a:blipFill>
                      </a:tcPr>
                    </a:tc>
                    <a:tc>
                      <a:txBody>
                        <a:bodyPr/>
                        <a:lstStyle/>
                        <a:p>
                          <a:endParaRPr lang="en-US"/>
                        </a:p>
                      </a:txBody>
                      <a:tcPr anchor="ctr">
                        <a:blipFill>
                          <a:blip r:embed="rId4"/>
                          <a:stretch>
                            <a:fillRect l="-299712" t="-100752" r="-100000" b="-100752"/>
                          </a:stretch>
                        </a:blipFill>
                      </a:tcPr>
                    </a:tc>
                    <a:tc>
                      <a:txBody>
                        <a:bodyPr/>
                        <a:lstStyle/>
                        <a:p>
                          <a:endParaRPr lang="en-US"/>
                        </a:p>
                      </a:txBody>
                      <a:tcPr anchor="ctr">
                        <a:blipFill>
                          <a:blip r:embed="rId4"/>
                          <a:stretch>
                            <a:fillRect l="-399712" t="-100752" b="-100752"/>
                          </a:stretch>
                        </a:blipFill>
                      </a:tcPr>
                    </a:tc>
                    <a:extLst>
                      <a:ext uri="{0D108BD9-81ED-4DB2-BD59-A6C34878D82A}">
                        <a16:rowId xmlns:a16="http://schemas.microsoft.com/office/drawing/2014/main" val="36303234"/>
                      </a:ext>
                    </a:extLst>
                  </a:tr>
                  <a:tr h="814356">
                    <a:tc>
                      <a:txBody>
                        <a:bodyPr/>
                        <a:lstStyle/>
                        <a:p>
                          <a:endParaRPr lang="en-US"/>
                        </a:p>
                      </a:txBody>
                      <a:tcPr anchor="ctr">
                        <a:blipFill>
                          <a:blip r:embed="rId4"/>
                          <a:stretch>
                            <a:fillRect t="-199254" r="-399712"/>
                          </a:stretch>
                        </a:blipFill>
                      </a:tcPr>
                    </a:tc>
                    <a:tc>
                      <a:txBody>
                        <a:bodyPr/>
                        <a:lstStyle/>
                        <a:p>
                          <a:endParaRPr lang="en-US"/>
                        </a:p>
                      </a:txBody>
                      <a:tcPr anchor="ctr">
                        <a:blipFill>
                          <a:blip r:embed="rId4"/>
                          <a:stretch>
                            <a:fillRect l="-100000" t="-199254" r="-299712"/>
                          </a:stretch>
                        </a:blipFill>
                      </a:tcPr>
                    </a:tc>
                    <a:tc>
                      <a:txBody>
                        <a:bodyPr/>
                        <a:lstStyle/>
                        <a:p>
                          <a:endParaRPr lang="en-US"/>
                        </a:p>
                      </a:txBody>
                      <a:tcPr anchor="ctr">
                        <a:blipFill>
                          <a:blip r:embed="rId4"/>
                          <a:stretch>
                            <a:fillRect l="-200578" t="-199254" r="-200578"/>
                          </a:stretch>
                        </a:blipFill>
                      </a:tcPr>
                    </a:tc>
                    <a:tc>
                      <a:txBody>
                        <a:bodyPr/>
                        <a:lstStyle/>
                        <a:p>
                          <a:endParaRPr lang="en-US"/>
                        </a:p>
                      </a:txBody>
                      <a:tcPr anchor="ctr">
                        <a:blipFill>
                          <a:blip r:embed="rId4"/>
                          <a:stretch>
                            <a:fillRect l="-299712" t="-199254" r="-1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0" dirty="0"/>
                        </a:p>
                      </a:txBody>
                      <a:tcPr anchor="ctr"/>
                    </a:tc>
                    <a:extLst>
                      <a:ext uri="{0D108BD9-81ED-4DB2-BD59-A6C34878D82A}">
                        <a16:rowId xmlns:a16="http://schemas.microsoft.com/office/drawing/2014/main" val="2050589653"/>
                      </a:ext>
                    </a:extLst>
                  </a:tr>
                </a:tbl>
              </a:graphicData>
            </a:graphic>
          </p:graphicFrame>
        </mc:Fallback>
      </mc:AlternateContent>
    </p:spTree>
    <p:extLst>
      <p:ext uri="{BB962C8B-B14F-4D97-AF65-F5344CB8AC3E}">
        <p14:creationId xmlns:p14="http://schemas.microsoft.com/office/powerpoint/2010/main" val="1901634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how an area model can represent the multiplication of fractions</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6" y="1182245"/>
            <a:ext cx="2690833" cy="461665"/>
          </a:xfrm>
          <a:prstGeom prst="rect">
            <a:avLst/>
          </a:prstGeom>
          <a:noFill/>
        </p:spPr>
        <p:txBody>
          <a:bodyPr wrap="square" rtlCol="0">
            <a:spAutoFit/>
          </a:bodyPr>
          <a:lstStyle/>
          <a:p>
            <a:pPr>
              <a:buNone/>
            </a:pPr>
            <a:r>
              <a:rPr lang="en-GB" sz="2400" b="1" dirty="0"/>
              <a:t>Example 5</a:t>
            </a:r>
          </a:p>
        </p:txBody>
      </p:sp>
      <p:sp>
        <p:nvSpPr>
          <p:cNvPr id="20" name="Rectangle 12">
            <a:extLst>
              <a:ext uri="{FF2B5EF4-FFF2-40B4-BE49-F238E27FC236}">
                <a16:creationId xmlns:a16="http://schemas.microsoft.com/office/drawing/2014/main" id="{AB3C3F70-012C-479A-A0AD-95D50F9EC904}"/>
              </a:ext>
            </a:extLst>
          </p:cNvPr>
          <p:cNvSpPr>
            <a:spLocks noChangeArrowheads="1"/>
          </p:cNvSpPr>
          <p:nvPr/>
        </p:nvSpPr>
        <p:spPr bwMode="auto">
          <a:xfrm>
            <a:off x="1406254" y="1887215"/>
            <a:ext cx="93794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dirty="0">
                <a:latin typeface="+mj-lt"/>
                <a:cs typeface="Times New Roman" panose="02020603050405020304" pitchFamily="18" charset="0"/>
              </a:rPr>
              <a:t>Explain how each of these diagrams represent these multiplications</a:t>
            </a:r>
          </a:p>
        </p:txBody>
      </p:sp>
      <mc:AlternateContent xmlns:mc="http://schemas.openxmlformats.org/markup-compatibility/2006" xmlns:a14="http://schemas.microsoft.com/office/drawing/2010/main">
        <mc:Choice Requires="a14">
          <p:graphicFrame>
            <p:nvGraphicFramePr>
              <p:cNvPr id="22" name="Table 22">
                <a:extLst>
                  <a:ext uri="{FF2B5EF4-FFF2-40B4-BE49-F238E27FC236}">
                    <a16:creationId xmlns:a16="http://schemas.microsoft.com/office/drawing/2014/main" id="{EF7EDED9-A06C-4A46-9F70-8D4C9C129111}"/>
                  </a:ext>
                </a:extLst>
              </p:cNvPr>
              <p:cNvGraphicFramePr>
                <a:graphicFrameLocks noGrp="1"/>
              </p:cNvGraphicFramePr>
              <p:nvPr>
                <p:extLst>
                  <p:ext uri="{D42A27DB-BD31-4B8C-83A1-F6EECF244321}">
                    <p14:modId xmlns:p14="http://schemas.microsoft.com/office/powerpoint/2010/main" val="3179743868"/>
                  </p:ext>
                </p:extLst>
              </p:nvPr>
            </p:nvGraphicFramePr>
            <p:xfrm>
              <a:off x="1882176" y="2586202"/>
              <a:ext cx="7995600" cy="814356"/>
            </p:xfrm>
            <a:graphic>
              <a:graphicData uri="http://schemas.openxmlformats.org/drawingml/2006/table">
                <a:tbl>
                  <a:tblPr firstRow="1" bandRow="1">
                    <a:tableStyleId>{2D5ABB26-0587-4C30-8999-92F81FD0307C}</a:tableStyleId>
                  </a:tblPr>
                  <a:tblGrid>
                    <a:gridCol w="2665200">
                      <a:extLst>
                        <a:ext uri="{9D8B030D-6E8A-4147-A177-3AD203B41FA5}">
                          <a16:colId xmlns:a16="http://schemas.microsoft.com/office/drawing/2014/main" val="715273432"/>
                        </a:ext>
                      </a:extLst>
                    </a:gridCol>
                    <a:gridCol w="2665200">
                      <a:extLst>
                        <a:ext uri="{9D8B030D-6E8A-4147-A177-3AD203B41FA5}">
                          <a16:colId xmlns:a16="http://schemas.microsoft.com/office/drawing/2014/main" val="2921580191"/>
                        </a:ext>
                      </a:extLst>
                    </a:gridCol>
                    <a:gridCol w="2665200">
                      <a:extLst>
                        <a:ext uri="{9D8B030D-6E8A-4147-A177-3AD203B41FA5}">
                          <a16:colId xmlns:a16="http://schemas.microsoft.com/office/drawing/2014/main" val="3208129857"/>
                        </a:ext>
                      </a:extLst>
                    </a:gridCol>
                  </a:tblGrid>
                  <a:tr h="814356">
                    <a:tc>
                      <a:txBody>
                        <a:bodyPr/>
                        <a:lstStyle/>
                        <a:p>
                          <a:pPr marL="457200" indent="-457200" algn="ctr">
                            <a:buClr>
                              <a:srgbClr val="00628C"/>
                            </a:buClr>
                            <a:buFont typeface="+mj-lt"/>
                            <a:buAutoNum type="alphaLcParenR" startAt="12"/>
                          </a:pPr>
                          <a:r>
                            <a:rPr lang="en-GB" sz="2400" i="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2</m:t>
                                  </m:r>
                                </m:den>
                              </m:f>
                              <m:r>
                                <a:rPr lang="en-GB" sz="2400" i="0" smtClean="0">
                                  <a:latin typeface="Cambria Math" panose="02040503050406030204" pitchFamily="18" charset="0"/>
                                  <a:ea typeface="Cambria Math" panose="02040503050406030204" pitchFamily="18" charset="0"/>
                                </a:rPr>
                                <m:t>×</m:t>
                              </m:r>
                              <m:f>
                                <m:fPr>
                                  <m:ctrlPr>
                                    <a:rPr lang="en-GB" sz="2400" i="1" smtClean="0">
                                      <a:latin typeface="Cambria Math" panose="02040503050406030204" pitchFamily="18" charset="0"/>
                                      <a:ea typeface="Cambria Math" panose="02040503050406030204" pitchFamily="18" charset="0"/>
                                    </a:rPr>
                                  </m:ctrlPr>
                                </m:fPr>
                                <m:num>
                                  <m:r>
                                    <a:rPr lang="en-GB" sz="2400" b="0" i="0" smtClean="0">
                                      <a:latin typeface="Cambria Math" panose="02040503050406030204" pitchFamily="18" charset="0"/>
                                      <a:ea typeface="Cambria Math" panose="02040503050406030204" pitchFamily="18" charset="0"/>
                                    </a:rPr>
                                    <m:t>1</m:t>
                                  </m:r>
                                </m:num>
                                <m:den>
                                  <m:r>
                                    <a:rPr lang="en-GB" sz="2400" b="0" i="0" smtClean="0">
                                      <a:latin typeface="Cambria Math" panose="02040503050406030204" pitchFamily="18" charset="0"/>
                                      <a:ea typeface="Cambria Math" panose="02040503050406030204" pitchFamily="18" charset="0"/>
                                    </a:rPr>
                                    <m:t>3</m:t>
                                  </m:r>
                                </m:den>
                              </m:f>
                            </m:oMath>
                          </a14:m>
                          <a:endParaRPr lang="en-GB" sz="2400" i="0" dirty="0"/>
                        </a:p>
                      </a:txBody>
                      <a:tcPr anchor="ctr"/>
                    </a:tc>
                    <a:tc>
                      <a:txBody>
                        <a:bodyPr/>
                        <a:lstStyle/>
                        <a:p>
                          <a:pPr marL="457200" indent="-457200" algn="ctr">
                            <a:buClr>
                              <a:srgbClr val="00628C"/>
                            </a:buClr>
                            <a:buFont typeface="+mj-lt"/>
                            <a:buAutoNum type="alphaLcParenR" startAt="13"/>
                          </a:pPr>
                          <a:r>
                            <a:rPr lang="en-GB" sz="2400" i="0" dirty="0">
                              <a:solidFill>
                                <a:srgbClr val="00628C"/>
                              </a:solidFill>
                            </a:rPr>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3</m:t>
                                  </m:r>
                                </m:den>
                              </m:f>
                              <m:r>
                                <a:rPr lang="en-GB" sz="2400" i="0" smtClean="0">
                                  <a:latin typeface="Cambria Math" panose="02040503050406030204" pitchFamily="18" charset="0"/>
                                  <a:ea typeface="Cambria Math" panose="02040503050406030204" pitchFamily="18" charset="0"/>
                                </a:rPr>
                                <m:t>×</m:t>
                              </m:r>
                              <m:f>
                                <m:fPr>
                                  <m:ctrlPr>
                                    <a:rPr lang="en-GB" sz="2400" i="1" smtClean="0">
                                      <a:latin typeface="Cambria Math" panose="02040503050406030204" pitchFamily="18" charset="0"/>
                                      <a:ea typeface="Cambria Math" panose="02040503050406030204" pitchFamily="18" charset="0"/>
                                    </a:rPr>
                                  </m:ctrlPr>
                                </m:fPr>
                                <m:num>
                                  <m:r>
                                    <a:rPr lang="en-GB" sz="2400" b="0" i="0" smtClean="0">
                                      <a:latin typeface="Cambria Math" panose="02040503050406030204" pitchFamily="18" charset="0"/>
                                      <a:ea typeface="Cambria Math" panose="02040503050406030204" pitchFamily="18" charset="0"/>
                                    </a:rPr>
                                    <m:t>1</m:t>
                                  </m:r>
                                </m:num>
                                <m:den>
                                  <m:r>
                                    <a:rPr lang="en-GB" sz="2400" b="0" i="0" smtClean="0">
                                      <a:latin typeface="Cambria Math" panose="02040503050406030204" pitchFamily="18" charset="0"/>
                                      <a:ea typeface="Cambria Math" panose="02040503050406030204" pitchFamily="18" charset="0"/>
                                    </a:rPr>
                                    <m:t>5</m:t>
                                  </m:r>
                                </m:den>
                              </m:f>
                            </m:oMath>
                          </a14:m>
                          <a:endParaRPr lang="en-GB" sz="2400" i="0" dirty="0"/>
                        </a:p>
                      </a:txBody>
                      <a:tcPr anchor="ctr"/>
                    </a:tc>
                    <a:tc>
                      <a:txBody>
                        <a:bodyPr/>
                        <a:lstStyle/>
                        <a:p>
                          <a:pPr marL="457200" marR="0" lvl="0" indent="-457200" algn="ctr" defTabSz="914400" rtl="0" eaLnBrk="1" fontAlgn="auto" latinLnBrk="0" hangingPunct="1">
                            <a:lnSpc>
                              <a:spcPct val="100000"/>
                            </a:lnSpc>
                            <a:spcBef>
                              <a:spcPts val="0"/>
                            </a:spcBef>
                            <a:spcAft>
                              <a:spcPts val="0"/>
                            </a:spcAft>
                            <a:buClr>
                              <a:srgbClr val="00628C"/>
                            </a:buClr>
                            <a:buSzTx/>
                            <a:buFont typeface="+mj-lt"/>
                            <a:buAutoNum type="alphaLcParenR" startAt="14"/>
                            <a:tabLst/>
                            <a:defRPr/>
                          </a:pPr>
                          <a:r>
                            <a:rPr lang="en-GB" sz="2400" i="0" dirty="0"/>
                            <a:t>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7</m:t>
                                  </m:r>
                                </m:den>
                              </m:f>
                              <m:r>
                                <a:rPr lang="en-GB" sz="2400" i="0" smtClean="0">
                                  <a:latin typeface="Cambria Math" panose="02040503050406030204" pitchFamily="18" charset="0"/>
                                  <a:ea typeface="Cambria Math" panose="02040503050406030204" pitchFamily="18" charset="0"/>
                                </a:rPr>
                                <m:t>×</m:t>
                              </m:r>
                              <m:f>
                                <m:fPr>
                                  <m:ctrlPr>
                                    <a:rPr lang="en-GB" sz="2400" i="1" smtClean="0">
                                      <a:latin typeface="Cambria Math" panose="02040503050406030204" pitchFamily="18" charset="0"/>
                                      <a:ea typeface="Cambria Math" panose="02040503050406030204" pitchFamily="18" charset="0"/>
                                    </a:rPr>
                                  </m:ctrlPr>
                                </m:fPr>
                                <m:num>
                                  <m:r>
                                    <a:rPr lang="en-GB" sz="2400" b="0" i="0" smtClean="0">
                                      <a:latin typeface="Cambria Math" panose="02040503050406030204" pitchFamily="18" charset="0"/>
                                      <a:ea typeface="Cambria Math" panose="02040503050406030204" pitchFamily="18" charset="0"/>
                                    </a:rPr>
                                    <m:t>1</m:t>
                                  </m:r>
                                </m:num>
                                <m:den>
                                  <m:r>
                                    <a:rPr lang="en-GB" sz="2400" b="0" i="0" smtClean="0">
                                      <a:latin typeface="Cambria Math" panose="02040503050406030204" pitchFamily="18" charset="0"/>
                                      <a:ea typeface="Cambria Math" panose="02040503050406030204" pitchFamily="18" charset="0"/>
                                    </a:rPr>
                                    <m:t>5</m:t>
                                  </m:r>
                                </m:den>
                              </m:f>
                            </m:oMath>
                          </a14:m>
                          <a:endParaRPr lang="en-GB" sz="2400" i="0" dirty="0"/>
                        </a:p>
                      </a:txBody>
                      <a:tcPr anchor="ctr"/>
                    </a:tc>
                    <a:extLst>
                      <a:ext uri="{0D108BD9-81ED-4DB2-BD59-A6C34878D82A}">
                        <a16:rowId xmlns:a16="http://schemas.microsoft.com/office/drawing/2014/main" val="2050589653"/>
                      </a:ext>
                    </a:extLst>
                  </a:tr>
                </a:tbl>
              </a:graphicData>
            </a:graphic>
          </p:graphicFrame>
        </mc:Choice>
        <mc:Fallback xmlns="">
          <p:graphicFrame>
            <p:nvGraphicFramePr>
              <p:cNvPr id="22" name="Table 22">
                <a:extLst>
                  <a:ext uri="{FF2B5EF4-FFF2-40B4-BE49-F238E27FC236}">
                    <a16:creationId xmlns:a16="http://schemas.microsoft.com/office/drawing/2014/main" id="{EF7EDED9-A06C-4A46-9F70-8D4C9C129111}"/>
                  </a:ext>
                </a:extLst>
              </p:cNvPr>
              <p:cNvGraphicFramePr>
                <a:graphicFrameLocks noGrp="1"/>
              </p:cNvGraphicFramePr>
              <p:nvPr>
                <p:extLst>
                  <p:ext uri="{D42A27DB-BD31-4B8C-83A1-F6EECF244321}">
                    <p14:modId xmlns:p14="http://schemas.microsoft.com/office/powerpoint/2010/main" val="3179743868"/>
                  </p:ext>
                </p:extLst>
              </p:nvPr>
            </p:nvGraphicFramePr>
            <p:xfrm>
              <a:off x="1882176" y="2586202"/>
              <a:ext cx="7995600" cy="814356"/>
            </p:xfrm>
            <a:graphic>
              <a:graphicData uri="http://schemas.openxmlformats.org/drawingml/2006/table">
                <a:tbl>
                  <a:tblPr firstRow="1" bandRow="1">
                    <a:tableStyleId>{2D5ABB26-0587-4C30-8999-92F81FD0307C}</a:tableStyleId>
                  </a:tblPr>
                  <a:tblGrid>
                    <a:gridCol w="2665200">
                      <a:extLst>
                        <a:ext uri="{9D8B030D-6E8A-4147-A177-3AD203B41FA5}">
                          <a16:colId xmlns:a16="http://schemas.microsoft.com/office/drawing/2014/main" val="715273432"/>
                        </a:ext>
                      </a:extLst>
                    </a:gridCol>
                    <a:gridCol w="2665200">
                      <a:extLst>
                        <a:ext uri="{9D8B030D-6E8A-4147-A177-3AD203B41FA5}">
                          <a16:colId xmlns:a16="http://schemas.microsoft.com/office/drawing/2014/main" val="2921580191"/>
                        </a:ext>
                      </a:extLst>
                    </a:gridCol>
                    <a:gridCol w="2665200">
                      <a:extLst>
                        <a:ext uri="{9D8B030D-6E8A-4147-A177-3AD203B41FA5}">
                          <a16:colId xmlns:a16="http://schemas.microsoft.com/office/drawing/2014/main" val="3208129857"/>
                        </a:ext>
                      </a:extLst>
                    </a:gridCol>
                  </a:tblGrid>
                  <a:tr h="814356">
                    <a:tc>
                      <a:txBody>
                        <a:bodyPr/>
                        <a:lstStyle/>
                        <a:p>
                          <a:endParaRPr lang="en-US"/>
                        </a:p>
                      </a:txBody>
                      <a:tcPr anchor="ctr">
                        <a:blipFill>
                          <a:blip r:embed="rId4"/>
                          <a:stretch>
                            <a:fillRect r="-199772"/>
                          </a:stretch>
                        </a:blipFill>
                      </a:tcPr>
                    </a:tc>
                    <a:tc>
                      <a:txBody>
                        <a:bodyPr/>
                        <a:lstStyle/>
                        <a:p>
                          <a:endParaRPr lang="en-US"/>
                        </a:p>
                      </a:txBody>
                      <a:tcPr anchor="ctr">
                        <a:blipFill>
                          <a:blip r:embed="rId4"/>
                          <a:stretch>
                            <a:fillRect l="-100229" r="-100229"/>
                          </a:stretch>
                        </a:blipFill>
                      </a:tcPr>
                    </a:tc>
                    <a:tc>
                      <a:txBody>
                        <a:bodyPr/>
                        <a:lstStyle/>
                        <a:p>
                          <a:endParaRPr lang="en-US"/>
                        </a:p>
                      </a:txBody>
                      <a:tcPr anchor="ctr">
                        <a:blipFill>
                          <a:blip r:embed="rId4"/>
                          <a:stretch>
                            <a:fillRect l="-199772"/>
                          </a:stretch>
                        </a:blipFill>
                      </a:tcPr>
                    </a:tc>
                    <a:extLst>
                      <a:ext uri="{0D108BD9-81ED-4DB2-BD59-A6C34878D82A}">
                        <a16:rowId xmlns:a16="http://schemas.microsoft.com/office/drawing/2014/main" val="2050589653"/>
                      </a:ext>
                    </a:extLst>
                  </a:tr>
                </a:tbl>
              </a:graphicData>
            </a:graphic>
          </p:graphicFrame>
        </mc:Fallback>
      </mc:AlternateContent>
      <p:pic>
        <p:nvPicPr>
          <p:cNvPr id="4" name="Picture 3">
            <a:extLst>
              <a:ext uri="{FF2B5EF4-FFF2-40B4-BE49-F238E27FC236}">
                <a16:creationId xmlns:a16="http://schemas.microsoft.com/office/drawing/2014/main" id="{2F7C623E-DF3D-49E0-81B8-4C58861C6B23}"/>
              </a:ext>
            </a:extLst>
          </p:cNvPr>
          <p:cNvPicPr>
            <a:picLocks noChangeAspect="1"/>
          </p:cNvPicPr>
          <p:nvPr/>
        </p:nvPicPr>
        <p:blipFill rotWithShape="1">
          <a:blip r:embed="rId5"/>
          <a:srcRect r="71339" b="33585"/>
          <a:stretch/>
        </p:blipFill>
        <p:spPr>
          <a:xfrm>
            <a:off x="2495600" y="3578874"/>
            <a:ext cx="1403985" cy="1506310"/>
          </a:xfrm>
          <a:prstGeom prst="rect">
            <a:avLst/>
          </a:prstGeom>
        </p:spPr>
      </p:pic>
      <p:pic>
        <p:nvPicPr>
          <p:cNvPr id="10" name="Picture 9">
            <a:extLst>
              <a:ext uri="{FF2B5EF4-FFF2-40B4-BE49-F238E27FC236}">
                <a16:creationId xmlns:a16="http://schemas.microsoft.com/office/drawing/2014/main" id="{C9D6B12D-63AB-4046-AE2B-65F6DBB04548}"/>
              </a:ext>
            </a:extLst>
          </p:cNvPr>
          <p:cNvPicPr>
            <a:picLocks noChangeAspect="1"/>
          </p:cNvPicPr>
          <p:nvPr/>
        </p:nvPicPr>
        <p:blipFill rotWithShape="1">
          <a:blip r:embed="rId5"/>
          <a:srcRect l="31348" r="34842" b="33585"/>
          <a:stretch/>
        </p:blipFill>
        <p:spPr>
          <a:xfrm>
            <a:off x="5137482" y="3578874"/>
            <a:ext cx="1656184" cy="1506310"/>
          </a:xfrm>
          <a:prstGeom prst="rect">
            <a:avLst/>
          </a:prstGeom>
        </p:spPr>
      </p:pic>
      <p:pic>
        <p:nvPicPr>
          <p:cNvPr id="11" name="Picture 10">
            <a:extLst>
              <a:ext uri="{FF2B5EF4-FFF2-40B4-BE49-F238E27FC236}">
                <a16:creationId xmlns:a16="http://schemas.microsoft.com/office/drawing/2014/main" id="{60AACBCC-63FD-4327-BA60-235F5A41805C}"/>
              </a:ext>
            </a:extLst>
          </p:cNvPr>
          <p:cNvPicPr>
            <a:picLocks noChangeAspect="1"/>
          </p:cNvPicPr>
          <p:nvPr/>
        </p:nvPicPr>
        <p:blipFill rotWithShape="1">
          <a:blip r:embed="rId5"/>
          <a:srcRect l="64851" t="-1066" r="1339" b="34651"/>
          <a:stretch/>
        </p:blipFill>
        <p:spPr>
          <a:xfrm>
            <a:off x="8031563" y="3578874"/>
            <a:ext cx="1656184" cy="1506310"/>
          </a:xfrm>
          <a:prstGeom prst="rect">
            <a:avLst/>
          </a:prstGeom>
        </p:spPr>
      </p:pic>
    </p:spTree>
    <p:extLst>
      <p:ext uri="{BB962C8B-B14F-4D97-AF65-F5344CB8AC3E}">
        <p14:creationId xmlns:p14="http://schemas.microsoft.com/office/powerpoint/2010/main" val="4055600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71582" y="1609719"/>
            <a:ext cx="4541041" cy="367938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effect of the number choice and sequencing in this example?</a:t>
            </a:r>
          </a:p>
          <a:p>
            <a:pPr marL="360000" lvl="1" fontAlgn="auto">
              <a:lnSpc>
                <a:spcPct val="100000"/>
              </a:lnSpc>
              <a:spcBef>
                <a:spcPts val="0"/>
              </a:spcBef>
              <a:spcAft>
                <a:spcPts val="1200"/>
              </a:spcAft>
              <a:buClrTx/>
            </a:pPr>
            <a:r>
              <a:rPr lang="en-GB" sz="2400" dirty="0"/>
              <a:t>What language will you use to support students’ understanding of the unit square to model multiplication of fractions?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54372" y="1609719"/>
            <a:ext cx="6821748" cy="415315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B4764D6-9475-49B9-924B-564D1FE116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68215" y="1719259"/>
            <a:ext cx="3166110" cy="1341120"/>
          </a:xfrm>
          <a:prstGeom prst="rect">
            <a:avLst/>
          </a:prstGeom>
          <a:noFill/>
          <a:ln>
            <a:noFill/>
          </a:ln>
        </p:spPr>
      </p:pic>
      <p:sp>
        <p:nvSpPr>
          <p:cNvPr id="8" name="TextBox 7">
            <a:extLst>
              <a:ext uri="{FF2B5EF4-FFF2-40B4-BE49-F238E27FC236}">
                <a16:creationId xmlns:a16="http://schemas.microsoft.com/office/drawing/2014/main" id="{DD114EFA-056C-416A-996D-9DB00B952514}"/>
              </a:ext>
            </a:extLst>
          </p:cNvPr>
          <p:cNvSpPr txBox="1"/>
          <p:nvPr/>
        </p:nvSpPr>
        <p:spPr>
          <a:xfrm>
            <a:off x="479376" y="1687202"/>
            <a:ext cx="6097712" cy="400110"/>
          </a:xfrm>
          <a:prstGeom prst="rect">
            <a:avLst/>
          </a:prstGeom>
          <a:noFill/>
        </p:spPr>
        <p:txBody>
          <a:bodyPr wrap="square">
            <a:spAutoFit/>
          </a:bodyPr>
          <a:lstStyle/>
          <a:p>
            <a:pPr>
              <a:spcBef>
                <a:spcPts val="400"/>
              </a:spcBef>
              <a:spcAft>
                <a:spcPts val="400"/>
              </a:spcAft>
              <a:buNone/>
            </a:pPr>
            <a:r>
              <a:rPr lang="en-GB" sz="2000" dirty="0">
                <a:effectLst/>
                <a:latin typeface="+mj-lt"/>
                <a:ea typeface="Calibri" panose="020F0502020204030204" pitchFamily="34" charset="0"/>
                <a:cs typeface="Times New Roman" panose="02020603050405020304" pitchFamily="18" charset="0"/>
              </a:rPr>
              <a:t>This is a picture for 4 × 3:</a:t>
            </a:r>
          </a:p>
        </p:txBody>
      </p:sp>
      <p:sp>
        <p:nvSpPr>
          <p:cNvPr id="9" name="Rectangle 12">
            <a:extLst>
              <a:ext uri="{FF2B5EF4-FFF2-40B4-BE49-F238E27FC236}">
                <a16:creationId xmlns:a16="http://schemas.microsoft.com/office/drawing/2014/main" id="{F108BEB8-93AE-4C34-AC60-ED0431509B49}"/>
              </a:ext>
            </a:extLst>
          </p:cNvPr>
          <p:cNvSpPr>
            <a:spLocks noChangeArrowheads="1"/>
          </p:cNvSpPr>
          <p:nvPr/>
        </p:nvSpPr>
        <p:spPr bwMode="auto">
          <a:xfrm>
            <a:off x="479377" y="3060379"/>
            <a:ext cx="63991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800" dirty="0">
                <a:latin typeface="+mj-lt"/>
                <a:cs typeface="Times New Roman" panose="02020603050405020304" pitchFamily="18" charset="0"/>
              </a:rPr>
              <a:t>Draw a similar</a:t>
            </a:r>
            <a:r>
              <a:rPr kumimoji="0" lang="en-GB" altLang="en-US" sz="1050" b="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 </a:t>
            </a:r>
            <a:r>
              <a:rPr lang="en-GB" altLang="en-US" sz="1800" dirty="0">
                <a:latin typeface="+mj-lt"/>
                <a:cs typeface="Times New Roman" panose="02020603050405020304" pitchFamily="18" charset="0"/>
              </a:rPr>
              <a:t>picture for each of these and use it to state each product.</a:t>
            </a:r>
          </a:p>
        </p:txBody>
      </p:sp>
      <mc:AlternateContent xmlns:mc="http://schemas.openxmlformats.org/markup-compatibility/2006" xmlns:a14="http://schemas.microsoft.com/office/drawing/2010/main">
        <mc:Choice Requires="a14">
          <p:graphicFrame>
            <p:nvGraphicFramePr>
              <p:cNvPr id="10" name="Table 22">
                <a:extLst>
                  <a:ext uri="{FF2B5EF4-FFF2-40B4-BE49-F238E27FC236}">
                    <a16:creationId xmlns:a16="http://schemas.microsoft.com/office/drawing/2014/main" id="{1CEA20D9-8E70-4FD2-9A3F-8071E06C2F7B}"/>
                  </a:ext>
                </a:extLst>
              </p:cNvPr>
              <p:cNvGraphicFramePr>
                <a:graphicFrameLocks noGrp="1"/>
              </p:cNvGraphicFramePr>
              <p:nvPr>
                <p:extLst>
                  <p:ext uri="{D42A27DB-BD31-4B8C-83A1-F6EECF244321}">
                    <p14:modId xmlns:p14="http://schemas.microsoft.com/office/powerpoint/2010/main" val="126217088"/>
                  </p:ext>
                </p:extLst>
              </p:nvPr>
            </p:nvGraphicFramePr>
            <p:xfrm>
              <a:off x="479376" y="3816249"/>
              <a:ext cx="6399110" cy="1746876"/>
            </p:xfrm>
            <a:graphic>
              <a:graphicData uri="http://schemas.openxmlformats.org/drawingml/2006/table">
                <a:tbl>
                  <a:tblPr firstRow="1" bandRow="1">
                    <a:tableStyleId>{2D5ABB26-0587-4C30-8999-92F81FD0307C}</a:tableStyleId>
                  </a:tblPr>
                  <a:tblGrid>
                    <a:gridCol w="1279822">
                      <a:extLst>
                        <a:ext uri="{9D8B030D-6E8A-4147-A177-3AD203B41FA5}">
                          <a16:colId xmlns:a16="http://schemas.microsoft.com/office/drawing/2014/main" val="3623338618"/>
                        </a:ext>
                      </a:extLst>
                    </a:gridCol>
                    <a:gridCol w="1279822">
                      <a:extLst>
                        <a:ext uri="{9D8B030D-6E8A-4147-A177-3AD203B41FA5}">
                          <a16:colId xmlns:a16="http://schemas.microsoft.com/office/drawing/2014/main" val="715273432"/>
                        </a:ext>
                      </a:extLst>
                    </a:gridCol>
                    <a:gridCol w="1279822">
                      <a:extLst>
                        <a:ext uri="{9D8B030D-6E8A-4147-A177-3AD203B41FA5}">
                          <a16:colId xmlns:a16="http://schemas.microsoft.com/office/drawing/2014/main" val="2921580191"/>
                        </a:ext>
                      </a:extLst>
                    </a:gridCol>
                    <a:gridCol w="1279822">
                      <a:extLst>
                        <a:ext uri="{9D8B030D-6E8A-4147-A177-3AD203B41FA5}">
                          <a16:colId xmlns:a16="http://schemas.microsoft.com/office/drawing/2014/main" val="3208129857"/>
                        </a:ext>
                      </a:extLst>
                    </a:gridCol>
                    <a:gridCol w="1279822">
                      <a:extLst>
                        <a:ext uri="{9D8B030D-6E8A-4147-A177-3AD203B41FA5}">
                          <a16:colId xmlns:a16="http://schemas.microsoft.com/office/drawing/2014/main" val="4090137585"/>
                        </a:ext>
                      </a:extLst>
                    </a:gridCol>
                  </a:tblGrid>
                  <a:tr h="582151">
                    <a:tc>
                      <a:txBody>
                        <a:bodyPr/>
                        <a:lstStyle/>
                        <a:p>
                          <a:pPr marL="457200" indent="-457200">
                            <a:buClr>
                              <a:srgbClr val="00628C"/>
                            </a:buClr>
                            <a:buFont typeface="+mj-lt"/>
                            <a:buAutoNum type="alphaLcParenR"/>
                          </a:pPr>
                          <a:r>
                            <a:rPr lang="en-GB" sz="1800" i="0" dirty="0"/>
                            <a:t> 4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i="0" dirty="0"/>
                            <a:t> 2</a:t>
                          </a:r>
                        </a:p>
                      </a:txBody>
                      <a:tcPr anchor="ctr"/>
                    </a:tc>
                    <a:tc>
                      <a:txBody>
                        <a:bodyPr/>
                        <a:lstStyle/>
                        <a:p>
                          <a:pPr marL="457200" indent="-457200">
                            <a:buClr>
                              <a:srgbClr val="00628C"/>
                            </a:buClr>
                            <a:buFont typeface="+mj-lt"/>
                            <a:buAutoNum type="alphaLcParenR" startAt="2"/>
                          </a:pPr>
                          <a:r>
                            <a:rPr lang="en-GB" sz="1800" i="0" dirty="0"/>
                            <a:t> 4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i="0" dirty="0"/>
                            <a:t> 1</a:t>
                          </a:r>
                        </a:p>
                      </a:txBody>
                      <a:tcPr anchor="ctr"/>
                    </a:tc>
                    <a:tc>
                      <a:txBody>
                        <a:bodyPr/>
                        <a:lstStyle/>
                        <a:p>
                          <a:pPr marL="457200" indent="-457200">
                            <a:buClr>
                              <a:srgbClr val="00628C"/>
                            </a:buClr>
                            <a:buFont typeface="+mj-lt"/>
                            <a:buAutoNum type="alphaLcParenR" startAt="3"/>
                          </a:pPr>
                          <a:r>
                            <a:rPr lang="en-GB" sz="1800" i="0" dirty="0"/>
                            <a:t> 4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i="0" dirty="0"/>
                            <a:t> </a:t>
                          </a:r>
                          <a14:m>
                            <m:oMath xmlns:m="http://schemas.openxmlformats.org/officeDocument/2006/math">
                              <m:f>
                                <m:fPr>
                                  <m:ctrlPr>
                                    <a:rPr lang="en-GB" sz="1800" i="1" smtClean="0">
                                      <a:latin typeface="Cambria Math" panose="02040503050406030204" pitchFamily="18" charset="0"/>
                                    </a:rPr>
                                  </m:ctrlPr>
                                </m:fPr>
                                <m:num>
                                  <m:r>
                                    <a:rPr lang="en-GB" sz="1800" b="0" i="0" smtClean="0">
                                      <a:latin typeface="Cambria Math" panose="02040503050406030204" pitchFamily="18" charset="0"/>
                                    </a:rPr>
                                    <m:t>1</m:t>
                                  </m:r>
                                </m:num>
                                <m:den>
                                  <m:r>
                                    <a:rPr lang="en-GB" sz="1800" b="0" i="0" smtClean="0">
                                      <a:latin typeface="Cambria Math" panose="02040503050406030204" pitchFamily="18" charset="0"/>
                                    </a:rPr>
                                    <m:t>2</m:t>
                                  </m:r>
                                </m:den>
                              </m:f>
                            </m:oMath>
                          </a14:m>
                          <a:endParaRPr lang="en-GB" sz="1800" i="0" dirty="0"/>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628C"/>
                            </a:buClr>
                            <a:buSzTx/>
                            <a:buFont typeface="+mj-lt"/>
                            <a:buAutoNum type="alphaLcParenR" startAt="4"/>
                            <a:tabLst/>
                            <a:defRPr/>
                          </a:pPr>
                          <a:r>
                            <a:rPr lang="en-GB" sz="1800" i="0" dirty="0"/>
                            <a:t> 4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f>
                                <m:fPr>
                                  <m:ctrlPr>
                                    <a:rPr lang="en-GB" sz="1800" i="1" dirty="0" smtClean="0">
                                      <a:latin typeface="Cambria Math" panose="02040503050406030204" pitchFamily="18" charset="0"/>
                                      <a:ea typeface="Cambria Math" panose="02040503050406030204" pitchFamily="18" charset="0"/>
                                    </a:rPr>
                                  </m:ctrlPr>
                                </m:fPr>
                                <m:num>
                                  <m:r>
                                    <a:rPr lang="en-GB" sz="1800" b="0" i="0" dirty="0" smtClean="0">
                                      <a:latin typeface="Cambria Math" panose="02040503050406030204" pitchFamily="18" charset="0"/>
                                      <a:ea typeface="Cambria Math" panose="02040503050406030204" pitchFamily="18" charset="0"/>
                                    </a:rPr>
                                    <m:t>1</m:t>
                                  </m:r>
                                </m:num>
                                <m:den>
                                  <m:r>
                                    <a:rPr lang="en-GB" sz="1800" b="0" i="0" dirty="0" smtClean="0">
                                      <a:latin typeface="Cambria Math" panose="02040503050406030204" pitchFamily="18" charset="0"/>
                                      <a:ea typeface="Cambria Math" panose="02040503050406030204" pitchFamily="18" charset="0"/>
                                    </a:rPr>
                                    <m:t>3</m:t>
                                  </m:r>
                                </m:den>
                              </m:f>
                            </m:oMath>
                          </a14:m>
                          <a:endParaRPr lang="en-GB" sz="1800" i="0" dirty="0"/>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628C"/>
                            </a:buClr>
                            <a:buSzTx/>
                            <a:buFont typeface="+mj-lt"/>
                            <a:buAutoNum type="alphaLcParenR" startAt="5"/>
                            <a:tabLst/>
                            <a:defRPr/>
                          </a:pPr>
                          <a:r>
                            <a:rPr lang="en-GB" sz="1800" i="0" dirty="0"/>
                            <a:t> 4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i="0" dirty="0"/>
                            <a:t> </a:t>
                          </a:r>
                          <a14:m>
                            <m:oMath xmlns:m="http://schemas.openxmlformats.org/officeDocument/2006/math">
                              <m:f>
                                <m:fPr>
                                  <m:ctrlPr>
                                    <a:rPr lang="en-GB" sz="1800" i="1" smtClean="0">
                                      <a:latin typeface="Cambria Math" panose="02040503050406030204" pitchFamily="18" charset="0"/>
                                    </a:rPr>
                                  </m:ctrlPr>
                                </m:fPr>
                                <m:num>
                                  <m:r>
                                    <a:rPr lang="en-GB" sz="1800" b="0" i="0" smtClean="0">
                                      <a:latin typeface="Cambria Math" panose="02040503050406030204" pitchFamily="18" charset="0"/>
                                    </a:rPr>
                                    <m:t>1</m:t>
                                  </m:r>
                                </m:num>
                                <m:den>
                                  <m:r>
                                    <a:rPr lang="en-GB" sz="1800" b="0" i="0" smtClean="0">
                                      <a:latin typeface="Cambria Math" panose="02040503050406030204" pitchFamily="18" charset="0"/>
                                    </a:rPr>
                                    <m:t>7</m:t>
                                  </m:r>
                                </m:den>
                              </m:f>
                            </m:oMath>
                          </a14:m>
                          <a:endParaRPr lang="en-GB" sz="1800" i="0" dirty="0"/>
                        </a:p>
                      </a:txBody>
                      <a:tcPr anchor="ctr"/>
                    </a:tc>
                    <a:extLst>
                      <a:ext uri="{0D108BD9-81ED-4DB2-BD59-A6C34878D82A}">
                        <a16:rowId xmlns:a16="http://schemas.microsoft.com/office/drawing/2014/main" val="4089248613"/>
                      </a:ext>
                    </a:extLst>
                  </a:tr>
                  <a:tr h="582574">
                    <a:tc>
                      <a:txBody>
                        <a:bodyPr/>
                        <a:lstStyle/>
                        <a:p>
                          <a:pPr marL="457200" indent="-457200">
                            <a:buClr>
                              <a:srgbClr val="00628C"/>
                            </a:buClr>
                            <a:buFont typeface="+mj-lt"/>
                            <a:buAutoNum type="alphaLcParenR" startAt="6"/>
                          </a:pPr>
                          <a:r>
                            <a:rPr lang="en-GB" sz="1800" i="0" dirty="0"/>
                            <a:t> 3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i="0" dirty="0"/>
                            <a:t> 3</a:t>
                          </a:r>
                        </a:p>
                      </a:txBody>
                      <a:tcPr anchor="ctr"/>
                    </a:tc>
                    <a:tc>
                      <a:txBody>
                        <a:bodyPr/>
                        <a:lstStyle/>
                        <a:p>
                          <a:pPr marL="457200" indent="-457200">
                            <a:buClr>
                              <a:srgbClr val="00628C"/>
                            </a:buClr>
                            <a:buFont typeface="+mj-lt"/>
                            <a:buAutoNum type="alphaLcParenR" startAt="7"/>
                          </a:pPr>
                          <a:r>
                            <a:rPr lang="en-GB" sz="1800" i="0" dirty="0"/>
                            <a:t> 2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i="0" dirty="0"/>
                            <a:t> 3</a:t>
                          </a:r>
                        </a:p>
                      </a:txBody>
                      <a:tcPr anchor="ctr"/>
                    </a:tc>
                    <a:tc>
                      <a:txBody>
                        <a:bodyPr/>
                        <a:lstStyle/>
                        <a:p>
                          <a:pPr marL="457200" indent="-457200">
                            <a:buClr>
                              <a:srgbClr val="00628C"/>
                            </a:buClr>
                            <a:buFont typeface="+mj-lt"/>
                            <a:buAutoNum type="alphaLcParenR" startAt="8"/>
                          </a:pPr>
                          <a:r>
                            <a:rPr lang="en-GB" sz="1800" i="0" dirty="0"/>
                            <a:t> 1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i="0" dirty="0"/>
                            <a:t> 3</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628C"/>
                            </a:buClr>
                            <a:buSzTx/>
                            <a:buFont typeface="+mj-lt"/>
                            <a:buAutoNum type="alphaLcParenR" startAt="9"/>
                            <a:tabLst/>
                            <a:defRPr/>
                          </a:pPr>
                          <a:r>
                            <a:rPr lang="en-GB" sz="1800" i="0" dirty="0"/>
                            <a:t> </a:t>
                          </a:r>
                          <a14:m>
                            <m:oMath xmlns:m="http://schemas.openxmlformats.org/officeDocument/2006/math">
                              <m:f>
                                <m:fPr>
                                  <m:ctrlPr>
                                    <a:rPr lang="en-GB" sz="1800" i="1" dirty="0" smtClean="0">
                                      <a:latin typeface="Cambria Math" panose="02040503050406030204" pitchFamily="18" charset="0"/>
                                      <a:ea typeface="Cambria Math" panose="02040503050406030204" pitchFamily="18" charset="0"/>
                                    </a:rPr>
                                  </m:ctrlPr>
                                </m:fPr>
                                <m:num>
                                  <m:r>
                                    <a:rPr lang="en-GB" sz="1800" b="0" i="0" dirty="0" smtClean="0">
                                      <a:latin typeface="Cambria Math" panose="02040503050406030204" pitchFamily="18" charset="0"/>
                                      <a:ea typeface="Cambria Math" panose="02040503050406030204" pitchFamily="18" charset="0"/>
                                    </a:rPr>
                                    <m:t>1</m:t>
                                  </m:r>
                                </m:num>
                                <m:den>
                                  <m:r>
                                    <a:rPr lang="en-GB" sz="1800" b="0" i="0" dirty="0" smtClean="0">
                                      <a:latin typeface="Cambria Math" panose="02040503050406030204" pitchFamily="18" charset="0"/>
                                      <a:ea typeface="Cambria Math" panose="02040503050406030204" pitchFamily="18" charset="0"/>
                                    </a:rPr>
                                    <m:t>2</m:t>
                                  </m:r>
                                </m:den>
                              </m:f>
                              <m:r>
                                <a:rPr lang="en-GB" sz="1800" b="0" i="0" dirty="0" smtClean="0">
                                  <a:latin typeface="Cambria Math" panose="02040503050406030204" pitchFamily="18" charset="0"/>
                                  <a:ea typeface="Cambria Math" panose="02040503050406030204" pitchFamily="18" charset="0"/>
                                </a:rPr>
                                <m:t>×</m:t>
                              </m:r>
                            </m:oMath>
                          </a14:m>
                          <a:r>
                            <a:rPr lang="en-GB" sz="1800" i="0" dirty="0"/>
                            <a:t> 3</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628C"/>
                            </a:buClr>
                            <a:buSzTx/>
                            <a:buFont typeface="+mj-lt"/>
                            <a:buAutoNum type="alphaLcParenR" startAt="10"/>
                            <a:tabLst/>
                            <a:defRPr/>
                          </a:pPr>
                          <a:r>
                            <a:rPr lang="en-GB" sz="1800" i="0" dirty="0">
                              <a:solidFill>
                                <a:srgbClr val="00628C"/>
                              </a:solidFill>
                            </a:rPr>
                            <a:t> </a:t>
                          </a:r>
                          <a14:m>
                            <m:oMath xmlns:m="http://schemas.openxmlformats.org/officeDocument/2006/math">
                              <m:f>
                                <m:fPr>
                                  <m:ctrlPr>
                                    <a:rPr lang="en-GB" sz="1800" i="1" smtClean="0">
                                      <a:latin typeface="Cambria Math" panose="02040503050406030204" pitchFamily="18" charset="0"/>
                                    </a:rPr>
                                  </m:ctrlPr>
                                </m:fPr>
                                <m:num>
                                  <m:r>
                                    <a:rPr lang="en-GB" sz="1800" b="0" i="0" smtClean="0">
                                      <a:latin typeface="Cambria Math" panose="02040503050406030204" pitchFamily="18" charset="0"/>
                                    </a:rPr>
                                    <m:t>1</m:t>
                                  </m:r>
                                </m:num>
                                <m:den>
                                  <m:r>
                                    <a:rPr lang="en-GB" sz="1800" b="0" i="0" smtClean="0">
                                      <a:latin typeface="Cambria Math" panose="02040503050406030204" pitchFamily="18" charset="0"/>
                                    </a:rPr>
                                    <m:t>5</m:t>
                                  </m:r>
                                </m:den>
                              </m:f>
                              <m:r>
                                <a:rPr lang="en-GB" sz="1800" b="0" i="0" smtClean="0">
                                  <a:latin typeface="Cambria Math" panose="02040503050406030204" pitchFamily="18" charset="0"/>
                                  <a:ea typeface="Cambria Math" panose="02040503050406030204" pitchFamily="18" charset="0"/>
                                </a:rPr>
                                <m:t>×</m:t>
                              </m:r>
                            </m:oMath>
                          </a14:m>
                          <a:r>
                            <a:rPr lang="en-GB" sz="1800" i="0" dirty="0"/>
                            <a:t> 3</a:t>
                          </a:r>
                        </a:p>
                      </a:txBody>
                      <a:tcPr anchor="ctr"/>
                    </a:tc>
                    <a:extLst>
                      <a:ext uri="{0D108BD9-81ED-4DB2-BD59-A6C34878D82A}">
                        <a16:rowId xmlns:a16="http://schemas.microsoft.com/office/drawing/2014/main" val="36303234"/>
                      </a:ext>
                    </a:extLst>
                  </a:tr>
                  <a:tr h="582151">
                    <a:tc>
                      <a:txBody>
                        <a:bodyPr/>
                        <a:lstStyle/>
                        <a:p>
                          <a:pPr marL="457200" indent="-457200">
                            <a:buClr>
                              <a:srgbClr val="00628C"/>
                            </a:buClr>
                            <a:buFont typeface="+mj-lt"/>
                            <a:buAutoNum type="alphaLcParenR" startAt="11"/>
                          </a:pPr>
                          <a:r>
                            <a:rPr lang="en-GB" sz="1800" i="0" dirty="0"/>
                            <a:t>1 </a:t>
                          </a:r>
                          <a14:m>
                            <m:oMath xmlns:m="http://schemas.openxmlformats.org/officeDocument/2006/math">
                              <m:r>
                                <a:rPr lang="en-GB" sz="1800" i="0" dirty="0" smtClean="0">
                                  <a:latin typeface="Cambria Math" panose="02040503050406030204" pitchFamily="18" charset="0"/>
                                  <a:ea typeface="Cambria Math" panose="02040503050406030204" pitchFamily="18" charset="0"/>
                                </a:rPr>
                                <m:t>×</m:t>
                              </m:r>
                            </m:oMath>
                          </a14:m>
                          <a:r>
                            <a:rPr lang="en-GB" sz="1800" i="0" dirty="0"/>
                            <a:t> 1</a:t>
                          </a:r>
                        </a:p>
                      </a:txBody>
                      <a:tcPr anchor="ctr"/>
                    </a:tc>
                    <a:tc>
                      <a:txBody>
                        <a:bodyPr/>
                        <a:lstStyle/>
                        <a:p>
                          <a:pPr marL="457200" indent="-457200">
                            <a:buClr>
                              <a:srgbClr val="00628C"/>
                            </a:buClr>
                            <a:buFont typeface="+mj-lt"/>
                            <a:buAutoNum type="alphaLcParenR" startAt="12"/>
                          </a:pPr>
                          <a:r>
                            <a:rPr lang="en-GB" sz="1800" i="0" dirty="0"/>
                            <a:t> </a:t>
                          </a:r>
                          <a14:m>
                            <m:oMath xmlns:m="http://schemas.openxmlformats.org/officeDocument/2006/math">
                              <m:f>
                                <m:fPr>
                                  <m:ctrlPr>
                                    <a:rPr lang="en-GB" sz="1800" i="1" smtClean="0">
                                      <a:latin typeface="Cambria Math" panose="02040503050406030204" pitchFamily="18" charset="0"/>
                                    </a:rPr>
                                  </m:ctrlPr>
                                </m:fPr>
                                <m:num>
                                  <m:r>
                                    <a:rPr lang="en-GB" sz="1800" b="0" i="0" smtClean="0">
                                      <a:latin typeface="Cambria Math" panose="02040503050406030204" pitchFamily="18" charset="0"/>
                                    </a:rPr>
                                    <m:t>1</m:t>
                                  </m:r>
                                </m:num>
                                <m:den>
                                  <m:r>
                                    <a:rPr lang="en-GB" sz="1800" b="0" i="0" smtClean="0">
                                      <a:latin typeface="Cambria Math" panose="02040503050406030204" pitchFamily="18" charset="0"/>
                                    </a:rPr>
                                    <m:t>2</m:t>
                                  </m:r>
                                </m:den>
                              </m:f>
                              <m:r>
                                <a:rPr lang="en-GB" sz="1800" i="0"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0" smtClean="0">
                                      <a:latin typeface="Cambria Math" panose="02040503050406030204" pitchFamily="18" charset="0"/>
                                      <a:ea typeface="Cambria Math" panose="02040503050406030204" pitchFamily="18" charset="0"/>
                                    </a:rPr>
                                    <m:t>1</m:t>
                                  </m:r>
                                </m:num>
                                <m:den>
                                  <m:r>
                                    <a:rPr lang="en-GB" sz="1800" b="0" i="0" smtClean="0">
                                      <a:latin typeface="Cambria Math" panose="02040503050406030204" pitchFamily="18" charset="0"/>
                                      <a:ea typeface="Cambria Math" panose="02040503050406030204" pitchFamily="18" charset="0"/>
                                    </a:rPr>
                                    <m:t>3</m:t>
                                  </m:r>
                                </m:den>
                              </m:f>
                            </m:oMath>
                          </a14:m>
                          <a:endParaRPr lang="en-GB" sz="1800" i="0" dirty="0"/>
                        </a:p>
                      </a:txBody>
                      <a:tcPr anchor="ctr"/>
                    </a:tc>
                    <a:tc>
                      <a:txBody>
                        <a:bodyPr/>
                        <a:lstStyle/>
                        <a:p>
                          <a:pPr marL="457200" indent="-457200">
                            <a:buClr>
                              <a:srgbClr val="00628C"/>
                            </a:buClr>
                            <a:buFont typeface="+mj-lt"/>
                            <a:buAutoNum type="alphaLcParenR" startAt="13"/>
                          </a:pPr>
                          <a:r>
                            <a:rPr lang="en-GB" sz="1800" i="0" dirty="0">
                              <a:solidFill>
                                <a:srgbClr val="00628C"/>
                              </a:solidFill>
                            </a:rPr>
                            <a:t> </a:t>
                          </a:r>
                          <a14:m>
                            <m:oMath xmlns:m="http://schemas.openxmlformats.org/officeDocument/2006/math">
                              <m:f>
                                <m:fPr>
                                  <m:ctrlPr>
                                    <a:rPr lang="en-GB" sz="1800" i="1" smtClean="0">
                                      <a:latin typeface="Cambria Math" panose="02040503050406030204" pitchFamily="18" charset="0"/>
                                    </a:rPr>
                                  </m:ctrlPr>
                                </m:fPr>
                                <m:num>
                                  <m:r>
                                    <a:rPr lang="en-GB" sz="1800" b="0" i="0" smtClean="0">
                                      <a:latin typeface="Cambria Math" panose="02040503050406030204" pitchFamily="18" charset="0"/>
                                    </a:rPr>
                                    <m:t>1</m:t>
                                  </m:r>
                                </m:num>
                                <m:den>
                                  <m:r>
                                    <a:rPr lang="en-GB" sz="1800" b="0" i="0" smtClean="0">
                                      <a:latin typeface="Cambria Math" panose="02040503050406030204" pitchFamily="18" charset="0"/>
                                    </a:rPr>
                                    <m:t>3</m:t>
                                  </m:r>
                                </m:den>
                              </m:f>
                              <m:r>
                                <a:rPr lang="en-GB" sz="1800" i="0"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0" smtClean="0">
                                      <a:latin typeface="Cambria Math" panose="02040503050406030204" pitchFamily="18" charset="0"/>
                                      <a:ea typeface="Cambria Math" panose="02040503050406030204" pitchFamily="18" charset="0"/>
                                    </a:rPr>
                                    <m:t>1</m:t>
                                  </m:r>
                                </m:num>
                                <m:den>
                                  <m:r>
                                    <a:rPr lang="en-GB" sz="1800" b="0" i="0" smtClean="0">
                                      <a:latin typeface="Cambria Math" panose="02040503050406030204" pitchFamily="18" charset="0"/>
                                      <a:ea typeface="Cambria Math" panose="02040503050406030204" pitchFamily="18" charset="0"/>
                                    </a:rPr>
                                    <m:t>5</m:t>
                                  </m:r>
                                </m:den>
                              </m:f>
                            </m:oMath>
                          </a14:m>
                          <a:endParaRPr lang="en-GB" sz="1800" i="0" dirty="0"/>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628C"/>
                            </a:buClr>
                            <a:buSzTx/>
                            <a:buFont typeface="+mj-lt"/>
                            <a:buAutoNum type="alphaLcParenR" startAt="14"/>
                            <a:tabLst/>
                            <a:defRPr/>
                          </a:pPr>
                          <a:r>
                            <a:rPr lang="en-GB" sz="1800" i="0" dirty="0"/>
                            <a:t> </a:t>
                          </a:r>
                          <a14:m>
                            <m:oMath xmlns:m="http://schemas.openxmlformats.org/officeDocument/2006/math">
                              <m:f>
                                <m:fPr>
                                  <m:ctrlPr>
                                    <a:rPr lang="en-GB" sz="1800" i="1" smtClean="0">
                                      <a:latin typeface="Cambria Math" panose="02040503050406030204" pitchFamily="18" charset="0"/>
                                    </a:rPr>
                                  </m:ctrlPr>
                                </m:fPr>
                                <m:num>
                                  <m:r>
                                    <a:rPr lang="en-GB" sz="1800" b="0" i="0" smtClean="0">
                                      <a:latin typeface="Cambria Math" panose="02040503050406030204" pitchFamily="18" charset="0"/>
                                    </a:rPr>
                                    <m:t>1</m:t>
                                  </m:r>
                                </m:num>
                                <m:den>
                                  <m:r>
                                    <a:rPr lang="en-GB" sz="1800" b="0" i="0" smtClean="0">
                                      <a:latin typeface="Cambria Math" panose="02040503050406030204" pitchFamily="18" charset="0"/>
                                    </a:rPr>
                                    <m:t>7</m:t>
                                  </m:r>
                                </m:den>
                              </m:f>
                              <m:r>
                                <a:rPr lang="en-GB" sz="1800" i="0"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0" smtClean="0">
                                      <a:latin typeface="Cambria Math" panose="02040503050406030204" pitchFamily="18" charset="0"/>
                                      <a:ea typeface="Cambria Math" panose="02040503050406030204" pitchFamily="18" charset="0"/>
                                    </a:rPr>
                                    <m:t>1</m:t>
                                  </m:r>
                                </m:num>
                                <m:den>
                                  <m:r>
                                    <a:rPr lang="en-GB" sz="1800" b="0" i="0" smtClean="0">
                                      <a:latin typeface="Cambria Math" panose="02040503050406030204" pitchFamily="18" charset="0"/>
                                      <a:ea typeface="Cambria Math" panose="02040503050406030204" pitchFamily="18" charset="0"/>
                                    </a:rPr>
                                    <m:t>5</m:t>
                                  </m:r>
                                </m:den>
                              </m:f>
                            </m:oMath>
                          </a14:m>
                          <a:endParaRPr lang="en-GB" sz="1800" i="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dirty="0"/>
                        </a:p>
                      </a:txBody>
                      <a:tcPr anchor="ctr"/>
                    </a:tc>
                    <a:extLst>
                      <a:ext uri="{0D108BD9-81ED-4DB2-BD59-A6C34878D82A}">
                        <a16:rowId xmlns:a16="http://schemas.microsoft.com/office/drawing/2014/main" val="2050589653"/>
                      </a:ext>
                    </a:extLst>
                  </a:tr>
                </a:tbl>
              </a:graphicData>
            </a:graphic>
          </p:graphicFrame>
        </mc:Choice>
        <mc:Fallback xmlns="">
          <p:graphicFrame>
            <p:nvGraphicFramePr>
              <p:cNvPr id="10" name="Table 22">
                <a:extLst>
                  <a:ext uri="{FF2B5EF4-FFF2-40B4-BE49-F238E27FC236}">
                    <a16:creationId xmlns:a16="http://schemas.microsoft.com/office/drawing/2014/main" id="{1CEA20D9-8E70-4FD2-9A3F-8071E06C2F7B}"/>
                  </a:ext>
                </a:extLst>
              </p:cNvPr>
              <p:cNvGraphicFramePr>
                <a:graphicFrameLocks noGrp="1"/>
              </p:cNvGraphicFramePr>
              <p:nvPr>
                <p:extLst>
                  <p:ext uri="{D42A27DB-BD31-4B8C-83A1-F6EECF244321}">
                    <p14:modId xmlns:p14="http://schemas.microsoft.com/office/powerpoint/2010/main" val="126217088"/>
                  </p:ext>
                </p:extLst>
              </p:nvPr>
            </p:nvGraphicFramePr>
            <p:xfrm>
              <a:off x="479376" y="3816249"/>
              <a:ext cx="6399110" cy="1746876"/>
            </p:xfrm>
            <a:graphic>
              <a:graphicData uri="http://schemas.openxmlformats.org/drawingml/2006/table">
                <a:tbl>
                  <a:tblPr firstRow="1" bandRow="1">
                    <a:tableStyleId>{2D5ABB26-0587-4C30-8999-92F81FD0307C}</a:tableStyleId>
                  </a:tblPr>
                  <a:tblGrid>
                    <a:gridCol w="1279822">
                      <a:extLst>
                        <a:ext uri="{9D8B030D-6E8A-4147-A177-3AD203B41FA5}">
                          <a16:colId xmlns:a16="http://schemas.microsoft.com/office/drawing/2014/main" val="3623338618"/>
                        </a:ext>
                      </a:extLst>
                    </a:gridCol>
                    <a:gridCol w="1279822">
                      <a:extLst>
                        <a:ext uri="{9D8B030D-6E8A-4147-A177-3AD203B41FA5}">
                          <a16:colId xmlns:a16="http://schemas.microsoft.com/office/drawing/2014/main" val="715273432"/>
                        </a:ext>
                      </a:extLst>
                    </a:gridCol>
                    <a:gridCol w="1279822">
                      <a:extLst>
                        <a:ext uri="{9D8B030D-6E8A-4147-A177-3AD203B41FA5}">
                          <a16:colId xmlns:a16="http://schemas.microsoft.com/office/drawing/2014/main" val="2921580191"/>
                        </a:ext>
                      </a:extLst>
                    </a:gridCol>
                    <a:gridCol w="1279822">
                      <a:extLst>
                        <a:ext uri="{9D8B030D-6E8A-4147-A177-3AD203B41FA5}">
                          <a16:colId xmlns:a16="http://schemas.microsoft.com/office/drawing/2014/main" val="3208129857"/>
                        </a:ext>
                      </a:extLst>
                    </a:gridCol>
                    <a:gridCol w="1279822">
                      <a:extLst>
                        <a:ext uri="{9D8B030D-6E8A-4147-A177-3AD203B41FA5}">
                          <a16:colId xmlns:a16="http://schemas.microsoft.com/office/drawing/2014/main" val="4090137585"/>
                        </a:ext>
                      </a:extLst>
                    </a:gridCol>
                  </a:tblGrid>
                  <a:tr h="582151">
                    <a:tc>
                      <a:txBody>
                        <a:bodyPr/>
                        <a:lstStyle/>
                        <a:p>
                          <a:endParaRPr lang="en-US"/>
                        </a:p>
                      </a:txBody>
                      <a:tcPr anchor="ctr">
                        <a:blipFill>
                          <a:blip r:embed="rId5"/>
                          <a:stretch>
                            <a:fillRect r="-400476" b="-198958"/>
                          </a:stretch>
                        </a:blipFill>
                      </a:tcPr>
                    </a:tc>
                    <a:tc>
                      <a:txBody>
                        <a:bodyPr/>
                        <a:lstStyle/>
                        <a:p>
                          <a:endParaRPr lang="en-US"/>
                        </a:p>
                      </a:txBody>
                      <a:tcPr anchor="ctr">
                        <a:blipFill>
                          <a:blip r:embed="rId5"/>
                          <a:stretch>
                            <a:fillRect l="-100000" r="-300476" b="-198958"/>
                          </a:stretch>
                        </a:blipFill>
                      </a:tcPr>
                    </a:tc>
                    <a:tc>
                      <a:txBody>
                        <a:bodyPr/>
                        <a:lstStyle/>
                        <a:p>
                          <a:endParaRPr lang="en-US"/>
                        </a:p>
                      </a:txBody>
                      <a:tcPr anchor="ctr">
                        <a:blipFill>
                          <a:blip r:embed="rId5"/>
                          <a:stretch>
                            <a:fillRect l="-199052" r="-199052" b="-198958"/>
                          </a:stretch>
                        </a:blipFill>
                      </a:tcPr>
                    </a:tc>
                    <a:tc>
                      <a:txBody>
                        <a:bodyPr/>
                        <a:lstStyle/>
                        <a:p>
                          <a:endParaRPr lang="en-US"/>
                        </a:p>
                      </a:txBody>
                      <a:tcPr anchor="ctr">
                        <a:blipFill>
                          <a:blip r:embed="rId5"/>
                          <a:stretch>
                            <a:fillRect l="-300476" r="-100000" b="-198958"/>
                          </a:stretch>
                        </a:blipFill>
                      </a:tcPr>
                    </a:tc>
                    <a:tc>
                      <a:txBody>
                        <a:bodyPr/>
                        <a:lstStyle/>
                        <a:p>
                          <a:endParaRPr lang="en-US"/>
                        </a:p>
                      </a:txBody>
                      <a:tcPr anchor="ctr">
                        <a:blipFill>
                          <a:blip r:embed="rId5"/>
                          <a:stretch>
                            <a:fillRect l="-400476" b="-198958"/>
                          </a:stretch>
                        </a:blipFill>
                      </a:tcPr>
                    </a:tc>
                    <a:extLst>
                      <a:ext uri="{0D108BD9-81ED-4DB2-BD59-A6C34878D82A}">
                        <a16:rowId xmlns:a16="http://schemas.microsoft.com/office/drawing/2014/main" val="4089248613"/>
                      </a:ext>
                    </a:extLst>
                  </a:tr>
                  <a:tr h="582574">
                    <a:tc>
                      <a:txBody>
                        <a:bodyPr/>
                        <a:lstStyle/>
                        <a:p>
                          <a:endParaRPr lang="en-US"/>
                        </a:p>
                      </a:txBody>
                      <a:tcPr anchor="ctr">
                        <a:blipFill>
                          <a:blip r:embed="rId5"/>
                          <a:stretch>
                            <a:fillRect t="-101053" r="-400476" b="-101053"/>
                          </a:stretch>
                        </a:blipFill>
                      </a:tcPr>
                    </a:tc>
                    <a:tc>
                      <a:txBody>
                        <a:bodyPr/>
                        <a:lstStyle/>
                        <a:p>
                          <a:endParaRPr lang="en-US"/>
                        </a:p>
                      </a:txBody>
                      <a:tcPr anchor="ctr">
                        <a:blipFill>
                          <a:blip r:embed="rId5"/>
                          <a:stretch>
                            <a:fillRect l="-100000" t="-101053" r="-300476" b="-101053"/>
                          </a:stretch>
                        </a:blipFill>
                      </a:tcPr>
                    </a:tc>
                    <a:tc>
                      <a:txBody>
                        <a:bodyPr/>
                        <a:lstStyle/>
                        <a:p>
                          <a:endParaRPr lang="en-US"/>
                        </a:p>
                      </a:txBody>
                      <a:tcPr anchor="ctr">
                        <a:blipFill>
                          <a:blip r:embed="rId5"/>
                          <a:stretch>
                            <a:fillRect l="-199052" t="-101053" r="-199052" b="-101053"/>
                          </a:stretch>
                        </a:blipFill>
                      </a:tcPr>
                    </a:tc>
                    <a:tc>
                      <a:txBody>
                        <a:bodyPr/>
                        <a:lstStyle/>
                        <a:p>
                          <a:endParaRPr lang="en-US"/>
                        </a:p>
                      </a:txBody>
                      <a:tcPr anchor="ctr">
                        <a:blipFill>
                          <a:blip r:embed="rId5"/>
                          <a:stretch>
                            <a:fillRect l="-300476" t="-101053" r="-100000" b="-101053"/>
                          </a:stretch>
                        </a:blipFill>
                      </a:tcPr>
                    </a:tc>
                    <a:tc>
                      <a:txBody>
                        <a:bodyPr/>
                        <a:lstStyle/>
                        <a:p>
                          <a:endParaRPr lang="en-US"/>
                        </a:p>
                      </a:txBody>
                      <a:tcPr anchor="ctr">
                        <a:blipFill>
                          <a:blip r:embed="rId5"/>
                          <a:stretch>
                            <a:fillRect l="-400476" t="-101053" b="-101053"/>
                          </a:stretch>
                        </a:blipFill>
                      </a:tcPr>
                    </a:tc>
                    <a:extLst>
                      <a:ext uri="{0D108BD9-81ED-4DB2-BD59-A6C34878D82A}">
                        <a16:rowId xmlns:a16="http://schemas.microsoft.com/office/drawing/2014/main" val="36303234"/>
                      </a:ext>
                    </a:extLst>
                  </a:tr>
                  <a:tr h="582151">
                    <a:tc>
                      <a:txBody>
                        <a:bodyPr/>
                        <a:lstStyle/>
                        <a:p>
                          <a:endParaRPr lang="en-US"/>
                        </a:p>
                      </a:txBody>
                      <a:tcPr anchor="ctr">
                        <a:blipFill>
                          <a:blip r:embed="rId5"/>
                          <a:stretch>
                            <a:fillRect t="-198958" r="-400476"/>
                          </a:stretch>
                        </a:blipFill>
                      </a:tcPr>
                    </a:tc>
                    <a:tc>
                      <a:txBody>
                        <a:bodyPr/>
                        <a:lstStyle/>
                        <a:p>
                          <a:endParaRPr lang="en-US"/>
                        </a:p>
                      </a:txBody>
                      <a:tcPr anchor="ctr">
                        <a:blipFill>
                          <a:blip r:embed="rId5"/>
                          <a:stretch>
                            <a:fillRect l="-100000" t="-198958" r="-300476"/>
                          </a:stretch>
                        </a:blipFill>
                      </a:tcPr>
                    </a:tc>
                    <a:tc>
                      <a:txBody>
                        <a:bodyPr/>
                        <a:lstStyle/>
                        <a:p>
                          <a:endParaRPr lang="en-US"/>
                        </a:p>
                      </a:txBody>
                      <a:tcPr anchor="ctr">
                        <a:blipFill>
                          <a:blip r:embed="rId5"/>
                          <a:stretch>
                            <a:fillRect l="-199052" t="-198958" r="-199052"/>
                          </a:stretch>
                        </a:blipFill>
                      </a:tcPr>
                    </a:tc>
                    <a:tc>
                      <a:txBody>
                        <a:bodyPr/>
                        <a:lstStyle/>
                        <a:p>
                          <a:endParaRPr lang="en-US"/>
                        </a:p>
                      </a:txBody>
                      <a:tcPr anchor="ctr">
                        <a:blipFill>
                          <a:blip r:embed="rId5"/>
                          <a:stretch>
                            <a:fillRect l="-300476" t="-198958" r="-10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dirty="0"/>
                        </a:p>
                      </a:txBody>
                      <a:tcPr anchor="ctr"/>
                    </a:tc>
                    <a:extLst>
                      <a:ext uri="{0D108BD9-81ED-4DB2-BD59-A6C34878D82A}">
                        <a16:rowId xmlns:a16="http://schemas.microsoft.com/office/drawing/2014/main" val="2050589653"/>
                      </a:ext>
                    </a:extLst>
                  </a:tr>
                </a:tbl>
              </a:graphicData>
            </a:graphic>
          </p:graphicFrame>
        </mc:Fallback>
      </mc:AlternateContent>
      <p:sp>
        <p:nvSpPr>
          <p:cNvPr id="11" name="Title 1">
            <a:extLst>
              <a:ext uri="{FF2B5EF4-FFF2-40B4-BE49-F238E27FC236}">
                <a16:creationId xmlns:a16="http://schemas.microsoft.com/office/drawing/2014/main" id="{0D58FB33-9FF7-4625-AC05-595AACC233BA}"/>
              </a:ext>
            </a:extLst>
          </p:cNvPr>
          <p:cNvSpPr>
            <a:spLocks noGrp="1"/>
          </p:cNvSpPr>
          <p:nvPr>
            <p:ph type="title"/>
          </p:nvPr>
        </p:nvSpPr>
        <p:spPr>
          <a:xfrm>
            <a:off x="119336" y="447907"/>
            <a:ext cx="10801200" cy="426170"/>
          </a:xfrm>
        </p:spPr>
        <p:txBody>
          <a:bodyPr>
            <a:normAutofit/>
          </a:bodyPr>
          <a:lstStyle/>
          <a:p>
            <a:r>
              <a:rPr lang="en-GB" sz="2000" b="1" dirty="0"/>
              <a:t>Understand how an area model can represent the multiplication of fractions</a:t>
            </a:r>
            <a:endParaRPr lang="en-GB" b="1" dirty="0"/>
          </a:p>
        </p:txBody>
      </p:sp>
    </p:spTree>
    <p:custDataLst>
      <p:tags r:id="rId1"/>
    </p:custDataLst>
    <p:extLst>
      <p:ext uri="{BB962C8B-B14F-4D97-AF65-F5344CB8AC3E}">
        <p14:creationId xmlns:p14="http://schemas.microsoft.com/office/powerpoint/2010/main" val="60932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how an area model can represent the multiplication of fractions</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182245"/>
            <a:ext cx="2016224" cy="461665"/>
          </a:xfrm>
          <a:prstGeom prst="rect">
            <a:avLst/>
          </a:prstGeom>
          <a:noFill/>
        </p:spPr>
        <p:txBody>
          <a:bodyPr wrap="square" rtlCol="0">
            <a:spAutoFit/>
          </a:bodyPr>
          <a:lstStyle/>
          <a:p>
            <a:pPr>
              <a:buNone/>
            </a:pPr>
            <a:r>
              <a:rPr lang="en-GB" sz="2400" b="1" dirty="0"/>
              <a:t>Example 6</a:t>
            </a:r>
          </a:p>
        </p:txBody>
      </p:sp>
      <p:sp>
        <p:nvSpPr>
          <p:cNvPr id="6" name="TextBox 5">
            <a:extLst>
              <a:ext uri="{FF2B5EF4-FFF2-40B4-BE49-F238E27FC236}">
                <a16:creationId xmlns:a16="http://schemas.microsoft.com/office/drawing/2014/main" id="{EA88686B-C152-4EB2-B1A1-116BE806BDCE}"/>
              </a:ext>
            </a:extLst>
          </p:cNvPr>
          <p:cNvSpPr txBox="1"/>
          <p:nvPr/>
        </p:nvSpPr>
        <p:spPr>
          <a:xfrm>
            <a:off x="179839" y="1695326"/>
            <a:ext cx="11847354" cy="1717393"/>
          </a:xfrm>
          <a:prstGeom prst="rect">
            <a:avLst/>
          </a:prstGeom>
          <a:noFill/>
        </p:spPr>
        <p:txBody>
          <a:bodyPr wrap="square">
            <a:spAutoFit/>
          </a:bodyPr>
          <a:lstStyle/>
          <a:p>
            <a:pPr>
              <a:buNone/>
            </a:pPr>
            <a:r>
              <a:rPr lang="en-GB" sz="2400" dirty="0"/>
              <a:t>What multiplication might these diagrams represent? </a:t>
            </a:r>
          </a:p>
          <a:p>
            <a:pPr marL="514350" indent="-514350">
              <a:buFont typeface="+mj-lt"/>
              <a:buAutoNum type="alphaLcParenR"/>
            </a:pPr>
            <a:r>
              <a:rPr lang="en-GB" sz="2400" dirty="0"/>
              <a:t>Write a number sentence for each.</a:t>
            </a:r>
          </a:p>
          <a:p>
            <a:pPr marL="514350" indent="-514350">
              <a:buFont typeface="+mj-lt"/>
              <a:buAutoNum type="alphaLcParenR"/>
            </a:pPr>
            <a:r>
              <a:rPr lang="en-GB" sz="2400" dirty="0"/>
              <a:t>Which of these diagrams show the answer to the multiplication clearly, and which do you need to think about more?</a:t>
            </a:r>
          </a:p>
        </p:txBody>
      </p:sp>
      <p:pic>
        <p:nvPicPr>
          <p:cNvPr id="5" name="Picture 4">
            <a:extLst>
              <a:ext uri="{FF2B5EF4-FFF2-40B4-BE49-F238E27FC236}">
                <a16:creationId xmlns:a16="http://schemas.microsoft.com/office/drawing/2014/main" id="{6BB73FA3-085C-4A1E-9776-F65A3A2CF816}"/>
              </a:ext>
            </a:extLst>
          </p:cNvPr>
          <p:cNvPicPr>
            <a:picLocks noChangeAspect="1"/>
          </p:cNvPicPr>
          <p:nvPr/>
        </p:nvPicPr>
        <p:blipFill>
          <a:blip r:embed="rId3"/>
          <a:stretch>
            <a:fillRect/>
          </a:stretch>
        </p:blipFill>
        <p:spPr>
          <a:xfrm>
            <a:off x="47328" y="3745547"/>
            <a:ext cx="3564350" cy="1755800"/>
          </a:xfrm>
          <a:prstGeom prst="rect">
            <a:avLst/>
          </a:prstGeom>
        </p:spPr>
      </p:pic>
      <p:pic>
        <p:nvPicPr>
          <p:cNvPr id="7" name="Picture 6">
            <a:extLst>
              <a:ext uri="{FF2B5EF4-FFF2-40B4-BE49-F238E27FC236}">
                <a16:creationId xmlns:a16="http://schemas.microsoft.com/office/drawing/2014/main" id="{F6112101-601F-4888-8BE1-AEF42BD6A9E5}"/>
              </a:ext>
            </a:extLst>
          </p:cNvPr>
          <p:cNvPicPr>
            <a:picLocks noChangeAspect="1"/>
          </p:cNvPicPr>
          <p:nvPr/>
        </p:nvPicPr>
        <p:blipFill>
          <a:blip r:embed="rId4"/>
          <a:stretch>
            <a:fillRect/>
          </a:stretch>
        </p:blipFill>
        <p:spPr>
          <a:xfrm>
            <a:off x="2639616" y="3745547"/>
            <a:ext cx="3737589" cy="2275741"/>
          </a:xfrm>
          <a:prstGeom prst="rect">
            <a:avLst/>
          </a:prstGeom>
        </p:spPr>
      </p:pic>
      <p:pic>
        <p:nvPicPr>
          <p:cNvPr id="8" name="Picture 7">
            <a:extLst>
              <a:ext uri="{FF2B5EF4-FFF2-40B4-BE49-F238E27FC236}">
                <a16:creationId xmlns:a16="http://schemas.microsoft.com/office/drawing/2014/main" id="{CF30BE4B-D4B2-49C0-A5B2-0E70F08DFAF4}"/>
              </a:ext>
            </a:extLst>
          </p:cNvPr>
          <p:cNvPicPr>
            <a:picLocks noChangeAspect="1"/>
          </p:cNvPicPr>
          <p:nvPr/>
        </p:nvPicPr>
        <p:blipFill>
          <a:blip r:embed="rId5"/>
          <a:stretch>
            <a:fillRect/>
          </a:stretch>
        </p:blipFill>
        <p:spPr>
          <a:xfrm>
            <a:off x="5109604" y="3745547"/>
            <a:ext cx="4010732" cy="1975688"/>
          </a:xfrm>
          <a:prstGeom prst="rect">
            <a:avLst/>
          </a:prstGeom>
        </p:spPr>
      </p:pic>
      <p:pic>
        <p:nvPicPr>
          <p:cNvPr id="9" name="Picture 8">
            <a:extLst>
              <a:ext uri="{FF2B5EF4-FFF2-40B4-BE49-F238E27FC236}">
                <a16:creationId xmlns:a16="http://schemas.microsoft.com/office/drawing/2014/main" id="{67241C95-52DD-49DB-BB02-385938552637}"/>
              </a:ext>
            </a:extLst>
          </p:cNvPr>
          <p:cNvPicPr>
            <a:picLocks noChangeAspect="1"/>
          </p:cNvPicPr>
          <p:nvPr/>
        </p:nvPicPr>
        <p:blipFill>
          <a:blip r:embed="rId6"/>
          <a:stretch>
            <a:fillRect/>
          </a:stretch>
        </p:blipFill>
        <p:spPr>
          <a:xfrm>
            <a:off x="8540884" y="3745547"/>
            <a:ext cx="4107844" cy="1467707"/>
          </a:xfrm>
          <a:prstGeom prst="rect">
            <a:avLst/>
          </a:prstGeom>
        </p:spPr>
      </p:pic>
      <p:sp>
        <p:nvSpPr>
          <p:cNvPr id="10" name="TextBox 9">
            <a:extLst>
              <a:ext uri="{FF2B5EF4-FFF2-40B4-BE49-F238E27FC236}">
                <a16:creationId xmlns:a16="http://schemas.microsoft.com/office/drawing/2014/main" id="{F32920F7-ADE6-4B39-80DA-85D3BEA4317A}"/>
              </a:ext>
            </a:extLst>
          </p:cNvPr>
          <p:cNvSpPr txBox="1"/>
          <p:nvPr/>
        </p:nvSpPr>
        <p:spPr>
          <a:xfrm>
            <a:off x="335360" y="3662821"/>
            <a:ext cx="458780" cy="461665"/>
          </a:xfrm>
          <a:prstGeom prst="rect">
            <a:avLst/>
          </a:prstGeom>
          <a:noFill/>
        </p:spPr>
        <p:txBody>
          <a:bodyPr wrap="none" rtlCol="0">
            <a:spAutoFit/>
          </a:bodyPr>
          <a:lstStyle/>
          <a:p>
            <a:pPr>
              <a:buNone/>
            </a:pPr>
            <a:r>
              <a:rPr lang="en-GB" sz="2400" dirty="0">
                <a:solidFill>
                  <a:srgbClr val="00628C"/>
                </a:solidFill>
              </a:rPr>
              <a:t>(</a:t>
            </a:r>
            <a:r>
              <a:rPr lang="en-GB" sz="2400" dirty="0" err="1">
                <a:solidFill>
                  <a:srgbClr val="00628C"/>
                </a:solidFill>
              </a:rPr>
              <a:t>i</a:t>
            </a:r>
            <a:r>
              <a:rPr lang="en-GB" sz="2400" dirty="0">
                <a:solidFill>
                  <a:srgbClr val="00628C"/>
                </a:solidFill>
              </a:rPr>
              <a:t>)</a:t>
            </a:r>
          </a:p>
        </p:txBody>
      </p:sp>
      <p:sp>
        <p:nvSpPr>
          <p:cNvPr id="12" name="TextBox 11">
            <a:extLst>
              <a:ext uri="{FF2B5EF4-FFF2-40B4-BE49-F238E27FC236}">
                <a16:creationId xmlns:a16="http://schemas.microsoft.com/office/drawing/2014/main" id="{665EFE2C-B702-458D-ABC7-5AA8905C4360}"/>
              </a:ext>
            </a:extLst>
          </p:cNvPr>
          <p:cNvSpPr txBox="1"/>
          <p:nvPr/>
        </p:nvSpPr>
        <p:spPr>
          <a:xfrm>
            <a:off x="3028711" y="3662821"/>
            <a:ext cx="527709" cy="461665"/>
          </a:xfrm>
          <a:prstGeom prst="rect">
            <a:avLst/>
          </a:prstGeom>
          <a:noFill/>
        </p:spPr>
        <p:txBody>
          <a:bodyPr wrap="none" rtlCol="0">
            <a:spAutoFit/>
          </a:bodyPr>
          <a:lstStyle/>
          <a:p>
            <a:pPr>
              <a:buNone/>
            </a:pPr>
            <a:r>
              <a:rPr lang="en-GB" sz="2400" dirty="0">
                <a:solidFill>
                  <a:srgbClr val="00628C"/>
                </a:solidFill>
              </a:rPr>
              <a:t>(ii)</a:t>
            </a:r>
          </a:p>
        </p:txBody>
      </p:sp>
      <p:sp>
        <p:nvSpPr>
          <p:cNvPr id="13" name="TextBox 12">
            <a:extLst>
              <a:ext uri="{FF2B5EF4-FFF2-40B4-BE49-F238E27FC236}">
                <a16:creationId xmlns:a16="http://schemas.microsoft.com/office/drawing/2014/main" id="{573E4960-7814-4282-A232-F88A8F3DAE28}"/>
              </a:ext>
            </a:extLst>
          </p:cNvPr>
          <p:cNvSpPr txBox="1"/>
          <p:nvPr/>
        </p:nvSpPr>
        <p:spPr>
          <a:xfrm>
            <a:off x="5790991" y="3662821"/>
            <a:ext cx="596638" cy="461665"/>
          </a:xfrm>
          <a:prstGeom prst="rect">
            <a:avLst/>
          </a:prstGeom>
          <a:noFill/>
        </p:spPr>
        <p:txBody>
          <a:bodyPr wrap="none" rtlCol="0">
            <a:spAutoFit/>
          </a:bodyPr>
          <a:lstStyle/>
          <a:p>
            <a:pPr>
              <a:buNone/>
            </a:pPr>
            <a:r>
              <a:rPr lang="en-GB" sz="2400" dirty="0">
                <a:solidFill>
                  <a:srgbClr val="00628C"/>
                </a:solidFill>
              </a:rPr>
              <a:t>(iii)</a:t>
            </a:r>
          </a:p>
        </p:txBody>
      </p:sp>
      <p:sp>
        <p:nvSpPr>
          <p:cNvPr id="14" name="TextBox 13">
            <a:extLst>
              <a:ext uri="{FF2B5EF4-FFF2-40B4-BE49-F238E27FC236}">
                <a16:creationId xmlns:a16="http://schemas.microsoft.com/office/drawing/2014/main" id="{AAC18D1E-1042-4097-BFBC-ACEAA2E7D080}"/>
              </a:ext>
            </a:extLst>
          </p:cNvPr>
          <p:cNvSpPr txBox="1"/>
          <p:nvPr/>
        </p:nvSpPr>
        <p:spPr>
          <a:xfrm>
            <a:off x="8622199" y="3662821"/>
            <a:ext cx="612668" cy="461665"/>
          </a:xfrm>
          <a:prstGeom prst="rect">
            <a:avLst/>
          </a:prstGeom>
          <a:noFill/>
        </p:spPr>
        <p:txBody>
          <a:bodyPr wrap="none" rtlCol="0">
            <a:spAutoFit/>
          </a:bodyPr>
          <a:lstStyle/>
          <a:p>
            <a:pPr>
              <a:buNone/>
            </a:pPr>
            <a:r>
              <a:rPr lang="en-GB" sz="2400" dirty="0">
                <a:solidFill>
                  <a:srgbClr val="00628C"/>
                </a:solidFill>
              </a:rPr>
              <a:t>(iv)</a:t>
            </a:r>
          </a:p>
        </p:txBody>
      </p:sp>
    </p:spTree>
    <p:extLst>
      <p:ext uri="{BB962C8B-B14F-4D97-AF65-F5344CB8AC3E}">
        <p14:creationId xmlns:p14="http://schemas.microsoft.com/office/powerpoint/2010/main" val="1581566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how an area model can represent the multiplication of fractions</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182245"/>
            <a:ext cx="2016224" cy="461665"/>
          </a:xfrm>
          <a:prstGeom prst="rect">
            <a:avLst/>
          </a:prstGeom>
          <a:noFill/>
        </p:spPr>
        <p:txBody>
          <a:bodyPr wrap="square" rtlCol="0">
            <a:spAutoFit/>
          </a:bodyPr>
          <a:lstStyle/>
          <a:p>
            <a:pPr>
              <a:buNone/>
            </a:pPr>
            <a:r>
              <a:rPr lang="en-GB" sz="2400" b="1" dirty="0"/>
              <a:t>Example 6</a:t>
            </a:r>
          </a:p>
        </p:txBody>
      </p:sp>
      <p:pic>
        <p:nvPicPr>
          <p:cNvPr id="5" name="Picture 4">
            <a:extLst>
              <a:ext uri="{FF2B5EF4-FFF2-40B4-BE49-F238E27FC236}">
                <a16:creationId xmlns:a16="http://schemas.microsoft.com/office/drawing/2014/main" id="{6BB73FA3-085C-4A1E-9776-F65A3A2CF816}"/>
              </a:ext>
            </a:extLst>
          </p:cNvPr>
          <p:cNvPicPr>
            <a:picLocks noChangeAspect="1"/>
          </p:cNvPicPr>
          <p:nvPr/>
        </p:nvPicPr>
        <p:blipFill>
          <a:blip r:embed="rId3"/>
          <a:stretch>
            <a:fillRect/>
          </a:stretch>
        </p:blipFill>
        <p:spPr>
          <a:xfrm>
            <a:off x="2279576" y="2106240"/>
            <a:ext cx="3564350" cy="1755800"/>
          </a:xfrm>
          <a:prstGeom prst="rect">
            <a:avLst/>
          </a:prstGeom>
        </p:spPr>
      </p:pic>
      <p:pic>
        <p:nvPicPr>
          <p:cNvPr id="7" name="Picture 6">
            <a:extLst>
              <a:ext uri="{FF2B5EF4-FFF2-40B4-BE49-F238E27FC236}">
                <a16:creationId xmlns:a16="http://schemas.microsoft.com/office/drawing/2014/main" id="{F6112101-601F-4888-8BE1-AEF42BD6A9E5}"/>
              </a:ext>
            </a:extLst>
          </p:cNvPr>
          <p:cNvPicPr>
            <a:picLocks noChangeAspect="1"/>
          </p:cNvPicPr>
          <p:nvPr/>
        </p:nvPicPr>
        <p:blipFill>
          <a:blip r:embed="rId4"/>
          <a:stretch>
            <a:fillRect/>
          </a:stretch>
        </p:blipFill>
        <p:spPr>
          <a:xfrm>
            <a:off x="5951984" y="2057308"/>
            <a:ext cx="3737589" cy="2275741"/>
          </a:xfrm>
          <a:prstGeom prst="rect">
            <a:avLst/>
          </a:prstGeom>
        </p:spPr>
      </p:pic>
      <p:sp>
        <p:nvSpPr>
          <p:cNvPr id="10" name="TextBox 9">
            <a:extLst>
              <a:ext uri="{FF2B5EF4-FFF2-40B4-BE49-F238E27FC236}">
                <a16:creationId xmlns:a16="http://schemas.microsoft.com/office/drawing/2014/main" id="{F32920F7-ADE6-4B39-80DA-85D3BEA4317A}"/>
              </a:ext>
            </a:extLst>
          </p:cNvPr>
          <p:cNvSpPr txBox="1"/>
          <p:nvPr/>
        </p:nvSpPr>
        <p:spPr>
          <a:xfrm>
            <a:off x="2468273" y="2106240"/>
            <a:ext cx="458780" cy="461665"/>
          </a:xfrm>
          <a:prstGeom prst="rect">
            <a:avLst/>
          </a:prstGeom>
          <a:noFill/>
        </p:spPr>
        <p:txBody>
          <a:bodyPr wrap="none" rtlCol="0">
            <a:spAutoFit/>
          </a:bodyPr>
          <a:lstStyle/>
          <a:p>
            <a:pPr>
              <a:buNone/>
            </a:pPr>
            <a:r>
              <a:rPr lang="en-GB" sz="2400" dirty="0">
                <a:solidFill>
                  <a:srgbClr val="00628C"/>
                </a:solidFill>
              </a:rPr>
              <a:t>(</a:t>
            </a:r>
            <a:r>
              <a:rPr lang="en-GB" sz="2400" dirty="0" err="1">
                <a:solidFill>
                  <a:srgbClr val="00628C"/>
                </a:solidFill>
              </a:rPr>
              <a:t>i</a:t>
            </a:r>
            <a:r>
              <a:rPr lang="en-GB" sz="2400" dirty="0">
                <a:solidFill>
                  <a:srgbClr val="00628C"/>
                </a:solidFill>
              </a:rPr>
              <a:t>)</a:t>
            </a:r>
          </a:p>
        </p:txBody>
      </p:sp>
      <p:sp>
        <p:nvSpPr>
          <p:cNvPr id="12" name="TextBox 11">
            <a:extLst>
              <a:ext uri="{FF2B5EF4-FFF2-40B4-BE49-F238E27FC236}">
                <a16:creationId xmlns:a16="http://schemas.microsoft.com/office/drawing/2014/main" id="{665EFE2C-B702-458D-ABC7-5AA8905C4360}"/>
              </a:ext>
            </a:extLst>
          </p:cNvPr>
          <p:cNvSpPr txBox="1"/>
          <p:nvPr/>
        </p:nvSpPr>
        <p:spPr>
          <a:xfrm>
            <a:off x="6240016" y="2106240"/>
            <a:ext cx="527709" cy="461665"/>
          </a:xfrm>
          <a:prstGeom prst="rect">
            <a:avLst/>
          </a:prstGeom>
          <a:noFill/>
        </p:spPr>
        <p:txBody>
          <a:bodyPr wrap="none" rtlCol="0">
            <a:spAutoFit/>
          </a:bodyPr>
          <a:lstStyle/>
          <a:p>
            <a:pPr>
              <a:buNone/>
            </a:pPr>
            <a:r>
              <a:rPr lang="en-GB" sz="2400" dirty="0">
                <a:solidFill>
                  <a:srgbClr val="00628C"/>
                </a:solidFill>
              </a:rPr>
              <a:t>(ii)</a:t>
            </a:r>
          </a:p>
        </p:txBody>
      </p:sp>
      <p:sp>
        <p:nvSpPr>
          <p:cNvPr id="4" name="TextBox 3">
            <a:extLst>
              <a:ext uri="{FF2B5EF4-FFF2-40B4-BE49-F238E27FC236}">
                <a16:creationId xmlns:a16="http://schemas.microsoft.com/office/drawing/2014/main" id="{FC61E71A-1DFD-47D4-82B7-46A9350DEE40}"/>
              </a:ext>
            </a:extLst>
          </p:cNvPr>
          <p:cNvSpPr txBox="1"/>
          <p:nvPr/>
        </p:nvSpPr>
        <p:spPr>
          <a:xfrm>
            <a:off x="2002154" y="4737953"/>
            <a:ext cx="8187691" cy="461665"/>
          </a:xfrm>
          <a:prstGeom prst="rect">
            <a:avLst/>
          </a:prstGeom>
          <a:noFill/>
        </p:spPr>
        <p:txBody>
          <a:bodyPr wrap="none" rtlCol="0">
            <a:spAutoFit/>
          </a:bodyPr>
          <a:lstStyle/>
          <a:p>
            <a:pPr>
              <a:buNone/>
            </a:pPr>
            <a:r>
              <a:rPr lang="en-GB" sz="2400" dirty="0"/>
              <a:t>What is the same and different about these two examples?</a:t>
            </a:r>
          </a:p>
        </p:txBody>
      </p:sp>
    </p:spTree>
    <p:extLst>
      <p:ext uri="{BB962C8B-B14F-4D97-AF65-F5344CB8AC3E}">
        <p14:creationId xmlns:p14="http://schemas.microsoft.com/office/powerpoint/2010/main" val="175816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how an area model can represent the multiplication of fractions</a:t>
            </a:r>
            <a:endParaRPr lang="en-GB" b="1" dirty="0"/>
          </a:p>
        </p:txBody>
      </p:sp>
      <p:sp>
        <p:nvSpPr>
          <p:cNvPr id="3" name="TextBox 2">
            <a:extLst>
              <a:ext uri="{FF2B5EF4-FFF2-40B4-BE49-F238E27FC236}">
                <a16:creationId xmlns:a16="http://schemas.microsoft.com/office/drawing/2014/main" id="{92451EE8-D938-49CB-9255-9BBB9717540E}"/>
              </a:ext>
            </a:extLst>
          </p:cNvPr>
          <p:cNvSpPr txBox="1"/>
          <p:nvPr/>
        </p:nvSpPr>
        <p:spPr>
          <a:xfrm>
            <a:off x="164807" y="1182245"/>
            <a:ext cx="2016224" cy="461665"/>
          </a:xfrm>
          <a:prstGeom prst="rect">
            <a:avLst/>
          </a:prstGeom>
          <a:noFill/>
        </p:spPr>
        <p:txBody>
          <a:bodyPr wrap="square" rtlCol="0">
            <a:spAutoFit/>
          </a:bodyPr>
          <a:lstStyle/>
          <a:p>
            <a:pPr>
              <a:buNone/>
            </a:pPr>
            <a:r>
              <a:rPr lang="en-GB" sz="2400" b="1" dirty="0"/>
              <a:t>Example 6</a:t>
            </a:r>
          </a:p>
        </p:txBody>
      </p:sp>
      <p:sp>
        <p:nvSpPr>
          <p:cNvPr id="4" name="TextBox 3">
            <a:extLst>
              <a:ext uri="{FF2B5EF4-FFF2-40B4-BE49-F238E27FC236}">
                <a16:creationId xmlns:a16="http://schemas.microsoft.com/office/drawing/2014/main" id="{FC61E71A-1DFD-47D4-82B7-46A9350DEE40}"/>
              </a:ext>
            </a:extLst>
          </p:cNvPr>
          <p:cNvSpPr txBox="1"/>
          <p:nvPr/>
        </p:nvSpPr>
        <p:spPr>
          <a:xfrm>
            <a:off x="2002154" y="4737953"/>
            <a:ext cx="8187691" cy="461665"/>
          </a:xfrm>
          <a:prstGeom prst="rect">
            <a:avLst/>
          </a:prstGeom>
          <a:noFill/>
        </p:spPr>
        <p:txBody>
          <a:bodyPr wrap="none" rtlCol="0">
            <a:spAutoFit/>
          </a:bodyPr>
          <a:lstStyle/>
          <a:p>
            <a:pPr>
              <a:buNone/>
            </a:pPr>
            <a:r>
              <a:rPr lang="en-GB" sz="2400" dirty="0"/>
              <a:t>What is the same and different about these two examples?</a:t>
            </a:r>
          </a:p>
        </p:txBody>
      </p:sp>
      <p:pic>
        <p:nvPicPr>
          <p:cNvPr id="11" name="Picture 10">
            <a:extLst>
              <a:ext uri="{FF2B5EF4-FFF2-40B4-BE49-F238E27FC236}">
                <a16:creationId xmlns:a16="http://schemas.microsoft.com/office/drawing/2014/main" id="{683A1981-E020-4683-B54F-A6CA63312201}"/>
              </a:ext>
            </a:extLst>
          </p:cNvPr>
          <p:cNvPicPr>
            <a:picLocks noChangeAspect="1"/>
          </p:cNvPicPr>
          <p:nvPr/>
        </p:nvPicPr>
        <p:blipFill>
          <a:blip r:embed="rId3"/>
          <a:stretch>
            <a:fillRect/>
          </a:stretch>
        </p:blipFill>
        <p:spPr>
          <a:xfrm>
            <a:off x="2175337" y="2564904"/>
            <a:ext cx="4010732" cy="1975688"/>
          </a:xfrm>
          <a:prstGeom prst="rect">
            <a:avLst/>
          </a:prstGeom>
        </p:spPr>
      </p:pic>
      <p:pic>
        <p:nvPicPr>
          <p:cNvPr id="13" name="Picture 12">
            <a:extLst>
              <a:ext uri="{FF2B5EF4-FFF2-40B4-BE49-F238E27FC236}">
                <a16:creationId xmlns:a16="http://schemas.microsoft.com/office/drawing/2014/main" id="{D955C9BE-D8B0-4C40-AFCF-C43F05D5270E}"/>
              </a:ext>
            </a:extLst>
          </p:cNvPr>
          <p:cNvPicPr>
            <a:picLocks noChangeAspect="1"/>
          </p:cNvPicPr>
          <p:nvPr/>
        </p:nvPicPr>
        <p:blipFill>
          <a:blip r:embed="rId4"/>
          <a:stretch>
            <a:fillRect/>
          </a:stretch>
        </p:blipFill>
        <p:spPr>
          <a:xfrm>
            <a:off x="5606617" y="2564904"/>
            <a:ext cx="4107844" cy="1467707"/>
          </a:xfrm>
          <a:prstGeom prst="rect">
            <a:avLst/>
          </a:prstGeom>
        </p:spPr>
      </p:pic>
      <p:sp>
        <p:nvSpPr>
          <p:cNvPr id="14" name="TextBox 13">
            <a:extLst>
              <a:ext uri="{FF2B5EF4-FFF2-40B4-BE49-F238E27FC236}">
                <a16:creationId xmlns:a16="http://schemas.microsoft.com/office/drawing/2014/main" id="{5A718743-B99D-4C21-B9E5-CD1435ECBFF0}"/>
              </a:ext>
            </a:extLst>
          </p:cNvPr>
          <p:cNvSpPr txBox="1"/>
          <p:nvPr/>
        </p:nvSpPr>
        <p:spPr>
          <a:xfrm>
            <a:off x="2856724" y="2482178"/>
            <a:ext cx="596638" cy="461665"/>
          </a:xfrm>
          <a:prstGeom prst="rect">
            <a:avLst/>
          </a:prstGeom>
          <a:noFill/>
        </p:spPr>
        <p:txBody>
          <a:bodyPr wrap="none" rtlCol="0">
            <a:spAutoFit/>
          </a:bodyPr>
          <a:lstStyle/>
          <a:p>
            <a:pPr>
              <a:buNone/>
            </a:pPr>
            <a:r>
              <a:rPr lang="en-GB" sz="2400" dirty="0">
                <a:solidFill>
                  <a:srgbClr val="00628C"/>
                </a:solidFill>
              </a:rPr>
              <a:t>(iii)</a:t>
            </a:r>
          </a:p>
        </p:txBody>
      </p:sp>
      <p:sp>
        <p:nvSpPr>
          <p:cNvPr id="16" name="TextBox 15">
            <a:extLst>
              <a:ext uri="{FF2B5EF4-FFF2-40B4-BE49-F238E27FC236}">
                <a16:creationId xmlns:a16="http://schemas.microsoft.com/office/drawing/2014/main" id="{796A2C18-9CDE-484E-98C1-9ABBD4225B12}"/>
              </a:ext>
            </a:extLst>
          </p:cNvPr>
          <p:cNvSpPr txBox="1"/>
          <p:nvPr/>
        </p:nvSpPr>
        <p:spPr>
          <a:xfrm>
            <a:off x="5687932" y="2482178"/>
            <a:ext cx="612668" cy="461665"/>
          </a:xfrm>
          <a:prstGeom prst="rect">
            <a:avLst/>
          </a:prstGeom>
          <a:noFill/>
        </p:spPr>
        <p:txBody>
          <a:bodyPr wrap="none" rtlCol="0">
            <a:spAutoFit/>
          </a:bodyPr>
          <a:lstStyle/>
          <a:p>
            <a:pPr>
              <a:buNone/>
            </a:pPr>
            <a:r>
              <a:rPr lang="en-GB" sz="2400" dirty="0">
                <a:solidFill>
                  <a:srgbClr val="00628C"/>
                </a:solidFill>
              </a:rPr>
              <a:t>(iv)</a:t>
            </a:r>
          </a:p>
        </p:txBody>
      </p:sp>
    </p:spTree>
    <p:extLst>
      <p:ext uri="{BB962C8B-B14F-4D97-AF65-F5344CB8AC3E}">
        <p14:creationId xmlns:p14="http://schemas.microsoft.com/office/powerpoint/2010/main" val="2029866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7"/>
            <a:ext cx="10870610" cy="47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Understand how an area model can represent the multiplication of fractions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442537" y="1777570"/>
            <a:ext cx="5360106" cy="395568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effect of varying the calculation but keeping the shaded area the same?</a:t>
            </a:r>
          </a:p>
          <a:p>
            <a:pPr marL="360000" lvl="1" fontAlgn="auto">
              <a:lnSpc>
                <a:spcPct val="100000"/>
              </a:lnSpc>
              <a:spcBef>
                <a:spcPts val="0"/>
              </a:spcBef>
              <a:spcAft>
                <a:spcPts val="1200"/>
              </a:spcAft>
              <a:buClrTx/>
            </a:pPr>
            <a:r>
              <a:rPr lang="en-GB" sz="2400" dirty="0"/>
              <a:t>What might students struggle with in interpreting these diagrams?</a:t>
            </a:r>
          </a:p>
          <a:p>
            <a:pPr marL="360000" lvl="1" fontAlgn="auto">
              <a:lnSpc>
                <a:spcPct val="100000"/>
              </a:lnSpc>
              <a:spcBef>
                <a:spcPts val="0"/>
              </a:spcBef>
              <a:spcAft>
                <a:spcPts val="1200"/>
              </a:spcAft>
              <a:buClrTx/>
            </a:pPr>
            <a:r>
              <a:rPr lang="en-GB" sz="2400" dirty="0"/>
              <a:t>What questions or language structures might you use to support them?</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89357" y="1610733"/>
            <a:ext cx="5850660" cy="462657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7815CF-AC43-46B4-BBB0-ECB82370D866}"/>
              </a:ext>
            </a:extLst>
          </p:cNvPr>
          <p:cNvSpPr txBox="1"/>
          <p:nvPr/>
        </p:nvSpPr>
        <p:spPr>
          <a:xfrm>
            <a:off x="415987" y="1683745"/>
            <a:ext cx="5941689" cy="1588127"/>
          </a:xfrm>
          <a:prstGeom prst="rect">
            <a:avLst/>
          </a:prstGeom>
          <a:noFill/>
        </p:spPr>
        <p:txBody>
          <a:bodyPr wrap="square">
            <a:spAutoFit/>
          </a:bodyPr>
          <a:lstStyle/>
          <a:p>
            <a:pPr>
              <a:buNone/>
            </a:pPr>
            <a:r>
              <a:rPr lang="en-GB" sz="1800" dirty="0"/>
              <a:t>What multiplication might these diagrams represent? </a:t>
            </a:r>
          </a:p>
          <a:p>
            <a:pPr marL="514350" indent="-514350">
              <a:buFont typeface="+mj-lt"/>
              <a:buAutoNum type="alphaLcParenR"/>
            </a:pPr>
            <a:r>
              <a:rPr lang="en-GB" sz="1800" dirty="0"/>
              <a:t>Write a number sentence for each.</a:t>
            </a:r>
          </a:p>
          <a:p>
            <a:pPr marL="514350" indent="-514350">
              <a:buFont typeface="+mj-lt"/>
              <a:buAutoNum type="alphaLcParenR"/>
            </a:pPr>
            <a:r>
              <a:rPr lang="en-GB" sz="1800" dirty="0"/>
              <a:t>Which of these diagrams show the answer to the multiplication clearly, and which do you need to think about more?</a:t>
            </a:r>
          </a:p>
        </p:txBody>
      </p:sp>
      <p:pic>
        <p:nvPicPr>
          <p:cNvPr id="22" name="Picture 21">
            <a:extLst>
              <a:ext uri="{FF2B5EF4-FFF2-40B4-BE49-F238E27FC236}">
                <a16:creationId xmlns:a16="http://schemas.microsoft.com/office/drawing/2014/main" id="{35DEAB8B-39CC-46B6-9B35-7E64C74D9890}"/>
              </a:ext>
            </a:extLst>
          </p:cNvPr>
          <p:cNvPicPr>
            <a:picLocks noChangeAspect="1"/>
          </p:cNvPicPr>
          <p:nvPr/>
        </p:nvPicPr>
        <p:blipFill>
          <a:blip r:embed="rId4"/>
          <a:stretch>
            <a:fillRect/>
          </a:stretch>
        </p:blipFill>
        <p:spPr>
          <a:xfrm>
            <a:off x="591877" y="3305665"/>
            <a:ext cx="2518560" cy="1240644"/>
          </a:xfrm>
          <a:prstGeom prst="rect">
            <a:avLst/>
          </a:prstGeom>
        </p:spPr>
      </p:pic>
      <p:pic>
        <p:nvPicPr>
          <p:cNvPr id="23" name="Picture 22">
            <a:extLst>
              <a:ext uri="{FF2B5EF4-FFF2-40B4-BE49-F238E27FC236}">
                <a16:creationId xmlns:a16="http://schemas.microsoft.com/office/drawing/2014/main" id="{476885AF-F244-407D-9BDF-264401FF55C2}"/>
              </a:ext>
            </a:extLst>
          </p:cNvPr>
          <p:cNvPicPr>
            <a:picLocks noChangeAspect="1"/>
          </p:cNvPicPr>
          <p:nvPr/>
        </p:nvPicPr>
        <p:blipFill>
          <a:blip r:embed="rId5"/>
          <a:stretch>
            <a:fillRect/>
          </a:stretch>
        </p:blipFill>
        <p:spPr>
          <a:xfrm>
            <a:off x="2815489" y="3271873"/>
            <a:ext cx="2783500" cy="1694816"/>
          </a:xfrm>
          <a:prstGeom prst="rect">
            <a:avLst/>
          </a:prstGeom>
        </p:spPr>
      </p:pic>
      <p:pic>
        <p:nvPicPr>
          <p:cNvPr id="24" name="Picture 23">
            <a:extLst>
              <a:ext uri="{FF2B5EF4-FFF2-40B4-BE49-F238E27FC236}">
                <a16:creationId xmlns:a16="http://schemas.microsoft.com/office/drawing/2014/main" id="{950480B6-D152-4136-8C9D-145893FE7B55}"/>
              </a:ext>
            </a:extLst>
          </p:cNvPr>
          <p:cNvPicPr>
            <a:picLocks noChangeAspect="1"/>
          </p:cNvPicPr>
          <p:nvPr/>
        </p:nvPicPr>
        <p:blipFill>
          <a:blip r:embed="rId6"/>
          <a:stretch>
            <a:fillRect/>
          </a:stretch>
        </p:blipFill>
        <p:spPr>
          <a:xfrm>
            <a:off x="405115" y="4695601"/>
            <a:ext cx="2892084" cy="1424642"/>
          </a:xfrm>
          <a:prstGeom prst="rect">
            <a:avLst/>
          </a:prstGeom>
        </p:spPr>
      </p:pic>
      <p:pic>
        <p:nvPicPr>
          <p:cNvPr id="25" name="Picture 24">
            <a:extLst>
              <a:ext uri="{FF2B5EF4-FFF2-40B4-BE49-F238E27FC236}">
                <a16:creationId xmlns:a16="http://schemas.microsoft.com/office/drawing/2014/main" id="{2F92A53A-0E35-4F69-8E44-A46C531BCA02}"/>
              </a:ext>
            </a:extLst>
          </p:cNvPr>
          <p:cNvPicPr>
            <a:picLocks noChangeAspect="1"/>
          </p:cNvPicPr>
          <p:nvPr/>
        </p:nvPicPr>
        <p:blipFill>
          <a:blip r:embed="rId7"/>
          <a:stretch>
            <a:fillRect/>
          </a:stretch>
        </p:blipFill>
        <p:spPr>
          <a:xfrm>
            <a:off x="3110436" y="5081137"/>
            <a:ext cx="3059240" cy="1093047"/>
          </a:xfrm>
          <a:prstGeom prst="rect">
            <a:avLst/>
          </a:prstGeom>
        </p:spPr>
      </p:pic>
      <p:sp>
        <p:nvSpPr>
          <p:cNvPr id="26" name="TextBox 25">
            <a:extLst>
              <a:ext uri="{FF2B5EF4-FFF2-40B4-BE49-F238E27FC236}">
                <a16:creationId xmlns:a16="http://schemas.microsoft.com/office/drawing/2014/main" id="{CEF5DEE9-FFFB-41DC-B3BD-EF03E6F1E6A2}"/>
              </a:ext>
            </a:extLst>
          </p:cNvPr>
          <p:cNvSpPr txBox="1"/>
          <p:nvPr/>
        </p:nvSpPr>
        <p:spPr>
          <a:xfrm>
            <a:off x="861275" y="3294512"/>
            <a:ext cx="389850" cy="369332"/>
          </a:xfrm>
          <a:prstGeom prst="rect">
            <a:avLst/>
          </a:prstGeom>
          <a:noFill/>
        </p:spPr>
        <p:txBody>
          <a:bodyPr wrap="none" rtlCol="0">
            <a:spAutoFit/>
          </a:bodyPr>
          <a:lstStyle/>
          <a:p>
            <a:pPr>
              <a:buNone/>
            </a:pPr>
            <a:r>
              <a:rPr lang="en-GB" sz="1800" dirty="0">
                <a:solidFill>
                  <a:srgbClr val="00628C"/>
                </a:solidFill>
              </a:rPr>
              <a:t>(</a:t>
            </a:r>
            <a:r>
              <a:rPr lang="en-GB" sz="1800" dirty="0" err="1">
                <a:solidFill>
                  <a:srgbClr val="00628C"/>
                </a:solidFill>
              </a:rPr>
              <a:t>i</a:t>
            </a:r>
            <a:r>
              <a:rPr lang="en-GB" sz="1800" dirty="0">
                <a:solidFill>
                  <a:srgbClr val="00628C"/>
                </a:solidFill>
              </a:rPr>
              <a:t>)</a:t>
            </a:r>
          </a:p>
        </p:txBody>
      </p:sp>
      <p:sp>
        <p:nvSpPr>
          <p:cNvPr id="27" name="TextBox 26">
            <a:extLst>
              <a:ext uri="{FF2B5EF4-FFF2-40B4-BE49-F238E27FC236}">
                <a16:creationId xmlns:a16="http://schemas.microsoft.com/office/drawing/2014/main" id="{817652E3-5254-4581-ADAF-10C6BF400875}"/>
              </a:ext>
            </a:extLst>
          </p:cNvPr>
          <p:cNvSpPr txBox="1"/>
          <p:nvPr/>
        </p:nvSpPr>
        <p:spPr>
          <a:xfrm>
            <a:off x="3110436" y="3294512"/>
            <a:ext cx="441146" cy="369332"/>
          </a:xfrm>
          <a:prstGeom prst="rect">
            <a:avLst/>
          </a:prstGeom>
          <a:noFill/>
        </p:spPr>
        <p:txBody>
          <a:bodyPr wrap="none" rtlCol="0">
            <a:spAutoFit/>
          </a:bodyPr>
          <a:lstStyle/>
          <a:p>
            <a:pPr>
              <a:buNone/>
            </a:pPr>
            <a:r>
              <a:rPr lang="en-GB" sz="1800" dirty="0">
                <a:solidFill>
                  <a:srgbClr val="00628C"/>
                </a:solidFill>
              </a:rPr>
              <a:t>(ii)</a:t>
            </a:r>
          </a:p>
        </p:txBody>
      </p:sp>
      <p:sp>
        <p:nvSpPr>
          <p:cNvPr id="28" name="TextBox 27">
            <a:extLst>
              <a:ext uri="{FF2B5EF4-FFF2-40B4-BE49-F238E27FC236}">
                <a16:creationId xmlns:a16="http://schemas.microsoft.com/office/drawing/2014/main" id="{354CB8EE-8BD9-4E4B-8BA4-C9EF2838171C}"/>
              </a:ext>
            </a:extLst>
          </p:cNvPr>
          <p:cNvSpPr txBox="1"/>
          <p:nvPr/>
        </p:nvSpPr>
        <p:spPr>
          <a:xfrm>
            <a:off x="861275" y="4782023"/>
            <a:ext cx="492443" cy="369332"/>
          </a:xfrm>
          <a:prstGeom prst="rect">
            <a:avLst/>
          </a:prstGeom>
          <a:noFill/>
        </p:spPr>
        <p:txBody>
          <a:bodyPr wrap="none" rtlCol="0">
            <a:spAutoFit/>
          </a:bodyPr>
          <a:lstStyle/>
          <a:p>
            <a:pPr>
              <a:buNone/>
            </a:pPr>
            <a:r>
              <a:rPr lang="en-GB" sz="1800" dirty="0">
                <a:solidFill>
                  <a:srgbClr val="00628C"/>
                </a:solidFill>
              </a:rPr>
              <a:t>(iii)</a:t>
            </a:r>
          </a:p>
        </p:txBody>
      </p:sp>
      <p:sp>
        <p:nvSpPr>
          <p:cNvPr id="29" name="TextBox 28">
            <a:extLst>
              <a:ext uri="{FF2B5EF4-FFF2-40B4-BE49-F238E27FC236}">
                <a16:creationId xmlns:a16="http://schemas.microsoft.com/office/drawing/2014/main" id="{2A45D2E9-4F8A-479B-8D5E-5A2B2556304E}"/>
              </a:ext>
            </a:extLst>
          </p:cNvPr>
          <p:cNvSpPr txBox="1"/>
          <p:nvPr/>
        </p:nvSpPr>
        <p:spPr>
          <a:xfrm>
            <a:off x="3103395" y="5105067"/>
            <a:ext cx="505267" cy="369332"/>
          </a:xfrm>
          <a:prstGeom prst="rect">
            <a:avLst/>
          </a:prstGeom>
          <a:noFill/>
        </p:spPr>
        <p:txBody>
          <a:bodyPr wrap="none" rtlCol="0">
            <a:spAutoFit/>
          </a:bodyPr>
          <a:lstStyle/>
          <a:p>
            <a:pPr>
              <a:buNone/>
            </a:pPr>
            <a:r>
              <a:rPr lang="en-GB" sz="1800" dirty="0">
                <a:solidFill>
                  <a:srgbClr val="00628C"/>
                </a:solidFill>
              </a:rPr>
              <a:t>(iv)</a:t>
            </a:r>
          </a:p>
        </p:txBody>
      </p:sp>
    </p:spTree>
    <p:custDataLst>
      <p:tags r:id="rId1"/>
    </p:custDataLst>
    <p:extLst>
      <p:ext uri="{BB962C8B-B14F-4D97-AF65-F5344CB8AC3E}">
        <p14:creationId xmlns:p14="http://schemas.microsoft.com/office/powerpoint/2010/main" val="2455113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second of these themes is </a:t>
            </a:r>
            <a:r>
              <a:rPr lang="en-GB" dirty="0">
                <a:hlinkClick r:id="rId3"/>
              </a:rPr>
              <a:t>Operating on number</a:t>
            </a:r>
            <a:r>
              <a:rPr lang="en-GB" dirty="0"/>
              <a:t>, which covers the following interconnected core concepts:</a:t>
            </a:r>
          </a:p>
          <a:p>
            <a:pPr marL="0" indent="0">
              <a:buNone/>
            </a:pPr>
            <a:r>
              <a:rPr lang="en-GB" dirty="0"/>
              <a:t>	</a:t>
            </a:r>
            <a:r>
              <a:rPr lang="en-GB" i="1" dirty="0"/>
              <a:t>2.1	Arithmetic procedures</a:t>
            </a:r>
          </a:p>
          <a:p>
            <a:pPr marL="0" indent="0">
              <a:buNone/>
            </a:pPr>
            <a:r>
              <a:rPr lang="en-GB" i="1" dirty="0"/>
              <a:t>	2.2	Solving linear equations</a:t>
            </a:r>
          </a:p>
          <a:p>
            <a:endParaRPr lang="en-GB" dirty="0"/>
          </a:p>
        </p:txBody>
      </p:sp>
    </p:spTree>
    <p:extLst>
      <p:ext uri="{BB962C8B-B14F-4D97-AF65-F5344CB8AC3E}">
        <p14:creationId xmlns:p14="http://schemas.microsoft.com/office/powerpoint/2010/main" val="1801591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a:xfrm>
            <a:off x="302628" y="260648"/>
            <a:ext cx="10972800" cy="982117"/>
          </a:xfrm>
        </p:spPr>
        <p:txBody>
          <a:bodyPr>
            <a:normAutofit/>
          </a:bodyPr>
          <a:lstStyle/>
          <a:p>
            <a:r>
              <a:rPr lang="en-GB" sz="3200" dirty="0"/>
              <a:t>Key vocabulary (1)</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335360" y="1027525"/>
              <a:ext cx="11521280" cy="4802950"/>
            </p:xfrm>
            <a:graphic>
              <a:graphicData uri="http://schemas.openxmlformats.org/drawingml/2006/table">
                <a:tbl>
                  <a:tblPr firstRow="1" bandRow="1">
                    <a:tableStyleId>{E8B1032C-EA38-4F05-BA0D-38AFFFC7BED3}</a:tableStyleId>
                  </a:tblPr>
                  <a:tblGrid>
                    <a:gridCol w="1152128">
                      <a:extLst>
                        <a:ext uri="{9D8B030D-6E8A-4147-A177-3AD203B41FA5}">
                          <a16:colId xmlns:a16="http://schemas.microsoft.com/office/drawing/2014/main" val="2438572298"/>
                        </a:ext>
                      </a:extLst>
                    </a:gridCol>
                    <a:gridCol w="10369152">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746032">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associative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associative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in the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of real numbers is associative, which means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It follows that, for example, 1 + (2 + 3) = (1 + 2) + 3.</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Similarly, multiplication is associative.</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Subtraction and division are not associative because 1 − (2 − 3) = 1 − (−1) = 2, whereas (1 − 2) − 3 = (−1) − 3 = −4 and 1 ÷ (2 ÷ 3) = 1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2</m:t>
                                  </m:r>
                                </m:num>
                                <m:den>
                                  <m:r>
                                    <a:rPr lang="en-GB" sz="1400" b="0" i="1" smtClean="0">
                                      <a:solidFill>
                                        <a:srgbClr val="585858"/>
                                      </a:solidFill>
                                      <a:effectLst/>
                                      <a:latin typeface="Cambria Math" panose="02040503050406030204" pitchFamily="18" charset="0"/>
                                      <a:cs typeface="Times New Roman" panose="02020603050405020304" pitchFamily="18" charset="0"/>
                                    </a:rPr>
                                    <m:t>3</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3</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whereas (1 ÷ 2) ÷ 3 = </a:t>
                          </a:r>
                          <a14:m>
                            <m:oMath xmlns:m="http://schemas.openxmlformats.org/officeDocument/2006/math">
                              <m:d>
                                <m:dPr>
                                  <m:ctrlPr>
                                    <a:rPr lang="en-GB" sz="1400" i="1" smtClean="0">
                                      <a:solidFill>
                                        <a:srgbClr val="585858"/>
                                      </a:solidFill>
                                      <a:effectLst/>
                                      <a:latin typeface="Cambria Math" panose="02040503050406030204" pitchFamily="18" charset="0"/>
                                      <a:cs typeface="Times New Roman" panose="02020603050405020304" pitchFamily="18" charset="0"/>
                                    </a:rPr>
                                  </m:ctrlPr>
                                </m:dPr>
                                <m:e>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2</m:t>
                                      </m:r>
                                    </m:den>
                                  </m:f>
                                </m:e>
                              </m:d>
                            </m:oMath>
                          </a14:m>
                          <a:r>
                            <a:rPr lang="en-GB" sz="1400" dirty="0">
                              <a:solidFill>
                                <a:srgbClr val="585858"/>
                              </a:solidFill>
                              <a:effectLst/>
                              <a:latin typeface="+mn-lt"/>
                              <a:ea typeface="Calibri" panose="020F0502020204030204" pitchFamily="34" charset="0"/>
                              <a:cs typeface="Times New Roman" panose="02020603050405020304" pitchFamily="18" charset="0"/>
                            </a:rPr>
                            <a:t> ÷ 3 =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1</m:t>
                                  </m:r>
                                </m:num>
                                <m:den>
                                  <m:r>
                                    <a:rPr lang="en-GB" sz="1400" b="0" i="1" smtClean="0">
                                      <a:solidFill>
                                        <a:srgbClr val="585858"/>
                                      </a:solidFill>
                                      <a:effectLst/>
                                      <a:latin typeface="Cambria Math" panose="02040503050406030204" pitchFamily="18" charset="0"/>
                                      <a:cs typeface="Times New Roman" panose="02020603050405020304" pitchFamily="18" charset="0"/>
                                    </a:rPr>
                                    <m:t>6</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719448778"/>
                      </a:ext>
                    </a:extLst>
                  </a:tr>
                  <a:tr h="471678">
                    <a:tc>
                      <a:txBody>
                        <a:bodyPr/>
                        <a:lstStyle/>
                        <a:p>
                          <a:pPr>
                            <a:spcBef>
                              <a:spcPts val="400"/>
                            </a:spcBef>
                            <a:spcAft>
                              <a:spcPts val="400"/>
                            </a:spcAft>
                          </a:pPr>
                          <a:r>
                            <a:rPr lang="en-GB" sz="1400">
                              <a:solidFill>
                                <a:srgbClr val="585858"/>
                              </a:solidFill>
                              <a:effectLst/>
                              <a:latin typeface="+mn-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3 = 3 × 2.</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78949882"/>
                      </a:ext>
                    </a:extLst>
                  </a:tr>
                  <a:tr h="471678">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distributive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One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distributive over another binary operation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on that set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For the set of real numbers, multiplication is distributive over addition and subtraction since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ac</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c</a:t>
                          </a:r>
                          <a:r>
                            <a:rPr lang="en-GB" sz="1400" dirty="0">
                              <a:solidFill>
                                <a:srgbClr val="585858"/>
                              </a:solidFill>
                              <a:effectLst/>
                              <a:latin typeface="+mn-lt"/>
                              <a:ea typeface="Calibri" panose="020F0502020204030204" pitchFamily="34" charset="0"/>
                              <a:cs typeface="Times New Roman" panose="02020603050405020304" pitchFamily="18" charset="0"/>
                            </a:rPr>
                            <a:t> real numbers. It follows that 4(50 + 6) = (4 × 50) + (4 × 6) and 4 × (50 − 2) = (4 × 50) − (4 × 2).</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For division,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𝑎</m:t>
                                  </m:r>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𝑏</m:t>
                                  </m:r>
                                  <m:r>
                                    <a:rPr lang="en-GB" sz="1400" b="0" i="1" smtClean="0">
                                      <a:solidFill>
                                        <a:srgbClr val="585858"/>
                                      </a:solidFill>
                                      <a:effectLst/>
                                      <a:latin typeface="Cambria Math" panose="02040503050406030204" pitchFamily="18" charset="0"/>
                                      <a:cs typeface="Times New Roman" panose="02020603050405020304" pitchFamily="18" charset="0"/>
                                    </a:rPr>
                                    <m:t>)</m:t>
                                  </m:r>
                                </m:num>
                                <m:den>
                                  <m:r>
                                    <a:rPr lang="en-GB" sz="1400" b="0" i="1" smtClean="0">
                                      <a:solidFill>
                                        <a:srgbClr val="585858"/>
                                      </a:solidFill>
                                      <a:effectLst/>
                                      <a:latin typeface="Cambria Math" panose="02040503050406030204" pitchFamily="18" charset="0"/>
                                      <a:cs typeface="Times New Roman" panose="02020603050405020304" pitchFamily="18" charset="0"/>
                                    </a:rPr>
                                    <m:t>𝑐</m:t>
                                  </m:r>
                                </m:den>
                              </m:f>
                              <m: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(division is distributive over addition), but  </a:t>
                          </a:r>
                          <a14:m>
                            <m:oMath xmlns:m="http://schemas.openxmlformats.org/officeDocument/2006/math">
                              <m:f>
                                <m:fPr>
                                  <m:ctrlPr>
                                    <a:rPr lang="en-GB" sz="1400" i="1" smtClean="0">
                                      <a:solidFill>
                                        <a:srgbClr val="585858"/>
                                      </a:solidFill>
                                      <a:effectLst/>
                                      <a:latin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cs typeface="Times New Roman" panose="02020603050405020304" pitchFamily="18" charset="0"/>
                                    </a:rPr>
                                    <m:t>𝑐</m:t>
                                  </m:r>
                                </m:num>
                                <m:den>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𝑎</m:t>
                                  </m:r>
                                  <m:r>
                                    <a:rPr lang="en-GB" sz="1400" b="0" i="1" smtClean="0">
                                      <a:solidFill>
                                        <a:srgbClr val="585858"/>
                                      </a:solidFill>
                                      <a:effectLst/>
                                      <a:latin typeface="Cambria Math" panose="02040503050406030204" pitchFamily="18" charset="0"/>
                                      <a:cs typeface="Times New Roman" panose="02020603050405020304" pitchFamily="18" charset="0"/>
                                    </a:rPr>
                                    <m:t>+</m:t>
                                  </m:r>
                                  <m:r>
                                    <a:rPr lang="en-GB" sz="1400" b="0" i="1" smtClean="0">
                                      <a:solidFill>
                                        <a:srgbClr val="585858"/>
                                      </a:solidFill>
                                      <a:effectLst/>
                                      <a:latin typeface="Cambria Math" panose="02040503050406030204" pitchFamily="18" charset="0"/>
                                      <a:cs typeface="Times New Roman" panose="02020603050405020304" pitchFamily="18" charset="0"/>
                                    </a:rPr>
                                    <m:t>𝑏</m:t>
                                  </m:r>
                                  <m:r>
                                    <a:rPr lang="en-GB" sz="1400" b="0" i="1" smtClean="0">
                                      <a:solidFill>
                                        <a:srgbClr val="585858"/>
                                      </a:solidFill>
                                      <a:effectLst/>
                                      <a:latin typeface="Cambria Math" panose="02040503050406030204" pitchFamily="18" charset="0"/>
                                      <a:cs typeface="Times New Roman" panose="02020603050405020304" pitchFamily="18" charset="0"/>
                                    </a:rPr>
                                    <m:t>)</m:t>
                                  </m:r>
                                </m:den>
                              </m:f>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𝑎</m:t>
                                  </m:r>
                                </m:den>
                              </m:f>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𝑐</m:t>
                                  </m:r>
                                </m:num>
                                <m:den>
                                  <m:r>
                                    <a:rPr lang="en-GB" sz="14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𝑏</m:t>
                                  </m:r>
                                </m:den>
                              </m:f>
                            </m:oMath>
                          </a14:m>
                          <a:r>
                            <a:rPr lang="en-GB" sz="1400" dirty="0">
                              <a:solidFill>
                                <a:srgbClr val="585858"/>
                              </a:solidFill>
                              <a:effectLst/>
                              <a:latin typeface="+mn-lt"/>
                              <a:ea typeface="Calibri" panose="020F0502020204030204" pitchFamily="34" charset="0"/>
                              <a:cs typeface="Times New Roman" panose="02020603050405020304" pitchFamily="18" charset="0"/>
                            </a:rPr>
                            <a:t> (addition is not distributive over division).</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subtraction and division are not distributive over other number operations.</a:t>
                          </a:r>
                        </a:p>
                      </a:txBody>
                      <a:tcPr marL="68580" marR="68580" marT="0" marB="0"/>
                    </a:tc>
                    <a:extLst>
                      <a:ext uri="{0D108BD9-81ED-4DB2-BD59-A6C34878D82A}">
                        <a16:rowId xmlns:a16="http://schemas.microsoft.com/office/drawing/2014/main" val="2755903003"/>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375389778"/>
                  </p:ext>
                </p:extLst>
              </p:nvPr>
            </p:nvGraphicFramePr>
            <p:xfrm>
              <a:off x="335360" y="1027525"/>
              <a:ext cx="11521280" cy="4802950"/>
            </p:xfrm>
            <a:graphic>
              <a:graphicData uri="http://schemas.openxmlformats.org/drawingml/2006/table">
                <a:tbl>
                  <a:tblPr firstRow="1" bandRow="1">
                    <a:tableStyleId>{E8B1032C-EA38-4F05-BA0D-38AFFFC7BED3}</a:tableStyleId>
                  </a:tblPr>
                  <a:tblGrid>
                    <a:gridCol w="1152128">
                      <a:extLst>
                        <a:ext uri="{9D8B030D-6E8A-4147-A177-3AD203B41FA5}">
                          <a16:colId xmlns:a16="http://schemas.microsoft.com/office/drawing/2014/main" val="2438572298"/>
                        </a:ext>
                      </a:extLst>
                    </a:gridCol>
                    <a:gridCol w="10369152">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1690878">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associative</a:t>
                          </a:r>
                        </a:p>
                      </a:txBody>
                      <a:tcPr marL="68580" marR="68580" marT="0" marB="0"/>
                    </a:tc>
                    <a:tc>
                      <a:txBody>
                        <a:bodyPr/>
                        <a:lstStyle/>
                        <a:p>
                          <a:endParaRPr lang="en-US"/>
                        </a:p>
                      </a:txBody>
                      <a:tcPr marL="68580" marR="68580" marT="0" marB="0">
                        <a:blipFill>
                          <a:blip r:embed="rId2"/>
                          <a:stretch>
                            <a:fillRect l="-11229" t="-22662" r="-235" b="-168345"/>
                          </a:stretch>
                        </a:blipFill>
                      </a:tcPr>
                    </a:tc>
                    <a:extLst>
                      <a:ext uri="{0D108BD9-81ED-4DB2-BD59-A6C34878D82A}">
                        <a16:rowId xmlns:a16="http://schemas.microsoft.com/office/drawing/2014/main" val="2719448778"/>
                      </a:ext>
                    </a:extLst>
                  </a:tr>
                  <a:tr h="1056640">
                    <a:tc>
                      <a:txBody>
                        <a:bodyPr/>
                        <a:lstStyle/>
                        <a:p>
                          <a:pPr>
                            <a:spcBef>
                              <a:spcPts val="400"/>
                            </a:spcBef>
                            <a:spcAft>
                              <a:spcPts val="400"/>
                            </a:spcAft>
                          </a:pPr>
                          <a:r>
                            <a:rPr lang="en-GB" sz="1400">
                              <a:solidFill>
                                <a:srgbClr val="585858"/>
                              </a:solidFill>
                              <a:effectLst/>
                              <a:latin typeface="+mn-lt"/>
                              <a:ea typeface="Calibri" panose="020F0502020204030204" pitchFamily="34" charset="0"/>
                              <a:cs typeface="Times New Roman" panose="02020603050405020304" pitchFamily="18" charset="0"/>
                            </a:rPr>
                            <a:t>commutative</a:t>
                          </a:r>
                        </a:p>
                      </a:txBody>
                      <a:tcPr marL="68580" marR="68580" marT="0" marB="0"/>
                    </a:tc>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 binary operation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on a set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 is commutative if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Cambria Math" panose="02040503050406030204" pitchFamily="18" charset="0"/>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S</a:t>
                          </a:r>
                          <a:r>
                            <a:rPr lang="en-GB" sz="1400" dirty="0">
                              <a:solidFill>
                                <a:srgbClr val="585858"/>
                              </a:solidFill>
                              <a:effectLst/>
                              <a:latin typeface="+mn-lt"/>
                              <a:ea typeface="Calibri" panose="020F0502020204030204" pitchFamily="34" charset="0"/>
                              <a:cs typeface="Times New Roman" panose="02020603050405020304" pitchFamily="18" charset="0"/>
                            </a:rPr>
                            <a:t>.</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Addition and multiplication of real numbers are commutative where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for all real numbers </a:t>
                          </a:r>
                          <a:r>
                            <a:rPr lang="en-GB" sz="1400" i="1" dirty="0">
                              <a:solidFill>
                                <a:srgbClr val="585858"/>
                              </a:solidFill>
                              <a:effectLst/>
                              <a:latin typeface="+mn-lt"/>
                              <a:ea typeface="Calibri" panose="020F0502020204030204" pitchFamily="34" charset="0"/>
                              <a:cs typeface="Times New Roman" panose="02020603050405020304" pitchFamily="18" charset="0"/>
                            </a:rPr>
                            <a:t>a</a:t>
                          </a:r>
                          <a:r>
                            <a:rPr lang="en-GB" sz="1400" dirty="0">
                              <a:solidFill>
                                <a:srgbClr val="585858"/>
                              </a:solidFill>
                              <a:effectLst/>
                              <a:latin typeface="+mn-lt"/>
                              <a:ea typeface="Calibri" panose="020F0502020204030204" pitchFamily="34" charset="0"/>
                              <a:cs typeface="Times New Roman" panose="02020603050405020304" pitchFamily="18" charset="0"/>
                            </a:rPr>
                            <a:t> and </a:t>
                          </a:r>
                          <a:r>
                            <a:rPr lang="en-GB" sz="1400" i="1" dirty="0">
                              <a:solidFill>
                                <a:srgbClr val="585858"/>
                              </a:solidFill>
                              <a:effectLst/>
                              <a:latin typeface="+mn-lt"/>
                              <a:ea typeface="Calibri" panose="020F0502020204030204" pitchFamily="34" charset="0"/>
                              <a:cs typeface="Times New Roman" panose="02020603050405020304" pitchFamily="18" charset="0"/>
                            </a:rPr>
                            <a:t>b</a:t>
                          </a:r>
                          <a:r>
                            <a:rPr lang="en-GB" sz="1400" dirty="0">
                              <a:solidFill>
                                <a:srgbClr val="585858"/>
                              </a:solidFill>
                              <a:effectLst/>
                              <a:latin typeface="+mn-lt"/>
                              <a:ea typeface="Calibri" panose="020F0502020204030204" pitchFamily="34" charset="0"/>
                              <a:cs typeface="Times New Roman" panose="02020603050405020304" pitchFamily="18" charset="0"/>
                            </a:rPr>
                            <a:t>. It follows that, for example, 2 + 3 = 3 + 2 and 2 </a:t>
                          </a:r>
                          <a:r>
                            <a:rPr lang="en-GB" sz="1400" dirty="0">
                              <a:solidFill>
                                <a:srgbClr val="585858"/>
                              </a:solidFill>
                              <a:effectLst/>
                              <a:latin typeface="+mn-lt"/>
                              <a:ea typeface="Calibri" panose="020F0502020204030204" pitchFamily="34" charset="0"/>
                              <a:cs typeface="Myriad Pro"/>
                            </a:rPr>
                            <a:t>×</a:t>
                          </a:r>
                          <a:r>
                            <a:rPr lang="en-GB" sz="1400" dirty="0">
                              <a:solidFill>
                                <a:srgbClr val="585858"/>
                              </a:solidFill>
                              <a:effectLst/>
                              <a:latin typeface="+mn-lt"/>
                              <a:ea typeface="Calibri" panose="020F0502020204030204" pitchFamily="34" charset="0"/>
                              <a:cs typeface="Times New Roman" panose="02020603050405020304" pitchFamily="18" charset="0"/>
                            </a:rPr>
                            <a:t> 3 = 3 × 2.</a:t>
                          </a:r>
                        </a:p>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Subtraction and division are not commutative since, as counter examples, 2 − 3 ≠ 3 − 2 and 2 ÷ 3 ≠ 3 ÷ 2.</a:t>
                          </a:r>
                        </a:p>
                      </a:txBody>
                      <a:tcPr marL="68580" marR="68580" marT="0" marB="0"/>
                    </a:tc>
                    <a:extLst>
                      <a:ext uri="{0D108BD9-81ED-4DB2-BD59-A6C34878D82A}">
                        <a16:rowId xmlns:a16="http://schemas.microsoft.com/office/drawing/2014/main" val="78949882"/>
                      </a:ext>
                    </a:extLst>
                  </a:tr>
                  <a:tr h="1684592">
                    <a:tc>
                      <a:txBody>
                        <a:bodyPr/>
                        <a:lstStyle/>
                        <a:p>
                          <a:pPr>
                            <a:spcBef>
                              <a:spcPts val="400"/>
                            </a:spcBef>
                            <a:spcAft>
                              <a:spcPts val="400"/>
                            </a:spcAft>
                          </a:pPr>
                          <a:r>
                            <a:rPr lang="en-GB" sz="1400" dirty="0">
                              <a:solidFill>
                                <a:srgbClr val="585858"/>
                              </a:solidFill>
                              <a:effectLst/>
                              <a:latin typeface="+mn-lt"/>
                              <a:ea typeface="Calibri" panose="020F0502020204030204" pitchFamily="34" charset="0"/>
                              <a:cs typeface="Times New Roman" panose="02020603050405020304" pitchFamily="18" charset="0"/>
                            </a:rPr>
                            <a:t>distributive</a:t>
                          </a:r>
                        </a:p>
                      </a:txBody>
                      <a:tcPr marL="68580" marR="68580" marT="0" marB="0"/>
                    </a:tc>
                    <a:tc>
                      <a:txBody>
                        <a:bodyPr/>
                        <a:lstStyle/>
                        <a:p>
                          <a:endParaRPr lang="en-US"/>
                        </a:p>
                      </a:txBody>
                      <a:tcPr marL="68580" marR="68580" marT="0" marB="0">
                        <a:blipFill>
                          <a:blip r:embed="rId2"/>
                          <a:stretch>
                            <a:fillRect l="-11229" t="-185560" r="-235" b="-6498"/>
                          </a:stretch>
                        </a:blipFill>
                      </a:tcPr>
                    </a:tc>
                    <a:extLst>
                      <a:ext uri="{0D108BD9-81ED-4DB2-BD59-A6C34878D82A}">
                        <a16:rowId xmlns:a16="http://schemas.microsoft.com/office/drawing/2014/main" val="2755903003"/>
                      </a:ext>
                    </a:extLst>
                  </a:tr>
                </a:tbl>
              </a:graphicData>
            </a:graphic>
          </p:graphicFrame>
        </mc:Fallback>
      </mc:AlternateContent>
    </p:spTree>
    <p:extLst>
      <p:ext uri="{BB962C8B-B14F-4D97-AF65-F5344CB8AC3E}">
        <p14:creationId xmlns:p14="http://schemas.microsoft.com/office/powerpoint/2010/main" val="1792976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a:xfrm>
            <a:off x="335360" y="353327"/>
            <a:ext cx="10972800" cy="982117"/>
          </a:xfrm>
        </p:spPr>
        <p:txBody>
          <a:bodyPr>
            <a:normAutofit/>
          </a:bodyPr>
          <a:lstStyle/>
          <a:p>
            <a:r>
              <a:rPr lang="en-GB" sz="3200" dirty="0"/>
              <a:t>Key vocabulary (2)</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335360" y="1340768"/>
              <a:ext cx="11521280" cy="3528393"/>
            </p:xfrm>
            <a:graphic>
              <a:graphicData uri="http://schemas.openxmlformats.org/drawingml/2006/table">
                <a:tbl>
                  <a:tblPr firstRow="1" bandRow="1">
                    <a:tableStyleId>{E8B1032C-EA38-4F05-BA0D-38AFFFC7BED3}</a:tableStyleId>
                  </a:tblPr>
                  <a:tblGrid>
                    <a:gridCol w="1477499">
                      <a:extLst>
                        <a:ext uri="{9D8B030D-6E8A-4147-A177-3AD203B41FA5}">
                          <a16:colId xmlns:a16="http://schemas.microsoft.com/office/drawing/2014/main" val="2438572298"/>
                        </a:ext>
                      </a:extLst>
                    </a:gridCol>
                    <a:gridCol w="10043781">
                      <a:extLst>
                        <a:ext uri="{9D8B030D-6E8A-4147-A177-3AD203B41FA5}">
                          <a16:colId xmlns:a16="http://schemas.microsoft.com/office/drawing/2014/main" val="1416496605"/>
                        </a:ext>
                      </a:extLst>
                    </a:gridCol>
                  </a:tblGrid>
                  <a:tr h="389119">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494928">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multiplicative identity</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multiplicative identity (i.e. the identity for multiplication and division) is 1.</a:t>
                          </a:r>
                        </a:p>
                      </a:txBody>
                      <a:tcPr marL="68580" marR="68580" marT="0" marB="0"/>
                    </a:tc>
                    <a:extLst>
                      <a:ext uri="{0D108BD9-81ED-4DB2-BD59-A6C34878D82A}">
                        <a16:rowId xmlns:a16="http://schemas.microsoft.com/office/drawing/2014/main" val="78949882"/>
                      </a:ext>
                    </a:extLst>
                  </a:tr>
                  <a:tr h="1455400">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rational number</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A number that is an integer or that can be expressed as a fraction whose numerator and denominator are integers, and whose denominator is not zero.</a:t>
                          </a:r>
                        </a:p>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Examples: −1,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cs typeface="Times New Roman" panose="02020603050405020304" pitchFamily="18" charset="0"/>
                                    </a:rPr>
                                    <m:t>1</m:t>
                                  </m:r>
                                </m:num>
                                <m:den>
                                  <m:r>
                                    <a:rPr lang="en-GB" sz="1400" kern="1200" smtClean="0">
                                      <a:solidFill>
                                        <a:srgbClr val="585858"/>
                                      </a:solidFill>
                                      <a:effectLst/>
                                      <a:latin typeface="Cambria Math" panose="02040503050406030204" pitchFamily="18" charset="0"/>
                                      <a:cs typeface="Times New Roman" panose="02020603050405020304" pitchFamily="18" charset="0"/>
                                    </a:rPr>
                                    <m:t>3</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a:t>
                          </a:r>
                          <a14:m>
                            <m:oMath xmlns:m="http://schemas.openxmlformats.org/officeDocument/2006/math">
                              <m:f>
                                <m:fPr>
                                  <m:ctrlPr>
                                    <a:rPr lang="en-GB" sz="1400" i="1" kern="1200" smtClean="0">
                                      <a:solidFill>
                                        <a:srgbClr val="585858"/>
                                      </a:solidFill>
                                      <a:effectLst/>
                                      <a:latin typeface="Cambria Math" panose="02040503050406030204" pitchFamily="18" charset="0"/>
                                      <a:cs typeface="Times New Roman" panose="02020603050405020304" pitchFamily="18" charset="0"/>
                                    </a:rPr>
                                  </m:ctrlPr>
                                </m:fPr>
                                <m:num>
                                  <m:r>
                                    <a:rPr lang="en-GB" sz="1400" kern="1200" smtClean="0">
                                      <a:solidFill>
                                        <a:srgbClr val="585858"/>
                                      </a:solidFill>
                                      <a:effectLst/>
                                      <a:latin typeface="Cambria Math" panose="02040503050406030204" pitchFamily="18" charset="0"/>
                                      <a:cs typeface="Times New Roman" panose="02020603050405020304" pitchFamily="18" charset="0"/>
                                    </a:rPr>
                                    <m:t>3</m:t>
                                  </m:r>
                                </m:num>
                                <m:den>
                                  <m:r>
                                    <a:rPr lang="en-GB" sz="1400" kern="1200" smtClean="0">
                                      <a:solidFill>
                                        <a:srgbClr val="585858"/>
                                      </a:solidFill>
                                      <a:effectLst/>
                                      <a:latin typeface="Cambria Math" panose="02040503050406030204" pitchFamily="18" charset="0"/>
                                      <a:cs typeface="Times New Roman" panose="02020603050405020304" pitchFamily="18" charset="0"/>
                                    </a:rPr>
                                    <m:t>5</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9, 235. </a:t>
                          </a:r>
                        </a:p>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Rational numbers, when expressed as decimals, are recurring decimals or finite (terminating) decimals. Numbers that are not rational are irrational. Irrational numbers include </a:t>
                          </a:r>
                          <a14:m>
                            <m:oMath xmlns:m="http://schemas.openxmlformats.org/officeDocument/2006/math">
                              <m:rad>
                                <m:radPr>
                                  <m:degHide m:val="on"/>
                                  <m:ctrlPr>
                                    <a:rPr lang="en-GB" sz="1400" i="1" kern="1200" smtClean="0">
                                      <a:solidFill>
                                        <a:srgbClr val="585858"/>
                                      </a:solidFill>
                                      <a:effectLst/>
                                      <a:latin typeface="Cambria Math" panose="02040503050406030204" pitchFamily="18" charset="0"/>
                                      <a:cs typeface="Times New Roman" panose="02020603050405020304" pitchFamily="18" charset="0"/>
                                    </a:rPr>
                                  </m:ctrlPr>
                                </m:radPr>
                                <m:deg/>
                                <m:e>
                                  <m:r>
                                    <a:rPr lang="en-GB" sz="1400" b="0" i="1" kern="1200" smtClean="0">
                                      <a:solidFill>
                                        <a:srgbClr val="585858"/>
                                      </a:solidFill>
                                      <a:effectLst/>
                                      <a:latin typeface="Cambria Math" panose="02040503050406030204" pitchFamily="18" charset="0"/>
                                      <a:cs typeface="Times New Roman" panose="02020603050405020304" pitchFamily="18" charset="0"/>
                                    </a:rPr>
                                    <m:t>5</m:t>
                                  </m:r>
                                </m:e>
                              </m:rad>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and </a:t>
                          </a:r>
                          <a14:m>
                            <m:oMath xmlns:m="http://schemas.openxmlformats.org/officeDocument/2006/math">
                              <m:r>
                                <a:rPr lang="en-GB" sz="140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which produce infinite, non-recurring decimals.</a:t>
                          </a:r>
                        </a:p>
                      </a:txBody>
                      <a:tcPr marL="68580" marR="68580" marT="0" marB="0"/>
                    </a:tc>
                    <a:extLst>
                      <a:ext uri="{0D108BD9-81ED-4DB2-BD59-A6C34878D82A}">
                        <a16:rowId xmlns:a16="http://schemas.microsoft.com/office/drawing/2014/main" val="1093196103"/>
                      </a:ext>
                    </a:extLst>
                  </a:tr>
                  <a:tr h="1188946">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reciprocal</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The multiplicative inverse of any non-zero number. Any non-zero number multiplied by its reciprocal is equal to 1. In symbols, </a:t>
                          </a:r>
                          <a14:m>
                            <m:oMath xmlns:m="http://schemas.openxmlformats.org/officeDocument/2006/math">
                              <m:r>
                                <a:rPr lang="en-GB" sz="1400" b="0" i="1" kern="120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𝑥</m:t>
                                  </m:r>
                                </m:den>
                              </m:f>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for all </a:t>
                          </a:r>
                          <a14:m>
                            <m:oMath xmlns:m="http://schemas.openxmlformats.org/officeDocument/2006/math">
                              <m:r>
                                <a:rPr lang="en-GB" sz="1400" i="1" kern="1200"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 0.</a:t>
                          </a:r>
                        </a:p>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Multiplying by </a:t>
                          </a:r>
                          <a14:m>
                            <m:oMath xmlns:m="http://schemas.openxmlformats.org/officeDocument/2006/math">
                              <m:f>
                                <m:fPr>
                                  <m:ctrlP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400" b="0" i="1" kern="1200"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𝑥</m:t>
                                  </m:r>
                                </m:den>
                              </m:f>
                            </m:oMath>
                          </a14:m>
                          <a:r>
                            <a:rPr lang="en-GB" sz="1400" kern="1200" dirty="0">
                              <a:solidFill>
                                <a:srgbClr val="585858"/>
                              </a:solidFill>
                              <a:effectLst/>
                              <a:latin typeface="+mn-lt"/>
                              <a:ea typeface="Calibri" panose="020F0502020204030204" pitchFamily="34" charset="0"/>
                              <a:cs typeface="Times New Roman" panose="02020603050405020304" pitchFamily="18" charset="0"/>
                            </a:rPr>
                            <a:t> is the same as dividing by x, and, since division by zero is not defined, zero has to be excluded from all other numbers that have a reciprocal.</a:t>
                          </a:r>
                        </a:p>
                      </a:txBody>
                      <a:tcPr marL="68580" marR="68580" marT="0" marB="0"/>
                    </a:tc>
                    <a:extLst>
                      <a:ext uri="{0D108BD9-81ED-4DB2-BD59-A6C34878D82A}">
                        <a16:rowId xmlns:a16="http://schemas.microsoft.com/office/drawing/2014/main" val="312640338"/>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826245099"/>
                  </p:ext>
                </p:extLst>
              </p:nvPr>
            </p:nvGraphicFramePr>
            <p:xfrm>
              <a:off x="335360" y="1340768"/>
              <a:ext cx="11521280" cy="3528393"/>
            </p:xfrm>
            <a:graphic>
              <a:graphicData uri="http://schemas.openxmlformats.org/drawingml/2006/table">
                <a:tbl>
                  <a:tblPr firstRow="1" bandRow="1">
                    <a:tableStyleId>{E8B1032C-EA38-4F05-BA0D-38AFFFC7BED3}</a:tableStyleId>
                  </a:tblPr>
                  <a:tblGrid>
                    <a:gridCol w="1477499">
                      <a:extLst>
                        <a:ext uri="{9D8B030D-6E8A-4147-A177-3AD203B41FA5}">
                          <a16:colId xmlns:a16="http://schemas.microsoft.com/office/drawing/2014/main" val="2438572298"/>
                        </a:ext>
                      </a:extLst>
                    </a:gridCol>
                    <a:gridCol w="10043781">
                      <a:extLst>
                        <a:ext uri="{9D8B030D-6E8A-4147-A177-3AD203B41FA5}">
                          <a16:colId xmlns:a16="http://schemas.microsoft.com/office/drawing/2014/main" val="1416496605"/>
                        </a:ext>
                      </a:extLst>
                    </a:gridCol>
                  </a:tblGrid>
                  <a:tr h="389119">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494928">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multiplicative identity</a:t>
                          </a:r>
                        </a:p>
                      </a:txBody>
                      <a:tcPr marL="68580" marR="68580" marT="0" marB="0"/>
                    </a:tc>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An identity is a number such that when another number is combined with it (using a given operation) it does not change that number. The multiplicative identity (i.e. the identity for multiplication and division) is 1.</a:t>
                          </a:r>
                        </a:p>
                      </a:txBody>
                      <a:tcPr marL="68580" marR="68580" marT="0" marB="0"/>
                    </a:tc>
                    <a:extLst>
                      <a:ext uri="{0D108BD9-81ED-4DB2-BD59-A6C34878D82A}">
                        <a16:rowId xmlns:a16="http://schemas.microsoft.com/office/drawing/2014/main" val="78949882"/>
                      </a:ext>
                    </a:extLst>
                  </a:tr>
                  <a:tr h="1455400">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rational number</a:t>
                          </a:r>
                        </a:p>
                      </a:txBody>
                      <a:tcPr marL="68580" marR="68580" marT="0" marB="0"/>
                    </a:tc>
                    <a:tc>
                      <a:txBody>
                        <a:bodyPr/>
                        <a:lstStyle/>
                        <a:p>
                          <a:endParaRPr lang="en-US"/>
                        </a:p>
                      </a:txBody>
                      <a:tcPr marL="68580" marR="68580" marT="0" marB="0">
                        <a:blipFill>
                          <a:blip r:embed="rId2"/>
                          <a:stretch>
                            <a:fillRect l="-14806" t="-61250" r="-243" b="-85000"/>
                          </a:stretch>
                        </a:blipFill>
                      </a:tcPr>
                    </a:tc>
                    <a:extLst>
                      <a:ext uri="{0D108BD9-81ED-4DB2-BD59-A6C34878D82A}">
                        <a16:rowId xmlns:a16="http://schemas.microsoft.com/office/drawing/2014/main" val="1093196103"/>
                      </a:ext>
                    </a:extLst>
                  </a:tr>
                  <a:tr h="1188946">
                    <a:tc>
                      <a:txBody>
                        <a:bodyPr/>
                        <a:lstStyle/>
                        <a:p>
                          <a:pPr>
                            <a:spcBef>
                              <a:spcPts val="400"/>
                            </a:spcBef>
                            <a:spcAft>
                              <a:spcPts val="400"/>
                            </a:spcAft>
                          </a:pPr>
                          <a:r>
                            <a:rPr lang="en-GB" sz="1400" kern="1200" dirty="0">
                              <a:solidFill>
                                <a:srgbClr val="585858"/>
                              </a:solidFill>
                              <a:effectLst/>
                              <a:latin typeface="+mn-lt"/>
                              <a:ea typeface="Calibri" panose="020F0502020204030204" pitchFamily="34" charset="0"/>
                              <a:cs typeface="Times New Roman" panose="02020603050405020304" pitchFamily="18" charset="0"/>
                            </a:rPr>
                            <a:t>reciprocal</a:t>
                          </a:r>
                        </a:p>
                      </a:txBody>
                      <a:tcPr marL="68580" marR="68580" marT="0" marB="0"/>
                    </a:tc>
                    <a:tc>
                      <a:txBody>
                        <a:bodyPr/>
                        <a:lstStyle/>
                        <a:p>
                          <a:endParaRPr lang="en-US"/>
                        </a:p>
                      </a:txBody>
                      <a:tcPr marL="68580" marR="68580" marT="0" marB="0">
                        <a:blipFill>
                          <a:blip r:embed="rId2"/>
                          <a:stretch>
                            <a:fillRect l="-14806" t="-198462" r="-243" b="-4615"/>
                          </a:stretch>
                        </a:blipFill>
                      </a:tcPr>
                    </a:tc>
                    <a:extLst>
                      <a:ext uri="{0D108BD9-81ED-4DB2-BD59-A6C34878D82A}">
                        <a16:rowId xmlns:a16="http://schemas.microsoft.com/office/drawing/2014/main" val="312640338"/>
                      </a:ext>
                    </a:extLst>
                  </a:tr>
                </a:tbl>
              </a:graphicData>
            </a:graphic>
          </p:graphicFrame>
        </mc:Fallback>
      </mc:AlternateContent>
    </p:spTree>
    <p:extLst>
      <p:ext uri="{BB962C8B-B14F-4D97-AF65-F5344CB8AC3E}">
        <p14:creationId xmlns:p14="http://schemas.microsoft.com/office/powerpoint/2010/main" val="729736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3888432"/>
          </a:xfrm>
        </p:spPr>
        <p:txBody>
          <a:bodyPr/>
          <a:lstStyle/>
          <a:p>
            <a:r>
              <a:rPr lang="en-GB" dirty="0"/>
              <a:t>There are a number of different representations that you may wish to use to support students’ understanding of this key idea. These might include:</a:t>
            </a:r>
          </a:p>
          <a:p>
            <a:endParaRPr lang="en-GB" dirty="0"/>
          </a:p>
        </p:txBody>
      </p:sp>
      <p:sp>
        <p:nvSpPr>
          <p:cNvPr id="9" name="TextBox 8">
            <a:extLst>
              <a:ext uri="{FF2B5EF4-FFF2-40B4-BE49-F238E27FC236}">
                <a16:creationId xmlns:a16="http://schemas.microsoft.com/office/drawing/2014/main" id="{87DBA3AC-E65A-455F-8954-CFDE8A02F5F9}"/>
              </a:ext>
            </a:extLst>
          </p:cNvPr>
          <p:cNvSpPr txBox="1"/>
          <p:nvPr/>
        </p:nvSpPr>
        <p:spPr>
          <a:xfrm>
            <a:off x="581046" y="2108558"/>
            <a:ext cx="8179249" cy="3229602"/>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Arrays and area models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array is a useful image for revealing the commutative and distributive properties of multiplication. When the rectangle has continuous measures for the dimensions, it becomes a useful way of thinking about the product of any two numbers including decimals and fractions.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Bar models</a:t>
            </a:r>
          </a:p>
          <a:p>
            <a:pPr marL="742950" marR="0" lvl="1" indent="-285750" algn="l" defTabSz="914400" rtl="0" eaLnBrk="1" fontAlgn="auto" latinLnBrk="0" hangingPunct="1">
              <a:lnSpc>
                <a:spcPct val="90000"/>
              </a:lnSpc>
              <a:spcBef>
                <a:spcPts val="500"/>
              </a:spcBef>
              <a:spcAft>
                <a:spcPts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Bar models can be very useful to support students in representing (literally, re-presenting) problems to reveal additive and multiplicative structures, including those involving fractions. </a:t>
            </a:r>
          </a:p>
        </p:txBody>
      </p:sp>
      <p:pic>
        <p:nvPicPr>
          <p:cNvPr id="10" name="Picture 9">
            <a:extLst>
              <a:ext uri="{FF2B5EF4-FFF2-40B4-BE49-F238E27FC236}">
                <a16:creationId xmlns:a16="http://schemas.microsoft.com/office/drawing/2014/main" id="{5AF97BB4-D714-44CB-A319-932C598671CF}"/>
              </a:ext>
            </a:extLst>
          </p:cNvPr>
          <p:cNvPicPr/>
          <p:nvPr/>
        </p:nvPicPr>
        <p:blipFill>
          <a:blip r:embed="rId3">
            <a:extLst>
              <a:ext uri="{28A0092B-C50C-407E-A947-70E740481C1C}">
                <a14:useLocalDpi xmlns:a14="http://schemas.microsoft.com/office/drawing/2010/main" val="0"/>
              </a:ext>
            </a:extLst>
          </a:blip>
          <a:stretch>
            <a:fillRect/>
          </a:stretch>
        </p:blipFill>
        <p:spPr>
          <a:xfrm>
            <a:off x="7176120" y="2329587"/>
            <a:ext cx="6414679" cy="1930574"/>
          </a:xfrm>
          <a:prstGeom prst="rect">
            <a:avLst/>
          </a:prstGeom>
        </p:spPr>
      </p:pic>
    </p:spTree>
    <p:extLst>
      <p:ext uri="{BB962C8B-B14F-4D97-AF65-F5344CB8AC3E}">
        <p14:creationId xmlns:p14="http://schemas.microsoft.com/office/powerpoint/2010/main" val="2638343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96752"/>
            <a:ext cx="10972800" cy="3888432"/>
          </a:xfrm>
        </p:spPr>
        <p:txBody>
          <a:bodyPr>
            <a:noAutofit/>
          </a:bodyPr>
          <a:lstStyle/>
          <a:p>
            <a:pPr marL="0" indent="0">
              <a:buNone/>
            </a:pPr>
            <a:r>
              <a:rPr lang="en-GB" sz="2000" dirty="0"/>
              <a:t>From Upper Key Stage 2, students will bring experience of:</a:t>
            </a:r>
          </a:p>
          <a:p>
            <a:pPr marL="400050"/>
            <a:r>
              <a:rPr lang="en-GB" sz="1800" dirty="0"/>
              <a:t>multiplying multi-digit numbers up to four digits by a two-digit whole number using the formal written method of long multiplication</a:t>
            </a:r>
          </a:p>
          <a:p>
            <a:pPr marL="400050"/>
            <a:r>
              <a:rPr lang="en-GB" sz="1800" dirty="0"/>
              <a:t>dividing numbers up to four digits by a two-digit whole number using the formal written method of long division, and interpreting remainders as whole number remainders, fractions, or by rounding, as appropriate for the context</a:t>
            </a:r>
          </a:p>
          <a:p>
            <a:pPr marL="400050"/>
            <a:r>
              <a:rPr lang="en-GB" sz="1800" dirty="0"/>
              <a:t>dividing numbers up to four digits by a two-digit number using the formal written method of short division where appropriate, and interpreting remainders according to the context</a:t>
            </a:r>
          </a:p>
          <a:p>
            <a:pPr marL="400050"/>
            <a:r>
              <a:rPr lang="en-GB" sz="1800" dirty="0"/>
              <a:t>performing mental calculations, including with mixed operations and large numbers</a:t>
            </a:r>
          </a:p>
          <a:p>
            <a:pPr marL="400050"/>
            <a:r>
              <a:rPr lang="en-GB" sz="1800" dirty="0"/>
              <a:t>using their knowledge of the order of operations to carry out calculations involving the four operations</a:t>
            </a:r>
          </a:p>
          <a:p>
            <a:pPr marL="400050"/>
            <a:r>
              <a:rPr lang="en-GB" sz="1800" dirty="0"/>
              <a:t>solving addition and subtraction multi-step problems in contexts, deciding which operations and methods to use and why </a:t>
            </a:r>
          </a:p>
          <a:p>
            <a:endParaRPr lang="en-GB" dirty="0"/>
          </a:p>
        </p:txBody>
      </p:sp>
    </p:spTree>
    <p:extLst>
      <p:ext uri="{BB962C8B-B14F-4D97-AF65-F5344CB8AC3E}">
        <p14:creationId xmlns:p14="http://schemas.microsoft.com/office/powerpoint/2010/main" val="2473925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From Upper Key Stage 2, students will bring experience of:</a:t>
                </a:r>
              </a:p>
              <a:p>
                <a:r>
                  <a:rPr lang="en-GB" sz="1800" dirty="0"/>
                  <a:t>solving problems involving addition, subtraction, multiplication and division</a:t>
                </a:r>
              </a:p>
              <a:p>
                <a:r>
                  <a:rPr lang="en-GB" sz="1800" dirty="0"/>
                  <a:t>using estimation to check answers to calculations and determine, in the context of a problem, an appropriate degree of accuracy</a:t>
                </a:r>
              </a:p>
              <a:p>
                <a:r>
                  <a:rPr lang="en-GB" sz="1800" dirty="0"/>
                  <a:t>adding and subtracting fractions with different denominators and mixed numbers, using the concept of equivalent fractions</a:t>
                </a:r>
              </a:p>
              <a:p>
                <a:r>
                  <a:rPr lang="en-GB" sz="1800" dirty="0"/>
                  <a:t>multiplying simple pairs of proper fractions, writing the answer in its simplest form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4</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2</m:t>
                        </m:r>
                      </m:den>
                    </m:f>
                    <m:r>
                      <a:rPr lang="en-GB" sz="1800" i="1" smtClean="0">
                        <a:latin typeface="Cambria Math" panose="02040503050406030204" pitchFamily="18" charset="0"/>
                        <a:ea typeface="Cambria Math" panose="02040503050406030204" pitchFamily="18" charset="0"/>
                      </a:rPr>
                      <m:t>=</m:t>
                    </m:r>
                    <m:f>
                      <m:fPr>
                        <m:ctrlPr>
                          <a:rPr lang="en-GB" sz="180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8</m:t>
                        </m:r>
                      </m:den>
                    </m:f>
                  </m:oMath>
                </a14:m>
                <a:r>
                  <a:rPr lang="en-GB" sz="1800" dirty="0"/>
                  <a:t>]</a:t>
                </a:r>
              </a:p>
              <a:p>
                <a:r>
                  <a:rPr lang="en-GB" sz="1800" dirty="0"/>
                  <a:t>dividing proper fractions by whole numbers [e.g.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3</m:t>
                        </m:r>
                      </m:den>
                    </m:f>
                    <m:r>
                      <a:rPr lang="en-GB" sz="180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2=</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1</m:t>
                        </m:r>
                      </m:num>
                      <m:den>
                        <m:r>
                          <a:rPr lang="en-GB" sz="1800" b="0" i="1" smtClean="0">
                            <a:latin typeface="Cambria Math" panose="02040503050406030204" pitchFamily="18" charset="0"/>
                            <a:ea typeface="Cambria Math" panose="02040503050406030204" pitchFamily="18" charset="0"/>
                          </a:rPr>
                          <m:t>6</m:t>
                        </m:r>
                      </m:den>
                    </m:f>
                  </m:oMath>
                </a14:m>
                <a:r>
                  <a:rPr lang="en-GB" sz="1800" dirty="0"/>
                  <a:t>]</a:t>
                </a:r>
              </a:p>
              <a:p>
                <a:r>
                  <a:rPr lang="en-GB" sz="1800" dirty="0"/>
                  <a:t>multiplying one-digit numbers with up to two decimal places by whole numbers</a:t>
                </a:r>
              </a:p>
              <a:p>
                <a:r>
                  <a:rPr lang="en-GB" sz="1800" dirty="0"/>
                  <a:t>using written division methods in cases where the answer has up to two decimal places.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96752"/>
                <a:ext cx="10972800" cy="3888432"/>
              </a:xfrm>
              <a:blipFill>
                <a:blip r:embed="rId3"/>
                <a:stretch>
                  <a:fillRect l="-556" t="-1411"/>
                </a:stretch>
              </a:blipFill>
            </p:spPr>
            <p:txBody>
              <a:bodyPr/>
              <a:lstStyle/>
              <a:p>
                <a:r>
                  <a:rPr lang="en-GB">
                    <a:noFill/>
                  </a:rPr>
                  <a:t> </a:t>
                </a:r>
              </a:p>
            </p:txBody>
          </p:sp>
        </mc:Fallback>
      </mc:AlternateContent>
    </p:spTree>
    <p:extLst>
      <p:ext uri="{BB962C8B-B14F-4D97-AF65-F5344CB8AC3E}">
        <p14:creationId xmlns:p14="http://schemas.microsoft.com/office/powerpoint/2010/main" val="1267945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calculate with roots and with integer {and fractional} indices </a:t>
                </a:r>
              </a:p>
              <a:p>
                <a:r>
                  <a:rPr lang="en-GB" sz="1800" dirty="0"/>
                  <a:t>calculate exactly with fractions, {surds} and multiples of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oMath>
                </a14:m>
                <a:r>
                  <a:rPr lang="en-GB" sz="1800" dirty="0"/>
                  <a:t>; {simplify surd expressions involving squares [e.g.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 and rationalise denominators}</a:t>
                </a:r>
              </a:p>
              <a:p>
                <a:r>
                  <a:rPr lang="en-GB" sz="1800" dirty="0"/>
                  <a:t>calculate with numbers in standard form A × 10</a:t>
                </a:r>
                <a:r>
                  <a:rPr lang="en-GB" sz="1800" i="1" baseline="30000" dirty="0"/>
                  <a:t>n</a:t>
                </a:r>
                <a:r>
                  <a:rPr lang="en-GB" sz="1800" dirty="0"/>
                  <a:t>, where 1 ≤ A &lt; 10 and </a:t>
                </a:r>
                <a:r>
                  <a:rPr lang="en-GB" sz="1800" i="1" dirty="0"/>
                  <a:t>n</a:t>
                </a:r>
                <a:r>
                  <a:rPr lang="en-GB" sz="1800" dirty="0"/>
                  <a:t> is an integer</a:t>
                </a:r>
              </a:p>
              <a:p>
                <a:r>
                  <a:rPr lang="en-GB" sz="1800" dirty="0"/>
                  <a:t>solve two simultaneous equations in two variables (linear/linear {or linear/quadratic}) algebraically; find approximate solutions using a graph </a:t>
                </a:r>
              </a:p>
              <a:p>
                <a:r>
                  <a:rPr lang="en-GB" sz="1800" dirty="0"/>
                  <a:t>translate simple situations or procedures into algebraic expressions or formulae; derive an equation (or two simultaneous equations), solve the equation(s) and interpret the solution </a:t>
                </a:r>
              </a:p>
              <a:p>
                <a:r>
                  <a:rPr lang="en-GB" sz="1800" dirty="0"/>
                  <a:t>solve linear inequalities in one {or two} variable{s}, {and quadratic inequalities in one variable}; represent the solution set on a number line, {using set notation and on a graph}. </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5" y="1124744"/>
                <a:ext cx="10972800" cy="3888432"/>
              </a:xfrm>
              <a:blipFill>
                <a:blip r:embed="rId3"/>
                <a:stretch>
                  <a:fillRect l="-556" t="-1570" r="-444" b="-12559"/>
                </a:stretch>
              </a:blipFill>
            </p:spPr>
            <p:txBody>
              <a:bodyPr/>
              <a:lstStyle/>
              <a:p>
                <a:r>
                  <a:rPr lang="en-GB">
                    <a:noFill/>
                  </a:rPr>
                  <a:t> </a:t>
                </a:r>
              </a:p>
            </p:txBody>
          </p:sp>
        </mc:Fallback>
      </mc:AlternateContent>
    </p:spTree>
    <p:extLst>
      <p:ext uri="{BB962C8B-B14F-4D97-AF65-F5344CB8AC3E}">
        <p14:creationId xmlns:p14="http://schemas.microsoft.com/office/powerpoint/2010/main" val="1254757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09600" y="1556792"/>
            <a:ext cx="10972800" cy="4392488"/>
          </a:xfrm>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3"/>
              </a:rPr>
              <a:t>NCETM Secondary Mastery Professional Development</a:t>
            </a:r>
            <a:endParaRPr lang="en-GB" dirty="0">
              <a:hlinkClick r:id="rId4"/>
            </a:endParaRPr>
          </a:p>
          <a:p>
            <a:pPr lvl="2"/>
            <a:r>
              <a:rPr lang="en-GB" dirty="0">
                <a:hlinkClick r:id="rId5"/>
              </a:rPr>
              <a:t>2 Operating on number Theme Overview Document</a:t>
            </a:r>
            <a:endParaRPr lang="en-GB" dirty="0"/>
          </a:p>
          <a:p>
            <a:pPr lvl="2"/>
            <a:r>
              <a:rPr lang="en-GB" dirty="0">
                <a:hlinkClick r:id="rId6"/>
              </a:rPr>
              <a:t>2.1 Arithmetic procedures Core Concept Document</a:t>
            </a:r>
            <a:endParaRPr lang="en-GB" dirty="0"/>
          </a:p>
          <a:p>
            <a:pPr lvl="1"/>
            <a:r>
              <a:rPr lang="en-GB" dirty="0">
                <a:hlinkClick r:id="rId7"/>
              </a:rPr>
              <a:t>Using mathematical representations at KS3 | NCETM</a:t>
            </a:r>
            <a:endParaRPr lang="en-GB" dirty="0"/>
          </a:p>
          <a:p>
            <a:pPr lvl="1"/>
            <a:r>
              <a:rPr lang="en-GB" dirty="0">
                <a:hlinkClick r:id="rId8"/>
              </a:rPr>
              <a:t>Insights from experienced teachers | NCETM</a:t>
            </a:r>
            <a:r>
              <a:rPr lang="en-GB" dirty="0"/>
              <a:t> </a:t>
            </a:r>
          </a:p>
          <a:p>
            <a:pPr lvl="1"/>
            <a:r>
              <a:rPr lang="en-GB" dirty="0">
                <a:hlinkClick r:id="rId9"/>
              </a:rPr>
              <a:t>Mathematical Prompts for Deeper Thinking videos | NCETM</a:t>
            </a:r>
            <a:endParaRPr lang="en-GB" dirty="0"/>
          </a:p>
          <a:p>
            <a:pPr lvl="1"/>
            <a:r>
              <a:rPr lang="en-GB" dirty="0">
                <a:hlinkClick r:id="rId10"/>
              </a:rPr>
              <a:t>NCETM primary mastery professional development materials</a:t>
            </a:r>
            <a:endParaRPr lang="en-GB" dirty="0"/>
          </a:p>
          <a:p>
            <a:pPr lvl="1"/>
            <a:r>
              <a:rPr lang="en-GB" dirty="0">
                <a:hlinkClick r:id="rId11"/>
              </a:rPr>
              <a:t>NCETM primary assessment materials</a:t>
            </a:r>
            <a:endParaRPr lang="en-GB" dirty="0"/>
          </a:p>
          <a:p>
            <a:r>
              <a:rPr lang="en-GB" dirty="0"/>
              <a:t>There are also references to: </a:t>
            </a:r>
          </a:p>
          <a:p>
            <a:pPr lvl="1"/>
            <a:r>
              <a:rPr lang="en-GB" dirty="0">
                <a:hlinkClick r:id="rId12"/>
              </a:rPr>
              <a:t>Standards &amp; Testing Agency’s past mathematics papers</a:t>
            </a:r>
            <a:endParaRPr lang="en-GB" dirty="0"/>
          </a:p>
          <a:p>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725144"/>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154253"/>
            <a:ext cx="10972800" cy="864096"/>
          </a:xfrm>
        </p:spPr>
        <p:txBody>
          <a:bodyPr>
            <a:normAutofit/>
          </a:bodyPr>
          <a:lstStyle/>
          <a:p>
            <a:pPr>
              <a:spcBef>
                <a:spcPts val="600"/>
              </a:spcBef>
            </a:pPr>
            <a:r>
              <a:rPr lang="en-GB" sz="1500" dirty="0"/>
              <a:t>Within this core concept, </a:t>
            </a:r>
            <a:r>
              <a:rPr lang="en-GB" sz="1500" dirty="0">
                <a:hlinkClick r:id="rId3"/>
              </a:rPr>
              <a:t>2.1 Arithmetic Procedures</a:t>
            </a:r>
            <a:r>
              <a:rPr lang="en-GB" sz="1500" dirty="0"/>
              <a:t>, there are five statements of knowledge, skills and understanding. </a:t>
            </a:r>
          </a:p>
          <a:p>
            <a:pPr>
              <a:spcBef>
                <a:spcPts val="600"/>
              </a:spcBef>
            </a:pPr>
            <a:r>
              <a:rPr lang="en-GB" sz="1500" dirty="0"/>
              <a:t>These, in turn, are broken down into twenty one key ideas. The highlighted key idea is exemplified in this slide deck.</a:t>
            </a:r>
          </a:p>
          <a:p>
            <a:pPr>
              <a:spcBef>
                <a:spcPts val="600"/>
              </a:spcBef>
            </a:pPr>
            <a:endParaRPr lang="en-GB" dirty="0"/>
          </a:p>
        </p:txBody>
      </p:sp>
      <p:pic>
        <p:nvPicPr>
          <p:cNvPr id="9" name="Picture 8">
            <a:extLst>
              <a:ext uri="{FF2B5EF4-FFF2-40B4-BE49-F238E27FC236}">
                <a16:creationId xmlns:a16="http://schemas.microsoft.com/office/drawing/2014/main" id="{957D1D29-C8DF-462E-BD78-BF62E86388A0}"/>
              </a:ext>
            </a:extLst>
          </p:cNvPr>
          <p:cNvPicPr>
            <a:picLocks noChangeAspect="1"/>
          </p:cNvPicPr>
          <p:nvPr/>
        </p:nvPicPr>
        <p:blipFill>
          <a:blip r:embed="rId4"/>
          <a:stretch>
            <a:fillRect/>
          </a:stretch>
        </p:blipFill>
        <p:spPr>
          <a:xfrm>
            <a:off x="257175" y="176467"/>
            <a:ext cx="11677650" cy="4483100"/>
          </a:xfrm>
          <a:prstGeom prst="rect">
            <a:avLst/>
          </a:prstGeom>
        </p:spPr>
      </p:pic>
      <p:sp>
        <p:nvSpPr>
          <p:cNvPr id="6" name="Rectangle: Rounded Corners 5">
            <a:extLst>
              <a:ext uri="{FF2B5EF4-FFF2-40B4-BE49-F238E27FC236}">
                <a16:creationId xmlns:a16="http://schemas.microsoft.com/office/drawing/2014/main" id="{653D5F66-9288-4589-B2D5-4F1DD186EDC8}"/>
              </a:ext>
            </a:extLst>
          </p:cNvPr>
          <p:cNvSpPr/>
          <p:nvPr/>
        </p:nvSpPr>
        <p:spPr>
          <a:xfrm>
            <a:off x="3215680" y="2141245"/>
            <a:ext cx="5328592"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424588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2.1.4.1 Understand the mathematical structures that underpin the multiplication of fractions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Think of multiplication as scaling/reduction when both numbers are fractions and that either fraction can be thought of as the scale factor.</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how an area model can represent the multiplication of fractions.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608512"/>
          </a:xfrm>
        </p:spPr>
        <p:txBody>
          <a:bodyPr>
            <a:normAutofit lnSpcReduction="10000"/>
          </a:bodyPr>
          <a:lstStyle/>
          <a:p>
            <a:r>
              <a:rPr lang="en-GB" dirty="0"/>
              <a:t>The ability to calculate is a fundamental skill in mathematics and this, of course, includes the requirement that students know and use standard methods of calculation. </a:t>
            </a:r>
          </a:p>
          <a:p>
            <a:r>
              <a:rPr lang="en-GB" dirty="0"/>
              <a:t>However, students who know these methods solely as a set of memorised steps, without any understanding of why they work and the laws of arithmetic on which they are based, may quickly forget them.</a:t>
            </a:r>
          </a:p>
          <a:p>
            <a:r>
              <a:rPr lang="en-GB" dirty="0"/>
              <a:t>There is a danger that students see the mathematics curriculum as a set of separate topics, each with its own set of rules and techniques. This unconnected view of the curriculum can result in an entirely instrumental and procedural approach to mathematics, with no sense of conceptual coherence. </a:t>
            </a:r>
          </a:p>
          <a:p>
            <a:r>
              <a:rPr lang="en-GB" dirty="0"/>
              <a:t>It is, therefore, important that students see fractions or rational numbers as a part of a unified number system and that the operations on such numbers are related and connected to previously taught and learnt concepts for integers.</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2" y="1411380"/>
              <a:ext cx="6371411" cy="4391252"/>
            </p:xfrm>
            <a:graphic>
              <a:graphicData uri="http://schemas.openxmlformats.org/drawingml/2006/table">
                <a:tbl>
                  <a:tblPr firstRow="1" bandRow="1">
                    <a:tableStyleId>{E8B1032C-EA38-4F05-BA0D-38AFFFC7BED3}</a:tableStyleId>
                  </a:tblPr>
                  <a:tblGrid>
                    <a:gridCol w="6371411">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Solve problems involving addition, subtraction, multiplication and division</a:t>
                          </a:r>
                        </a:p>
                      </a:txBody>
                      <a:tcPr anchor="ctr"/>
                    </a:tc>
                    <a:extLst>
                      <a:ext uri="{0D108BD9-81ED-4DB2-BD59-A6C34878D82A}">
                        <a16:rowId xmlns:a16="http://schemas.microsoft.com/office/drawing/2014/main" val="138750525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estimation to check answers to calculations and determine, in the context of a problem, an appropriate degree of accuracy</a:t>
                          </a:r>
                        </a:p>
                      </a:txBody>
                      <a:tcPr anchor="ctr"/>
                    </a:tc>
                    <a:extLst>
                      <a:ext uri="{0D108BD9-81ED-4DB2-BD59-A6C34878D82A}">
                        <a16:rowId xmlns:a16="http://schemas.microsoft.com/office/drawing/2014/main" val="3854548766"/>
                      </a:ext>
                    </a:extLst>
                  </a:tr>
                  <a:tr h="777773">
                    <a:tc>
                      <a:txBody>
                        <a:bodyPr/>
                        <a:lstStyle/>
                        <a:p>
                          <a:pPr marL="285750" lvl="0" indent="-285750">
                            <a:buFont typeface="Arial" panose="020B0604020202020204" pitchFamily="34" charset="0"/>
                            <a:buChar char="•"/>
                          </a:pPr>
                          <a:r>
                            <a:rPr lang="en-GB" sz="1800" kern="1200" dirty="0">
                              <a:solidFill>
                                <a:schemeClr val="tx1"/>
                              </a:solidFill>
                              <a:latin typeface="+mn-lt"/>
                              <a:ea typeface="+mn-ea"/>
                              <a:cs typeface="+mn-cs"/>
                            </a:rPr>
                            <a:t>Add and subtract fractions with different denominators and mixed numbers, using the concept of equivalent fractions</a:t>
                          </a:r>
                        </a:p>
                      </a:txBody>
                      <a:tcPr anchor="ctr"/>
                    </a:tc>
                    <a:extLst>
                      <a:ext uri="{0D108BD9-81ED-4DB2-BD59-A6C34878D82A}">
                        <a16:rowId xmlns:a16="http://schemas.microsoft.com/office/drawing/2014/main" val="5025918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mn-lt"/>
                              <a:ea typeface="+mn-ea"/>
                              <a:cs typeface="+mn-cs"/>
                            </a:rPr>
                            <a:t>Multiply simple pairs of proper fractions, writing the answer in its simplest form (e.g. </a:t>
                          </a:r>
                          <a14:m>
                            <m:oMath xmlns:m="http://schemas.openxmlformats.org/officeDocument/2006/math">
                              <m:f>
                                <m:fPr>
                                  <m:ctrlPr>
                                    <a:rPr lang="en-GB" sz="1800" i="1" kern="1200" smtClean="0">
                                      <a:solidFill>
                                        <a:schemeClr val="tx1"/>
                                      </a:solidFill>
                                      <a:latin typeface="Cambria Math" panose="02040503050406030204" pitchFamily="18" charset="0"/>
                                      <a:ea typeface="+mn-ea"/>
                                      <a:cs typeface="+mn-cs"/>
                                    </a:rPr>
                                  </m:ctrlPr>
                                </m:fPr>
                                <m:num>
                                  <m:r>
                                    <a:rPr lang="en-GB" sz="1800" kern="1200" smtClean="0">
                                      <a:solidFill>
                                        <a:schemeClr val="tx1"/>
                                      </a:solidFill>
                                      <a:latin typeface="Cambria Math" panose="02040503050406030204" pitchFamily="18" charset="0"/>
                                      <a:ea typeface="+mn-ea"/>
                                      <a:cs typeface="+mn-cs"/>
                                    </a:rPr>
                                    <m:t>1</m:t>
                                  </m:r>
                                </m:num>
                                <m:den>
                                  <m:r>
                                    <a:rPr lang="en-GB" sz="1800" kern="1200" smtClean="0">
                                      <a:solidFill>
                                        <a:schemeClr val="tx1"/>
                                      </a:solidFill>
                                      <a:latin typeface="Cambria Math" panose="02040503050406030204" pitchFamily="18" charset="0"/>
                                      <a:ea typeface="+mn-ea"/>
                                      <a:cs typeface="+mn-cs"/>
                                    </a:rPr>
                                    <m:t>4</m:t>
                                  </m:r>
                                </m:den>
                              </m:f>
                              <m:r>
                                <a:rPr lang="en-GB" sz="1800" kern="1200" smtClean="0">
                                  <a:solidFill>
                                    <a:schemeClr val="tx1"/>
                                  </a:solidFill>
                                  <a:latin typeface="Cambria Math" panose="02040503050406030204" pitchFamily="18" charset="0"/>
                                  <a:ea typeface="+mn-ea"/>
                                  <a:cs typeface="+mn-cs"/>
                                </a:rPr>
                                <m:t>×</m:t>
                              </m:r>
                              <m:f>
                                <m:fPr>
                                  <m:ctrlPr>
                                    <a:rPr lang="en-GB" sz="1800" i="1" kern="1200" smtClean="0">
                                      <a:solidFill>
                                        <a:schemeClr val="tx1"/>
                                      </a:solidFill>
                                      <a:latin typeface="Cambria Math" panose="02040503050406030204" pitchFamily="18" charset="0"/>
                                      <a:ea typeface="+mn-ea"/>
                                      <a:cs typeface="+mn-cs"/>
                                    </a:rPr>
                                  </m:ctrlPr>
                                </m:fPr>
                                <m:num>
                                  <m:r>
                                    <a:rPr lang="en-GB" sz="1800" kern="1200" smtClean="0">
                                      <a:solidFill>
                                        <a:schemeClr val="tx1"/>
                                      </a:solidFill>
                                      <a:latin typeface="Cambria Math" panose="02040503050406030204" pitchFamily="18" charset="0"/>
                                      <a:ea typeface="+mn-ea"/>
                                      <a:cs typeface="+mn-cs"/>
                                    </a:rPr>
                                    <m:t>1</m:t>
                                  </m:r>
                                </m:num>
                                <m:den>
                                  <m:r>
                                    <a:rPr lang="en-GB" sz="1800" kern="1200" smtClean="0">
                                      <a:solidFill>
                                        <a:schemeClr val="tx1"/>
                                      </a:solidFill>
                                      <a:latin typeface="Cambria Math" panose="02040503050406030204" pitchFamily="18" charset="0"/>
                                      <a:ea typeface="+mn-ea"/>
                                      <a:cs typeface="+mn-cs"/>
                                    </a:rPr>
                                    <m:t>2</m:t>
                                  </m:r>
                                </m:den>
                              </m:f>
                              <m:r>
                                <a:rPr lang="en-GB" sz="1800" kern="1200" smtClean="0">
                                  <a:solidFill>
                                    <a:schemeClr val="tx1"/>
                                  </a:solidFill>
                                  <a:latin typeface="Cambria Math" panose="02040503050406030204" pitchFamily="18" charset="0"/>
                                  <a:ea typeface="+mn-ea"/>
                                  <a:cs typeface="+mn-cs"/>
                                </a:rPr>
                                <m:t>=</m:t>
                              </m:r>
                              <m:f>
                                <m:fPr>
                                  <m:ctrlPr>
                                    <a:rPr lang="en-GB" sz="1800" i="1" kern="1200" smtClean="0">
                                      <a:solidFill>
                                        <a:schemeClr val="tx1"/>
                                      </a:solidFill>
                                      <a:latin typeface="Cambria Math" panose="02040503050406030204" pitchFamily="18" charset="0"/>
                                      <a:ea typeface="+mn-ea"/>
                                      <a:cs typeface="+mn-cs"/>
                                    </a:rPr>
                                  </m:ctrlPr>
                                </m:fPr>
                                <m:num>
                                  <m:r>
                                    <a:rPr lang="en-GB" sz="1800" kern="1200" smtClean="0">
                                      <a:solidFill>
                                        <a:schemeClr val="tx1"/>
                                      </a:solidFill>
                                      <a:latin typeface="Cambria Math" panose="02040503050406030204" pitchFamily="18" charset="0"/>
                                      <a:ea typeface="+mn-ea"/>
                                      <a:cs typeface="+mn-cs"/>
                                    </a:rPr>
                                    <m:t>1</m:t>
                                  </m:r>
                                </m:num>
                                <m:den>
                                  <m:r>
                                    <a:rPr lang="en-GB" sz="1800" kern="1200" smtClean="0">
                                      <a:solidFill>
                                        <a:schemeClr val="tx1"/>
                                      </a:solidFill>
                                      <a:latin typeface="Cambria Math" panose="02040503050406030204" pitchFamily="18" charset="0"/>
                                      <a:ea typeface="+mn-ea"/>
                                      <a:cs typeface="+mn-cs"/>
                                    </a:rPr>
                                    <m:t>8</m:t>
                                  </m:r>
                                </m:den>
                              </m:f>
                            </m:oMath>
                          </a14:m>
                          <a:r>
                            <a:rPr lang="en-GB" sz="1800" kern="1200" dirty="0">
                              <a:solidFill>
                                <a:schemeClr val="tx1"/>
                              </a:solidFill>
                              <a:latin typeface="+mn-lt"/>
                              <a:ea typeface="+mn-ea"/>
                              <a:cs typeface="+mn-cs"/>
                            </a:rPr>
                            <a:t> )</a:t>
                          </a:r>
                        </a:p>
                      </a:txBody>
                      <a:tcPr anchor="ctr"/>
                    </a:tc>
                    <a:extLst>
                      <a:ext uri="{0D108BD9-81ED-4DB2-BD59-A6C34878D82A}">
                        <a16:rowId xmlns:a16="http://schemas.microsoft.com/office/drawing/2014/main" val="2537917201"/>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mn-lt"/>
                              <a:ea typeface="+mn-ea"/>
                              <a:cs typeface="+mn-cs"/>
                            </a:rPr>
                            <a:t>Divide proper fractions by whole numbers (e.g. </a:t>
                          </a:r>
                          <a14:m>
                            <m:oMath xmlns:m="http://schemas.openxmlformats.org/officeDocument/2006/math">
                              <m:f>
                                <m:fPr>
                                  <m:ctrlPr>
                                    <a:rPr lang="en-GB" sz="1800" i="1" kern="1200" smtClean="0">
                                      <a:solidFill>
                                        <a:schemeClr val="tx1"/>
                                      </a:solidFill>
                                      <a:latin typeface="Cambria Math" panose="02040503050406030204" pitchFamily="18" charset="0"/>
                                      <a:ea typeface="+mn-ea"/>
                                      <a:cs typeface="+mn-cs"/>
                                    </a:rPr>
                                  </m:ctrlPr>
                                </m:fPr>
                                <m:num>
                                  <m:r>
                                    <a:rPr lang="en-GB" sz="1800" kern="1200" smtClean="0">
                                      <a:solidFill>
                                        <a:schemeClr val="tx1"/>
                                      </a:solidFill>
                                      <a:latin typeface="Cambria Math" panose="02040503050406030204" pitchFamily="18" charset="0"/>
                                      <a:ea typeface="+mn-ea"/>
                                      <a:cs typeface="+mn-cs"/>
                                    </a:rPr>
                                    <m:t>1</m:t>
                                  </m:r>
                                </m:num>
                                <m:den>
                                  <m:r>
                                    <a:rPr lang="en-GB" sz="1800" kern="1200" smtClean="0">
                                      <a:solidFill>
                                        <a:schemeClr val="tx1"/>
                                      </a:solidFill>
                                      <a:latin typeface="Cambria Math" panose="02040503050406030204" pitchFamily="18" charset="0"/>
                                      <a:ea typeface="+mn-ea"/>
                                      <a:cs typeface="+mn-cs"/>
                                    </a:rPr>
                                    <m:t>3</m:t>
                                  </m:r>
                                </m:den>
                              </m:f>
                              <m:r>
                                <a:rPr lang="en-GB" sz="1800" kern="1200" smtClean="0">
                                  <a:solidFill>
                                    <a:schemeClr val="tx1"/>
                                  </a:solidFill>
                                  <a:latin typeface="Cambria Math" panose="02040503050406030204" pitchFamily="18" charset="0"/>
                                  <a:ea typeface="+mn-ea"/>
                                  <a:cs typeface="+mn-cs"/>
                                </a:rPr>
                                <m:t>÷2=</m:t>
                              </m:r>
                              <m:f>
                                <m:fPr>
                                  <m:ctrlPr>
                                    <a:rPr lang="en-GB" sz="1800" i="1" kern="1200" smtClean="0">
                                      <a:solidFill>
                                        <a:schemeClr val="tx1"/>
                                      </a:solidFill>
                                      <a:latin typeface="Cambria Math" panose="02040503050406030204" pitchFamily="18" charset="0"/>
                                      <a:ea typeface="+mn-ea"/>
                                      <a:cs typeface="+mn-cs"/>
                                    </a:rPr>
                                  </m:ctrlPr>
                                </m:fPr>
                                <m:num>
                                  <m:r>
                                    <a:rPr lang="en-GB" sz="1800" kern="1200" smtClean="0">
                                      <a:solidFill>
                                        <a:schemeClr val="tx1"/>
                                      </a:solidFill>
                                      <a:latin typeface="Cambria Math" panose="02040503050406030204" pitchFamily="18" charset="0"/>
                                      <a:ea typeface="+mn-ea"/>
                                      <a:cs typeface="+mn-cs"/>
                                    </a:rPr>
                                    <m:t>1</m:t>
                                  </m:r>
                                </m:num>
                                <m:den>
                                  <m:r>
                                    <a:rPr lang="en-GB" sz="1800" kern="1200" smtClean="0">
                                      <a:solidFill>
                                        <a:schemeClr val="tx1"/>
                                      </a:solidFill>
                                      <a:latin typeface="Cambria Math" panose="02040503050406030204" pitchFamily="18" charset="0"/>
                                      <a:ea typeface="+mn-ea"/>
                                      <a:cs typeface="+mn-cs"/>
                                    </a:rPr>
                                    <m:t>6</m:t>
                                  </m:r>
                                </m:den>
                              </m:f>
                            </m:oMath>
                          </a14:m>
                          <a:r>
                            <a:rPr lang="en-GB" sz="1800" kern="1200" dirty="0">
                              <a:solidFill>
                                <a:schemeClr val="tx1"/>
                              </a:solidFill>
                              <a:latin typeface="+mn-lt"/>
                              <a:ea typeface="+mn-ea"/>
                              <a:cs typeface="+mn-cs"/>
                            </a:rPr>
                            <a:t>)</a:t>
                          </a:r>
                        </a:p>
                      </a:txBody>
                      <a:tcPr anchor="ctr"/>
                    </a:tc>
                    <a:extLst>
                      <a:ext uri="{0D108BD9-81ED-4DB2-BD59-A6C34878D82A}">
                        <a16:rowId xmlns:a16="http://schemas.microsoft.com/office/drawing/2014/main" val="4192537400"/>
                      </a:ext>
                    </a:extLst>
                  </a:tr>
                </a:tbl>
              </a:graphicData>
            </a:graphic>
          </p:graphicFrame>
        </mc:Choice>
        <mc:Fallback xmlns="">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4272995419"/>
                  </p:ext>
                </p:extLst>
              </p:nvPr>
            </p:nvGraphicFramePr>
            <p:xfrm>
              <a:off x="660692" y="1411380"/>
              <a:ext cx="6371411" cy="4391252"/>
            </p:xfrm>
            <a:graphic>
              <a:graphicData uri="http://schemas.openxmlformats.org/drawingml/2006/table">
                <a:tbl>
                  <a:tblPr firstRow="1" bandRow="1">
                    <a:tableStyleId>{E8B1032C-EA38-4F05-BA0D-38AFFFC7BED3}</a:tableStyleId>
                  </a:tblPr>
                  <a:tblGrid>
                    <a:gridCol w="6371411">
                      <a:extLst>
                        <a:ext uri="{9D8B030D-6E8A-4147-A177-3AD203B41FA5}">
                          <a16:colId xmlns:a16="http://schemas.microsoft.com/office/drawing/2014/main" val="590117535"/>
                        </a:ext>
                      </a:extLst>
                    </a:gridCol>
                  </a:tblGrid>
                  <a:tr h="365760">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Solve problems involving addition, subtraction, multiplication and division</a:t>
                          </a:r>
                        </a:p>
                      </a:txBody>
                      <a:tcPr anchor="ctr"/>
                    </a:tc>
                    <a:extLst>
                      <a:ext uri="{0D108BD9-81ED-4DB2-BD59-A6C34878D82A}">
                        <a16:rowId xmlns:a16="http://schemas.microsoft.com/office/drawing/2014/main" val="1387505252"/>
                      </a:ext>
                    </a:extLst>
                  </a:tr>
                  <a:tr h="9144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Use estimation to check answers to calculations and determine, in the context of a problem, an appropriate degree of accuracy</a:t>
                          </a:r>
                        </a:p>
                      </a:txBody>
                      <a:tcPr anchor="ctr"/>
                    </a:tc>
                    <a:extLst>
                      <a:ext uri="{0D108BD9-81ED-4DB2-BD59-A6C34878D82A}">
                        <a16:rowId xmlns:a16="http://schemas.microsoft.com/office/drawing/2014/main" val="3854548766"/>
                      </a:ext>
                    </a:extLst>
                  </a:tr>
                  <a:tr h="777773">
                    <a:tc>
                      <a:txBody>
                        <a:bodyPr/>
                        <a:lstStyle/>
                        <a:p>
                          <a:pPr marL="285750" lvl="0" indent="-285750">
                            <a:buFont typeface="Arial" panose="020B0604020202020204" pitchFamily="34" charset="0"/>
                            <a:buChar char="•"/>
                          </a:pPr>
                          <a:r>
                            <a:rPr lang="en-GB" sz="1800" kern="1200" dirty="0">
                              <a:solidFill>
                                <a:schemeClr val="tx1"/>
                              </a:solidFill>
                              <a:latin typeface="+mn-lt"/>
                              <a:ea typeface="+mn-ea"/>
                              <a:cs typeface="+mn-cs"/>
                            </a:rPr>
                            <a:t>Add and subtract fractions with different denominators and mixed numbers, using the concept of equivalent fractions</a:t>
                          </a:r>
                        </a:p>
                      </a:txBody>
                      <a:tcPr anchor="ctr"/>
                    </a:tc>
                    <a:extLst>
                      <a:ext uri="{0D108BD9-81ED-4DB2-BD59-A6C34878D82A}">
                        <a16:rowId xmlns:a16="http://schemas.microsoft.com/office/drawing/2014/main" val="502591801"/>
                      </a:ext>
                    </a:extLst>
                  </a:tr>
                  <a:tr h="777773">
                    <a:tc>
                      <a:txBody>
                        <a:bodyPr/>
                        <a:lstStyle/>
                        <a:p>
                          <a:endParaRPr lang="en-US"/>
                        </a:p>
                      </a:txBody>
                      <a:tcPr anchor="ctr">
                        <a:blipFill>
                          <a:blip r:embed="rId3"/>
                          <a:stretch>
                            <a:fillRect l="-96" t="-370866" r="-287" b="-102362"/>
                          </a:stretch>
                        </a:blipFill>
                      </a:tcPr>
                    </a:tc>
                    <a:extLst>
                      <a:ext uri="{0D108BD9-81ED-4DB2-BD59-A6C34878D82A}">
                        <a16:rowId xmlns:a16="http://schemas.microsoft.com/office/drawing/2014/main" val="2537917201"/>
                      </a:ext>
                    </a:extLst>
                  </a:tr>
                  <a:tr h="777773">
                    <a:tc>
                      <a:txBody>
                        <a:bodyPr/>
                        <a:lstStyle/>
                        <a:p>
                          <a:endParaRPr lang="en-US"/>
                        </a:p>
                      </a:txBody>
                      <a:tcPr anchor="ctr">
                        <a:blipFill>
                          <a:blip r:embed="rId3"/>
                          <a:stretch>
                            <a:fillRect l="-96" t="-467188" r="-287" b="-1563"/>
                          </a:stretch>
                        </a:blipFill>
                      </a:tcPr>
                    </a:tc>
                    <a:extLst>
                      <a:ext uri="{0D108BD9-81ED-4DB2-BD59-A6C34878D82A}">
                        <a16:rowId xmlns:a16="http://schemas.microsoft.com/office/drawing/2014/main" val="4192537400"/>
                      </a:ext>
                    </a:extLst>
                  </a:tr>
                </a:tbl>
              </a:graphicData>
            </a:graphic>
          </p:graphicFrame>
        </mc:Fallback>
      </mc:AlternateContent>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CDF97737-F756-4638-8B90-C98A4FE7B2B2}" vid="{14056DD2-0F9B-4AFD-A5C1-F770F8DF4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417</TotalTime>
  <Words>7390</Words>
  <Application>Microsoft Office PowerPoint</Application>
  <PresentationFormat>Widescreen</PresentationFormat>
  <Paragraphs>691</Paragraphs>
  <Slides>46</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Cambria Math</vt:lpstr>
      <vt:lpstr>Myriad Pro</vt:lpstr>
      <vt:lpstr>Custom Design</vt:lpstr>
      <vt:lpstr>The mathematical structure of multiplying fractions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Common difficulties and misconceptions (1)</vt:lpstr>
      <vt:lpstr>Common difficulties and misconceptions (2)</vt:lpstr>
      <vt:lpstr>Think of multiplication as scaling/reduction when both numbers are fractions and that either fraction can be thought of as the scale factor</vt:lpstr>
      <vt:lpstr>Think of multiplication as scaling/reduction when both numbers are fractions and that either fraction can be thought of as the scale factor</vt:lpstr>
      <vt:lpstr>Think of multiplication as scaling/reduction when both numbers are fractions and that either fraction can be thought of as the scale factor</vt:lpstr>
      <vt:lpstr>Think of multiplication as scaling/reduction when both numbers are fractions and that either fraction can be thought of as the scale factor</vt:lpstr>
      <vt:lpstr>PowerPoint Presentation</vt:lpstr>
      <vt:lpstr>PowerPoint Presentation</vt:lpstr>
      <vt:lpstr>Think of multiplication as scaling/reduction when both numbers are fractions and that either fraction can be thought of as the scale factor</vt:lpstr>
      <vt:lpstr>Think of multiplication as scaling/reduction when both numbers are fractions and that either fraction can be thought of as the scale factor</vt:lpstr>
      <vt:lpstr>PowerPoint Presentation</vt:lpstr>
      <vt:lpstr>PowerPoint Presentation</vt:lpstr>
      <vt:lpstr>Think of multiplication as scaling/reduction when both numbers are fractions and that either fraction can be thought of as the scale factor</vt:lpstr>
      <vt:lpstr>PowerPoint Presentation</vt:lpstr>
      <vt:lpstr>Think of multiplication as scaling/reduction when both numbers are fractions and that either fraction can be thought of as the scale factor</vt:lpstr>
      <vt:lpstr>PowerPoint Presentation</vt:lpstr>
      <vt:lpstr>Think of multiplication as scaling/reduction when both numbers are fractions and that either fraction can be thought of as the scale factor</vt:lpstr>
      <vt:lpstr>PowerPoint Presentation</vt:lpstr>
      <vt:lpstr>Understand how an area model can represent the multiplication of fractions</vt:lpstr>
      <vt:lpstr>Understand how an area model can represent the multiplication of fractions</vt:lpstr>
      <vt:lpstr>Understand how an area model can represent the multiplication of fractions</vt:lpstr>
      <vt:lpstr>Understand how an area model can represent the multiplication of fractions</vt:lpstr>
      <vt:lpstr>Understand how an area model can represent the multiplication of fractions</vt:lpstr>
      <vt:lpstr>Understand how an area model can represent the multiplication of fractions</vt:lpstr>
      <vt:lpstr>Understand how an area model can represent the multiplication of fractions</vt:lpstr>
      <vt:lpstr>PowerPoint Presentation</vt:lpstr>
      <vt:lpstr>Reflection questions</vt:lpstr>
      <vt:lpstr>PowerPoint Presentation</vt:lpstr>
      <vt:lpstr>Appendices</vt:lpstr>
      <vt:lpstr>Key vocabulary (1)</vt:lpstr>
      <vt:lpstr>Key vocabulary (2)</vt:lpstr>
      <vt:lpstr>Representations and structure</vt:lpstr>
      <vt:lpstr>Previous learning (1)</vt:lpstr>
      <vt:lpstr>Previous learning (2)</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mathematical structure of multiplying fractions</dc:title>
  <dc:creator>Rebecca Donaldson</dc:creator>
  <cp:lastModifiedBy>Steve McCormack</cp:lastModifiedBy>
  <cp:revision>4</cp:revision>
  <dcterms:created xsi:type="dcterms:W3CDTF">2021-04-21T08:01:41Z</dcterms:created>
  <dcterms:modified xsi:type="dcterms:W3CDTF">2021-11-12T12:25:59Z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