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 id="2147483652" r:id="rId2"/>
  </p:sldMasterIdLst>
  <p:handoutMasterIdLst>
    <p:handoutMasterId r:id="rId22"/>
  </p:handoutMasterIdLst>
  <p:sldIdLst>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Lst>
  <p:sldSz cx="9144000" cy="6858000" type="screen4x3"/>
  <p:notesSz cx="6797675" cy="9928225"/>
  <p:defaultTextStyle>
    <a:defPPr>
      <a:defRPr lang="en-GB"/>
    </a:defPPr>
    <a:lvl1pPr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1pPr>
    <a:lvl2pPr marL="4572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2pPr>
    <a:lvl3pPr marL="9144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3pPr>
    <a:lvl4pPr marL="13716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4pPr>
    <a:lvl5pPr marL="18288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70" d="100"/>
          <a:sy n="70" d="100"/>
        </p:scale>
        <p:origin x="74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6B443DF3-019F-42DF-B564-9D40636C09AD}" type="datetimeFigureOut">
              <a:rPr lang="en-GB" smtClean="0"/>
              <a:t>02/05/2016</a:t>
            </a:fld>
            <a:endParaRPr lang="en-GB"/>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16BA2F81-8E3A-48A8-9F70-5A8F8668219A}" type="slidenum">
              <a:rPr lang="en-GB" smtClean="0"/>
              <a:t>‹#›</a:t>
            </a:fld>
            <a:endParaRPr lang="en-GB"/>
          </a:p>
        </p:txBody>
      </p:sp>
    </p:spTree>
    <p:extLst>
      <p:ext uri="{BB962C8B-B14F-4D97-AF65-F5344CB8AC3E}">
        <p14:creationId xmlns:p14="http://schemas.microsoft.com/office/powerpoint/2010/main" val="274268765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1BBBD9D-C9B1-4C26-8CD7-BE9C8683E75F}" type="slidenum">
              <a:rPr lang="en-GB"/>
              <a:pPr>
                <a:defRPr/>
              </a:pPr>
              <a:t>‹#›</a:t>
            </a:fld>
            <a:endParaRPr lang="en-GB"/>
          </a:p>
        </p:txBody>
      </p:sp>
    </p:spTree>
    <p:extLst>
      <p:ext uri="{BB962C8B-B14F-4D97-AF65-F5344CB8AC3E}">
        <p14:creationId xmlns:p14="http://schemas.microsoft.com/office/powerpoint/2010/main" val="3255401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E0403FA-ECBC-4F0E-BB3F-DDEA5EBC9E7F}" type="slidenum">
              <a:rPr lang="en-GB"/>
              <a:pPr>
                <a:defRPr/>
              </a:pPr>
              <a:t>‹#›</a:t>
            </a:fld>
            <a:endParaRPr lang="en-GB"/>
          </a:p>
        </p:txBody>
      </p:sp>
    </p:spTree>
    <p:extLst>
      <p:ext uri="{BB962C8B-B14F-4D97-AF65-F5344CB8AC3E}">
        <p14:creationId xmlns:p14="http://schemas.microsoft.com/office/powerpoint/2010/main" val="228788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2AF6CD2-4BA1-442B-B430-52D5062705E4}" type="slidenum">
              <a:rPr lang="en-GB"/>
              <a:pPr>
                <a:defRPr/>
              </a:pPr>
              <a:t>‹#›</a:t>
            </a:fld>
            <a:endParaRPr lang="en-GB"/>
          </a:p>
        </p:txBody>
      </p:sp>
    </p:spTree>
    <p:extLst>
      <p:ext uri="{BB962C8B-B14F-4D97-AF65-F5344CB8AC3E}">
        <p14:creationId xmlns:p14="http://schemas.microsoft.com/office/powerpoint/2010/main" val="1343399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pic>
        <p:nvPicPr>
          <p:cNvPr id="9"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81264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D113A7E9-E14E-4A33-9C5D-5FF739813A7B}" type="slidenum">
              <a:rPr lang="en-GB"/>
              <a:pPr>
                <a:defRPr/>
              </a:pPr>
              <a:t>‹#›</a:t>
            </a:fld>
            <a:endParaRPr lang="en-GB"/>
          </a:p>
        </p:txBody>
      </p:sp>
    </p:spTree>
    <p:extLst>
      <p:ext uri="{BB962C8B-B14F-4D97-AF65-F5344CB8AC3E}">
        <p14:creationId xmlns:p14="http://schemas.microsoft.com/office/powerpoint/2010/main" val="407454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1CF60CD0-E4F3-46AB-A36C-050542D9F5E0}" type="slidenum">
              <a:rPr lang="en-GB"/>
              <a:pPr>
                <a:defRPr/>
              </a:pPr>
              <a:t>‹#›</a:t>
            </a:fld>
            <a:endParaRPr lang="en-GB"/>
          </a:p>
        </p:txBody>
      </p:sp>
    </p:spTree>
    <p:extLst>
      <p:ext uri="{BB962C8B-B14F-4D97-AF65-F5344CB8AC3E}">
        <p14:creationId xmlns:p14="http://schemas.microsoft.com/office/powerpoint/2010/main" val="10053432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1ACD5864-9073-41EB-A6DC-73EE7CAD2B4C}" type="slidenum">
              <a:rPr lang="en-GB"/>
              <a:pPr>
                <a:defRPr/>
              </a:pPr>
              <a:t>‹#›</a:t>
            </a:fld>
            <a:endParaRPr lang="en-GB"/>
          </a:p>
        </p:txBody>
      </p:sp>
    </p:spTree>
    <p:extLst>
      <p:ext uri="{BB962C8B-B14F-4D97-AF65-F5344CB8AC3E}">
        <p14:creationId xmlns:p14="http://schemas.microsoft.com/office/powerpoint/2010/main" val="1416734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p>
        </p:txBody>
      </p:sp>
      <p:sp>
        <p:nvSpPr>
          <p:cNvPr id="8" name="Rectangle 7"/>
          <p:cNvSpPr>
            <a:spLocks noGrp="1" noChangeArrowheads="1"/>
          </p:cNvSpPr>
          <p:nvPr>
            <p:ph type="ftr" sz="quarter" idx="11"/>
          </p:nvPr>
        </p:nvSpPr>
        <p:spPr>
          <a:ln/>
        </p:spPr>
        <p:txBody>
          <a:bodyPr/>
          <a:lstStyle>
            <a:lvl1pPr>
              <a:defRPr/>
            </a:lvl1pPr>
          </a:lstStyle>
          <a:p>
            <a:pPr>
              <a:defRPr/>
            </a:pPr>
            <a:endParaRPr lang="en-GB"/>
          </a:p>
        </p:txBody>
      </p:sp>
      <p:sp>
        <p:nvSpPr>
          <p:cNvPr id="9" name="Rectangle 8"/>
          <p:cNvSpPr>
            <a:spLocks noGrp="1" noChangeArrowheads="1"/>
          </p:cNvSpPr>
          <p:nvPr>
            <p:ph type="sldNum" sz="quarter" idx="12"/>
          </p:nvPr>
        </p:nvSpPr>
        <p:spPr>
          <a:ln/>
        </p:spPr>
        <p:txBody>
          <a:bodyPr/>
          <a:lstStyle>
            <a:lvl1pPr>
              <a:defRPr/>
            </a:lvl1pPr>
          </a:lstStyle>
          <a:p>
            <a:pPr>
              <a:defRPr/>
            </a:pPr>
            <a:fld id="{E8603E8E-0477-4207-BE73-461CA52EC45E}" type="slidenum">
              <a:rPr lang="en-GB"/>
              <a:pPr>
                <a:defRPr/>
              </a:pPr>
              <a:t>‹#›</a:t>
            </a:fld>
            <a:endParaRPr lang="en-GB"/>
          </a:p>
        </p:txBody>
      </p:sp>
    </p:spTree>
    <p:extLst>
      <p:ext uri="{BB962C8B-B14F-4D97-AF65-F5344CB8AC3E}">
        <p14:creationId xmlns:p14="http://schemas.microsoft.com/office/powerpoint/2010/main" val="1912708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p>
        </p:txBody>
      </p:sp>
      <p:sp>
        <p:nvSpPr>
          <p:cNvPr id="4" name="Rectangle 7"/>
          <p:cNvSpPr>
            <a:spLocks noGrp="1" noChangeArrowheads="1"/>
          </p:cNvSpPr>
          <p:nvPr>
            <p:ph type="ftr" sz="quarter" idx="11"/>
          </p:nvPr>
        </p:nvSpPr>
        <p:spPr>
          <a:ln/>
        </p:spPr>
        <p:txBody>
          <a:bodyPr/>
          <a:lstStyle>
            <a:lvl1pPr>
              <a:defRPr/>
            </a:lvl1pPr>
          </a:lstStyle>
          <a:p>
            <a:pPr>
              <a:defRPr/>
            </a:pPr>
            <a:endParaRPr lang="en-GB"/>
          </a:p>
        </p:txBody>
      </p:sp>
      <p:sp>
        <p:nvSpPr>
          <p:cNvPr id="5" name="Rectangle 8"/>
          <p:cNvSpPr>
            <a:spLocks noGrp="1" noChangeArrowheads="1"/>
          </p:cNvSpPr>
          <p:nvPr>
            <p:ph type="sldNum" sz="quarter" idx="12"/>
          </p:nvPr>
        </p:nvSpPr>
        <p:spPr>
          <a:ln/>
        </p:spPr>
        <p:txBody>
          <a:bodyPr/>
          <a:lstStyle>
            <a:lvl1pPr>
              <a:defRPr/>
            </a:lvl1pPr>
          </a:lstStyle>
          <a:p>
            <a:pPr>
              <a:defRPr/>
            </a:pPr>
            <a:fld id="{8BCB4F98-BA29-4778-9438-CB7B0155E371}" type="slidenum">
              <a:rPr lang="en-GB"/>
              <a:pPr>
                <a:defRPr/>
              </a:pPr>
              <a:t>‹#›</a:t>
            </a:fld>
            <a:endParaRPr lang="en-GB"/>
          </a:p>
        </p:txBody>
      </p:sp>
    </p:spTree>
    <p:extLst>
      <p:ext uri="{BB962C8B-B14F-4D97-AF65-F5344CB8AC3E}">
        <p14:creationId xmlns:p14="http://schemas.microsoft.com/office/powerpoint/2010/main" val="19013335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p>
        </p:txBody>
      </p:sp>
      <p:sp>
        <p:nvSpPr>
          <p:cNvPr id="3" name="Rectangle 7"/>
          <p:cNvSpPr>
            <a:spLocks noGrp="1" noChangeArrowheads="1"/>
          </p:cNvSpPr>
          <p:nvPr>
            <p:ph type="ftr" sz="quarter" idx="11"/>
          </p:nvPr>
        </p:nvSpPr>
        <p:spPr>
          <a:ln/>
        </p:spPr>
        <p:txBody>
          <a:bodyPr/>
          <a:lstStyle>
            <a:lvl1pPr>
              <a:defRPr/>
            </a:lvl1pPr>
          </a:lstStyle>
          <a:p>
            <a:pPr>
              <a:defRPr/>
            </a:pPr>
            <a:endParaRPr lang="en-GB"/>
          </a:p>
        </p:txBody>
      </p:sp>
      <p:sp>
        <p:nvSpPr>
          <p:cNvPr id="4" name="Rectangle 8"/>
          <p:cNvSpPr>
            <a:spLocks noGrp="1" noChangeArrowheads="1"/>
          </p:cNvSpPr>
          <p:nvPr>
            <p:ph type="sldNum" sz="quarter" idx="12"/>
          </p:nvPr>
        </p:nvSpPr>
        <p:spPr>
          <a:ln/>
        </p:spPr>
        <p:txBody>
          <a:bodyPr/>
          <a:lstStyle>
            <a:lvl1pPr>
              <a:defRPr/>
            </a:lvl1pPr>
          </a:lstStyle>
          <a:p>
            <a:pPr>
              <a:defRPr/>
            </a:pPr>
            <a:fld id="{8A407F86-1A18-4ACD-8944-6849BB4876E2}" type="slidenum">
              <a:rPr lang="en-GB"/>
              <a:pPr>
                <a:defRPr/>
              </a:pPr>
              <a:t>‹#›</a:t>
            </a:fld>
            <a:endParaRPr lang="en-GB"/>
          </a:p>
        </p:txBody>
      </p:sp>
    </p:spTree>
    <p:extLst>
      <p:ext uri="{BB962C8B-B14F-4D97-AF65-F5344CB8AC3E}">
        <p14:creationId xmlns:p14="http://schemas.microsoft.com/office/powerpoint/2010/main" val="33999062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6511C926-554B-41DA-A38E-47F5560B13C2}" type="slidenum">
              <a:rPr lang="en-GB"/>
              <a:pPr>
                <a:defRPr/>
              </a:pPr>
              <a:t>‹#›</a:t>
            </a:fld>
            <a:endParaRPr lang="en-GB"/>
          </a:p>
        </p:txBody>
      </p:sp>
    </p:spTree>
    <p:extLst>
      <p:ext uri="{BB962C8B-B14F-4D97-AF65-F5344CB8AC3E}">
        <p14:creationId xmlns:p14="http://schemas.microsoft.com/office/powerpoint/2010/main" val="2176512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5D8D76C-780D-41A6-AC70-F061FBF45FF5}" type="slidenum">
              <a:rPr lang="en-GB"/>
              <a:pPr>
                <a:defRPr/>
              </a:pPr>
              <a:t>‹#›</a:t>
            </a:fld>
            <a:endParaRPr lang="en-GB"/>
          </a:p>
        </p:txBody>
      </p:sp>
    </p:spTree>
    <p:extLst>
      <p:ext uri="{BB962C8B-B14F-4D97-AF65-F5344CB8AC3E}">
        <p14:creationId xmlns:p14="http://schemas.microsoft.com/office/powerpoint/2010/main" val="940488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C75642E8-8644-4399-AD1B-B76CB984C85B}" type="slidenum">
              <a:rPr lang="en-GB"/>
              <a:pPr>
                <a:defRPr/>
              </a:pPr>
              <a:t>‹#›</a:t>
            </a:fld>
            <a:endParaRPr lang="en-GB"/>
          </a:p>
        </p:txBody>
      </p:sp>
    </p:spTree>
    <p:extLst>
      <p:ext uri="{BB962C8B-B14F-4D97-AF65-F5344CB8AC3E}">
        <p14:creationId xmlns:p14="http://schemas.microsoft.com/office/powerpoint/2010/main" val="37642261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57C1F6B2-C0BA-468D-86EA-E85FB52744C5}" type="slidenum">
              <a:rPr lang="en-GB"/>
              <a:pPr>
                <a:defRPr/>
              </a:pPr>
              <a:t>‹#›</a:t>
            </a:fld>
            <a:endParaRPr lang="en-GB"/>
          </a:p>
        </p:txBody>
      </p:sp>
    </p:spTree>
    <p:extLst>
      <p:ext uri="{BB962C8B-B14F-4D97-AF65-F5344CB8AC3E}">
        <p14:creationId xmlns:p14="http://schemas.microsoft.com/office/powerpoint/2010/main" val="6231630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CB3EA4E2-FE3F-4826-AC3B-46D17CEA3D7C}" type="slidenum">
              <a:rPr lang="en-GB"/>
              <a:pPr>
                <a:defRPr/>
              </a:pPr>
              <a:t>‹#›</a:t>
            </a:fld>
            <a:endParaRPr lang="en-GB"/>
          </a:p>
        </p:txBody>
      </p:sp>
    </p:spTree>
    <p:extLst>
      <p:ext uri="{BB962C8B-B14F-4D97-AF65-F5344CB8AC3E}">
        <p14:creationId xmlns:p14="http://schemas.microsoft.com/office/powerpoint/2010/main" val="2240242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6DEE074-2118-4492-A415-1B947BFF829C}" type="slidenum">
              <a:rPr lang="en-GB"/>
              <a:pPr>
                <a:defRPr/>
              </a:pPr>
              <a:t>‹#›</a:t>
            </a:fld>
            <a:endParaRPr lang="en-GB"/>
          </a:p>
        </p:txBody>
      </p:sp>
    </p:spTree>
    <p:extLst>
      <p:ext uri="{BB962C8B-B14F-4D97-AF65-F5344CB8AC3E}">
        <p14:creationId xmlns:p14="http://schemas.microsoft.com/office/powerpoint/2010/main" val="2332095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AF0056E-6240-4A7B-9DCF-D02985C99E0D}" type="slidenum">
              <a:rPr lang="en-GB"/>
              <a:pPr>
                <a:defRPr/>
              </a:pPr>
              <a:t>‹#›</a:t>
            </a:fld>
            <a:endParaRPr lang="en-GB"/>
          </a:p>
        </p:txBody>
      </p:sp>
    </p:spTree>
    <p:extLst>
      <p:ext uri="{BB962C8B-B14F-4D97-AF65-F5344CB8AC3E}">
        <p14:creationId xmlns:p14="http://schemas.microsoft.com/office/powerpoint/2010/main" val="3535753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DEF1D151-D2B1-49B9-99F6-57EC7CFAF558}" type="slidenum">
              <a:rPr lang="en-GB"/>
              <a:pPr>
                <a:defRPr/>
              </a:pPr>
              <a:t>‹#›</a:t>
            </a:fld>
            <a:endParaRPr lang="en-GB"/>
          </a:p>
        </p:txBody>
      </p:sp>
    </p:spTree>
    <p:extLst>
      <p:ext uri="{BB962C8B-B14F-4D97-AF65-F5344CB8AC3E}">
        <p14:creationId xmlns:p14="http://schemas.microsoft.com/office/powerpoint/2010/main" val="54246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13B3F555-F229-4497-B2FA-14299336972F}" type="slidenum">
              <a:rPr lang="en-GB"/>
              <a:pPr>
                <a:defRPr/>
              </a:pPr>
              <a:t>‹#›</a:t>
            </a:fld>
            <a:endParaRPr lang="en-GB"/>
          </a:p>
        </p:txBody>
      </p:sp>
    </p:spTree>
    <p:extLst>
      <p:ext uri="{BB962C8B-B14F-4D97-AF65-F5344CB8AC3E}">
        <p14:creationId xmlns:p14="http://schemas.microsoft.com/office/powerpoint/2010/main" val="3176345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B7CCF8D7-569B-4EC6-9903-0BF20DBA06CA}" type="slidenum">
              <a:rPr lang="en-GB"/>
              <a:pPr>
                <a:defRPr/>
              </a:pPr>
              <a:t>‹#›</a:t>
            </a:fld>
            <a:endParaRPr lang="en-GB"/>
          </a:p>
        </p:txBody>
      </p:sp>
    </p:spTree>
    <p:extLst>
      <p:ext uri="{BB962C8B-B14F-4D97-AF65-F5344CB8AC3E}">
        <p14:creationId xmlns:p14="http://schemas.microsoft.com/office/powerpoint/2010/main" val="2401188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556FE3B-E8A9-4E84-8B7C-C101345EDA92}" type="slidenum">
              <a:rPr lang="en-GB"/>
              <a:pPr>
                <a:defRPr/>
              </a:pPr>
              <a:t>‹#›</a:t>
            </a:fld>
            <a:endParaRPr lang="en-GB"/>
          </a:p>
        </p:txBody>
      </p:sp>
    </p:spTree>
    <p:extLst>
      <p:ext uri="{BB962C8B-B14F-4D97-AF65-F5344CB8AC3E}">
        <p14:creationId xmlns:p14="http://schemas.microsoft.com/office/powerpoint/2010/main" val="1767579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EF216F01-6F28-405A-96F7-6931F8935136}" type="slidenum">
              <a:rPr lang="en-GB"/>
              <a:pPr>
                <a:defRPr/>
              </a:pPr>
              <a:t>‹#›</a:t>
            </a:fld>
            <a:endParaRPr lang="en-GB"/>
          </a:p>
        </p:txBody>
      </p:sp>
    </p:spTree>
    <p:extLst>
      <p:ext uri="{BB962C8B-B14F-4D97-AF65-F5344CB8AC3E}">
        <p14:creationId xmlns:p14="http://schemas.microsoft.com/office/powerpoint/2010/main" val="3067285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39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400"/>
            </a:lvl1pPr>
          </a:lstStyle>
          <a:p>
            <a:pPr>
              <a:defRPr/>
            </a:pPr>
            <a:endParaRPr lang="en-GB"/>
          </a:p>
        </p:txBody>
      </p:sp>
      <p:sp>
        <p:nvSpPr>
          <p:cNvPr id="839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lvl1pPr>
          </a:lstStyle>
          <a:p>
            <a:pPr>
              <a:defRPr/>
            </a:pPr>
            <a:endParaRPr lang="en-GB"/>
          </a:p>
        </p:txBody>
      </p:sp>
      <p:sp>
        <p:nvSpPr>
          <p:cNvPr id="839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400"/>
            </a:lvl1pPr>
          </a:lstStyle>
          <a:p>
            <a:pPr>
              <a:defRPr/>
            </a:pPr>
            <a:fld id="{C5181D34-5BAD-49C6-B875-87DD6220979C}" type="slidenum">
              <a:rPr lang="en-GB"/>
              <a:pPr>
                <a:defRPr/>
              </a:pPr>
              <a:t>‹#›</a:t>
            </a:fld>
            <a:endParaRPr lang="en-GB"/>
          </a:p>
        </p:txBody>
      </p:sp>
      <p:pic>
        <p:nvPicPr>
          <p:cNvPr id="1029"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ffectLst/>
          <a:extLst>
            <a:ext uri="{909E8E84-426E-40DD-AFC4-6F175D3DCCD1}">
              <a14:hiddenFill xmlns:a14="http://schemas.microsoft.com/office/drawing/2010/main">
                <a:solidFill>
                  <a:srgbClr val="C8E2E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a:defRPr/>
            </a:pPr>
            <a:fld id="{6661C3A7-DFBE-48DE-8216-636E6389D551}"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90"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8313" y="549275"/>
            <a:ext cx="7237412" cy="758825"/>
          </a:xfrm>
        </p:spPr>
        <p:txBody>
          <a:bodyPr>
            <a:normAutofit fontScale="90000"/>
          </a:bodyPr>
          <a:lstStyle/>
          <a:p>
            <a:pPr>
              <a:defRPr/>
            </a:pPr>
            <a:r>
              <a:rPr lang="en-GB" dirty="0" smtClean="0"/>
              <a:t/>
            </a:r>
            <a:br>
              <a:rPr lang="en-GB" dirty="0" smtClean="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a:t/>
            </a:r>
            <a:br>
              <a:rPr lang="en-GB" dirty="0"/>
            </a:br>
            <a:r>
              <a:rPr lang="en-GB" smtClean="0"/>
              <a:t/>
            </a:r>
            <a:br>
              <a:rPr lang="en-GB" smtClean="0"/>
            </a:br>
            <a:r>
              <a:rPr lang="en-GB" smtClean="0"/>
              <a:t>KS3 </a:t>
            </a:r>
            <a:r>
              <a:rPr lang="en-GB" dirty="0" smtClean="0"/>
              <a:t>Multiplicative Reasoning</a:t>
            </a:r>
            <a:endParaRPr lang="en-GB" dirty="0"/>
          </a:p>
        </p:txBody>
      </p:sp>
      <p:sp>
        <p:nvSpPr>
          <p:cNvPr id="4099" name="Subtitle 2"/>
          <p:cNvSpPr>
            <a:spLocks noGrp="1"/>
          </p:cNvSpPr>
          <p:nvPr>
            <p:ph type="subTitle" idx="1"/>
          </p:nvPr>
        </p:nvSpPr>
        <p:spPr>
          <a:xfrm>
            <a:off x="468313" y="1557338"/>
            <a:ext cx="7239000" cy="1600200"/>
          </a:xfrm>
        </p:spPr>
        <p:txBody>
          <a:bodyPr/>
          <a:lstStyle/>
          <a:p>
            <a:r>
              <a:rPr lang="en-GB" altLang="en-US" sz="3200" smtClean="0"/>
              <a:t>Slides for Lesson 1d:</a:t>
            </a:r>
          </a:p>
          <a:p>
            <a:r>
              <a:rPr lang="en-GB" altLang="en-US" sz="3200" smtClean="0"/>
              <a:t>‘Our survey said…’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ChangeAspect="1" noMove="1" noResize="1" noEditPoints="1" noAdjustHandles="1" noChangeArrowheads="1" noChangeShapeType="1" noTextEdit="1"/>
          </p:cNvSpPr>
          <p:nvPr>
            <p:ph type="title"/>
          </p:nvPr>
        </p:nvSpPr>
        <p:spPr>
          <a:xfrm>
            <a:off x="467544" y="1412776"/>
            <a:ext cx="8229600" cy="3456384"/>
          </a:xfrm>
          <a:blipFill rotWithShape="1">
            <a:blip r:embed="rId2"/>
            <a:stretch>
              <a:fillRect l="-1185" t="-32451"/>
            </a:stretch>
          </a:blipFill>
          <a:extLst/>
        </p:spPr>
        <p:txBody>
          <a:bodyPr/>
          <a:lstStyle/>
          <a:p>
            <a:pPr>
              <a:defRPr/>
            </a:pPr>
            <a:r>
              <a:rPr lang="en-GB">
                <a:noFill/>
              </a:rPr>
              <a:t> </a:t>
            </a:r>
          </a:p>
        </p:txBody>
      </p:sp>
      <p:sp>
        <p:nvSpPr>
          <p:cNvPr id="3" name="Content Placeholder 2"/>
          <p:cNvSpPr>
            <a:spLocks noGrp="1"/>
          </p:cNvSpPr>
          <p:nvPr>
            <p:ph idx="1"/>
          </p:nvPr>
        </p:nvSpPr>
        <p:spPr>
          <a:xfrm>
            <a:off x="457200" y="4581525"/>
            <a:ext cx="7786688" cy="1295400"/>
          </a:xfrm>
        </p:spPr>
        <p:txBody>
          <a:bodyPr>
            <a:normAutofit fontScale="92500" lnSpcReduction="10000"/>
          </a:bodyPr>
          <a:lstStyle/>
          <a:p>
            <a:pPr marL="457200" indent="-457200">
              <a:buFont typeface="Arial" charset="0"/>
              <a:buAutoNum type="alphaLcParenR"/>
              <a:defRPr/>
            </a:pPr>
            <a:r>
              <a:rPr lang="en-GB" sz="2200" dirty="0" smtClean="0"/>
              <a:t>How </a:t>
            </a:r>
            <a:r>
              <a:rPr lang="en-GB" sz="2200" dirty="0"/>
              <a:t>many people do you think Jan asked</a:t>
            </a:r>
            <a:r>
              <a:rPr lang="en-GB" sz="2200" dirty="0" smtClean="0"/>
              <a:t>?</a:t>
            </a:r>
          </a:p>
          <a:p>
            <a:pPr marL="0" indent="0">
              <a:defRPr/>
            </a:pPr>
            <a:r>
              <a:rPr lang="en-GB" sz="2200" dirty="0"/>
              <a:t/>
            </a:r>
            <a:br>
              <a:rPr lang="en-GB" sz="2200" dirty="0"/>
            </a:br>
            <a:r>
              <a:rPr lang="en-GB" sz="2200" dirty="0" smtClean="0"/>
              <a:t>b)    How </a:t>
            </a:r>
            <a:r>
              <a:rPr lang="en-GB" sz="2200" dirty="0"/>
              <a:t>many people said they never used the canteen?</a:t>
            </a:r>
            <a:r>
              <a:rPr lang="en-GB" sz="2400" dirty="0"/>
              <a:t/>
            </a:r>
            <a:br>
              <a:rPr lang="en-GB" sz="2400" dirty="0"/>
            </a:br>
            <a:endParaRPr lang="en-GB" sz="2400" dirty="0"/>
          </a:p>
          <a:p>
            <a:pPr marL="0" indent="0">
              <a:defRPr/>
            </a:pPr>
            <a:endParaRPr lang="en-GB" sz="24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ChangeAspect="1" noMove="1" noResize="1" noEditPoints="1" noAdjustHandles="1" noChangeArrowheads="1" noChangeShapeType="1" noTextEdit="1"/>
          </p:cNvSpPr>
          <p:nvPr>
            <p:ph type="title"/>
          </p:nvPr>
        </p:nvSpPr>
        <p:spPr>
          <a:xfrm>
            <a:off x="457200" y="692696"/>
            <a:ext cx="8229600" cy="3240360"/>
          </a:xfrm>
          <a:blipFill rotWithShape="1">
            <a:blip r:embed="rId2"/>
            <a:stretch>
              <a:fillRect l="-1111" t="-148023" b="-1318"/>
            </a:stretch>
          </a:blipFill>
          <a:extLst/>
        </p:spPr>
        <p:txBody>
          <a:bodyPr/>
          <a:lstStyle/>
          <a:p>
            <a:pPr>
              <a:defRPr/>
            </a:pPr>
            <a:r>
              <a:rPr lang="en-GB">
                <a:noFill/>
              </a:rPr>
              <a:t> </a:t>
            </a:r>
          </a:p>
        </p:txBody>
      </p:sp>
      <p:sp>
        <p:nvSpPr>
          <p:cNvPr id="14339" name="Content Placeholder 2"/>
          <p:cNvSpPr>
            <a:spLocks noGrp="1"/>
          </p:cNvSpPr>
          <p:nvPr>
            <p:ph idx="1"/>
          </p:nvPr>
        </p:nvSpPr>
        <p:spPr>
          <a:xfrm>
            <a:off x="457200" y="4221163"/>
            <a:ext cx="7786688" cy="2160587"/>
          </a:xfrm>
        </p:spPr>
        <p:txBody>
          <a:bodyPr/>
          <a:lstStyle/>
          <a:p>
            <a:pPr marL="0" indent="0"/>
            <a:r>
              <a:rPr lang="en-GB" altLang="en-US" sz="2000" dirty="0" smtClean="0"/>
              <a:t>a) Jan seems to think she asked 40 people for their opinion. Is this possible?</a:t>
            </a:r>
          </a:p>
          <a:p>
            <a:pPr marL="0" indent="0"/>
            <a:r>
              <a:rPr lang="en-GB" altLang="en-US" sz="2000" dirty="0" smtClean="0"/>
              <a:t>b) Suggest some numbers of people she might have asked.</a:t>
            </a:r>
          </a:p>
          <a:p>
            <a:pPr marL="0" indent="0"/>
            <a:r>
              <a:rPr lang="en-GB" altLang="en-US" sz="2000" dirty="0" smtClean="0"/>
              <a:t>c) Use a segmented bar to represent this information.</a:t>
            </a:r>
          </a:p>
          <a:p>
            <a:pPr marL="0" indent="0"/>
            <a:r>
              <a:rPr lang="en-GB" altLang="en-US" sz="2000" dirty="0" smtClean="0"/>
              <a:t>d) What fraction of people said yes to background music?</a:t>
            </a:r>
          </a:p>
          <a:p>
            <a:pPr marL="0" indent="0"/>
            <a:endParaRPr lang="en-GB" altLang="en-US"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3050"/>
            <a:ext cx="8497888" cy="1355725"/>
          </a:xfrm>
        </p:spPr>
        <p:txBody>
          <a:bodyPr>
            <a:normAutofit/>
          </a:bodyPr>
          <a:lstStyle/>
          <a:p>
            <a:pPr>
              <a:defRPr/>
            </a:pPr>
            <a:r>
              <a:rPr lang="en-GB" sz="2400" dirty="0" smtClean="0">
                <a:solidFill>
                  <a:schemeClr val="tx2">
                    <a:lumMod val="60000"/>
                    <a:lumOff val="40000"/>
                  </a:schemeClr>
                </a:solidFill>
              </a:rPr>
              <a:t>Stage 3:</a:t>
            </a:r>
            <a:br>
              <a:rPr lang="en-GB" sz="2400" dirty="0" smtClean="0">
                <a:solidFill>
                  <a:schemeClr val="tx2">
                    <a:lumMod val="60000"/>
                    <a:lumOff val="40000"/>
                  </a:schemeClr>
                </a:solidFill>
              </a:rPr>
            </a:br>
            <a:r>
              <a:rPr lang="en-GB" sz="2400" dirty="0" smtClean="0"/>
              <a:t>Favourite type of hot drink</a:t>
            </a:r>
            <a:br>
              <a:rPr lang="en-GB" sz="2400" dirty="0" smtClean="0"/>
            </a:br>
            <a:endParaRPr lang="en-GB" sz="2400" dirty="0"/>
          </a:p>
        </p:txBody>
      </p:sp>
      <p:sp>
        <p:nvSpPr>
          <p:cNvPr id="3" name="Content Placeholder 2"/>
          <p:cNvSpPr>
            <a:spLocks noGrp="1" noRot="1" noChangeAspect="1" noMove="1" noResize="1" noEditPoints="1" noAdjustHandles="1" noChangeArrowheads="1" noChangeShapeType="1" noTextEdit="1"/>
          </p:cNvSpPr>
          <p:nvPr>
            <p:ph idx="1"/>
          </p:nvPr>
        </p:nvSpPr>
        <p:spPr>
          <a:xfrm>
            <a:off x="457200" y="1556792"/>
            <a:ext cx="8229600" cy="4968552"/>
          </a:xfrm>
          <a:blipFill rotWithShape="1">
            <a:blip r:embed="rId2"/>
            <a:stretch>
              <a:fillRect l="-741" t="-1718" r="-2296"/>
            </a:stretch>
          </a:blipFill>
          <a:extLst/>
        </p:spPr>
        <p:txBody>
          <a:bodyPr/>
          <a:lstStyle/>
          <a:p>
            <a:pPr>
              <a:defRPr/>
            </a:pPr>
            <a:r>
              <a:rPr lang="en-GB">
                <a:noFill/>
              </a:rPr>
              <a:t> </a:t>
            </a:r>
          </a:p>
        </p:txBody>
      </p:sp>
      <p:sp>
        <p:nvSpPr>
          <p:cNvPr id="15364" name="Rectangle 1"/>
          <p:cNvSpPr>
            <a:spLocks noChangeArrowheads="1"/>
          </p:cNvSpPr>
          <p:nvPr/>
        </p:nvSpPr>
        <p:spPr bwMode="auto">
          <a:xfrm>
            <a:off x="1533525" y="33369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sp>
        <p:nvSpPr>
          <p:cNvPr id="15365" name="Rectangle 1"/>
          <p:cNvSpPr>
            <a:spLocks noChangeArrowheads="1"/>
          </p:cNvSpPr>
          <p:nvPr/>
        </p:nvSpPr>
        <p:spPr bwMode="auto">
          <a:xfrm>
            <a:off x="153352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GB" altLang="en-US" sz="1800">
              <a:cs typeface="Arial" charset="0"/>
            </a:endParaRPr>
          </a:p>
        </p:txBody>
      </p:sp>
      <p:graphicFrame>
        <p:nvGraphicFramePr>
          <p:cNvPr id="4" name="Table 3"/>
          <p:cNvGraphicFramePr>
            <a:graphicFrameLocks noGrp="1"/>
          </p:cNvGraphicFramePr>
          <p:nvPr/>
        </p:nvGraphicFramePr>
        <p:xfrm>
          <a:off x="2051719" y="2806315"/>
          <a:ext cx="4536504" cy="1968882"/>
        </p:xfrm>
        <a:graphic>
          <a:graphicData uri="http://schemas.openxmlformats.org/drawingml/2006/table">
            <a:tbl>
              <a:tblPr firstRow="1" firstCol="1" bandRow="1"/>
              <a:tblGrid>
                <a:gridCol w="926424"/>
                <a:gridCol w="1104202"/>
                <a:gridCol w="1200527"/>
                <a:gridCol w="1305351"/>
              </a:tblGrid>
              <a:tr h="630936">
                <a:tc>
                  <a:txBody>
                    <a:bodyPr/>
                    <a:lstStyle/>
                    <a:p>
                      <a:pPr>
                        <a:lnSpc>
                          <a:spcPct val="115000"/>
                        </a:lnSpc>
                        <a:spcAft>
                          <a:spcPts val="600"/>
                        </a:spcAft>
                      </a:pPr>
                      <a:r>
                        <a:rPr lang="en-GB" sz="1800" b="1" dirty="0">
                          <a:effectLst/>
                          <a:latin typeface="Arial"/>
                          <a:ea typeface="Calibri"/>
                          <a:cs typeface="Times New Roman"/>
                        </a:rPr>
                        <a:t> </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dirty="0">
                          <a:effectLst/>
                          <a:latin typeface="Arial"/>
                          <a:ea typeface="Calibri"/>
                          <a:cs typeface="Times New Roman"/>
                        </a:rPr>
                        <a:t>Tea</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dirty="0">
                          <a:effectLst/>
                          <a:latin typeface="Arial"/>
                          <a:ea typeface="Calibri"/>
                          <a:cs typeface="Times New Roman"/>
                        </a:rPr>
                        <a:t>Coffee</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a:effectLst/>
                          <a:latin typeface="Arial"/>
                          <a:ea typeface="Calibri"/>
                          <a:cs typeface="Times New Roman"/>
                        </a:rPr>
                        <a:t>Hot Chocolate</a:t>
                      </a:r>
                      <a:endParaRPr lang="en-GB" sz="1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8973">
                <a:tc>
                  <a:txBody>
                    <a:bodyPr/>
                    <a:lstStyle/>
                    <a:p>
                      <a:pPr>
                        <a:lnSpc>
                          <a:spcPct val="115000"/>
                        </a:lnSpc>
                        <a:spcAft>
                          <a:spcPts val="600"/>
                        </a:spcAft>
                      </a:pPr>
                      <a:r>
                        <a:rPr lang="en-GB" sz="1800" b="1" dirty="0">
                          <a:effectLst/>
                          <a:latin typeface="Arial"/>
                          <a:ea typeface="Calibri"/>
                          <a:cs typeface="Times New Roman"/>
                        </a:rPr>
                        <a:t>Year 7</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84530" t="-103670" r="-227072" b="-101835"/>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169543" t="-103670" r="-108629" b="-101835"/>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248131" t="-103670" b="-101835"/>
                      </a:stretch>
                    </a:blipFill>
                  </a:tcPr>
                </a:tc>
              </a:tr>
              <a:tr h="668973">
                <a:tc>
                  <a:txBody>
                    <a:bodyPr/>
                    <a:lstStyle/>
                    <a:p>
                      <a:pPr>
                        <a:lnSpc>
                          <a:spcPct val="115000"/>
                        </a:lnSpc>
                        <a:spcAft>
                          <a:spcPts val="600"/>
                        </a:spcAft>
                      </a:pPr>
                      <a:r>
                        <a:rPr lang="en-GB" sz="1800" b="1">
                          <a:effectLst/>
                          <a:latin typeface="Arial"/>
                          <a:ea typeface="Calibri"/>
                          <a:cs typeface="Times New Roman"/>
                        </a:rPr>
                        <a:t>Year 11</a:t>
                      </a:r>
                      <a:endParaRPr lang="en-GB" sz="1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84530" t="-201818" r="-227072" b="-90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169543" t="-201818" r="-108629" b="-90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248131" t="-201818" b="-909"/>
                      </a:stretch>
                    </a:blipFill>
                  </a:tcPr>
                </a:tc>
              </a:tr>
            </a:tbl>
          </a:graphicData>
        </a:graphic>
      </p:graphicFrame>
      <p:sp>
        <p:nvSpPr>
          <p:cNvPr id="15367" name="Rectangle 1"/>
          <p:cNvSpPr>
            <a:spLocks noChangeArrowheads="1"/>
          </p:cNvSpPr>
          <p:nvPr/>
        </p:nvSpPr>
        <p:spPr bwMode="auto">
          <a:xfrm>
            <a:off x="2538413" y="31813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defRPr sz="32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lr>
                <a:schemeClr val="accent2"/>
              </a:buClr>
              <a:defRPr sz="1900">
                <a:solidFill>
                  <a:schemeClr val="tx1"/>
                </a:solidFill>
                <a:latin typeface="Arial" charset="0"/>
              </a:defRPr>
            </a:lvl4pPr>
            <a:lvl5pPr marL="2057400" indent="-228600" eaLnBrk="0" hangingPunct="0">
              <a:buClr>
                <a:schemeClr val="tx2"/>
              </a:buClr>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3050"/>
            <a:ext cx="8497888" cy="1355725"/>
          </a:xfrm>
        </p:spPr>
        <p:txBody>
          <a:bodyPr>
            <a:normAutofit/>
          </a:bodyPr>
          <a:lstStyle/>
          <a:p>
            <a:pPr>
              <a:defRPr/>
            </a:pPr>
            <a:r>
              <a:rPr lang="en-GB" sz="2400" dirty="0" smtClean="0">
                <a:solidFill>
                  <a:schemeClr val="tx2">
                    <a:lumMod val="60000"/>
                    <a:lumOff val="40000"/>
                  </a:schemeClr>
                </a:solidFill>
              </a:rPr>
              <a:t>Stage 3:</a:t>
            </a:r>
            <a:br>
              <a:rPr lang="en-GB" sz="2400" dirty="0" smtClean="0">
                <a:solidFill>
                  <a:schemeClr val="tx2">
                    <a:lumMod val="60000"/>
                    <a:lumOff val="40000"/>
                  </a:schemeClr>
                </a:solidFill>
              </a:rPr>
            </a:br>
            <a:r>
              <a:rPr lang="en-GB" sz="2400" dirty="0" smtClean="0"/>
              <a:t>Favourite type of hot drink</a:t>
            </a:r>
            <a:endParaRPr lang="en-GB" sz="2400" dirty="0"/>
          </a:p>
        </p:txBody>
      </p:sp>
      <p:sp>
        <p:nvSpPr>
          <p:cNvPr id="16387" name="Content Placeholder 2"/>
          <p:cNvSpPr>
            <a:spLocks noGrp="1"/>
          </p:cNvSpPr>
          <p:nvPr>
            <p:ph idx="1"/>
          </p:nvPr>
        </p:nvSpPr>
        <p:spPr>
          <a:xfrm>
            <a:off x="468313" y="1557338"/>
            <a:ext cx="8229600" cy="4967287"/>
          </a:xfrm>
        </p:spPr>
        <p:txBody>
          <a:bodyPr/>
          <a:lstStyle/>
          <a:p>
            <a:pPr marL="0" indent="0"/>
            <a:endParaRPr lang="en-GB" altLang="en-US" sz="2400" dirty="0" smtClean="0"/>
          </a:p>
          <a:p>
            <a:pPr marL="0" indent="0"/>
            <a:endParaRPr lang="en-GB" altLang="en-US" sz="2400" dirty="0" smtClean="0"/>
          </a:p>
          <a:p>
            <a:pPr marL="0" indent="0"/>
            <a:endParaRPr lang="en-GB" altLang="en-US" sz="2400" dirty="0" smtClean="0"/>
          </a:p>
          <a:p>
            <a:pPr marL="0" indent="0"/>
            <a:endParaRPr lang="en-GB" altLang="en-US" sz="2400" dirty="0" smtClean="0"/>
          </a:p>
          <a:p>
            <a:pPr marL="0" indent="0"/>
            <a:endParaRPr lang="en-GB" altLang="en-US" sz="2400" dirty="0" smtClean="0"/>
          </a:p>
          <a:p>
            <a:pPr marL="0" indent="0"/>
            <a:endParaRPr lang="en-GB" altLang="en-US" sz="2400" dirty="0" smtClean="0"/>
          </a:p>
          <a:p>
            <a:pPr marL="363538" indent="-363538"/>
            <a:r>
              <a:rPr lang="en-GB" altLang="en-US" sz="2000" dirty="0" smtClean="0"/>
              <a:t>c)  What about the differences for (</a:t>
            </a:r>
            <a:r>
              <a:rPr lang="en-GB" altLang="en-US" sz="2000" dirty="0" err="1" smtClean="0"/>
              <a:t>i</a:t>
            </a:r>
            <a:r>
              <a:rPr lang="en-GB" altLang="en-US" sz="2000" dirty="0" smtClean="0"/>
              <a:t>) coffee (ii) hot chocolate?</a:t>
            </a:r>
          </a:p>
          <a:p>
            <a:pPr marL="363538" indent="-363538"/>
            <a:r>
              <a:rPr lang="en-GB" altLang="en-US" sz="2000" dirty="0" smtClean="0"/>
              <a:t>d)  A category is missing from this table. How can you tell? Suggest what it might be.</a:t>
            </a:r>
          </a:p>
          <a:p>
            <a:pPr marL="363538" indent="-363538"/>
            <a:r>
              <a:rPr lang="en-GB" altLang="en-US" sz="2000" dirty="0" smtClean="0"/>
              <a:t>e)  What fractions of the students are in the missing categories?</a:t>
            </a:r>
          </a:p>
          <a:p>
            <a:pPr marL="363538" indent="-363538"/>
            <a:r>
              <a:rPr lang="en-GB" altLang="en-US" sz="2000" dirty="0" smtClean="0"/>
              <a:t>f)   Jan decides to offer one type of hot drink for a trial period. Which one would you recommend she should offer? Give reasons.</a:t>
            </a:r>
          </a:p>
          <a:p>
            <a:pPr marL="0" indent="0"/>
            <a:endParaRPr lang="en-GB" altLang="en-US" sz="2400" dirty="0" smtClean="0"/>
          </a:p>
        </p:txBody>
      </p:sp>
      <p:sp>
        <p:nvSpPr>
          <p:cNvPr id="16388" name="Rectangle 1"/>
          <p:cNvSpPr>
            <a:spLocks noChangeArrowheads="1"/>
          </p:cNvSpPr>
          <p:nvPr/>
        </p:nvSpPr>
        <p:spPr bwMode="auto">
          <a:xfrm>
            <a:off x="1533525" y="33369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sp>
        <p:nvSpPr>
          <p:cNvPr id="16389" name="Rectangle 1"/>
          <p:cNvSpPr>
            <a:spLocks noChangeArrowheads="1"/>
          </p:cNvSpPr>
          <p:nvPr/>
        </p:nvSpPr>
        <p:spPr bwMode="auto">
          <a:xfrm>
            <a:off x="153352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GB" altLang="en-US" sz="1800">
              <a:cs typeface="Arial" charset="0"/>
            </a:endParaRPr>
          </a:p>
        </p:txBody>
      </p:sp>
      <p:graphicFrame>
        <p:nvGraphicFramePr>
          <p:cNvPr id="4" name="Table 3"/>
          <p:cNvGraphicFramePr>
            <a:graphicFrameLocks noGrp="1"/>
          </p:cNvGraphicFramePr>
          <p:nvPr/>
        </p:nvGraphicFramePr>
        <p:xfrm>
          <a:off x="1979712" y="1707756"/>
          <a:ext cx="4841900" cy="1996974"/>
        </p:xfrm>
        <a:graphic>
          <a:graphicData uri="http://schemas.openxmlformats.org/drawingml/2006/table">
            <a:tbl>
              <a:tblPr firstRow="1" firstCol="1" bandRow="1"/>
              <a:tblGrid>
                <a:gridCol w="988791"/>
                <a:gridCol w="1178536"/>
                <a:gridCol w="1281346"/>
                <a:gridCol w="1393227"/>
              </a:tblGrid>
              <a:tr h="630936">
                <a:tc>
                  <a:txBody>
                    <a:bodyPr/>
                    <a:lstStyle/>
                    <a:p>
                      <a:pPr>
                        <a:lnSpc>
                          <a:spcPct val="115000"/>
                        </a:lnSpc>
                        <a:spcAft>
                          <a:spcPts val="600"/>
                        </a:spcAft>
                      </a:pPr>
                      <a:r>
                        <a:rPr lang="en-GB" sz="1800" b="1" dirty="0">
                          <a:effectLst/>
                          <a:latin typeface="Arial"/>
                          <a:ea typeface="Calibri"/>
                          <a:cs typeface="Times New Roman"/>
                        </a:rPr>
                        <a:t> </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dirty="0">
                          <a:effectLst/>
                          <a:latin typeface="Arial"/>
                          <a:ea typeface="Calibri"/>
                          <a:cs typeface="Times New Roman"/>
                        </a:rPr>
                        <a:t>Tea</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dirty="0">
                          <a:effectLst/>
                          <a:latin typeface="Arial"/>
                          <a:ea typeface="Calibri"/>
                          <a:cs typeface="Times New Roman"/>
                        </a:rPr>
                        <a:t>Coffee</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en-GB" sz="1800" b="1">
                          <a:effectLst/>
                          <a:latin typeface="Arial"/>
                          <a:ea typeface="Calibri"/>
                          <a:cs typeface="Times New Roman"/>
                        </a:rPr>
                        <a:t>Hot Chocolate</a:t>
                      </a:r>
                      <a:endParaRPr lang="en-GB" sz="1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019">
                <a:tc>
                  <a:txBody>
                    <a:bodyPr/>
                    <a:lstStyle/>
                    <a:p>
                      <a:pPr>
                        <a:lnSpc>
                          <a:spcPct val="115000"/>
                        </a:lnSpc>
                        <a:spcAft>
                          <a:spcPts val="600"/>
                        </a:spcAft>
                      </a:pPr>
                      <a:r>
                        <a:rPr lang="en-GB" sz="1800" b="1" dirty="0">
                          <a:effectLst/>
                          <a:latin typeface="Arial"/>
                          <a:ea typeface="Calibri"/>
                          <a:cs typeface="Times New Roman"/>
                        </a:rPr>
                        <a:t>Year 7</a:t>
                      </a:r>
                      <a:endParaRPr lang="en-GB"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84456" t="-100893" r="-227979" b="-100000"/>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168720" t="-100893" r="-108531" b="-100000"/>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248684" t="-100893" r="-439" b="-100000"/>
                      </a:stretch>
                    </a:blipFill>
                  </a:tcPr>
                </a:tc>
              </a:tr>
              <a:tr h="683019">
                <a:tc>
                  <a:txBody>
                    <a:bodyPr/>
                    <a:lstStyle/>
                    <a:p>
                      <a:pPr>
                        <a:lnSpc>
                          <a:spcPct val="115000"/>
                        </a:lnSpc>
                        <a:spcAft>
                          <a:spcPts val="600"/>
                        </a:spcAft>
                      </a:pPr>
                      <a:r>
                        <a:rPr lang="en-GB" sz="1800" b="1">
                          <a:effectLst/>
                          <a:latin typeface="Arial"/>
                          <a:ea typeface="Calibri"/>
                          <a:cs typeface="Times New Roman"/>
                        </a:rPr>
                        <a:t>Year 11</a:t>
                      </a:r>
                      <a:endParaRPr lang="en-GB" sz="1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84456" t="-200893" r="-227979"/>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168720" t="-200893" r="-108531"/>
                      </a:stretch>
                    </a:blip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2"/>
                      <a:stretch>
                        <a:fillRect l="-248684" t="-200893" r="-439"/>
                      </a:stretch>
                    </a:blipFill>
                  </a:tcPr>
                </a:tc>
              </a:tr>
            </a:tbl>
          </a:graphicData>
        </a:graphic>
      </p:graphicFrame>
      <p:sp>
        <p:nvSpPr>
          <p:cNvPr id="16391" name="Rectangle 1"/>
          <p:cNvSpPr>
            <a:spLocks noChangeArrowheads="1"/>
          </p:cNvSpPr>
          <p:nvPr/>
        </p:nvSpPr>
        <p:spPr bwMode="auto">
          <a:xfrm>
            <a:off x="2538413" y="31813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defRPr sz="32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lr>
                <a:schemeClr val="accent2"/>
              </a:buClr>
              <a:defRPr sz="1900">
                <a:solidFill>
                  <a:schemeClr val="tx1"/>
                </a:solidFill>
                <a:latin typeface="Arial" charset="0"/>
              </a:defRPr>
            </a:lvl4pPr>
            <a:lvl5pPr marL="2057400" indent="-228600" eaLnBrk="0" hangingPunct="0">
              <a:buClr>
                <a:schemeClr val="tx2"/>
              </a:buClr>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Rot="1" noChangeAspect="1" noMove="1" noResize="1" noEditPoints="1" noAdjustHandles="1" noChangeArrowheads="1" noChangeShapeType="1" noTextEdit="1"/>
          </p:cNvSpPr>
          <p:nvPr/>
        </p:nvSpPr>
        <p:spPr>
          <a:xfrm>
            <a:off x="323528" y="260649"/>
            <a:ext cx="8568952" cy="5701304"/>
          </a:xfrm>
          <a:prstGeom prst="rect">
            <a:avLst/>
          </a:prstGeom>
          <a:blipFill rotWithShape="1">
            <a:blip r:embed="rId2"/>
            <a:stretch>
              <a:fillRect l="-1067" t="-749" r="-1422"/>
            </a:stretch>
          </a:blipFill>
        </p:spPr>
        <p:txBody>
          <a:bodyPr/>
          <a:lstStyle/>
          <a:p>
            <a:pPr>
              <a:defRPr/>
            </a:pPr>
            <a:r>
              <a:rPr lang="en-GB">
                <a:noFill/>
              </a:rPr>
              <a:t> </a:t>
            </a:r>
          </a:p>
        </p:txBody>
      </p:sp>
      <p:pic>
        <p:nvPicPr>
          <p:cNvPr id="174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628800"/>
            <a:ext cx="4176464" cy="161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ChangeAspect="1" noMove="1" noResize="1" noEditPoints="1" noAdjustHandles="1" noChangeArrowheads="1" noChangeShapeType="1" noTextEdit="1"/>
          </p:cNvSpPr>
          <p:nvPr>
            <p:ph type="title"/>
          </p:nvPr>
        </p:nvSpPr>
        <p:spPr>
          <a:xfrm>
            <a:off x="467544" y="2060848"/>
            <a:ext cx="8229600" cy="4464495"/>
          </a:xfrm>
          <a:blipFill rotWithShape="1">
            <a:blip r:embed="rId2"/>
            <a:stretch>
              <a:fillRect l="-1185" t="-39891"/>
            </a:stretch>
          </a:blipFill>
          <a:extLst/>
        </p:spPr>
        <p:txBody>
          <a:bodyPr/>
          <a:lstStyle/>
          <a:p>
            <a:pPr>
              <a:defRPr/>
            </a:pPr>
            <a:r>
              <a:rPr lang="en-GB">
                <a:noFill/>
              </a:rPr>
              <a:t> </a:t>
            </a:r>
          </a:p>
        </p:txBody>
      </p:sp>
      <p:pic>
        <p:nvPicPr>
          <p:cNvPr id="1843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068638"/>
            <a:ext cx="31559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196975"/>
            <a:ext cx="8229600" cy="2663825"/>
          </a:xfrm>
        </p:spPr>
        <p:txBody>
          <a:bodyPr>
            <a:normAutofit fontScale="90000"/>
          </a:bodyPr>
          <a:lstStyle/>
          <a:p>
            <a:pPr>
              <a:defRPr/>
            </a:pP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700" dirty="0" smtClean="0">
                <a:solidFill>
                  <a:schemeClr val="tx2">
                    <a:lumMod val="60000"/>
                    <a:lumOff val="40000"/>
                  </a:schemeClr>
                </a:solidFill>
              </a:rPr>
              <a:t>Stage 4:</a:t>
            </a:r>
            <a:r>
              <a:rPr lang="en-GB" sz="2700" dirty="0"/>
              <a:t/>
            </a:r>
            <a:br>
              <a:rPr lang="en-GB" sz="2700" dirty="0"/>
            </a:br>
            <a:r>
              <a:rPr lang="en-GB" sz="2700" dirty="0" smtClean="0"/>
              <a:t/>
            </a:r>
            <a:br>
              <a:rPr lang="en-GB" sz="2700" dirty="0" smtClean="0"/>
            </a:br>
            <a:r>
              <a:rPr lang="en-GB" sz="2700" dirty="0" smtClean="0"/>
              <a:t>Drawing bars to add fractions</a:t>
            </a:r>
            <a:r>
              <a:rPr lang="en-GB" sz="2800" dirty="0" smtClean="0"/>
              <a:t/>
            </a:r>
            <a:br>
              <a:rPr lang="en-GB" sz="2800" dirty="0" smtClean="0"/>
            </a:br>
            <a:r>
              <a:rPr lang="en-GB" sz="2800" dirty="0" smtClean="0"/>
              <a:t/>
            </a:r>
            <a:br>
              <a:rPr lang="en-GB" sz="2800" dirty="0" smtClean="0"/>
            </a:br>
            <a:r>
              <a:rPr lang="en-GB" sz="2200" dirty="0" smtClean="0">
                <a:solidFill>
                  <a:schemeClr val="accent4">
                    <a:lumMod val="75000"/>
                  </a:schemeClr>
                </a:solidFill>
              </a:rPr>
              <a:t>Use the method of drawing a segmented bar to work out the following:</a:t>
            </a:r>
            <a:r>
              <a:rPr lang="en-GB" sz="2800" dirty="0" smtClean="0">
                <a:solidFill>
                  <a:schemeClr val="accent4">
                    <a:lumMod val="75000"/>
                  </a:schemeClr>
                </a:solidFill>
              </a:rPr>
              <a:t/>
            </a:r>
            <a:br>
              <a:rPr lang="en-GB" sz="2800" dirty="0" smtClean="0">
                <a:solidFill>
                  <a:schemeClr val="accent4">
                    <a:lumMod val="75000"/>
                  </a:schemeClr>
                </a:solidFill>
              </a:rPr>
            </a:br>
            <a:r>
              <a:rPr lang="en-GB" sz="2700" dirty="0" smtClean="0">
                <a:solidFill>
                  <a:srgbClr val="00B050"/>
                </a:solidFill>
              </a:rPr>
              <a:t/>
            </a:r>
            <a:br>
              <a:rPr lang="en-GB" sz="2700" dirty="0" smtClean="0">
                <a:solidFill>
                  <a:srgbClr val="00B050"/>
                </a:solidFill>
              </a:rPr>
            </a:br>
            <a:r>
              <a:rPr lang="en-GB" sz="2700" dirty="0" smtClean="0">
                <a:solidFill>
                  <a:srgbClr val="00B050"/>
                </a:solidFill>
              </a:rPr>
              <a:t/>
            </a:r>
            <a:br>
              <a:rPr lang="en-GB" sz="2700" dirty="0" smtClean="0">
                <a:solidFill>
                  <a:srgbClr val="00B050"/>
                </a:solidFill>
              </a:rPr>
            </a:br>
            <a:r>
              <a:rPr lang="en-GB" sz="2700" dirty="0" smtClean="0">
                <a:solidFill>
                  <a:srgbClr val="00B050"/>
                </a:solidFill>
              </a:rPr>
              <a:t> </a:t>
            </a:r>
            <a:br>
              <a:rPr lang="en-GB" sz="2700" dirty="0" smtClean="0">
                <a:solidFill>
                  <a:srgbClr val="00B050"/>
                </a:solidFill>
              </a:rPr>
            </a:br>
            <a:endParaRPr lang="en-GB" sz="27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143" y="2952757"/>
            <a:ext cx="7131713" cy="191640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565400"/>
            <a:ext cx="8291513" cy="1150938"/>
          </a:xfrm>
        </p:spPr>
        <p:txBody>
          <a:bodyPr>
            <a:normAutofit fontScale="90000"/>
          </a:bodyPr>
          <a:lstStyle/>
          <a:p>
            <a:pPr>
              <a:defRPr/>
            </a:pP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700" dirty="0" smtClean="0">
                <a:solidFill>
                  <a:schemeClr val="tx2">
                    <a:lumMod val="60000"/>
                    <a:lumOff val="40000"/>
                  </a:schemeClr>
                </a:solidFill>
              </a:rPr>
              <a:t>Stage 4:</a:t>
            </a:r>
            <a:r>
              <a:rPr lang="en-GB" sz="2700" dirty="0"/>
              <a:t/>
            </a:r>
            <a:br>
              <a:rPr lang="en-GB" sz="2700" dirty="0"/>
            </a:br>
            <a:r>
              <a:rPr lang="en-GB" sz="2700" dirty="0" smtClean="0"/>
              <a:t/>
            </a:r>
            <a:br>
              <a:rPr lang="en-GB" sz="2700" dirty="0" smtClean="0"/>
            </a:br>
            <a:r>
              <a:rPr lang="en-GB" sz="2700" dirty="0" smtClean="0"/>
              <a:t>Which is larger?</a:t>
            </a:r>
            <a:r>
              <a:rPr lang="en-GB" sz="2800" dirty="0" smtClean="0"/>
              <a:t/>
            </a:r>
            <a:br>
              <a:rPr lang="en-GB" sz="2800" dirty="0" smtClean="0"/>
            </a:br>
            <a:r>
              <a:rPr lang="en-GB" sz="2800" dirty="0" smtClean="0"/>
              <a:t/>
            </a:r>
            <a:br>
              <a:rPr lang="en-GB" sz="2800" dirty="0" smtClean="0"/>
            </a:br>
            <a:r>
              <a:rPr lang="en-GB" sz="2700" dirty="0" smtClean="0">
                <a:solidFill>
                  <a:srgbClr val="00B050"/>
                </a:solidFill>
              </a:rPr>
              <a:t/>
            </a:r>
            <a:br>
              <a:rPr lang="en-GB" sz="2700" dirty="0" smtClean="0">
                <a:solidFill>
                  <a:srgbClr val="00B050"/>
                </a:solidFill>
              </a:rPr>
            </a:br>
            <a:r>
              <a:rPr lang="en-GB" sz="2700" dirty="0" smtClean="0">
                <a:solidFill>
                  <a:srgbClr val="00B050"/>
                </a:solidFill>
              </a:rPr>
              <a:t/>
            </a:r>
            <a:br>
              <a:rPr lang="en-GB" sz="2700" dirty="0" smtClean="0">
                <a:solidFill>
                  <a:srgbClr val="00B050"/>
                </a:solidFill>
              </a:rPr>
            </a:br>
            <a:r>
              <a:rPr lang="en-GB" sz="2700" dirty="0" smtClean="0">
                <a:solidFill>
                  <a:srgbClr val="00B050"/>
                </a:solidFill>
              </a:rPr>
              <a:t> </a:t>
            </a:r>
            <a:br>
              <a:rPr lang="en-GB" sz="2700" dirty="0" smtClean="0">
                <a:solidFill>
                  <a:srgbClr val="00B050"/>
                </a:solidFill>
              </a:rPr>
            </a:br>
            <a:endParaRPr lang="en-GB" sz="2700" dirty="0"/>
          </a:p>
        </p:txBody>
      </p:sp>
      <p:sp>
        <p:nvSpPr>
          <p:cNvPr id="3" name="Content Placeholder 2"/>
          <p:cNvSpPr>
            <a:spLocks noGrp="1" noRot="1" noChangeAspect="1" noMove="1" noResize="1" noEditPoints="1" noAdjustHandles="1" noChangeArrowheads="1" noChangeShapeType="1" noTextEdit="1"/>
          </p:cNvSpPr>
          <p:nvPr>
            <p:ph idx="1"/>
          </p:nvPr>
        </p:nvSpPr>
        <p:spPr>
          <a:xfrm>
            <a:off x="457200" y="2348880"/>
            <a:ext cx="7787208" cy="3816424"/>
          </a:xfrm>
          <a:blipFill rotWithShape="1">
            <a:blip r:embed="rId2"/>
            <a:stretch>
              <a:fillRect l="-783"/>
            </a:stretch>
          </a:blipFill>
          <a:extLst/>
        </p:spPr>
        <p:txBody>
          <a:bodyPr/>
          <a:lstStyle/>
          <a:p>
            <a:pPr>
              <a:defRPr/>
            </a:pPr>
            <a:r>
              <a:rPr lang="en-GB">
                <a:noFill/>
              </a:rPr>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836613"/>
            <a:ext cx="7924800" cy="1143000"/>
          </a:xfrm>
        </p:spPr>
        <p:txBody>
          <a:bodyPr>
            <a:normAutofit fontScale="90000"/>
          </a:bodyPr>
          <a:lstStyle/>
          <a:p>
            <a:pPr>
              <a:defRPr/>
            </a:pPr>
            <a:r>
              <a:rPr lang="en-GB" sz="3200" dirty="0" smtClean="0"/>
              <a:t/>
            </a:r>
            <a:br>
              <a:rPr lang="en-GB" sz="3200" dirty="0" smtClean="0"/>
            </a:br>
            <a:r>
              <a:rPr lang="en-GB" sz="2700" dirty="0" smtClean="0">
                <a:solidFill>
                  <a:schemeClr val="tx2">
                    <a:lumMod val="60000"/>
                    <a:lumOff val="40000"/>
                  </a:schemeClr>
                </a:solidFill>
              </a:rPr>
              <a:t>Stage 4:</a:t>
            </a:r>
            <a:r>
              <a:rPr lang="en-GB" sz="2700" dirty="0"/>
              <a:t/>
            </a:r>
            <a:br>
              <a:rPr lang="en-GB" sz="2700" dirty="0"/>
            </a:br>
            <a:r>
              <a:rPr lang="en-GB" sz="2700" dirty="0" smtClean="0"/>
              <a:t>What’s </a:t>
            </a:r>
            <a:r>
              <a:rPr lang="en-GB" sz="2700" dirty="0"/>
              <a:t>the problem with this </a:t>
            </a:r>
            <a:r>
              <a:rPr lang="en-GB" sz="2700" dirty="0" smtClean="0"/>
              <a:t/>
            </a:r>
            <a:br>
              <a:rPr lang="en-GB" sz="2700" dirty="0" smtClean="0"/>
            </a:br>
            <a:r>
              <a:rPr lang="en-GB" sz="2700" dirty="0" smtClean="0"/>
              <a:t>answer</a:t>
            </a:r>
            <a:r>
              <a:rPr lang="en-GB" sz="2700" dirty="0"/>
              <a:t>?</a:t>
            </a:r>
            <a:r>
              <a:rPr lang="en-GB" sz="3200" dirty="0"/>
              <a:t/>
            </a:r>
            <a:br>
              <a:rPr lang="en-GB" sz="3200" dirty="0"/>
            </a:br>
            <a:endParaRPr lang="en-GB" sz="3200" dirty="0"/>
          </a:p>
        </p:txBody>
      </p:sp>
      <p:pic>
        <p:nvPicPr>
          <p:cNvPr id="215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276872"/>
            <a:ext cx="3054821" cy="270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395288" y="2060575"/>
            <a:ext cx="8291512" cy="4464050"/>
          </a:xfrm>
        </p:spPr>
        <p:txBody>
          <a:bodyPr>
            <a:normAutofit/>
          </a:bodyPr>
          <a:lstStyle/>
          <a:p>
            <a:pPr marL="0" indent="0">
              <a:defRPr/>
            </a:pPr>
            <a:r>
              <a:rPr lang="en-GB" sz="2000" dirty="0" smtClean="0">
                <a:solidFill>
                  <a:schemeClr val="accent4">
                    <a:lumMod val="75000"/>
                  </a:schemeClr>
                </a:solidFill>
              </a:rPr>
              <a:t>Some Year 10 students were given a test on fractions. Here is a question from one test paper:</a:t>
            </a:r>
          </a:p>
          <a:p>
            <a:pPr marL="0" indent="0">
              <a:defRPr/>
            </a:pPr>
            <a:endParaRPr lang="en-GB" sz="2000" dirty="0"/>
          </a:p>
          <a:p>
            <a:pPr marL="0" indent="0">
              <a:defRPr/>
            </a:pPr>
            <a:endParaRPr lang="en-GB" sz="2000" dirty="0" smtClean="0"/>
          </a:p>
          <a:p>
            <a:pPr marL="0" indent="0">
              <a:defRPr/>
            </a:pPr>
            <a:endParaRPr lang="en-GB" sz="2000" dirty="0" smtClean="0"/>
          </a:p>
          <a:p>
            <a:pPr marL="0" indent="0">
              <a:defRPr/>
            </a:pPr>
            <a:endParaRPr lang="en-GB" sz="2000" dirty="0" smtClean="0"/>
          </a:p>
          <a:p>
            <a:pPr marL="0" indent="0">
              <a:defRPr/>
            </a:pPr>
            <a:endParaRPr lang="en-GB" sz="2000" dirty="0"/>
          </a:p>
          <a:p>
            <a:pPr marL="514350" indent="-514350">
              <a:buFont typeface="Arial" charset="0"/>
              <a:buAutoNum type="alphaLcParenR"/>
              <a:defRPr/>
            </a:pPr>
            <a:r>
              <a:rPr lang="en-GB" sz="2000" dirty="0" smtClean="0">
                <a:solidFill>
                  <a:schemeClr val="accent4">
                    <a:lumMod val="75000"/>
                  </a:schemeClr>
                </a:solidFill>
              </a:rPr>
              <a:t>Nearly half the group put this answer. What do you think they did?</a:t>
            </a:r>
          </a:p>
          <a:p>
            <a:pPr marL="514350" indent="-514350">
              <a:buFont typeface="Arial" charset="0"/>
              <a:buAutoNum type="alphaLcParenR"/>
              <a:defRPr/>
            </a:pPr>
            <a:r>
              <a:rPr lang="en-GB" sz="2000" dirty="0" smtClean="0">
                <a:solidFill>
                  <a:schemeClr val="accent4">
                    <a:lumMod val="75000"/>
                  </a:schemeClr>
                </a:solidFill>
              </a:rPr>
              <a:t>Use a segmented bar to help convince someone how you know this must be wrong.</a:t>
            </a:r>
            <a:endParaRPr lang="en-GB" sz="2000" dirty="0">
              <a:solidFill>
                <a:schemeClr val="accent4">
                  <a:lumMod val="7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333375"/>
            <a:ext cx="7924800" cy="1143000"/>
          </a:xfrm>
        </p:spPr>
        <p:txBody>
          <a:bodyPr>
            <a:normAutofit fontScale="90000"/>
          </a:bodyPr>
          <a:lstStyle/>
          <a:p>
            <a:pPr>
              <a:defRPr/>
            </a:pPr>
            <a:r>
              <a:rPr lang="en-GB" sz="3200" dirty="0" smtClean="0"/>
              <a:t/>
            </a:r>
            <a:br>
              <a:rPr lang="en-GB" sz="3200" dirty="0" smtClean="0"/>
            </a:br>
            <a:r>
              <a:rPr lang="en-GB" sz="2700" dirty="0" smtClean="0">
                <a:solidFill>
                  <a:schemeClr val="tx2">
                    <a:lumMod val="60000"/>
                    <a:lumOff val="40000"/>
                  </a:schemeClr>
                </a:solidFill>
              </a:rPr>
              <a:t>Stage 5:</a:t>
            </a:r>
            <a:r>
              <a:rPr lang="en-GB" sz="2700" dirty="0"/>
              <a:t/>
            </a:r>
            <a:br>
              <a:rPr lang="en-GB" sz="2700" dirty="0"/>
            </a:br>
            <a:r>
              <a:rPr lang="en-GB" sz="2700" dirty="0" smtClean="0"/>
              <a:t>Dividing with fractions</a:t>
            </a:r>
            <a:r>
              <a:rPr lang="en-GB" sz="3200" dirty="0" smtClean="0"/>
              <a:t/>
            </a:r>
            <a:br>
              <a:rPr lang="en-GB" sz="3200" dirty="0" smtClean="0"/>
            </a:br>
            <a:endParaRPr lang="en-GB" sz="3200" dirty="0"/>
          </a:p>
        </p:txBody>
      </p:sp>
      <p:sp>
        <p:nvSpPr>
          <p:cNvPr id="3" name="Content Placeholder 2"/>
          <p:cNvSpPr>
            <a:spLocks noGrp="1" noRot="1" noChangeAspect="1" noMove="1" noResize="1" noEditPoints="1" noAdjustHandles="1" noChangeArrowheads="1" noChangeShapeType="1" noTextEdit="1"/>
          </p:cNvSpPr>
          <p:nvPr>
            <p:ph idx="1"/>
          </p:nvPr>
        </p:nvSpPr>
        <p:spPr>
          <a:xfrm>
            <a:off x="457200" y="1556792"/>
            <a:ext cx="8229600" cy="4968552"/>
          </a:xfrm>
          <a:blipFill rotWithShape="1">
            <a:blip r:embed="rId2"/>
            <a:stretch>
              <a:fillRect l="-741"/>
            </a:stretch>
          </a:blipFill>
          <a:extLst/>
        </p:spPr>
        <p:txBody>
          <a:bodyPr/>
          <a:lstStyle/>
          <a:p>
            <a:pPr>
              <a:defRPr/>
            </a:pPr>
            <a:r>
              <a:rPr lang="en-GB">
                <a:no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404813"/>
            <a:ext cx="6529387" cy="2147887"/>
          </a:xfrm>
        </p:spPr>
        <p:txBody>
          <a:bodyPr>
            <a:normAutofit fontScale="90000"/>
          </a:bodyPr>
          <a:lstStyle/>
          <a:p>
            <a:pPr>
              <a:defRPr/>
            </a:pPr>
            <a:r>
              <a:rPr lang="en-GB" sz="2700" dirty="0" smtClean="0">
                <a:solidFill>
                  <a:schemeClr val="tx2">
                    <a:lumMod val="60000"/>
                    <a:lumOff val="40000"/>
                  </a:schemeClr>
                </a:solidFill>
              </a:rPr>
              <a:t>Stage 1: </a:t>
            </a:r>
            <a:r>
              <a:rPr lang="en-GB" sz="3100" dirty="0" smtClean="0"/>
              <a:t/>
            </a:r>
            <a:br>
              <a:rPr lang="en-GB" sz="3100" dirty="0" smtClean="0"/>
            </a:br>
            <a:r>
              <a:rPr lang="en-GB" sz="2700" dirty="0" smtClean="0"/>
              <a:t>Healthy Eating</a:t>
            </a:r>
            <a:r>
              <a:rPr lang="en-GB" sz="3100" dirty="0" smtClean="0"/>
              <a:t/>
            </a:r>
            <a:br>
              <a:rPr lang="en-GB" sz="3100" dirty="0" smtClean="0"/>
            </a:br>
            <a:r>
              <a:rPr lang="en-GB" sz="2200" b="0" dirty="0" smtClean="0"/>
              <a:t>Norris High School has appointed a new cook, Jan. In her last school Jan made a big impact on getting students to eat more healthily.  One of her strategies was to survey her students about their food preferences. She started by asking </a:t>
            </a:r>
            <a:r>
              <a:rPr lang="en-GB" sz="2200" b="0" smtClean="0"/>
              <a:t>200 students about </a:t>
            </a:r>
            <a:r>
              <a:rPr lang="en-GB" sz="2200" b="0" dirty="0" smtClean="0"/>
              <a:t>fruit and vegetables.</a:t>
            </a:r>
            <a:endParaRPr lang="en-GB" sz="2200" b="0" dirty="0"/>
          </a:p>
        </p:txBody>
      </p:sp>
      <p:sp>
        <p:nvSpPr>
          <p:cNvPr id="5123" name="Content Placeholder 2"/>
          <p:cNvSpPr>
            <a:spLocks noGrp="1"/>
          </p:cNvSpPr>
          <p:nvPr>
            <p:ph idx="1"/>
          </p:nvPr>
        </p:nvSpPr>
        <p:spPr>
          <a:xfrm>
            <a:off x="457200" y="2492374"/>
            <a:ext cx="8229600" cy="4032969"/>
          </a:xfrm>
        </p:spPr>
        <p:txBody>
          <a:bodyPr/>
          <a:lstStyle/>
          <a:p>
            <a:pPr marL="0" indent="0"/>
            <a:r>
              <a:rPr lang="en-GB" altLang="en-US" sz="2000" dirty="0" smtClean="0"/>
              <a:t>Jan made these pictures from the results she got:</a:t>
            </a:r>
          </a:p>
          <a:p>
            <a:pPr marL="0" indent="0"/>
            <a:endParaRPr lang="en-GB" altLang="en-US" sz="2400" dirty="0" smtClean="0"/>
          </a:p>
          <a:p>
            <a:pPr marL="0" indent="0"/>
            <a:endParaRPr lang="en-GB" altLang="en-US" sz="2400" dirty="0" smtClean="0"/>
          </a:p>
          <a:p>
            <a:pPr marL="0" indent="0"/>
            <a:endParaRPr lang="en-GB" altLang="en-US" sz="2400" dirty="0" smtClean="0"/>
          </a:p>
          <a:p>
            <a:pPr marL="0" indent="0"/>
            <a:endParaRPr lang="en-GB" altLang="en-US" sz="2400" dirty="0" smtClean="0"/>
          </a:p>
          <a:p>
            <a:pPr marL="0" indent="0"/>
            <a:endParaRPr lang="en-GB" altLang="en-US" sz="2400" dirty="0" smtClean="0"/>
          </a:p>
          <a:p>
            <a:pPr marL="0" indent="0"/>
            <a:r>
              <a:rPr lang="en-GB" altLang="en-US" sz="2000" dirty="0" smtClean="0"/>
              <a:t>The previous cook ordered around 1000 items of fruit per month. Jan decides to stick with this total of 1000 pieces of fruit for the first month. According to the results of her survey, roughly how many oranges should Jan order?</a:t>
            </a:r>
          </a:p>
        </p:txBody>
      </p:sp>
      <p:pic>
        <p:nvPicPr>
          <p:cNvPr id="51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8775" y="1266825"/>
            <a:ext cx="2182813"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075" y="3009131"/>
            <a:ext cx="56578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075" y="4108301"/>
            <a:ext cx="565785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361078" y="3651101"/>
            <a:ext cx="878205" cy="45720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ts val="1150"/>
              </a:lnSpc>
              <a:spcBef>
                <a:spcPts val="1150"/>
              </a:spcBef>
              <a:spcAft>
                <a:spcPts val="0"/>
              </a:spcAft>
              <a:buNone/>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students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 name="Text Box 2"/>
          <p:cNvSpPr txBox="1">
            <a:spLocks noChangeArrowheads="1"/>
          </p:cNvSpPr>
          <p:nvPr/>
        </p:nvSpPr>
        <p:spPr bwMode="auto">
          <a:xfrm>
            <a:off x="7361077" y="4784576"/>
            <a:ext cx="878205" cy="307207"/>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ts val="1150"/>
              </a:lnSpc>
              <a:spcBef>
                <a:spcPts val="1150"/>
              </a:spcBef>
              <a:spcAft>
                <a:spcPts val="0"/>
              </a:spcAft>
              <a:buNone/>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students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700808"/>
            <a:ext cx="8280920" cy="2160240"/>
          </a:xfrm>
        </p:spPr>
        <p:txBody>
          <a:bodyPr>
            <a:noAutofit/>
          </a:bodyPr>
          <a:lstStyle/>
          <a:p>
            <a:pPr>
              <a:lnSpc>
                <a:spcPct val="150000"/>
              </a:lnSpc>
              <a:spcBef>
                <a:spcPts val="0"/>
              </a:spcBef>
              <a:spcAft>
                <a:spcPts val="1200"/>
              </a:spcAft>
              <a:defRPr/>
            </a:pPr>
            <a:r>
              <a:rPr lang="en-GB" sz="2400" dirty="0" smtClean="0"/>
              <a:t>Favourite </a:t>
            </a:r>
            <a:r>
              <a:rPr lang="en-GB" sz="2400" dirty="0"/>
              <a:t>fruit</a:t>
            </a:r>
            <a:br>
              <a:rPr lang="en-GB" sz="2400" dirty="0"/>
            </a:br>
            <a:r>
              <a:rPr lang="en-GB" sz="2000" b="0" dirty="0" smtClean="0">
                <a:solidFill>
                  <a:srgbClr val="FF0000"/>
                </a:solidFill>
              </a:rPr>
              <a:t>a)</a:t>
            </a:r>
            <a:r>
              <a:rPr lang="en-GB" sz="2000" b="0" dirty="0"/>
              <a:t> </a:t>
            </a:r>
            <a:r>
              <a:rPr lang="en-GB" sz="2000" b="0" dirty="0" smtClean="0">
                <a:solidFill>
                  <a:srgbClr val="FF0000"/>
                </a:solidFill>
              </a:rPr>
              <a:t>What are the favourite fruits for your class?</a:t>
            </a:r>
            <a:br>
              <a:rPr lang="en-GB" sz="2000" b="0" dirty="0" smtClean="0">
                <a:solidFill>
                  <a:srgbClr val="FF0000"/>
                </a:solidFill>
              </a:rPr>
            </a:br>
            <a:r>
              <a:rPr lang="en-GB" sz="2000" b="0" dirty="0" smtClean="0">
                <a:solidFill>
                  <a:srgbClr val="FF0000"/>
                </a:solidFill>
              </a:rPr>
              <a:t>b) Ask everyone in your class to choose a favourite fruit.</a:t>
            </a:r>
            <a:br>
              <a:rPr lang="en-GB" sz="2000" b="0" dirty="0" smtClean="0">
                <a:solidFill>
                  <a:srgbClr val="FF0000"/>
                </a:solidFill>
              </a:rPr>
            </a:br>
            <a:r>
              <a:rPr lang="en-GB" sz="2000" b="0" dirty="0" smtClean="0">
                <a:solidFill>
                  <a:srgbClr val="FF0000"/>
                </a:solidFill>
              </a:rPr>
              <a:t>c) Cut a bar from Worksheet 1 and colour it in to show your results.</a:t>
            </a:r>
            <a:br>
              <a:rPr lang="en-GB" sz="2000" b="0" dirty="0" smtClean="0">
                <a:solidFill>
                  <a:srgbClr val="FF0000"/>
                </a:solidFill>
              </a:rPr>
            </a:br>
            <a:r>
              <a:rPr lang="en-GB" sz="1600" b="0" dirty="0" smtClean="0">
                <a:solidFill>
                  <a:srgbClr val="FF0000"/>
                </a:solidFill>
              </a:rPr>
              <a:t>     </a:t>
            </a:r>
            <a:r>
              <a:rPr lang="en-GB" sz="1400" b="0" i="1" dirty="0" smtClean="0">
                <a:solidFill>
                  <a:srgbClr val="FF0000"/>
                </a:solidFill>
              </a:rPr>
              <a:t>(E.g. If 5 people choose banana colour 5 segments yellow.)</a:t>
            </a:r>
            <a:endParaRPr lang="en-GB" sz="1400" b="0" i="1" dirty="0">
              <a:solidFill>
                <a:srgbClr val="FF0000"/>
              </a:solidFill>
            </a:endParaRPr>
          </a:p>
        </p:txBody>
      </p:sp>
      <p:sp>
        <p:nvSpPr>
          <p:cNvPr id="6147" name="Content Placeholder 2"/>
          <p:cNvSpPr>
            <a:spLocks noGrp="1"/>
          </p:cNvSpPr>
          <p:nvPr>
            <p:ph idx="1"/>
          </p:nvPr>
        </p:nvSpPr>
        <p:spPr>
          <a:xfrm>
            <a:off x="457200" y="4149080"/>
            <a:ext cx="8229600" cy="1833563"/>
          </a:xfrm>
        </p:spPr>
        <p:txBody>
          <a:bodyPr/>
          <a:lstStyle/>
          <a:p>
            <a:pPr marL="0" indent="0"/>
            <a:endParaRPr lang="en-GB" altLang="en-US" sz="2400" dirty="0" smtClean="0"/>
          </a:p>
          <a:p>
            <a:pPr marL="0" indent="0"/>
            <a:endParaRPr lang="en-GB" altLang="en-US" sz="2400" dirty="0" smtClean="0"/>
          </a:p>
        </p:txBody>
      </p:sp>
      <p:pic>
        <p:nvPicPr>
          <p:cNvPr id="61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509120"/>
            <a:ext cx="7215188" cy="735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1:</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1368896"/>
          </a:xfrm>
        </p:spPr>
        <p:txBody>
          <a:bodyPr>
            <a:normAutofit fontScale="90000"/>
          </a:bodyPr>
          <a:lstStyle/>
          <a:p>
            <a:pPr>
              <a:defRPr/>
            </a:pPr>
            <a:r>
              <a:rPr lang="en-GB" sz="2400" dirty="0" smtClean="0"/>
              <a:t/>
            </a:r>
            <a:br>
              <a:rPr lang="en-GB" sz="2400" dirty="0" smtClean="0"/>
            </a:br>
            <a:r>
              <a:rPr lang="en-GB" sz="2400" dirty="0" smtClean="0"/>
              <a:t>Favourite fruit</a:t>
            </a:r>
            <a:br>
              <a:rPr lang="en-GB" sz="2400" dirty="0" smtClean="0"/>
            </a:br>
            <a:r>
              <a:rPr lang="en-GB" sz="2400" dirty="0" smtClean="0"/>
              <a:t/>
            </a:r>
            <a:br>
              <a:rPr lang="en-GB" sz="2400" dirty="0" smtClean="0"/>
            </a:br>
            <a:endParaRPr lang="en-GB" sz="2400" dirty="0"/>
          </a:p>
        </p:txBody>
      </p:sp>
      <p:sp>
        <p:nvSpPr>
          <p:cNvPr id="3" name="Content Placeholder 2"/>
          <p:cNvSpPr>
            <a:spLocks noGrp="1"/>
          </p:cNvSpPr>
          <p:nvPr>
            <p:ph idx="1"/>
          </p:nvPr>
        </p:nvSpPr>
        <p:spPr>
          <a:xfrm>
            <a:off x="457200" y="2205038"/>
            <a:ext cx="6275388" cy="4248150"/>
          </a:xfrm>
        </p:spPr>
        <p:txBody>
          <a:bodyPr>
            <a:normAutofit/>
          </a:bodyPr>
          <a:lstStyle/>
          <a:p>
            <a:pPr>
              <a:buFont typeface="Arial" panose="020B0604020202020204" pitchFamily="34" charset="0"/>
              <a:buChar char="•"/>
              <a:defRPr/>
            </a:pPr>
            <a:r>
              <a:rPr lang="en-GB" sz="2000" dirty="0" smtClean="0"/>
              <a:t>Use your bar to make a pie chart as follows:</a:t>
            </a:r>
          </a:p>
          <a:p>
            <a:pPr>
              <a:buFont typeface="Arial" panose="020B0604020202020204" pitchFamily="34" charset="0"/>
              <a:buChar char="•"/>
              <a:defRPr/>
            </a:pPr>
            <a:r>
              <a:rPr lang="en-GB" sz="2000" dirty="0" smtClean="0"/>
              <a:t>Stick the ends together</a:t>
            </a:r>
          </a:p>
          <a:p>
            <a:pPr>
              <a:buFont typeface="Arial" panose="020B0604020202020204" pitchFamily="34" charset="0"/>
              <a:buChar char="•"/>
              <a:defRPr/>
            </a:pPr>
            <a:r>
              <a:rPr lang="en-GB" sz="2000" dirty="0" smtClean="0"/>
              <a:t>Draw a circle around the outside of your ring</a:t>
            </a:r>
          </a:p>
          <a:p>
            <a:pPr>
              <a:buFont typeface="Arial" panose="020B0604020202020204" pitchFamily="34" charset="0"/>
              <a:buChar char="•"/>
              <a:defRPr/>
            </a:pPr>
            <a:r>
              <a:rPr lang="en-GB" sz="2000" dirty="0" smtClean="0"/>
              <a:t>Mark inside where the colours change</a:t>
            </a:r>
          </a:p>
          <a:p>
            <a:pPr>
              <a:buFont typeface="Arial" panose="020B0604020202020204" pitchFamily="34" charset="0"/>
              <a:buChar char="•"/>
              <a:defRPr/>
            </a:pPr>
            <a:r>
              <a:rPr lang="en-GB" sz="2000" dirty="0" smtClean="0"/>
              <a:t>Remove the ring and mark where you think the centre is</a:t>
            </a:r>
          </a:p>
          <a:p>
            <a:pPr>
              <a:buFont typeface="Arial" panose="020B0604020202020204" pitchFamily="34" charset="0"/>
              <a:buChar char="•"/>
              <a:defRPr/>
            </a:pPr>
            <a:r>
              <a:rPr lang="en-GB" sz="2000" dirty="0" smtClean="0"/>
              <a:t>Join the centre to your markers</a:t>
            </a:r>
          </a:p>
          <a:p>
            <a:pPr>
              <a:buFont typeface="Arial" panose="020B0604020202020204" pitchFamily="34" charset="0"/>
              <a:buChar char="•"/>
              <a:defRPr/>
            </a:pPr>
            <a:r>
              <a:rPr lang="en-GB" sz="2000" dirty="0" smtClean="0"/>
              <a:t>Colour in the sections and make a key.</a:t>
            </a:r>
          </a:p>
          <a:p>
            <a:pPr marL="0" indent="0">
              <a:defRPr/>
            </a:pPr>
            <a:endParaRPr lang="en-GB" sz="2000" dirty="0"/>
          </a:p>
          <a:p>
            <a:pPr marL="0" indent="0">
              <a:defRPr/>
            </a:pPr>
            <a:r>
              <a:rPr lang="en-GB" sz="2000" dirty="0">
                <a:solidFill>
                  <a:srgbClr val="FF0000"/>
                </a:solidFill>
              </a:rPr>
              <a:t>According to your class’s result, roughly how much of the </a:t>
            </a:r>
            <a:r>
              <a:rPr lang="en-GB" sz="2000" dirty="0" smtClean="0">
                <a:solidFill>
                  <a:srgbClr val="FF0000"/>
                </a:solidFill>
              </a:rPr>
              <a:t>1000 fruits that Jan orders should be oranges</a:t>
            </a:r>
            <a:r>
              <a:rPr lang="en-GB" sz="2000" dirty="0">
                <a:solidFill>
                  <a:srgbClr val="FF0000"/>
                </a:solidFill>
              </a:rPr>
              <a:t>?</a:t>
            </a:r>
          </a:p>
          <a:p>
            <a:pPr marL="0" indent="0">
              <a:defRPr/>
            </a:pPr>
            <a:endParaRPr lang="en-GB" sz="2400" dirty="0" smtClean="0"/>
          </a:p>
          <a:p>
            <a:pPr>
              <a:defRPr/>
            </a:pPr>
            <a:endParaRPr lang="en-GB" sz="2400" dirty="0" smtClean="0"/>
          </a:p>
          <a:p>
            <a:pPr>
              <a:defRPr/>
            </a:pPr>
            <a:endParaRPr lang="en-GB" sz="2400" dirty="0"/>
          </a:p>
        </p:txBody>
      </p:sp>
      <p:pic>
        <p:nvPicPr>
          <p:cNvPr id="71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638" y="1268760"/>
            <a:ext cx="7212012" cy="73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925" y="2189163"/>
            <a:ext cx="1931988" cy="181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7388" y="4292600"/>
            <a:ext cx="1914525" cy="193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1:</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858962"/>
          </a:xfrm>
        </p:spPr>
        <p:txBody>
          <a:bodyPr>
            <a:normAutofit/>
          </a:bodyPr>
          <a:lstStyle/>
          <a:p>
            <a:pPr>
              <a:defRPr/>
            </a:pPr>
            <a:r>
              <a:rPr lang="en-GB" sz="2400" dirty="0" smtClean="0"/>
              <a:t/>
            </a:r>
            <a:br>
              <a:rPr lang="en-GB" sz="2400" dirty="0" smtClean="0"/>
            </a:br>
            <a:r>
              <a:rPr lang="en-GB" sz="2400" dirty="0" smtClean="0"/>
              <a:t>Favourite vegetables</a:t>
            </a:r>
            <a:br>
              <a:rPr lang="en-GB" sz="2400" dirty="0" smtClean="0"/>
            </a:br>
            <a:r>
              <a:rPr lang="en-GB" sz="2400" dirty="0" smtClean="0"/>
              <a:t/>
            </a:r>
            <a:br>
              <a:rPr lang="en-GB" sz="2400" dirty="0" smtClean="0"/>
            </a:br>
            <a:endParaRPr lang="en-GB" sz="2400" dirty="0"/>
          </a:p>
        </p:txBody>
      </p:sp>
      <p:sp>
        <p:nvSpPr>
          <p:cNvPr id="3" name="Content Placeholder 2"/>
          <p:cNvSpPr>
            <a:spLocks noGrp="1"/>
          </p:cNvSpPr>
          <p:nvPr>
            <p:ph idx="1"/>
          </p:nvPr>
        </p:nvSpPr>
        <p:spPr>
          <a:xfrm>
            <a:off x="611560" y="1808397"/>
            <a:ext cx="6275388" cy="3240087"/>
          </a:xfrm>
        </p:spPr>
        <p:txBody>
          <a:bodyPr>
            <a:normAutofit/>
          </a:bodyPr>
          <a:lstStyle/>
          <a:p>
            <a:pPr marL="0" indent="0">
              <a:defRPr/>
            </a:pPr>
            <a:endParaRPr lang="en-GB" sz="2400" dirty="0" smtClean="0"/>
          </a:p>
          <a:p>
            <a:pPr>
              <a:buFont typeface="Arial" panose="020B0604020202020204" pitchFamily="34" charset="0"/>
              <a:buChar char="•"/>
              <a:defRPr/>
            </a:pPr>
            <a:r>
              <a:rPr lang="en-GB" sz="2000" dirty="0" smtClean="0"/>
              <a:t>Survey your class on their favourite vegetables out of carrot, sweetcorn, broccoli and cabbage.</a:t>
            </a:r>
          </a:p>
          <a:p>
            <a:pPr>
              <a:buFont typeface="Arial" panose="020B0604020202020204" pitchFamily="34" charset="0"/>
              <a:buChar char="•"/>
              <a:defRPr/>
            </a:pPr>
            <a:r>
              <a:rPr lang="en-GB" sz="2000" dirty="0" smtClean="0"/>
              <a:t>Cut another bar from worksheet 1 and use it to display the results.</a:t>
            </a:r>
          </a:p>
          <a:p>
            <a:pPr>
              <a:buFont typeface="Arial" panose="020B0604020202020204" pitchFamily="34" charset="0"/>
              <a:buChar char="•"/>
              <a:defRPr/>
            </a:pPr>
            <a:r>
              <a:rPr lang="en-GB" sz="2000" dirty="0" smtClean="0"/>
              <a:t>Use the bar to make a pie chart.</a:t>
            </a:r>
          </a:p>
          <a:p>
            <a:pPr>
              <a:buFont typeface="Arial" panose="020B0604020202020204" pitchFamily="34" charset="0"/>
              <a:buChar char="•"/>
              <a:defRPr/>
            </a:pPr>
            <a:r>
              <a:rPr lang="en-GB" sz="2000" dirty="0" smtClean="0"/>
              <a:t>How do your class compare with the results of Jan’s survey on vegetables?</a:t>
            </a:r>
            <a:endParaRPr lang="en-GB" sz="2000" dirty="0"/>
          </a:p>
        </p:txBody>
      </p:sp>
      <p:pic>
        <p:nvPicPr>
          <p:cNvPr id="81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519" y="1335832"/>
            <a:ext cx="7212013" cy="73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5013176"/>
            <a:ext cx="6551612"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1:</a:t>
            </a:r>
            <a:endParaRPr lang="en-GB" dirty="0"/>
          </a:p>
        </p:txBody>
      </p:sp>
      <p:sp>
        <p:nvSpPr>
          <p:cNvPr id="7" name="Text Box 2"/>
          <p:cNvSpPr txBox="1">
            <a:spLocks noChangeArrowheads="1"/>
          </p:cNvSpPr>
          <p:nvPr/>
        </p:nvSpPr>
        <p:spPr bwMode="auto">
          <a:xfrm>
            <a:off x="7451725" y="5805264"/>
            <a:ext cx="1208319" cy="17524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ts val="1150"/>
              </a:lnSpc>
              <a:spcBef>
                <a:spcPts val="1150"/>
              </a:spcBef>
              <a:spcAft>
                <a:spcPts val="0"/>
              </a:spcAft>
              <a:buNone/>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students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7488237" cy="1644650"/>
          </a:xfrm>
        </p:spPr>
        <p:txBody>
          <a:bodyPr>
            <a:normAutofit fontScale="90000"/>
          </a:bodyPr>
          <a:lstStyle/>
          <a:p>
            <a:pPr>
              <a:defRPr/>
            </a:pPr>
            <a:r>
              <a:rPr lang="en-GB" sz="3100" dirty="0" smtClean="0"/>
              <a:t/>
            </a:r>
            <a:br>
              <a:rPr lang="en-GB" sz="3100" dirty="0" smtClean="0"/>
            </a:br>
            <a:r>
              <a:rPr lang="en-GB" sz="2200" dirty="0"/>
              <a:t>Favourite type of food </a:t>
            </a:r>
            <a:r>
              <a:rPr lang="en-GB" sz="3100" dirty="0" smtClean="0"/>
              <a:t/>
            </a:r>
            <a:br>
              <a:rPr lang="en-GB" sz="3100" dirty="0" smtClean="0"/>
            </a:br>
            <a:r>
              <a:rPr lang="en-GB" sz="1800" dirty="0" smtClean="0">
                <a:solidFill>
                  <a:schemeClr val="accent6">
                    <a:lumMod val="75000"/>
                  </a:schemeClr>
                </a:solidFill>
              </a:rPr>
              <a:t>Another </a:t>
            </a:r>
            <a:r>
              <a:rPr lang="en-GB" sz="1800" dirty="0">
                <a:solidFill>
                  <a:schemeClr val="accent6">
                    <a:lumMod val="75000"/>
                  </a:schemeClr>
                </a:solidFill>
              </a:rPr>
              <a:t>way Jan thought might increase the number of </a:t>
            </a:r>
            <a:r>
              <a:rPr lang="en-GB" sz="1800" dirty="0" smtClean="0">
                <a:solidFill>
                  <a:schemeClr val="accent6">
                    <a:lumMod val="75000"/>
                  </a:schemeClr>
                </a:solidFill>
              </a:rPr>
              <a:t/>
            </a:r>
            <a:br>
              <a:rPr lang="en-GB" sz="1800" dirty="0" smtClean="0">
                <a:solidFill>
                  <a:schemeClr val="accent6">
                    <a:lumMod val="75000"/>
                  </a:schemeClr>
                </a:solidFill>
              </a:rPr>
            </a:br>
            <a:r>
              <a:rPr lang="en-GB" sz="1800" dirty="0" smtClean="0">
                <a:solidFill>
                  <a:schemeClr val="accent6">
                    <a:lumMod val="75000"/>
                  </a:schemeClr>
                </a:solidFill>
              </a:rPr>
              <a:t>students </a:t>
            </a:r>
            <a:r>
              <a:rPr lang="en-GB" sz="1800" dirty="0">
                <a:solidFill>
                  <a:schemeClr val="accent6">
                    <a:lumMod val="75000"/>
                  </a:schemeClr>
                </a:solidFill>
              </a:rPr>
              <a:t>eating in the canteen was to have themed lunches. </a:t>
            </a:r>
            <a:r>
              <a:rPr lang="en-GB" sz="1800" dirty="0" smtClean="0">
                <a:solidFill>
                  <a:schemeClr val="accent6">
                    <a:lumMod val="75000"/>
                  </a:schemeClr>
                </a:solidFill>
              </a:rPr>
              <a:t/>
            </a:r>
            <a:br>
              <a:rPr lang="en-GB" sz="1800" dirty="0" smtClean="0">
                <a:solidFill>
                  <a:schemeClr val="accent6">
                    <a:lumMod val="75000"/>
                  </a:schemeClr>
                </a:solidFill>
              </a:rPr>
            </a:br>
            <a:r>
              <a:rPr lang="en-GB" sz="1800" dirty="0" smtClean="0">
                <a:solidFill>
                  <a:schemeClr val="accent6">
                    <a:lumMod val="75000"/>
                  </a:schemeClr>
                </a:solidFill>
              </a:rPr>
              <a:t>So </a:t>
            </a:r>
            <a:r>
              <a:rPr lang="en-GB" sz="1800" dirty="0">
                <a:solidFill>
                  <a:schemeClr val="accent6">
                    <a:lumMod val="75000"/>
                  </a:schemeClr>
                </a:solidFill>
              </a:rPr>
              <a:t>one day it would be Italian, another day Indian and so on. Again she surveyed students to find out what themes might be popular. Students were asked to choose their favourite theme.</a:t>
            </a:r>
            <a:r>
              <a:rPr lang="en-GB" sz="1800" dirty="0"/>
              <a:t/>
            </a:r>
            <a:br>
              <a:rPr lang="en-GB" sz="1800" dirty="0"/>
            </a:br>
            <a:endParaRPr lang="en-GB" sz="1800" dirty="0"/>
          </a:p>
        </p:txBody>
      </p:sp>
      <p:sp>
        <p:nvSpPr>
          <p:cNvPr id="3" name="Content Placeholder 2"/>
          <p:cNvSpPr>
            <a:spLocks noGrp="1"/>
          </p:cNvSpPr>
          <p:nvPr>
            <p:ph idx="1"/>
          </p:nvPr>
        </p:nvSpPr>
        <p:spPr>
          <a:xfrm>
            <a:off x="467544" y="2348880"/>
            <a:ext cx="8229600" cy="4319588"/>
          </a:xfrm>
        </p:spPr>
        <p:txBody>
          <a:bodyPr>
            <a:normAutofit fontScale="47500" lnSpcReduction="20000"/>
          </a:bodyPr>
          <a:lstStyle/>
          <a:p>
            <a:pPr marL="0" indent="0">
              <a:defRPr/>
            </a:pPr>
            <a:r>
              <a:rPr lang="en-GB" sz="3800" dirty="0" smtClean="0"/>
              <a:t>Here </a:t>
            </a:r>
            <a:r>
              <a:rPr lang="en-GB" sz="3800" dirty="0"/>
              <a:t>are the results from a year 7 class and from a year 11 class:</a:t>
            </a:r>
            <a:r>
              <a:rPr lang="en-GB" sz="3600" dirty="0"/>
              <a:t/>
            </a:r>
            <a:br>
              <a:rPr lang="en-GB" sz="3600" dirty="0"/>
            </a:br>
            <a:endParaRPr lang="en-GB" sz="3600" dirty="0" smtClean="0"/>
          </a:p>
          <a:p>
            <a:pPr marL="0" indent="0">
              <a:defRPr/>
            </a:pPr>
            <a:endParaRPr lang="en-GB" sz="3600" dirty="0"/>
          </a:p>
          <a:p>
            <a:pPr marL="0" indent="0">
              <a:defRPr/>
            </a:pPr>
            <a:endParaRPr lang="en-GB" sz="3600" dirty="0" smtClean="0"/>
          </a:p>
          <a:p>
            <a:pPr marL="0" indent="0">
              <a:defRPr/>
            </a:pPr>
            <a:endParaRPr lang="en-GB" sz="3600" dirty="0"/>
          </a:p>
          <a:p>
            <a:pPr marL="0" indent="0">
              <a:defRPr/>
            </a:pPr>
            <a:endParaRPr lang="en-GB" sz="3600" dirty="0" smtClean="0"/>
          </a:p>
          <a:p>
            <a:pPr marL="0" indent="0">
              <a:defRPr/>
            </a:pPr>
            <a:endParaRPr lang="en-GB" sz="3600" dirty="0"/>
          </a:p>
          <a:p>
            <a:pPr marL="0" indent="0">
              <a:defRPr/>
            </a:pPr>
            <a:endParaRPr lang="en-GB" sz="3600" dirty="0" smtClean="0"/>
          </a:p>
          <a:p>
            <a:pPr marL="0" indent="0">
              <a:defRPr/>
            </a:pPr>
            <a:endParaRPr lang="en-GB" sz="3600" dirty="0"/>
          </a:p>
          <a:p>
            <a:pPr marL="0" indent="0">
              <a:defRPr/>
            </a:pPr>
            <a:endParaRPr lang="en-GB" sz="3600" dirty="0" smtClean="0"/>
          </a:p>
          <a:p>
            <a:pPr marL="0" indent="0">
              <a:lnSpc>
                <a:spcPct val="120000"/>
              </a:lnSpc>
              <a:spcBef>
                <a:spcPts val="300"/>
              </a:spcBef>
              <a:spcAft>
                <a:spcPts val="300"/>
              </a:spcAft>
              <a:defRPr/>
            </a:pPr>
            <a:r>
              <a:rPr lang="en-GB" sz="3800" dirty="0" smtClean="0"/>
              <a:t>a</a:t>
            </a:r>
            <a:r>
              <a:rPr lang="en-GB" sz="3400" dirty="0" smtClean="0"/>
              <a:t>) Choose </a:t>
            </a:r>
            <a:r>
              <a:rPr lang="en-GB" sz="3400" dirty="0"/>
              <a:t>a bar from worksheet 1 for each class.</a:t>
            </a:r>
          </a:p>
          <a:p>
            <a:pPr marL="0" indent="0">
              <a:lnSpc>
                <a:spcPct val="120000"/>
              </a:lnSpc>
              <a:spcBef>
                <a:spcPts val="300"/>
              </a:spcBef>
              <a:spcAft>
                <a:spcPts val="300"/>
              </a:spcAft>
              <a:defRPr/>
            </a:pPr>
            <a:r>
              <a:rPr lang="en-GB" sz="3400" dirty="0" smtClean="0"/>
              <a:t>b) </a:t>
            </a:r>
            <a:r>
              <a:rPr lang="en-GB" sz="3400" dirty="0"/>
              <a:t>Colour in the bars and make a key to display the results for each class.</a:t>
            </a:r>
          </a:p>
          <a:p>
            <a:pPr marL="0" indent="0">
              <a:lnSpc>
                <a:spcPct val="120000"/>
              </a:lnSpc>
              <a:spcBef>
                <a:spcPts val="300"/>
              </a:spcBef>
              <a:spcAft>
                <a:spcPts val="300"/>
              </a:spcAft>
              <a:defRPr/>
            </a:pPr>
            <a:r>
              <a:rPr lang="en-GB" sz="3400" dirty="0"/>
              <a:t>c) Write down what fraction of each class prefer each type of food.</a:t>
            </a:r>
          </a:p>
          <a:p>
            <a:pPr marL="0" indent="0">
              <a:lnSpc>
                <a:spcPct val="120000"/>
              </a:lnSpc>
              <a:spcBef>
                <a:spcPts val="300"/>
              </a:spcBef>
              <a:spcAft>
                <a:spcPts val="300"/>
              </a:spcAft>
              <a:defRPr/>
            </a:pPr>
            <a:r>
              <a:rPr lang="en-GB" sz="3400" dirty="0"/>
              <a:t>d) Is Indian food more popular with the year 7s or the year 11s</a:t>
            </a:r>
            <a:r>
              <a:rPr lang="en-GB" sz="3400" dirty="0" smtClean="0"/>
              <a:t>?</a:t>
            </a:r>
          </a:p>
          <a:p>
            <a:pPr marL="0" indent="0">
              <a:lnSpc>
                <a:spcPct val="120000"/>
              </a:lnSpc>
              <a:spcBef>
                <a:spcPts val="300"/>
              </a:spcBef>
              <a:spcAft>
                <a:spcPts val="300"/>
              </a:spcAft>
              <a:defRPr/>
            </a:pPr>
            <a:r>
              <a:rPr lang="en-GB" sz="3400" dirty="0" smtClean="0"/>
              <a:t>e) Is Italian food more popular with the year 7s or the year 11s?</a:t>
            </a:r>
            <a:endParaRPr lang="en-GB" sz="3400" dirty="0"/>
          </a:p>
          <a:p>
            <a:pPr marL="0" indent="0">
              <a:defRPr/>
            </a:pPr>
            <a:endParaRPr lang="en-GB" sz="2400" dirty="0"/>
          </a:p>
        </p:txBody>
      </p:sp>
      <p:graphicFrame>
        <p:nvGraphicFramePr>
          <p:cNvPr id="4" name="Table 3"/>
          <p:cNvGraphicFramePr>
            <a:graphicFrameLocks noGrp="1"/>
          </p:cNvGraphicFramePr>
          <p:nvPr>
            <p:extLst>
              <p:ext uri="{D42A27DB-BD31-4B8C-83A1-F6EECF244321}">
                <p14:modId xmlns:p14="http://schemas.microsoft.com/office/powerpoint/2010/main" val="842108903"/>
              </p:ext>
            </p:extLst>
          </p:nvPr>
        </p:nvGraphicFramePr>
        <p:xfrm>
          <a:off x="684213" y="2847975"/>
          <a:ext cx="6840114" cy="1892301"/>
        </p:xfrm>
        <a:graphic>
          <a:graphicData uri="http://schemas.openxmlformats.org/drawingml/2006/table">
            <a:tbl>
              <a:tblPr firstRow="1" firstCol="1" bandRow="1"/>
              <a:tblGrid>
                <a:gridCol w="2280038"/>
                <a:gridCol w="2280038"/>
                <a:gridCol w="2280038"/>
              </a:tblGrid>
              <a:tr h="491126">
                <a:tc>
                  <a:txBody>
                    <a:bodyPr/>
                    <a:lstStyle/>
                    <a:p>
                      <a:pPr algn="ctr">
                        <a:lnSpc>
                          <a:spcPct val="115000"/>
                        </a:lnSpc>
                        <a:spcBef>
                          <a:spcPts val="1150"/>
                        </a:spcBef>
                        <a:spcAft>
                          <a:spcPts val="600"/>
                        </a:spcAft>
                      </a:pPr>
                      <a:r>
                        <a:rPr lang="en-GB" sz="1400" b="1" dirty="0" smtClean="0">
                          <a:effectLst/>
                          <a:latin typeface="Arial"/>
                          <a:ea typeface="Calibri"/>
                          <a:cs typeface="Arial"/>
                        </a:rPr>
                        <a:t>Type of food</a:t>
                      </a:r>
                      <a:r>
                        <a:rPr lang="en-GB" sz="1400" b="1" dirty="0">
                          <a:effectLst/>
                          <a:latin typeface="Arial"/>
                          <a:ea typeface="Calibri"/>
                          <a:cs typeface="Arial"/>
                        </a:rPr>
                        <a:t> </a:t>
                      </a:r>
                      <a:endParaRPr lang="en-GB" sz="1400" b="1" dirty="0">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Year 7 class </a:t>
                      </a:r>
                      <a:r>
                        <a:rPr lang="en-GB" sz="1100" b="1" i="1" dirty="0">
                          <a:solidFill>
                            <a:srgbClr val="002060"/>
                          </a:solidFill>
                          <a:effectLst/>
                          <a:latin typeface="Arial"/>
                          <a:ea typeface="Calibri"/>
                          <a:cs typeface="Arial"/>
                        </a:rPr>
                        <a:t>(30 students)</a:t>
                      </a:r>
                      <a:endParaRPr lang="en-GB" sz="1200" b="1" i="1" dirty="0">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Bef>
                          <a:spcPts val="1150"/>
                        </a:spcBef>
                        <a:spcAft>
                          <a:spcPts val="600"/>
                        </a:spcAft>
                      </a:pPr>
                      <a:r>
                        <a:rPr lang="en-GB" sz="1400" b="1" dirty="0">
                          <a:solidFill>
                            <a:srgbClr val="002060"/>
                          </a:solidFill>
                          <a:effectLst/>
                          <a:latin typeface="Arial"/>
                          <a:ea typeface="Calibri"/>
                          <a:cs typeface="Arial"/>
                        </a:rPr>
                        <a:t>Year 11 class </a:t>
                      </a:r>
                      <a:r>
                        <a:rPr lang="en-GB" sz="1100" b="1" i="1" dirty="0">
                          <a:solidFill>
                            <a:srgbClr val="002060"/>
                          </a:solidFill>
                          <a:effectLst/>
                          <a:latin typeface="Arial"/>
                          <a:ea typeface="Calibri"/>
                          <a:cs typeface="Arial"/>
                        </a:rPr>
                        <a:t>(20 students)</a:t>
                      </a:r>
                      <a:endParaRPr lang="en-GB" sz="1100" b="1" i="1" dirty="0">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Indian</a:t>
                      </a:r>
                      <a:endParaRPr lang="en-GB" sz="1400" b="1" dirty="0">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3</a:t>
                      </a:r>
                      <a:endParaRPr lang="en-GB" sz="1400" b="1">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3</a:t>
                      </a:r>
                      <a:endParaRPr lang="en-GB" sz="1400" b="1">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Italian</a:t>
                      </a:r>
                      <a:endParaRPr lang="en-GB" sz="1400" b="1" dirty="0">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6</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smtClean="0">
                          <a:effectLst/>
                          <a:latin typeface="Arial"/>
                          <a:ea typeface="Times New Roman"/>
                          <a:cs typeface="Times New Roman"/>
                        </a:rPr>
                        <a:t>5</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American</a:t>
                      </a:r>
                      <a:endParaRPr lang="en-GB" sz="1400" b="1">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15</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smtClean="0">
                          <a:effectLst/>
                          <a:latin typeface="Arial"/>
                          <a:ea typeface="Times New Roman"/>
                          <a:cs typeface="Times New Roman"/>
                        </a:rPr>
                        <a:t>10</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Spanish</a:t>
                      </a:r>
                      <a:endParaRPr lang="en-GB" sz="1400" b="1">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1</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2</a:t>
                      </a:r>
                      <a:endParaRPr lang="en-GB" sz="1400" b="1">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algn="ctr">
                        <a:lnSpc>
                          <a:spcPct val="115000"/>
                        </a:lnSpc>
                        <a:spcBef>
                          <a:spcPts val="1150"/>
                        </a:spcBef>
                        <a:spcAft>
                          <a:spcPts val="600"/>
                        </a:spcAft>
                      </a:pPr>
                      <a:r>
                        <a:rPr lang="en-GB" sz="1400" b="1">
                          <a:solidFill>
                            <a:srgbClr val="002060"/>
                          </a:solidFill>
                          <a:effectLst/>
                          <a:latin typeface="Arial"/>
                          <a:ea typeface="Calibri"/>
                          <a:cs typeface="Arial"/>
                        </a:rPr>
                        <a:t>British</a:t>
                      </a:r>
                      <a:endParaRPr lang="en-GB" sz="1400" b="1">
                        <a:effectLst/>
                        <a:latin typeface="Arial"/>
                        <a:ea typeface="Times New Roman"/>
                        <a:cs typeface="Times New Roman"/>
                      </a:endParaRPr>
                    </a:p>
                  </a:txBody>
                  <a:tcPr marL="68575" marR="6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5</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600"/>
                        </a:spcAft>
                      </a:pPr>
                      <a:r>
                        <a:rPr lang="en-GB" sz="1400" b="1" dirty="0">
                          <a:solidFill>
                            <a:srgbClr val="002060"/>
                          </a:solidFill>
                          <a:effectLst/>
                          <a:latin typeface="Arial"/>
                          <a:ea typeface="Calibri"/>
                          <a:cs typeface="Arial"/>
                        </a:rPr>
                        <a:t>0</a:t>
                      </a:r>
                      <a:endParaRPr lang="en-GB" sz="1400" b="1" dirty="0">
                        <a:effectLst/>
                        <a:latin typeface="Arial"/>
                        <a:ea typeface="Times New Roman"/>
                        <a:cs typeface="Times New Roman"/>
                      </a:endParaRPr>
                    </a:p>
                  </a:txBody>
                  <a:tcPr marL="68575" marR="6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251" name="Rectangle 1"/>
          <p:cNvSpPr>
            <a:spLocks noChangeArrowheads="1"/>
          </p:cNvSpPr>
          <p:nvPr/>
        </p:nvSpPr>
        <p:spPr bwMode="auto">
          <a:xfrm>
            <a:off x="1533525" y="33369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sp>
        <p:nvSpPr>
          <p:cNvPr id="7" name="Rectangle 6"/>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1:</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233862"/>
          </a:xfrm>
        </p:spPr>
        <p:txBody>
          <a:bodyPr>
            <a:normAutofit/>
          </a:bodyPr>
          <a:lstStyle/>
          <a:p>
            <a:pPr>
              <a:defRPr/>
            </a:pPr>
            <a:r>
              <a:rPr lang="en-GB" sz="2400" dirty="0" smtClean="0"/>
              <a:t/>
            </a:r>
            <a:br>
              <a:rPr lang="en-GB" sz="2400" dirty="0" smtClean="0"/>
            </a:br>
            <a:r>
              <a:rPr lang="en-GB" sz="2400" dirty="0"/>
              <a:t>Favourite type of food</a:t>
            </a:r>
            <a:r>
              <a:rPr lang="en-GB" sz="2800" dirty="0"/>
              <a:t/>
            </a:r>
            <a:br>
              <a:rPr lang="en-GB" sz="2800" dirty="0"/>
            </a:br>
            <a:r>
              <a:rPr lang="en-GB" sz="2400" dirty="0" smtClean="0"/>
              <a:t/>
            </a:r>
            <a:br>
              <a:rPr lang="en-GB" sz="2400" dirty="0" smtClean="0"/>
            </a:br>
            <a:r>
              <a:rPr lang="en-GB" sz="2000" b="0" dirty="0" smtClean="0">
                <a:solidFill>
                  <a:srgbClr val="002060"/>
                </a:solidFill>
                <a:latin typeface="+mn-lt"/>
              </a:rPr>
              <a:t>Comparing the year 7s and the year 11s can be difficult because the bars are not the same size.</a:t>
            </a:r>
            <a:r>
              <a:rPr lang="en-GB" sz="2000" b="0" dirty="0" smtClean="0">
                <a:latin typeface="+mn-lt"/>
              </a:rPr>
              <a:t/>
            </a:r>
            <a:br>
              <a:rPr lang="en-GB" sz="2000" b="0" dirty="0" smtClean="0">
                <a:latin typeface="+mn-lt"/>
              </a:rPr>
            </a:br>
            <a:r>
              <a:rPr lang="en-GB" sz="2000" b="0" dirty="0" smtClean="0">
                <a:latin typeface="+mn-lt"/>
              </a:rPr>
              <a:t/>
            </a:r>
            <a:br>
              <a:rPr lang="en-GB" sz="2000" b="0" dirty="0" smtClean="0">
                <a:latin typeface="+mn-lt"/>
              </a:rPr>
            </a:br>
            <a:r>
              <a:rPr lang="en-GB" sz="2000" b="0" dirty="0" smtClean="0">
                <a:latin typeface="+mn-lt"/>
              </a:rPr>
              <a:t>a) Cut out 2 more bars from Worksheet 1 which you could use to show each classes results, so that each bar has the same number of segments.</a:t>
            </a:r>
            <a:br>
              <a:rPr lang="en-GB" sz="2000" b="0" dirty="0" smtClean="0">
                <a:latin typeface="+mn-lt"/>
              </a:rPr>
            </a:br>
            <a:r>
              <a:rPr lang="en-GB" sz="2000" b="0" dirty="0">
                <a:latin typeface="+mn-lt"/>
              </a:rPr>
              <a:t/>
            </a:r>
            <a:br>
              <a:rPr lang="en-GB" sz="2000" b="0" dirty="0">
                <a:latin typeface="+mn-lt"/>
              </a:rPr>
            </a:br>
            <a:r>
              <a:rPr lang="en-GB" sz="2000" b="0" dirty="0" smtClean="0">
                <a:latin typeface="+mn-lt"/>
              </a:rPr>
              <a:t>b) Write some statements comparing the results of this survey.</a:t>
            </a:r>
            <a:endParaRPr lang="en-GB" sz="2000" b="0" dirty="0">
              <a:latin typeface="+mn-lt"/>
            </a:endParaRPr>
          </a:p>
        </p:txBody>
      </p:sp>
      <p:sp>
        <p:nvSpPr>
          <p:cNvPr id="3" name="Rectangle 2"/>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2:</a:t>
            </a:r>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3050"/>
            <a:ext cx="8497888" cy="1355725"/>
          </a:xfrm>
        </p:spPr>
        <p:txBody>
          <a:bodyPr>
            <a:normAutofit/>
          </a:bodyPr>
          <a:lstStyle/>
          <a:p>
            <a:pPr>
              <a:defRPr/>
            </a:pPr>
            <a:r>
              <a:rPr lang="en-GB" sz="2400" dirty="0" smtClean="0">
                <a:solidFill>
                  <a:schemeClr val="tx2">
                    <a:lumMod val="60000"/>
                    <a:lumOff val="40000"/>
                  </a:schemeClr>
                </a:solidFill>
              </a:rPr>
              <a:t/>
            </a:r>
            <a:br>
              <a:rPr lang="en-GB" sz="2400" dirty="0" smtClean="0">
                <a:solidFill>
                  <a:schemeClr val="tx2">
                    <a:lumMod val="60000"/>
                    <a:lumOff val="40000"/>
                  </a:schemeClr>
                </a:solidFill>
              </a:rPr>
            </a:br>
            <a:r>
              <a:rPr lang="en-GB" sz="2400" dirty="0" smtClean="0"/>
              <a:t>Favourite type of sandwich</a:t>
            </a:r>
            <a:endParaRPr lang="en-GB" sz="2400" dirty="0"/>
          </a:p>
        </p:txBody>
      </p:sp>
      <p:sp>
        <p:nvSpPr>
          <p:cNvPr id="3" name="Content Placeholder 2"/>
          <p:cNvSpPr>
            <a:spLocks noGrp="1"/>
          </p:cNvSpPr>
          <p:nvPr>
            <p:ph idx="1"/>
          </p:nvPr>
        </p:nvSpPr>
        <p:spPr>
          <a:xfrm>
            <a:off x="467544" y="1740694"/>
            <a:ext cx="8280920" cy="4496618"/>
          </a:xfrm>
        </p:spPr>
        <p:txBody>
          <a:bodyPr>
            <a:normAutofit fontScale="85000" lnSpcReduction="20000"/>
          </a:bodyPr>
          <a:lstStyle/>
          <a:p>
            <a:pPr marL="0" indent="0">
              <a:defRPr/>
            </a:pPr>
            <a:r>
              <a:rPr lang="en-GB" sz="2200" dirty="0" smtClean="0"/>
              <a:t>Students in year 8 and year 10 were asked to choose their favourite type of sandwich.</a:t>
            </a:r>
          </a:p>
          <a:p>
            <a:pPr marL="0" indent="0">
              <a:defRPr/>
            </a:pPr>
            <a:r>
              <a:rPr lang="en-GB" sz="2200" dirty="0" smtClean="0"/>
              <a:t>Here are the results:</a:t>
            </a:r>
            <a:r>
              <a:rPr lang="en-GB" sz="2400" dirty="0" smtClean="0"/>
              <a:t/>
            </a:r>
            <a:br>
              <a:rPr lang="en-GB" sz="2400" dirty="0" smtClean="0"/>
            </a:br>
            <a:endParaRPr lang="en-GB" sz="2400" dirty="0"/>
          </a:p>
          <a:p>
            <a:pPr marL="0" indent="0">
              <a:defRPr/>
            </a:pPr>
            <a:endParaRPr lang="en-GB" sz="2400" dirty="0" smtClean="0"/>
          </a:p>
          <a:p>
            <a:pPr marL="0" indent="0">
              <a:defRPr/>
            </a:pPr>
            <a:endParaRPr lang="en-GB" sz="2400" dirty="0"/>
          </a:p>
          <a:p>
            <a:pPr marL="0" indent="0">
              <a:defRPr/>
            </a:pPr>
            <a:endParaRPr lang="en-GB" sz="2400" dirty="0" smtClean="0"/>
          </a:p>
          <a:p>
            <a:pPr marL="0" indent="0">
              <a:defRPr/>
            </a:pPr>
            <a:endParaRPr lang="en-GB" sz="2400" dirty="0" smtClean="0"/>
          </a:p>
          <a:p>
            <a:pPr marL="0" indent="0">
              <a:defRPr/>
            </a:pPr>
            <a:endParaRPr lang="en-GB" sz="2400" dirty="0" smtClean="0"/>
          </a:p>
          <a:p>
            <a:pPr marL="0" indent="0">
              <a:defRPr/>
            </a:pPr>
            <a:endParaRPr lang="en-GB" sz="2400" dirty="0" smtClean="0"/>
          </a:p>
          <a:p>
            <a:pPr marL="0" indent="0">
              <a:defRPr/>
            </a:pPr>
            <a:endParaRPr lang="en-GB" sz="2400" dirty="0"/>
          </a:p>
          <a:p>
            <a:pPr marL="457200" indent="-457200">
              <a:buAutoNum type="alphaLcParenR"/>
              <a:defRPr/>
            </a:pPr>
            <a:r>
              <a:rPr lang="en-GB" sz="2200" dirty="0" smtClean="0"/>
              <a:t>What </a:t>
            </a:r>
            <a:r>
              <a:rPr lang="en-GB" sz="2200" dirty="0"/>
              <a:t>size bar would be good to use if you wanted </a:t>
            </a:r>
            <a:r>
              <a:rPr lang="en-GB" sz="2200" dirty="0" smtClean="0"/>
              <a:t>each bar </a:t>
            </a:r>
            <a:r>
              <a:rPr lang="en-GB" sz="2200" dirty="0"/>
              <a:t>to have the same number of pieces</a:t>
            </a:r>
            <a:r>
              <a:rPr lang="en-GB" sz="2200" dirty="0" smtClean="0"/>
              <a:t>?</a:t>
            </a:r>
          </a:p>
          <a:p>
            <a:pPr marL="0" indent="0">
              <a:defRPr/>
            </a:pPr>
            <a:endParaRPr lang="en-GB" sz="1400" dirty="0"/>
          </a:p>
          <a:p>
            <a:pPr marL="446088" indent="-446088">
              <a:defRPr/>
            </a:pPr>
            <a:r>
              <a:rPr lang="en-GB" sz="2200" dirty="0" smtClean="0"/>
              <a:t>b)    </a:t>
            </a:r>
            <a:r>
              <a:rPr lang="en-GB" sz="2200" dirty="0"/>
              <a:t>Are tuna sandwiches more popular with the Year 8 or the Year 10 students?</a:t>
            </a:r>
          </a:p>
          <a:p>
            <a:pPr marL="0" indent="0">
              <a:defRPr/>
            </a:pPr>
            <a:endParaRPr lang="en-GB" sz="2400" dirty="0"/>
          </a:p>
        </p:txBody>
      </p:sp>
      <p:sp>
        <p:nvSpPr>
          <p:cNvPr id="11268" name="Rectangle 1"/>
          <p:cNvSpPr>
            <a:spLocks noChangeArrowheads="1"/>
          </p:cNvSpPr>
          <p:nvPr/>
        </p:nvSpPr>
        <p:spPr bwMode="auto">
          <a:xfrm>
            <a:off x="1533525" y="33369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US" altLang="en-US" sz="1800">
              <a:cs typeface="Arial"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273434278"/>
              </p:ext>
            </p:extLst>
          </p:nvPr>
        </p:nvGraphicFramePr>
        <p:xfrm>
          <a:off x="827088" y="2930525"/>
          <a:ext cx="7253286" cy="1727200"/>
        </p:xfrm>
        <a:graphic>
          <a:graphicData uri="http://schemas.openxmlformats.org/drawingml/2006/table">
            <a:tbl>
              <a:tblPr firstRow="1" firstCol="1" bandRow="1"/>
              <a:tblGrid>
                <a:gridCol w="2417762"/>
                <a:gridCol w="2417762"/>
                <a:gridCol w="2417762"/>
              </a:tblGrid>
              <a:tr h="345440">
                <a:tc>
                  <a:txBody>
                    <a:bodyPr/>
                    <a:lstStyle/>
                    <a:p>
                      <a:pPr algn="ctr">
                        <a:lnSpc>
                          <a:spcPct val="115000"/>
                        </a:lnSpc>
                        <a:spcBef>
                          <a:spcPts val="1150"/>
                        </a:spcBef>
                        <a:spcAft>
                          <a:spcPts val="0"/>
                        </a:spcAft>
                      </a:pPr>
                      <a:r>
                        <a:rPr lang="en-GB" sz="1400" b="1" dirty="0">
                          <a:effectLst/>
                          <a:latin typeface="Arial"/>
                          <a:ea typeface="Calibri"/>
                          <a:cs typeface="Arial"/>
                        </a:rPr>
                        <a:t>Flavour of sandwich</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Year 8 class </a:t>
                      </a:r>
                      <a:r>
                        <a:rPr lang="en-GB" sz="1200" b="1" i="1" dirty="0">
                          <a:solidFill>
                            <a:srgbClr val="002060"/>
                          </a:solidFill>
                          <a:effectLst/>
                          <a:latin typeface="Arial"/>
                          <a:ea typeface="Calibri"/>
                          <a:cs typeface="Arial"/>
                        </a:rPr>
                        <a:t>(25 students)</a:t>
                      </a:r>
                      <a:endParaRPr lang="en-GB" sz="1200" b="1" i="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Year 10 class </a:t>
                      </a:r>
                      <a:r>
                        <a:rPr lang="en-GB" sz="1200" b="1" i="1" dirty="0">
                          <a:solidFill>
                            <a:srgbClr val="002060"/>
                          </a:solidFill>
                          <a:effectLst/>
                          <a:latin typeface="Arial"/>
                          <a:ea typeface="Calibri"/>
                          <a:cs typeface="Arial"/>
                        </a:rPr>
                        <a:t>(40 students)</a:t>
                      </a:r>
                      <a:endParaRPr lang="en-GB" sz="1200" b="1" i="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440">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Ham</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8</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16</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440">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Cheese</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4</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7</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440">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Tuna</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7</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11</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440">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Egg</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a:solidFill>
                            <a:srgbClr val="002060"/>
                          </a:solidFill>
                          <a:effectLst/>
                          <a:latin typeface="Arial"/>
                          <a:ea typeface="Calibri"/>
                          <a:cs typeface="Arial"/>
                        </a:rPr>
                        <a:t>6</a:t>
                      </a:r>
                      <a:endParaRPr lang="en-GB" sz="1400" b="1">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150"/>
                        </a:spcBef>
                        <a:spcAft>
                          <a:spcPts val="0"/>
                        </a:spcAft>
                      </a:pPr>
                      <a:r>
                        <a:rPr lang="en-GB" sz="1400" b="1" dirty="0">
                          <a:solidFill>
                            <a:srgbClr val="002060"/>
                          </a:solidFill>
                          <a:effectLst/>
                          <a:latin typeface="Arial"/>
                          <a:ea typeface="Calibri"/>
                          <a:cs typeface="Arial"/>
                        </a:rPr>
                        <a:t>6</a:t>
                      </a:r>
                      <a:endParaRPr lang="en-GB" sz="1400" b="1"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295" name="Rectangle 1"/>
          <p:cNvSpPr>
            <a:spLocks noChangeArrowheads="1"/>
          </p:cNvSpPr>
          <p:nvPr/>
        </p:nvSpPr>
        <p:spPr bwMode="auto">
          <a:xfrm>
            <a:off x="1533525" y="3424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buClr>
                <a:schemeClr val="tx2"/>
              </a:buClr>
              <a:tabLst>
                <a:tab pos="1676400" algn="ctr"/>
                <a:tab pos="3981450" algn="ctr"/>
              </a:tabLst>
              <a:defRPr sz="3200">
                <a:solidFill>
                  <a:schemeClr val="tx1"/>
                </a:solidFill>
                <a:latin typeface="Arial" charset="0"/>
              </a:defRPr>
            </a:lvl1pPr>
            <a:lvl2pPr marL="742950" indent="-285750" eaLnBrk="0" hangingPunct="0">
              <a:tabLst>
                <a:tab pos="1676400" algn="ctr"/>
                <a:tab pos="3981450" algn="ctr"/>
              </a:tabLst>
              <a:defRPr sz="2800">
                <a:solidFill>
                  <a:schemeClr val="tx1"/>
                </a:solidFill>
                <a:latin typeface="Arial" charset="0"/>
              </a:defRPr>
            </a:lvl2pPr>
            <a:lvl3pPr marL="1143000" indent="-228600" eaLnBrk="0" hangingPunct="0">
              <a:buChar char="–"/>
              <a:tabLst>
                <a:tab pos="1676400" algn="ctr"/>
                <a:tab pos="3981450" algn="ctr"/>
              </a:tabLst>
              <a:defRPr sz="2400">
                <a:solidFill>
                  <a:schemeClr val="tx1"/>
                </a:solidFill>
                <a:latin typeface="Arial" charset="0"/>
              </a:defRPr>
            </a:lvl3pPr>
            <a:lvl4pPr marL="1600200" indent="-228600" eaLnBrk="0" hangingPunct="0">
              <a:buClr>
                <a:schemeClr val="accent2"/>
              </a:buClr>
              <a:tabLst>
                <a:tab pos="1676400" algn="ctr"/>
                <a:tab pos="3981450" algn="ctr"/>
              </a:tabLst>
              <a:defRPr sz="1900">
                <a:solidFill>
                  <a:schemeClr val="tx1"/>
                </a:solidFill>
                <a:latin typeface="Arial" charset="0"/>
              </a:defRPr>
            </a:lvl4pPr>
            <a:lvl5pPr marL="2057400" indent="-228600" eaLnBrk="0" hangingPunct="0">
              <a:buClr>
                <a:schemeClr val="tx2"/>
              </a:buClr>
              <a:tabLst>
                <a:tab pos="1676400" algn="ctr"/>
                <a:tab pos="3981450" algn="ctr"/>
              </a:tabLst>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tabLst>
                <a:tab pos="1676400" algn="ctr"/>
                <a:tab pos="3981450" algn="ctr"/>
              </a:tabLst>
              <a:defRPr sz="1900">
                <a:solidFill>
                  <a:schemeClr val="tx1"/>
                </a:solidFill>
                <a:latin typeface="Arial" charset="0"/>
              </a:defRPr>
            </a:lvl9pPr>
          </a:lstStyle>
          <a:p>
            <a:pPr eaLnBrk="1" hangingPunct="1">
              <a:spcBef>
                <a:spcPct val="0"/>
              </a:spcBef>
              <a:buClrTx/>
              <a:buFontTx/>
              <a:buNone/>
            </a:pPr>
            <a:endParaRPr lang="en-GB" altLang="en-US" sz="1800">
              <a:cs typeface="Arial" charset="0"/>
            </a:endParaRPr>
          </a:p>
        </p:txBody>
      </p:sp>
      <p:sp>
        <p:nvSpPr>
          <p:cNvPr id="7" name="Rectangle 6"/>
          <p:cNvSpPr/>
          <p:nvPr/>
        </p:nvSpPr>
        <p:spPr>
          <a:xfrm>
            <a:off x="262817" y="217791"/>
            <a:ext cx="1382110" cy="461665"/>
          </a:xfrm>
          <a:prstGeom prst="rect">
            <a:avLst/>
          </a:prstGeom>
        </p:spPr>
        <p:txBody>
          <a:bodyPr wrap="none">
            <a:spAutoFit/>
          </a:bodyPr>
          <a:lstStyle/>
          <a:p>
            <a:pPr>
              <a:buNone/>
            </a:pPr>
            <a:r>
              <a:rPr kumimoji="0" lang="en-GB" sz="2400" b="1" i="0" u="none" strike="noStrike" kern="0" cap="none" spc="0" normalizeH="0" baseline="0" noProof="0" dirty="0" smtClean="0">
                <a:ln>
                  <a:noFill/>
                </a:ln>
                <a:solidFill>
                  <a:srgbClr val="00628C">
                    <a:lumMod val="60000"/>
                    <a:lumOff val="40000"/>
                  </a:srgbClr>
                </a:solidFill>
                <a:effectLst/>
                <a:uLnTx/>
                <a:uFillTx/>
                <a:latin typeface="Arial"/>
              </a:rPr>
              <a:t>Stage 2:</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457200" y="4221163"/>
            <a:ext cx="7786688" cy="1655762"/>
          </a:xfrm>
        </p:spPr>
        <p:txBody>
          <a:bodyPr/>
          <a:lstStyle/>
          <a:p>
            <a:pPr marL="0" indent="0"/>
            <a:r>
              <a:rPr lang="en-GB" altLang="en-US" sz="2000" dirty="0" smtClean="0"/>
              <a:t>a) How many of the 20 teachers said ham?</a:t>
            </a:r>
          </a:p>
          <a:p>
            <a:pPr marL="0" indent="0"/>
            <a:endParaRPr lang="en-GB" altLang="en-US" sz="2000" dirty="0" smtClean="0"/>
          </a:p>
          <a:p>
            <a:pPr marL="0" indent="0"/>
            <a:r>
              <a:rPr lang="en-GB" altLang="en-US" sz="2000" dirty="0" smtClean="0"/>
              <a:t>b) How many said tuna or egg?</a:t>
            </a:r>
          </a:p>
          <a:p>
            <a:pPr marL="0" indent="0"/>
            <a:endParaRPr lang="en-GB" altLang="en-US" sz="2400" dirty="0" smtClean="0"/>
          </a:p>
        </p:txBody>
      </p:sp>
      <p:sp>
        <p:nvSpPr>
          <p:cNvPr id="2" name="Title 1"/>
          <p:cNvSpPr>
            <a:spLocks noGrp="1" noRot="1" noChangeAspect="1" noMove="1" noResize="1" noEditPoints="1" noAdjustHandles="1" noChangeArrowheads="1" noChangeShapeType="1" noTextEdit="1"/>
          </p:cNvSpPr>
          <p:nvPr>
            <p:ph type="title"/>
          </p:nvPr>
        </p:nvSpPr>
        <p:spPr>
          <a:xfrm>
            <a:off x="457200" y="274638"/>
            <a:ext cx="8229600" cy="3730426"/>
          </a:xfrm>
          <a:blipFill rotWithShape="1">
            <a:blip r:embed="rId2"/>
            <a:stretch>
              <a:fillRect l="-1111"/>
            </a:stretch>
          </a:blipFill>
          <a:extLst/>
        </p:spPr>
        <p:txBody>
          <a:bodyPr/>
          <a:lstStyle/>
          <a:p>
            <a:pPr>
              <a:defRPr/>
            </a:pPr>
            <a:r>
              <a:rPr lang="en-GB" dirty="0">
                <a:noFill/>
              </a:rPr>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612</TotalTime>
  <Words>554</Words>
  <Application>Microsoft Office PowerPoint</Application>
  <PresentationFormat>On-screen Show (4:3)</PresentationFormat>
  <Paragraphs>153</Paragraphs>
  <Slides>19</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Calibri</vt:lpstr>
      <vt:lpstr>Times New Roman</vt:lpstr>
      <vt:lpstr>Custom Design</vt:lpstr>
      <vt:lpstr>nctem1</vt:lpstr>
      <vt:lpstr>       KS3 Multiplicative Reasoning</vt:lpstr>
      <vt:lpstr>Stage 1:  Healthy Eating Norris High School has appointed a new cook, Jan. In her last school Jan made a big impact on getting students to eat more healthily.  One of her strategies was to survey her students about their food preferences. She started by asking 200 students about fruit and vegetables.</vt:lpstr>
      <vt:lpstr>Favourite fruit a) What are the favourite fruits for your class? b) Ask everyone in your class to choose a favourite fruit. c) Cut a bar from Worksheet 1 and colour it in to show your results.      (E.g. If 5 people choose banana colour 5 segments yellow.)</vt:lpstr>
      <vt:lpstr> Favourite fruit  </vt:lpstr>
      <vt:lpstr> Favourite vegetables  </vt:lpstr>
      <vt:lpstr> Favourite type of food  Another way Jan thought might increase the number of  students eating in the canteen was to have themed lunches.  So one day it would be Italian, another day Indian and so on. Again she surveyed students to find out what themes might be popular. Students were asked to choose their favourite theme. </vt:lpstr>
      <vt:lpstr> Favourite type of food  Comparing the year 7s and the year 11s can be difficult because the bars are not the same size.  a) Cut out 2 more bars from Worksheet 1 which you could use to show each classes results, so that each bar has the same number of segments.  b) Write some statements comparing the results of this survey.</vt:lpstr>
      <vt:lpstr> Favourite type of sandwich</vt:lpstr>
      <vt:lpstr> </vt:lpstr>
      <vt:lpstr> </vt:lpstr>
      <vt:lpstr> </vt:lpstr>
      <vt:lpstr>Stage 3: Favourite type of hot drink </vt:lpstr>
      <vt:lpstr>Stage 3: Favourite type of hot drink</vt:lpstr>
      <vt:lpstr>PowerPoint Presentation</vt:lpstr>
      <vt:lpstr> </vt:lpstr>
      <vt:lpstr>   Stage 4:  Drawing bars to add fractions  Use the method of drawing a segmented bar to work out the following:     </vt:lpstr>
      <vt:lpstr>   Stage 4:  Which is larger?      </vt:lpstr>
      <vt:lpstr> Stage 4: What’s the problem with this  answer? </vt:lpstr>
      <vt:lpstr> Stage 5: Dividing with fractions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Stephen Peto</dc:creator>
  <cp:lastModifiedBy>Susan Hough</cp:lastModifiedBy>
  <cp:revision>27</cp:revision>
  <cp:lastPrinted>2016-04-21T11:47:40Z</cp:lastPrinted>
  <dcterms:created xsi:type="dcterms:W3CDTF">2008-01-11T09:41:35Z</dcterms:created>
  <dcterms:modified xsi:type="dcterms:W3CDTF">2016-05-02T22:08:29Z</dcterms:modified>
</cp:coreProperties>
</file>