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63" r:id="rId5"/>
  </p:sldMasterIdLst>
  <p:notesMasterIdLst>
    <p:notesMasterId r:id="rId36"/>
  </p:notesMasterIdLst>
  <p:sldIdLst>
    <p:sldId id="525" r:id="rId6"/>
    <p:sldId id="1258" r:id="rId7"/>
    <p:sldId id="315" r:id="rId8"/>
    <p:sldId id="1259" r:id="rId9"/>
    <p:sldId id="1261" r:id="rId10"/>
    <p:sldId id="330" r:id="rId11"/>
    <p:sldId id="331" r:id="rId12"/>
    <p:sldId id="459" r:id="rId13"/>
    <p:sldId id="1263" r:id="rId14"/>
    <p:sldId id="326" r:id="rId15"/>
    <p:sldId id="276" r:id="rId16"/>
    <p:sldId id="328" r:id="rId17"/>
    <p:sldId id="277" r:id="rId18"/>
    <p:sldId id="333" r:id="rId19"/>
    <p:sldId id="1269" r:id="rId20"/>
    <p:sldId id="334" r:id="rId21"/>
    <p:sldId id="329" r:id="rId22"/>
    <p:sldId id="1264" r:id="rId23"/>
    <p:sldId id="335" r:id="rId24"/>
    <p:sldId id="336" r:id="rId25"/>
    <p:sldId id="337" r:id="rId26"/>
    <p:sldId id="1265" r:id="rId27"/>
    <p:sldId id="332" r:id="rId28"/>
    <p:sldId id="339" r:id="rId29"/>
    <p:sldId id="340" r:id="rId30"/>
    <p:sldId id="281" r:id="rId31"/>
    <p:sldId id="295" r:id="rId32"/>
    <p:sldId id="1266" r:id="rId33"/>
    <p:sldId id="1267" r:id="rId34"/>
    <p:sldId id="1268" r:id="rId35"/>
  </p:sldIdLst>
  <p:sldSz cx="12192000" cy="6858000"/>
  <p:notesSz cx="6858000" cy="9144000"/>
  <p:defaultTextStyle>
    <a:defPPr>
      <a:defRPr lang="en-GB"/>
    </a:defPPr>
    <a:lvl1pPr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1pPr>
    <a:lvl2pPr marL="4572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2pPr>
    <a:lvl3pPr marL="9144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3pPr>
    <a:lvl4pPr marL="13716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4pPr>
    <a:lvl5pPr marL="18288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5pPr>
    <a:lvl6pPr marL="2286000" algn="l" defTabSz="914400" rtl="0" eaLnBrk="1" latinLnBrk="0" hangingPunct="1">
      <a:defRPr sz="2800" kern="1200">
        <a:solidFill>
          <a:schemeClr val="tx1"/>
        </a:solidFill>
        <a:latin typeface="Arial" panose="020B0604020202020204" pitchFamily="34" charset="0"/>
        <a:ea typeface="+mn-ea"/>
        <a:cs typeface="+mn-cs"/>
      </a:defRPr>
    </a:lvl6pPr>
    <a:lvl7pPr marL="2743200" algn="l" defTabSz="914400" rtl="0" eaLnBrk="1" latinLnBrk="0" hangingPunct="1">
      <a:defRPr sz="2800" kern="1200">
        <a:solidFill>
          <a:schemeClr val="tx1"/>
        </a:solidFill>
        <a:latin typeface="Arial" panose="020B0604020202020204" pitchFamily="34" charset="0"/>
        <a:ea typeface="+mn-ea"/>
        <a:cs typeface="+mn-cs"/>
      </a:defRPr>
    </a:lvl7pPr>
    <a:lvl8pPr marL="3200400" algn="l" defTabSz="914400" rtl="0" eaLnBrk="1" latinLnBrk="0" hangingPunct="1">
      <a:defRPr sz="2800" kern="1200">
        <a:solidFill>
          <a:schemeClr val="tx1"/>
        </a:solidFill>
        <a:latin typeface="Arial" panose="020B0604020202020204" pitchFamily="34" charset="0"/>
        <a:ea typeface="+mn-ea"/>
        <a:cs typeface="+mn-cs"/>
      </a:defRPr>
    </a:lvl8pPr>
    <a:lvl9pPr marL="3657600" algn="l" defTabSz="914400" rtl="0" eaLnBrk="1" latinLnBrk="0" hangingPunct="1">
      <a:defRPr sz="2800" kern="120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85858"/>
    <a:srgbClr val="C8E2E8"/>
    <a:srgbClr val="82CBDD"/>
    <a:srgbClr val="00628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083A408-44A7-43EB-8C96-D3E8A69C9C9B}" v="23" dt="2020-11-23T16:09:41.474"/>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94249" autoAdjust="0"/>
  </p:normalViewPr>
  <p:slideViewPr>
    <p:cSldViewPr>
      <p:cViewPr varScale="1">
        <p:scale>
          <a:sx n="72" d="100"/>
          <a:sy n="72" d="100"/>
        </p:scale>
        <p:origin x="636" y="66"/>
      </p:cViewPr>
      <p:guideLst>
        <p:guide orient="horz" pos="2160"/>
        <p:guide pos="3840"/>
      </p:guideLst>
    </p:cSldViewPr>
  </p:slideViewPr>
  <p:notesTextViewPr>
    <p:cViewPr>
      <p:scale>
        <a:sx n="125" d="100"/>
        <a:sy n="125" d="100"/>
      </p:scale>
      <p:origin x="0" y="-318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theme" Target="theme/theme1.xml"/><Relationship Id="rId3" Type="http://schemas.openxmlformats.org/officeDocument/2006/relationships/customXml" Target="../customXml/item3.xml"/><Relationship Id="rId21" Type="http://schemas.openxmlformats.org/officeDocument/2006/relationships/slide" Target="slides/slide16.xml"/><Relationship Id="rId34" Type="http://schemas.openxmlformats.org/officeDocument/2006/relationships/slide" Target="slides/slide29.xml"/><Relationship Id="rId42" Type="http://schemas.microsoft.com/office/2015/10/relationships/revisionInfo" Target="revisionInfo.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41"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Master" Target="slideMasters/slideMaster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notesMaster" Target="notesMasters/notesMaster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 Type="http://schemas.openxmlformats.org/officeDocument/2006/relationships/customXml" Target="../customXml/item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ndrew Young" userId="3d7dab09-352b-4858-b937-4a4f8b94e613" providerId="ADAL" clId="{3083A408-44A7-43EB-8C96-D3E8A69C9C9B}"/>
    <pc:docChg chg="modSld">
      <pc:chgData name="Andrew Young" userId="3d7dab09-352b-4858-b937-4a4f8b94e613" providerId="ADAL" clId="{3083A408-44A7-43EB-8C96-D3E8A69C9C9B}" dt="2020-11-23T16:09:41.473" v="27"/>
      <pc:docMkLst>
        <pc:docMk/>
      </pc:docMkLst>
      <pc:sldChg chg="modSp modNotesTx">
        <pc:chgData name="Andrew Young" userId="3d7dab09-352b-4858-b937-4a4f8b94e613" providerId="ADAL" clId="{3083A408-44A7-43EB-8C96-D3E8A69C9C9B}" dt="2020-11-23T16:09:41.473" v="27"/>
        <pc:sldMkLst>
          <pc:docMk/>
          <pc:sldMk cId="3037806544" sldId="326"/>
        </pc:sldMkLst>
        <pc:graphicFrameChg chg="mod">
          <ac:chgData name="Andrew Young" userId="3d7dab09-352b-4858-b937-4a4f8b94e613" providerId="ADAL" clId="{3083A408-44A7-43EB-8C96-D3E8A69C9C9B}" dt="2020-11-23T16:09:41.473" v="27"/>
          <ac:graphicFrameMkLst>
            <pc:docMk/>
            <pc:sldMk cId="3037806544" sldId="326"/>
            <ac:graphicFrameMk id="2" creationId="{00000000-0000-0000-0000-000000000000}"/>
          </ac:graphicFrameMkLst>
        </pc:graphicFrameChg>
      </pc:sldChg>
    </pc:docChg>
  </pc:docChgLst>
</pc:chgInfo>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21A95F3F-675E-4EF5-BE78-50C6E9923A54}" type="doc">
      <dgm:prSet loTypeId="urn:microsoft.com/office/officeart/2005/8/layout/vList5" loCatId="list" qsTypeId="urn:microsoft.com/office/officeart/2005/8/quickstyle/simple1" qsCatId="simple" csTypeId="urn:microsoft.com/office/officeart/2005/8/colors/accent1_2" csCatId="accent1" phldr="1"/>
      <dgm:spPr/>
      <dgm:t>
        <a:bodyPr/>
        <a:lstStyle/>
        <a:p>
          <a:endParaRPr lang="en-US"/>
        </a:p>
      </dgm:t>
    </dgm:pt>
    <dgm:pt modelId="{0B84F995-EB87-4244-A1A2-5670743F1DDB}">
      <dgm:prSet phldrT="[Text]"/>
      <dgm:spPr/>
      <dgm:t>
        <a:bodyPr/>
        <a:lstStyle/>
        <a:p>
          <a:r>
            <a:rPr lang="en-US" dirty="0"/>
            <a:t>1904</a:t>
          </a:r>
        </a:p>
      </dgm:t>
    </dgm:pt>
    <dgm:pt modelId="{1FEFD1BA-7BC8-4CF7-8590-B24DC5BEF2FA}" type="parTrans" cxnId="{8346DE0C-2D03-4B32-9821-4D7BFCDB57BD}">
      <dgm:prSet/>
      <dgm:spPr/>
      <dgm:t>
        <a:bodyPr/>
        <a:lstStyle/>
        <a:p>
          <a:endParaRPr lang="en-US"/>
        </a:p>
      </dgm:t>
    </dgm:pt>
    <dgm:pt modelId="{3D7C6F7C-5EA6-4839-A608-65626BF5A368}" type="sibTrans" cxnId="{8346DE0C-2D03-4B32-9821-4D7BFCDB57BD}">
      <dgm:prSet/>
      <dgm:spPr/>
      <dgm:t>
        <a:bodyPr/>
        <a:lstStyle/>
        <a:p>
          <a:endParaRPr lang="en-US"/>
        </a:p>
      </dgm:t>
    </dgm:pt>
    <dgm:pt modelId="{F8B6BF2A-C78A-43D2-BE7E-F4427DFD3150}">
      <dgm:prSet phldrT="[Text]" custT="1"/>
      <dgm:spPr/>
      <dgm:t>
        <a:bodyPr/>
        <a:lstStyle/>
        <a:p>
          <a:r>
            <a:rPr lang="en-US" sz="2800" dirty="0"/>
            <a:t>Local Education Authorities</a:t>
          </a:r>
        </a:p>
      </dgm:t>
    </dgm:pt>
    <dgm:pt modelId="{31DD0C3F-1A6B-43E0-838C-93CDD80D651A}" type="parTrans" cxnId="{D39FA9D1-EAE2-4614-B26C-030494C62AF5}">
      <dgm:prSet/>
      <dgm:spPr/>
      <dgm:t>
        <a:bodyPr/>
        <a:lstStyle/>
        <a:p>
          <a:endParaRPr lang="en-US"/>
        </a:p>
      </dgm:t>
    </dgm:pt>
    <dgm:pt modelId="{D8CDD875-BA90-4FDD-BE65-B69ED5A2855E}" type="sibTrans" cxnId="{D39FA9D1-EAE2-4614-B26C-030494C62AF5}">
      <dgm:prSet/>
      <dgm:spPr/>
      <dgm:t>
        <a:bodyPr/>
        <a:lstStyle/>
        <a:p>
          <a:endParaRPr lang="en-US"/>
        </a:p>
      </dgm:t>
    </dgm:pt>
    <dgm:pt modelId="{E1C1FD64-12F3-4240-A9A6-70E45650645A}">
      <dgm:prSet phldrT="[Text]"/>
      <dgm:spPr/>
      <dgm:t>
        <a:bodyPr/>
        <a:lstStyle/>
        <a:p>
          <a:r>
            <a:rPr lang="en-US" dirty="0"/>
            <a:t>1944</a:t>
          </a:r>
        </a:p>
      </dgm:t>
    </dgm:pt>
    <dgm:pt modelId="{FE163576-2007-44EF-89DE-717D345C6222}" type="parTrans" cxnId="{54CD432A-46EE-415F-9F67-1008B46E69E9}">
      <dgm:prSet/>
      <dgm:spPr/>
      <dgm:t>
        <a:bodyPr/>
        <a:lstStyle/>
        <a:p>
          <a:endParaRPr lang="en-US"/>
        </a:p>
      </dgm:t>
    </dgm:pt>
    <dgm:pt modelId="{51375FDE-F33D-40C9-9272-0ADDC57FBAB1}" type="sibTrans" cxnId="{54CD432A-46EE-415F-9F67-1008B46E69E9}">
      <dgm:prSet/>
      <dgm:spPr/>
      <dgm:t>
        <a:bodyPr/>
        <a:lstStyle/>
        <a:p>
          <a:endParaRPr lang="en-US"/>
        </a:p>
      </dgm:t>
    </dgm:pt>
    <dgm:pt modelId="{1C687785-FD86-42B8-80E2-18FBCACE950D}">
      <dgm:prSet phldrT="[Text]" custT="1"/>
      <dgm:spPr/>
      <dgm:t>
        <a:bodyPr/>
        <a:lstStyle/>
        <a:p>
          <a:r>
            <a:rPr lang="en-US" sz="2800" dirty="0"/>
            <a:t>Education Act</a:t>
          </a:r>
        </a:p>
      </dgm:t>
    </dgm:pt>
    <dgm:pt modelId="{23CAEEE1-2BA1-4194-9D7A-32F178AA3384}" type="parTrans" cxnId="{54911A53-3F74-4F90-B8D2-D75C2A59F794}">
      <dgm:prSet/>
      <dgm:spPr/>
      <dgm:t>
        <a:bodyPr/>
        <a:lstStyle/>
        <a:p>
          <a:endParaRPr lang="en-US"/>
        </a:p>
      </dgm:t>
    </dgm:pt>
    <dgm:pt modelId="{03174181-B6DD-4C01-A436-F260405E08A4}" type="sibTrans" cxnId="{54911A53-3F74-4F90-B8D2-D75C2A59F794}">
      <dgm:prSet/>
      <dgm:spPr/>
      <dgm:t>
        <a:bodyPr/>
        <a:lstStyle/>
        <a:p>
          <a:endParaRPr lang="en-US"/>
        </a:p>
      </dgm:t>
    </dgm:pt>
    <dgm:pt modelId="{41F77B54-0A71-4E80-88E2-65067688AEF8}">
      <dgm:prSet phldrT="[Text]"/>
      <dgm:spPr/>
      <dgm:t>
        <a:bodyPr/>
        <a:lstStyle/>
        <a:p>
          <a:r>
            <a:rPr lang="en-US" dirty="0"/>
            <a:t>1960s</a:t>
          </a:r>
        </a:p>
      </dgm:t>
    </dgm:pt>
    <dgm:pt modelId="{0CED3931-7C8A-494F-B6B8-ADA7958CFF35}" type="parTrans" cxnId="{71D10367-8372-47A9-86AA-E855A4FCCA2A}">
      <dgm:prSet/>
      <dgm:spPr/>
      <dgm:t>
        <a:bodyPr/>
        <a:lstStyle/>
        <a:p>
          <a:endParaRPr lang="en-US"/>
        </a:p>
      </dgm:t>
    </dgm:pt>
    <dgm:pt modelId="{737984E9-73FA-441B-96F1-CB3BEBDCEC5C}" type="sibTrans" cxnId="{71D10367-8372-47A9-86AA-E855A4FCCA2A}">
      <dgm:prSet/>
      <dgm:spPr/>
      <dgm:t>
        <a:bodyPr/>
        <a:lstStyle/>
        <a:p>
          <a:endParaRPr lang="en-US"/>
        </a:p>
      </dgm:t>
    </dgm:pt>
    <dgm:pt modelId="{B52DC9C3-4C5E-4024-97D1-69E702EB021F}">
      <dgm:prSet phldrT="[Text]" custT="1"/>
      <dgm:spPr/>
      <dgm:t>
        <a:bodyPr/>
        <a:lstStyle/>
        <a:p>
          <a:r>
            <a:rPr lang="en-US" sz="2800" dirty="0"/>
            <a:t>Comprehensive Schools</a:t>
          </a:r>
        </a:p>
      </dgm:t>
    </dgm:pt>
    <dgm:pt modelId="{63429E49-028E-4996-9DEC-98F7DAD01F75}" type="parTrans" cxnId="{A83356D0-8576-4FCC-9766-D0C00F0C86AD}">
      <dgm:prSet/>
      <dgm:spPr/>
      <dgm:t>
        <a:bodyPr/>
        <a:lstStyle/>
        <a:p>
          <a:endParaRPr lang="en-US"/>
        </a:p>
      </dgm:t>
    </dgm:pt>
    <dgm:pt modelId="{06A0F0FB-AE21-41A2-80EF-CC6E46BA178C}" type="sibTrans" cxnId="{A83356D0-8576-4FCC-9766-D0C00F0C86AD}">
      <dgm:prSet/>
      <dgm:spPr/>
      <dgm:t>
        <a:bodyPr/>
        <a:lstStyle/>
        <a:p>
          <a:endParaRPr lang="en-US"/>
        </a:p>
      </dgm:t>
    </dgm:pt>
    <dgm:pt modelId="{E9DCA26A-DFCA-4AF1-B952-907BC39E131C}">
      <dgm:prSet/>
      <dgm:spPr/>
      <dgm:t>
        <a:bodyPr/>
        <a:lstStyle/>
        <a:p>
          <a:r>
            <a:rPr lang="en-US" dirty="0"/>
            <a:t>1982</a:t>
          </a:r>
        </a:p>
      </dgm:t>
    </dgm:pt>
    <dgm:pt modelId="{A47B1EE8-0DD8-4826-977A-50EA2164D7D8}" type="parTrans" cxnId="{5795C79D-002B-443E-A5A4-774BC2770F18}">
      <dgm:prSet/>
      <dgm:spPr/>
      <dgm:t>
        <a:bodyPr/>
        <a:lstStyle/>
        <a:p>
          <a:endParaRPr lang="en-US"/>
        </a:p>
      </dgm:t>
    </dgm:pt>
    <dgm:pt modelId="{15866159-F601-41CF-A3A4-D7271503DAE4}" type="sibTrans" cxnId="{5795C79D-002B-443E-A5A4-774BC2770F18}">
      <dgm:prSet/>
      <dgm:spPr/>
      <dgm:t>
        <a:bodyPr/>
        <a:lstStyle/>
        <a:p>
          <a:endParaRPr lang="en-US"/>
        </a:p>
      </dgm:t>
    </dgm:pt>
    <dgm:pt modelId="{1D823040-1DB7-486C-9746-EAB052E8CB0A}">
      <dgm:prSet custT="1"/>
      <dgm:spPr/>
      <dgm:t>
        <a:bodyPr/>
        <a:lstStyle/>
        <a:p>
          <a:r>
            <a:rPr lang="en-US" sz="2800" dirty="0"/>
            <a:t>Cockcroft Report</a:t>
          </a:r>
        </a:p>
      </dgm:t>
    </dgm:pt>
    <dgm:pt modelId="{A58AACB2-5325-49B2-8605-8D5F663A90AC}" type="parTrans" cxnId="{A8B51578-D6B9-4F73-9CB4-713423CBE30A}">
      <dgm:prSet/>
      <dgm:spPr/>
      <dgm:t>
        <a:bodyPr/>
        <a:lstStyle/>
        <a:p>
          <a:endParaRPr lang="en-US"/>
        </a:p>
      </dgm:t>
    </dgm:pt>
    <dgm:pt modelId="{64388E76-9696-4233-B5A9-5BC6A76FBC56}" type="sibTrans" cxnId="{A8B51578-D6B9-4F73-9CB4-713423CBE30A}">
      <dgm:prSet/>
      <dgm:spPr/>
      <dgm:t>
        <a:bodyPr/>
        <a:lstStyle/>
        <a:p>
          <a:endParaRPr lang="en-US"/>
        </a:p>
      </dgm:t>
    </dgm:pt>
    <dgm:pt modelId="{B8B92F03-2E50-43A5-9645-B24F125052D9}">
      <dgm:prSet/>
      <dgm:spPr/>
      <dgm:t>
        <a:bodyPr/>
        <a:lstStyle/>
        <a:p>
          <a:r>
            <a:rPr lang="en-US" dirty="0"/>
            <a:t>1988</a:t>
          </a:r>
        </a:p>
      </dgm:t>
    </dgm:pt>
    <dgm:pt modelId="{5F729657-A5A1-4066-A557-B1AA4BE450AD}" type="parTrans" cxnId="{5C678373-34C9-47F7-A10E-C8252670A630}">
      <dgm:prSet/>
      <dgm:spPr/>
      <dgm:t>
        <a:bodyPr/>
        <a:lstStyle/>
        <a:p>
          <a:endParaRPr lang="en-US"/>
        </a:p>
      </dgm:t>
    </dgm:pt>
    <dgm:pt modelId="{CFE9883B-0C88-4BBD-93B3-CF0D87980EBB}" type="sibTrans" cxnId="{5C678373-34C9-47F7-A10E-C8252670A630}">
      <dgm:prSet/>
      <dgm:spPr/>
      <dgm:t>
        <a:bodyPr/>
        <a:lstStyle/>
        <a:p>
          <a:endParaRPr lang="en-US"/>
        </a:p>
      </dgm:t>
    </dgm:pt>
    <dgm:pt modelId="{49260EFF-3BFA-4F81-AB95-3AAB54244203}">
      <dgm:prSet/>
      <dgm:spPr/>
      <dgm:t>
        <a:bodyPr/>
        <a:lstStyle/>
        <a:p>
          <a:r>
            <a:rPr lang="en-US" dirty="0"/>
            <a:t>1996</a:t>
          </a:r>
        </a:p>
      </dgm:t>
    </dgm:pt>
    <dgm:pt modelId="{984E004E-6F7C-40BC-839B-A1EDCA0231D6}" type="parTrans" cxnId="{6EB9FF5F-E908-4141-A2FB-66CB8620AE18}">
      <dgm:prSet/>
      <dgm:spPr/>
      <dgm:t>
        <a:bodyPr/>
        <a:lstStyle/>
        <a:p>
          <a:endParaRPr lang="en-US"/>
        </a:p>
      </dgm:t>
    </dgm:pt>
    <dgm:pt modelId="{AB94168C-E488-486A-9A53-38D2B2D28B78}" type="sibTrans" cxnId="{6EB9FF5F-E908-4141-A2FB-66CB8620AE18}">
      <dgm:prSet/>
      <dgm:spPr/>
      <dgm:t>
        <a:bodyPr/>
        <a:lstStyle/>
        <a:p>
          <a:endParaRPr lang="en-US"/>
        </a:p>
      </dgm:t>
    </dgm:pt>
    <dgm:pt modelId="{1379F905-DC3E-4F0F-B1B1-DBA13D41A883}">
      <dgm:prSet/>
      <dgm:spPr/>
      <dgm:t>
        <a:bodyPr/>
        <a:lstStyle/>
        <a:p>
          <a:r>
            <a:rPr lang="en-US" dirty="0"/>
            <a:t>2008</a:t>
          </a:r>
        </a:p>
      </dgm:t>
    </dgm:pt>
    <dgm:pt modelId="{50B07660-F768-4821-99A2-874A1CE25BBC}" type="parTrans" cxnId="{DD956738-93DD-4A43-A5AF-AD621A47BCD5}">
      <dgm:prSet/>
      <dgm:spPr/>
      <dgm:t>
        <a:bodyPr/>
        <a:lstStyle/>
        <a:p>
          <a:endParaRPr lang="en-US"/>
        </a:p>
      </dgm:t>
    </dgm:pt>
    <dgm:pt modelId="{8A106265-507F-4EB3-9D2C-3DEA7B807769}" type="sibTrans" cxnId="{DD956738-93DD-4A43-A5AF-AD621A47BCD5}">
      <dgm:prSet/>
      <dgm:spPr/>
      <dgm:t>
        <a:bodyPr/>
        <a:lstStyle/>
        <a:p>
          <a:endParaRPr lang="en-US"/>
        </a:p>
      </dgm:t>
    </dgm:pt>
    <dgm:pt modelId="{A711DA4B-F41C-4004-918D-62C893B5664E}">
      <dgm:prSet/>
      <dgm:spPr/>
      <dgm:t>
        <a:bodyPr/>
        <a:lstStyle/>
        <a:p>
          <a:r>
            <a:rPr lang="en-US" dirty="0"/>
            <a:t>2014</a:t>
          </a:r>
        </a:p>
      </dgm:t>
    </dgm:pt>
    <dgm:pt modelId="{6DC6D650-A842-4535-B9A2-7FD3638517A1}" type="parTrans" cxnId="{192ADDBF-1846-47E5-A8E7-87AEB9869465}">
      <dgm:prSet/>
      <dgm:spPr/>
      <dgm:t>
        <a:bodyPr/>
        <a:lstStyle/>
        <a:p>
          <a:endParaRPr lang="en-US"/>
        </a:p>
      </dgm:t>
    </dgm:pt>
    <dgm:pt modelId="{458B4264-D075-4622-9D67-4DC4B636A95B}" type="sibTrans" cxnId="{192ADDBF-1846-47E5-A8E7-87AEB9869465}">
      <dgm:prSet/>
      <dgm:spPr/>
      <dgm:t>
        <a:bodyPr/>
        <a:lstStyle/>
        <a:p>
          <a:endParaRPr lang="en-US"/>
        </a:p>
      </dgm:t>
    </dgm:pt>
    <dgm:pt modelId="{514D2F45-9872-4466-8074-2FB7FA34B380}">
      <dgm:prSet custT="1"/>
      <dgm:spPr/>
      <dgm:t>
        <a:bodyPr/>
        <a:lstStyle/>
        <a:p>
          <a:r>
            <a:rPr lang="en-US" sz="2800" dirty="0"/>
            <a:t>National Curriculum (launch)</a:t>
          </a:r>
        </a:p>
      </dgm:t>
    </dgm:pt>
    <dgm:pt modelId="{A7753EBE-B01B-4A8F-B440-10B3DAF99775}" type="parTrans" cxnId="{474BA681-DBD3-4889-99EB-BDC683EEFE59}">
      <dgm:prSet/>
      <dgm:spPr/>
      <dgm:t>
        <a:bodyPr/>
        <a:lstStyle/>
        <a:p>
          <a:endParaRPr lang="en-US"/>
        </a:p>
      </dgm:t>
    </dgm:pt>
    <dgm:pt modelId="{DCE5E2F9-497A-4E23-BE60-77569BE7B4BF}" type="sibTrans" cxnId="{474BA681-DBD3-4889-99EB-BDC683EEFE59}">
      <dgm:prSet/>
      <dgm:spPr/>
      <dgm:t>
        <a:bodyPr/>
        <a:lstStyle/>
        <a:p>
          <a:endParaRPr lang="en-US"/>
        </a:p>
      </dgm:t>
    </dgm:pt>
    <dgm:pt modelId="{05FB6C7D-A729-464F-A574-AA9C512170D3}">
      <dgm:prSet custT="1"/>
      <dgm:spPr/>
      <dgm:t>
        <a:bodyPr/>
        <a:lstStyle/>
        <a:p>
          <a:r>
            <a:rPr lang="en-GB" sz="2800" dirty="0"/>
            <a:t>The National Numeracy Project, leading to the National Numeracy Strategy</a:t>
          </a:r>
          <a:endParaRPr lang="en-US" sz="2800" dirty="0"/>
        </a:p>
      </dgm:t>
    </dgm:pt>
    <dgm:pt modelId="{E53923AF-F79A-4ED8-9E89-34164AD7978C}" type="parTrans" cxnId="{30ECCA55-D743-43B0-8584-C291DF38EA35}">
      <dgm:prSet/>
      <dgm:spPr/>
      <dgm:t>
        <a:bodyPr/>
        <a:lstStyle/>
        <a:p>
          <a:endParaRPr lang="en-US"/>
        </a:p>
      </dgm:t>
    </dgm:pt>
    <dgm:pt modelId="{67802BB5-C2C2-4ED7-9F8F-DC7FAB8108A5}" type="sibTrans" cxnId="{30ECCA55-D743-43B0-8584-C291DF38EA35}">
      <dgm:prSet/>
      <dgm:spPr/>
      <dgm:t>
        <a:bodyPr/>
        <a:lstStyle/>
        <a:p>
          <a:endParaRPr lang="en-US"/>
        </a:p>
      </dgm:t>
    </dgm:pt>
    <dgm:pt modelId="{5D5B118F-31F0-40E0-9B79-4A6B8B63ABD5}">
      <dgm:prSet custT="1"/>
      <dgm:spPr/>
      <dgm:t>
        <a:bodyPr/>
        <a:lstStyle/>
        <a:p>
          <a:r>
            <a:rPr lang="en-US" sz="2800" dirty="0"/>
            <a:t>Williams Report</a:t>
          </a:r>
        </a:p>
      </dgm:t>
    </dgm:pt>
    <dgm:pt modelId="{5CFF491A-5F4F-431D-8BCA-BF21F7309DB6}" type="parTrans" cxnId="{6F2D154B-0EC4-4C2E-8794-51F37E858DE3}">
      <dgm:prSet/>
      <dgm:spPr/>
      <dgm:t>
        <a:bodyPr/>
        <a:lstStyle/>
        <a:p>
          <a:endParaRPr lang="en-US"/>
        </a:p>
      </dgm:t>
    </dgm:pt>
    <dgm:pt modelId="{0C2C62CE-4308-4521-A6D1-9A2677C83C76}" type="sibTrans" cxnId="{6F2D154B-0EC4-4C2E-8794-51F37E858DE3}">
      <dgm:prSet/>
      <dgm:spPr/>
      <dgm:t>
        <a:bodyPr/>
        <a:lstStyle/>
        <a:p>
          <a:endParaRPr lang="en-US"/>
        </a:p>
      </dgm:t>
    </dgm:pt>
    <dgm:pt modelId="{3726BA75-5018-409C-9AF8-8D454E6293EB}">
      <dgm:prSet custT="1"/>
      <dgm:spPr/>
      <dgm:t>
        <a:bodyPr/>
        <a:lstStyle/>
        <a:p>
          <a:r>
            <a:rPr lang="en-US" sz="2800" dirty="0"/>
            <a:t>National Curriculum (revised)</a:t>
          </a:r>
        </a:p>
      </dgm:t>
    </dgm:pt>
    <dgm:pt modelId="{3543D7E8-0C63-461C-8906-BE0C6C9069B8}" type="parTrans" cxnId="{10C59E6F-F8FC-4D40-8873-B3F9CD8A79B5}">
      <dgm:prSet/>
      <dgm:spPr/>
      <dgm:t>
        <a:bodyPr/>
        <a:lstStyle/>
        <a:p>
          <a:endParaRPr lang="en-US"/>
        </a:p>
      </dgm:t>
    </dgm:pt>
    <dgm:pt modelId="{CB04A7A4-6DB2-4EC0-8F40-05C0C9B85244}" type="sibTrans" cxnId="{10C59E6F-F8FC-4D40-8873-B3F9CD8A79B5}">
      <dgm:prSet/>
      <dgm:spPr/>
      <dgm:t>
        <a:bodyPr/>
        <a:lstStyle/>
        <a:p>
          <a:endParaRPr lang="en-US"/>
        </a:p>
      </dgm:t>
    </dgm:pt>
    <dgm:pt modelId="{CEBBDE10-97FC-4872-BE34-2F9956A7B572}" type="pres">
      <dgm:prSet presAssocID="{21A95F3F-675E-4EF5-BE78-50C6E9923A54}" presName="Name0" presStyleCnt="0">
        <dgm:presLayoutVars>
          <dgm:dir/>
          <dgm:animLvl val="lvl"/>
          <dgm:resizeHandles val="exact"/>
        </dgm:presLayoutVars>
      </dgm:prSet>
      <dgm:spPr/>
    </dgm:pt>
    <dgm:pt modelId="{282C258C-8EB6-4985-8AF9-B4D7B9930E1A}" type="pres">
      <dgm:prSet presAssocID="{0B84F995-EB87-4244-A1A2-5670743F1DDB}" presName="linNode" presStyleCnt="0"/>
      <dgm:spPr/>
    </dgm:pt>
    <dgm:pt modelId="{A08709A7-BF92-44C1-8507-6F93B217190F}" type="pres">
      <dgm:prSet presAssocID="{0B84F995-EB87-4244-A1A2-5670743F1DDB}" presName="parentText" presStyleLbl="node1" presStyleIdx="0" presStyleCnt="8">
        <dgm:presLayoutVars>
          <dgm:chMax val="1"/>
          <dgm:bulletEnabled val="1"/>
        </dgm:presLayoutVars>
      </dgm:prSet>
      <dgm:spPr/>
    </dgm:pt>
    <dgm:pt modelId="{A83AB532-25EE-48B9-B574-CC407BE3DC9E}" type="pres">
      <dgm:prSet presAssocID="{0B84F995-EB87-4244-A1A2-5670743F1DDB}" presName="descendantText" presStyleLbl="alignAccFollowNode1" presStyleIdx="0" presStyleCnt="8" custLinFactNeighborX="0" custLinFactNeighborY="0">
        <dgm:presLayoutVars>
          <dgm:bulletEnabled val="1"/>
        </dgm:presLayoutVars>
      </dgm:prSet>
      <dgm:spPr/>
    </dgm:pt>
    <dgm:pt modelId="{ABE7DB81-38BA-4E40-937E-85C098C78875}" type="pres">
      <dgm:prSet presAssocID="{3D7C6F7C-5EA6-4839-A608-65626BF5A368}" presName="sp" presStyleCnt="0"/>
      <dgm:spPr/>
    </dgm:pt>
    <dgm:pt modelId="{7267463B-B81C-4E3A-8A79-17DFBE29D03F}" type="pres">
      <dgm:prSet presAssocID="{E1C1FD64-12F3-4240-A9A6-70E45650645A}" presName="linNode" presStyleCnt="0"/>
      <dgm:spPr/>
    </dgm:pt>
    <dgm:pt modelId="{2D58F22B-071D-42DF-8AE0-961D1D0ECED2}" type="pres">
      <dgm:prSet presAssocID="{E1C1FD64-12F3-4240-A9A6-70E45650645A}" presName="parentText" presStyleLbl="node1" presStyleIdx="1" presStyleCnt="8">
        <dgm:presLayoutVars>
          <dgm:chMax val="1"/>
          <dgm:bulletEnabled val="1"/>
        </dgm:presLayoutVars>
      </dgm:prSet>
      <dgm:spPr/>
    </dgm:pt>
    <dgm:pt modelId="{DAD1C5B6-845D-4C19-98C0-1C8F83ED70EA}" type="pres">
      <dgm:prSet presAssocID="{E1C1FD64-12F3-4240-A9A6-70E45650645A}" presName="descendantText" presStyleLbl="alignAccFollowNode1" presStyleIdx="1" presStyleCnt="8" custLinFactNeighborX="0" custLinFactNeighborY="0">
        <dgm:presLayoutVars>
          <dgm:bulletEnabled val="1"/>
        </dgm:presLayoutVars>
      </dgm:prSet>
      <dgm:spPr/>
    </dgm:pt>
    <dgm:pt modelId="{8F0FF308-42CE-4CCE-9AFF-16E5D3411D13}" type="pres">
      <dgm:prSet presAssocID="{51375FDE-F33D-40C9-9272-0ADDC57FBAB1}" presName="sp" presStyleCnt="0"/>
      <dgm:spPr/>
    </dgm:pt>
    <dgm:pt modelId="{118E082F-13C8-482A-8728-F794F1F8637B}" type="pres">
      <dgm:prSet presAssocID="{41F77B54-0A71-4E80-88E2-65067688AEF8}" presName="linNode" presStyleCnt="0"/>
      <dgm:spPr/>
    </dgm:pt>
    <dgm:pt modelId="{6CEBEAA0-E8A6-49EB-8FFD-59214F4E7456}" type="pres">
      <dgm:prSet presAssocID="{41F77B54-0A71-4E80-88E2-65067688AEF8}" presName="parentText" presStyleLbl="node1" presStyleIdx="2" presStyleCnt="8">
        <dgm:presLayoutVars>
          <dgm:chMax val="1"/>
          <dgm:bulletEnabled val="1"/>
        </dgm:presLayoutVars>
      </dgm:prSet>
      <dgm:spPr/>
    </dgm:pt>
    <dgm:pt modelId="{E6B4E82E-9968-40EF-8860-90D597AF310C}" type="pres">
      <dgm:prSet presAssocID="{41F77B54-0A71-4E80-88E2-65067688AEF8}" presName="descendantText" presStyleLbl="alignAccFollowNode1" presStyleIdx="2" presStyleCnt="8" custLinFactNeighborX="0" custLinFactNeighborY="0">
        <dgm:presLayoutVars>
          <dgm:bulletEnabled val="1"/>
        </dgm:presLayoutVars>
      </dgm:prSet>
      <dgm:spPr/>
    </dgm:pt>
    <dgm:pt modelId="{469E8473-5D49-4EA4-B98D-807FA9339DD6}" type="pres">
      <dgm:prSet presAssocID="{737984E9-73FA-441B-96F1-CB3BEBDCEC5C}" presName="sp" presStyleCnt="0"/>
      <dgm:spPr/>
    </dgm:pt>
    <dgm:pt modelId="{30F9F536-58DB-492D-8D35-8647930F917E}" type="pres">
      <dgm:prSet presAssocID="{E9DCA26A-DFCA-4AF1-B952-907BC39E131C}" presName="linNode" presStyleCnt="0"/>
      <dgm:spPr/>
    </dgm:pt>
    <dgm:pt modelId="{D405160E-A4CA-45C7-B155-551541FD1BB8}" type="pres">
      <dgm:prSet presAssocID="{E9DCA26A-DFCA-4AF1-B952-907BC39E131C}" presName="parentText" presStyleLbl="node1" presStyleIdx="3" presStyleCnt="8">
        <dgm:presLayoutVars>
          <dgm:chMax val="1"/>
          <dgm:bulletEnabled val="1"/>
        </dgm:presLayoutVars>
      </dgm:prSet>
      <dgm:spPr/>
    </dgm:pt>
    <dgm:pt modelId="{58CE1240-9379-4133-B5C9-C6E89999C5C0}" type="pres">
      <dgm:prSet presAssocID="{E9DCA26A-DFCA-4AF1-B952-907BC39E131C}" presName="descendantText" presStyleLbl="alignAccFollowNode1" presStyleIdx="3" presStyleCnt="8" custLinFactNeighborX="0" custLinFactNeighborY="0">
        <dgm:presLayoutVars>
          <dgm:bulletEnabled val="1"/>
        </dgm:presLayoutVars>
      </dgm:prSet>
      <dgm:spPr/>
    </dgm:pt>
    <dgm:pt modelId="{DD9A8977-908C-46BE-AF11-10E5E572D353}" type="pres">
      <dgm:prSet presAssocID="{15866159-F601-41CF-A3A4-D7271503DAE4}" presName="sp" presStyleCnt="0"/>
      <dgm:spPr/>
    </dgm:pt>
    <dgm:pt modelId="{25C411F4-2A42-4504-84D6-E9D4AB210788}" type="pres">
      <dgm:prSet presAssocID="{B8B92F03-2E50-43A5-9645-B24F125052D9}" presName="linNode" presStyleCnt="0"/>
      <dgm:spPr/>
    </dgm:pt>
    <dgm:pt modelId="{71FAC9B1-68BF-4795-9F97-B0206D8ACEB7}" type="pres">
      <dgm:prSet presAssocID="{B8B92F03-2E50-43A5-9645-B24F125052D9}" presName="parentText" presStyleLbl="node1" presStyleIdx="4" presStyleCnt="8">
        <dgm:presLayoutVars>
          <dgm:chMax val="1"/>
          <dgm:bulletEnabled val="1"/>
        </dgm:presLayoutVars>
      </dgm:prSet>
      <dgm:spPr/>
    </dgm:pt>
    <dgm:pt modelId="{68D27142-D524-4672-A3AB-814EED04781C}" type="pres">
      <dgm:prSet presAssocID="{B8B92F03-2E50-43A5-9645-B24F125052D9}" presName="descendantText" presStyleLbl="alignAccFollowNode1" presStyleIdx="4" presStyleCnt="8" custLinFactNeighborY="0">
        <dgm:presLayoutVars>
          <dgm:bulletEnabled val="1"/>
        </dgm:presLayoutVars>
      </dgm:prSet>
      <dgm:spPr/>
    </dgm:pt>
    <dgm:pt modelId="{116E3CBD-AF98-4EFC-BBD8-3207E2D96057}" type="pres">
      <dgm:prSet presAssocID="{CFE9883B-0C88-4BBD-93B3-CF0D87980EBB}" presName="sp" presStyleCnt="0"/>
      <dgm:spPr/>
    </dgm:pt>
    <dgm:pt modelId="{38545DB5-8BA5-4FD5-AECF-D4689C23639E}" type="pres">
      <dgm:prSet presAssocID="{49260EFF-3BFA-4F81-AB95-3AAB54244203}" presName="linNode" presStyleCnt="0"/>
      <dgm:spPr/>
    </dgm:pt>
    <dgm:pt modelId="{85C04CFF-7C6D-44C6-8CBC-8AB0F3C651AB}" type="pres">
      <dgm:prSet presAssocID="{49260EFF-3BFA-4F81-AB95-3AAB54244203}" presName="parentText" presStyleLbl="node1" presStyleIdx="5" presStyleCnt="8" custScaleY="274950">
        <dgm:presLayoutVars>
          <dgm:chMax val="1"/>
          <dgm:bulletEnabled val="1"/>
        </dgm:presLayoutVars>
      </dgm:prSet>
      <dgm:spPr/>
    </dgm:pt>
    <dgm:pt modelId="{B0AA6083-76BA-474C-A2DD-D37A21026081}" type="pres">
      <dgm:prSet presAssocID="{49260EFF-3BFA-4F81-AB95-3AAB54244203}" presName="descendantText" presStyleLbl="alignAccFollowNode1" presStyleIdx="5" presStyleCnt="8" custScaleY="310042" custLinFactNeighborY="0">
        <dgm:presLayoutVars>
          <dgm:bulletEnabled val="1"/>
        </dgm:presLayoutVars>
      </dgm:prSet>
      <dgm:spPr/>
    </dgm:pt>
    <dgm:pt modelId="{B197F970-D233-472F-8B89-6F77BE412909}" type="pres">
      <dgm:prSet presAssocID="{AB94168C-E488-486A-9A53-38D2B2D28B78}" presName="sp" presStyleCnt="0"/>
      <dgm:spPr/>
    </dgm:pt>
    <dgm:pt modelId="{621ECB9D-B7DB-4979-A69F-B62AE8DBD243}" type="pres">
      <dgm:prSet presAssocID="{1379F905-DC3E-4F0F-B1B1-DBA13D41A883}" presName="linNode" presStyleCnt="0"/>
      <dgm:spPr/>
    </dgm:pt>
    <dgm:pt modelId="{5BEDD683-A12E-400A-B49B-AD9709078F1F}" type="pres">
      <dgm:prSet presAssocID="{1379F905-DC3E-4F0F-B1B1-DBA13D41A883}" presName="parentText" presStyleLbl="node1" presStyleIdx="6" presStyleCnt="8">
        <dgm:presLayoutVars>
          <dgm:chMax val="1"/>
          <dgm:bulletEnabled val="1"/>
        </dgm:presLayoutVars>
      </dgm:prSet>
      <dgm:spPr/>
    </dgm:pt>
    <dgm:pt modelId="{890D7E84-BB52-4956-9824-034680968804}" type="pres">
      <dgm:prSet presAssocID="{1379F905-DC3E-4F0F-B1B1-DBA13D41A883}" presName="descendantText" presStyleLbl="alignAccFollowNode1" presStyleIdx="6" presStyleCnt="8" custLinFactNeighborY="0">
        <dgm:presLayoutVars>
          <dgm:bulletEnabled val="1"/>
        </dgm:presLayoutVars>
      </dgm:prSet>
      <dgm:spPr/>
    </dgm:pt>
    <dgm:pt modelId="{0FB6CDFA-74BC-4AEF-A46E-C95EF5BAB4CC}" type="pres">
      <dgm:prSet presAssocID="{8A106265-507F-4EB3-9D2C-3DEA7B807769}" presName="sp" presStyleCnt="0"/>
      <dgm:spPr/>
    </dgm:pt>
    <dgm:pt modelId="{C4BF2659-EB7B-4DCD-ACC7-785263CA9CA9}" type="pres">
      <dgm:prSet presAssocID="{A711DA4B-F41C-4004-918D-62C893B5664E}" presName="linNode" presStyleCnt="0"/>
      <dgm:spPr/>
    </dgm:pt>
    <dgm:pt modelId="{DC7CA504-55AC-43F8-A12B-9582924184D1}" type="pres">
      <dgm:prSet presAssocID="{A711DA4B-F41C-4004-918D-62C893B5664E}" presName="parentText" presStyleLbl="node1" presStyleIdx="7" presStyleCnt="8" custScaleX="187820">
        <dgm:presLayoutVars>
          <dgm:chMax val="1"/>
          <dgm:bulletEnabled val="1"/>
        </dgm:presLayoutVars>
      </dgm:prSet>
      <dgm:spPr/>
    </dgm:pt>
    <dgm:pt modelId="{F6532C8A-5613-499D-BD97-147617C40B68}" type="pres">
      <dgm:prSet presAssocID="{A711DA4B-F41C-4004-918D-62C893B5664E}" presName="descendantText" presStyleLbl="alignAccFollowNode1" presStyleIdx="7" presStyleCnt="8" custScaleX="185005" custScaleY="99299" custLinFactNeighborY="0">
        <dgm:presLayoutVars>
          <dgm:bulletEnabled val="1"/>
        </dgm:presLayoutVars>
      </dgm:prSet>
      <dgm:spPr/>
    </dgm:pt>
  </dgm:ptLst>
  <dgm:cxnLst>
    <dgm:cxn modelId="{6B6A9808-5C0B-47AC-B579-9A6070735D9E}" type="presOf" srcId="{41F77B54-0A71-4E80-88E2-65067688AEF8}" destId="{6CEBEAA0-E8A6-49EB-8FFD-59214F4E7456}" srcOrd="0" destOrd="0" presId="urn:microsoft.com/office/officeart/2005/8/layout/vList5"/>
    <dgm:cxn modelId="{8346DE0C-2D03-4B32-9821-4D7BFCDB57BD}" srcId="{21A95F3F-675E-4EF5-BE78-50C6E9923A54}" destId="{0B84F995-EB87-4244-A1A2-5670743F1DDB}" srcOrd="0" destOrd="0" parTransId="{1FEFD1BA-7BC8-4CF7-8590-B24DC5BEF2FA}" sibTransId="{3D7C6F7C-5EA6-4839-A608-65626BF5A368}"/>
    <dgm:cxn modelId="{8F29750D-FFB7-429D-BC3B-66ABD78CD7E2}" type="presOf" srcId="{B52DC9C3-4C5E-4024-97D1-69E702EB021F}" destId="{E6B4E82E-9968-40EF-8860-90D597AF310C}" srcOrd="0" destOrd="0" presId="urn:microsoft.com/office/officeart/2005/8/layout/vList5"/>
    <dgm:cxn modelId="{A5AA8714-E2B3-4580-A797-BE4714442096}" type="presOf" srcId="{3726BA75-5018-409C-9AF8-8D454E6293EB}" destId="{F6532C8A-5613-499D-BD97-147617C40B68}" srcOrd="0" destOrd="0" presId="urn:microsoft.com/office/officeart/2005/8/layout/vList5"/>
    <dgm:cxn modelId="{54CD432A-46EE-415F-9F67-1008B46E69E9}" srcId="{21A95F3F-675E-4EF5-BE78-50C6E9923A54}" destId="{E1C1FD64-12F3-4240-A9A6-70E45650645A}" srcOrd="1" destOrd="0" parTransId="{FE163576-2007-44EF-89DE-717D345C6222}" sibTransId="{51375FDE-F33D-40C9-9272-0ADDC57FBAB1}"/>
    <dgm:cxn modelId="{DD956738-93DD-4A43-A5AF-AD621A47BCD5}" srcId="{21A95F3F-675E-4EF5-BE78-50C6E9923A54}" destId="{1379F905-DC3E-4F0F-B1B1-DBA13D41A883}" srcOrd="6" destOrd="0" parTransId="{50B07660-F768-4821-99A2-874A1CE25BBC}" sibTransId="{8A106265-507F-4EB3-9D2C-3DEA7B807769}"/>
    <dgm:cxn modelId="{AA88AB3B-A3CE-4B5D-A8AF-F3243497DD0F}" type="presOf" srcId="{49260EFF-3BFA-4F81-AB95-3AAB54244203}" destId="{85C04CFF-7C6D-44C6-8CBC-8AB0F3C651AB}" srcOrd="0" destOrd="0" presId="urn:microsoft.com/office/officeart/2005/8/layout/vList5"/>
    <dgm:cxn modelId="{FCDC8F3C-D74E-4A68-90F3-B73A4005F067}" type="presOf" srcId="{E9DCA26A-DFCA-4AF1-B952-907BC39E131C}" destId="{D405160E-A4CA-45C7-B155-551541FD1BB8}" srcOrd="0" destOrd="0" presId="urn:microsoft.com/office/officeart/2005/8/layout/vList5"/>
    <dgm:cxn modelId="{6EB9FF5F-E908-4141-A2FB-66CB8620AE18}" srcId="{21A95F3F-675E-4EF5-BE78-50C6E9923A54}" destId="{49260EFF-3BFA-4F81-AB95-3AAB54244203}" srcOrd="5" destOrd="0" parTransId="{984E004E-6F7C-40BC-839B-A1EDCA0231D6}" sibTransId="{AB94168C-E488-486A-9A53-38D2B2D28B78}"/>
    <dgm:cxn modelId="{1DD43161-AFF8-4077-8AF8-9C20D7BEBB87}" type="presOf" srcId="{5D5B118F-31F0-40E0-9B79-4A6B8B63ABD5}" destId="{890D7E84-BB52-4956-9824-034680968804}" srcOrd="0" destOrd="0" presId="urn:microsoft.com/office/officeart/2005/8/layout/vList5"/>
    <dgm:cxn modelId="{C63E3C42-AC22-4ECC-BA05-38EBED9C733E}" type="presOf" srcId="{B8B92F03-2E50-43A5-9645-B24F125052D9}" destId="{71FAC9B1-68BF-4795-9F97-B0206D8ACEB7}" srcOrd="0" destOrd="0" presId="urn:microsoft.com/office/officeart/2005/8/layout/vList5"/>
    <dgm:cxn modelId="{2D493165-6803-40F3-A8F5-9D3DF44B8472}" type="presOf" srcId="{514D2F45-9872-4466-8074-2FB7FA34B380}" destId="{68D27142-D524-4672-A3AB-814EED04781C}" srcOrd="0" destOrd="0" presId="urn:microsoft.com/office/officeart/2005/8/layout/vList5"/>
    <dgm:cxn modelId="{F0784745-4A02-4415-818F-7A46F8E9B2D3}" type="presOf" srcId="{F8B6BF2A-C78A-43D2-BE7E-F4427DFD3150}" destId="{A83AB532-25EE-48B9-B574-CC407BE3DC9E}" srcOrd="0" destOrd="0" presId="urn:microsoft.com/office/officeart/2005/8/layout/vList5"/>
    <dgm:cxn modelId="{71D10367-8372-47A9-86AA-E855A4FCCA2A}" srcId="{21A95F3F-675E-4EF5-BE78-50C6E9923A54}" destId="{41F77B54-0A71-4E80-88E2-65067688AEF8}" srcOrd="2" destOrd="0" parTransId="{0CED3931-7C8A-494F-B6B8-ADA7958CFF35}" sibTransId="{737984E9-73FA-441B-96F1-CB3BEBDCEC5C}"/>
    <dgm:cxn modelId="{6F2D154B-0EC4-4C2E-8794-51F37E858DE3}" srcId="{1379F905-DC3E-4F0F-B1B1-DBA13D41A883}" destId="{5D5B118F-31F0-40E0-9B79-4A6B8B63ABD5}" srcOrd="0" destOrd="0" parTransId="{5CFF491A-5F4F-431D-8BCA-BF21F7309DB6}" sibTransId="{0C2C62CE-4308-4521-A6D1-9A2677C83C76}"/>
    <dgm:cxn modelId="{BE87A54D-D8A8-4DA3-A90E-70B16AE667D5}" type="presOf" srcId="{05FB6C7D-A729-464F-A574-AA9C512170D3}" destId="{B0AA6083-76BA-474C-A2DD-D37A21026081}" srcOrd="0" destOrd="0" presId="urn:microsoft.com/office/officeart/2005/8/layout/vList5"/>
    <dgm:cxn modelId="{E2D4676E-44BD-4DB5-9640-DD0DAAD3FB94}" type="presOf" srcId="{1379F905-DC3E-4F0F-B1B1-DBA13D41A883}" destId="{5BEDD683-A12E-400A-B49B-AD9709078F1F}" srcOrd="0" destOrd="0" presId="urn:microsoft.com/office/officeart/2005/8/layout/vList5"/>
    <dgm:cxn modelId="{36B8964F-05A7-43AE-BAA0-301ADD6047B8}" type="presOf" srcId="{0B84F995-EB87-4244-A1A2-5670743F1DDB}" destId="{A08709A7-BF92-44C1-8507-6F93B217190F}" srcOrd="0" destOrd="0" presId="urn:microsoft.com/office/officeart/2005/8/layout/vList5"/>
    <dgm:cxn modelId="{10C59E6F-F8FC-4D40-8873-B3F9CD8A79B5}" srcId="{A711DA4B-F41C-4004-918D-62C893B5664E}" destId="{3726BA75-5018-409C-9AF8-8D454E6293EB}" srcOrd="0" destOrd="0" parTransId="{3543D7E8-0C63-461C-8906-BE0C6C9069B8}" sibTransId="{CB04A7A4-6DB2-4EC0-8F40-05C0C9B85244}"/>
    <dgm:cxn modelId="{54911A53-3F74-4F90-B8D2-D75C2A59F794}" srcId="{E1C1FD64-12F3-4240-A9A6-70E45650645A}" destId="{1C687785-FD86-42B8-80E2-18FBCACE950D}" srcOrd="0" destOrd="0" parTransId="{23CAEEE1-2BA1-4194-9D7A-32F178AA3384}" sibTransId="{03174181-B6DD-4C01-A436-F260405E08A4}"/>
    <dgm:cxn modelId="{5C678373-34C9-47F7-A10E-C8252670A630}" srcId="{21A95F3F-675E-4EF5-BE78-50C6E9923A54}" destId="{B8B92F03-2E50-43A5-9645-B24F125052D9}" srcOrd="4" destOrd="0" parTransId="{5F729657-A5A1-4066-A557-B1AA4BE450AD}" sibTransId="{CFE9883B-0C88-4BBD-93B3-CF0D87980EBB}"/>
    <dgm:cxn modelId="{30ECCA55-D743-43B0-8584-C291DF38EA35}" srcId="{49260EFF-3BFA-4F81-AB95-3AAB54244203}" destId="{05FB6C7D-A729-464F-A574-AA9C512170D3}" srcOrd="0" destOrd="0" parTransId="{E53923AF-F79A-4ED8-9E89-34164AD7978C}" sibTransId="{67802BB5-C2C2-4ED7-9F8F-DC7FAB8108A5}"/>
    <dgm:cxn modelId="{A8B51578-D6B9-4F73-9CB4-713423CBE30A}" srcId="{E9DCA26A-DFCA-4AF1-B952-907BC39E131C}" destId="{1D823040-1DB7-486C-9746-EAB052E8CB0A}" srcOrd="0" destOrd="0" parTransId="{A58AACB2-5325-49B2-8605-8D5F663A90AC}" sibTransId="{64388E76-9696-4233-B5A9-5BC6A76FBC56}"/>
    <dgm:cxn modelId="{474BA681-DBD3-4889-99EB-BDC683EEFE59}" srcId="{B8B92F03-2E50-43A5-9645-B24F125052D9}" destId="{514D2F45-9872-4466-8074-2FB7FA34B380}" srcOrd="0" destOrd="0" parTransId="{A7753EBE-B01B-4A8F-B440-10B3DAF99775}" sibTransId="{DCE5E2F9-497A-4E23-BE60-77569BE7B4BF}"/>
    <dgm:cxn modelId="{5795C79D-002B-443E-A5A4-774BC2770F18}" srcId="{21A95F3F-675E-4EF5-BE78-50C6E9923A54}" destId="{E9DCA26A-DFCA-4AF1-B952-907BC39E131C}" srcOrd="3" destOrd="0" parTransId="{A47B1EE8-0DD8-4826-977A-50EA2164D7D8}" sibTransId="{15866159-F601-41CF-A3A4-D7271503DAE4}"/>
    <dgm:cxn modelId="{347FD8B9-3AD0-4129-AB74-BA81014F708D}" type="presOf" srcId="{E1C1FD64-12F3-4240-A9A6-70E45650645A}" destId="{2D58F22B-071D-42DF-8AE0-961D1D0ECED2}" srcOrd="0" destOrd="0" presId="urn:microsoft.com/office/officeart/2005/8/layout/vList5"/>
    <dgm:cxn modelId="{192ADDBF-1846-47E5-A8E7-87AEB9869465}" srcId="{21A95F3F-675E-4EF5-BE78-50C6E9923A54}" destId="{A711DA4B-F41C-4004-918D-62C893B5664E}" srcOrd="7" destOrd="0" parTransId="{6DC6D650-A842-4535-B9A2-7FD3638517A1}" sibTransId="{458B4264-D075-4622-9D67-4DC4B636A95B}"/>
    <dgm:cxn modelId="{80616FC0-B56D-43DE-BFA4-C10829E7B3E5}" type="presOf" srcId="{1D823040-1DB7-486C-9746-EAB052E8CB0A}" destId="{58CE1240-9379-4133-B5C9-C6E89999C5C0}" srcOrd="0" destOrd="0" presId="urn:microsoft.com/office/officeart/2005/8/layout/vList5"/>
    <dgm:cxn modelId="{8AECBEC5-3586-4C56-81FF-6286DB4479D4}" type="presOf" srcId="{21A95F3F-675E-4EF5-BE78-50C6E9923A54}" destId="{CEBBDE10-97FC-4872-BE34-2F9956A7B572}" srcOrd="0" destOrd="0" presId="urn:microsoft.com/office/officeart/2005/8/layout/vList5"/>
    <dgm:cxn modelId="{2905BACB-B2B7-4B71-953C-D31512CB5A9B}" type="presOf" srcId="{A711DA4B-F41C-4004-918D-62C893B5664E}" destId="{DC7CA504-55AC-43F8-A12B-9582924184D1}" srcOrd="0" destOrd="0" presId="urn:microsoft.com/office/officeart/2005/8/layout/vList5"/>
    <dgm:cxn modelId="{A83356D0-8576-4FCC-9766-D0C00F0C86AD}" srcId="{41F77B54-0A71-4E80-88E2-65067688AEF8}" destId="{B52DC9C3-4C5E-4024-97D1-69E702EB021F}" srcOrd="0" destOrd="0" parTransId="{63429E49-028E-4996-9DEC-98F7DAD01F75}" sibTransId="{06A0F0FB-AE21-41A2-80EF-CC6E46BA178C}"/>
    <dgm:cxn modelId="{D39FA9D1-EAE2-4614-B26C-030494C62AF5}" srcId="{0B84F995-EB87-4244-A1A2-5670743F1DDB}" destId="{F8B6BF2A-C78A-43D2-BE7E-F4427DFD3150}" srcOrd="0" destOrd="0" parTransId="{31DD0C3F-1A6B-43E0-838C-93CDD80D651A}" sibTransId="{D8CDD875-BA90-4FDD-BE65-B69ED5A2855E}"/>
    <dgm:cxn modelId="{7022E9DF-C579-4C8C-9982-FC1A18F31D03}" type="presOf" srcId="{1C687785-FD86-42B8-80E2-18FBCACE950D}" destId="{DAD1C5B6-845D-4C19-98C0-1C8F83ED70EA}" srcOrd="0" destOrd="0" presId="urn:microsoft.com/office/officeart/2005/8/layout/vList5"/>
    <dgm:cxn modelId="{3CACA8B3-2169-49AC-8750-3EC6DE89F45F}" type="presParOf" srcId="{CEBBDE10-97FC-4872-BE34-2F9956A7B572}" destId="{282C258C-8EB6-4985-8AF9-B4D7B9930E1A}" srcOrd="0" destOrd="0" presId="urn:microsoft.com/office/officeart/2005/8/layout/vList5"/>
    <dgm:cxn modelId="{F74F7B61-E37C-46EF-9A5E-E0318EBF7B56}" type="presParOf" srcId="{282C258C-8EB6-4985-8AF9-B4D7B9930E1A}" destId="{A08709A7-BF92-44C1-8507-6F93B217190F}" srcOrd="0" destOrd="0" presId="urn:microsoft.com/office/officeart/2005/8/layout/vList5"/>
    <dgm:cxn modelId="{C3E7FA44-2FA3-4FD7-B035-DB1E7B7C267F}" type="presParOf" srcId="{282C258C-8EB6-4985-8AF9-B4D7B9930E1A}" destId="{A83AB532-25EE-48B9-B574-CC407BE3DC9E}" srcOrd="1" destOrd="0" presId="urn:microsoft.com/office/officeart/2005/8/layout/vList5"/>
    <dgm:cxn modelId="{C7BBA617-CE24-4881-9021-941DB49EF095}" type="presParOf" srcId="{CEBBDE10-97FC-4872-BE34-2F9956A7B572}" destId="{ABE7DB81-38BA-4E40-937E-85C098C78875}" srcOrd="1" destOrd="0" presId="urn:microsoft.com/office/officeart/2005/8/layout/vList5"/>
    <dgm:cxn modelId="{D8BB07BA-5681-463F-87FB-F7B8FB0D5D19}" type="presParOf" srcId="{CEBBDE10-97FC-4872-BE34-2F9956A7B572}" destId="{7267463B-B81C-4E3A-8A79-17DFBE29D03F}" srcOrd="2" destOrd="0" presId="urn:microsoft.com/office/officeart/2005/8/layout/vList5"/>
    <dgm:cxn modelId="{95A159B4-8A39-4F60-84B2-99548083A8F4}" type="presParOf" srcId="{7267463B-B81C-4E3A-8A79-17DFBE29D03F}" destId="{2D58F22B-071D-42DF-8AE0-961D1D0ECED2}" srcOrd="0" destOrd="0" presId="urn:microsoft.com/office/officeart/2005/8/layout/vList5"/>
    <dgm:cxn modelId="{B55DDE12-9EA5-4411-B34E-38F7274449CB}" type="presParOf" srcId="{7267463B-B81C-4E3A-8A79-17DFBE29D03F}" destId="{DAD1C5B6-845D-4C19-98C0-1C8F83ED70EA}" srcOrd="1" destOrd="0" presId="urn:microsoft.com/office/officeart/2005/8/layout/vList5"/>
    <dgm:cxn modelId="{07456409-592D-47C4-B539-5BA7CCE884A8}" type="presParOf" srcId="{CEBBDE10-97FC-4872-BE34-2F9956A7B572}" destId="{8F0FF308-42CE-4CCE-9AFF-16E5D3411D13}" srcOrd="3" destOrd="0" presId="urn:microsoft.com/office/officeart/2005/8/layout/vList5"/>
    <dgm:cxn modelId="{3F837DBD-7D08-482C-838E-271E0884CD21}" type="presParOf" srcId="{CEBBDE10-97FC-4872-BE34-2F9956A7B572}" destId="{118E082F-13C8-482A-8728-F794F1F8637B}" srcOrd="4" destOrd="0" presId="urn:microsoft.com/office/officeart/2005/8/layout/vList5"/>
    <dgm:cxn modelId="{2B55559A-B5D6-4B16-98A6-8D46FFDBB610}" type="presParOf" srcId="{118E082F-13C8-482A-8728-F794F1F8637B}" destId="{6CEBEAA0-E8A6-49EB-8FFD-59214F4E7456}" srcOrd="0" destOrd="0" presId="urn:microsoft.com/office/officeart/2005/8/layout/vList5"/>
    <dgm:cxn modelId="{405A866C-B688-47FD-9472-5AC550075399}" type="presParOf" srcId="{118E082F-13C8-482A-8728-F794F1F8637B}" destId="{E6B4E82E-9968-40EF-8860-90D597AF310C}" srcOrd="1" destOrd="0" presId="urn:microsoft.com/office/officeart/2005/8/layout/vList5"/>
    <dgm:cxn modelId="{828DB58E-45DF-4D76-B592-7CB0475E068E}" type="presParOf" srcId="{CEBBDE10-97FC-4872-BE34-2F9956A7B572}" destId="{469E8473-5D49-4EA4-B98D-807FA9339DD6}" srcOrd="5" destOrd="0" presId="urn:microsoft.com/office/officeart/2005/8/layout/vList5"/>
    <dgm:cxn modelId="{69A20658-D859-4A1F-8AB5-6B43C4A79D43}" type="presParOf" srcId="{CEBBDE10-97FC-4872-BE34-2F9956A7B572}" destId="{30F9F536-58DB-492D-8D35-8647930F917E}" srcOrd="6" destOrd="0" presId="urn:microsoft.com/office/officeart/2005/8/layout/vList5"/>
    <dgm:cxn modelId="{A291FE8D-4B1D-47FC-8071-F5DA756A623D}" type="presParOf" srcId="{30F9F536-58DB-492D-8D35-8647930F917E}" destId="{D405160E-A4CA-45C7-B155-551541FD1BB8}" srcOrd="0" destOrd="0" presId="urn:microsoft.com/office/officeart/2005/8/layout/vList5"/>
    <dgm:cxn modelId="{3554EB45-296F-45FC-AEB1-FD862F4FEB26}" type="presParOf" srcId="{30F9F536-58DB-492D-8D35-8647930F917E}" destId="{58CE1240-9379-4133-B5C9-C6E89999C5C0}" srcOrd="1" destOrd="0" presId="urn:microsoft.com/office/officeart/2005/8/layout/vList5"/>
    <dgm:cxn modelId="{CE69F667-DBAE-4E3C-8516-56390425863F}" type="presParOf" srcId="{CEBBDE10-97FC-4872-BE34-2F9956A7B572}" destId="{DD9A8977-908C-46BE-AF11-10E5E572D353}" srcOrd="7" destOrd="0" presId="urn:microsoft.com/office/officeart/2005/8/layout/vList5"/>
    <dgm:cxn modelId="{A453AD49-7892-4A04-BA29-C9DAFFEFE743}" type="presParOf" srcId="{CEBBDE10-97FC-4872-BE34-2F9956A7B572}" destId="{25C411F4-2A42-4504-84D6-E9D4AB210788}" srcOrd="8" destOrd="0" presId="urn:microsoft.com/office/officeart/2005/8/layout/vList5"/>
    <dgm:cxn modelId="{466B2613-73A3-42E3-B8A8-E09AD96EC2F0}" type="presParOf" srcId="{25C411F4-2A42-4504-84D6-E9D4AB210788}" destId="{71FAC9B1-68BF-4795-9F97-B0206D8ACEB7}" srcOrd="0" destOrd="0" presId="urn:microsoft.com/office/officeart/2005/8/layout/vList5"/>
    <dgm:cxn modelId="{BC43215C-5CBE-4395-88D9-6F949D8661B1}" type="presParOf" srcId="{25C411F4-2A42-4504-84D6-E9D4AB210788}" destId="{68D27142-D524-4672-A3AB-814EED04781C}" srcOrd="1" destOrd="0" presId="urn:microsoft.com/office/officeart/2005/8/layout/vList5"/>
    <dgm:cxn modelId="{10E823C0-CF1A-46A9-B58D-B553E42E06E9}" type="presParOf" srcId="{CEBBDE10-97FC-4872-BE34-2F9956A7B572}" destId="{116E3CBD-AF98-4EFC-BBD8-3207E2D96057}" srcOrd="9" destOrd="0" presId="urn:microsoft.com/office/officeart/2005/8/layout/vList5"/>
    <dgm:cxn modelId="{3A346D8A-47FF-4AB3-8D18-458115E3EC28}" type="presParOf" srcId="{CEBBDE10-97FC-4872-BE34-2F9956A7B572}" destId="{38545DB5-8BA5-4FD5-AECF-D4689C23639E}" srcOrd="10" destOrd="0" presId="urn:microsoft.com/office/officeart/2005/8/layout/vList5"/>
    <dgm:cxn modelId="{274CEA9F-F132-49D8-9F60-FA0A8FA9AAAF}" type="presParOf" srcId="{38545DB5-8BA5-4FD5-AECF-D4689C23639E}" destId="{85C04CFF-7C6D-44C6-8CBC-8AB0F3C651AB}" srcOrd="0" destOrd="0" presId="urn:microsoft.com/office/officeart/2005/8/layout/vList5"/>
    <dgm:cxn modelId="{1E932503-0D8E-4DD2-A228-881828B31A75}" type="presParOf" srcId="{38545DB5-8BA5-4FD5-AECF-D4689C23639E}" destId="{B0AA6083-76BA-474C-A2DD-D37A21026081}" srcOrd="1" destOrd="0" presId="urn:microsoft.com/office/officeart/2005/8/layout/vList5"/>
    <dgm:cxn modelId="{129F21D7-5699-4B1B-8BF8-08464B6F46FD}" type="presParOf" srcId="{CEBBDE10-97FC-4872-BE34-2F9956A7B572}" destId="{B197F970-D233-472F-8B89-6F77BE412909}" srcOrd="11" destOrd="0" presId="urn:microsoft.com/office/officeart/2005/8/layout/vList5"/>
    <dgm:cxn modelId="{FA261B25-8962-4180-B0BC-C9A60895FE57}" type="presParOf" srcId="{CEBBDE10-97FC-4872-BE34-2F9956A7B572}" destId="{621ECB9D-B7DB-4979-A69F-B62AE8DBD243}" srcOrd="12" destOrd="0" presId="urn:microsoft.com/office/officeart/2005/8/layout/vList5"/>
    <dgm:cxn modelId="{6BC50A0D-2825-4DE5-B2D3-7C65B80B30D9}" type="presParOf" srcId="{621ECB9D-B7DB-4979-A69F-B62AE8DBD243}" destId="{5BEDD683-A12E-400A-B49B-AD9709078F1F}" srcOrd="0" destOrd="0" presId="urn:microsoft.com/office/officeart/2005/8/layout/vList5"/>
    <dgm:cxn modelId="{F3364F19-47C4-4173-9882-3CDB35369E9A}" type="presParOf" srcId="{621ECB9D-B7DB-4979-A69F-B62AE8DBD243}" destId="{890D7E84-BB52-4956-9824-034680968804}" srcOrd="1" destOrd="0" presId="urn:microsoft.com/office/officeart/2005/8/layout/vList5"/>
    <dgm:cxn modelId="{BED4E636-5D0F-4FE9-BB21-64E97CFA3641}" type="presParOf" srcId="{CEBBDE10-97FC-4872-BE34-2F9956A7B572}" destId="{0FB6CDFA-74BC-4AEF-A46E-C95EF5BAB4CC}" srcOrd="13" destOrd="0" presId="urn:microsoft.com/office/officeart/2005/8/layout/vList5"/>
    <dgm:cxn modelId="{A7E0C461-3385-4312-B7FB-5D86D75D8644}" type="presParOf" srcId="{CEBBDE10-97FC-4872-BE34-2F9956A7B572}" destId="{C4BF2659-EB7B-4DCD-ACC7-785263CA9CA9}" srcOrd="14" destOrd="0" presId="urn:microsoft.com/office/officeart/2005/8/layout/vList5"/>
    <dgm:cxn modelId="{84CCFABF-58E7-472A-9750-937A17AC4EB1}" type="presParOf" srcId="{C4BF2659-EB7B-4DCD-ACC7-785263CA9CA9}" destId="{DC7CA504-55AC-43F8-A12B-9582924184D1}" srcOrd="0" destOrd="0" presId="urn:microsoft.com/office/officeart/2005/8/layout/vList5"/>
    <dgm:cxn modelId="{13E84D7B-4E78-4E80-954B-0F802DDD0193}" type="presParOf" srcId="{C4BF2659-EB7B-4DCD-ACC7-785263CA9CA9}" destId="{F6532C8A-5613-499D-BD97-147617C40B68}" srcOrd="1" destOrd="0" presId="urn:microsoft.com/office/officeart/2005/8/layout/vList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7C4A4B79-E930-4956-BCAF-66F0BE2020A9}" type="doc">
      <dgm:prSet loTypeId="urn:microsoft.com/office/officeart/2005/8/layout/vList5" loCatId="list" qsTypeId="urn:microsoft.com/office/officeart/2005/8/quickstyle/simple1" qsCatId="simple" csTypeId="urn:microsoft.com/office/officeart/2005/8/colors/accent1_2" csCatId="accent1" phldr="1"/>
      <dgm:spPr/>
      <dgm:t>
        <a:bodyPr/>
        <a:lstStyle/>
        <a:p>
          <a:endParaRPr lang="en-US"/>
        </a:p>
      </dgm:t>
    </dgm:pt>
    <dgm:pt modelId="{C00E6BA6-8407-4F2C-A46E-12B139CEFC8D}">
      <dgm:prSet phldrT="[Text]"/>
      <dgm:spPr/>
      <dgm:t>
        <a:bodyPr/>
        <a:lstStyle/>
        <a:p>
          <a:r>
            <a:rPr lang="en-US" dirty="0"/>
            <a:t>1991</a:t>
          </a:r>
        </a:p>
      </dgm:t>
    </dgm:pt>
    <dgm:pt modelId="{84E20D18-27AD-4E93-A037-FEDDA0497289}" type="parTrans" cxnId="{CB88709F-C1A0-4081-9471-03BD1360A7F8}">
      <dgm:prSet/>
      <dgm:spPr/>
      <dgm:t>
        <a:bodyPr/>
        <a:lstStyle/>
        <a:p>
          <a:endParaRPr lang="en-US"/>
        </a:p>
      </dgm:t>
    </dgm:pt>
    <dgm:pt modelId="{28DE4574-3471-4D73-B4B2-CD80595E7F3C}" type="sibTrans" cxnId="{CB88709F-C1A0-4081-9471-03BD1360A7F8}">
      <dgm:prSet/>
      <dgm:spPr/>
      <dgm:t>
        <a:bodyPr/>
        <a:lstStyle/>
        <a:p>
          <a:endParaRPr lang="en-US"/>
        </a:p>
      </dgm:t>
    </dgm:pt>
    <dgm:pt modelId="{833F608A-6391-4A15-9764-EC2ABCBD4D39}">
      <dgm:prSet phldrT="[Text]"/>
      <dgm:spPr/>
      <dgm:t>
        <a:bodyPr/>
        <a:lstStyle/>
        <a:p>
          <a:r>
            <a:rPr lang="en-US" dirty="0"/>
            <a:t>End-of-Key-Stage SATs introduced</a:t>
          </a:r>
        </a:p>
      </dgm:t>
    </dgm:pt>
    <dgm:pt modelId="{1699BFA5-B4EB-4656-BD9E-6754E4DEC346}" type="parTrans" cxnId="{1F57B031-2007-4E06-A87A-057CEA742E82}">
      <dgm:prSet/>
      <dgm:spPr/>
      <dgm:t>
        <a:bodyPr/>
        <a:lstStyle/>
        <a:p>
          <a:endParaRPr lang="en-US"/>
        </a:p>
      </dgm:t>
    </dgm:pt>
    <dgm:pt modelId="{EF7AA118-01CA-4588-B36E-EE91EFFD73FE}" type="sibTrans" cxnId="{1F57B031-2007-4E06-A87A-057CEA742E82}">
      <dgm:prSet/>
      <dgm:spPr/>
      <dgm:t>
        <a:bodyPr/>
        <a:lstStyle/>
        <a:p>
          <a:endParaRPr lang="en-US"/>
        </a:p>
      </dgm:t>
    </dgm:pt>
    <dgm:pt modelId="{5B85B8EB-C9FE-4F37-901D-B5E96EE46D07}">
      <dgm:prSet phldrT="[Text]"/>
      <dgm:spPr/>
      <dgm:t>
        <a:bodyPr/>
        <a:lstStyle/>
        <a:p>
          <a:r>
            <a:rPr lang="en-US" dirty="0"/>
            <a:t>Reported as levels 1c-6a</a:t>
          </a:r>
        </a:p>
      </dgm:t>
    </dgm:pt>
    <dgm:pt modelId="{EB9FB4F1-8EBF-41A0-9E61-14D49F12D7EC}" type="parTrans" cxnId="{BD248B65-3825-4802-A729-907734CD9AB9}">
      <dgm:prSet/>
      <dgm:spPr/>
      <dgm:t>
        <a:bodyPr/>
        <a:lstStyle/>
        <a:p>
          <a:endParaRPr lang="en-US"/>
        </a:p>
      </dgm:t>
    </dgm:pt>
    <dgm:pt modelId="{559A5991-2B3E-454F-A2FB-7C37FBC84145}" type="sibTrans" cxnId="{BD248B65-3825-4802-A729-907734CD9AB9}">
      <dgm:prSet/>
      <dgm:spPr/>
      <dgm:t>
        <a:bodyPr/>
        <a:lstStyle/>
        <a:p>
          <a:endParaRPr lang="en-US"/>
        </a:p>
      </dgm:t>
    </dgm:pt>
    <dgm:pt modelId="{31F80B15-DBC8-43C9-86D7-A9F96CB6E846}">
      <dgm:prSet phldrT="[Text]"/>
      <dgm:spPr/>
      <dgm:t>
        <a:bodyPr/>
        <a:lstStyle/>
        <a:p>
          <a:r>
            <a:rPr lang="en-US" dirty="0"/>
            <a:t>2016</a:t>
          </a:r>
        </a:p>
      </dgm:t>
    </dgm:pt>
    <dgm:pt modelId="{32AB51AA-8989-4EAF-BF77-5FFC3D823C89}" type="parTrans" cxnId="{B17079F1-89D1-484F-B24D-76B3F311878D}">
      <dgm:prSet/>
      <dgm:spPr/>
      <dgm:t>
        <a:bodyPr/>
        <a:lstStyle/>
        <a:p>
          <a:endParaRPr lang="en-US"/>
        </a:p>
      </dgm:t>
    </dgm:pt>
    <dgm:pt modelId="{477EA88B-4DF8-4CEF-9C3B-AA497A24D362}" type="sibTrans" cxnId="{B17079F1-89D1-484F-B24D-76B3F311878D}">
      <dgm:prSet/>
      <dgm:spPr/>
      <dgm:t>
        <a:bodyPr/>
        <a:lstStyle/>
        <a:p>
          <a:endParaRPr lang="en-US"/>
        </a:p>
      </dgm:t>
    </dgm:pt>
    <dgm:pt modelId="{67A3F33A-A721-415B-82B1-A399E346D0B8}">
      <dgm:prSet phldrT="[Text]"/>
      <dgm:spPr/>
      <dgm:t>
        <a:bodyPr/>
        <a:lstStyle/>
        <a:p>
          <a:r>
            <a:rPr lang="en-US" dirty="0"/>
            <a:t>New SATs tests</a:t>
          </a:r>
        </a:p>
      </dgm:t>
    </dgm:pt>
    <dgm:pt modelId="{6E469B12-0D35-41F9-85E9-4A6DB0CA5D6A}" type="parTrans" cxnId="{4BAF2238-86FF-4B3C-AF01-95FF9B741272}">
      <dgm:prSet/>
      <dgm:spPr/>
      <dgm:t>
        <a:bodyPr/>
        <a:lstStyle/>
        <a:p>
          <a:endParaRPr lang="en-US"/>
        </a:p>
      </dgm:t>
    </dgm:pt>
    <dgm:pt modelId="{BBE2F044-91BF-413F-A151-4913E771DF40}" type="sibTrans" cxnId="{4BAF2238-86FF-4B3C-AF01-95FF9B741272}">
      <dgm:prSet/>
      <dgm:spPr/>
      <dgm:t>
        <a:bodyPr/>
        <a:lstStyle/>
        <a:p>
          <a:endParaRPr lang="en-US"/>
        </a:p>
      </dgm:t>
    </dgm:pt>
    <dgm:pt modelId="{A3D452B4-CA38-46A2-A1EF-E99571993DB4}">
      <dgm:prSet phldrT="[Text]"/>
      <dgm:spPr/>
      <dgm:t>
        <a:bodyPr/>
        <a:lstStyle/>
        <a:p>
          <a:r>
            <a:rPr lang="en-US" dirty="0"/>
            <a:t>Reported as WT, ARE, HS</a:t>
          </a:r>
        </a:p>
      </dgm:t>
    </dgm:pt>
    <dgm:pt modelId="{AF468786-4E94-4E34-8CC4-7FD3E388F94D}" type="parTrans" cxnId="{F9958D12-9F6E-4CCE-AA0A-CA83F36518C8}">
      <dgm:prSet/>
      <dgm:spPr/>
      <dgm:t>
        <a:bodyPr/>
        <a:lstStyle/>
        <a:p>
          <a:endParaRPr lang="en-US"/>
        </a:p>
      </dgm:t>
    </dgm:pt>
    <dgm:pt modelId="{AE508749-FE32-4F22-A9D1-4C951D8B9E54}" type="sibTrans" cxnId="{F9958D12-9F6E-4CCE-AA0A-CA83F36518C8}">
      <dgm:prSet/>
      <dgm:spPr/>
      <dgm:t>
        <a:bodyPr/>
        <a:lstStyle/>
        <a:p>
          <a:endParaRPr lang="en-US"/>
        </a:p>
      </dgm:t>
    </dgm:pt>
    <dgm:pt modelId="{647327D1-A188-4689-9DF8-212B102FB8DA}" type="pres">
      <dgm:prSet presAssocID="{7C4A4B79-E930-4956-BCAF-66F0BE2020A9}" presName="Name0" presStyleCnt="0">
        <dgm:presLayoutVars>
          <dgm:dir/>
          <dgm:animLvl val="lvl"/>
          <dgm:resizeHandles val="exact"/>
        </dgm:presLayoutVars>
      </dgm:prSet>
      <dgm:spPr/>
    </dgm:pt>
    <dgm:pt modelId="{8A54E675-8CA3-43D9-8996-B3CCC53642C5}" type="pres">
      <dgm:prSet presAssocID="{C00E6BA6-8407-4F2C-A46E-12B139CEFC8D}" presName="linNode" presStyleCnt="0"/>
      <dgm:spPr/>
    </dgm:pt>
    <dgm:pt modelId="{DA2FAA85-5FC3-4599-9D39-A84002C5C77E}" type="pres">
      <dgm:prSet presAssocID="{C00E6BA6-8407-4F2C-A46E-12B139CEFC8D}" presName="parentText" presStyleLbl="node1" presStyleIdx="0" presStyleCnt="2">
        <dgm:presLayoutVars>
          <dgm:chMax val="1"/>
          <dgm:bulletEnabled val="1"/>
        </dgm:presLayoutVars>
      </dgm:prSet>
      <dgm:spPr/>
    </dgm:pt>
    <dgm:pt modelId="{FEDE6B29-6C7A-43DA-B1A6-CDBFEC391274}" type="pres">
      <dgm:prSet presAssocID="{C00E6BA6-8407-4F2C-A46E-12B139CEFC8D}" presName="descendantText" presStyleLbl="alignAccFollowNode1" presStyleIdx="0" presStyleCnt="2">
        <dgm:presLayoutVars>
          <dgm:bulletEnabled val="1"/>
        </dgm:presLayoutVars>
      </dgm:prSet>
      <dgm:spPr/>
    </dgm:pt>
    <dgm:pt modelId="{4DA29102-B966-4C42-93F9-66AAD85A0371}" type="pres">
      <dgm:prSet presAssocID="{28DE4574-3471-4D73-B4B2-CD80595E7F3C}" presName="sp" presStyleCnt="0"/>
      <dgm:spPr/>
    </dgm:pt>
    <dgm:pt modelId="{30FB6BE2-53C1-4678-82A6-254E0E9BAB64}" type="pres">
      <dgm:prSet presAssocID="{31F80B15-DBC8-43C9-86D7-A9F96CB6E846}" presName="linNode" presStyleCnt="0"/>
      <dgm:spPr/>
    </dgm:pt>
    <dgm:pt modelId="{91435402-0A5B-4C41-B72A-575B1F9FFDE3}" type="pres">
      <dgm:prSet presAssocID="{31F80B15-DBC8-43C9-86D7-A9F96CB6E846}" presName="parentText" presStyleLbl="node1" presStyleIdx="1" presStyleCnt="2" custLinFactNeighborX="-822" custLinFactNeighborY="24267">
        <dgm:presLayoutVars>
          <dgm:chMax val="1"/>
          <dgm:bulletEnabled val="1"/>
        </dgm:presLayoutVars>
      </dgm:prSet>
      <dgm:spPr/>
    </dgm:pt>
    <dgm:pt modelId="{264D9C63-970B-482C-B1F0-B8BA57889D6C}" type="pres">
      <dgm:prSet presAssocID="{31F80B15-DBC8-43C9-86D7-A9F96CB6E846}" presName="descendantText" presStyleLbl="alignAccFollowNode1" presStyleIdx="1" presStyleCnt="2" custLinFactNeighborY="0">
        <dgm:presLayoutVars>
          <dgm:bulletEnabled val="1"/>
        </dgm:presLayoutVars>
      </dgm:prSet>
      <dgm:spPr/>
    </dgm:pt>
  </dgm:ptLst>
  <dgm:cxnLst>
    <dgm:cxn modelId="{1EF22E04-3D56-4599-8AE6-C97C5C4CD398}" type="presOf" srcId="{5B85B8EB-C9FE-4F37-901D-B5E96EE46D07}" destId="{FEDE6B29-6C7A-43DA-B1A6-CDBFEC391274}" srcOrd="0" destOrd="1" presId="urn:microsoft.com/office/officeart/2005/8/layout/vList5"/>
    <dgm:cxn modelId="{6E69110E-95E2-4747-862E-17DB241D30F5}" type="presOf" srcId="{C00E6BA6-8407-4F2C-A46E-12B139CEFC8D}" destId="{DA2FAA85-5FC3-4599-9D39-A84002C5C77E}" srcOrd="0" destOrd="0" presId="urn:microsoft.com/office/officeart/2005/8/layout/vList5"/>
    <dgm:cxn modelId="{F9958D12-9F6E-4CCE-AA0A-CA83F36518C8}" srcId="{31F80B15-DBC8-43C9-86D7-A9F96CB6E846}" destId="{A3D452B4-CA38-46A2-A1EF-E99571993DB4}" srcOrd="1" destOrd="0" parTransId="{AF468786-4E94-4E34-8CC4-7FD3E388F94D}" sibTransId="{AE508749-FE32-4F22-A9D1-4C951D8B9E54}"/>
    <dgm:cxn modelId="{1F57B031-2007-4E06-A87A-057CEA742E82}" srcId="{C00E6BA6-8407-4F2C-A46E-12B139CEFC8D}" destId="{833F608A-6391-4A15-9764-EC2ABCBD4D39}" srcOrd="0" destOrd="0" parTransId="{1699BFA5-B4EB-4656-BD9E-6754E4DEC346}" sibTransId="{EF7AA118-01CA-4588-B36E-EE91EFFD73FE}"/>
    <dgm:cxn modelId="{4BAF2238-86FF-4B3C-AF01-95FF9B741272}" srcId="{31F80B15-DBC8-43C9-86D7-A9F96CB6E846}" destId="{67A3F33A-A721-415B-82B1-A399E346D0B8}" srcOrd="0" destOrd="0" parTransId="{6E469B12-0D35-41F9-85E9-4A6DB0CA5D6A}" sibTransId="{BBE2F044-91BF-413F-A151-4913E771DF40}"/>
    <dgm:cxn modelId="{1C2E063C-6675-4870-81D9-94A088085380}" type="presOf" srcId="{67A3F33A-A721-415B-82B1-A399E346D0B8}" destId="{264D9C63-970B-482C-B1F0-B8BA57889D6C}" srcOrd="0" destOrd="0" presId="urn:microsoft.com/office/officeart/2005/8/layout/vList5"/>
    <dgm:cxn modelId="{BD248B65-3825-4802-A729-907734CD9AB9}" srcId="{C00E6BA6-8407-4F2C-A46E-12B139CEFC8D}" destId="{5B85B8EB-C9FE-4F37-901D-B5E96EE46D07}" srcOrd="1" destOrd="0" parTransId="{EB9FB4F1-8EBF-41A0-9E61-14D49F12D7EC}" sibTransId="{559A5991-2B3E-454F-A2FB-7C37FBC84145}"/>
    <dgm:cxn modelId="{74841369-8209-469C-85D0-484779195E10}" type="presOf" srcId="{833F608A-6391-4A15-9764-EC2ABCBD4D39}" destId="{FEDE6B29-6C7A-43DA-B1A6-CDBFEC391274}" srcOrd="0" destOrd="0" presId="urn:microsoft.com/office/officeart/2005/8/layout/vList5"/>
    <dgm:cxn modelId="{CB88709F-C1A0-4081-9471-03BD1360A7F8}" srcId="{7C4A4B79-E930-4956-BCAF-66F0BE2020A9}" destId="{C00E6BA6-8407-4F2C-A46E-12B139CEFC8D}" srcOrd="0" destOrd="0" parTransId="{84E20D18-27AD-4E93-A037-FEDDA0497289}" sibTransId="{28DE4574-3471-4D73-B4B2-CD80595E7F3C}"/>
    <dgm:cxn modelId="{1BF63CA1-A63B-479E-B1FD-3E3C619A5E9D}" type="presOf" srcId="{31F80B15-DBC8-43C9-86D7-A9F96CB6E846}" destId="{91435402-0A5B-4C41-B72A-575B1F9FFDE3}" srcOrd="0" destOrd="0" presId="urn:microsoft.com/office/officeart/2005/8/layout/vList5"/>
    <dgm:cxn modelId="{F37450A4-5320-4D7A-9214-FC315F80B019}" type="presOf" srcId="{A3D452B4-CA38-46A2-A1EF-E99571993DB4}" destId="{264D9C63-970B-482C-B1F0-B8BA57889D6C}" srcOrd="0" destOrd="1" presId="urn:microsoft.com/office/officeart/2005/8/layout/vList5"/>
    <dgm:cxn modelId="{4D9872C3-AC35-47E3-9128-446F912BC1A3}" type="presOf" srcId="{7C4A4B79-E930-4956-BCAF-66F0BE2020A9}" destId="{647327D1-A188-4689-9DF8-212B102FB8DA}" srcOrd="0" destOrd="0" presId="urn:microsoft.com/office/officeart/2005/8/layout/vList5"/>
    <dgm:cxn modelId="{B17079F1-89D1-484F-B24D-76B3F311878D}" srcId="{7C4A4B79-E930-4956-BCAF-66F0BE2020A9}" destId="{31F80B15-DBC8-43C9-86D7-A9F96CB6E846}" srcOrd="1" destOrd="0" parTransId="{32AB51AA-8989-4EAF-BF77-5FFC3D823C89}" sibTransId="{477EA88B-4DF8-4CEF-9C3B-AA497A24D362}"/>
    <dgm:cxn modelId="{87CB45A3-8B24-4AAE-919A-71C99D6771F2}" type="presParOf" srcId="{647327D1-A188-4689-9DF8-212B102FB8DA}" destId="{8A54E675-8CA3-43D9-8996-B3CCC53642C5}" srcOrd="0" destOrd="0" presId="urn:microsoft.com/office/officeart/2005/8/layout/vList5"/>
    <dgm:cxn modelId="{B60F8C45-62A2-4CD5-9EEE-5A1184DBEA0C}" type="presParOf" srcId="{8A54E675-8CA3-43D9-8996-B3CCC53642C5}" destId="{DA2FAA85-5FC3-4599-9D39-A84002C5C77E}" srcOrd="0" destOrd="0" presId="urn:microsoft.com/office/officeart/2005/8/layout/vList5"/>
    <dgm:cxn modelId="{04E3CCFE-B03D-48F4-8A09-1E4F373EA146}" type="presParOf" srcId="{8A54E675-8CA3-43D9-8996-B3CCC53642C5}" destId="{FEDE6B29-6C7A-43DA-B1A6-CDBFEC391274}" srcOrd="1" destOrd="0" presId="urn:microsoft.com/office/officeart/2005/8/layout/vList5"/>
    <dgm:cxn modelId="{1496B3B8-F29F-40B6-95EE-02824784FEBA}" type="presParOf" srcId="{647327D1-A188-4689-9DF8-212B102FB8DA}" destId="{4DA29102-B966-4C42-93F9-66AAD85A0371}" srcOrd="1" destOrd="0" presId="urn:microsoft.com/office/officeart/2005/8/layout/vList5"/>
    <dgm:cxn modelId="{F5C69B6D-BB90-4D5F-9783-AB7C1494C80B}" type="presParOf" srcId="{647327D1-A188-4689-9DF8-212B102FB8DA}" destId="{30FB6BE2-53C1-4678-82A6-254E0E9BAB64}" srcOrd="2" destOrd="0" presId="urn:microsoft.com/office/officeart/2005/8/layout/vList5"/>
    <dgm:cxn modelId="{EC6F0360-7E83-4795-AB1A-6242D3210DA4}" type="presParOf" srcId="{30FB6BE2-53C1-4678-82A6-254E0E9BAB64}" destId="{91435402-0A5B-4C41-B72A-575B1F9FFDE3}" srcOrd="0" destOrd="0" presId="urn:microsoft.com/office/officeart/2005/8/layout/vList5"/>
    <dgm:cxn modelId="{5564369A-9DC3-4310-9A7B-0A792584AB6B}" type="presParOf" srcId="{30FB6BE2-53C1-4678-82A6-254E0E9BAB64}" destId="{264D9C63-970B-482C-B1F0-B8BA57889D6C}" srcOrd="1" destOrd="0" presId="urn:microsoft.com/office/officeart/2005/8/layout/vList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4D0DBC27-3B85-4FAB-9931-8F5AD9B45151}" type="doc">
      <dgm:prSet loTypeId="urn:microsoft.com/office/officeart/2005/8/layout/vList5" loCatId="list" qsTypeId="urn:microsoft.com/office/officeart/2005/8/quickstyle/simple1" qsCatId="simple" csTypeId="urn:microsoft.com/office/officeart/2005/8/colors/accent1_2" csCatId="accent1" phldr="1"/>
      <dgm:spPr/>
      <dgm:t>
        <a:bodyPr/>
        <a:lstStyle/>
        <a:p>
          <a:endParaRPr lang="en-US"/>
        </a:p>
      </dgm:t>
    </dgm:pt>
    <dgm:pt modelId="{30EAE824-B178-410E-AF46-E13D79E17D50}">
      <dgm:prSet phldrT="[Text]"/>
      <dgm:spPr/>
      <dgm:t>
        <a:bodyPr/>
        <a:lstStyle/>
        <a:p>
          <a:r>
            <a:rPr lang="en-US" dirty="0"/>
            <a:t>A mastery approach</a:t>
          </a:r>
        </a:p>
      </dgm:t>
    </dgm:pt>
    <dgm:pt modelId="{764FE6E3-D1B7-408E-9888-BC468830D288}" type="parTrans" cxnId="{498CB411-D485-4D2E-9AF4-5CB3D7F89B9F}">
      <dgm:prSet/>
      <dgm:spPr/>
      <dgm:t>
        <a:bodyPr/>
        <a:lstStyle/>
        <a:p>
          <a:endParaRPr lang="en-US"/>
        </a:p>
      </dgm:t>
    </dgm:pt>
    <dgm:pt modelId="{6626E0CD-DF17-47B9-9C68-9ECE5A39AB03}" type="sibTrans" cxnId="{498CB411-D485-4D2E-9AF4-5CB3D7F89B9F}">
      <dgm:prSet/>
      <dgm:spPr/>
      <dgm:t>
        <a:bodyPr/>
        <a:lstStyle/>
        <a:p>
          <a:endParaRPr lang="en-US"/>
        </a:p>
      </dgm:t>
    </dgm:pt>
    <dgm:pt modelId="{EFADCE04-8542-44AF-BFC2-F436FFF1B01E}">
      <dgm:prSet phldrT="[Text]"/>
      <dgm:spPr/>
      <dgm:t>
        <a:bodyPr/>
        <a:lstStyle/>
        <a:p>
          <a:r>
            <a:rPr lang="en-US" dirty="0"/>
            <a:t>A set of principles and beliefs</a:t>
          </a:r>
        </a:p>
      </dgm:t>
    </dgm:pt>
    <dgm:pt modelId="{BCFFBBA3-1E96-4D66-9BE4-DE8DC3B7FF69}" type="parTrans" cxnId="{3DCC9266-6435-44DB-8CFC-60010CE8EFB5}">
      <dgm:prSet/>
      <dgm:spPr/>
      <dgm:t>
        <a:bodyPr/>
        <a:lstStyle/>
        <a:p>
          <a:endParaRPr lang="en-US"/>
        </a:p>
      </dgm:t>
    </dgm:pt>
    <dgm:pt modelId="{24C5E6BA-D6AF-457D-9958-397F04EB1114}" type="sibTrans" cxnId="{3DCC9266-6435-44DB-8CFC-60010CE8EFB5}">
      <dgm:prSet/>
      <dgm:spPr/>
      <dgm:t>
        <a:bodyPr/>
        <a:lstStyle/>
        <a:p>
          <a:endParaRPr lang="en-US"/>
        </a:p>
      </dgm:t>
    </dgm:pt>
    <dgm:pt modelId="{2B6CDE71-C571-47AD-96CE-4A3C8B7BAC7C}">
      <dgm:prSet phldrT="[Text]"/>
      <dgm:spPr/>
      <dgm:t>
        <a:bodyPr/>
        <a:lstStyle/>
        <a:p>
          <a:r>
            <a:rPr lang="en-US" dirty="0"/>
            <a:t>A mastery curriculum</a:t>
          </a:r>
        </a:p>
      </dgm:t>
    </dgm:pt>
    <dgm:pt modelId="{2B8B41CD-A05F-4BC3-8BFF-3BEBA1DDA178}" type="parTrans" cxnId="{C26926BB-2906-4DB3-B3AB-091D6FED146F}">
      <dgm:prSet/>
      <dgm:spPr/>
      <dgm:t>
        <a:bodyPr/>
        <a:lstStyle/>
        <a:p>
          <a:endParaRPr lang="en-US"/>
        </a:p>
      </dgm:t>
    </dgm:pt>
    <dgm:pt modelId="{9E8B7A41-F459-4A2F-A1FD-15A4F3EFE13F}" type="sibTrans" cxnId="{C26926BB-2906-4DB3-B3AB-091D6FED146F}">
      <dgm:prSet/>
      <dgm:spPr/>
      <dgm:t>
        <a:bodyPr/>
        <a:lstStyle/>
        <a:p>
          <a:endParaRPr lang="en-US"/>
        </a:p>
      </dgm:t>
    </dgm:pt>
    <dgm:pt modelId="{1E853855-9C32-44B7-8626-1F93C1D468CE}">
      <dgm:prSet phldrT="[Text]"/>
      <dgm:spPr/>
      <dgm:t>
        <a:bodyPr/>
        <a:lstStyle/>
        <a:p>
          <a:r>
            <a:rPr lang="en-US" dirty="0"/>
            <a:t>One set of mathematical concepts and big ideas for all</a:t>
          </a:r>
        </a:p>
      </dgm:t>
    </dgm:pt>
    <dgm:pt modelId="{19C3999A-2DD4-4161-A96A-F948CC8976A7}" type="parTrans" cxnId="{93FF9B40-0B23-4593-96CB-E5B727EC0648}">
      <dgm:prSet/>
      <dgm:spPr/>
      <dgm:t>
        <a:bodyPr/>
        <a:lstStyle/>
        <a:p>
          <a:endParaRPr lang="en-US"/>
        </a:p>
      </dgm:t>
    </dgm:pt>
    <dgm:pt modelId="{DDB8D45F-6951-4C30-8E66-D014C8F308D6}" type="sibTrans" cxnId="{93FF9B40-0B23-4593-96CB-E5B727EC0648}">
      <dgm:prSet/>
      <dgm:spPr/>
      <dgm:t>
        <a:bodyPr/>
        <a:lstStyle/>
        <a:p>
          <a:endParaRPr lang="en-US"/>
        </a:p>
      </dgm:t>
    </dgm:pt>
    <dgm:pt modelId="{DA71FA6F-4438-412C-856C-7D01B9685956}">
      <dgm:prSet phldrT="[Text]"/>
      <dgm:spPr/>
      <dgm:t>
        <a:bodyPr/>
        <a:lstStyle/>
        <a:p>
          <a:r>
            <a:rPr lang="en-US" dirty="0"/>
            <a:t>Teaching for mastery</a:t>
          </a:r>
        </a:p>
      </dgm:t>
    </dgm:pt>
    <dgm:pt modelId="{64922BAD-C722-4347-AB65-BFE17F9B61AA}" type="parTrans" cxnId="{EBF9DB43-7659-401E-9C34-37E6DF430C20}">
      <dgm:prSet/>
      <dgm:spPr/>
      <dgm:t>
        <a:bodyPr/>
        <a:lstStyle/>
        <a:p>
          <a:endParaRPr lang="en-US"/>
        </a:p>
      </dgm:t>
    </dgm:pt>
    <dgm:pt modelId="{ECB61508-502B-4BEA-87A6-1BEB70B95E57}" type="sibTrans" cxnId="{EBF9DB43-7659-401E-9C34-37E6DF430C20}">
      <dgm:prSet/>
      <dgm:spPr/>
      <dgm:t>
        <a:bodyPr/>
        <a:lstStyle/>
        <a:p>
          <a:endParaRPr lang="en-US"/>
        </a:p>
      </dgm:t>
    </dgm:pt>
    <dgm:pt modelId="{1727573D-4ADD-4246-ABFE-990A5674C0E6}">
      <dgm:prSet phldrT="[Text]"/>
      <dgm:spPr/>
      <dgm:t>
        <a:bodyPr/>
        <a:lstStyle/>
        <a:p>
          <a:r>
            <a:rPr lang="en-US" dirty="0"/>
            <a:t>A set of pedagogic practices that keep the class working together</a:t>
          </a:r>
        </a:p>
      </dgm:t>
    </dgm:pt>
    <dgm:pt modelId="{AFE34A81-A59D-4DDD-9EA3-16EFFD50D815}" type="parTrans" cxnId="{554FE88B-1ADD-4F64-971B-C63486ACCEE0}">
      <dgm:prSet/>
      <dgm:spPr/>
      <dgm:t>
        <a:bodyPr/>
        <a:lstStyle/>
        <a:p>
          <a:endParaRPr lang="en-US"/>
        </a:p>
      </dgm:t>
    </dgm:pt>
    <dgm:pt modelId="{D1EC70C6-613E-4957-B16C-0C0713FF6DFB}" type="sibTrans" cxnId="{554FE88B-1ADD-4F64-971B-C63486ACCEE0}">
      <dgm:prSet/>
      <dgm:spPr/>
      <dgm:t>
        <a:bodyPr/>
        <a:lstStyle/>
        <a:p>
          <a:endParaRPr lang="en-US"/>
        </a:p>
      </dgm:t>
    </dgm:pt>
    <dgm:pt modelId="{E254996C-040F-4629-9084-7D87C7566BDA}">
      <dgm:prSet/>
      <dgm:spPr/>
      <dgm:t>
        <a:bodyPr/>
        <a:lstStyle/>
        <a:p>
          <a:r>
            <a:rPr lang="en-US" dirty="0"/>
            <a:t>Achieving mastery</a:t>
          </a:r>
        </a:p>
      </dgm:t>
    </dgm:pt>
    <dgm:pt modelId="{8202893B-BD53-4CE3-B68C-83A6C45FFB70}" type="parTrans" cxnId="{76877771-5E73-4459-B0D4-67A227D8F3CF}">
      <dgm:prSet/>
      <dgm:spPr/>
      <dgm:t>
        <a:bodyPr/>
        <a:lstStyle/>
        <a:p>
          <a:endParaRPr lang="en-US"/>
        </a:p>
      </dgm:t>
    </dgm:pt>
    <dgm:pt modelId="{F70F59E8-3E89-4D81-BEF0-CA887247F15E}" type="sibTrans" cxnId="{76877771-5E73-4459-B0D4-67A227D8F3CF}">
      <dgm:prSet/>
      <dgm:spPr/>
      <dgm:t>
        <a:bodyPr/>
        <a:lstStyle/>
        <a:p>
          <a:endParaRPr lang="en-US"/>
        </a:p>
      </dgm:t>
    </dgm:pt>
    <dgm:pt modelId="{7FBD3C38-0AF6-4EA3-B091-F6F0CF4D5E91}">
      <dgm:prSet/>
      <dgm:spPr/>
      <dgm:t>
        <a:bodyPr/>
        <a:lstStyle/>
        <a:p>
          <a:r>
            <a:rPr lang="en-US" dirty="0"/>
            <a:t>Of particular topics and areas of mathematics</a:t>
          </a:r>
        </a:p>
      </dgm:t>
    </dgm:pt>
    <dgm:pt modelId="{5C9F7D1E-6BF3-46F6-B8A4-3D1192B17A1E}" type="parTrans" cxnId="{2E4ADAE3-AF61-4A8D-A060-A5386C823667}">
      <dgm:prSet/>
      <dgm:spPr/>
      <dgm:t>
        <a:bodyPr/>
        <a:lstStyle/>
        <a:p>
          <a:endParaRPr lang="en-US"/>
        </a:p>
      </dgm:t>
    </dgm:pt>
    <dgm:pt modelId="{BA1F6FF6-D6C1-47A8-9CB1-F991B912831E}" type="sibTrans" cxnId="{2E4ADAE3-AF61-4A8D-A060-A5386C823667}">
      <dgm:prSet/>
      <dgm:spPr/>
      <dgm:t>
        <a:bodyPr/>
        <a:lstStyle/>
        <a:p>
          <a:endParaRPr lang="en-US"/>
        </a:p>
      </dgm:t>
    </dgm:pt>
    <dgm:pt modelId="{54CF62B7-FAC3-4248-A41F-74CA6D85677F}" type="pres">
      <dgm:prSet presAssocID="{4D0DBC27-3B85-4FAB-9931-8F5AD9B45151}" presName="Name0" presStyleCnt="0">
        <dgm:presLayoutVars>
          <dgm:dir/>
          <dgm:animLvl val="lvl"/>
          <dgm:resizeHandles val="exact"/>
        </dgm:presLayoutVars>
      </dgm:prSet>
      <dgm:spPr/>
    </dgm:pt>
    <dgm:pt modelId="{14D825EF-5EE2-4BA9-9CE4-177683C62AAB}" type="pres">
      <dgm:prSet presAssocID="{30EAE824-B178-410E-AF46-E13D79E17D50}" presName="linNode" presStyleCnt="0"/>
      <dgm:spPr/>
    </dgm:pt>
    <dgm:pt modelId="{A65ABF25-29A0-4915-9ED8-A5DB4DA6903B}" type="pres">
      <dgm:prSet presAssocID="{30EAE824-B178-410E-AF46-E13D79E17D50}" presName="parentText" presStyleLbl="node1" presStyleIdx="0" presStyleCnt="4" custLinFactNeighborX="-558" custLinFactNeighborY="-208">
        <dgm:presLayoutVars>
          <dgm:chMax val="1"/>
          <dgm:bulletEnabled val="1"/>
        </dgm:presLayoutVars>
      </dgm:prSet>
      <dgm:spPr/>
    </dgm:pt>
    <dgm:pt modelId="{0848BD44-40CD-4E92-972A-88E2BB98A997}" type="pres">
      <dgm:prSet presAssocID="{30EAE824-B178-410E-AF46-E13D79E17D50}" presName="descendantText" presStyleLbl="alignAccFollowNode1" presStyleIdx="0" presStyleCnt="4">
        <dgm:presLayoutVars>
          <dgm:bulletEnabled val="1"/>
        </dgm:presLayoutVars>
      </dgm:prSet>
      <dgm:spPr/>
    </dgm:pt>
    <dgm:pt modelId="{99AD3AC7-E82F-4255-B377-DB459EECD893}" type="pres">
      <dgm:prSet presAssocID="{6626E0CD-DF17-47B9-9C68-9ECE5A39AB03}" presName="sp" presStyleCnt="0"/>
      <dgm:spPr/>
    </dgm:pt>
    <dgm:pt modelId="{B2060401-623E-4E03-BFA0-09DCCFD16C70}" type="pres">
      <dgm:prSet presAssocID="{2B6CDE71-C571-47AD-96CE-4A3C8B7BAC7C}" presName="linNode" presStyleCnt="0"/>
      <dgm:spPr/>
    </dgm:pt>
    <dgm:pt modelId="{066A0B5F-8D2A-4CF2-8DCB-DAA56E4686E4}" type="pres">
      <dgm:prSet presAssocID="{2B6CDE71-C571-47AD-96CE-4A3C8B7BAC7C}" presName="parentText" presStyleLbl="node1" presStyleIdx="1" presStyleCnt="4">
        <dgm:presLayoutVars>
          <dgm:chMax val="1"/>
          <dgm:bulletEnabled val="1"/>
        </dgm:presLayoutVars>
      </dgm:prSet>
      <dgm:spPr/>
    </dgm:pt>
    <dgm:pt modelId="{F279A6E5-88D9-4A23-9567-EDAA3AB34772}" type="pres">
      <dgm:prSet presAssocID="{2B6CDE71-C571-47AD-96CE-4A3C8B7BAC7C}" presName="descendantText" presStyleLbl="alignAccFollowNode1" presStyleIdx="1" presStyleCnt="4">
        <dgm:presLayoutVars>
          <dgm:bulletEnabled val="1"/>
        </dgm:presLayoutVars>
      </dgm:prSet>
      <dgm:spPr/>
    </dgm:pt>
    <dgm:pt modelId="{A0FF72A8-6946-4E94-AD45-BB747FABC437}" type="pres">
      <dgm:prSet presAssocID="{9E8B7A41-F459-4A2F-A1FD-15A4F3EFE13F}" presName="sp" presStyleCnt="0"/>
      <dgm:spPr/>
    </dgm:pt>
    <dgm:pt modelId="{51E6F828-5863-4E1E-A755-994DEC918A34}" type="pres">
      <dgm:prSet presAssocID="{DA71FA6F-4438-412C-856C-7D01B9685956}" presName="linNode" presStyleCnt="0"/>
      <dgm:spPr/>
    </dgm:pt>
    <dgm:pt modelId="{1B59D93C-0D87-4FA0-9C0B-E1F6FBDCF612}" type="pres">
      <dgm:prSet presAssocID="{DA71FA6F-4438-412C-856C-7D01B9685956}" presName="parentText" presStyleLbl="node1" presStyleIdx="2" presStyleCnt="4">
        <dgm:presLayoutVars>
          <dgm:chMax val="1"/>
          <dgm:bulletEnabled val="1"/>
        </dgm:presLayoutVars>
      </dgm:prSet>
      <dgm:spPr/>
    </dgm:pt>
    <dgm:pt modelId="{57DBDCC2-1C53-4774-9604-D9D50D6DD611}" type="pres">
      <dgm:prSet presAssocID="{DA71FA6F-4438-412C-856C-7D01B9685956}" presName="descendantText" presStyleLbl="alignAccFollowNode1" presStyleIdx="2" presStyleCnt="4">
        <dgm:presLayoutVars>
          <dgm:bulletEnabled val="1"/>
        </dgm:presLayoutVars>
      </dgm:prSet>
      <dgm:spPr/>
    </dgm:pt>
    <dgm:pt modelId="{C140B626-9E24-4F34-BB60-B1E93161859F}" type="pres">
      <dgm:prSet presAssocID="{ECB61508-502B-4BEA-87A6-1BEB70B95E57}" presName="sp" presStyleCnt="0"/>
      <dgm:spPr/>
    </dgm:pt>
    <dgm:pt modelId="{69ABB0D8-824E-4C94-9C87-60A6DAD659A7}" type="pres">
      <dgm:prSet presAssocID="{E254996C-040F-4629-9084-7D87C7566BDA}" presName="linNode" presStyleCnt="0"/>
      <dgm:spPr/>
    </dgm:pt>
    <dgm:pt modelId="{D98505A3-F9F2-492D-BC9E-1D6128CFB09C}" type="pres">
      <dgm:prSet presAssocID="{E254996C-040F-4629-9084-7D87C7566BDA}" presName="parentText" presStyleLbl="node1" presStyleIdx="3" presStyleCnt="4">
        <dgm:presLayoutVars>
          <dgm:chMax val="1"/>
          <dgm:bulletEnabled val="1"/>
        </dgm:presLayoutVars>
      </dgm:prSet>
      <dgm:spPr/>
    </dgm:pt>
    <dgm:pt modelId="{2F258974-E97B-486A-B01D-271C0E9F8CCE}" type="pres">
      <dgm:prSet presAssocID="{E254996C-040F-4629-9084-7D87C7566BDA}" presName="descendantText" presStyleLbl="alignAccFollowNode1" presStyleIdx="3" presStyleCnt="4" custLinFactNeighborY="0">
        <dgm:presLayoutVars>
          <dgm:bulletEnabled val="1"/>
        </dgm:presLayoutVars>
      </dgm:prSet>
      <dgm:spPr/>
    </dgm:pt>
  </dgm:ptLst>
  <dgm:cxnLst>
    <dgm:cxn modelId="{498CB411-D485-4D2E-9AF4-5CB3D7F89B9F}" srcId="{4D0DBC27-3B85-4FAB-9931-8F5AD9B45151}" destId="{30EAE824-B178-410E-AF46-E13D79E17D50}" srcOrd="0" destOrd="0" parTransId="{764FE6E3-D1B7-408E-9888-BC468830D288}" sibTransId="{6626E0CD-DF17-47B9-9C68-9ECE5A39AB03}"/>
    <dgm:cxn modelId="{008C492B-4C18-47DB-B57B-84A01492808C}" type="presOf" srcId="{7FBD3C38-0AF6-4EA3-B091-F6F0CF4D5E91}" destId="{2F258974-E97B-486A-B01D-271C0E9F8CCE}" srcOrd="0" destOrd="0" presId="urn:microsoft.com/office/officeart/2005/8/layout/vList5"/>
    <dgm:cxn modelId="{1270D635-3265-4A6A-95C0-BFC8E32BFA01}" type="presOf" srcId="{E254996C-040F-4629-9084-7D87C7566BDA}" destId="{D98505A3-F9F2-492D-BC9E-1D6128CFB09C}" srcOrd="0" destOrd="0" presId="urn:microsoft.com/office/officeart/2005/8/layout/vList5"/>
    <dgm:cxn modelId="{93FF9B40-0B23-4593-96CB-E5B727EC0648}" srcId="{2B6CDE71-C571-47AD-96CE-4A3C8B7BAC7C}" destId="{1E853855-9C32-44B7-8626-1F93C1D468CE}" srcOrd="0" destOrd="0" parTransId="{19C3999A-2DD4-4161-A96A-F948CC8976A7}" sibTransId="{DDB8D45F-6951-4C30-8E66-D014C8F308D6}"/>
    <dgm:cxn modelId="{EBF9DB43-7659-401E-9C34-37E6DF430C20}" srcId="{4D0DBC27-3B85-4FAB-9931-8F5AD9B45151}" destId="{DA71FA6F-4438-412C-856C-7D01B9685956}" srcOrd="2" destOrd="0" parTransId="{64922BAD-C722-4347-AB65-BFE17F9B61AA}" sibTransId="{ECB61508-502B-4BEA-87A6-1BEB70B95E57}"/>
    <dgm:cxn modelId="{3DCC9266-6435-44DB-8CFC-60010CE8EFB5}" srcId="{30EAE824-B178-410E-AF46-E13D79E17D50}" destId="{EFADCE04-8542-44AF-BFC2-F436FFF1B01E}" srcOrd="0" destOrd="0" parTransId="{BCFFBBA3-1E96-4D66-9BE4-DE8DC3B7FF69}" sibTransId="{24C5E6BA-D6AF-457D-9958-397F04EB1114}"/>
    <dgm:cxn modelId="{24B40D4B-1848-4333-93E6-47769A5329AD}" type="presOf" srcId="{30EAE824-B178-410E-AF46-E13D79E17D50}" destId="{A65ABF25-29A0-4915-9ED8-A5DB4DA6903B}" srcOrd="0" destOrd="0" presId="urn:microsoft.com/office/officeart/2005/8/layout/vList5"/>
    <dgm:cxn modelId="{76877771-5E73-4459-B0D4-67A227D8F3CF}" srcId="{4D0DBC27-3B85-4FAB-9931-8F5AD9B45151}" destId="{E254996C-040F-4629-9084-7D87C7566BDA}" srcOrd="3" destOrd="0" parTransId="{8202893B-BD53-4CE3-B68C-83A6C45FFB70}" sibTransId="{F70F59E8-3E89-4D81-BEF0-CA887247F15E}"/>
    <dgm:cxn modelId="{78FC6580-E4D6-4229-8A90-F8C09C4A051F}" type="presOf" srcId="{1727573D-4ADD-4246-ABFE-990A5674C0E6}" destId="{57DBDCC2-1C53-4774-9604-D9D50D6DD611}" srcOrd="0" destOrd="0" presId="urn:microsoft.com/office/officeart/2005/8/layout/vList5"/>
    <dgm:cxn modelId="{D45B4181-A8CC-463A-9C94-0282A60EFC67}" type="presOf" srcId="{1E853855-9C32-44B7-8626-1F93C1D468CE}" destId="{F279A6E5-88D9-4A23-9567-EDAA3AB34772}" srcOrd="0" destOrd="0" presId="urn:microsoft.com/office/officeart/2005/8/layout/vList5"/>
    <dgm:cxn modelId="{1DA65E87-DDC8-4EB2-9813-3D7256594E5D}" type="presOf" srcId="{EFADCE04-8542-44AF-BFC2-F436FFF1B01E}" destId="{0848BD44-40CD-4E92-972A-88E2BB98A997}" srcOrd="0" destOrd="0" presId="urn:microsoft.com/office/officeart/2005/8/layout/vList5"/>
    <dgm:cxn modelId="{303B8087-729F-47FE-A39C-30E0FB1304CE}" type="presOf" srcId="{2B6CDE71-C571-47AD-96CE-4A3C8B7BAC7C}" destId="{066A0B5F-8D2A-4CF2-8DCB-DAA56E4686E4}" srcOrd="0" destOrd="0" presId="urn:microsoft.com/office/officeart/2005/8/layout/vList5"/>
    <dgm:cxn modelId="{554FE88B-1ADD-4F64-971B-C63486ACCEE0}" srcId="{DA71FA6F-4438-412C-856C-7D01B9685956}" destId="{1727573D-4ADD-4246-ABFE-990A5674C0E6}" srcOrd="0" destOrd="0" parTransId="{AFE34A81-A59D-4DDD-9EA3-16EFFD50D815}" sibTransId="{D1EC70C6-613E-4957-B16C-0C0713FF6DFB}"/>
    <dgm:cxn modelId="{31C9D7AA-2416-4B69-AAA6-66A8AFF5D23A}" type="presOf" srcId="{4D0DBC27-3B85-4FAB-9931-8F5AD9B45151}" destId="{54CF62B7-FAC3-4248-A41F-74CA6D85677F}" srcOrd="0" destOrd="0" presId="urn:microsoft.com/office/officeart/2005/8/layout/vList5"/>
    <dgm:cxn modelId="{C26926BB-2906-4DB3-B3AB-091D6FED146F}" srcId="{4D0DBC27-3B85-4FAB-9931-8F5AD9B45151}" destId="{2B6CDE71-C571-47AD-96CE-4A3C8B7BAC7C}" srcOrd="1" destOrd="0" parTransId="{2B8B41CD-A05F-4BC3-8BFF-3BEBA1DDA178}" sibTransId="{9E8B7A41-F459-4A2F-A1FD-15A4F3EFE13F}"/>
    <dgm:cxn modelId="{C9C048CD-2AB9-4BDF-A258-48835B3A2D47}" type="presOf" srcId="{DA71FA6F-4438-412C-856C-7D01B9685956}" destId="{1B59D93C-0D87-4FA0-9C0B-E1F6FBDCF612}" srcOrd="0" destOrd="0" presId="urn:microsoft.com/office/officeart/2005/8/layout/vList5"/>
    <dgm:cxn modelId="{2E4ADAE3-AF61-4A8D-A060-A5386C823667}" srcId="{E254996C-040F-4629-9084-7D87C7566BDA}" destId="{7FBD3C38-0AF6-4EA3-B091-F6F0CF4D5E91}" srcOrd="0" destOrd="0" parTransId="{5C9F7D1E-6BF3-46F6-B8A4-3D1192B17A1E}" sibTransId="{BA1F6FF6-D6C1-47A8-9CB1-F991B912831E}"/>
    <dgm:cxn modelId="{F7CB27DE-26D0-4154-AF37-0259428CC02D}" type="presParOf" srcId="{54CF62B7-FAC3-4248-A41F-74CA6D85677F}" destId="{14D825EF-5EE2-4BA9-9CE4-177683C62AAB}" srcOrd="0" destOrd="0" presId="urn:microsoft.com/office/officeart/2005/8/layout/vList5"/>
    <dgm:cxn modelId="{387A6BC4-0BBE-4EF3-BF7B-A210EBA72F0A}" type="presParOf" srcId="{14D825EF-5EE2-4BA9-9CE4-177683C62AAB}" destId="{A65ABF25-29A0-4915-9ED8-A5DB4DA6903B}" srcOrd="0" destOrd="0" presId="urn:microsoft.com/office/officeart/2005/8/layout/vList5"/>
    <dgm:cxn modelId="{C5754092-B4CE-436D-AA1A-9FCBFA9F6258}" type="presParOf" srcId="{14D825EF-5EE2-4BA9-9CE4-177683C62AAB}" destId="{0848BD44-40CD-4E92-972A-88E2BB98A997}" srcOrd="1" destOrd="0" presId="urn:microsoft.com/office/officeart/2005/8/layout/vList5"/>
    <dgm:cxn modelId="{AB267E14-6186-4A40-B603-04249593A334}" type="presParOf" srcId="{54CF62B7-FAC3-4248-A41F-74CA6D85677F}" destId="{99AD3AC7-E82F-4255-B377-DB459EECD893}" srcOrd="1" destOrd="0" presId="urn:microsoft.com/office/officeart/2005/8/layout/vList5"/>
    <dgm:cxn modelId="{FE92246E-BCB4-44D7-A8A0-A835ED3DF176}" type="presParOf" srcId="{54CF62B7-FAC3-4248-A41F-74CA6D85677F}" destId="{B2060401-623E-4E03-BFA0-09DCCFD16C70}" srcOrd="2" destOrd="0" presId="urn:microsoft.com/office/officeart/2005/8/layout/vList5"/>
    <dgm:cxn modelId="{74BF19E3-60EF-4E5F-B277-4556BE22BBEF}" type="presParOf" srcId="{B2060401-623E-4E03-BFA0-09DCCFD16C70}" destId="{066A0B5F-8D2A-4CF2-8DCB-DAA56E4686E4}" srcOrd="0" destOrd="0" presId="urn:microsoft.com/office/officeart/2005/8/layout/vList5"/>
    <dgm:cxn modelId="{CA4AE9AA-62E9-4C91-BFDF-C8C6B0347283}" type="presParOf" srcId="{B2060401-623E-4E03-BFA0-09DCCFD16C70}" destId="{F279A6E5-88D9-4A23-9567-EDAA3AB34772}" srcOrd="1" destOrd="0" presId="urn:microsoft.com/office/officeart/2005/8/layout/vList5"/>
    <dgm:cxn modelId="{A5327181-6DFB-46F9-9399-B39087AD0A71}" type="presParOf" srcId="{54CF62B7-FAC3-4248-A41F-74CA6D85677F}" destId="{A0FF72A8-6946-4E94-AD45-BB747FABC437}" srcOrd="3" destOrd="0" presId="urn:microsoft.com/office/officeart/2005/8/layout/vList5"/>
    <dgm:cxn modelId="{142FF4B2-3A45-4913-A851-2A7604BF6810}" type="presParOf" srcId="{54CF62B7-FAC3-4248-A41F-74CA6D85677F}" destId="{51E6F828-5863-4E1E-A755-994DEC918A34}" srcOrd="4" destOrd="0" presId="urn:microsoft.com/office/officeart/2005/8/layout/vList5"/>
    <dgm:cxn modelId="{5637A2C0-A85E-4647-B01D-2F034401C835}" type="presParOf" srcId="{51E6F828-5863-4E1E-A755-994DEC918A34}" destId="{1B59D93C-0D87-4FA0-9C0B-E1F6FBDCF612}" srcOrd="0" destOrd="0" presId="urn:microsoft.com/office/officeart/2005/8/layout/vList5"/>
    <dgm:cxn modelId="{94642863-607A-4F25-9ED6-FCDC35B3EE77}" type="presParOf" srcId="{51E6F828-5863-4E1E-A755-994DEC918A34}" destId="{57DBDCC2-1C53-4774-9604-D9D50D6DD611}" srcOrd="1" destOrd="0" presId="urn:microsoft.com/office/officeart/2005/8/layout/vList5"/>
    <dgm:cxn modelId="{4DB1BDFD-E141-4C19-B3C9-E45694F0FA44}" type="presParOf" srcId="{54CF62B7-FAC3-4248-A41F-74CA6D85677F}" destId="{C140B626-9E24-4F34-BB60-B1E93161859F}" srcOrd="5" destOrd="0" presId="urn:microsoft.com/office/officeart/2005/8/layout/vList5"/>
    <dgm:cxn modelId="{ED53C1DB-9901-4055-9FD6-EFB9C23C55C5}" type="presParOf" srcId="{54CF62B7-FAC3-4248-A41F-74CA6D85677F}" destId="{69ABB0D8-824E-4C94-9C87-60A6DAD659A7}" srcOrd="6" destOrd="0" presId="urn:microsoft.com/office/officeart/2005/8/layout/vList5"/>
    <dgm:cxn modelId="{C1E03E11-39AB-415A-98E1-DB388D32D540}" type="presParOf" srcId="{69ABB0D8-824E-4C94-9C87-60A6DAD659A7}" destId="{D98505A3-F9F2-492D-BC9E-1D6128CFB09C}" srcOrd="0" destOrd="0" presId="urn:microsoft.com/office/officeart/2005/8/layout/vList5"/>
    <dgm:cxn modelId="{1A47A820-B4C5-479F-BCC4-CA756CEB96E4}" type="presParOf" srcId="{69ABB0D8-824E-4C94-9C87-60A6DAD659A7}" destId="{2F258974-E97B-486A-B01D-271C0E9F8CCE}" srcOrd="1" destOrd="0" presId="urn:microsoft.com/office/officeart/2005/8/layout/vList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83AB532-25EE-48B9-B574-CC407BE3DC9E}">
      <dsp:nvSpPr>
        <dsp:cNvPr id="0" name=""/>
        <dsp:cNvSpPr/>
      </dsp:nvSpPr>
      <dsp:spPr>
        <a:xfrm rot="5400000">
          <a:off x="5843013" y="-2609203"/>
          <a:ext cx="359472" cy="5668469"/>
        </a:xfrm>
        <a:prstGeom prst="round2Same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285750" lvl="1" indent="-285750" algn="l" defTabSz="1244600">
            <a:lnSpc>
              <a:spcPct val="90000"/>
            </a:lnSpc>
            <a:spcBef>
              <a:spcPct val="0"/>
            </a:spcBef>
            <a:spcAft>
              <a:spcPct val="15000"/>
            </a:spcAft>
            <a:buChar char="•"/>
          </a:pPr>
          <a:r>
            <a:rPr lang="en-US" sz="2800" kern="1200" dirty="0"/>
            <a:t>Local Education Authorities</a:t>
          </a:r>
        </a:p>
      </dsp:txBody>
      <dsp:txXfrm rot="-5400000">
        <a:off x="3188515" y="62843"/>
        <a:ext cx="5650921" cy="324376"/>
      </dsp:txXfrm>
    </dsp:sp>
    <dsp:sp modelId="{A08709A7-BF92-44C1-8507-6F93B217190F}">
      <dsp:nvSpPr>
        <dsp:cNvPr id="0" name=""/>
        <dsp:cNvSpPr/>
      </dsp:nvSpPr>
      <dsp:spPr>
        <a:xfrm>
          <a:off x="0" y="361"/>
          <a:ext cx="3188514" cy="44934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43815" rIns="87630" bIns="43815" numCol="1" spcCol="1270" anchor="ctr" anchorCtr="0">
          <a:noAutofit/>
        </a:bodyPr>
        <a:lstStyle/>
        <a:p>
          <a:pPr marL="0" lvl="0" indent="0" algn="ctr" defTabSz="1022350">
            <a:lnSpc>
              <a:spcPct val="90000"/>
            </a:lnSpc>
            <a:spcBef>
              <a:spcPct val="0"/>
            </a:spcBef>
            <a:spcAft>
              <a:spcPct val="35000"/>
            </a:spcAft>
            <a:buNone/>
          </a:pPr>
          <a:r>
            <a:rPr lang="en-US" sz="2300" kern="1200" dirty="0"/>
            <a:t>1904</a:t>
          </a:r>
        </a:p>
      </dsp:txBody>
      <dsp:txXfrm>
        <a:off x="21935" y="22296"/>
        <a:ext cx="3144644" cy="405470"/>
      </dsp:txXfrm>
    </dsp:sp>
    <dsp:sp modelId="{DAD1C5B6-845D-4C19-98C0-1C8F83ED70EA}">
      <dsp:nvSpPr>
        <dsp:cNvPr id="0" name=""/>
        <dsp:cNvSpPr/>
      </dsp:nvSpPr>
      <dsp:spPr>
        <a:xfrm rot="5400000">
          <a:off x="5843013" y="-2137396"/>
          <a:ext cx="359472" cy="5668469"/>
        </a:xfrm>
        <a:prstGeom prst="round2Same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285750" lvl="1" indent="-285750" algn="l" defTabSz="1244600">
            <a:lnSpc>
              <a:spcPct val="90000"/>
            </a:lnSpc>
            <a:spcBef>
              <a:spcPct val="0"/>
            </a:spcBef>
            <a:spcAft>
              <a:spcPct val="15000"/>
            </a:spcAft>
            <a:buChar char="•"/>
          </a:pPr>
          <a:r>
            <a:rPr lang="en-US" sz="2800" kern="1200" dirty="0"/>
            <a:t>Education Act</a:t>
          </a:r>
        </a:p>
      </dsp:txBody>
      <dsp:txXfrm rot="-5400000">
        <a:off x="3188515" y="534650"/>
        <a:ext cx="5650921" cy="324376"/>
      </dsp:txXfrm>
    </dsp:sp>
    <dsp:sp modelId="{2D58F22B-071D-42DF-8AE0-961D1D0ECED2}">
      <dsp:nvSpPr>
        <dsp:cNvPr id="0" name=""/>
        <dsp:cNvSpPr/>
      </dsp:nvSpPr>
      <dsp:spPr>
        <a:xfrm>
          <a:off x="0" y="472168"/>
          <a:ext cx="3188514" cy="44934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43815" rIns="87630" bIns="43815" numCol="1" spcCol="1270" anchor="ctr" anchorCtr="0">
          <a:noAutofit/>
        </a:bodyPr>
        <a:lstStyle/>
        <a:p>
          <a:pPr marL="0" lvl="0" indent="0" algn="ctr" defTabSz="1022350">
            <a:lnSpc>
              <a:spcPct val="90000"/>
            </a:lnSpc>
            <a:spcBef>
              <a:spcPct val="0"/>
            </a:spcBef>
            <a:spcAft>
              <a:spcPct val="35000"/>
            </a:spcAft>
            <a:buNone/>
          </a:pPr>
          <a:r>
            <a:rPr lang="en-US" sz="2300" kern="1200" dirty="0"/>
            <a:t>1944</a:t>
          </a:r>
        </a:p>
      </dsp:txBody>
      <dsp:txXfrm>
        <a:off x="21935" y="494103"/>
        <a:ext cx="3144644" cy="405470"/>
      </dsp:txXfrm>
    </dsp:sp>
    <dsp:sp modelId="{E6B4E82E-9968-40EF-8860-90D597AF310C}">
      <dsp:nvSpPr>
        <dsp:cNvPr id="0" name=""/>
        <dsp:cNvSpPr/>
      </dsp:nvSpPr>
      <dsp:spPr>
        <a:xfrm rot="5400000">
          <a:off x="5843013" y="-1665589"/>
          <a:ext cx="359472" cy="5668469"/>
        </a:xfrm>
        <a:prstGeom prst="round2Same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285750" lvl="1" indent="-285750" algn="l" defTabSz="1244600">
            <a:lnSpc>
              <a:spcPct val="90000"/>
            </a:lnSpc>
            <a:spcBef>
              <a:spcPct val="0"/>
            </a:spcBef>
            <a:spcAft>
              <a:spcPct val="15000"/>
            </a:spcAft>
            <a:buChar char="•"/>
          </a:pPr>
          <a:r>
            <a:rPr lang="en-US" sz="2800" kern="1200" dirty="0"/>
            <a:t>Comprehensive Schools</a:t>
          </a:r>
        </a:p>
      </dsp:txBody>
      <dsp:txXfrm rot="-5400000">
        <a:off x="3188515" y="1006457"/>
        <a:ext cx="5650921" cy="324376"/>
      </dsp:txXfrm>
    </dsp:sp>
    <dsp:sp modelId="{6CEBEAA0-E8A6-49EB-8FFD-59214F4E7456}">
      <dsp:nvSpPr>
        <dsp:cNvPr id="0" name=""/>
        <dsp:cNvSpPr/>
      </dsp:nvSpPr>
      <dsp:spPr>
        <a:xfrm>
          <a:off x="0" y="943975"/>
          <a:ext cx="3188514" cy="44934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43815" rIns="87630" bIns="43815" numCol="1" spcCol="1270" anchor="ctr" anchorCtr="0">
          <a:noAutofit/>
        </a:bodyPr>
        <a:lstStyle/>
        <a:p>
          <a:pPr marL="0" lvl="0" indent="0" algn="ctr" defTabSz="1022350">
            <a:lnSpc>
              <a:spcPct val="90000"/>
            </a:lnSpc>
            <a:spcBef>
              <a:spcPct val="0"/>
            </a:spcBef>
            <a:spcAft>
              <a:spcPct val="35000"/>
            </a:spcAft>
            <a:buNone/>
          </a:pPr>
          <a:r>
            <a:rPr lang="en-US" sz="2300" kern="1200" dirty="0"/>
            <a:t>1960s</a:t>
          </a:r>
        </a:p>
      </dsp:txBody>
      <dsp:txXfrm>
        <a:off x="21935" y="965910"/>
        <a:ext cx="3144644" cy="405470"/>
      </dsp:txXfrm>
    </dsp:sp>
    <dsp:sp modelId="{58CE1240-9379-4133-B5C9-C6E89999C5C0}">
      <dsp:nvSpPr>
        <dsp:cNvPr id="0" name=""/>
        <dsp:cNvSpPr/>
      </dsp:nvSpPr>
      <dsp:spPr>
        <a:xfrm rot="5400000">
          <a:off x="5843013" y="-1193782"/>
          <a:ext cx="359472" cy="5668469"/>
        </a:xfrm>
        <a:prstGeom prst="round2Same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285750" lvl="1" indent="-285750" algn="l" defTabSz="1244600">
            <a:lnSpc>
              <a:spcPct val="90000"/>
            </a:lnSpc>
            <a:spcBef>
              <a:spcPct val="0"/>
            </a:spcBef>
            <a:spcAft>
              <a:spcPct val="15000"/>
            </a:spcAft>
            <a:buChar char="•"/>
          </a:pPr>
          <a:r>
            <a:rPr lang="en-US" sz="2800" kern="1200" dirty="0"/>
            <a:t>Cockcroft Report</a:t>
          </a:r>
        </a:p>
      </dsp:txBody>
      <dsp:txXfrm rot="-5400000">
        <a:off x="3188515" y="1478264"/>
        <a:ext cx="5650921" cy="324376"/>
      </dsp:txXfrm>
    </dsp:sp>
    <dsp:sp modelId="{D405160E-A4CA-45C7-B155-551541FD1BB8}">
      <dsp:nvSpPr>
        <dsp:cNvPr id="0" name=""/>
        <dsp:cNvSpPr/>
      </dsp:nvSpPr>
      <dsp:spPr>
        <a:xfrm>
          <a:off x="0" y="1415782"/>
          <a:ext cx="3188514" cy="44934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43815" rIns="87630" bIns="43815" numCol="1" spcCol="1270" anchor="ctr" anchorCtr="0">
          <a:noAutofit/>
        </a:bodyPr>
        <a:lstStyle/>
        <a:p>
          <a:pPr marL="0" lvl="0" indent="0" algn="ctr" defTabSz="1022350">
            <a:lnSpc>
              <a:spcPct val="90000"/>
            </a:lnSpc>
            <a:spcBef>
              <a:spcPct val="0"/>
            </a:spcBef>
            <a:spcAft>
              <a:spcPct val="35000"/>
            </a:spcAft>
            <a:buNone/>
          </a:pPr>
          <a:r>
            <a:rPr lang="en-US" sz="2300" kern="1200" dirty="0"/>
            <a:t>1982</a:t>
          </a:r>
        </a:p>
      </dsp:txBody>
      <dsp:txXfrm>
        <a:off x="21935" y="1437717"/>
        <a:ext cx="3144644" cy="405470"/>
      </dsp:txXfrm>
    </dsp:sp>
    <dsp:sp modelId="{68D27142-D524-4672-A3AB-814EED04781C}">
      <dsp:nvSpPr>
        <dsp:cNvPr id="0" name=""/>
        <dsp:cNvSpPr/>
      </dsp:nvSpPr>
      <dsp:spPr>
        <a:xfrm rot="5400000">
          <a:off x="5843013" y="-721975"/>
          <a:ext cx="359472" cy="5668469"/>
        </a:xfrm>
        <a:prstGeom prst="round2Same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285750" lvl="1" indent="-285750" algn="l" defTabSz="1244600">
            <a:lnSpc>
              <a:spcPct val="90000"/>
            </a:lnSpc>
            <a:spcBef>
              <a:spcPct val="0"/>
            </a:spcBef>
            <a:spcAft>
              <a:spcPct val="15000"/>
            </a:spcAft>
            <a:buChar char="•"/>
          </a:pPr>
          <a:r>
            <a:rPr lang="en-US" sz="2800" kern="1200" dirty="0"/>
            <a:t>National Curriculum (launch)</a:t>
          </a:r>
        </a:p>
      </dsp:txBody>
      <dsp:txXfrm rot="-5400000">
        <a:off x="3188515" y="1950071"/>
        <a:ext cx="5650921" cy="324376"/>
      </dsp:txXfrm>
    </dsp:sp>
    <dsp:sp modelId="{71FAC9B1-68BF-4795-9F97-B0206D8ACEB7}">
      <dsp:nvSpPr>
        <dsp:cNvPr id="0" name=""/>
        <dsp:cNvSpPr/>
      </dsp:nvSpPr>
      <dsp:spPr>
        <a:xfrm>
          <a:off x="0" y="1887589"/>
          <a:ext cx="3188514" cy="44934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43815" rIns="87630" bIns="43815" numCol="1" spcCol="1270" anchor="ctr" anchorCtr="0">
          <a:noAutofit/>
        </a:bodyPr>
        <a:lstStyle/>
        <a:p>
          <a:pPr marL="0" lvl="0" indent="0" algn="ctr" defTabSz="1022350">
            <a:lnSpc>
              <a:spcPct val="90000"/>
            </a:lnSpc>
            <a:spcBef>
              <a:spcPct val="0"/>
            </a:spcBef>
            <a:spcAft>
              <a:spcPct val="35000"/>
            </a:spcAft>
            <a:buNone/>
          </a:pPr>
          <a:r>
            <a:rPr lang="en-US" sz="2300" kern="1200" dirty="0"/>
            <a:t>1988</a:t>
          </a:r>
        </a:p>
      </dsp:txBody>
      <dsp:txXfrm>
        <a:off x="21935" y="1909524"/>
        <a:ext cx="3144644" cy="405470"/>
      </dsp:txXfrm>
    </dsp:sp>
    <dsp:sp modelId="{B0AA6083-76BA-474C-A2DD-D37A21026081}">
      <dsp:nvSpPr>
        <dsp:cNvPr id="0" name=""/>
        <dsp:cNvSpPr/>
      </dsp:nvSpPr>
      <dsp:spPr>
        <a:xfrm rot="5400000">
          <a:off x="5459610" y="145659"/>
          <a:ext cx="1114514" cy="5662934"/>
        </a:xfrm>
        <a:prstGeom prst="round2Same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285750" lvl="1" indent="-285750" algn="l" defTabSz="1244600">
            <a:lnSpc>
              <a:spcPct val="90000"/>
            </a:lnSpc>
            <a:spcBef>
              <a:spcPct val="0"/>
            </a:spcBef>
            <a:spcAft>
              <a:spcPct val="15000"/>
            </a:spcAft>
            <a:buChar char="•"/>
          </a:pPr>
          <a:r>
            <a:rPr lang="en-GB" sz="2800" kern="1200" dirty="0"/>
            <a:t>The National Numeracy Project, leading to the National Numeracy Strategy</a:t>
          </a:r>
          <a:endParaRPr lang="en-US" sz="2800" kern="1200" dirty="0"/>
        </a:p>
      </dsp:txBody>
      <dsp:txXfrm rot="-5400000">
        <a:off x="3185400" y="2474275"/>
        <a:ext cx="5608528" cy="1005702"/>
      </dsp:txXfrm>
    </dsp:sp>
    <dsp:sp modelId="{85C04CFF-7C6D-44C6-8CBC-8AB0F3C651AB}">
      <dsp:nvSpPr>
        <dsp:cNvPr id="0" name=""/>
        <dsp:cNvSpPr/>
      </dsp:nvSpPr>
      <dsp:spPr>
        <a:xfrm>
          <a:off x="0" y="2359396"/>
          <a:ext cx="3185400" cy="123546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43815" rIns="87630" bIns="43815" numCol="1" spcCol="1270" anchor="ctr" anchorCtr="0">
          <a:noAutofit/>
        </a:bodyPr>
        <a:lstStyle/>
        <a:p>
          <a:pPr marL="0" lvl="0" indent="0" algn="ctr" defTabSz="1022350">
            <a:lnSpc>
              <a:spcPct val="90000"/>
            </a:lnSpc>
            <a:spcBef>
              <a:spcPct val="0"/>
            </a:spcBef>
            <a:spcAft>
              <a:spcPct val="35000"/>
            </a:spcAft>
            <a:buNone/>
          </a:pPr>
          <a:r>
            <a:rPr lang="en-US" sz="2300" kern="1200" dirty="0"/>
            <a:t>1996</a:t>
          </a:r>
        </a:p>
      </dsp:txBody>
      <dsp:txXfrm>
        <a:off x="60310" y="2419706"/>
        <a:ext cx="3064780" cy="1114840"/>
      </dsp:txXfrm>
    </dsp:sp>
    <dsp:sp modelId="{890D7E84-BB52-4956-9824-034680968804}">
      <dsp:nvSpPr>
        <dsp:cNvPr id="0" name=""/>
        <dsp:cNvSpPr/>
      </dsp:nvSpPr>
      <dsp:spPr>
        <a:xfrm rot="5400000">
          <a:off x="5843013" y="1007759"/>
          <a:ext cx="359472" cy="5668469"/>
        </a:xfrm>
        <a:prstGeom prst="round2Same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285750" lvl="1" indent="-285750" algn="l" defTabSz="1244600">
            <a:lnSpc>
              <a:spcPct val="90000"/>
            </a:lnSpc>
            <a:spcBef>
              <a:spcPct val="0"/>
            </a:spcBef>
            <a:spcAft>
              <a:spcPct val="15000"/>
            </a:spcAft>
            <a:buChar char="•"/>
          </a:pPr>
          <a:r>
            <a:rPr lang="en-US" sz="2800" kern="1200" dirty="0"/>
            <a:t>Williams Report</a:t>
          </a:r>
        </a:p>
      </dsp:txBody>
      <dsp:txXfrm rot="-5400000">
        <a:off x="3188515" y="3679805"/>
        <a:ext cx="5650921" cy="324376"/>
      </dsp:txXfrm>
    </dsp:sp>
    <dsp:sp modelId="{5BEDD683-A12E-400A-B49B-AD9709078F1F}">
      <dsp:nvSpPr>
        <dsp:cNvPr id="0" name=""/>
        <dsp:cNvSpPr/>
      </dsp:nvSpPr>
      <dsp:spPr>
        <a:xfrm>
          <a:off x="0" y="3617324"/>
          <a:ext cx="3188514" cy="44934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43815" rIns="87630" bIns="43815" numCol="1" spcCol="1270" anchor="ctr" anchorCtr="0">
          <a:noAutofit/>
        </a:bodyPr>
        <a:lstStyle/>
        <a:p>
          <a:pPr marL="0" lvl="0" indent="0" algn="ctr" defTabSz="1022350">
            <a:lnSpc>
              <a:spcPct val="90000"/>
            </a:lnSpc>
            <a:spcBef>
              <a:spcPct val="0"/>
            </a:spcBef>
            <a:spcAft>
              <a:spcPct val="35000"/>
            </a:spcAft>
            <a:buNone/>
          </a:pPr>
          <a:r>
            <a:rPr lang="en-US" sz="2300" kern="1200" dirty="0"/>
            <a:t>2008</a:t>
          </a:r>
        </a:p>
      </dsp:txBody>
      <dsp:txXfrm>
        <a:off x="21935" y="3639259"/>
        <a:ext cx="3144644" cy="405470"/>
      </dsp:txXfrm>
    </dsp:sp>
    <dsp:sp modelId="{F6532C8A-5613-499D-BD97-147617C40B68}">
      <dsp:nvSpPr>
        <dsp:cNvPr id="0" name=""/>
        <dsp:cNvSpPr/>
      </dsp:nvSpPr>
      <dsp:spPr>
        <a:xfrm rot="5400000">
          <a:off x="5854413" y="1497481"/>
          <a:ext cx="356952" cy="5632640"/>
        </a:xfrm>
        <a:prstGeom prst="round2Same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285750" lvl="1" indent="-285750" algn="l" defTabSz="1244600">
            <a:lnSpc>
              <a:spcPct val="90000"/>
            </a:lnSpc>
            <a:spcBef>
              <a:spcPct val="0"/>
            </a:spcBef>
            <a:spcAft>
              <a:spcPct val="15000"/>
            </a:spcAft>
            <a:buChar char="•"/>
          </a:pPr>
          <a:r>
            <a:rPr lang="en-US" sz="2800" kern="1200" dirty="0"/>
            <a:t>National Curriculum (revised)</a:t>
          </a:r>
        </a:p>
      </dsp:txBody>
      <dsp:txXfrm rot="-5400000">
        <a:off x="3216570" y="4152750"/>
        <a:ext cx="5615215" cy="322102"/>
      </dsp:txXfrm>
    </dsp:sp>
    <dsp:sp modelId="{DC7CA504-55AC-43F8-A12B-9582924184D1}">
      <dsp:nvSpPr>
        <dsp:cNvPr id="0" name=""/>
        <dsp:cNvSpPr/>
      </dsp:nvSpPr>
      <dsp:spPr>
        <a:xfrm>
          <a:off x="0" y="4089131"/>
          <a:ext cx="3216569" cy="44934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43815" rIns="87630" bIns="43815" numCol="1" spcCol="1270" anchor="ctr" anchorCtr="0">
          <a:noAutofit/>
        </a:bodyPr>
        <a:lstStyle/>
        <a:p>
          <a:pPr marL="0" lvl="0" indent="0" algn="ctr" defTabSz="1022350">
            <a:lnSpc>
              <a:spcPct val="90000"/>
            </a:lnSpc>
            <a:spcBef>
              <a:spcPct val="0"/>
            </a:spcBef>
            <a:spcAft>
              <a:spcPct val="35000"/>
            </a:spcAft>
            <a:buNone/>
          </a:pPr>
          <a:r>
            <a:rPr lang="en-US" sz="2300" kern="1200" dirty="0"/>
            <a:t>2014</a:t>
          </a:r>
        </a:p>
      </dsp:txBody>
      <dsp:txXfrm>
        <a:off x="21935" y="4111066"/>
        <a:ext cx="3172699" cy="405470"/>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EDE6B29-6C7A-43DA-B1A6-CDBFEC391274}">
      <dsp:nvSpPr>
        <dsp:cNvPr id="0" name=""/>
        <dsp:cNvSpPr/>
      </dsp:nvSpPr>
      <dsp:spPr>
        <a:xfrm rot="5400000">
          <a:off x="3687943" y="-1117413"/>
          <a:ext cx="1585912" cy="4217317"/>
        </a:xfrm>
        <a:prstGeom prst="round2Same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99060" tIns="49530" rIns="99060" bIns="49530" numCol="1" spcCol="1270" anchor="ctr" anchorCtr="0">
          <a:noAutofit/>
        </a:bodyPr>
        <a:lstStyle/>
        <a:p>
          <a:pPr marL="228600" lvl="1" indent="-228600" algn="l" defTabSz="1155700">
            <a:lnSpc>
              <a:spcPct val="90000"/>
            </a:lnSpc>
            <a:spcBef>
              <a:spcPct val="0"/>
            </a:spcBef>
            <a:spcAft>
              <a:spcPct val="15000"/>
            </a:spcAft>
            <a:buChar char="•"/>
          </a:pPr>
          <a:r>
            <a:rPr lang="en-US" sz="2600" kern="1200" dirty="0"/>
            <a:t>End-of-Key-Stage SATs introduced</a:t>
          </a:r>
        </a:p>
        <a:p>
          <a:pPr marL="228600" lvl="1" indent="-228600" algn="l" defTabSz="1155700">
            <a:lnSpc>
              <a:spcPct val="90000"/>
            </a:lnSpc>
            <a:spcBef>
              <a:spcPct val="0"/>
            </a:spcBef>
            <a:spcAft>
              <a:spcPct val="15000"/>
            </a:spcAft>
            <a:buChar char="•"/>
          </a:pPr>
          <a:r>
            <a:rPr lang="en-US" sz="2600" kern="1200" dirty="0"/>
            <a:t>Reported as levels 1c-6a</a:t>
          </a:r>
        </a:p>
      </dsp:txBody>
      <dsp:txXfrm rot="-5400000">
        <a:off x="2372241" y="275707"/>
        <a:ext cx="4139899" cy="1431076"/>
      </dsp:txXfrm>
    </dsp:sp>
    <dsp:sp modelId="{DA2FAA85-5FC3-4599-9D39-A84002C5C77E}">
      <dsp:nvSpPr>
        <dsp:cNvPr id="0" name=""/>
        <dsp:cNvSpPr/>
      </dsp:nvSpPr>
      <dsp:spPr>
        <a:xfrm>
          <a:off x="0" y="49"/>
          <a:ext cx="2372240" cy="198239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24790" tIns="112395" rIns="224790" bIns="112395" numCol="1" spcCol="1270" anchor="ctr" anchorCtr="0">
          <a:noAutofit/>
        </a:bodyPr>
        <a:lstStyle/>
        <a:p>
          <a:pPr marL="0" lvl="0" indent="0" algn="ctr" defTabSz="2622550">
            <a:lnSpc>
              <a:spcPct val="90000"/>
            </a:lnSpc>
            <a:spcBef>
              <a:spcPct val="0"/>
            </a:spcBef>
            <a:spcAft>
              <a:spcPct val="35000"/>
            </a:spcAft>
            <a:buNone/>
          </a:pPr>
          <a:r>
            <a:rPr lang="en-US" sz="5900" kern="1200" dirty="0"/>
            <a:t>1991</a:t>
          </a:r>
        </a:p>
      </dsp:txBody>
      <dsp:txXfrm>
        <a:off x="96772" y="96821"/>
        <a:ext cx="2178696" cy="1788846"/>
      </dsp:txXfrm>
    </dsp:sp>
    <dsp:sp modelId="{264D9C63-970B-482C-B1F0-B8BA57889D6C}">
      <dsp:nvSpPr>
        <dsp:cNvPr id="0" name=""/>
        <dsp:cNvSpPr/>
      </dsp:nvSpPr>
      <dsp:spPr>
        <a:xfrm rot="5400000">
          <a:off x="3687943" y="964096"/>
          <a:ext cx="1585912" cy="4217317"/>
        </a:xfrm>
        <a:prstGeom prst="round2Same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99060" tIns="49530" rIns="99060" bIns="49530" numCol="1" spcCol="1270" anchor="ctr" anchorCtr="0">
          <a:noAutofit/>
        </a:bodyPr>
        <a:lstStyle/>
        <a:p>
          <a:pPr marL="228600" lvl="1" indent="-228600" algn="l" defTabSz="1155700">
            <a:lnSpc>
              <a:spcPct val="90000"/>
            </a:lnSpc>
            <a:spcBef>
              <a:spcPct val="0"/>
            </a:spcBef>
            <a:spcAft>
              <a:spcPct val="15000"/>
            </a:spcAft>
            <a:buChar char="•"/>
          </a:pPr>
          <a:r>
            <a:rPr lang="en-US" sz="2600" kern="1200" dirty="0"/>
            <a:t>New SATs tests</a:t>
          </a:r>
        </a:p>
        <a:p>
          <a:pPr marL="228600" lvl="1" indent="-228600" algn="l" defTabSz="1155700">
            <a:lnSpc>
              <a:spcPct val="90000"/>
            </a:lnSpc>
            <a:spcBef>
              <a:spcPct val="0"/>
            </a:spcBef>
            <a:spcAft>
              <a:spcPct val="15000"/>
            </a:spcAft>
            <a:buChar char="•"/>
          </a:pPr>
          <a:r>
            <a:rPr lang="en-US" sz="2600" kern="1200" dirty="0"/>
            <a:t>Reported as WT, ARE, HS</a:t>
          </a:r>
        </a:p>
      </dsp:txBody>
      <dsp:txXfrm rot="-5400000">
        <a:off x="2372241" y="2357216"/>
        <a:ext cx="4139899" cy="1431076"/>
      </dsp:txXfrm>
    </dsp:sp>
    <dsp:sp modelId="{91435402-0A5B-4C41-B72A-575B1F9FFDE3}">
      <dsp:nvSpPr>
        <dsp:cNvPr id="0" name=""/>
        <dsp:cNvSpPr/>
      </dsp:nvSpPr>
      <dsp:spPr>
        <a:xfrm>
          <a:off x="0" y="2081609"/>
          <a:ext cx="2372240" cy="198239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24790" tIns="112395" rIns="224790" bIns="112395" numCol="1" spcCol="1270" anchor="ctr" anchorCtr="0">
          <a:noAutofit/>
        </a:bodyPr>
        <a:lstStyle/>
        <a:p>
          <a:pPr marL="0" lvl="0" indent="0" algn="ctr" defTabSz="2622550">
            <a:lnSpc>
              <a:spcPct val="90000"/>
            </a:lnSpc>
            <a:spcBef>
              <a:spcPct val="0"/>
            </a:spcBef>
            <a:spcAft>
              <a:spcPct val="35000"/>
            </a:spcAft>
            <a:buNone/>
          </a:pPr>
          <a:r>
            <a:rPr lang="en-US" sz="5900" kern="1200" dirty="0"/>
            <a:t>2016</a:t>
          </a:r>
        </a:p>
      </dsp:txBody>
      <dsp:txXfrm>
        <a:off x="96772" y="2178381"/>
        <a:ext cx="2178696" cy="1788846"/>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848BD44-40CD-4E92-972A-88E2BB98A997}">
      <dsp:nvSpPr>
        <dsp:cNvPr id="0" name=""/>
        <dsp:cNvSpPr/>
      </dsp:nvSpPr>
      <dsp:spPr>
        <a:xfrm rot="5400000">
          <a:off x="5268106" y="-2143586"/>
          <a:ext cx="855260" cy="5360693"/>
        </a:xfrm>
        <a:prstGeom prst="round2Same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95250" tIns="47625" rIns="95250" bIns="47625" numCol="1" spcCol="1270" anchor="ctr" anchorCtr="0">
          <a:noAutofit/>
        </a:bodyPr>
        <a:lstStyle/>
        <a:p>
          <a:pPr marL="228600" lvl="1" indent="-228600" algn="l" defTabSz="1111250">
            <a:lnSpc>
              <a:spcPct val="90000"/>
            </a:lnSpc>
            <a:spcBef>
              <a:spcPct val="0"/>
            </a:spcBef>
            <a:spcAft>
              <a:spcPct val="15000"/>
            </a:spcAft>
            <a:buChar char="•"/>
          </a:pPr>
          <a:r>
            <a:rPr lang="en-US" sz="2500" kern="1200" dirty="0"/>
            <a:t>A set of principles and beliefs</a:t>
          </a:r>
        </a:p>
      </dsp:txBody>
      <dsp:txXfrm rot="-5400000">
        <a:off x="3015390" y="150880"/>
        <a:ext cx="5318943" cy="771760"/>
      </dsp:txXfrm>
    </dsp:sp>
    <dsp:sp modelId="{A65ABF25-29A0-4915-9ED8-A5DB4DA6903B}">
      <dsp:nvSpPr>
        <dsp:cNvPr id="0" name=""/>
        <dsp:cNvSpPr/>
      </dsp:nvSpPr>
      <dsp:spPr>
        <a:xfrm>
          <a:off x="0" y="0"/>
          <a:ext cx="3015389" cy="1069075"/>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60960" rIns="121920" bIns="60960" numCol="1" spcCol="1270" anchor="ctr" anchorCtr="0">
          <a:noAutofit/>
        </a:bodyPr>
        <a:lstStyle/>
        <a:p>
          <a:pPr marL="0" lvl="0" indent="0" algn="ctr" defTabSz="1422400">
            <a:lnSpc>
              <a:spcPct val="90000"/>
            </a:lnSpc>
            <a:spcBef>
              <a:spcPct val="0"/>
            </a:spcBef>
            <a:spcAft>
              <a:spcPct val="35000"/>
            </a:spcAft>
            <a:buNone/>
          </a:pPr>
          <a:r>
            <a:rPr lang="en-US" sz="3200" kern="1200" dirty="0"/>
            <a:t>A mastery approach</a:t>
          </a:r>
        </a:p>
      </dsp:txBody>
      <dsp:txXfrm>
        <a:off x="52188" y="52188"/>
        <a:ext cx="2911013" cy="964699"/>
      </dsp:txXfrm>
    </dsp:sp>
    <dsp:sp modelId="{F279A6E5-88D9-4A23-9567-EDAA3AB34772}">
      <dsp:nvSpPr>
        <dsp:cNvPr id="0" name=""/>
        <dsp:cNvSpPr/>
      </dsp:nvSpPr>
      <dsp:spPr>
        <a:xfrm rot="5400000">
          <a:off x="5268106" y="-1021056"/>
          <a:ext cx="855260" cy="5360693"/>
        </a:xfrm>
        <a:prstGeom prst="round2Same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95250" tIns="47625" rIns="95250" bIns="47625" numCol="1" spcCol="1270" anchor="ctr" anchorCtr="0">
          <a:noAutofit/>
        </a:bodyPr>
        <a:lstStyle/>
        <a:p>
          <a:pPr marL="228600" lvl="1" indent="-228600" algn="l" defTabSz="1111250">
            <a:lnSpc>
              <a:spcPct val="90000"/>
            </a:lnSpc>
            <a:spcBef>
              <a:spcPct val="0"/>
            </a:spcBef>
            <a:spcAft>
              <a:spcPct val="15000"/>
            </a:spcAft>
            <a:buChar char="•"/>
          </a:pPr>
          <a:r>
            <a:rPr lang="en-US" sz="2500" kern="1200" dirty="0"/>
            <a:t>One set of mathematical concepts and big ideas for all</a:t>
          </a:r>
        </a:p>
      </dsp:txBody>
      <dsp:txXfrm rot="-5400000">
        <a:off x="3015390" y="1273410"/>
        <a:ext cx="5318943" cy="771760"/>
      </dsp:txXfrm>
    </dsp:sp>
    <dsp:sp modelId="{066A0B5F-8D2A-4CF2-8DCB-DAA56E4686E4}">
      <dsp:nvSpPr>
        <dsp:cNvPr id="0" name=""/>
        <dsp:cNvSpPr/>
      </dsp:nvSpPr>
      <dsp:spPr>
        <a:xfrm>
          <a:off x="0" y="1124752"/>
          <a:ext cx="3015389" cy="1069075"/>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60960" rIns="121920" bIns="60960" numCol="1" spcCol="1270" anchor="ctr" anchorCtr="0">
          <a:noAutofit/>
        </a:bodyPr>
        <a:lstStyle/>
        <a:p>
          <a:pPr marL="0" lvl="0" indent="0" algn="ctr" defTabSz="1422400">
            <a:lnSpc>
              <a:spcPct val="90000"/>
            </a:lnSpc>
            <a:spcBef>
              <a:spcPct val="0"/>
            </a:spcBef>
            <a:spcAft>
              <a:spcPct val="35000"/>
            </a:spcAft>
            <a:buNone/>
          </a:pPr>
          <a:r>
            <a:rPr lang="en-US" sz="3200" kern="1200" dirty="0"/>
            <a:t>A mastery curriculum</a:t>
          </a:r>
        </a:p>
      </dsp:txBody>
      <dsp:txXfrm>
        <a:off x="52188" y="1176940"/>
        <a:ext cx="2911013" cy="964699"/>
      </dsp:txXfrm>
    </dsp:sp>
    <dsp:sp modelId="{57DBDCC2-1C53-4774-9604-D9D50D6DD611}">
      <dsp:nvSpPr>
        <dsp:cNvPr id="0" name=""/>
        <dsp:cNvSpPr/>
      </dsp:nvSpPr>
      <dsp:spPr>
        <a:xfrm rot="5400000">
          <a:off x="5268106" y="101472"/>
          <a:ext cx="855260" cy="5360693"/>
        </a:xfrm>
        <a:prstGeom prst="round2Same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95250" tIns="47625" rIns="95250" bIns="47625" numCol="1" spcCol="1270" anchor="ctr" anchorCtr="0">
          <a:noAutofit/>
        </a:bodyPr>
        <a:lstStyle/>
        <a:p>
          <a:pPr marL="228600" lvl="1" indent="-228600" algn="l" defTabSz="1111250">
            <a:lnSpc>
              <a:spcPct val="90000"/>
            </a:lnSpc>
            <a:spcBef>
              <a:spcPct val="0"/>
            </a:spcBef>
            <a:spcAft>
              <a:spcPct val="15000"/>
            </a:spcAft>
            <a:buChar char="•"/>
          </a:pPr>
          <a:r>
            <a:rPr lang="en-US" sz="2500" kern="1200" dirty="0"/>
            <a:t>A set of pedagogic practices that keep the class working together</a:t>
          </a:r>
        </a:p>
      </dsp:txBody>
      <dsp:txXfrm rot="-5400000">
        <a:off x="3015390" y="2395938"/>
        <a:ext cx="5318943" cy="771760"/>
      </dsp:txXfrm>
    </dsp:sp>
    <dsp:sp modelId="{1B59D93C-0D87-4FA0-9C0B-E1F6FBDCF612}">
      <dsp:nvSpPr>
        <dsp:cNvPr id="0" name=""/>
        <dsp:cNvSpPr/>
      </dsp:nvSpPr>
      <dsp:spPr>
        <a:xfrm>
          <a:off x="0" y="2247281"/>
          <a:ext cx="3015389" cy="1069075"/>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60960" rIns="121920" bIns="60960" numCol="1" spcCol="1270" anchor="ctr" anchorCtr="0">
          <a:noAutofit/>
        </a:bodyPr>
        <a:lstStyle/>
        <a:p>
          <a:pPr marL="0" lvl="0" indent="0" algn="ctr" defTabSz="1422400">
            <a:lnSpc>
              <a:spcPct val="90000"/>
            </a:lnSpc>
            <a:spcBef>
              <a:spcPct val="0"/>
            </a:spcBef>
            <a:spcAft>
              <a:spcPct val="35000"/>
            </a:spcAft>
            <a:buNone/>
          </a:pPr>
          <a:r>
            <a:rPr lang="en-US" sz="3200" kern="1200" dirty="0"/>
            <a:t>Teaching for mastery</a:t>
          </a:r>
        </a:p>
      </dsp:txBody>
      <dsp:txXfrm>
        <a:off x="52188" y="2299469"/>
        <a:ext cx="2911013" cy="964699"/>
      </dsp:txXfrm>
    </dsp:sp>
    <dsp:sp modelId="{2F258974-E97B-486A-B01D-271C0E9F8CCE}">
      <dsp:nvSpPr>
        <dsp:cNvPr id="0" name=""/>
        <dsp:cNvSpPr/>
      </dsp:nvSpPr>
      <dsp:spPr>
        <a:xfrm rot="5400000">
          <a:off x="5268106" y="1224001"/>
          <a:ext cx="855260" cy="5360693"/>
        </a:xfrm>
        <a:prstGeom prst="round2Same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95250" tIns="47625" rIns="95250" bIns="47625" numCol="1" spcCol="1270" anchor="ctr" anchorCtr="0">
          <a:noAutofit/>
        </a:bodyPr>
        <a:lstStyle/>
        <a:p>
          <a:pPr marL="228600" lvl="1" indent="-228600" algn="l" defTabSz="1111250">
            <a:lnSpc>
              <a:spcPct val="90000"/>
            </a:lnSpc>
            <a:spcBef>
              <a:spcPct val="0"/>
            </a:spcBef>
            <a:spcAft>
              <a:spcPct val="15000"/>
            </a:spcAft>
            <a:buChar char="•"/>
          </a:pPr>
          <a:r>
            <a:rPr lang="en-US" sz="2500" kern="1200" dirty="0"/>
            <a:t>Of particular topics and areas of mathematics</a:t>
          </a:r>
        </a:p>
      </dsp:txBody>
      <dsp:txXfrm rot="-5400000">
        <a:off x="3015390" y="3518467"/>
        <a:ext cx="5318943" cy="771760"/>
      </dsp:txXfrm>
    </dsp:sp>
    <dsp:sp modelId="{D98505A3-F9F2-492D-BC9E-1D6128CFB09C}">
      <dsp:nvSpPr>
        <dsp:cNvPr id="0" name=""/>
        <dsp:cNvSpPr/>
      </dsp:nvSpPr>
      <dsp:spPr>
        <a:xfrm>
          <a:off x="0" y="3369810"/>
          <a:ext cx="3015389" cy="1069075"/>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60960" rIns="121920" bIns="60960" numCol="1" spcCol="1270" anchor="ctr" anchorCtr="0">
          <a:noAutofit/>
        </a:bodyPr>
        <a:lstStyle/>
        <a:p>
          <a:pPr marL="0" lvl="0" indent="0" algn="ctr" defTabSz="1422400">
            <a:lnSpc>
              <a:spcPct val="90000"/>
            </a:lnSpc>
            <a:spcBef>
              <a:spcPct val="0"/>
            </a:spcBef>
            <a:spcAft>
              <a:spcPct val="35000"/>
            </a:spcAft>
            <a:buNone/>
          </a:pPr>
          <a:r>
            <a:rPr lang="en-US" sz="3200" kern="1200" dirty="0"/>
            <a:t>Achieving mastery</a:t>
          </a:r>
        </a:p>
      </dsp:txBody>
      <dsp:txXfrm>
        <a:off x="52188" y="3421998"/>
        <a:ext cx="2911013" cy="964699"/>
      </dsp:txXfrm>
    </dsp:sp>
  </dsp:spTree>
</dsp:drawing>
</file>

<file path=ppt/diagrams/layout1.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FBDD315-CABA-48C9-B8B8-E7F4A7C4E8FE}" type="datetimeFigureOut">
              <a:rPr lang="en-GB" smtClean="0"/>
              <a:t>23/11/2020</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5CC6D43-B330-470E-9514-C837501A6F5A}" type="slidenum">
              <a:rPr lang="en-GB" smtClean="0"/>
              <a:t>‹#›</a:t>
            </a:fld>
            <a:endParaRPr lang="en-GB"/>
          </a:p>
        </p:txBody>
      </p:sp>
    </p:spTree>
    <p:extLst>
      <p:ext uri="{BB962C8B-B14F-4D97-AF65-F5344CB8AC3E}">
        <p14:creationId xmlns:p14="http://schemas.microsoft.com/office/powerpoint/2010/main" val="210422529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This is the first unit, designed to provide a potted history of policy and its impact on maths practice. Leading to looking at the principles of mastery as an introduction. Subsequent units will then further explore the Five Big Ideas of Teaching for Mastery that the NCETM materials focus on.</a:t>
            </a:r>
          </a:p>
          <a:p>
            <a:endParaRPr lang="en-GB" dirty="0"/>
          </a:p>
          <a:p>
            <a:r>
              <a:rPr lang="en-GB" dirty="0"/>
              <a:t>These materials were published in autumn 2020.</a:t>
            </a:r>
          </a:p>
        </p:txBody>
      </p:sp>
      <p:sp>
        <p:nvSpPr>
          <p:cNvPr id="4" name="Slide Number Placeholder 3"/>
          <p:cNvSpPr>
            <a:spLocks noGrp="1"/>
          </p:cNvSpPr>
          <p:nvPr>
            <p:ph type="sldNum" sz="quarter" idx="5"/>
          </p:nvPr>
        </p:nvSpPr>
        <p:spPr/>
        <p:txBody>
          <a:bodyPr/>
          <a:lstStyle/>
          <a:p>
            <a:fld id="{95CC6D43-B330-470E-9514-C837501A6F5A}" type="slidenum">
              <a:rPr lang="en-GB" smtClean="0"/>
              <a:t>1</a:t>
            </a:fld>
            <a:endParaRPr lang="en-GB"/>
          </a:p>
        </p:txBody>
      </p:sp>
    </p:spTree>
    <p:extLst>
      <p:ext uri="{BB962C8B-B14F-4D97-AF65-F5344CB8AC3E}">
        <p14:creationId xmlns:p14="http://schemas.microsoft.com/office/powerpoint/2010/main" val="162138548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effectLst/>
                <a:latin typeface="+mn-lt"/>
                <a:ea typeface="+mn-ea"/>
                <a:cs typeface="+mn-cs"/>
              </a:rPr>
              <a:t>Explain the three aims of the curriculum. Ask the students to model how these three aims relate to each other. Many teachers and schools see this as a hierarchy, where fluency needs to be mastered first, before children can solve problems and reason. Also, there is a predilection in schools to see the three of these as discrete. Allow students to share their models and then re-evaluate after the next few slides.</a:t>
            </a:r>
          </a:p>
          <a:p>
            <a:endParaRPr lang="en-GB" dirty="0"/>
          </a:p>
          <a:p>
            <a:endParaRPr lang="en-GB" dirty="0"/>
          </a:p>
          <a:p>
            <a:endParaRPr lang="en-GB" dirty="0"/>
          </a:p>
        </p:txBody>
      </p:sp>
      <p:sp>
        <p:nvSpPr>
          <p:cNvPr id="4" name="Slide Number Placeholder 3"/>
          <p:cNvSpPr>
            <a:spLocks noGrp="1"/>
          </p:cNvSpPr>
          <p:nvPr>
            <p:ph type="sldNum" sz="quarter" idx="5"/>
          </p:nvPr>
        </p:nvSpPr>
        <p:spPr/>
        <p:txBody>
          <a:bodyPr/>
          <a:lstStyle/>
          <a:p>
            <a:pPr>
              <a:defRPr/>
            </a:pPr>
            <a:fld id="{4690288D-C24C-4B36-8822-8F2174DE7646}" type="slidenum">
              <a:rPr lang="en-GB" smtClean="0"/>
              <a:pPr>
                <a:defRPr/>
              </a:pPr>
              <a:t>11</a:t>
            </a:fld>
            <a:endParaRPr lang="en-GB"/>
          </a:p>
        </p:txBody>
      </p:sp>
    </p:spTree>
    <p:extLst>
      <p:ext uri="{BB962C8B-B14F-4D97-AF65-F5344CB8AC3E}">
        <p14:creationId xmlns:p14="http://schemas.microsoft.com/office/powerpoint/2010/main" val="217010317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effectLst/>
                <a:latin typeface="+mn-lt"/>
                <a:ea typeface="+mn-ea"/>
                <a:cs typeface="+mn-cs"/>
              </a:rPr>
              <a:t>What have you seen in schools that is different to your experience at school?</a:t>
            </a:r>
          </a:p>
          <a:p>
            <a:r>
              <a:rPr lang="en-GB" sz="1200" kern="1200" dirty="0">
                <a:solidFill>
                  <a:schemeClr val="tx1"/>
                </a:solidFill>
                <a:effectLst/>
                <a:latin typeface="+mn-lt"/>
                <a:ea typeface="+mn-ea"/>
                <a:cs typeface="+mn-cs"/>
              </a:rPr>
              <a:t>Discuss some of the pedagogical aspects that students may have experienced. </a:t>
            </a:r>
          </a:p>
          <a:p>
            <a:endParaRPr lang="en-GB" dirty="0"/>
          </a:p>
        </p:txBody>
      </p:sp>
      <p:sp>
        <p:nvSpPr>
          <p:cNvPr id="4" name="Slide Number Placeholder 3"/>
          <p:cNvSpPr>
            <a:spLocks noGrp="1"/>
          </p:cNvSpPr>
          <p:nvPr>
            <p:ph type="sldNum" sz="quarter" idx="5"/>
          </p:nvPr>
        </p:nvSpPr>
        <p:spPr/>
        <p:txBody>
          <a:bodyPr/>
          <a:lstStyle/>
          <a:p>
            <a:pPr>
              <a:defRPr/>
            </a:pPr>
            <a:fld id="{4690288D-C24C-4B36-8822-8F2174DE7646}" type="slidenum">
              <a:rPr lang="en-GB" smtClean="0"/>
              <a:pPr>
                <a:defRPr/>
              </a:pPr>
              <a:t>12</a:t>
            </a:fld>
            <a:endParaRPr lang="en-GB"/>
          </a:p>
        </p:txBody>
      </p:sp>
    </p:spTree>
    <p:extLst>
      <p:ext uri="{BB962C8B-B14F-4D97-AF65-F5344CB8AC3E}">
        <p14:creationId xmlns:p14="http://schemas.microsoft.com/office/powerpoint/2010/main" val="375270913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GB" sz="1200" kern="1200" dirty="0">
                <a:solidFill>
                  <a:schemeClr val="tx1"/>
                </a:solidFill>
                <a:effectLst/>
                <a:latin typeface="+mn-lt"/>
                <a:ea typeface="+mn-ea"/>
                <a:cs typeface="+mn-cs"/>
              </a:rPr>
              <a:t>(TED Talk that goes with this – Five principles for extraordinary maths teaching – Dan Finkel 17 February 2016)</a:t>
            </a:r>
          </a:p>
          <a:p>
            <a:pPr marL="0" marR="0" lvl="0" indent="0" algn="l" defTabSz="914400" rtl="0" eaLnBrk="1" fontAlgn="base" latinLnBrk="0" hangingPunct="1">
              <a:lnSpc>
                <a:spcPct val="100000"/>
              </a:lnSpc>
              <a:spcBef>
                <a:spcPct val="30000"/>
              </a:spcBef>
              <a:spcAft>
                <a:spcPct val="0"/>
              </a:spcAft>
              <a:buClrTx/>
              <a:buSzTx/>
              <a:buFontTx/>
              <a:buNone/>
              <a:tabLst/>
              <a:defRPr/>
            </a:pPr>
            <a:endParaRPr lang="en-GB" sz="1200" b="1" kern="1200" dirty="0">
              <a:solidFill>
                <a:schemeClr val="tx1"/>
              </a:solidFill>
              <a:effectLst/>
              <a:latin typeface="+mn-lt"/>
              <a:ea typeface="+mn-ea"/>
              <a:cs typeface="+mn-cs"/>
            </a:endParaRPr>
          </a:p>
          <a:p>
            <a:r>
              <a:rPr lang="en-GB" sz="1200" b="1" kern="1200" dirty="0">
                <a:solidFill>
                  <a:schemeClr val="tx1"/>
                </a:solidFill>
                <a:effectLst/>
                <a:latin typeface="+mn-lt"/>
                <a:ea typeface="+mn-ea"/>
                <a:cs typeface="+mn-cs"/>
              </a:rPr>
              <a:t>This focused task is designed to draw out a conversation about being mathematically observant </a:t>
            </a:r>
            <a:r>
              <a:rPr lang="en-GB" sz="1200" kern="1200" dirty="0">
                <a:solidFill>
                  <a:schemeClr val="tx1"/>
                </a:solidFill>
                <a:effectLst/>
                <a:latin typeface="+mn-lt"/>
                <a:ea typeface="+mn-ea"/>
                <a:cs typeface="+mn-cs"/>
              </a:rPr>
              <a:t>(adult level – not expected to be a take away activity to be used in classroom)</a:t>
            </a:r>
          </a:p>
          <a:p>
            <a:r>
              <a:rPr lang="en-GB" sz="1200" kern="1200" dirty="0">
                <a:solidFill>
                  <a:schemeClr val="tx1"/>
                </a:solidFill>
                <a:effectLst/>
                <a:latin typeface="+mn-lt"/>
                <a:ea typeface="+mn-ea"/>
                <a:cs typeface="+mn-cs"/>
              </a:rPr>
              <a:t>Show the image and ask the first question</a:t>
            </a:r>
          </a:p>
          <a:p>
            <a:r>
              <a:rPr lang="en-GB" sz="1200" kern="1200" dirty="0">
                <a:solidFill>
                  <a:schemeClr val="tx1"/>
                </a:solidFill>
                <a:effectLst/>
                <a:latin typeface="+mn-lt"/>
                <a:ea typeface="+mn-ea"/>
                <a:cs typeface="+mn-cs"/>
              </a:rPr>
              <a:t>Take feedback about what is noticed. Make the point that in our pedagogy we want children to be mathematically observant. Make reference to [Mathematical] Habits of Mind</a:t>
            </a:r>
          </a:p>
          <a:p>
            <a:r>
              <a:rPr lang="en-GB" sz="1200" kern="1200" dirty="0">
                <a:solidFill>
                  <a:schemeClr val="tx1"/>
                </a:solidFill>
                <a:effectLst/>
                <a:latin typeface="+mn-lt"/>
                <a:ea typeface="+mn-ea"/>
                <a:cs typeface="+mn-cs"/>
              </a:rPr>
              <a:t>https://nrich.maths.org/content/id/12640/Cuoco.HabitsOfMind.pdf and https://nrich.maths.org/12639.</a:t>
            </a:r>
          </a:p>
          <a:p>
            <a:r>
              <a:rPr lang="en-GB" sz="1200" kern="1200" dirty="0">
                <a:solidFill>
                  <a:schemeClr val="tx1"/>
                </a:solidFill>
                <a:effectLst/>
                <a:latin typeface="+mn-lt"/>
                <a:ea typeface="+mn-ea"/>
                <a:cs typeface="+mn-cs"/>
              </a:rPr>
              <a:t>Discuss the sorts of things that are noticed:</a:t>
            </a:r>
          </a:p>
          <a:p>
            <a:pPr marL="171450" indent="-171450">
              <a:buFont typeface="Arial" panose="020B0604020202020204" pitchFamily="34" charset="0"/>
              <a:buChar char="•"/>
            </a:pPr>
            <a:r>
              <a:rPr lang="en-GB" sz="1200" kern="1200" dirty="0">
                <a:solidFill>
                  <a:schemeClr val="tx1"/>
                </a:solidFill>
                <a:effectLst/>
                <a:latin typeface="+mn-lt"/>
                <a:ea typeface="+mn-ea"/>
                <a:cs typeface="+mn-cs"/>
              </a:rPr>
              <a:t>What did you start by spotting?</a:t>
            </a:r>
          </a:p>
          <a:p>
            <a:pPr marL="171450" indent="-171450">
              <a:buFont typeface="Arial" panose="020B0604020202020204" pitchFamily="34" charset="0"/>
              <a:buChar char="•"/>
            </a:pPr>
            <a:r>
              <a:rPr lang="en-GB" sz="1200" kern="1200" dirty="0">
                <a:solidFill>
                  <a:schemeClr val="tx1"/>
                </a:solidFill>
                <a:effectLst/>
                <a:latin typeface="+mn-lt"/>
                <a:ea typeface="+mn-ea"/>
                <a:cs typeface="+mn-cs"/>
              </a:rPr>
              <a:t>What patterns did you notice?</a:t>
            </a:r>
          </a:p>
          <a:p>
            <a:pPr marL="171450" indent="-171450">
              <a:buFont typeface="Arial" panose="020B0604020202020204" pitchFamily="34" charset="0"/>
              <a:buChar char="•"/>
            </a:pPr>
            <a:r>
              <a:rPr lang="en-GB" sz="1200" kern="1200" dirty="0">
                <a:solidFill>
                  <a:schemeClr val="tx1"/>
                </a:solidFill>
                <a:effectLst/>
                <a:latin typeface="+mn-lt"/>
                <a:ea typeface="+mn-ea"/>
                <a:cs typeface="+mn-cs"/>
              </a:rPr>
              <a:t>What questions might you ask a friend to help them notice a pattern?</a:t>
            </a:r>
          </a:p>
          <a:p>
            <a:pPr marL="171450" indent="-171450">
              <a:buFont typeface="Arial" panose="020B0604020202020204" pitchFamily="34" charset="0"/>
              <a:buChar char="•"/>
            </a:pPr>
            <a:r>
              <a:rPr lang="en-GB" sz="1200" kern="1200" dirty="0">
                <a:solidFill>
                  <a:schemeClr val="tx1"/>
                </a:solidFill>
                <a:effectLst/>
                <a:latin typeface="+mn-lt"/>
                <a:ea typeface="+mn-ea"/>
                <a:cs typeface="+mn-cs"/>
              </a:rPr>
              <a:t>How did this help you work out what is going on?</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Highlight the colours of numbers – may be useful to capture this – e.g. orange 2, green 3 etc.</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Spend some time unpicking the image – that each colour represents a prime number, and that the sections around each number represents that number’s prime factors.</a:t>
            </a:r>
          </a:p>
          <a:p>
            <a:endParaRPr lang="en-GB" dirty="0"/>
          </a:p>
        </p:txBody>
      </p:sp>
      <p:sp>
        <p:nvSpPr>
          <p:cNvPr id="4" name="Slide Number Placeholder 3"/>
          <p:cNvSpPr>
            <a:spLocks noGrp="1"/>
          </p:cNvSpPr>
          <p:nvPr>
            <p:ph type="sldNum" sz="quarter" idx="5"/>
          </p:nvPr>
        </p:nvSpPr>
        <p:spPr/>
        <p:txBody>
          <a:bodyPr/>
          <a:lstStyle/>
          <a:p>
            <a:pPr>
              <a:defRPr/>
            </a:pPr>
            <a:fld id="{4690288D-C24C-4B36-8822-8F2174DE7646}" type="slidenum">
              <a:rPr lang="en-GB" smtClean="0"/>
              <a:pPr>
                <a:defRPr/>
              </a:pPr>
              <a:t>13</a:t>
            </a:fld>
            <a:endParaRPr lang="en-GB"/>
          </a:p>
        </p:txBody>
      </p:sp>
    </p:spTree>
    <p:extLst>
      <p:ext uri="{BB962C8B-B14F-4D97-AF65-F5344CB8AC3E}">
        <p14:creationId xmlns:p14="http://schemas.microsoft.com/office/powerpoint/2010/main" val="37471083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GB" sz="1200" kern="1200" dirty="0">
                <a:solidFill>
                  <a:schemeClr val="tx1"/>
                </a:solidFill>
                <a:effectLst/>
                <a:latin typeface="+mn-lt"/>
                <a:ea typeface="+mn-ea"/>
                <a:cs typeface="+mn-cs"/>
              </a:rPr>
              <a:t>Ask students to consider whether this was a fluency, reasoning or problem-solving task. Highlight that this activity, like so many maths activities, requires elements of all three – and that the three aims shouldn’t be seen as skills to be taught discretely.</a:t>
            </a:r>
          </a:p>
          <a:p>
            <a:pPr marL="0" marR="0" lvl="0" indent="0" algn="l" defTabSz="914400" rtl="0" eaLnBrk="1" fontAlgn="base" latinLnBrk="0" hangingPunct="1">
              <a:lnSpc>
                <a:spcPct val="100000"/>
              </a:lnSpc>
              <a:spcBef>
                <a:spcPct val="30000"/>
              </a:spcBef>
              <a:spcAft>
                <a:spcPct val="0"/>
              </a:spcAft>
              <a:buClrTx/>
              <a:buSzTx/>
              <a:buFontTx/>
              <a:buNone/>
              <a:tabLst/>
              <a:defRPr/>
            </a:pPr>
            <a:r>
              <a:rPr lang="en-GB" sz="1200" kern="1200" dirty="0">
                <a:solidFill>
                  <a:schemeClr val="tx1"/>
                </a:solidFill>
                <a:effectLst/>
                <a:latin typeface="+mn-lt"/>
                <a:ea typeface="+mn-ea"/>
                <a:cs typeface="+mn-cs"/>
              </a:rPr>
              <a:t>Unpick the elements that fall under each heading.</a:t>
            </a:r>
          </a:p>
          <a:p>
            <a:endParaRPr lang="en-GB" dirty="0"/>
          </a:p>
        </p:txBody>
      </p:sp>
      <p:sp>
        <p:nvSpPr>
          <p:cNvPr id="4" name="Slide Number Placeholder 3"/>
          <p:cNvSpPr>
            <a:spLocks noGrp="1"/>
          </p:cNvSpPr>
          <p:nvPr>
            <p:ph type="sldNum" sz="quarter" idx="5"/>
          </p:nvPr>
        </p:nvSpPr>
        <p:spPr/>
        <p:txBody>
          <a:bodyPr/>
          <a:lstStyle/>
          <a:p>
            <a:pPr>
              <a:defRPr/>
            </a:pPr>
            <a:fld id="{4690288D-C24C-4B36-8822-8F2174DE7646}" type="slidenum">
              <a:rPr lang="en-GB" smtClean="0"/>
              <a:pPr>
                <a:defRPr/>
              </a:pPr>
              <a:t>14</a:t>
            </a:fld>
            <a:endParaRPr lang="en-GB"/>
          </a:p>
        </p:txBody>
      </p:sp>
    </p:spTree>
    <p:extLst>
      <p:ext uri="{BB962C8B-B14F-4D97-AF65-F5344CB8AC3E}">
        <p14:creationId xmlns:p14="http://schemas.microsoft.com/office/powerpoint/2010/main" val="358147631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GB" sz="1200" kern="1200" dirty="0">
                <a:solidFill>
                  <a:schemeClr val="tx1"/>
                </a:solidFill>
                <a:effectLst/>
                <a:latin typeface="+mn-lt"/>
                <a:ea typeface="+mn-ea"/>
                <a:cs typeface="+mn-cs"/>
              </a:rPr>
              <a:t>Ask students to consider whether this was a fluency, reasoning or problem solving task. Highlight that this activity, like so many maths activities, requires elements of all three – and that the three aims shouldn’t been as skills to be taught discretely.</a:t>
            </a:r>
          </a:p>
          <a:p>
            <a:pPr marL="0" marR="0" lvl="0" indent="0" algn="l" defTabSz="914400" rtl="0" eaLnBrk="1" fontAlgn="base" latinLnBrk="0" hangingPunct="1">
              <a:lnSpc>
                <a:spcPct val="100000"/>
              </a:lnSpc>
              <a:spcBef>
                <a:spcPct val="30000"/>
              </a:spcBef>
              <a:spcAft>
                <a:spcPct val="0"/>
              </a:spcAft>
              <a:buClrTx/>
              <a:buSzTx/>
              <a:buFontTx/>
              <a:buNone/>
              <a:tabLst/>
              <a:defRPr/>
            </a:pPr>
            <a:r>
              <a:rPr lang="en-GB" sz="1200" kern="1200" dirty="0">
                <a:solidFill>
                  <a:schemeClr val="tx1"/>
                </a:solidFill>
                <a:effectLst/>
                <a:latin typeface="+mn-lt"/>
                <a:ea typeface="+mn-ea"/>
                <a:cs typeface="+mn-cs"/>
              </a:rPr>
              <a:t>Unpick the elements that fall under each heading.</a:t>
            </a:r>
          </a:p>
          <a:p>
            <a:endParaRPr lang="en-GB" dirty="0"/>
          </a:p>
        </p:txBody>
      </p:sp>
      <p:sp>
        <p:nvSpPr>
          <p:cNvPr id="4" name="Slide Number Placeholder 3"/>
          <p:cNvSpPr>
            <a:spLocks noGrp="1"/>
          </p:cNvSpPr>
          <p:nvPr>
            <p:ph type="sldNum" sz="quarter" idx="5"/>
          </p:nvPr>
        </p:nvSpPr>
        <p:spPr/>
        <p:txBody>
          <a:bodyPr/>
          <a:lstStyle/>
          <a:p>
            <a:pPr>
              <a:defRPr/>
            </a:pPr>
            <a:fld id="{4690288D-C24C-4B36-8822-8F2174DE7646}" type="slidenum">
              <a:rPr lang="en-GB" smtClean="0"/>
              <a:pPr>
                <a:defRPr/>
              </a:pPr>
              <a:t>15</a:t>
            </a:fld>
            <a:endParaRPr lang="en-GB"/>
          </a:p>
        </p:txBody>
      </p:sp>
    </p:spTree>
    <p:extLst>
      <p:ext uri="{BB962C8B-B14F-4D97-AF65-F5344CB8AC3E}">
        <p14:creationId xmlns:p14="http://schemas.microsoft.com/office/powerpoint/2010/main" val="308261184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effectLst/>
                <a:latin typeface="+mn-lt"/>
                <a:ea typeface="+mn-ea"/>
                <a:cs typeface="+mn-cs"/>
              </a:rPr>
              <a:t>Ask students to generate a list of what makes a great mathematician. As they discuss on their tables, record a couple of points on a flipchart/whiteboard. Ideally start with ‘characteristics’ like they make connections and are resilient. Take some feedback from students and add to the list. Without explaining what you are doing, record ‘characteristics’ in one colour (e.g. work systematically, use what they know to find out what they don’t, take risks) and ‘content’ (e.g. know number bonds and times tables, find the area of a circle) in another. When the list is complete, ask them to say what the different-coloured pens represent (often there will be only one colour of pen, as the vast majority of responses tend to be characteristics – this is the point of the activity). </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What did we value as ‘good’ at mathematics?</a:t>
            </a:r>
          </a:p>
          <a:p>
            <a:endParaRPr lang="en-GB" dirty="0"/>
          </a:p>
        </p:txBody>
      </p:sp>
      <p:sp>
        <p:nvSpPr>
          <p:cNvPr id="4" name="Slide Number Placeholder 3"/>
          <p:cNvSpPr>
            <a:spLocks noGrp="1"/>
          </p:cNvSpPr>
          <p:nvPr>
            <p:ph type="sldNum" sz="quarter" idx="5"/>
          </p:nvPr>
        </p:nvSpPr>
        <p:spPr/>
        <p:txBody>
          <a:bodyPr/>
          <a:lstStyle/>
          <a:p>
            <a:pPr>
              <a:defRPr/>
            </a:pPr>
            <a:fld id="{4690288D-C24C-4B36-8822-8F2174DE7646}" type="slidenum">
              <a:rPr lang="en-GB" smtClean="0"/>
              <a:pPr>
                <a:defRPr/>
              </a:pPr>
              <a:t>16</a:t>
            </a:fld>
            <a:endParaRPr lang="en-GB"/>
          </a:p>
        </p:txBody>
      </p:sp>
    </p:spTree>
    <p:extLst>
      <p:ext uri="{BB962C8B-B14F-4D97-AF65-F5344CB8AC3E}">
        <p14:creationId xmlns:p14="http://schemas.microsoft.com/office/powerpoint/2010/main" val="357715963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effectLst/>
                <a:latin typeface="+mn-lt"/>
                <a:ea typeface="+mn-ea"/>
                <a:cs typeface="+mn-cs"/>
              </a:rPr>
              <a:t>Old curriculum – Levels</a:t>
            </a:r>
          </a:p>
          <a:p>
            <a:r>
              <a:rPr lang="en-GB" sz="1200" kern="1200" dirty="0">
                <a:solidFill>
                  <a:schemeClr val="tx1"/>
                </a:solidFill>
                <a:effectLst/>
                <a:latin typeface="+mn-lt"/>
                <a:ea typeface="+mn-ea"/>
                <a:cs typeface="+mn-cs"/>
              </a:rPr>
              <a:t>Content and children ‘levelled’ from 1-6. At the end of Year2 the ‘average’ child would be working at a 2b level. At the end of Y6 this would be at 4b</a:t>
            </a:r>
          </a:p>
          <a:p>
            <a:r>
              <a:rPr lang="en-GB" sz="1200" kern="1200" dirty="0">
                <a:solidFill>
                  <a:schemeClr val="tx1"/>
                </a:solidFill>
                <a:effectLst/>
                <a:latin typeface="+mn-lt"/>
                <a:ea typeface="+mn-ea"/>
                <a:cs typeface="+mn-cs"/>
              </a:rPr>
              <a:t>As you learnt things, you moved through the curriculum to the next bit. The faster you moved through the curriculum, the better you were perceived to be at maths. Ask students to consider the pitfalls of this.</a:t>
            </a:r>
          </a:p>
          <a:p>
            <a:pPr lvl="0"/>
            <a:r>
              <a:rPr lang="en-GB" sz="1200" kern="1200" dirty="0">
                <a:solidFill>
                  <a:schemeClr val="tx1"/>
                </a:solidFill>
                <a:effectLst/>
                <a:latin typeface="+mn-lt"/>
                <a:ea typeface="+mn-ea"/>
                <a:cs typeface="+mn-cs"/>
              </a:rPr>
              <a:t>Children in your class would be doing different work – planning and delivering three or four lessons at once. Unmanageable and impractical.</a:t>
            </a:r>
          </a:p>
          <a:p>
            <a:pPr lvl="0"/>
            <a:r>
              <a:rPr lang="en-GB" sz="1200" kern="1200" dirty="0">
                <a:solidFill>
                  <a:schemeClr val="tx1"/>
                </a:solidFill>
                <a:effectLst/>
                <a:latin typeface="+mn-lt"/>
                <a:ea typeface="+mn-ea"/>
                <a:cs typeface="+mn-cs"/>
              </a:rPr>
              <a:t>Leads to shallow and </a:t>
            </a:r>
            <a:r>
              <a:rPr lang="en-GB" sz="1200" kern="1200" dirty="0" err="1">
                <a:solidFill>
                  <a:schemeClr val="tx1"/>
                </a:solidFill>
                <a:effectLst/>
                <a:latin typeface="+mn-lt"/>
                <a:ea typeface="+mn-ea"/>
                <a:cs typeface="+mn-cs"/>
              </a:rPr>
              <a:t>unsustained</a:t>
            </a:r>
            <a:r>
              <a:rPr lang="en-GB" sz="1200" kern="1200" dirty="0">
                <a:solidFill>
                  <a:schemeClr val="tx1"/>
                </a:solidFill>
                <a:effectLst/>
                <a:latin typeface="+mn-lt"/>
                <a:ea typeface="+mn-ea"/>
                <a:cs typeface="+mn-cs"/>
              </a:rPr>
              <a:t> learning.</a:t>
            </a:r>
          </a:p>
          <a:p>
            <a:r>
              <a:rPr lang="en-GB" sz="1200" kern="1200" dirty="0">
                <a:solidFill>
                  <a:schemeClr val="tx1"/>
                </a:solidFill>
                <a:effectLst/>
                <a:latin typeface="+mn-lt"/>
                <a:ea typeface="+mn-ea"/>
                <a:cs typeface="+mn-cs"/>
              </a:rPr>
              <a:t>Now, the expectation is children move through the curriculum at the </a:t>
            </a:r>
            <a:r>
              <a:rPr lang="en-GB" sz="1200" kern="1200" dirty="0" err="1">
                <a:solidFill>
                  <a:schemeClr val="tx1"/>
                </a:solidFill>
                <a:effectLst/>
                <a:latin typeface="+mn-lt"/>
                <a:ea typeface="+mn-ea"/>
                <a:cs typeface="+mn-cs"/>
              </a:rPr>
              <a:t>sam</a:t>
            </a:r>
            <a:r>
              <a:rPr lang="en-GB" sz="1200" kern="1200" dirty="0">
                <a:solidFill>
                  <a:schemeClr val="tx1"/>
                </a:solidFill>
                <a:effectLst/>
                <a:latin typeface="+mn-lt"/>
                <a:ea typeface="+mn-ea"/>
                <a:cs typeface="+mn-cs"/>
              </a:rPr>
              <a:t> pace. A child in Year 4 engages with the Year 4 content. Children who are doing particularly well will be working at greater depth – doing the same content, but thinking more deeply about it.</a:t>
            </a:r>
          </a:p>
          <a:p>
            <a:endParaRPr lang="en-GB" dirty="0"/>
          </a:p>
        </p:txBody>
      </p:sp>
      <p:sp>
        <p:nvSpPr>
          <p:cNvPr id="4" name="Slide Number Placeholder 3"/>
          <p:cNvSpPr>
            <a:spLocks noGrp="1"/>
          </p:cNvSpPr>
          <p:nvPr>
            <p:ph type="sldNum" sz="quarter" idx="10"/>
          </p:nvPr>
        </p:nvSpPr>
        <p:spPr/>
        <p:txBody>
          <a:bodyPr/>
          <a:lstStyle/>
          <a:p>
            <a:fld id="{E0861660-A340-4D51-93F2-D70164DB64CE}" type="slidenum">
              <a:rPr lang="en-GB" smtClean="0"/>
              <a:t>17</a:t>
            </a:fld>
            <a:endParaRPr lang="en-GB"/>
          </a:p>
        </p:txBody>
      </p:sp>
    </p:spTree>
    <p:extLst>
      <p:ext uri="{BB962C8B-B14F-4D97-AF65-F5344CB8AC3E}">
        <p14:creationId xmlns:p14="http://schemas.microsoft.com/office/powerpoint/2010/main" val="23939164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a:defRPr/>
            </a:pPr>
            <a:fld id="{4690288D-C24C-4B36-8822-8F2174DE7646}" type="slidenum">
              <a:rPr lang="en-GB" smtClean="0"/>
              <a:pPr>
                <a:defRPr/>
              </a:pPr>
              <a:t>18</a:t>
            </a:fld>
            <a:endParaRPr lang="en-GB"/>
          </a:p>
        </p:txBody>
      </p:sp>
    </p:spTree>
    <p:extLst>
      <p:ext uri="{BB962C8B-B14F-4D97-AF65-F5344CB8AC3E}">
        <p14:creationId xmlns:p14="http://schemas.microsoft.com/office/powerpoint/2010/main" val="274196413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effectLst/>
                <a:latin typeface="+mn-lt"/>
                <a:ea typeface="+mn-ea"/>
                <a:cs typeface="+mn-cs"/>
              </a:rPr>
              <a:t>Ask students to consider this objective from the national curriculum: what can they come up with?</a:t>
            </a:r>
          </a:p>
          <a:p>
            <a:pPr lvl="0"/>
            <a:r>
              <a:rPr lang="en-GB" sz="1200" kern="1200" dirty="0">
                <a:solidFill>
                  <a:schemeClr val="tx1"/>
                </a:solidFill>
                <a:effectLst/>
                <a:latin typeface="+mn-lt"/>
                <a:ea typeface="+mn-ea"/>
                <a:cs typeface="+mn-cs"/>
              </a:rPr>
              <a:t>Share and discuss the examples.</a:t>
            </a:r>
            <a:endParaRPr lang="en-GB" dirty="0"/>
          </a:p>
        </p:txBody>
      </p:sp>
      <p:sp>
        <p:nvSpPr>
          <p:cNvPr id="4" name="Slide Number Placeholder 3"/>
          <p:cNvSpPr>
            <a:spLocks noGrp="1"/>
          </p:cNvSpPr>
          <p:nvPr>
            <p:ph type="sldNum" sz="quarter" idx="10"/>
          </p:nvPr>
        </p:nvSpPr>
        <p:spPr/>
        <p:txBody>
          <a:bodyPr/>
          <a:lstStyle/>
          <a:p>
            <a:fld id="{E0861660-A340-4D51-93F2-D70164DB64CE}" type="slidenum">
              <a:rPr lang="en-GB" smtClean="0"/>
              <a:t>19</a:t>
            </a:fld>
            <a:endParaRPr lang="en-GB"/>
          </a:p>
        </p:txBody>
      </p:sp>
    </p:spTree>
    <p:extLst>
      <p:ext uri="{BB962C8B-B14F-4D97-AF65-F5344CB8AC3E}">
        <p14:creationId xmlns:p14="http://schemas.microsoft.com/office/powerpoint/2010/main" val="250046892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effectLst/>
                <a:latin typeface="+mn-lt"/>
                <a:ea typeface="+mn-ea"/>
                <a:cs typeface="+mn-cs"/>
              </a:rPr>
              <a:t>Share examples from NCETM mastery assessment materials </a:t>
            </a:r>
          </a:p>
          <a:p>
            <a:r>
              <a:rPr lang="en-GB" sz="1200" kern="1200" dirty="0">
                <a:solidFill>
                  <a:schemeClr val="tx1"/>
                </a:solidFill>
                <a:effectLst/>
                <a:latin typeface="+mn-lt"/>
                <a:ea typeface="+mn-ea"/>
                <a:cs typeface="+mn-cs"/>
              </a:rPr>
              <a:t>What’s the same / what’s different about the questions that you wrote for the first example?</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What’s the same / what’s different about the questions that you wrote for the second example?</a:t>
            </a:r>
          </a:p>
          <a:p>
            <a:r>
              <a:rPr lang="en-GB" sz="1200" kern="1200" dirty="0">
                <a:solidFill>
                  <a:schemeClr val="tx1"/>
                </a:solidFill>
                <a:effectLst/>
                <a:latin typeface="+mn-lt"/>
                <a:ea typeface="+mn-ea"/>
                <a:cs typeface="+mn-cs"/>
              </a:rPr>
              <a:t>How is the second question richer? </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 if possible distribute these documents for students to explore more fully.</a:t>
            </a:r>
          </a:p>
          <a:p>
            <a:endParaRPr lang="en-GB" sz="1200" kern="1200" dirty="0">
              <a:solidFill>
                <a:schemeClr val="tx1"/>
              </a:solidFill>
              <a:effectLst/>
              <a:latin typeface="+mn-lt"/>
              <a:ea typeface="+mn-ea"/>
              <a:cs typeface="+mn-cs"/>
            </a:endParaRPr>
          </a:p>
          <a:p>
            <a:endParaRPr lang="en-GB" sz="1200" kern="1200" dirty="0">
              <a:solidFill>
                <a:schemeClr val="tx1"/>
              </a:solidFill>
              <a:effectLst/>
              <a:latin typeface="+mn-lt"/>
              <a:ea typeface="+mn-ea"/>
              <a:cs typeface="+mn-cs"/>
            </a:endParaRPr>
          </a:p>
          <a:p>
            <a:endParaRPr lang="en-GB" dirty="0"/>
          </a:p>
        </p:txBody>
      </p:sp>
      <p:sp>
        <p:nvSpPr>
          <p:cNvPr id="4" name="Slide Number Placeholder 3"/>
          <p:cNvSpPr>
            <a:spLocks noGrp="1"/>
          </p:cNvSpPr>
          <p:nvPr>
            <p:ph type="sldNum" sz="quarter" idx="5"/>
          </p:nvPr>
        </p:nvSpPr>
        <p:spPr/>
        <p:txBody>
          <a:bodyPr/>
          <a:lstStyle/>
          <a:p>
            <a:pPr>
              <a:defRPr/>
            </a:pPr>
            <a:fld id="{4690288D-C24C-4B36-8822-8F2174DE7646}" type="slidenum">
              <a:rPr lang="en-GB" smtClean="0"/>
              <a:pPr>
                <a:defRPr/>
              </a:pPr>
              <a:t>20</a:t>
            </a:fld>
            <a:endParaRPr lang="en-GB"/>
          </a:p>
        </p:txBody>
      </p:sp>
    </p:spTree>
    <p:extLst>
      <p:ext uri="{BB962C8B-B14F-4D97-AF65-F5344CB8AC3E}">
        <p14:creationId xmlns:p14="http://schemas.microsoft.com/office/powerpoint/2010/main" val="275751129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a:defRPr/>
            </a:pPr>
            <a:fld id="{4690288D-C24C-4B36-8822-8F2174DE7646}" type="slidenum">
              <a:rPr lang="en-GB" smtClean="0"/>
              <a:pPr>
                <a:defRPr/>
              </a:pPr>
              <a:t>3</a:t>
            </a:fld>
            <a:endParaRPr lang="en-GB"/>
          </a:p>
        </p:txBody>
      </p:sp>
    </p:spTree>
    <p:extLst>
      <p:ext uri="{BB962C8B-B14F-4D97-AF65-F5344CB8AC3E}">
        <p14:creationId xmlns:p14="http://schemas.microsoft.com/office/powerpoint/2010/main" val="237302429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effectLst/>
                <a:latin typeface="+mn-lt"/>
                <a:ea typeface="+mn-ea"/>
                <a:cs typeface="+mn-cs"/>
              </a:rPr>
              <a:t>Exemplify that differentiation is achieved by context rather than content, by sharing the penultimate question from 2018 KS2 SATs paper.</a:t>
            </a:r>
          </a:p>
          <a:p>
            <a:r>
              <a:rPr lang="en-GB" sz="1200" kern="1200" dirty="0">
                <a:solidFill>
                  <a:schemeClr val="tx1"/>
                </a:solidFill>
                <a:effectLst/>
                <a:latin typeface="+mn-lt"/>
                <a:ea typeface="+mn-ea"/>
                <a:cs typeface="+mn-cs"/>
              </a:rPr>
              <a:t>Ask students to solve it and record the calculations they needed to do.</a:t>
            </a:r>
          </a:p>
          <a:p>
            <a:r>
              <a:rPr lang="en-GB" sz="1200" kern="1200" dirty="0">
                <a:solidFill>
                  <a:schemeClr val="tx1"/>
                </a:solidFill>
                <a:effectLst/>
                <a:latin typeface="+mn-lt"/>
                <a:ea typeface="+mn-ea"/>
                <a:cs typeface="+mn-cs"/>
              </a:rPr>
              <a:t>When in the curriculum do you think you would encounter this? If possible, ask students to cross reference with the National Curriculum</a:t>
            </a:r>
          </a:p>
          <a:p>
            <a:pPr lvl="1"/>
            <a:r>
              <a:rPr lang="en-GB" sz="1200" kern="1200" dirty="0">
                <a:solidFill>
                  <a:schemeClr val="tx1"/>
                </a:solidFill>
                <a:effectLst/>
                <a:latin typeface="+mn-lt"/>
                <a:ea typeface="+mn-ea"/>
                <a:cs typeface="+mn-cs"/>
              </a:rPr>
              <a:t>31 - 20 = 11 (Y2)</a:t>
            </a:r>
          </a:p>
          <a:p>
            <a:pPr lvl="1"/>
            <a:r>
              <a:rPr lang="en-GB" sz="1200" kern="1200" dirty="0">
                <a:solidFill>
                  <a:schemeClr val="tx1"/>
                </a:solidFill>
                <a:effectLst/>
                <a:latin typeface="+mn-lt"/>
                <a:ea typeface="+mn-ea"/>
                <a:cs typeface="+mn-cs"/>
              </a:rPr>
              <a:t>11 x 4 = 44 (Y3 – if it was 1 fewer lot of 4 (i.e. 10 x 4) it would be Y2)</a:t>
            </a:r>
          </a:p>
          <a:p>
            <a:pPr lvl="1"/>
            <a:r>
              <a:rPr lang="en-GB" sz="1200" kern="1200" dirty="0">
                <a:solidFill>
                  <a:schemeClr val="tx1"/>
                </a:solidFill>
                <a:effectLst/>
                <a:latin typeface="+mn-lt"/>
                <a:ea typeface="+mn-ea"/>
                <a:cs typeface="+mn-cs"/>
              </a:rPr>
              <a:t>44 + 57 = 101 (Y3 – if it was 1 less (i.e. 44 + 56 = 100) it would be Y2)</a:t>
            </a:r>
          </a:p>
          <a:p>
            <a:r>
              <a:rPr lang="en-GB" sz="1200" kern="1200" dirty="0">
                <a:solidFill>
                  <a:schemeClr val="tx1"/>
                </a:solidFill>
                <a:effectLst/>
                <a:latin typeface="+mn-lt"/>
                <a:ea typeface="+mn-ea"/>
                <a:cs typeface="+mn-cs"/>
              </a:rPr>
              <a:t>So essentially the end of KS2 test ends by testing content from the very beginning of the Key Stage.</a:t>
            </a:r>
          </a:p>
          <a:p>
            <a:r>
              <a:rPr lang="en-GB" sz="1200" kern="1200" dirty="0">
                <a:solidFill>
                  <a:schemeClr val="tx1"/>
                </a:solidFill>
                <a:effectLst/>
                <a:latin typeface="+mn-lt"/>
                <a:ea typeface="+mn-ea"/>
                <a:cs typeface="+mn-cs"/>
              </a:rPr>
              <a:t>What makes a good mathematician is not the knowledge of content – this is the same for everyone; it is the depth to which they are able to apply it.</a:t>
            </a:r>
          </a:p>
          <a:p>
            <a:endParaRPr lang="en-GB" dirty="0"/>
          </a:p>
        </p:txBody>
      </p:sp>
      <p:sp>
        <p:nvSpPr>
          <p:cNvPr id="4" name="Slide Number Placeholder 3"/>
          <p:cNvSpPr>
            <a:spLocks noGrp="1"/>
          </p:cNvSpPr>
          <p:nvPr>
            <p:ph type="sldNum" sz="quarter" idx="5"/>
          </p:nvPr>
        </p:nvSpPr>
        <p:spPr/>
        <p:txBody>
          <a:bodyPr/>
          <a:lstStyle/>
          <a:p>
            <a:pPr>
              <a:defRPr/>
            </a:pPr>
            <a:fld id="{4690288D-C24C-4B36-8822-8F2174DE7646}" type="slidenum">
              <a:rPr lang="en-GB" smtClean="0"/>
              <a:pPr>
                <a:defRPr/>
              </a:pPr>
              <a:t>21</a:t>
            </a:fld>
            <a:endParaRPr lang="en-GB"/>
          </a:p>
        </p:txBody>
      </p:sp>
    </p:spTree>
    <p:extLst>
      <p:ext uri="{BB962C8B-B14F-4D97-AF65-F5344CB8AC3E}">
        <p14:creationId xmlns:p14="http://schemas.microsoft.com/office/powerpoint/2010/main" val="65821307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effectLst/>
                <a:latin typeface="+mn-lt"/>
                <a:ea typeface="+mn-ea"/>
                <a:cs typeface="+mn-cs"/>
              </a:rPr>
              <a:t>Self-explanatory chance for reflection on today’s session</a:t>
            </a:r>
          </a:p>
          <a:p>
            <a:pPr marL="0" marR="0" lvl="0" indent="0" algn="l" defTabSz="914400" rtl="0" eaLnBrk="1" fontAlgn="base" latinLnBrk="0" hangingPunct="1">
              <a:lnSpc>
                <a:spcPct val="100000"/>
              </a:lnSpc>
              <a:spcBef>
                <a:spcPct val="30000"/>
              </a:spcBef>
              <a:spcAft>
                <a:spcPct val="0"/>
              </a:spcAft>
              <a:buClrTx/>
              <a:buSzTx/>
              <a:buFontTx/>
              <a:buNone/>
              <a:tabLst/>
              <a:defRPr/>
            </a:pPr>
            <a:r>
              <a:rPr lang="en-GB" sz="1200" kern="1200" dirty="0">
                <a:solidFill>
                  <a:schemeClr val="tx1"/>
                </a:solidFill>
                <a:effectLst/>
                <a:latin typeface="+mn-lt"/>
                <a:ea typeface="+mn-ea"/>
                <a:cs typeface="+mn-cs"/>
              </a:rPr>
              <a:t>Explain that we have seen how the curriculum’s organisation, aims and content have evolved, and how the assessment has changed. This means the way in which maths is taught has also changed, and this is what is known as the Teaching for Mastery Approach. Ask students to write on a Post-it note what this means to them, and what it could mean given what they have seen in schools, to help with the activity on Slide 23.</a:t>
            </a:r>
          </a:p>
          <a:p>
            <a:endParaRPr lang="en-GB" sz="1200" kern="1200" dirty="0">
              <a:solidFill>
                <a:schemeClr val="tx1"/>
              </a:solidFill>
              <a:effectLst/>
              <a:latin typeface="+mn-lt"/>
              <a:ea typeface="+mn-ea"/>
              <a:cs typeface="+mn-cs"/>
            </a:endParaRPr>
          </a:p>
          <a:p>
            <a:endParaRPr lang="en-GB" dirty="0"/>
          </a:p>
        </p:txBody>
      </p:sp>
      <p:sp>
        <p:nvSpPr>
          <p:cNvPr id="4" name="Slide Number Placeholder 3"/>
          <p:cNvSpPr>
            <a:spLocks noGrp="1"/>
          </p:cNvSpPr>
          <p:nvPr>
            <p:ph type="sldNum" sz="quarter" idx="5"/>
          </p:nvPr>
        </p:nvSpPr>
        <p:spPr/>
        <p:txBody>
          <a:bodyPr/>
          <a:lstStyle/>
          <a:p>
            <a:pPr>
              <a:defRPr/>
            </a:pPr>
            <a:fld id="{4690288D-C24C-4B36-8822-8F2174DE7646}" type="slidenum">
              <a:rPr lang="en-GB" smtClean="0"/>
              <a:pPr>
                <a:defRPr/>
              </a:pPr>
              <a:t>22</a:t>
            </a:fld>
            <a:endParaRPr lang="en-GB"/>
          </a:p>
        </p:txBody>
      </p:sp>
    </p:spTree>
    <p:extLst>
      <p:ext uri="{BB962C8B-B14F-4D97-AF65-F5344CB8AC3E}">
        <p14:creationId xmlns:p14="http://schemas.microsoft.com/office/powerpoint/2010/main" val="254013103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effectLst/>
                <a:latin typeface="+mn-lt"/>
                <a:ea typeface="+mn-ea"/>
                <a:cs typeface="+mn-cs"/>
              </a:rPr>
              <a:t>Explain that the definition of mastery is evolving and how we teach maths in school is currently a work in progress. However, as you can see from this evolution of definitions – the core principles have remained the same. Explain that these terms and ideas will be addressed in much greater detail as we continue through the programme.</a:t>
            </a:r>
          </a:p>
          <a:p>
            <a:endParaRPr lang="en-GB" dirty="0"/>
          </a:p>
        </p:txBody>
      </p:sp>
      <p:sp>
        <p:nvSpPr>
          <p:cNvPr id="4" name="Slide Number Placeholder 3"/>
          <p:cNvSpPr>
            <a:spLocks noGrp="1"/>
          </p:cNvSpPr>
          <p:nvPr>
            <p:ph type="sldNum" sz="quarter" idx="5"/>
          </p:nvPr>
        </p:nvSpPr>
        <p:spPr/>
        <p:txBody>
          <a:bodyPr/>
          <a:lstStyle/>
          <a:p>
            <a:pPr>
              <a:defRPr/>
            </a:pPr>
            <a:fld id="{4690288D-C24C-4B36-8822-8F2174DE7646}" type="slidenum">
              <a:rPr lang="en-GB" smtClean="0"/>
              <a:pPr>
                <a:defRPr/>
              </a:pPr>
              <a:t>23</a:t>
            </a:fld>
            <a:endParaRPr lang="en-GB"/>
          </a:p>
        </p:txBody>
      </p:sp>
    </p:spTree>
    <p:extLst>
      <p:ext uri="{BB962C8B-B14F-4D97-AF65-F5344CB8AC3E}">
        <p14:creationId xmlns:p14="http://schemas.microsoft.com/office/powerpoint/2010/main" val="229565680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effectLst/>
                <a:latin typeface="+mn-lt"/>
                <a:ea typeface="+mn-ea"/>
                <a:cs typeface="+mn-cs"/>
              </a:rPr>
              <a:t>If mastery assessment documents were distributed with the activity on Slide 20, it might be worth guiding students’ attention to these fuller definitions on pages 4-5.</a:t>
            </a:r>
          </a:p>
          <a:p>
            <a:r>
              <a:rPr lang="en-GB" sz="1200" kern="1200" dirty="0">
                <a:solidFill>
                  <a:schemeClr val="tx1"/>
                </a:solidFill>
                <a:effectLst/>
                <a:latin typeface="+mn-lt"/>
                <a:ea typeface="+mn-ea"/>
                <a:cs typeface="+mn-cs"/>
              </a:rPr>
              <a:t>If not, match the Post-it notes generated during the task on Slide 22 to one of the four definitions. Which of them had we thought about a lot, which had we not?</a:t>
            </a:r>
          </a:p>
          <a:p>
            <a:endParaRPr lang="en-GB" dirty="0"/>
          </a:p>
        </p:txBody>
      </p:sp>
      <p:sp>
        <p:nvSpPr>
          <p:cNvPr id="4" name="Slide Number Placeholder 3"/>
          <p:cNvSpPr>
            <a:spLocks noGrp="1"/>
          </p:cNvSpPr>
          <p:nvPr>
            <p:ph type="sldNum" sz="quarter" idx="5"/>
          </p:nvPr>
        </p:nvSpPr>
        <p:spPr/>
        <p:txBody>
          <a:bodyPr/>
          <a:lstStyle/>
          <a:p>
            <a:pPr>
              <a:defRPr/>
            </a:pPr>
            <a:fld id="{4690288D-C24C-4B36-8822-8F2174DE7646}" type="slidenum">
              <a:rPr lang="en-GB" smtClean="0"/>
              <a:pPr>
                <a:defRPr/>
              </a:pPr>
              <a:t>24</a:t>
            </a:fld>
            <a:endParaRPr lang="en-GB"/>
          </a:p>
        </p:txBody>
      </p:sp>
    </p:spTree>
    <p:extLst>
      <p:ext uri="{BB962C8B-B14F-4D97-AF65-F5344CB8AC3E}">
        <p14:creationId xmlns:p14="http://schemas.microsoft.com/office/powerpoint/2010/main" val="4124718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effectLst/>
                <a:latin typeface="+mn-lt"/>
                <a:ea typeface="+mn-ea"/>
                <a:cs typeface="+mn-cs"/>
              </a:rPr>
              <a:t>Print the essence for teaching mastery document on separate cards for each statement. Give each group a pack and ask them to sort into a diamond 9 formation, with the topmost card being the one that is most in keeping with their understanding, and experience of, maths teaching, working down to the least familiar, or things they have not yet seen, at the bottom.</a:t>
            </a:r>
          </a:p>
          <a:p>
            <a:endParaRPr lang="en-GB" dirty="0"/>
          </a:p>
        </p:txBody>
      </p:sp>
      <p:sp>
        <p:nvSpPr>
          <p:cNvPr id="4" name="Slide Number Placeholder 3"/>
          <p:cNvSpPr>
            <a:spLocks noGrp="1"/>
          </p:cNvSpPr>
          <p:nvPr>
            <p:ph type="sldNum" sz="quarter" idx="5"/>
          </p:nvPr>
        </p:nvSpPr>
        <p:spPr/>
        <p:txBody>
          <a:bodyPr/>
          <a:lstStyle/>
          <a:p>
            <a:pPr>
              <a:defRPr/>
            </a:pPr>
            <a:fld id="{4690288D-C24C-4B36-8822-8F2174DE7646}" type="slidenum">
              <a:rPr lang="en-GB" smtClean="0"/>
              <a:pPr>
                <a:defRPr/>
              </a:pPr>
              <a:t>25</a:t>
            </a:fld>
            <a:endParaRPr lang="en-GB"/>
          </a:p>
        </p:txBody>
      </p:sp>
    </p:spTree>
    <p:extLst>
      <p:ext uri="{BB962C8B-B14F-4D97-AF65-F5344CB8AC3E}">
        <p14:creationId xmlns:p14="http://schemas.microsoft.com/office/powerpoint/2010/main" val="385575137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This slide provides the opportunity for the students to reflect on this session and what this means to them moving forward in their learning about the teaching of mathematics. </a:t>
            </a:r>
          </a:p>
        </p:txBody>
      </p:sp>
      <p:sp>
        <p:nvSpPr>
          <p:cNvPr id="4" name="Slide Number Placeholder 3"/>
          <p:cNvSpPr>
            <a:spLocks noGrp="1"/>
          </p:cNvSpPr>
          <p:nvPr>
            <p:ph type="sldNum" sz="quarter" idx="5"/>
          </p:nvPr>
        </p:nvSpPr>
        <p:spPr/>
        <p:txBody>
          <a:bodyPr/>
          <a:lstStyle/>
          <a:p>
            <a:fld id="{95CC6D43-B330-470E-9514-C837501A6F5A}" type="slidenum">
              <a:rPr lang="en-GB" smtClean="0"/>
              <a:t>26</a:t>
            </a:fld>
            <a:endParaRPr lang="en-GB"/>
          </a:p>
        </p:txBody>
      </p:sp>
    </p:spTree>
    <p:extLst>
      <p:ext uri="{BB962C8B-B14F-4D97-AF65-F5344CB8AC3E}">
        <p14:creationId xmlns:p14="http://schemas.microsoft.com/office/powerpoint/2010/main" val="379517348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effectLst/>
                <a:latin typeface="+mn-lt"/>
                <a:ea typeface="+mn-ea"/>
                <a:cs typeface="+mn-cs"/>
              </a:rPr>
              <a:t>Briefly introduce the Five Big Ideas, which will form the basis of the rest of the programme.</a:t>
            </a:r>
          </a:p>
          <a:p>
            <a:endParaRPr lang="en-GB" dirty="0"/>
          </a:p>
        </p:txBody>
      </p:sp>
      <p:sp>
        <p:nvSpPr>
          <p:cNvPr id="4" name="Slide Number Placeholder 3"/>
          <p:cNvSpPr>
            <a:spLocks noGrp="1"/>
          </p:cNvSpPr>
          <p:nvPr>
            <p:ph type="sldNum" sz="quarter" idx="5"/>
          </p:nvPr>
        </p:nvSpPr>
        <p:spPr/>
        <p:txBody>
          <a:bodyPr/>
          <a:lstStyle/>
          <a:p>
            <a:pPr>
              <a:defRPr/>
            </a:pPr>
            <a:fld id="{4690288D-C24C-4B36-8822-8F2174DE7646}" type="slidenum">
              <a:rPr lang="en-GB" smtClean="0"/>
              <a:pPr>
                <a:defRPr/>
              </a:pPr>
              <a:t>27</a:t>
            </a:fld>
            <a:endParaRPr lang="en-GB"/>
          </a:p>
        </p:txBody>
      </p:sp>
    </p:spTree>
    <p:extLst>
      <p:ext uri="{BB962C8B-B14F-4D97-AF65-F5344CB8AC3E}">
        <p14:creationId xmlns:p14="http://schemas.microsoft.com/office/powerpoint/2010/main" val="193029851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GB" sz="1200" kern="1200" dirty="0">
                <a:solidFill>
                  <a:schemeClr val="tx1"/>
                </a:solidFill>
                <a:effectLst/>
                <a:latin typeface="+mn-lt"/>
                <a:ea typeface="+mn-ea"/>
                <a:cs typeface="+mn-cs"/>
              </a:rPr>
              <a:t>Guide students to, and if there is time, allow them to explore the NCETM website.</a:t>
            </a:r>
          </a:p>
          <a:p>
            <a:endParaRPr lang="en-GB" dirty="0"/>
          </a:p>
        </p:txBody>
      </p:sp>
      <p:sp>
        <p:nvSpPr>
          <p:cNvPr id="4" name="Slide Number Placeholder 3"/>
          <p:cNvSpPr>
            <a:spLocks noGrp="1"/>
          </p:cNvSpPr>
          <p:nvPr>
            <p:ph type="sldNum" sz="quarter" idx="5"/>
          </p:nvPr>
        </p:nvSpPr>
        <p:spPr/>
        <p:txBody>
          <a:bodyPr/>
          <a:lstStyle/>
          <a:p>
            <a:pPr>
              <a:defRPr/>
            </a:pPr>
            <a:fld id="{4690288D-C24C-4B36-8822-8F2174DE7646}" type="slidenum">
              <a:rPr lang="en-GB" smtClean="0"/>
              <a:pPr>
                <a:defRPr/>
              </a:pPr>
              <a:t>28</a:t>
            </a:fld>
            <a:endParaRPr lang="en-GB"/>
          </a:p>
        </p:txBody>
      </p:sp>
    </p:spTree>
    <p:extLst>
      <p:ext uri="{BB962C8B-B14F-4D97-AF65-F5344CB8AC3E}">
        <p14:creationId xmlns:p14="http://schemas.microsoft.com/office/powerpoint/2010/main" val="406697208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effectLst/>
                <a:latin typeface="+mn-lt"/>
                <a:ea typeface="+mn-ea"/>
                <a:cs typeface="+mn-cs"/>
              </a:rPr>
              <a:t>Allow time for trainees to discuss how they feel maths is portrayed.</a:t>
            </a:r>
          </a:p>
          <a:p>
            <a:r>
              <a:rPr lang="en-GB" sz="1200" kern="1200" dirty="0">
                <a:solidFill>
                  <a:schemeClr val="tx1"/>
                </a:solidFill>
                <a:effectLst/>
                <a:latin typeface="+mn-lt"/>
                <a:ea typeface="+mn-ea"/>
                <a:cs typeface="+mn-cs"/>
              </a:rPr>
              <a:t>Make reference to society and how it portrays maths, e.g. the first talking Barbie – pull the string and her phrase was ‘Math is tough’</a:t>
            </a:r>
          </a:p>
          <a:p>
            <a:r>
              <a:rPr lang="en-GB" sz="1200" kern="1200" dirty="0">
                <a:solidFill>
                  <a:schemeClr val="tx1"/>
                </a:solidFill>
                <a:effectLst/>
                <a:latin typeface="+mn-lt"/>
                <a:ea typeface="+mn-ea"/>
                <a:cs typeface="+mn-cs"/>
              </a:rPr>
              <a:t>Particularly in this society – it’s OK to say ‘I am not good at maths’.</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You may want to insert some video snippets of television programmes where maths is referred to as the nerdy subject.</a:t>
            </a:r>
          </a:p>
          <a:p>
            <a:endParaRPr lang="en-GB" sz="1200" kern="1200" dirty="0">
              <a:solidFill>
                <a:schemeClr val="tx1"/>
              </a:solidFill>
              <a:effectLst/>
              <a:latin typeface="+mn-lt"/>
              <a:ea typeface="+mn-ea"/>
              <a:cs typeface="+mn-cs"/>
            </a:endParaRPr>
          </a:p>
          <a:p>
            <a:endParaRPr lang="en-GB" dirty="0"/>
          </a:p>
        </p:txBody>
      </p:sp>
      <p:sp>
        <p:nvSpPr>
          <p:cNvPr id="4" name="Slide Number Placeholder 3"/>
          <p:cNvSpPr>
            <a:spLocks noGrp="1"/>
          </p:cNvSpPr>
          <p:nvPr>
            <p:ph type="sldNum" sz="quarter" idx="10"/>
          </p:nvPr>
        </p:nvSpPr>
        <p:spPr/>
        <p:txBody>
          <a:bodyPr/>
          <a:lstStyle/>
          <a:p>
            <a:fld id="{E0861660-A340-4D51-93F2-D70164DB64CE}" type="slidenum">
              <a:rPr lang="en-GB" smtClean="0"/>
              <a:t>4</a:t>
            </a:fld>
            <a:endParaRPr lang="en-GB"/>
          </a:p>
        </p:txBody>
      </p:sp>
    </p:spTree>
    <p:extLst>
      <p:ext uri="{BB962C8B-B14F-4D97-AF65-F5344CB8AC3E}">
        <p14:creationId xmlns:p14="http://schemas.microsoft.com/office/powerpoint/2010/main" val="88050373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effectLst/>
                <a:latin typeface="+mn-lt"/>
                <a:ea typeface="+mn-ea"/>
                <a:cs typeface="+mn-cs"/>
              </a:rPr>
              <a:t>Students brainstorm their experiences of maths at school, starting from an emotional level, and then unpicking what caused these feelings. </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Consider any positive memories of maths that they had from school – what was it that made these positive?</a:t>
            </a:r>
          </a:p>
          <a:p>
            <a:endParaRPr lang="en-GB" sz="1200" kern="1200" dirty="0">
              <a:solidFill>
                <a:schemeClr val="tx1"/>
              </a:solidFill>
              <a:effectLst/>
              <a:latin typeface="+mn-lt"/>
              <a:ea typeface="+mn-ea"/>
              <a:cs typeface="+mn-cs"/>
            </a:endParaRPr>
          </a:p>
          <a:p>
            <a:endParaRPr lang="en-GB" sz="1200" kern="1200" dirty="0">
              <a:solidFill>
                <a:schemeClr val="tx1"/>
              </a:solidFill>
              <a:effectLst/>
              <a:latin typeface="+mn-lt"/>
              <a:ea typeface="+mn-ea"/>
              <a:cs typeface="+mn-cs"/>
            </a:endParaRPr>
          </a:p>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kern="1200" dirty="0">
                <a:solidFill>
                  <a:schemeClr val="tx1"/>
                </a:solidFill>
                <a:effectLst/>
                <a:latin typeface="+mn-lt"/>
                <a:ea typeface="+mn-ea"/>
                <a:cs typeface="+mn-cs"/>
              </a:rPr>
              <a:t>Point out that the quote is almost 80 years old but to what extent has the style of teaching changed / the experience changed?</a:t>
            </a:r>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Accept that for many people, this is their experience of mathematics. </a:t>
            </a:r>
            <a:r>
              <a:rPr lang="en-US" sz="1200" kern="1200" dirty="0">
                <a:solidFill>
                  <a:schemeClr val="tx1"/>
                </a:solidFill>
                <a:effectLst/>
                <a:latin typeface="+mn-lt"/>
                <a:ea typeface="+mn-ea"/>
                <a:cs typeface="+mn-cs"/>
              </a:rPr>
              <a:t>Ensure that students are aware any inadequacy they feel regarding your mathematical ability is a reflection on the teaching they had to endure at school and not a reflection on them as a learner. As they enter the teaching profession they have a clear goal - helping them become the kind of teacher that doesn't allow their children that feel about maths the way that their teachers have made you feel.</a:t>
            </a:r>
          </a:p>
          <a:p>
            <a:endParaRPr lang="en-US" sz="1200" kern="1200" dirty="0">
              <a:solidFill>
                <a:schemeClr val="tx1"/>
              </a:solidFill>
              <a:effectLst/>
              <a:latin typeface="+mn-lt"/>
              <a:ea typeface="+mn-ea"/>
              <a:cs typeface="+mn-cs"/>
            </a:endParaRPr>
          </a:p>
          <a:p>
            <a:endParaRPr lang="en-GB" sz="1200" kern="1200" dirty="0">
              <a:solidFill>
                <a:schemeClr val="tx1"/>
              </a:solidFill>
              <a:effectLst/>
              <a:latin typeface="+mn-lt"/>
              <a:ea typeface="+mn-ea"/>
              <a:cs typeface="+mn-cs"/>
            </a:endParaRPr>
          </a:p>
          <a:p>
            <a:endParaRPr lang="en-GB" sz="1200" kern="1200" dirty="0">
              <a:solidFill>
                <a:schemeClr val="tx1"/>
              </a:solidFill>
              <a:effectLst/>
              <a:latin typeface="+mn-lt"/>
              <a:ea typeface="+mn-ea"/>
              <a:cs typeface="+mn-cs"/>
            </a:endParaRPr>
          </a:p>
          <a:p>
            <a:endParaRPr lang="en-GB" dirty="0"/>
          </a:p>
        </p:txBody>
      </p:sp>
      <p:sp>
        <p:nvSpPr>
          <p:cNvPr id="4" name="Slide Number Placeholder 3"/>
          <p:cNvSpPr>
            <a:spLocks noGrp="1"/>
          </p:cNvSpPr>
          <p:nvPr>
            <p:ph type="sldNum" sz="quarter" idx="10"/>
          </p:nvPr>
        </p:nvSpPr>
        <p:spPr/>
        <p:txBody>
          <a:bodyPr/>
          <a:lstStyle/>
          <a:p>
            <a:fld id="{E0861660-A340-4D51-93F2-D70164DB64CE}" type="slidenum">
              <a:rPr lang="en-GB" smtClean="0"/>
              <a:t>5</a:t>
            </a:fld>
            <a:endParaRPr lang="en-GB"/>
          </a:p>
        </p:txBody>
      </p:sp>
    </p:spTree>
    <p:extLst>
      <p:ext uri="{BB962C8B-B14F-4D97-AF65-F5344CB8AC3E}">
        <p14:creationId xmlns:p14="http://schemas.microsoft.com/office/powerpoint/2010/main" val="100955076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GB" sz="1200" kern="1200" dirty="0">
                <a:solidFill>
                  <a:schemeClr val="tx1"/>
                </a:solidFill>
                <a:effectLst/>
                <a:latin typeface="+mn-lt"/>
                <a:ea typeface="+mn-ea"/>
                <a:cs typeface="+mn-cs"/>
              </a:rPr>
              <a:t>Ask students to discuss the extent with which they agree with the statement. What is that makes maths inherently enjoyable? What is it that builds the negative experience?</a:t>
            </a:r>
          </a:p>
          <a:p>
            <a:pPr marL="0" marR="0" lvl="0" indent="0" algn="l" defTabSz="914400" rtl="0" eaLnBrk="1" fontAlgn="base" latinLnBrk="0" hangingPunct="1">
              <a:lnSpc>
                <a:spcPct val="100000"/>
              </a:lnSpc>
              <a:spcBef>
                <a:spcPct val="30000"/>
              </a:spcBef>
              <a:spcAft>
                <a:spcPct val="0"/>
              </a:spcAft>
              <a:buClrTx/>
              <a:buSzTx/>
              <a:buFontTx/>
              <a:buNone/>
              <a:tabLst/>
              <a:defRPr/>
            </a:pPr>
            <a:endParaRPr lang="en-GB" sz="1200" kern="1200" dirty="0">
              <a:solidFill>
                <a:schemeClr val="tx1"/>
              </a:solidFill>
              <a:effectLst/>
              <a:latin typeface="+mn-lt"/>
              <a:ea typeface="+mn-ea"/>
              <a:cs typeface="+mn-cs"/>
            </a:endParaRPr>
          </a:p>
          <a:p>
            <a:endParaRPr lang="en-GB" dirty="0"/>
          </a:p>
        </p:txBody>
      </p:sp>
      <p:sp>
        <p:nvSpPr>
          <p:cNvPr id="4" name="Slide Number Placeholder 3"/>
          <p:cNvSpPr>
            <a:spLocks noGrp="1"/>
          </p:cNvSpPr>
          <p:nvPr>
            <p:ph type="sldNum" sz="quarter" idx="5"/>
          </p:nvPr>
        </p:nvSpPr>
        <p:spPr/>
        <p:txBody>
          <a:bodyPr/>
          <a:lstStyle/>
          <a:p>
            <a:pPr>
              <a:defRPr/>
            </a:pPr>
            <a:fld id="{4690288D-C24C-4B36-8822-8F2174DE7646}" type="slidenum">
              <a:rPr lang="en-GB" smtClean="0"/>
              <a:pPr>
                <a:defRPr/>
              </a:pPr>
              <a:t>6</a:t>
            </a:fld>
            <a:endParaRPr lang="en-GB"/>
          </a:p>
        </p:txBody>
      </p:sp>
    </p:spTree>
    <p:extLst>
      <p:ext uri="{BB962C8B-B14F-4D97-AF65-F5344CB8AC3E}">
        <p14:creationId xmlns:p14="http://schemas.microsoft.com/office/powerpoint/2010/main" val="17411560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GB" sz="1200" kern="1200" dirty="0">
                <a:solidFill>
                  <a:schemeClr val="tx1"/>
                </a:solidFill>
                <a:effectLst/>
                <a:latin typeface="+mn-lt"/>
                <a:ea typeface="+mn-ea"/>
                <a:cs typeface="+mn-cs"/>
              </a:rPr>
              <a:t>Highlight the importance of this statement, and how much of what we have discussed, and what we will go on to look at today, can be linked back to this.</a:t>
            </a:r>
          </a:p>
          <a:p>
            <a:pPr marL="0" marR="0" lvl="0" indent="0" algn="l" defTabSz="914400" rtl="0" eaLnBrk="1" fontAlgn="base" latinLnBrk="0" hangingPunct="1">
              <a:lnSpc>
                <a:spcPct val="100000"/>
              </a:lnSpc>
              <a:spcBef>
                <a:spcPct val="30000"/>
              </a:spcBef>
              <a:spcAft>
                <a:spcPct val="0"/>
              </a:spcAft>
              <a:buClrTx/>
              <a:buSzTx/>
              <a:buFontTx/>
              <a:buNone/>
              <a:tabLst/>
              <a:defRPr/>
            </a:pPr>
            <a:r>
              <a:rPr lang="en-GB" sz="1200" kern="1200" dirty="0">
                <a:solidFill>
                  <a:schemeClr val="tx1"/>
                </a:solidFill>
                <a:effectLst/>
                <a:latin typeface="+mn-lt"/>
                <a:ea typeface="+mn-ea"/>
                <a:cs typeface="+mn-cs"/>
              </a:rPr>
              <a:t>Emphasise it is not just a list of curriculum objectives that need to be worked through or ticked off - but of making sense of things.</a:t>
            </a:r>
          </a:p>
          <a:p>
            <a:pPr marL="0" marR="0" lvl="0" indent="0" algn="l" defTabSz="914400" rtl="0" eaLnBrk="1" fontAlgn="base" latinLnBrk="0" hangingPunct="1">
              <a:lnSpc>
                <a:spcPct val="100000"/>
              </a:lnSpc>
              <a:spcBef>
                <a:spcPct val="30000"/>
              </a:spcBef>
              <a:spcAft>
                <a:spcPct val="0"/>
              </a:spcAft>
              <a:buClrTx/>
              <a:buSzTx/>
              <a:buFontTx/>
              <a:buNone/>
              <a:tabLst/>
              <a:defRPr/>
            </a:pPr>
            <a:endParaRPr lang="en-GB" sz="1200" kern="1200" dirty="0">
              <a:solidFill>
                <a:schemeClr val="tx1"/>
              </a:solidFill>
              <a:effectLst/>
              <a:latin typeface="+mn-lt"/>
              <a:ea typeface="+mn-ea"/>
              <a:cs typeface="+mn-cs"/>
            </a:endParaRPr>
          </a:p>
          <a:p>
            <a:endParaRPr lang="en-GB" dirty="0"/>
          </a:p>
        </p:txBody>
      </p:sp>
      <p:sp>
        <p:nvSpPr>
          <p:cNvPr id="4" name="Slide Number Placeholder 3"/>
          <p:cNvSpPr>
            <a:spLocks noGrp="1"/>
          </p:cNvSpPr>
          <p:nvPr>
            <p:ph type="sldNum" sz="quarter" idx="5"/>
          </p:nvPr>
        </p:nvSpPr>
        <p:spPr/>
        <p:txBody>
          <a:bodyPr/>
          <a:lstStyle/>
          <a:p>
            <a:pPr>
              <a:defRPr/>
            </a:pPr>
            <a:fld id="{4690288D-C24C-4B36-8822-8F2174DE7646}" type="slidenum">
              <a:rPr lang="en-GB" smtClean="0"/>
              <a:pPr>
                <a:defRPr/>
              </a:pPr>
              <a:t>7</a:t>
            </a:fld>
            <a:endParaRPr lang="en-GB"/>
          </a:p>
        </p:txBody>
      </p:sp>
    </p:spTree>
    <p:extLst>
      <p:ext uri="{BB962C8B-B14F-4D97-AF65-F5344CB8AC3E}">
        <p14:creationId xmlns:p14="http://schemas.microsoft.com/office/powerpoint/2010/main" val="173697121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Slide Image Placeholder 1">
            <a:extLst>
              <a:ext uri="{FF2B5EF4-FFF2-40B4-BE49-F238E27FC236}">
                <a16:creationId xmlns:a16="http://schemas.microsoft.com/office/drawing/2014/main" id="{B2EDAFEA-EA8C-47EA-8CBA-9B5B449176C2}"/>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7411" name="Notes Placeholder 2">
            <a:extLst>
              <a:ext uri="{FF2B5EF4-FFF2-40B4-BE49-F238E27FC236}">
                <a16:creationId xmlns:a16="http://schemas.microsoft.com/office/drawing/2014/main" id="{6508F14F-0091-468E-AA1A-8B6A6972CD2B}"/>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GB" altLang="en-US" dirty="0"/>
              <a:t>Explain that in maths there are relatively few structures but an infinite amount of problems. In the past children have generally worked on calculations in isolation, and not all have been taught to see the structures. </a:t>
            </a:r>
          </a:p>
          <a:p>
            <a:endParaRPr lang="en-GB" altLang="en-US" dirty="0"/>
          </a:p>
          <a:p>
            <a:r>
              <a:rPr lang="en-GB" altLang="en-US" dirty="0"/>
              <a:t>It could be said people who like maths see the bottom bit.</a:t>
            </a:r>
          </a:p>
          <a:p>
            <a:r>
              <a:rPr lang="en-GB" altLang="en-US" dirty="0"/>
              <a:t>People who don’t like maths see the top. </a:t>
            </a:r>
          </a:p>
          <a:p>
            <a:r>
              <a:rPr lang="en-GB" altLang="en-US" dirty="0"/>
              <a:t>Highlight that well-chosen representations make the link.</a:t>
            </a:r>
          </a:p>
          <a:p>
            <a:endParaRPr lang="en-GB" altLang="en-US" dirty="0"/>
          </a:p>
        </p:txBody>
      </p:sp>
      <p:sp>
        <p:nvSpPr>
          <p:cNvPr id="17412" name="Slide Number Placeholder 3">
            <a:extLst>
              <a:ext uri="{FF2B5EF4-FFF2-40B4-BE49-F238E27FC236}">
                <a16:creationId xmlns:a16="http://schemas.microsoft.com/office/drawing/2014/main" id="{F080CE6F-9D8F-4507-9048-1C1A93183B23}"/>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800">
                <a:solidFill>
                  <a:schemeClr val="tx1"/>
                </a:solidFill>
                <a:latin typeface="Arial" panose="020B0604020202020204" pitchFamily="34" charset="0"/>
              </a:defRPr>
            </a:lvl1pPr>
            <a:lvl2pPr marL="742950" indent="-285750">
              <a:defRPr sz="2800">
                <a:solidFill>
                  <a:schemeClr val="tx1"/>
                </a:solidFill>
                <a:latin typeface="Arial" panose="020B0604020202020204" pitchFamily="34" charset="0"/>
              </a:defRPr>
            </a:lvl2pPr>
            <a:lvl3pPr marL="1143000" indent="-228600">
              <a:defRPr sz="2800">
                <a:solidFill>
                  <a:schemeClr val="tx1"/>
                </a:solidFill>
                <a:latin typeface="Arial" panose="020B0604020202020204" pitchFamily="34" charset="0"/>
              </a:defRPr>
            </a:lvl3pPr>
            <a:lvl4pPr marL="1600200" indent="-228600">
              <a:defRPr sz="2800">
                <a:solidFill>
                  <a:schemeClr val="tx1"/>
                </a:solidFill>
                <a:latin typeface="Arial" panose="020B0604020202020204" pitchFamily="34" charset="0"/>
              </a:defRPr>
            </a:lvl4pPr>
            <a:lvl5pPr marL="2057400" indent="-228600">
              <a:defRPr sz="2800">
                <a:solidFill>
                  <a:schemeClr val="tx1"/>
                </a:solidFill>
                <a:latin typeface="Arial" panose="020B0604020202020204" pitchFamily="34" charset="0"/>
              </a:defRPr>
            </a:lvl5pPr>
            <a:lvl6pPr marL="2514600" indent="-228600" eaLnBrk="0" fontAlgn="base" hangingPunct="0">
              <a:spcBef>
                <a:spcPct val="0"/>
              </a:spcBef>
              <a:spcAft>
                <a:spcPct val="0"/>
              </a:spcAft>
              <a:defRPr sz="2800">
                <a:solidFill>
                  <a:schemeClr val="tx1"/>
                </a:solidFill>
                <a:latin typeface="Arial" panose="020B0604020202020204" pitchFamily="34" charset="0"/>
              </a:defRPr>
            </a:lvl6pPr>
            <a:lvl7pPr marL="2971800" indent="-228600" eaLnBrk="0" fontAlgn="base" hangingPunct="0">
              <a:spcBef>
                <a:spcPct val="0"/>
              </a:spcBef>
              <a:spcAft>
                <a:spcPct val="0"/>
              </a:spcAft>
              <a:defRPr sz="2800">
                <a:solidFill>
                  <a:schemeClr val="tx1"/>
                </a:solidFill>
                <a:latin typeface="Arial" panose="020B0604020202020204" pitchFamily="34" charset="0"/>
              </a:defRPr>
            </a:lvl7pPr>
            <a:lvl8pPr marL="3429000" indent="-228600" eaLnBrk="0" fontAlgn="base" hangingPunct="0">
              <a:spcBef>
                <a:spcPct val="0"/>
              </a:spcBef>
              <a:spcAft>
                <a:spcPct val="0"/>
              </a:spcAft>
              <a:defRPr sz="2800">
                <a:solidFill>
                  <a:schemeClr val="tx1"/>
                </a:solidFill>
                <a:latin typeface="Arial" panose="020B0604020202020204" pitchFamily="34" charset="0"/>
              </a:defRPr>
            </a:lvl8pPr>
            <a:lvl9pPr marL="3886200" indent="-228600" eaLnBrk="0" fontAlgn="base" hangingPunct="0">
              <a:spcBef>
                <a:spcPct val="0"/>
              </a:spcBef>
              <a:spcAft>
                <a:spcPct val="0"/>
              </a:spcAft>
              <a:defRPr sz="2800">
                <a:solidFill>
                  <a:schemeClr val="tx1"/>
                </a:solidFill>
                <a:latin typeface="Arial" panose="020B0604020202020204" pitchFamily="34" charset="0"/>
              </a:defRPr>
            </a:lvl9pPr>
          </a:lstStyle>
          <a:p>
            <a:fld id="{7193CA6E-9E02-4268-B30D-E366270CDFC1}" type="slidenum">
              <a:rPr lang="en-GB" altLang="en-US" sz="1200"/>
              <a:pPr/>
              <a:t>8</a:t>
            </a:fld>
            <a:endParaRPr lang="en-GB" altLang="en-US" sz="120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Card sorting activity see Handout 1</a:t>
            </a:r>
          </a:p>
          <a:p>
            <a:r>
              <a:rPr lang="en-GB" dirty="0"/>
              <a:t>These cards need to be trimmed, you can divide them into three – date, report and intended impact on mathematics, or you may just divide them into two cards – the date/report name and then the impact.</a:t>
            </a:r>
          </a:p>
          <a:p>
            <a:r>
              <a:rPr lang="en-GB" dirty="0"/>
              <a:t>You may just wish to focus on the impact of policy – and just handout the third column first and then link them to dates/reports. Or present trainees with the set of cards and invite them to order them.</a:t>
            </a:r>
          </a:p>
        </p:txBody>
      </p:sp>
      <p:sp>
        <p:nvSpPr>
          <p:cNvPr id="4" name="Slide Number Placeholder 3"/>
          <p:cNvSpPr>
            <a:spLocks noGrp="1"/>
          </p:cNvSpPr>
          <p:nvPr>
            <p:ph type="sldNum" sz="quarter" idx="5"/>
          </p:nvPr>
        </p:nvSpPr>
        <p:spPr/>
        <p:txBody>
          <a:bodyPr/>
          <a:lstStyle/>
          <a:p>
            <a:pPr>
              <a:defRPr/>
            </a:pPr>
            <a:fld id="{4690288D-C24C-4B36-8822-8F2174DE7646}" type="slidenum">
              <a:rPr lang="en-GB" smtClean="0"/>
              <a:pPr>
                <a:defRPr/>
              </a:pPr>
              <a:t>9</a:t>
            </a:fld>
            <a:endParaRPr lang="en-GB"/>
          </a:p>
        </p:txBody>
      </p:sp>
    </p:spTree>
    <p:extLst>
      <p:ext uri="{BB962C8B-B14F-4D97-AF65-F5344CB8AC3E}">
        <p14:creationId xmlns:p14="http://schemas.microsoft.com/office/powerpoint/2010/main" val="53991897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effectLst/>
                <a:latin typeface="+mn-lt"/>
                <a:ea typeface="+mn-ea"/>
                <a:cs typeface="+mn-cs"/>
              </a:rPr>
              <a:t>Talk through this information. A potted history can be found here:</a:t>
            </a:r>
          </a:p>
          <a:p>
            <a:r>
              <a:rPr lang="en-GB" sz="1200" kern="1200" dirty="0">
                <a:solidFill>
                  <a:schemeClr val="tx1"/>
                </a:solidFill>
                <a:effectLst/>
                <a:latin typeface="+mn-lt"/>
                <a:ea typeface="+mn-ea"/>
                <a:cs typeface="+mn-cs"/>
              </a:rPr>
              <a:t>Industrial revolution – led to a wider requirement of knowledge of science and maths, for which universities had long been the custodians.</a:t>
            </a:r>
          </a:p>
          <a:p>
            <a:r>
              <a:rPr lang="en-GB" sz="1200" kern="1200" dirty="0">
                <a:solidFill>
                  <a:schemeClr val="tx1"/>
                </a:solidFill>
                <a:effectLst/>
                <a:latin typeface="+mn-lt"/>
                <a:ea typeface="+mn-ea"/>
                <a:cs typeface="+mn-cs"/>
              </a:rPr>
              <a:t>1870s – attempted universal education, and local school boards were focussing on the ‘Three Rs’.</a:t>
            </a:r>
          </a:p>
          <a:p>
            <a:r>
              <a:rPr lang="en-GB" sz="1200" kern="1200" dirty="0">
                <a:solidFill>
                  <a:schemeClr val="tx1"/>
                </a:solidFill>
                <a:effectLst/>
                <a:latin typeface="+mn-lt"/>
                <a:ea typeface="+mn-ea"/>
                <a:cs typeface="+mn-cs"/>
              </a:rPr>
              <a:t>1902 – LEAs created and the modern subject-oriented curriculum emerged.</a:t>
            </a:r>
          </a:p>
          <a:p>
            <a:r>
              <a:rPr lang="en-GB" sz="1200" kern="1200" dirty="0">
                <a:solidFill>
                  <a:schemeClr val="tx1"/>
                </a:solidFill>
                <a:effectLst/>
                <a:latin typeface="+mn-lt"/>
                <a:ea typeface="+mn-ea"/>
                <a:cs typeface="+mn-cs"/>
              </a:rPr>
              <a:t>1944 – Education Act sets out post-war education system. 11+ test, the result of which dictated your future – grammar, secondary modern or technical, up to the age of 15.</a:t>
            </a:r>
          </a:p>
          <a:p>
            <a:r>
              <a:rPr lang="en-GB" sz="1200" kern="1200" dirty="0">
                <a:solidFill>
                  <a:schemeClr val="tx1"/>
                </a:solidFill>
                <a:effectLst/>
                <a:latin typeface="+mn-lt"/>
                <a:ea typeface="+mn-ea"/>
                <a:cs typeface="+mn-cs"/>
              </a:rPr>
              <a:t>1960s – Introduction of the comprehensive school – which was non-selective.</a:t>
            </a:r>
          </a:p>
          <a:p>
            <a:r>
              <a:rPr lang="en-GB" sz="1200" kern="1200" dirty="0">
                <a:solidFill>
                  <a:schemeClr val="tx1"/>
                </a:solidFill>
                <a:effectLst/>
                <a:latin typeface="+mn-lt"/>
                <a:ea typeface="+mn-ea"/>
                <a:cs typeface="+mn-cs"/>
              </a:rPr>
              <a:t>1982 – Cockcroft Report - mathematics teaching at all levels should include opportunities for</a:t>
            </a:r>
          </a:p>
          <a:p>
            <a:pPr marL="171450" lvl="0" indent="-171450">
              <a:buFont typeface="Arial" panose="020B0604020202020204" pitchFamily="34" charset="0"/>
              <a:buChar char="•"/>
            </a:pPr>
            <a:r>
              <a:rPr lang="en-GB" sz="1200" kern="1200" dirty="0">
                <a:solidFill>
                  <a:schemeClr val="tx1"/>
                </a:solidFill>
                <a:effectLst/>
                <a:latin typeface="+mn-lt"/>
                <a:ea typeface="+mn-ea"/>
                <a:cs typeface="+mn-cs"/>
              </a:rPr>
              <a:t>exposition by the teacher</a:t>
            </a:r>
          </a:p>
          <a:p>
            <a:pPr marL="171450" lvl="0" indent="-171450">
              <a:buFont typeface="Arial" panose="020B0604020202020204" pitchFamily="34" charset="0"/>
              <a:buChar char="•"/>
            </a:pPr>
            <a:r>
              <a:rPr lang="en-GB" sz="1200" kern="1200" dirty="0">
                <a:solidFill>
                  <a:schemeClr val="tx1"/>
                </a:solidFill>
                <a:effectLst/>
                <a:latin typeface="+mn-lt"/>
                <a:ea typeface="+mn-ea"/>
                <a:cs typeface="+mn-cs"/>
              </a:rPr>
              <a:t>discussion between teacher and pupils and between pupils themselves</a:t>
            </a:r>
          </a:p>
          <a:p>
            <a:pPr marL="171450" lvl="0" indent="-171450">
              <a:buFont typeface="Arial" panose="020B0604020202020204" pitchFamily="34" charset="0"/>
              <a:buChar char="•"/>
            </a:pPr>
            <a:r>
              <a:rPr lang="en-GB" sz="1200" kern="1200" dirty="0">
                <a:solidFill>
                  <a:schemeClr val="tx1"/>
                </a:solidFill>
                <a:effectLst/>
                <a:latin typeface="+mn-lt"/>
                <a:ea typeface="+mn-ea"/>
                <a:cs typeface="+mn-cs"/>
              </a:rPr>
              <a:t>appropriate practical work</a:t>
            </a:r>
          </a:p>
          <a:p>
            <a:pPr marL="171450" lvl="0" indent="-171450">
              <a:buFont typeface="Arial" panose="020B0604020202020204" pitchFamily="34" charset="0"/>
              <a:buChar char="•"/>
            </a:pPr>
            <a:r>
              <a:rPr lang="en-GB" sz="1200" kern="1200" dirty="0">
                <a:solidFill>
                  <a:schemeClr val="tx1"/>
                </a:solidFill>
                <a:effectLst/>
                <a:latin typeface="+mn-lt"/>
                <a:ea typeface="+mn-ea"/>
                <a:cs typeface="+mn-cs"/>
              </a:rPr>
              <a:t>consolidation and practice of fundamental skills and routines</a:t>
            </a:r>
          </a:p>
          <a:p>
            <a:pPr marL="171450" lvl="0" indent="-171450">
              <a:buFont typeface="Arial" panose="020B0604020202020204" pitchFamily="34" charset="0"/>
              <a:buChar char="•"/>
            </a:pPr>
            <a:r>
              <a:rPr lang="en-GB" sz="1200" kern="1200" dirty="0">
                <a:solidFill>
                  <a:schemeClr val="tx1"/>
                </a:solidFill>
                <a:effectLst/>
                <a:latin typeface="+mn-lt"/>
                <a:ea typeface="+mn-ea"/>
                <a:cs typeface="+mn-cs"/>
              </a:rPr>
              <a:t>problem solving, including the application of mathematics to everyday situations</a:t>
            </a:r>
          </a:p>
          <a:p>
            <a:pPr marL="171450" lvl="0" indent="-171450">
              <a:buFont typeface="Arial" panose="020B0604020202020204" pitchFamily="34" charset="0"/>
              <a:buChar char="•"/>
            </a:pPr>
            <a:r>
              <a:rPr lang="en-GB" sz="1200" kern="1200" dirty="0">
                <a:solidFill>
                  <a:schemeClr val="tx1"/>
                </a:solidFill>
                <a:effectLst/>
                <a:latin typeface="+mn-lt"/>
                <a:ea typeface="+mn-ea"/>
                <a:cs typeface="+mn-cs"/>
              </a:rPr>
              <a:t>investigational work.</a:t>
            </a:r>
          </a:p>
          <a:p>
            <a:r>
              <a:rPr lang="en-GB" sz="1200" kern="1200" dirty="0">
                <a:solidFill>
                  <a:schemeClr val="tx1"/>
                </a:solidFill>
                <a:effectLst/>
                <a:latin typeface="+mn-lt"/>
                <a:ea typeface="+mn-ea"/>
                <a:cs typeface="+mn-cs"/>
              </a:rPr>
              <a:t>(Cockcroft, 1982: 71).</a:t>
            </a:r>
          </a:p>
          <a:p>
            <a:r>
              <a:rPr lang="en-GB" sz="1200" kern="1200" dirty="0">
                <a:solidFill>
                  <a:schemeClr val="tx1"/>
                </a:solidFill>
                <a:effectLst/>
                <a:latin typeface="+mn-lt"/>
                <a:ea typeface="+mn-ea"/>
                <a:cs typeface="+mn-cs"/>
              </a:rPr>
              <a:t>1988 – National Curriculum of England and Wales, prior to which schools had considerable autonomy over their curriculum content. Prior to this there was a feeling that maths teaching was typified by…</a:t>
            </a:r>
          </a:p>
          <a:p>
            <a:pPr marL="0" indent="0">
              <a:buFont typeface="Arial" panose="020B0604020202020204" pitchFamily="34" charset="0"/>
              <a:buNone/>
            </a:pPr>
            <a:r>
              <a:rPr lang="en-GB" sz="1200" kern="1200" dirty="0">
                <a:solidFill>
                  <a:schemeClr val="tx1"/>
                </a:solidFill>
                <a:effectLst/>
                <a:latin typeface="+mn-lt"/>
                <a:ea typeface="+mn-ea"/>
                <a:cs typeface="+mn-cs"/>
              </a:rPr>
              <a:t>‘…a ‘technique-oriented curriculum’, through which learners memorise routines that could be more easily carried out by a computer, cannot help understanding, cannot develop meaning, cannot enable the learner to develop a critical stance either inside or outside mathematics’.</a:t>
            </a:r>
          </a:p>
          <a:p>
            <a:r>
              <a:rPr lang="en-GB" sz="1200" kern="1200" dirty="0">
                <a:solidFill>
                  <a:schemeClr val="tx1"/>
                </a:solidFill>
                <a:effectLst/>
                <a:latin typeface="+mn-lt"/>
                <a:ea typeface="+mn-ea"/>
                <a:cs typeface="+mn-cs"/>
              </a:rPr>
              <a:t>(Bishop, 1988: 7).</a:t>
            </a:r>
          </a:p>
          <a:p>
            <a:r>
              <a:rPr lang="en-GB" sz="1200" kern="1200" dirty="0">
                <a:solidFill>
                  <a:schemeClr val="tx1"/>
                </a:solidFill>
                <a:effectLst/>
                <a:latin typeface="+mn-lt"/>
                <a:ea typeface="+mn-ea"/>
                <a:cs typeface="+mn-cs"/>
              </a:rPr>
              <a:t>The original NC for maths was fragmented into 14 attainment targets each with 10 levels. While the NC prescribed the curriculum, it did not transform classroom pedagogy or attitudes to learning mathematics.</a:t>
            </a:r>
          </a:p>
          <a:p>
            <a:r>
              <a:rPr lang="en-GB" sz="1200" kern="1200" dirty="0">
                <a:solidFill>
                  <a:schemeClr val="tx1"/>
                </a:solidFill>
                <a:effectLst/>
                <a:latin typeface="+mn-lt"/>
                <a:ea typeface="+mn-ea"/>
                <a:cs typeface="+mn-cs"/>
              </a:rPr>
              <a:t>1996 – The National Numeracy Strategy arose out of the National Numeracy Project, led by a Numeracy Task Force in England. The strategy included an outline of expected teaching in mathematics for all pupils from Reception to Year 6. This included the structure of a lesson: Starter, Main teaching input and practice, followed by the Plenary.</a:t>
            </a:r>
          </a:p>
          <a:p>
            <a:r>
              <a:rPr lang="en-GB" sz="1200" kern="1200" dirty="0">
                <a:solidFill>
                  <a:schemeClr val="tx1"/>
                </a:solidFill>
                <a:effectLst/>
                <a:latin typeface="+mn-lt"/>
                <a:ea typeface="+mn-ea"/>
                <a:cs typeface="+mn-cs"/>
              </a:rPr>
              <a:t>2008 – Williams Review.</a:t>
            </a:r>
          </a:p>
          <a:p>
            <a:r>
              <a:rPr lang="en-GB" sz="1200" kern="1200" dirty="0">
                <a:solidFill>
                  <a:schemeClr val="tx1"/>
                </a:solidFill>
                <a:effectLst/>
                <a:latin typeface="+mn-lt"/>
                <a:ea typeface="+mn-ea"/>
                <a:cs typeface="+mn-cs"/>
              </a:rPr>
              <a:t>Key findings… </a:t>
            </a:r>
            <a:r>
              <a:rPr lang="en-US" sz="1200" kern="1200" dirty="0">
                <a:solidFill>
                  <a:schemeClr val="tx1"/>
                </a:solidFill>
                <a:effectLst/>
                <a:latin typeface="+mn-lt"/>
                <a:ea typeface="+mn-ea"/>
                <a:cs typeface="+mn-cs"/>
              </a:rPr>
              <a:t>The importance of ITT and CPD because…</a:t>
            </a:r>
            <a:endParaRPr lang="en-GB"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Confidence and dexterity in the classroom are essential prerequisites for the successful teacher of mathematics and children are perhaps the most acutely sensitive barometer of any uncertainty on their part. The review believes that this confidence stems from deep mathematical subject and pedagogical knowledge and it has therefore examined the available provision in mathematics during Initial Teacher Training (ITT) and education. </a:t>
            </a:r>
            <a:endParaRPr lang="en-GB"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The need for an increased focus on the ‘use and application’ of mathematics and on the vitally important question of the classroom discussion of mathematics. It is often suggested that ‘mathematics itself is a language’ but it must not be overlooked that only by constructive dialogue in the medium of the English language in the classroom can logic and reasoning be fully developed – the factors at the very heart of embedded learning in mathematics.</a:t>
            </a:r>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In terms of curriculum – importance of attention to the sequencing of learning.</a:t>
            </a:r>
          </a:p>
          <a:p>
            <a:r>
              <a:rPr lang="en-GB" sz="1200" kern="1200" dirty="0">
                <a:solidFill>
                  <a:schemeClr val="tx1"/>
                </a:solidFill>
                <a:effectLst/>
                <a:latin typeface="+mn-lt"/>
                <a:ea typeface="+mn-ea"/>
                <a:cs typeface="+mn-cs"/>
              </a:rPr>
              <a:t>2014 – New Curriculum.</a:t>
            </a:r>
          </a:p>
          <a:p>
            <a:r>
              <a:rPr lang="en-GB" sz="1200" kern="1200" dirty="0">
                <a:solidFill>
                  <a:schemeClr val="tx1"/>
                </a:solidFill>
                <a:effectLst/>
                <a:latin typeface="+mn-lt"/>
                <a:ea typeface="+mn-ea"/>
                <a:cs typeface="+mn-cs"/>
              </a:rPr>
              <a:t>PISA tests – international research – high-performing jurisdictions.</a:t>
            </a:r>
          </a:p>
          <a:p>
            <a:r>
              <a:rPr lang="en-GB" sz="1200" kern="1200" dirty="0">
                <a:solidFill>
                  <a:schemeClr val="tx1"/>
                </a:solidFill>
                <a:effectLst/>
                <a:latin typeface="+mn-lt"/>
                <a:ea typeface="+mn-ea"/>
                <a:cs typeface="+mn-cs"/>
              </a:rPr>
              <a:t>Less, in more depth (was the plan) – period of consultation = New Curriculum.</a:t>
            </a:r>
          </a:p>
          <a:p>
            <a:r>
              <a:rPr lang="en-GB" sz="1200" kern="1200" dirty="0">
                <a:solidFill>
                  <a:schemeClr val="tx1"/>
                </a:solidFill>
                <a:effectLst/>
                <a:latin typeface="+mn-lt"/>
                <a:ea typeface="+mn-ea"/>
                <a:cs typeface="+mn-cs"/>
              </a:rPr>
              <a:t>Some elements removed.</a:t>
            </a:r>
          </a:p>
          <a:p>
            <a:r>
              <a:rPr lang="en-GB" sz="1200" kern="1200" dirty="0">
                <a:solidFill>
                  <a:schemeClr val="tx1"/>
                </a:solidFill>
                <a:effectLst/>
                <a:latin typeface="+mn-lt"/>
                <a:ea typeface="+mn-ea"/>
                <a:cs typeface="+mn-cs"/>
              </a:rPr>
              <a:t>Lots moved down a year group.</a:t>
            </a:r>
          </a:p>
          <a:p>
            <a:r>
              <a:rPr lang="en-GB" sz="1200" kern="1200" dirty="0">
                <a:solidFill>
                  <a:schemeClr val="tx1"/>
                </a:solidFill>
                <a:effectLst/>
                <a:latin typeface="+mn-lt"/>
                <a:ea typeface="+mn-ea"/>
                <a:cs typeface="+mn-cs"/>
              </a:rPr>
              <a:t>The MA 1 strand U&amp;A was removed as a strand and made into global statements to define the curriculum - </a:t>
            </a:r>
          </a:p>
          <a:p>
            <a:r>
              <a:rPr lang="en-GB" sz="1200" kern="1200" dirty="0">
                <a:solidFill>
                  <a:schemeClr val="tx1"/>
                </a:solidFill>
                <a:effectLst/>
                <a:latin typeface="+mn-lt"/>
                <a:ea typeface="+mn-ea"/>
                <a:cs typeface="+mn-cs"/>
              </a:rPr>
              <a:t>Previous curricula had a focus on either the functional, arithmetic element, or the problem-solving element – the current curriculum is trying to strike a balance between conceptual understanding and procedural fluency. To achieve this, the current curriculum states three aims:</a:t>
            </a:r>
          </a:p>
          <a:p>
            <a:r>
              <a:rPr lang="en-US" sz="1200" kern="1200" dirty="0">
                <a:solidFill>
                  <a:schemeClr val="tx1"/>
                </a:solidFill>
                <a:effectLst/>
                <a:latin typeface="+mn-lt"/>
                <a:ea typeface="+mn-ea"/>
                <a:cs typeface="+mn-cs"/>
              </a:rPr>
              <a:t>that all pupils: </a:t>
            </a:r>
            <a:endParaRPr lang="en-GB" sz="1200" kern="1200" dirty="0">
              <a:solidFill>
                <a:schemeClr val="tx1"/>
              </a:solidFill>
              <a:effectLst/>
              <a:latin typeface="+mn-lt"/>
              <a:ea typeface="+mn-ea"/>
              <a:cs typeface="+mn-cs"/>
            </a:endParaRPr>
          </a:p>
          <a:p>
            <a:pPr marL="228600" lvl="0" indent="-228600">
              <a:buFont typeface="+mj-lt"/>
              <a:buAutoNum type="arabicPeriod"/>
            </a:pPr>
            <a:r>
              <a:rPr lang="en-US" sz="1200" kern="1200" dirty="0">
                <a:solidFill>
                  <a:schemeClr val="tx1"/>
                </a:solidFill>
                <a:effectLst/>
                <a:latin typeface="+mn-lt"/>
                <a:ea typeface="+mn-ea"/>
                <a:cs typeface="+mn-cs"/>
              </a:rPr>
              <a:t>become </a:t>
            </a:r>
            <a:r>
              <a:rPr lang="en-US" sz="1200" b="1" u="sng" kern="1200" dirty="0">
                <a:solidFill>
                  <a:schemeClr val="tx1"/>
                </a:solidFill>
                <a:effectLst/>
                <a:latin typeface="+mn-lt"/>
                <a:ea typeface="+mn-ea"/>
                <a:cs typeface="+mn-cs"/>
              </a:rPr>
              <a:t>fluent</a:t>
            </a:r>
            <a:r>
              <a:rPr lang="en-US" sz="1200" kern="1200" dirty="0">
                <a:solidFill>
                  <a:schemeClr val="tx1"/>
                </a:solidFill>
                <a:effectLst/>
                <a:latin typeface="+mn-lt"/>
                <a:ea typeface="+mn-ea"/>
                <a:cs typeface="+mn-cs"/>
              </a:rPr>
              <a:t> in the fundamentals of mathematics, including through varied and frequent practice with increasingly complex problems over time, so that pupils develop conceptual understanding and the ability to recall and apply knowledge rapidly and accurately</a:t>
            </a:r>
            <a:endParaRPr lang="en-GB" sz="1200" kern="1200" dirty="0">
              <a:solidFill>
                <a:schemeClr val="tx1"/>
              </a:solidFill>
              <a:effectLst/>
              <a:latin typeface="+mn-lt"/>
              <a:ea typeface="+mn-ea"/>
              <a:cs typeface="+mn-cs"/>
            </a:endParaRPr>
          </a:p>
          <a:p>
            <a:pPr marL="228600" lvl="0" indent="-228600">
              <a:buFont typeface="+mj-lt"/>
              <a:buAutoNum type="arabicPeriod"/>
            </a:pPr>
            <a:r>
              <a:rPr lang="en-US" sz="1200" b="1" u="sng" kern="1200" dirty="0">
                <a:solidFill>
                  <a:schemeClr val="tx1"/>
                </a:solidFill>
                <a:effectLst/>
                <a:latin typeface="+mn-lt"/>
                <a:ea typeface="+mn-ea"/>
                <a:cs typeface="+mn-cs"/>
              </a:rPr>
              <a:t>reason mathematically</a:t>
            </a:r>
            <a:r>
              <a:rPr lang="en-US" sz="1200" b="0" u="none" kern="120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by following a line of enquiry, conjecturing relationships and </a:t>
            </a:r>
            <a:r>
              <a:rPr lang="en-US" sz="1200" kern="1200" dirty="0" err="1">
                <a:solidFill>
                  <a:schemeClr val="tx1"/>
                </a:solidFill>
                <a:effectLst/>
                <a:latin typeface="+mn-lt"/>
                <a:ea typeface="+mn-ea"/>
                <a:cs typeface="+mn-cs"/>
              </a:rPr>
              <a:t>generalisations</a:t>
            </a:r>
            <a:r>
              <a:rPr lang="en-US" sz="1200" kern="1200" dirty="0">
                <a:solidFill>
                  <a:schemeClr val="tx1"/>
                </a:solidFill>
                <a:effectLst/>
                <a:latin typeface="+mn-lt"/>
                <a:ea typeface="+mn-ea"/>
                <a:cs typeface="+mn-cs"/>
              </a:rPr>
              <a:t>, and developing an argument, justification or proof using mathematical language </a:t>
            </a:r>
            <a:endParaRPr lang="en-GB" sz="1200" kern="1200" dirty="0">
              <a:solidFill>
                <a:schemeClr val="tx1"/>
              </a:solidFill>
              <a:effectLst/>
              <a:latin typeface="+mn-lt"/>
              <a:ea typeface="+mn-ea"/>
              <a:cs typeface="+mn-cs"/>
            </a:endParaRPr>
          </a:p>
          <a:p>
            <a:pPr marL="228600" lvl="0" indent="-228600">
              <a:buFont typeface="+mj-lt"/>
              <a:buAutoNum type="arabicPeriod"/>
            </a:pPr>
            <a:r>
              <a:rPr lang="en-US" sz="1200" kern="1200" dirty="0">
                <a:solidFill>
                  <a:schemeClr val="tx1"/>
                </a:solidFill>
                <a:effectLst/>
                <a:latin typeface="+mn-lt"/>
                <a:ea typeface="+mn-ea"/>
                <a:cs typeface="+mn-cs"/>
              </a:rPr>
              <a:t>can </a:t>
            </a:r>
            <a:r>
              <a:rPr lang="en-US" sz="1200" b="1" u="sng" kern="1200" dirty="0">
                <a:solidFill>
                  <a:schemeClr val="tx1"/>
                </a:solidFill>
                <a:effectLst/>
                <a:latin typeface="+mn-lt"/>
                <a:ea typeface="+mn-ea"/>
                <a:cs typeface="+mn-cs"/>
              </a:rPr>
              <a:t>solve problems</a:t>
            </a:r>
            <a:r>
              <a:rPr lang="en-US" sz="1200" b="1" u="none" kern="120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by applying their mathematics to a variety of routine and non-routine problems with increasing sophistication, including breaking down problems into a series of simpler steps and persevering in seeking solutions. </a:t>
            </a:r>
            <a:endParaRPr lang="en-GB" sz="1200" kern="1200" dirty="0">
              <a:solidFill>
                <a:schemeClr val="tx1"/>
              </a:solidFill>
              <a:effectLst/>
              <a:latin typeface="+mn-lt"/>
              <a:ea typeface="+mn-ea"/>
              <a:cs typeface="+mn-cs"/>
            </a:endParaRPr>
          </a:p>
          <a:p>
            <a:endParaRPr lang="en-GB" dirty="0"/>
          </a:p>
        </p:txBody>
      </p:sp>
      <p:sp>
        <p:nvSpPr>
          <p:cNvPr id="4" name="Slide Number Placeholder 3"/>
          <p:cNvSpPr>
            <a:spLocks noGrp="1"/>
          </p:cNvSpPr>
          <p:nvPr>
            <p:ph type="sldNum" sz="quarter" idx="5"/>
          </p:nvPr>
        </p:nvSpPr>
        <p:spPr/>
        <p:txBody>
          <a:bodyPr/>
          <a:lstStyle/>
          <a:p>
            <a:pPr>
              <a:defRPr/>
            </a:pPr>
            <a:fld id="{4690288D-C24C-4B36-8822-8F2174DE7646}" type="slidenum">
              <a:rPr lang="en-GB" smtClean="0"/>
              <a:pPr>
                <a:defRPr/>
              </a:pPr>
              <a:t>10</a:t>
            </a:fld>
            <a:endParaRPr lang="en-GB"/>
          </a:p>
        </p:txBody>
      </p:sp>
    </p:spTree>
    <p:extLst>
      <p:ext uri="{BB962C8B-B14F-4D97-AF65-F5344CB8AC3E}">
        <p14:creationId xmlns:p14="http://schemas.microsoft.com/office/powerpoint/2010/main" val="349572306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2" name="Picture 2">
            <a:extLst>
              <a:ext uri="{FF2B5EF4-FFF2-40B4-BE49-F238E27FC236}">
                <a16:creationId xmlns:a16="http://schemas.microsoft.com/office/drawing/2014/main" id="{742129DB-7CCB-4DFF-A799-E554B533013B}"/>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p:blipFill>
        <p:spPr bwMode="auto">
          <a:xfrm>
            <a:off x="-7055" y="0"/>
            <a:ext cx="12228688" cy="6878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4036" name="Rectangle 4"/>
          <p:cNvSpPr>
            <a:spLocks noGrp="1" noChangeArrowheads="1"/>
          </p:cNvSpPr>
          <p:nvPr>
            <p:ph type="ctrTitle"/>
          </p:nvPr>
        </p:nvSpPr>
        <p:spPr>
          <a:xfrm>
            <a:off x="622301" y="476673"/>
            <a:ext cx="6049764" cy="648071"/>
          </a:xfrm>
        </p:spPr>
        <p:txBody>
          <a:bodyPr anchor="t"/>
          <a:lstStyle>
            <a:lvl1pPr>
              <a:defRPr>
                <a:solidFill>
                  <a:schemeClr val="bg1"/>
                </a:solidFill>
                <a:latin typeface="Arial" panose="020B0604020202020204" pitchFamily="34" charset="0"/>
                <a:cs typeface="Arial" panose="020B0604020202020204" pitchFamily="34" charset="0"/>
              </a:defRPr>
            </a:lvl1pPr>
          </a:lstStyle>
          <a:p>
            <a:pPr lvl="0"/>
            <a:r>
              <a:rPr lang="en-GB" noProof="0" dirty="0"/>
              <a:t>Click to edit Master title style</a:t>
            </a:r>
          </a:p>
        </p:txBody>
      </p:sp>
      <p:sp>
        <p:nvSpPr>
          <p:cNvPr id="44037" name="Rectangle 5"/>
          <p:cNvSpPr>
            <a:spLocks noGrp="1" noChangeArrowheads="1"/>
          </p:cNvSpPr>
          <p:nvPr>
            <p:ph type="subTitle" idx="1"/>
          </p:nvPr>
        </p:nvSpPr>
        <p:spPr>
          <a:xfrm>
            <a:off x="609602" y="1268758"/>
            <a:ext cx="6062463" cy="1152130"/>
          </a:xfrm>
        </p:spPr>
        <p:txBody>
          <a:bodyPr>
            <a:normAutofit/>
          </a:bodyPr>
          <a:lstStyle>
            <a:lvl1pPr marL="0" indent="0">
              <a:buNone/>
              <a:defRPr sz="2400">
                <a:solidFill>
                  <a:schemeClr val="bg1"/>
                </a:solidFill>
                <a:latin typeface="Arial" panose="020B0604020202020204" pitchFamily="34" charset="0"/>
                <a:cs typeface="Arial" panose="020B0604020202020204" pitchFamily="34" charset="0"/>
              </a:defRPr>
            </a:lvl1pPr>
          </a:lstStyle>
          <a:p>
            <a:pPr lvl="0"/>
            <a:r>
              <a:rPr lang="en-GB" noProof="0" dirty="0"/>
              <a:t>Click to edit Master subtitle style</a:t>
            </a:r>
          </a:p>
        </p:txBody>
      </p:sp>
      <p:sp>
        <p:nvSpPr>
          <p:cNvPr id="7" name="Date Placeholder 6">
            <a:extLst>
              <a:ext uri="{FF2B5EF4-FFF2-40B4-BE49-F238E27FC236}">
                <a16:creationId xmlns:a16="http://schemas.microsoft.com/office/drawing/2014/main" id="{FF959467-41A6-455E-929A-E40D1059C340}"/>
              </a:ext>
            </a:extLst>
          </p:cNvPr>
          <p:cNvSpPr>
            <a:spLocks noGrp="1" noChangeArrowheads="1"/>
          </p:cNvSpPr>
          <p:nvPr>
            <p:ph type="dt" sz="half" idx="10"/>
          </p:nvPr>
        </p:nvSpPr>
        <p:spPr/>
        <p:txBody>
          <a:bodyPr/>
          <a:lstStyle>
            <a:lvl1pPr>
              <a:buNone/>
              <a:defRPr>
                <a:solidFill>
                  <a:schemeClr val="accent2"/>
                </a:solidFill>
              </a:defRPr>
            </a:lvl1pPr>
          </a:lstStyle>
          <a:p>
            <a:pPr>
              <a:defRPr/>
            </a:pPr>
            <a:endParaRPr lang="en-GB" dirty="0"/>
          </a:p>
        </p:txBody>
      </p:sp>
      <p:sp>
        <p:nvSpPr>
          <p:cNvPr id="8" name="Footer Placeholder 7">
            <a:extLst>
              <a:ext uri="{FF2B5EF4-FFF2-40B4-BE49-F238E27FC236}">
                <a16:creationId xmlns:a16="http://schemas.microsoft.com/office/drawing/2014/main" id="{80EA04C3-E93E-45FB-8B42-78A38976AF52}"/>
              </a:ext>
            </a:extLst>
          </p:cNvPr>
          <p:cNvSpPr>
            <a:spLocks noGrp="1" noChangeArrowheads="1"/>
          </p:cNvSpPr>
          <p:nvPr>
            <p:ph type="ftr" sz="quarter" idx="11"/>
          </p:nvPr>
        </p:nvSpPr>
        <p:spPr>
          <a:xfrm>
            <a:off x="3503085" y="6248400"/>
            <a:ext cx="8544983" cy="457200"/>
          </a:xfrm>
        </p:spPr>
        <p:txBody>
          <a:bodyPr/>
          <a:lstStyle>
            <a:lvl1pPr>
              <a:defRPr>
                <a:solidFill>
                  <a:schemeClr val="accent2"/>
                </a:solidFill>
              </a:defRPr>
            </a:lvl1pPr>
          </a:lstStyle>
          <a:p>
            <a:pPr>
              <a:defRPr/>
            </a:pPr>
            <a:endParaRPr lang="en-GB" dirty="0"/>
          </a:p>
        </p:txBody>
      </p:sp>
    </p:spTree>
    <p:extLst>
      <p:ext uri="{BB962C8B-B14F-4D97-AF65-F5344CB8AC3E}">
        <p14:creationId xmlns:p14="http://schemas.microsoft.com/office/powerpoint/2010/main" val="2796184162"/>
      </p:ext>
    </p:extLst>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1522275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51511F86-0498-45AC-91EB-811F623B6D95}"/>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2" name="Title 1"/>
          <p:cNvSpPr>
            <a:spLocks noGrp="1"/>
          </p:cNvSpPr>
          <p:nvPr>
            <p:ph type="title"/>
          </p:nvPr>
        </p:nvSpPr>
        <p:spPr>
          <a:xfrm>
            <a:off x="601035" y="430660"/>
            <a:ext cx="10972800" cy="982117"/>
          </a:xfrm>
        </p:spPr>
        <p:txBody>
          <a:bodyPr anchor="t"/>
          <a:lstStyle>
            <a:lvl1pPr>
              <a:defRPr>
                <a:solidFill>
                  <a:srgbClr val="585858"/>
                </a:solidFill>
                <a:latin typeface="Arial" panose="020B0604020202020204" pitchFamily="34" charset="0"/>
                <a:cs typeface="Arial" panose="020B0604020202020204" pitchFamily="34" charset="0"/>
              </a:defRPr>
            </a:lvl1pPr>
          </a:lstStyle>
          <a:p>
            <a:r>
              <a:rPr lang="en-US" dirty="0"/>
              <a:t>Click to edit Master title style</a:t>
            </a:r>
            <a:endParaRPr lang="en-GB" dirty="0"/>
          </a:p>
        </p:txBody>
      </p:sp>
      <p:sp>
        <p:nvSpPr>
          <p:cNvPr id="3" name="Content Placeholder 2"/>
          <p:cNvSpPr>
            <a:spLocks noGrp="1"/>
          </p:cNvSpPr>
          <p:nvPr>
            <p:ph idx="1"/>
          </p:nvPr>
        </p:nvSpPr>
        <p:spPr>
          <a:xfrm>
            <a:off x="609600" y="1556792"/>
            <a:ext cx="10972800" cy="3888432"/>
          </a:xfrm>
        </p:spPr>
        <p:txBody>
          <a:bodyPr>
            <a:normAutofit/>
          </a:bodyPr>
          <a:lstStyle>
            <a:lvl1pPr marL="342900" indent="-342900">
              <a:buFont typeface="Arial" panose="020B0604020202020204" pitchFamily="34" charset="0"/>
              <a:buChar char="•"/>
              <a:defRPr sz="2400">
                <a:solidFill>
                  <a:srgbClr val="585858"/>
                </a:solidFill>
                <a:latin typeface="Arial" panose="020B0604020202020204" pitchFamily="34" charset="0"/>
                <a:cs typeface="Arial" panose="020B0604020202020204" pitchFamily="34" charset="0"/>
              </a:defRPr>
            </a:lvl1pPr>
            <a:lvl2pPr marL="742950" indent="-285750">
              <a:buClr>
                <a:srgbClr val="585858"/>
              </a:buClr>
              <a:buFont typeface="Arial" panose="020B0604020202020204" pitchFamily="34" charset="0"/>
              <a:buChar char="•"/>
              <a:defRPr sz="2000">
                <a:solidFill>
                  <a:srgbClr val="585858"/>
                </a:solidFill>
                <a:latin typeface="Arial" panose="020B0604020202020204" pitchFamily="34" charset="0"/>
                <a:cs typeface="Arial" panose="020B0604020202020204" pitchFamily="34" charset="0"/>
              </a:defRPr>
            </a:lvl2pPr>
            <a:lvl3pPr marL="1143000" indent="-228600">
              <a:buClr>
                <a:srgbClr val="585858"/>
              </a:buClr>
              <a:buFont typeface="Arial" panose="020B0604020202020204" pitchFamily="34" charset="0"/>
              <a:buChar char="•"/>
              <a:defRPr sz="1800">
                <a:solidFill>
                  <a:srgbClr val="585858"/>
                </a:solidFill>
                <a:latin typeface="Arial" panose="020B0604020202020204" pitchFamily="34" charset="0"/>
                <a:cs typeface="Arial" panose="020B0604020202020204" pitchFamily="34" charset="0"/>
              </a:defRPr>
            </a:lvl3pPr>
            <a:lvl4pPr marL="1600200" indent="-228600">
              <a:buClr>
                <a:srgbClr val="585858"/>
              </a:buClr>
              <a:buFont typeface="Arial" panose="020B0604020202020204" pitchFamily="34" charset="0"/>
              <a:buChar char="•"/>
              <a:defRPr sz="1600">
                <a:solidFill>
                  <a:srgbClr val="585858"/>
                </a:solidFill>
                <a:latin typeface="Arial" panose="020B0604020202020204" pitchFamily="34" charset="0"/>
                <a:cs typeface="Arial" panose="020B0604020202020204" pitchFamily="34" charset="0"/>
              </a:defRPr>
            </a:lvl4pPr>
            <a:lvl5pPr marL="2057400" indent="-228600">
              <a:buClr>
                <a:srgbClr val="585858"/>
              </a:buClr>
              <a:buFont typeface="Arial" panose="020B0604020202020204" pitchFamily="34" charset="0"/>
              <a:buChar char="•"/>
              <a:defRPr sz="1600">
                <a:solidFill>
                  <a:srgbClr val="585858"/>
                </a:solidFill>
                <a:latin typeface="Arial" panose="020B0604020202020204" pitchFamily="34" charset="0"/>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6" name="Rectangle 6">
            <a:extLst>
              <a:ext uri="{FF2B5EF4-FFF2-40B4-BE49-F238E27FC236}">
                <a16:creationId xmlns:a16="http://schemas.microsoft.com/office/drawing/2014/main" id="{1F4B3B01-5D20-46B9-B2C9-7FD7F2BEA99B}"/>
              </a:ext>
            </a:extLst>
          </p:cNvPr>
          <p:cNvSpPr>
            <a:spLocks noGrp="1" noChangeArrowheads="1"/>
          </p:cNvSpPr>
          <p:nvPr>
            <p:ph type="dt" sz="half" idx="10"/>
          </p:nvPr>
        </p:nvSpPr>
        <p:spPr/>
        <p:txBody>
          <a:bodyPr/>
          <a:lstStyle>
            <a:lvl1pPr>
              <a:defRPr/>
            </a:lvl1pPr>
          </a:lstStyle>
          <a:p>
            <a:pPr>
              <a:defRPr/>
            </a:pPr>
            <a:endParaRPr lang="en-GB"/>
          </a:p>
        </p:txBody>
      </p:sp>
      <p:sp>
        <p:nvSpPr>
          <p:cNvPr id="7" name="Rectangle 7">
            <a:extLst>
              <a:ext uri="{FF2B5EF4-FFF2-40B4-BE49-F238E27FC236}">
                <a16:creationId xmlns:a16="http://schemas.microsoft.com/office/drawing/2014/main" id="{81515C61-0F49-4F5A-803B-A05DF82E1CB6}"/>
              </a:ext>
            </a:extLst>
          </p:cNvPr>
          <p:cNvSpPr>
            <a:spLocks noGrp="1" noChangeArrowheads="1"/>
          </p:cNvSpPr>
          <p:nvPr>
            <p:ph type="ftr" sz="quarter" idx="11"/>
          </p:nvPr>
        </p:nvSpPr>
        <p:spPr/>
        <p:txBody>
          <a:bodyPr/>
          <a:lstStyle>
            <a:lvl1pPr>
              <a:defRPr/>
            </a:lvl1pPr>
          </a:lstStyle>
          <a:p>
            <a:pPr>
              <a:defRPr/>
            </a:pPr>
            <a:endParaRPr lang="en-GB"/>
          </a:p>
        </p:txBody>
      </p:sp>
      <p:sp>
        <p:nvSpPr>
          <p:cNvPr id="8" name="Rectangle 8">
            <a:extLst>
              <a:ext uri="{FF2B5EF4-FFF2-40B4-BE49-F238E27FC236}">
                <a16:creationId xmlns:a16="http://schemas.microsoft.com/office/drawing/2014/main" id="{F229D3AA-4483-4C24-8D12-A457557489A3}"/>
              </a:ext>
            </a:extLst>
          </p:cNvPr>
          <p:cNvSpPr>
            <a:spLocks noGrp="1" noChangeArrowheads="1"/>
          </p:cNvSpPr>
          <p:nvPr>
            <p:ph type="sldNum" sz="quarter" idx="12"/>
          </p:nvPr>
        </p:nvSpPr>
        <p:spPr/>
        <p:txBody>
          <a:bodyPr/>
          <a:lstStyle>
            <a:lvl1pPr>
              <a:defRPr/>
            </a:lvl1pPr>
          </a:lstStyle>
          <a:p>
            <a:fld id="{4DB3256F-83C8-4422-BB4B-79DB90083B87}" type="slidenum">
              <a:rPr lang="en-GB" altLang="en-US"/>
              <a:pPr/>
              <a:t>‹#›</a:t>
            </a:fld>
            <a:endParaRPr lang="en-GB" altLang="en-US"/>
          </a:p>
        </p:txBody>
      </p:sp>
    </p:spTree>
    <p:extLst>
      <p:ext uri="{BB962C8B-B14F-4D97-AF65-F5344CB8AC3E}">
        <p14:creationId xmlns:p14="http://schemas.microsoft.com/office/powerpoint/2010/main" val="396179218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1FB39D9A-8B44-421F-82E0-5688E369053C}"/>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5" name="Rectangle 6">
            <a:extLst>
              <a:ext uri="{FF2B5EF4-FFF2-40B4-BE49-F238E27FC236}">
                <a16:creationId xmlns:a16="http://schemas.microsoft.com/office/drawing/2014/main" id="{729FEB22-335A-41BD-B17B-784C9EEF9ACD}"/>
              </a:ext>
            </a:extLst>
          </p:cNvPr>
          <p:cNvSpPr>
            <a:spLocks noGrp="1" noChangeArrowheads="1"/>
          </p:cNvSpPr>
          <p:nvPr>
            <p:ph type="dt" sz="half" idx="10"/>
          </p:nvPr>
        </p:nvSpPr>
        <p:spPr/>
        <p:txBody>
          <a:bodyPr/>
          <a:lstStyle>
            <a:lvl1pPr>
              <a:buNone/>
              <a:defRPr/>
            </a:lvl1pPr>
          </a:lstStyle>
          <a:p>
            <a:pPr>
              <a:defRPr/>
            </a:pPr>
            <a:endParaRPr lang="en-GB" dirty="0"/>
          </a:p>
        </p:txBody>
      </p:sp>
      <p:sp>
        <p:nvSpPr>
          <p:cNvPr id="6" name="Rectangle 7">
            <a:extLst>
              <a:ext uri="{FF2B5EF4-FFF2-40B4-BE49-F238E27FC236}">
                <a16:creationId xmlns:a16="http://schemas.microsoft.com/office/drawing/2014/main" id="{0785812D-06FB-4137-82DA-4C8636188B3A}"/>
              </a:ext>
            </a:extLst>
          </p:cNvPr>
          <p:cNvSpPr>
            <a:spLocks noGrp="1" noChangeArrowheads="1"/>
          </p:cNvSpPr>
          <p:nvPr>
            <p:ph type="ftr" sz="quarter" idx="11"/>
          </p:nvPr>
        </p:nvSpPr>
        <p:spPr/>
        <p:txBody>
          <a:bodyPr/>
          <a:lstStyle>
            <a:lvl1pPr>
              <a:defRPr/>
            </a:lvl1pPr>
          </a:lstStyle>
          <a:p>
            <a:pPr>
              <a:defRPr/>
            </a:pPr>
            <a:endParaRPr lang="en-GB" dirty="0"/>
          </a:p>
        </p:txBody>
      </p:sp>
      <p:sp>
        <p:nvSpPr>
          <p:cNvPr id="7" name="Rectangle 8">
            <a:extLst>
              <a:ext uri="{FF2B5EF4-FFF2-40B4-BE49-F238E27FC236}">
                <a16:creationId xmlns:a16="http://schemas.microsoft.com/office/drawing/2014/main" id="{335DD14D-38EC-424C-AF0C-03BA91A64CBD}"/>
              </a:ext>
            </a:extLst>
          </p:cNvPr>
          <p:cNvSpPr>
            <a:spLocks noGrp="1" noChangeArrowheads="1"/>
          </p:cNvSpPr>
          <p:nvPr>
            <p:ph type="sldNum" sz="quarter" idx="12"/>
          </p:nvPr>
        </p:nvSpPr>
        <p:spPr/>
        <p:txBody>
          <a:bodyPr/>
          <a:lstStyle>
            <a:lvl1pPr>
              <a:defRPr/>
            </a:lvl1pPr>
          </a:lstStyle>
          <a:p>
            <a:pPr>
              <a:buFont typeface="Arial" panose="020B0604020202020204" pitchFamily="34" charset="0"/>
              <a:buNone/>
            </a:pPr>
            <a:endParaRPr lang="en-GB" altLang="en-US" dirty="0"/>
          </a:p>
        </p:txBody>
      </p:sp>
      <p:sp>
        <p:nvSpPr>
          <p:cNvPr id="11" name="Title 1">
            <a:extLst>
              <a:ext uri="{FF2B5EF4-FFF2-40B4-BE49-F238E27FC236}">
                <a16:creationId xmlns:a16="http://schemas.microsoft.com/office/drawing/2014/main" id="{EDD91F02-38ED-4B06-B867-E4F68C54EE80}"/>
              </a:ext>
            </a:extLst>
          </p:cNvPr>
          <p:cNvSpPr>
            <a:spLocks noGrp="1"/>
          </p:cNvSpPr>
          <p:nvPr>
            <p:ph type="title"/>
          </p:nvPr>
        </p:nvSpPr>
        <p:spPr>
          <a:xfrm>
            <a:off x="601035" y="430660"/>
            <a:ext cx="10972800" cy="982117"/>
          </a:xfrm>
        </p:spPr>
        <p:txBody>
          <a:bodyPr anchor="t"/>
          <a:lstStyle>
            <a:lvl1pPr>
              <a:defRPr>
                <a:solidFill>
                  <a:srgbClr val="585858"/>
                </a:solidFill>
                <a:latin typeface="Arial" panose="020B0604020202020204" pitchFamily="34" charset="0"/>
                <a:cs typeface="Arial" panose="020B0604020202020204" pitchFamily="34" charset="0"/>
              </a:defRPr>
            </a:lvl1pPr>
          </a:lstStyle>
          <a:p>
            <a:r>
              <a:rPr lang="en-US" dirty="0"/>
              <a:t>Click to edit Master title style</a:t>
            </a:r>
            <a:endParaRPr lang="en-GB" dirty="0"/>
          </a:p>
        </p:txBody>
      </p:sp>
    </p:spTree>
    <p:extLst>
      <p:ext uri="{BB962C8B-B14F-4D97-AF65-F5344CB8AC3E}">
        <p14:creationId xmlns:p14="http://schemas.microsoft.com/office/powerpoint/2010/main" val="82327940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E8007C0-F29A-4315-965C-24C897F13479}"/>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2" name="Title 1"/>
          <p:cNvSpPr>
            <a:spLocks noGrp="1"/>
          </p:cNvSpPr>
          <p:nvPr>
            <p:ph type="title"/>
          </p:nvPr>
        </p:nvSpPr>
        <p:spPr>
          <a:xfrm>
            <a:off x="609600" y="4149080"/>
            <a:ext cx="10972800" cy="426170"/>
          </a:xfrm>
        </p:spPr>
        <p:txBody>
          <a:bodyPr/>
          <a:lstStyle>
            <a:lvl1pPr algn="l">
              <a:defRPr sz="2000" b="1">
                <a:solidFill>
                  <a:srgbClr val="585858"/>
                </a:solidFill>
              </a:defRPr>
            </a:lvl1pPr>
          </a:lstStyle>
          <a:p>
            <a:r>
              <a:rPr lang="en-US" dirty="0"/>
              <a:t>Click to edit Master title style</a:t>
            </a:r>
            <a:endParaRPr lang="en-GB" dirty="0"/>
          </a:p>
        </p:txBody>
      </p:sp>
      <p:sp>
        <p:nvSpPr>
          <p:cNvPr id="3" name="Picture Placeholder 2"/>
          <p:cNvSpPr>
            <a:spLocks noGrp="1"/>
          </p:cNvSpPr>
          <p:nvPr>
            <p:ph type="pic" idx="1"/>
          </p:nvPr>
        </p:nvSpPr>
        <p:spPr>
          <a:xfrm>
            <a:off x="609600" y="444954"/>
            <a:ext cx="10972800" cy="3560111"/>
          </a:xfrm>
        </p:spPr>
        <p:txBody>
          <a:bodyPr/>
          <a:lstStyle>
            <a:lvl1pPr marL="0" indent="0">
              <a:buNone/>
              <a:defRPr sz="3200">
                <a:solidFill>
                  <a:srgbClr val="585858"/>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dirty="0"/>
          </a:p>
        </p:txBody>
      </p:sp>
      <p:sp>
        <p:nvSpPr>
          <p:cNvPr id="4" name="Text Placeholder 3"/>
          <p:cNvSpPr>
            <a:spLocks noGrp="1"/>
          </p:cNvSpPr>
          <p:nvPr>
            <p:ph type="body" sz="half" idx="2"/>
          </p:nvPr>
        </p:nvSpPr>
        <p:spPr>
          <a:xfrm>
            <a:off x="609600" y="4725144"/>
            <a:ext cx="10972800" cy="720080"/>
          </a:xfrm>
        </p:spPr>
        <p:txBody>
          <a:bodyPr/>
          <a:lstStyle>
            <a:lvl1pPr marL="0" indent="0">
              <a:buNone/>
              <a:defRPr sz="1400">
                <a:solidFill>
                  <a:srgbClr val="585858"/>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7" name="Date Placeholder 6">
            <a:extLst>
              <a:ext uri="{FF2B5EF4-FFF2-40B4-BE49-F238E27FC236}">
                <a16:creationId xmlns:a16="http://schemas.microsoft.com/office/drawing/2014/main" id="{5DAF0D3A-200E-48B8-9EF9-7859E1660C49}"/>
              </a:ext>
            </a:extLst>
          </p:cNvPr>
          <p:cNvSpPr>
            <a:spLocks noGrp="1" noChangeArrowheads="1"/>
          </p:cNvSpPr>
          <p:nvPr>
            <p:ph type="dt" sz="half" idx="10"/>
          </p:nvPr>
        </p:nvSpPr>
        <p:spPr/>
        <p:txBody>
          <a:bodyPr/>
          <a:lstStyle>
            <a:lvl1pPr>
              <a:buNone/>
              <a:defRPr/>
            </a:lvl1pPr>
          </a:lstStyle>
          <a:p>
            <a:pPr>
              <a:defRPr/>
            </a:pPr>
            <a:endParaRPr lang="en-GB" dirty="0"/>
          </a:p>
        </p:txBody>
      </p:sp>
      <p:sp>
        <p:nvSpPr>
          <p:cNvPr id="8" name="Footer Placeholder 7">
            <a:extLst>
              <a:ext uri="{FF2B5EF4-FFF2-40B4-BE49-F238E27FC236}">
                <a16:creationId xmlns:a16="http://schemas.microsoft.com/office/drawing/2014/main" id="{0CCEB8E3-53AE-439B-9428-72B81BD3B83C}"/>
              </a:ext>
            </a:extLst>
          </p:cNvPr>
          <p:cNvSpPr>
            <a:spLocks noGrp="1" noChangeArrowheads="1"/>
          </p:cNvSpPr>
          <p:nvPr>
            <p:ph type="ftr" sz="quarter" idx="11"/>
          </p:nvPr>
        </p:nvSpPr>
        <p:spPr/>
        <p:txBody>
          <a:bodyPr/>
          <a:lstStyle>
            <a:lvl1pPr>
              <a:defRPr/>
            </a:lvl1pPr>
          </a:lstStyle>
          <a:p>
            <a:pPr>
              <a:defRPr/>
            </a:pPr>
            <a:endParaRPr lang="en-GB" dirty="0"/>
          </a:p>
        </p:txBody>
      </p:sp>
      <p:sp>
        <p:nvSpPr>
          <p:cNvPr id="9" name="Slide Number Placeholder 8">
            <a:extLst>
              <a:ext uri="{FF2B5EF4-FFF2-40B4-BE49-F238E27FC236}">
                <a16:creationId xmlns:a16="http://schemas.microsoft.com/office/drawing/2014/main" id="{328C543D-1B00-4E11-9615-CDD988110A23}"/>
              </a:ext>
            </a:extLst>
          </p:cNvPr>
          <p:cNvSpPr>
            <a:spLocks noGrp="1" noChangeArrowheads="1"/>
          </p:cNvSpPr>
          <p:nvPr>
            <p:ph type="sldNum" sz="quarter" idx="12"/>
          </p:nvPr>
        </p:nvSpPr>
        <p:spPr/>
        <p:txBody>
          <a:bodyPr/>
          <a:lstStyle>
            <a:lvl1pPr>
              <a:defRPr/>
            </a:lvl1pPr>
          </a:lstStyle>
          <a:p>
            <a:pPr>
              <a:buFont typeface="Arial" panose="020B0604020202020204" pitchFamily="34" charset="0"/>
              <a:buNone/>
            </a:pPr>
            <a:endParaRPr lang="en-GB" altLang="en-US" dirty="0"/>
          </a:p>
        </p:txBody>
      </p:sp>
    </p:spTree>
    <p:extLst>
      <p:ext uri="{BB962C8B-B14F-4D97-AF65-F5344CB8AC3E}">
        <p14:creationId xmlns:p14="http://schemas.microsoft.com/office/powerpoint/2010/main" val="390124774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hank you">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0AD10152-7721-41A0-A6C5-8721C8D0EB17}"/>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p:blipFill>
        <p:spPr bwMode="auto">
          <a:xfrm>
            <a:off x="-7055" y="0"/>
            <a:ext cx="12228688" cy="6878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Date Placeholder 6">
            <a:extLst>
              <a:ext uri="{FF2B5EF4-FFF2-40B4-BE49-F238E27FC236}">
                <a16:creationId xmlns:a16="http://schemas.microsoft.com/office/drawing/2014/main" id="{FF959467-41A6-455E-929A-E40D1059C340}"/>
              </a:ext>
            </a:extLst>
          </p:cNvPr>
          <p:cNvSpPr>
            <a:spLocks noGrp="1" noChangeArrowheads="1"/>
          </p:cNvSpPr>
          <p:nvPr>
            <p:ph type="dt" sz="half" idx="10"/>
          </p:nvPr>
        </p:nvSpPr>
        <p:spPr/>
        <p:txBody>
          <a:bodyPr/>
          <a:lstStyle>
            <a:lvl1pPr>
              <a:buNone/>
              <a:defRPr>
                <a:solidFill>
                  <a:schemeClr val="accent2"/>
                </a:solidFill>
              </a:defRPr>
            </a:lvl1pPr>
          </a:lstStyle>
          <a:p>
            <a:pPr>
              <a:defRPr/>
            </a:pPr>
            <a:endParaRPr lang="en-GB" dirty="0"/>
          </a:p>
        </p:txBody>
      </p:sp>
      <p:sp>
        <p:nvSpPr>
          <p:cNvPr id="8" name="Footer Placeholder 7">
            <a:extLst>
              <a:ext uri="{FF2B5EF4-FFF2-40B4-BE49-F238E27FC236}">
                <a16:creationId xmlns:a16="http://schemas.microsoft.com/office/drawing/2014/main" id="{80EA04C3-E93E-45FB-8B42-78A38976AF52}"/>
              </a:ext>
            </a:extLst>
          </p:cNvPr>
          <p:cNvSpPr>
            <a:spLocks noGrp="1" noChangeArrowheads="1"/>
          </p:cNvSpPr>
          <p:nvPr>
            <p:ph type="ftr" sz="quarter" idx="11"/>
          </p:nvPr>
        </p:nvSpPr>
        <p:spPr>
          <a:xfrm>
            <a:off x="3503085" y="6248400"/>
            <a:ext cx="8544983" cy="457200"/>
          </a:xfrm>
        </p:spPr>
        <p:txBody>
          <a:bodyPr/>
          <a:lstStyle>
            <a:lvl1pPr>
              <a:defRPr>
                <a:solidFill>
                  <a:schemeClr val="accent2"/>
                </a:solidFill>
              </a:defRPr>
            </a:lvl1pPr>
          </a:lstStyle>
          <a:p>
            <a:pPr>
              <a:defRPr/>
            </a:pPr>
            <a:endParaRPr lang="en-GB" dirty="0"/>
          </a:p>
        </p:txBody>
      </p:sp>
      <p:sp>
        <p:nvSpPr>
          <p:cNvPr id="2" name="TextBox 1">
            <a:extLst>
              <a:ext uri="{FF2B5EF4-FFF2-40B4-BE49-F238E27FC236}">
                <a16:creationId xmlns:a16="http://schemas.microsoft.com/office/drawing/2014/main" id="{68D0B289-4844-44AC-86A0-5AEEE34C6957}"/>
              </a:ext>
            </a:extLst>
          </p:cNvPr>
          <p:cNvSpPr txBox="1"/>
          <p:nvPr userDrawn="1"/>
        </p:nvSpPr>
        <p:spPr>
          <a:xfrm>
            <a:off x="623392" y="2348880"/>
            <a:ext cx="5616624" cy="646331"/>
          </a:xfrm>
          <a:prstGeom prst="rect">
            <a:avLst/>
          </a:prstGeom>
          <a:noFill/>
        </p:spPr>
        <p:txBody>
          <a:bodyPr wrap="square" rtlCol="0">
            <a:spAutoFit/>
          </a:bodyPr>
          <a:lstStyle/>
          <a:p>
            <a:pPr>
              <a:buNone/>
            </a:pPr>
            <a:r>
              <a:rPr lang="en-GB" sz="3600" b="1" noProof="0" dirty="0">
                <a:solidFill>
                  <a:schemeClr val="bg1"/>
                </a:solidFill>
              </a:rPr>
              <a:t>Thank you</a:t>
            </a:r>
            <a:endParaRPr lang="en-GB" sz="3600" b="1" dirty="0">
              <a:solidFill>
                <a:schemeClr val="bg1"/>
              </a:solidFill>
            </a:endParaRPr>
          </a:p>
        </p:txBody>
      </p:sp>
    </p:spTree>
    <p:extLst>
      <p:ext uri="{BB962C8B-B14F-4D97-AF65-F5344CB8AC3E}">
        <p14:creationId xmlns:p14="http://schemas.microsoft.com/office/powerpoint/2010/main" val="3679661524"/>
      </p:ext>
    </p:extLst>
  </p:cSld>
  <p:clrMapOvr>
    <a:overrideClrMapping bg1="lt1" tx1="dk1" bg2="lt2" tx2="dk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83043FF3-1B19-4F6E-AED6-1F0E0B12665B}"/>
              </a:ext>
            </a:extLst>
          </p:cNvPr>
          <p:cNvSpPr>
            <a:spLocks noGrp="1"/>
          </p:cNvSpPr>
          <p:nvPr>
            <p:ph type="title"/>
          </p:nvPr>
        </p:nvSpPr>
        <p:spPr>
          <a:xfrm>
            <a:off x="609437" y="365125"/>
            <a:ext cx="10968567" cy="1325563"/>
          </a:xfrm>
          <a:prstGeom prst="rect">
            <a:avLst/>
          </a:prstGeom>
        </p:spPr>
        <p:txBody>
          <a:bodyPr vert="horz" lIns="91440" tIns="45720" rIns="91440" bIns="45720" rtlCol="0" anchor="ctr">
            <a:normAutofit/>
          </a:bodyPr>
          <a:lstStyle/>
          <a:p>
            <a:r>
              <a:rPr lang="en-US" dirty="0"/>
              <a:t>Click to edit Master title style</a:t>
            </a:r>
            <a:endParaRPr lang="en-GB" dirty="0"/>
          </a:p>
        </p:txBody>
      </p:sp>
      <p:sp>
        <p:nvSpPr>
          <p:cNvPr id="3" name="Text Placeholder 2">
            <a:extLst>
              <a:ext uri="{FF2B5EF4-FFF2-40B4-BE49-F238E27FC236}">
                <a16:creationId xmlns:a16="http://schemas.microsoft.com/office/drawing/2014/main" id="{1CA78F67-7D07-4B89-B1B7-77FCB2FBCB01}"/>
              </a:ext>
            </a:extLst>
          </p:cNvPr>
          <p:cNvSpPr>
            <a:spLocks noGrp="1"/>
          </p:cNvSpPr>
          <p:nvPr>
            <p:ph type="body" idx="1"/>
          </p:nvPr>
        </p:nvSpPr>
        <p:spPr>
          <a:xfrm>
            <a:off x="609437" y="1825625"/>
            <a:ext cx="10968567" cy="435133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4" name="Date Placeholder 3">
            <a:extLst>
              <a:ext uri="{FF2B5EF4-FFF2-40B4-BE49-F238E27FC236}">
                <a16:creationId xmlns:a16="http://schemas.microsoft.com/office/drawing/2014/main" id="{5C9AF1F1-6765-45EE-BEB9-185EDFB653E1}"/>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a:buFont typeface="Arial" panose="020B0604020202020204" pitchFamily="34" charset="0"/>
              <a:buNone/>
            </a:pPr>
            <a:fld id="{52CA6C61-5C46-4CCD-83FB-18DE309C7599}" type="datetimeFigureOut">
              <a:rPr lang="en-GB" smtClean="0"/>
              <a:pPr>
                <a:buFont typeface="Arial" panose="020B0604020202020204" pitchFamily="34" charset="0"/>
                <a:buNone/>
              </a:pPr>
              <a:t>23/11/2020</a:t>
            </a:fld>
            <a:endParaRPr lang="en-GB" dirty="0"/>
          </a:p>
        </p:txBody>
      </p:sp>
      <p:sp>
        <p:nvSpPr>
          <p:cNvPr id="5" name="Footer Placeholder 4">
            <a:extLst>
              <a:ext uri="{FF2B5EF4-FFF2-40B4-BE49-F238E27FC236}">
                <a16:creationId xmlns:a16="http://schemas.microsoft.com/office/drawing/2014/main" id="{223D2AC0-4764-4C71-9EC2-3E3309ED3F32}"/>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buNone/>
              <a:defRPr sz="1200">
                <a:solidFill>
                  <a:schemeClr val="tx1">
                    <a:tint val="75000"/>
                  </a:schemeClr>
                </a:solidFill>
              </a:defRPr>
            </a:lvl1pPr>
          </a:lstStyle>
          <a:p>
            <a:endParaRPr lang="en-GB" dirty="0"/>
          </a:p>
        </p:txBody>
      </p:sp>
      <p:sp>
        <p:nvSpPr>
          <p:cNvPr id="6" name="Slide Number Placeholder 5">
            <a:extLst>
              <a:ext uri="{FF2B5EF4-FFF2-40B4-BE49-F238E27FC236}">
                <a16:creationId xmlns:a16="http://schemas.microsoft.com/office/drawing/2014/main" id="{51279FDB-13C2-4DC1-8C93-EEA50C7287FF}"/>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a:buFont typeface="Arial" panose="020B0604020202020204" pitchFamily="34" charset="0"/>
              <a:buNone/>
            </a:pPr>
            <a:fld id="{3A4A998D-6F83-4D71-AA77-13FC1A139956}" type="slidenum">
              <a:rPr lang="en-GB" smtClean="0"/>
              <a:pPr>
                <a:buFont typeface="Arial" panose="020B0604020202020204" pitchFamily="34" charset="0"/>
                <a:buNone/>
              </a:pPr>
              <a:t>‹#›</a:t>
            </a:fld>
            <a:endParaRPr lang="en-GB" dirty="0"/>
          </a:p>
        </p:txBody>
      </p:sp>
    </p:spTree>
    <p:extLst>
      <p:ext uri="{BB962C8B-B14F-4D97-AF65-F5344CB8AC3E}">
        <p14:creationId xmlns:p14="http://schemas.microsoft.com/office/powerpoint/2010/main" val="3953001669"/>
      </p:ext>
    </p:extLst>
  </p:cSld>
  <p:clrMap bg1="lt1" tx1="dk1" bg2="lt2" tx2="dk2" accent1="accent1" accent2="accent2" accent3="accent3" accent4="accent4" accent5="accent5" accent6="accent6" hlink="hlink" folHlink="folHlink"/>
  <p:sldLayoutIdLst>
    <p:sldLayoutId id="2147483964" r:id="rId1"/>
    <p:sldLayoutId id="2147483965" r:id="rId2"/>
    <p:sldLayoutId id="2147483966" r:id="rId3"/>
    <p:sldLayoutId id="2147483967" r:id="rId4"/>
    <p:sldLayoutId id="2147483968" r:id="rId5"/>
    <p:sldLayoutId id="2147483969" r:id="rId6"/>
  </p:sldLayoutIdLst>
  <p:txStyles>
    <p:titleStyle>
      <a:lvl1pPr algn="l" defTabSz="914400" rtl="0" eaLnBrk="1" latinLnBrk="0" hangingPunct="1">
        <a:lnSpc>
          <a:spcPct val="90000"/>
        </a:lnSpc>
        <a:spcBef>
          <a:spcPct val="0"/>
        </a:spcBef>
        <a:buNone/>
        <a:defRPr sz="3600" b="1" kern="1200">
          <a:solidFill>
            <a:srgbClr val="585858"/>
          </a:solidFill>
          <a:latin typeface="Arial" panose="020B0604020202020204" pitchFamily="34" charset="0"/>
          <a:ea typeface="+mj-ea"/>
          <a:cs typeface="Arial" panose="020B0604020202020204" pitchFamily="34" charset="0"/>
        </a:defRPr>
      </a:lvl1pPr>
    </p:titleStyle>
    <p:bodyStyle>
      <a:lvl1pPr marL="342900" indent="-342900" algn="l" defTabSz="914400" rtl="0" eaLnBrk="1" latinLnBrk="0" hangingPunct="1">
        <a:lnSpc>
          <a:spcPct val="90000"/>
        </a:lnSpc>
        <a:spcBef>
          <a:spcPts val="1000"/>
        </a:spcBef>
        <a:buFont typeface="Arial" panose="020B0604020202020204" pitchFamily="34" charset="0"/>
        <a:buChar char="•"/>
        <a:defRPr sz="2400" kern="1200">
          <a:solidFill>
            <a:srgbClr val="585858"/>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rgbClr val="585858"/>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rgbClr val="585858"/>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rgbClr val="585858"/>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rgbClr val="585858"/>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9.xml"/><Relationship Id="rId1" Type="http://schemas.openxmlformats.org/officeDocument/2006/relationships/slideLayout" Target="../slideLayouts/slideLayout3.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16.xml"/><Relationship Id="rId1" Type="http://schemas.openxmlformats.org/officeDocument/2006/relationships/slideLayout" Target="../slideLayouts/slideLayout3.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hyperlink" Target="mailto:viv.lloyd@ncetm.org.uk" TargetMode="Externa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23.xml"/><Relationship Id="rId1" Type="http://schemas.openxmlformats.org/officeDocument/2006/relationships/slideLayout" Target="../slideLayouts/slideLayout3.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6.xml"/><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7.xm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3" Type="http://schemas.openxmlformats.org/officeDocument/2006/relationships/hyperlink" Target="https://eur02.safelinks.protection.outlook.com/?url=https://www.ncetm.org.uk/public/files/19990433/Developing_mastery_in_mathematics_october_2014.pdf&amp;data=02|01|viv.lloyd@ncetm.org.uk|291f693bbbfb4488169f08d7d5623e76|78731c4015ca4cd7938f4960a2cb0713|0|1|637212490237956550&amp;sdata=ABf762tJ1HJ7HVNGKvUdunH2xdWRrL4hP2JlWJF3%2BRM%3D&amp;reserved=0" TargetMode="External"/><Relationship Id="rId2" Type="http://schemas.openxmlformats.org/officeDocument/2006/relationships/hyperlink" Target="https://eur02.safelinks.protection.outlook.com/?url=https://www.ted.com/talks/dan_finkel_5_ways_to_share_math_with_kids?language%3Den&amp;data=02|01|viv.lloyd@ncetm.org.uk|291f693bbbfb4488169f08d7d5623e76|78731c4015ca4cd7938f4960a2cb0713|0|1|637212490237956550&amp;sdata=QlvQMZgsazsfs9Ex6wMNJjT1mvRLoYiYyDdRsbA4nts%3D&amp;reserved=0" TargetMode="External"/><Relationship Id="rId1" Type="http://schemas.openxmlformats.org/officeDocument/2006/relationships/slideLayout" Target="../slideLayouts/slideLayout3.xml"/><Relationship Id="rId4" Type="http://schemas.openxmlformats.org/officeDocument/2006/relationships/hyperlink" Target="https://eur02.safelinks.protection.outlook.com/?url=https://www.ncetm.org.uk/files/37086535/The%2BEssence%2Bof%2BMaths%2BTeaching%2Bfor%2BMastery%2Bjune%2B2016.pdf&amp;data=02|01|viv.lloyd@ncetm.org.uk|291f693bbbfb4488169f08d7d5623e76|78731c4015ca4cd7938f4960a2cb0713|0|1|637212490237966546&amp;sdata=nOvu4LCy667sUPi5eeypU99dHUp5%2BweUQAH1KNLjwyE%3D&amp;reserved=0" TargetMode="Externa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CE12241-E56C-44D1-B74A-6B7BB9D529D8}"/>
              </a:ext>
            </a:extLst>
          </p:cNvPr>
          <p:cNvSpPr>
            <a:spLocks noGrp="1"/>
          </p:cNvSpPr>
          <p:nvPr>
            <p:ph type="ctrTitle"/>
          </p:nvPr>
        </p:nvSpPr>
        <p:spPr>
          <a:xfrm>
            <a:off x="191344" y="692696"/>
            <a:ext cx="7239000" cy="758825"/>
          </a:xfrm>
        </p:spPr>
        <p:txBody>
          <a:bodyPr>
            <a:noAutofit/>
          </a:bodyPr>
          <a:lstStyle/>
          <a:p>
            <a:r>
              <a:rPr lang="en-GB" altLang="en-US" sz="4400" dirty="0"/>
              <a:t>The big ideas of teaching for mastery </a:t>
            </a:r>
            <a:br>
              <a:rPr lang="en-GB" altLang="en-US" sz="4400" dirty="0"/>
            </a:br>
            <a:r>
              <a:rPr lang="en-GB" altLang="en-US" sz="4400" dirty="0"/>
              <a:t>Primary ITE Unit 1:</a:t>
            </a:r>
            <a:br>
              <a:rPr lang="en-GB" altLang="en-US" sz="4400" dirty="0"/>
            </a:br>
            <a:r>
              <a:rPr lang="en-GB" altLang="en-US" sz="4400" dirty="0"/>
              <a:t>Introduction to mastery</a:t>
            </a:r>
            <a:endParaRPr lang="en-GB" sz="4400" dirty="0"/>
          </a:p>
        </p:txBody>
      </p:sp>
    </p:spTree>
    <p:extLst>
      <p:ext uri="{BB962C8B-B14F-4D97-AF65-F5344CB8AC3E}">
        <p14:creationId xmlns:p14="http://schemas.microsoft.com/office/powerpoint/2010/main" val="72419209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3"/>
          <p:cNvSpPr txBox="1">
            <a:spLocks/>
          </p:cNvSpPr>
          <p:nvPr/>
        </p:nvSpPr>
        <p:spPr>
          <a:xfrm>
            <a:off x="0" y="404665"/>
            <a:ext cx="11928648" cy="89863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b="1" kern="1200">
                <a:solidFill>
                  <a:srgbClr val="1A4F73"/>
                </a:solidFill>
                <a:latin typeface="+mj-lt"/>
                <a:ea typeface="+mj-ea"/>
                <a:cs typeface="+mj-cs"/>
              </a:defRPr>
            </a:lvl1pPr>
          </a:lstStyle>
          <a:p>
            <a:r>
              <a:rPr lang="en-GB" sz="3600" dirty="0">
                <a:solidFill>
                  <a:srgbClr val="00628C"/>
                </a:solidFill>
              </a:rPr>
              <a:t>History does not repeat itself, but it does rhyme...</a:t>
            </a:r>
          </a:p>
        </p:txBody>
      </p:sp>
      <p:graphicFrame>
        <p:nvGraphicFramePr>
          <p:cNvPr id="2" name="Diagram 1"/>
          <p:cNvGraphicFramePr/>
          <p:nvPr>
            <p:extLst>
              <p:ext uri="{D42A27DB-BD31-4B8C-83A1-F6EECF244321}">
                <p14:modId xmlns:p14="http://schemas.microsoft.com/office/powerpoint/2010/main" val="3354399617"/>
              </p:ext>
            </p:extLst>
          </p:nvPr>
        </p:nvGraphicFramePr>
        <p:xfrm>
          <a:off x="407368" y="1338439"/>
          <a:ext cx="8856984" cy="453883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03780654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1125439"/>
            <a:ext cx="12360696" cy="4966717"/>
          </a:xfrm>
        </p:spPr>
        <p:txBody>
          <a:bodyPr>
            <a:noAutofit/>
          </a:bodyPr>
          <a:lstStyle/>
          <a:p>
            <a:pPr marL="0" indent="0">
              <a:spcAft>
                <a:spcPts val="1200"/>
              </a:spcAft>
              <a:buNone/>
            </a:pPr>
            <a:r>
              <a:rPr lang="en-GB" dirty="0">
                <a:solidFill>
                  <a:schemeClr val="tx1">
                    <a:lumMod val="50000"/>
                  </a:schemeClr>
                </a:solidFill>
              </a:rPr>
              <a:t>The national curriculum for mathematics aims to ensure that all pupils: </a:t>
            </a:r>
          </a:p>
          <a:p>
            <a:pPr>
              <a:spcAft>
                <a:spcPts val="1200"/>
              </a:spcAft>
            </a:pPr>
            <a:r>
              <a:rPr lang="en-GB" dirty="0"/>
              <a:t>become </a:t>
            </a:r>
            <a:r>
              <a:rPr lang="en-GB" b="1" dirty="0"/>
              <a:t>fluent </a:t>
            </a:r>
            <a:r>
              <a:rPr lang="en-GB" dirty="0"/>
              <a:t>in the fundamentals of mathematics, including through varied and frequent practice with increasingly complex problems over time, so that pupils develop conceptual understanding and the ability to recall and apply knowledge rapidly and accurately;</a:t>
            </a:r>
          </a:p>
          <a:p>
            <a:pPr>
              <a:spcAft>
                <a:spcPts val="1200"/>
              </a:spcAft>
            </a:pPr>
            <a:r>
              <a:rPr lang="en-GB" b="1" dirty="0"/>
              <a:t>reason mathematically </a:t>
            </a:r>
            <a:r>
              <a:rPr lang="en-GB" dirty="0"/>
              <a:t>by following a line of enquiry, conjecturing relationships and generalisations, and developing an argument, justification or proof using mathematical language; </a:t>
            </a:r>
          </a:p>
          <a:p>
            <a:pPr>
              <a:spcAft>
                <a:spcPts val="1200"/>
              </a:spcAft>
            </a:pPr>
            <a:r>
              <a:rPr lang="en-GB" dirty="0"/>
              <a:t>can </a:t>
            </a:r>
            <a:r>
              <a:rPr lang="en-GB" b="1" dirty="0"/>
              <a:t>solve problems </a:t>
            </a:r>
            <a:r>
              <a:rPr lang="en-GB" dirty="0"/>
              <a:t>by applying their mathematics to a variety of routine and non-routine problems with increasing sophistication, including breaking down problems into a series of simpler steps and persevering in seeking solutions. </a:t>
            </a:r>
          </a:p>
        </p:txBody>
      </p:sp>
      <p:sp>
        <p:nvSpPr>
          <p:cNvPr id="4" name="Title 3"/>
          <p:cNvSpPr>
            <a:spLocks noGrp="1"/>
          </p:cNvSpPr>
          <p:nvPr>
            <p:ph type="title"/>
          </p:nvPr>
        </p:nvSpPr>
        <p:spPr>
          <a:xfrm>
            <a:off x="335360" y="238780"/>
            <a:ext cx="7408952" cy="671775"/>
          </a:xfrm>
        </p:spPr>
        <p:txBody>
          <a:bodyPr>
            <a:noAutofit/>
          </a:bodyPr>
          <a:lstStyle/>
          <a:p>
            <a:r>
              <a:rPr lang="en-GB" sz="3200" dirty="0"/>
              <a:t>The National Curriculum says…</a:t>
            </a:r>
          </a:p>
        </p:txBody>
      </p:sp>
      <p:sp>
        <p:nvSpPr>
          <p:cNvPr id="6" name="Rectangle 5">
            <a:extLst>
              <a:ext uri="{FF2B5EF4-FFF2-40B4-BE49-F238E27FC236}">
                <a16:creationId xmlns:a16="http://schemas.microsoft.com/office/drawing/2014/main" id="{952FE88F-C3AD-4EDF-8CFD-803887E1F09D}"/>
              </a:ext>
            </a:extLst>
          </p:cNvPr>
          <p:cNvSpPr/>
          <p:nvPr/>
        </p:nvSpPr>
        <p:spPr>
          <a:xfrm>
            <a:off x="191344" y="6096000"/>
            <a:ext cx="8952904" cy="523220"/>
          </a:xfrm>
          <a:prstGeom prst="rect">
            <a:avLst/>
          </a:prstGeom>
        </p:spPr>
        <p:txBody>
          <a:bodyPr wrap="square">
            <a:spAutoFit/>
          </a:bodyPr>
          <a:lstStyle/>
          <a:p>
            <a:pPr algn="r">
              <a:buNone/>
            </a:pPr>
            <a:r>
              <a:rPr lang="en-GB" sz="1400" dirty="0"/>
              <a:t>DfE. (2013) </a:t>
            </a:r>
            <a:r>
              <a:rPr lang="en-GB" sz="1400" i="1" dirty="0"/>
              <a:t>The National Curriculum in England: Key Stages 1 and 2 framework document.</a:t>
            </a:r>
            <a:r>
              <a:rPr lang="en-GB" sz="1400" dirty="0"/>
              <a:t> DFE-00178-2013, September 2013. Crown Copyright.</a:t>
            </a:r>
          </a:p>
        </p:txBody>
      </p:sp>
    </p:spTree>
    <p:extLst>
      <p:ext uri="{BB962C8B-B14F-4D97-AF65-F5344CB8AC3E}">
        <p14:creationId xmlns:p14="http://schemas.microsoft.com/office/powerpoint/2010/main" val="241361196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E5C351-27E5-284E-B592-BD1E1B13E048}"/>
              </a:ext>
            </a:extLst>
          </p:cNvPr>
          <p:cNvSpPr>
            <a:spLocks noGrp="1"/>
          </p:cNvSpPr>
          <p:nvPr>
            <p:ph type="title"/>
          </p:nvPr>
        </p:nvSpPr>
        <p:spPr>
          <a:xfrm>
            <a:off x="267916" y="332656"/>
            <a:ext cx="5826224" cy="679921"/>
          </a:xfrm>
        </p:spPr>
        <p:txBody>
          <a:bodyPr/>
          <a:lstStyle/>
          <a:p>
            <a:r>
              <a:rPr lang="en-GB" dirty="0"/>
              <a:t>Reflection</a:t>
            </a:r>
          </a:p>
        </p:txBody>
      </p:sp>
      <p:sp>
        <p:nvSpPr>
          <p:cNvPr id="5" name="Cloud Callout 4">
            <a:extLst>
              <a:ext uri="{FF2B5EF4-FFF2-40B4-BE49-F238E27FC236}">
                <a16:creationId xmlns:a16="http://schemas.microsoft.com/office/drawing/2014/main" id="{A9A220FE-1673-44F4-8F74-A9E985480698}"/>
              </a:ext>
            </a:extLst>
          </p:cNvPr>
          <p:cNvSpPr/>
          <p:nvPr/>
        </p:nvSpPr>
        <p:spPr>
          <a:xfrm>
            <a:off x="1127448" y="1410841"/>
            <a:ext cx="8778552" cy="3797300"/>
          </a:xfrm>
          <a:prstGeom prst="cloudCallout">
            <a:avLst>
              <a:gd name="adj1" fmla="val -53442"/>
              <a:gd name="adj2" fmla="val 72165"/>
            </a:avLst>
          </a:prstGeom>
          <a:solidFill>
            <a:schemeClr val="accent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r>
              <a:rPr lang="en-US" dirty="0">
                <a:solidFill>
                  <a:schemeClr val="tx1">
                    <a:lumMod val="50000"/>
                  </a:schemeClr>
                </a:solidFill>
              </a:rPr>
              <a:t>The teaching you experienced, the teaching you are observing now:</a:t>
            </a:r>
          </a:p>
          <a:p>
            <a:pPr algn="ctr">
              <a:buNone/>
            </a:pPr>
            <a:r>
              <a:rPr lang="en-US" dirty="0">
                <a:solidFill>
                  <a:schemeClr val="tx1">
                    <a:lumMod val="50000"/>
                  </a:schemeClr>
                </a:solidFill>
              </a:rPr>
              <a:t> What’s the same? </a:t>
            </a:r>
          </a:p>
          <a:p>
            <a:pPr algn="ctr">
              <a:buNone/>
            </a:pPr>
            <a:r>
              <a:rPr lang="en-US" dirty="0">
                <a:solidFill>
                  <a:schemeClr val="tx1">
                    <a:lumMod val="50000"/>
                  </a:schemeClr>
                </a:solidFill>
              </a:rPr>
              <a:t>What’s different?</a:t>
            </a:r>
            <a:endParaRPr lang="en-GB" dirty="0">
              <a:solidFill>
                <a:schemeClr val="tx1">
                  <a:lumMod val="50000"/>
                </a:schemeClr>
              </a:solidFill>
            </a:endParaRPr>
          </a:p>
        </p:txBody>
      </p:sp>
    </p:spTree>
    <p:extLst>
      <p:ext uri="{BB962C8B-B14F-4D97-AF65-F5344CB8AC3E}">
        <p14:creationId xmlns:p14="http://schemas.microsoft.com/office/powerpoint/2010/main" val="112644751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a:stretch>
            <a:fillRect/>
          </a:stretch>
        </p:blipFill>
        <p:spPr>
          <a:xfrm>
            <a:off x="134007" y="1412776"/>
            <a:ext cx="8892989" cy="4757957"/>
          </a:xfrm>
          <a:prstGeom prst="rect">
            <a:avLst/>
          </a:prstGeom>
        </p:spPr>
      </p:pic>
      <p:sp>
        <p:nvSpPr>
          <p:cNvPr id="5" name="Title 1">
            <a:extLst>
              <a:ext uri="{FF2B5EF4-FFF2-40B4-BE49-F238E27FC236}">
                <a16:creationId xmlns:a16="http://schemas.microsoft.com/office/drawing/2014/main" id="{B990B88F-FC05-40A5-A982-A3102767560C}"/>
              </a:ext>
            </a:extLst>
          </p:cNvPr>
          <p:cNvSpPr>
            <a:spLocks noGrp="1"/>
          </p:cNvSpPr>
          <p:nvPr>
            <p:ph type="title"/>
          </p:nvPr>
        </p:nvSpPr>
        <p:spPr>
          <a:xfrm>
            <a:off x="6524" y="190248"/>
            <a:ext cx="8064896" cy="872022"/>
          </a:xfrm>
        </p:spPr>
        <p:txBody>
          <a:bodyPr>
            <a:normAutofit fontScale="90000"/>
          </a:bodyPr>
          <a:lstStyle/>
          <a:p>
            <a:r>
              <a:rPr lang="en-GB" sz="2800" dirty="0"/>
              <a:t>What do you notice?</a:t>
            </a:r>
            <a:br>
              <a:rPr lang="en-GB" sz="2800" dirty="0"/>
            </a:br>
            <a:r>
              <a:rPr lang="en-GB" sz="2800" dirty="0"/>
              <a:t>Where is your attention drawn to?</a:t>
            </a:r>
            <a:br>
              <a:rPr lang="en-GB" sz="2800" dirty="0"/>
            </a:br>
            <a:r>
              <a:rPr lang="en-GB" sz="2800" dirty="0"/>
              <a:t>What is it making you think about?</a:t>
            </a:r>
          </a:p>
        </p:txBody>
      </p:sp>
    </p:spTree>
    <p:extLst>
      <p:ext uri="{BB962C8B-B14F-4D97-AF65-F5344CB8AC3E}">
        <p14:creationId xmlns:p14="http://schemas.microsoft.com/office/powerpoint/2010/main" val="377194893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1967086" y="217702"/>
            <a:ext cx="8956106" cy="681919"/>
          </a:xfrm>
        </p:spPr>
        <p:txBody>
          <a:bodyPr>
            <a:noAutofit/>
          </a:bodyPr>
          <a:lstStyle/>
          <a:p>
            <a:r>
              <a:rPr lang="en-GB" sz="2400" dirty="0"/>
              <a:t>Which of these elements were present in the last activity?</a:t>
            </a:r>
          </a:p>
        </p:txBody>
      </p:sp>
      <p:sp>
        <p:nvSpPr>
          <p:cNvPr id="5" name="Content Placeholder 2">
            <a:extLst>
              <a:ext uri="{FF2B5EF4-FFF2-40B4-BE49-F238E27FC236}">
                <a16:creationId xmlns:a16="http://schemas.microsoft.com/office/drawing/2014/main" id="{3277283D-4AB7-4684-B5C5-27E9354AD0CF}"/>
              </a:ext>
            </a:extLst>
          </p:cNvPr>
          <p:cNvSpPr>
            <a:spLocks noGrp="1"/>
          </p:cNvSpPr>
          <p:nvPr>
            <p:ph idx="1"/>
          </p:nvPr>
        </p:nvSpPr>
        <p:spPr>
          <a:xfrm>
            <a:off x="2121208" y="985270"/>
            <a:ext cx="9725587" cy="4747984"/>
          </a:xfrm>
        </p:spPr>
        <p:txBody>
          <a:bodyPr>
            <a:normAutofit fontScale="77500" lnSpcReduction="20000"/>
          </a:bodyPr>
          <a:lstStyle/>
          <a:p>
            <a:pPr marL="0" indent="0">
              <a:spcAft>
                <a:spcPts val="1200"/>
              </a:spcAft>
              <a:buNone/>
            </a:pPr>
            <a:r>
              <a:rPr lang="en-GB" sz="3400" dirty="0">
                <a:solidFill>
                  <a:schemeClr val="tx1">
                    <a:lumMod val="50000"/>
                  </a:schemeClr>
                </a:solidFill>
              </a:rPr>
              <a:t>The national curriculum for mathematics aims to ensure that all pupils: </a:t>
            </a:r>
          </a:p>
          <a:p>
            <a:pPr>
              <a:spcAft>
                <a:spcPts val="1200"/>
              </a:spcAft>
            </a:pPr>
            <a:r>
              <a:rPr lang="en-GB" sz="3100" dirty="0"/>
              <a:t>become </a:t>
            </a:r>
            <a:r>
              <a:rPr lang="en-GB" sz="3100" b="1" dirty="0"/>
              <a:t>fluent </a:t>
            </a:r>
            <a:r>
              <a:rPr lang="en-GB" sz="3100" dirty="0"/>
              <a:t>in the fundamentals of mathematics, including through varied and frequent practice with increasingly complex problems over time, so that pupils develop conceptual understanding and the ability to recall and apply knowledge rapidly and accurately;</a:t>
            </a:r>
          </a:p>
          <a:p>
            <a:pPr>
              <a:spcAft>
                <a:spcPts val="1200"/>
              </a:spcAft>
            </a:pPr>
            <a:r>
              <a:rPr lang="en-GB" sz="3100" b="1" dirty="0"/>
              <a:t>reason mathematically </a:t>
            </a:r>
            <a:r>
              <a:rPr lang="en-GB" sz="3100" dirty="0"/>
              <a:t>by following a line of enquiry, conjecturing relationships and generalisations, and developing an argument, justification or proof using mathematical language; </a:t>
            </a:r>
          </a:p>
          <a:p>
            <a:pPr>
              <a:spcAft>
                <a:spcPts val="1200"/>
              </a:spcAft>
            </a:pPr>
            <a:r>
              <a:rPr lang="en-GB" sz="3100" dirty="0"/>
              <a:t>can </a:t>
            </a:r>
            <a:r>
              <a:rPr lang="en-GB" sz="3100" b="1" dirty="0"/>
              <a:t>solve problems </a:t>
            </a:r>
            <a:r>
              <a:rPr lang="en-GB" sz="3100" dirty="0"/>
              <a:t>by applying their mathematics to a variety of routine and non-routine problems with increasing sophistication, including breaking down problems into a series of simpler steps and persevering in seeking solutions. </a:t>
            </a:r>
          </a:p>
          <a:p>
            <a:pPr>
              <a:spcAft>
                <a:spcPts val="1200"/>
              </a:spcAft>
            </a:pPr>
            <a:endParaRPr lang="en-GB" sz="3000" dirty="0"/>
          </a:p>
        </p:txBody>
      </p:sp>
      <p:sp>
        <p:nvSpPr>
          <p:cNvPr id="7" name="TextBox 6">
            <a:extLst>
              <a:ext uri="{FF2B5EF4-FFF2-40B4-BE49-F238E27FC236}">
                <a16:creationId xmlns:a16="http://schemas.microsoft.com/office/drawing/2014/main" id="{390B25A1-D3CE-4C79-9902-49C5685CCEDC}"/>
              </a:ext>
            </a:extLst>
          </p:cNvPr>
          <p:cNvSpPr txBox="1"/>
          <p:nvPr/>
        </p:nvSpPr>
        <p:spPr>
          <a:xfrm>
            <a:off x="6888088" y="6309320"/>
            <a:ext cx="72008" cy="523220"/>
          </a:xfrm>
          <a:prstGeom prst="rect">
            <a:avLst/>
          </a:prstGeom>
          <a:noFill/>
        </p:spPr>
        <p:txBody>
          <a:bodyPr wrap="square" rtlCol="0">
            <a:spAutoFit/>
          </a:bodyPr>
          <a:lstStyle/>
          <a:p>
            <a:endParaRPr lang="en-GB" dirty="0"/>
          </a:p>
        </p:txBody>
      </p:sp>
      <p:sp>
        <p:nvSpPr>
          <p:cNvPr id="9" name="Rectangle 8">
            <a:extLst>
              <a:ext uri="{FF2B5EF4-FFF2-40B4-BE49-F238E27FC236}">
                <a16:creationId xmlns:a16="http://schemas.microsoft.com/office/drawing/2014/main" id="{0D6BC492-A56C-45E7-92B2-26F069262254}"/>
              </a:ext>
            </a:extLst>
          </p:cNvPr>
          <p:cNvSpPr/>
          <p:nvPr/>
        </p:nvSpPr>
        <p:spPr>
          <a:xfrm>
            <a:off x="2121208" y="6047710"/>
            <a:ext cx="6582944" cy="523220"/>
          </a:xfrm>
          <a:prstGeom prst="rect">
            <a:avLst/>
          </a:prstGeom>
        </p:spPr>
        <p:txBody>
          <a:bodyPr wrap="square">
            <a:spAutoFit/>
          </a:bodyPr>
          <a:lstStyle/>
          <a:p>
            <a:pPr algn="r">
              <a:buNone/>
            </a:pPr>
            <a:r>
              <a:rPr lang="en-GB" sz="1400" dirty="0"/>
              <a:t>DfE. (2013) </a:t>
            </a:r>
            <a:r>
              <a:rPr lang="en-GB" sz="1400" i="1" dirty="0"/>
              <a:t>The National Curriculum in England: Key Stages 1 and 2 framework document.</a:t>
            </a:r>
            <a:r>
              <a:rPr lang="en-GB" sz="1400" dirty="0"/>
              <a:t> DFE-00178-2013, September 2013. Crown Copyright.</a:t>
            </a:r>
          </a:p>
        </p:txBody>
      </p:sp>
      <p:pic>
        <p:nvPicPr>
          <p:cNvPr id="3" name="Picture 2"/>
          <p:cNvPicPr>
            <a:picLocks noChangeAspect="1"/>
          </p:cNvPicPr>
          <p:nvPr/>
        </p:nvPicPr>
        <p:blipFill rotWithShape="1">
          <a:blip r:embed="rId3" cstate="hqprint">
            <a:extLst>
              <a:ext uri="{28A0092B-C50C-407E-A947-70E740481C1C}">
                <a14:useLocalDpi xmlns:a14="http://schemas.microsoft.com/office/drawing/2010/main" val="0"/>
              </a:ext>
            </a:extLst>
          </a:blip>
          <a:srcRect l="1" t="9260" r="1" b="9259"/>
          <a:stretch/>
        </p:blipFill>
        <p:spPr>
          <a:xfrm>
            <a:off x="345204" y="-25460"/>
            <a:ext cx="1593282" cy="6858000"/>
          </a:xfrm>
          <a:prstGeom prst="rect">
            <a:avLst/>
          </a:prstGeom>
        </p:spPr>
      </p:pic>
    </p:spTree>
    <p:extLst>
      <p:ext uri="{BB962C8B-B14F-4D97-AF65-F5344CB8AC3E}">
        <p14:creationId xmlns:p14="http://schemas.microsoft.com/office/powerpoint/2010/main" val="34958850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xit" presetSubtype="0" fill="hold" grpId="0" nodeType="clickEffect">
                                  <p:stCondLst>
                                    <p:cond delay="0"/>
                                  </p:stCondLst>
                                  <p:childTnLst>
                                    <p:animEffect transition="out" filter="dissolve">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2927648" y="132055"/>
            <a:ext cx="8956106" cy="681919"/>
          </a:xfrm>
        </p:spPr>
        <p:txBody>
          <a:bodyPr>
            <a:noAutofit/>
          </a:bodyPr>
          <a:lstStyle/>
          <a:p>
            <a:r>
              <a:rPr lang="en-GB" sz="2400" dirty="0"/>
              <a:t>Which of these elements were present in the last activity?</a:t>
            </a:r>
          </a:p>
        </p:txBody>
      </p:sp>
      <p:sp>
        <p:nvSpPr>
          <p:cNvPr id="7" name="TextBox 6">
            <a:extLst>
              <a:ext uri="{FF2B5EF4-FFF2-40B4-BE49-F238E27FC236}">
                <a16:creationId xmlns:a16="http://schemas.microsoft.com/office/drawing/2014/main" id="{390B25A1-D3CE-4C79-9902-49C5685CCEDC}"/>
              </a:ext>
            </a:extLst>
          </p:cNvPr>
          <p:cNvSpPr txBox="1"/>
          <p:nvPr/>
        </p:nvSpPr>
        <p:spPr>
          <a:xfrm>
            <a:off x="6888088" y="6309320"/>
            <a:ext cx="72008" cy="523220"/>
          </a:xfrm>
          <a:prstGeom prst="rect">
            <a:avLst/>
          </a:prstGeom>
          <a:noFill/>
        </p:spPr>
        <p:txBody>
          <a:bodyPr wrap="square" rtlCol="0">
            <a:spAutoFit/>
          </a:bodyPr>
          <a:lstStyle/>
          <a:p>
            <a:endParaRPr lang="en-GB" dirty="0"/>
          </a:p>
        </p:txBody>
      </p:sp>
      <p:sp>
        <p:nvSpPr>
          <p:cNvPr id="8" name="TextBox 7">
            <a:extLst>
              <a:ext uri="{FF2B5EF4-FFF2-40B4-BE49-F238E27FC236}">
                <a16:creationId xmlns:a16="http://schemas.microsoft.com/office/drawing/2014/main" id="{E63231ED-E155-4587-8D2F-F2E1ABB696C5}"/>
              </a:ext>
            </a:extLst>
          </p:cNvPr>
          <p:cNvSpPr txBox="1"/>
          <p:nvPr/>
        </p:nvSpPr>
        <p:spPr>
          <a:xfrm>
            <a:off x="2909714" y="1102007"/>
            <a:ext cx="8658894" cy="3933384"/>
          </a:xfrm>
          <a:prstGeom prst="rect">
            <a:avLst/>
          </a:prstGeom>
          <a:noFill/>
        </p:spPr>
        <p:txBody>
          <a:bodyPr wrap="square" rtlCol="0">
            <a:spAutoFit/>
          </a:bodyPr>
          <a:lstStyle/>
          <a:p>
            <a:pPr>
              <a:buNone/>
            </a:pPr>
            <a:r>
              <a:rPr lang="en-GB" sz="2400" dirty="0"/>
              <a:t>Mathematics is an interconnected subject in which pupils need to be able to move fluently between representations of mathematical ideas. The programmes of study are, by necessity, organised into apparently distinct domains, but pupils should make rich connections across mathematical ideas to develop fluency, mathematical reasoning and competence in solving increasingly sophisticated problems. They should also apply their mathematical knowledge to science and other subjects.</a:t>
            </a:r>
          </a:p>
          <a:p>
            <a:endParaRPr lang="en-GB" dirty="0"/>
          </a:p>
        </p:txBody>
      </p:sp>
      <p:sp>
        <p:nvSpPr>
          <p:cNvPr id="9" name="Rectangle 8">
            <a:extLst>
              <a:ext uri="{FF2B5EF4-FFF2-40B4-BE49-F238E27FC236}">
                <a16:creationId xmlns:a16="http://schemas.microsoft.com/office/drawing/2014/main" id="{0D6BC492-A56C-45E7-92B2-26F069262254}"/>
              </a:ext>
            </a:extLst>
          </p:cNvPr>
          <p:cNvSpPr/>
          <p:nvPr/>
        </p:nvSpPr>
        <p:spPr>
          <a:xfrm>
            <a:off x="2877920" y="5987281"/>
            <a:ext cx="6458440" cy="523220"/>
          </a:xfrm>
          <a:prstGeom prst="rect">
            <a:avLst/>
          </a:prstGeom>
        </p:spPr>
        <p:txBody>
          <a:bodyPr wrap="square">
            <a:spAutoFit/>
          </a:bodyPr>
          <a:lstStyle/>
          <a:p>
            <a:pPr algn="r">
              <a:buNone/>
            </a:pPr>
            <a:r>
              <a:rPr lang="en-GB" sz="1400" dirty="0"/>
              <a:t>DfE. (2013) </a:t>
            </a:r>
            <a:r>
              <a:rPr lang="en-GB" sz="1400" i="1" dirty="0"/>
              <a:t>The National Curriculum in England: Key Stages 1 and 2 framework document.</a:t>
            </a:r>
            <a:r>
              <a:rPr lang="en-GB" sz="1400" dirty="0"/>
              <a:t> DFE-00178-2013, September 2013. Crown Copyright.</a:t>
            </a:r>
          </a:p>
        </p:txBody>
      </p:sp>
      <p:pic>
        <p:nvPicPr>
          <p:cNvPr id="3" name="Picture 2"/>
          <p:cNvPicPr>
            <a:picLocks noChangeAspect="1"/>
          </p:cNvPicPr>
          <p:nvPr/>
        </p:nvPicPr>
        <p:blipFill rotWithShape="1">
          <a:blip r:embed="rId3" cstate="hqprint">
            <a:extLst>
              <a:ext uri="{28A0092B-C50C-407E-A947-70E740481C1C}">
                <a14:useLocalDpi xmlns:a14="http://schemas.microsoft.com/office/drawing/2010/main" val="0"/>
              </a:ext>
            </a:extLst>
          </a:blip>
          <a:srcRect l="1" t="9260" r="1" b="9259"/>
          <a:stretch/>
        </p:blipFill>
        <p:spPr>
          <a:xfrm>
            <a:off x="1077571" y="-25460"/>
            <a:ext cx="1593282" cy="6858000"/>
          </a:xfrm>
          <a:prstGeom prst="rect">
            <a:avLst/>
          </a:prstGeom>
        </p:spPr>
      </p:pic>
    </p:spTree>
    <p:extLst>
      <p:ext uri="{BB962C8B-B14F-4D97-AF65-F5344CB8AC3E}">
        <p14:creationId xmlns:p14="http://schemas.microsoft.com/office/powerpoint/2010/main" val="13604611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peech Bubble: Rectangle 2">
            <a:extLst>
              <a:ext uri="{FF2B5EF4-FFF2-40B4-BE49-F238E27FC236}">
                <a16:creationId xmlns:a16="http://schemas.microsoft.com/office/drawing/2014/main" id="{594B0256-54F9-40BB-A44D-7771842324EC}"/>
              </a:ext>
            </a:extLst>
          </p:cNvPr>
          <p:cNvSpPr/>
          <p:nvPr/>
        </p:nvSpPr>
        <p:spPr bwMode="auto">
          <a:xfrm>
            <a:off x="1919536" y="2060848"/>
            <a:ext cx="7992888" cy="1504618"/>
          </a:xfrm>
          <a:prstGeom prst="wedgeRectCallout">
            <a:avLst>
              <a:gd name="adj1" fmla="val -48088"/>
              <a:gd name="adj2" fmla="val 130025"/>
            </a:avLst>
          </a:prstGeom>
          <a:solidFill>
            <a:schemeClr val="accent2">
              <a:lumMod val="75000"/>
            </a:schemeClr>
          </a:solidFill>
          <a:ln>
            <a:noFill/>
          </a:ln>
          <a:effectLst/>
        </p:spPr>
        <p:txBody>
          <a:bodyPr vert="horz" wrap="square" lIns="91440" tIns="45720" rIns="91440" bIns="45720" numCol="1" rtlCol="0" anchor="t" anchorCtr="0" compatLnSpc="1">
            <a:prstTxWarp prst="textNoShape">
              <a:avLst/>
            </a:prstTxWarp>
          </a:bodyPr>
          <a:lstStyle/>
          <a:p>
            <a:pPr marL="742950" indent="-285750">
              <a:buFont typeface="Arial" charset="0"/>
              <a:buChar char="●"/>
            </a:pPr>
            <a:endParaRPr lang="en-GB">
              <a:latin typeface="Arial" charset="0"/>
            </a:endParaRPr>
          </a:p>
        </p:txBody>
      </p:sp>
      <p:sp>
        <p:nvSpPr>
          <p:cNvPr id="2" name="Title 1">
            <a:extLst>
              <a:ext uri="{FF2B5EF4-FFF2-40B4-BE49-F238E27FC236}">
                <a16:creationId xmlns:a16="http://schemas.microsoft.com/office/drawing/2014/main" id="{A72AE3D8-0121-BF43-9650-81499913AEFB}"/>
              </a:ext>
            </a:extLst>
          </p:cNvPr>
          <p:cNvSpPr>
            <a:spLocks noGrp="1"/>
          </p:cNvSpPr>
          <p:nvPr>
            <p:ph type="title"/>
          </p:nvPr>
        </p:nvSpPr>
        <p:spPr/>
        <p:txBody>
          <a:bodyPr/>
          <a:lstStyle/>
          <a:p>
            <a:r>
              <a:rPr lang="en-GB" dirty="0"/>
              <a:t>Discuss</a:t>
            </a:r>
          </a:p>
        </p:txBody>
      </p:sp>
      <p:sp>
        <p:nvSpPr>
          <p:cNvPr id="5" name="TextBox 4">
            <a:extLst>
              <a:ext uri="{FF2B5EF4-FFF2-40B4-BE49-F238E27FC236}">
                <a16:creationId xmlns:a16="http://schemas.microsoft.com/office/drawing/2014/main" id="{057A8A2B-5027-4111-B17C-9A98EB5C8D74}"/>
              </a:ext>
            </a:extLst>
          </p:cNvPr>
          <p:cNvSpPr txBox="1"/>
          <p:nvPr/>
        </p:nvSpPr>
        <p:spPr>
          <a:xfrm>
            <a:off x="2135560" y="2276872"/>
            <a:ext cx="7776864" cy="1101840"/>
          </a:xfrm>
          <a:prstGeom prst="rect">
            <a:avLst/>
          </a:prstGeom>
          <a:noFill/>
        </p:spPr>
        <p:txBody>
          <a:bodyPr wrap="square" rtlCol="0">
            <a:spAutoFit/>
          </a:bodyPr>
          <a:lstStyle/>
          <a:p>
            <a:pPr>
              <a:buNone/>
            </a:pPr>
            <a:r>
              <a:rPr lang="en-GB" sz="3200" dirty="0">
                <a:solidFill>
                  <a:schemeClr val="tx1">
                    <a:lumMod val="50000"/>
                  </a:schemeClr>
                </a:solidFill>
              </a:rPr>
              <a:t>What makes a good mathematician? </a:t>
            </a:r>
          </a:p>
          <a:p>
            <a:endParaRPr lang="en-GB" dirty="0"/>
          </a:p>
        </p:txBody>
      </p:sp>
    </p:spTree>
    <p:extLst>
      <p:ext uri="{BB962C8B-B14F-4D97-AF65-F5344CB8AC3E}">
        <p14:creationId xmlns:p14="http://schemas.microsoft.com/office/powerpoint/2010/main" val="317965653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7722" y="307703"/>
            <a:ext cx="11758917" cy="1143000"/>
          </a:xfrm>
        </p:spPr>
        <p:txBody>
          <a:bodyPr>
            <a:noAutofit/>
          </a:bodyPr>
          <a:lstStyle/>
          <a:p>
            <a:r>
              <a:rPr lang="en-GB" sz="2800" dirty="0"/>
              <a:t>Assessment in primary schools: what did we value how has it shifted?</a:t>
            </a:r>
          </a:p>
        </p:txBody>
      </p:sp>
      <p:graphicFrame>
        <p:nvGraphicFramePr>
          <p:cNvPr id="5" name="Diagram 4"/>
          <p:cNvGraphicFramePr/>
          <p:nvPr>
            <p:extLst>
              <p:ext uri="{D42A27DB-BD31-4B8C-83A1-F6EECF244321}">
                <p14:modId xmlns:p14="http://schemas.microsoft.com/office/powerpoint/2010/main" val="3554152983"/>
              </p:ext>
            </p:extLst>
          </p:nvPr>
        </p:nvGraphicFramePr>
        <p:xfrm>
          <a:off x="630146" y="1771651"/>
          <a:ext cx="6589558" cy="4064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Rectangle: Rounded Corners 3">
            <a:extLst>
              <a:ext uri="{FF2B5EF4-FFF2-40B4-BE49-F238E27FC236}">
                <a16:creationId xmlns:a16="http://schemas.microsoft.com/office/drawing/2014/main" id="{1BB061BB-3CD4-4BEB-BD10-CEBFCC01207E}"/>
              </a:ext>
            </a:extLst>
          </p:cNvPr>
          <p:cNvSpPr/>
          <p:nvPr/>
        </p:nvSpPr>
        <p:spPr bwMode="auto">
          <a:xfrm>
            <a:off x="8616281" y="2564904"/>
            <a:ext cx="1591345" cy="864096"/>
          </a:xfrm>
          <a:prstGeom prst="round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457200"/>
            <a:endParaRPr lang="en-GB" dirty="0">
              <a:latin typeface="Arial" charset="0"/>
            </a:endParaRPr>
          </a:p>
        </p:txBody>
      </p:sp>
      <p:sp>
        <p:nvSpPr>
          <p:cNvPr id="6" name="Rectangle: Rounded Corners 5">
            <a:extLst>
              <a:ext uri="{FF2B5EF4-FFF2-40B4-BE49-F238E27FC236}">
                <a16:creationId xmlns:a16="http://schemas.microsoft.com/office/drawing/2014/main" id="{8691288E-6B23-4566-BD45-A926D4C448CD}"/>
              </a:ext>
            </a:extLst>
          </p:cNvPr>
          <p:cNvSpPr/>
          <p:nvPr/>
        </p:nvSpPr>
        <p:spPr bwMode="auto">
          <a:xfrm>
            <a:off x="7608167" y="2169914"/>
            <a:ext cx="3953687" cy="864096"/>
          </a:xfrm>
          <a:prstGeom prst="roundRect">
            <a:avLst/>
          </a:prstGeom>
          <a:noFill/>
          <a:ln w="952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a:buNone/>
            </a:pPr>
            <a:r>
              <a:rPr lang="en-GB" sz="1800" dirty="0">
                <a:latin typeface="Arial" charset="0"/>
              </a:rPr>
              <a:t>Emphasis on accelerating through the curriculum</a:t>
            </a:r>
            <a:endParaRPr lang="en-US"/>
          </a:p>
        </p:txBody>
      </p:sp>
      <p:sp>
        <p:nvSpPr>
          <p:cNvPr id="7" name="Rectangle: Rounded Corners 6">
            <a:extLst>
              <a:ext uri="{FF2B5EF4-FFF2-40B4-BE49-F238E27FC236}">
                <a16:creationId xmlns:a16="http://schemas.microsoft.com/office/drawing/2014/main" id="{2006E664-8354-4034-85B8-6A89FE913FFE}"/>
              </a:ext>
            </a:extLst>
          </p:cNvPr>
          <p:cNvSpPr/>
          <p:nvPr/>
        </p:nvSpPr>
        <p:spPr bwMode="auto">
          <a:xfrm>
            <a:off x="7608118" y="4221088"/>
            <a:ext cx="3953736" cy="1143000"/>
          </a:xfrm>
          <a:prstGeom prst="roundRect">
            <a:avLst/>
          </a:prstGeom>
          <a:noFill/>
          <a:ln w="952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a:buNone/>
            </a:pPr>
            <a:r>
              <a:rPr lang="en-GB" sz="1800" dirty="0">
                <a:latin typeface="Arial" charset="0"/>
              </a:rPr>
              <a:t>Emphasis on everyone staying together - challenge is through depth</a:t>
            </a:r>
            <a:endParaRPr lang="en-US"/>
          </a:p>
        </p:txBody>
      </p:sp>
    </p:spTree>
    <p:extLst>
      <p:ext uri="{BB962C8B-B14F-4D97-AF65-F5344CB8AC3E}">
        <p14:creationId xmlns:p14="http://schemas.microsoft.com/office/powerpoint/2010/main" val="30074052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CA0CB95B-EEA0-449F-803B-82BF97B86C51}"/>
              </a:ext>
            </a:extLst>
          </p:cNvPr>
          <p:cNvSpPr/>
          <p:nvPr/>
        </p:nvSpPr>
        <p:spPr>
          <a:xfrm>
            <a:off x="191344" y="1504950"/>
            <a:ext cx="11521280" cy="3046988"/>
          </a:xfrm>
          <a:prstGeom prst="rect">
            <a:avLst/>
          </a:prstGeom>
        </p:spPr>
        <p:txBody>
          <a:bodyPr wrap="square">
            <a:spAutoFit/>
          </a:bodyPr>
          <a:lstStyle/>
          <a:p>
            <a:pPr>
              <a:buNone/>
            </a:pPr>
            <a:r>
              <a:rPr lang="en-GB" sz="2400" dirty="0"/>
              <a:t>The expectation is that the majority of pupils will move through the </a:t>
            </a:r>
            <a:r>
              <a:rPr lang="en-GB" sz="2400" dirty="0">
                <a:highlight>
                  <a:srgbClr val="FFFF00"/>
                </a:highlight>
              </a:rPr>
              <a:t>programmes of study at broadly the same pace.</a:t>
            </a:r>
            <a:r>
              <a:rPr lang="en-GB" sz="2400" dirty="0"/>
              <a:t> However, decisions about when to progress should always be based on the security of pupils’ understanding and their readiness to progress to the next stage. Pupils who </a:t>
            </a:r>
            <a:r>
              <a:rPr lang="en-GB" sz="2400" dirty="0">
                <a:highlight>
                  <a:srgbClr val="FFFF00"/>
                </a:highlight>
              </a:rPr>
              <a:t>grasp concepts rapidly should be challenged through being offered rich and sophisticated problems</a:t>
            </a:r>
            <a:r>
              <a:rPr lang="en-GB" sz="2400" dirty="0"/>
              <a:t> before any acceleration through new content. Those who are not sufficiently fluent with earlier material should consolidate their understanding, including through additional practice, before moving on. </a:t>
            </a:r>
          </a:p>
        </p:txBody>
      </p:sp>
      <p:sp>
        <p:nvSpPr>
          <p:cNvPr id="5" name="Title 1">
            <a:extLst>
              <a:ext uri="{FF2B5EF4-FFF2-40B4-BE49-F238E27FC236}">
                <a16:creationId xmlns:a16="http://schemas.microsoft.com/office/drawing/2014/main" id="{F65878D4-2A4C-4CEB-B6C3-9A7D9D32222F}"/>
              </a:ext>
            </a:extLst>
          </p:cNvPr>
          <p:cNvSpPr>
            <a:spLocks noGrp="1"/>
          </p:cNvSpPr>
          <p:nvPr>
            <p:ph type="title"/>
          </p:nvPr>
        </p:nvSpPr>
        <p:spPr>
          <a:xfrm>
            <a:off x="191344" y="313492"/>
            <a:ext cx="8248119" cy="667236"/>
          </a:xfrm>
        </p:spPr>
        <p:txBody>
          <a:bodyPr>
            <a:noAutofit/>
          </a:bodyPr>
          <a:lstStyle/>
          <a:p>
            <a:r>
              <a:rPr lang="en-GB" sz="2800" dirty="0"/>
              <a:t>National Curriculum: 2014</a:t>
            </a:r>
          </a:p>
        </p:txBody>
      </p:sp>
      <p:sp>
        <p:nvSpPr>
          <p:cNvPr id="6" name="Rectangle 5">
            <a:extLst>
              <a:ext uri="{FF2B5EF4-FFF2-40B4-BE49-F238E27FC236}">
                <a16:creationId xmlns:a16="http://schemas.microsoft.com/office/drawing/2014/main" id="{58DF64AB-05A3-450A-86F5-F423C8491C59}"/>
              </a:ext>
            </a:extLst>
          </p:cNvPr>
          <p:cNvSpPr/>
          <p:nvPr/>
        </p:nvSpPr>
        <p:spPr>
          <a:xfrm>
            <a:off x="191344" y="6021288"/>
            <a:ext cx="8952904" cy="523220"/>
          </a:xfrm>
          <a:prstGeom prst="rect">
            <a:avLst/>
          </a:prstGeom>
        </p:spPr>
        <p:txBody>
          <a:bodyPr wrap="square">
            <a:spAutoFit/>
          </a:bodyPr>
          <a:lstStyle/>
          <a:p>
            <a:pPr algn="r">
              <a:buNone/>
            </a:pPr>
            <a:r>
              <a:rPr lang="en-GB" sz="1400" dirty="0"/>
              <a:t>DfE. (2013) </a:t>
            </a:r>
            <a:r>
              <a:rPr lang="en-GB" sz="1400" i="1" dirty="0"/>
              <a:t>The National Curriculum in England: Key Stages 1 and 2 framework document.</a:t>
            </a:r>
            <a:r>
              <a:rPr lang="en-GB" sz="1400" dirty="0"/>
              <a:t> DFE-00178-2013, September 2013. Crown Copyright.</a:t>
            </a:r>
          </a:p>
        </p:txBody>
      </p:sp>
    </p:spTree>
    <p:extLst>
      <p:ext uri="{BB962C8B-B14F-4D97-AF65-F5344CB8AC3E}">
        <p14:creationId xmlns:p14="http://schemas.microsoft.com/office/powerpoint/2010/main" val="76124401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38F0F13F-0131-F743-8230-40AB7A21255E}"/>
              </a:ext>
            </a:extLst>
          </p:cNvPr>
          <p:cNvSpPr>
            <a:spLocks noGrp="1"/>
          </p:cNvSpPr>
          <p:nvPr>
            <p:ph idx="1"/>
          </p:nvPr>
        </p:nvSpPr>
        <p:spPr>
          <a:xfrm>
            <a:off x="266428" y="1484784"/>
            <a:ext cx="10510092" cy="4505672"/>
          </a:xfrm>
        </p:spPr>
        <p:txBody>
          <a:bodyPr/>
          <a:lstStyle/>
          <a:p>
            <a:pPr marL="457200" indent="-457200"/>
            <a:r>
              <a:rPr lang="en-US" b="1" dirty="0"/>
              <a:t>Add and subtract fractions with the same denominator (Year 4)</a:t>
            </a:r>
          </a:p>
          <a:p>
            <a:pPr marL="0" indent="0"/>
            <a:endParaRPr lang="en-US" sz="2000" dirty="0"/>
          </a:p>
          <a:p>
            <a:pPr marL="0" indent="0">
              <a:buNone/>
            </a:pPr>
            <a:r>
              <a:rPr lang="en-US" dirty="0"/>
              <a:t>Can you write a question that:</a:t>
            </a:r>
          </a:p>
          <a:p>
            <a:pPr marL="457200" indent="-457200">
              <a:buFontTx/>
              <a:buChar char="-"/>
            </a:pPr>
            <a:r>
              <a:rPr lang="en-US" dirty="0"/>
              <a:t>fits with this statutory requirement?</a:t>
            </a:r>
          </a:p>
          <a:p>
            <a:pPr marL="457200" indent="-457200">
              <a:buFontTx/>
              <a:buChar char="-"/>
            </a:pPr>
            <a:r>
              <a:rPr lang="en-US" dirty="0"/>
              <a:t>is harder?</a:t>
            </a:r>
          </a:p>
          <a:p>
            <a:pPr marL="457200" indent="-457200">
              <a:buFontTx/>
              <a:buChar char="-"/>
            </a:pPr>
            <a:r>
              <a:rPr lang="en-US" dirty="0"/>
              <a:t>is easier?</a:t>
            </a:r>
          </a:p>
          <a:p>
            <a:pPr marL="457200" indent="-457200">
              <a:buFontTx/>
              <a:buChar char="-"/>
            </a:pPr>
            <a:r>
              <a:rPr lang="en-US" dirty="0"/>
              <a:t>is richer?</a:t>
            </a:r>
          </a:p>
          <a:p>
            <a:pPr marL="457200" indent="-457200"/>
            <a:endParaRPr lang="en-US" dirty="0"/>
          </a:p>
          <a:p>
            <a:pPr marL="457200" indent="-457200"/>
            <a:endParaRPr lang="en-GB" dirty="0"/>
          </a:p>
          <a:p>
            <a:endParaRPr lang="en-GB" dirty="0"/>
          </a:p>
        </p:txBody>
      </p:sp>
      <p:sp>
        <p:nvSpPr>
          <p:cNvPr id="2" name="Title 1"/>
          <p:cNvSpPr>
            <a:spLocks noGrp="1"/>
          </p:cNvSpPr>
          <p:nvPr>
            <p:ph type="title"/>
          </p:nvPr>
        </p:nvSpPr>
        <p:spPr>
          <a:xfrm>
            <a:off x="263352" y="405407"/>
            <a:ext cx="7921625" cy="924273"/>
          </a:xfrm>
        </p:spPr>
        <p:txBody>
          <a:bodyPr>
            <a:noAutofit/>
          </a:bodyPr>
          <a:lstStyle/>
          <a:p>
            <a:r>
              <a:rPr lang="en-GB" sz="2800" dirty="0"/>
              <a:t>What could challenge look like? </a:t>
            </a:r>
            <a:br>
              <a:rPr lang="en-GB" sz="2800" dirty="0"/>
            </a:br>
            <a:endParaRPr lang="en-GB" sz="2800" dirty="0"/>
          </a:p>
        </p:txBody>
      </p:sp>
    </p:spTree>
    <p:extLst>
      <p:ext uri="{BB962C8B-B14F-4D97-AF65-F5344CB8AC3E}">
        <p14:creationId xmlns:p14="http://schemas.microsoft.com/office/powerpoint/2010/main" val="345238933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03DB8F5C-1417-487C-85A4-D90C8BDE213A}"/>
              </a:ext>
            </a:extLst>
          </p:cNvPr>
          <p:cNvSpPr>
            <a:spLocks noGrp="1"/>
          </p:cNvSpPr>
          <p:nvPr>
            <p:ph idx="1"/>
          </p:nvPr>
        </p:nvSpPr>
        <p:spPr>
          <a:xfrm>
            <a:off x="191344" y="764704"/>
            <a:ext cx="12000656" cy="6336704"/>
          </a:xfrm>
        </p:spPr>
        <p:txBody>
          <a:bodyPr vert="horz" lIns="91440" tIns="45720" rIns="91440" bIns="45720" rtlCol="0" anchor="t">
            <a:normAutofit/>
          </a:bodyPr>
          <a:lstStyle/>
          <a:p>
            <a:pPr marL="0" indent="0">
              <a:spcBef>
                <a:spcPts val="0"/>
              </a:spcBef>
              <a:buNone/>
            </a:pPr>
            <a:r>
              <a:rPr lang="en-GB" dirty="0"/>
              <a:t>These materials have been produced to support you in introducing the Five Big Ideas in Teaching for Mastery to ITE trainees. They are designed to be used and adapted to meet the needs of your trainees. They have been developed in partnership with ITE providers and the NCETM team. </a:t>
            </a:r>
            <a:endParaRPr lang="en-US" dirty="0"/>
          </a:p>
          <a:p>
            <a:pPr marL="0" indent="0">
              <a:spcBef>
                <a:spcPts val="0"/>
              </a:spcBef>
            </a:pPr>
            <a:endParaRPr lang="en-GB" sz="2000" dirty="0"/>
          </a:p>
          <a:p>
            <a:pPr marL="0" indent="0">
              <a:spcBef>
                <a:spcPts val="0"/>
              </a:spcBef>
              <a:buNone/>
            </a:pPr>
            <a:r>
              <a:rPr lang="en-GB" dirty="0"/>
              <a:t>With grateful thanks to:</a:t>
            </a:r>
          </a:p>
          <a:p>
            <a:pPr>
              <a:spcBef>
                <a:spcPts val="0"/>
              </a:spcBef>
            </a:pPr>
            <a:r>
              <a:rPr lang="en-GB" dirty="0"/>
              <a:t>Tom Isherwood, Lead Practitioner (Flying High Trust)</a:t>
            </a:r>
          </a:p>
          <a:p>
            <a:pPr>
              <a:spcBef>
                <a:spcPts val="0"/>
              </a:spcBef>
            </a:pPr>
            <a:r>
              <a:rPr lang="en-GB" dirty="0"/>
              <a:t>Elizabeth Lambert (Assistant Director for Primary, NCETM)</a:t>
            </a:r>
          </a:p>
          <a:p>
            <a:pPr>
              <a:spcBef>
                <a:spcPts val="0"/>
              </a:spcBef>
            </a:pPr>
            <a:r>
              <a:rPr lang="en-GB" dirty="0"/>
              <a:t>Vivian Lloyd (Assistant Director, PD Leadership and Evaluation, NCETM)</a:t>
            </a:r>
          </a:p>
          <a:p>
            <a:pPr>
              <a:spcBef>
                <a:spcPts val="0"/>
              </a:spcBef>
            </a:pPr>
            <a:r>
              <a:rPr lang="en-GB" dirty="0" err="1">
                <a:latin typeface="Arial"/>
                <a:cs typeface="Arial"/>
              </a:rPr>
              <a:t>Deliah</a:t>
            </a:r>
            <a:r>
              <a:rPr lang="en-GB" dirty="0">
                <a:latin typeface="Arial"/>
                <a:cs typeface="Arial"/>
              </a:rPr>
              <a:t> Pawluch, Senior Lecturer in Primary Education (Nottingham Trent University)</a:t>
            </a:r>
          </a:p>
          <a:p>
            <a:pPr>
              <a:spcBef>
                <a:spcPts val="0"/>
              </a:spcBef>
            </a:pPr>
            <a:r>
              <a:rPr lang="en-GB" dirty="0"/>
              <a:t>Vivien Townsend, Primary Mathematics Tutor (Leicester and Leicestershire SCITT)</a:t>
            </a:r>
          </a:p>
          <a:p>
            <a:pPr marL="0" indent="0">
              <a:spcBef>
                <a:spcPts val="0"/>
              </a:spcBef>
              <a:buNone/>
            </a:pPr>
            <a:endParaRPr lang="en-GB" dirty="0"/>
          </a:p>
          <a:p>
            <a:pPr marL="0" indent="0">
              <a:spcBef>
                <a:spcPts val="0"/>
              </a:spcBef>
              <a:buNone/>
            </a:pPr>
            <a:r>
              <a:rPr lang="en-GB" dirty="0"/>
              <a:t>If you have any queries about these materials, please contact </a:t>
            </a:r>
            <a:r>
              <a:rPr lang="en-GB" dirty="0">
                <a:hlinkClick r:id="rId2"/>
              </a:rPr>
              <a:t>viv.lloyd@ncetm.org.uk</a:t>
            </a:r>
            <a:r>
              <a:rPr lang="en-GB" dirty="0"/>
              <a:t>.</a:t>
            </a:r>
          </a:p>
        </p:txBody>
      </p:sp>
    </p:spTree>
    <p:extLst>
      <p:ext uri="{BB962C8B-B14F-4D97-AF65-F5344CB8AC3E}">
        <p14:creationId xmlns:p14="http://schemas.microsoft.com/office/powerpoint/2010/main" val="228134721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rotWithShape="1">
          <a:blip r:embed="rId3"/>
          <a:srcRect l="5493" t="37273" r="80430" b="35690"/>
          <a:stretch/>
        </p:blipFill>
        <p:spPr>
          <a:xfrm>
            <a:off x="555007" y="1061690"/>
            <a:ext cx="2317897" cy="2727181"/>
          </a:xfrm>
          <a:prstGeom prst="rect">
            <a:avLst/>
          </a:prstGeom>
          <a:ln w="34925">
            <a:solidFill>
              <a:schemeClr val="accent1"/>
            </a:solidFill>
          </a:ln>
        </p:spPr>
      </p:pic>
      <p:pic>
        <p:nvPicPr>
          <p:cNvPr id="10" name="Picture 9"/>
          <p:cNvPicPr>
            <a:picLocks noChangeAspect="1"/>
          </p:cNvPicPr>
          <p:nvPr/>
        </p:nvPicPr>
        <p:blipFill rotWithShape="1">
          <a:blip r:embed="rId3"/>
          <a:srcRect l="45644" t="37273" r="13952" b="45672"/>
          <a:stretch/>
        </p:blipFill>
        <p:spPr>
          <a:xfrm>
            <a:off x="555007" y="4168074"/>
            <a:ext cx="5943525" cy="1739105"/>
          </a:xfrm>
          <a:prstGeom prst="rect">
            <a:avLst/>
          </a:prstGeom>
          <a:ln w="41275">
            <a:solidFill>
              <a:schemeClr val="accent1"/>
            </a:solidFill>
          </a:ln>
        </p:spPr>
      </p:pic>
      <p:sp>
        <p:nvSpPr>
          <p:cNvPr id="4" name="Content Placeholder 3">
            <a:extLst>
              <a:ext uri="{FF2B5EF4-FFF2-40B4-BE49-F238E27FC236}">
                <a16:creationId xmlns:a16="http://schemas.microsoft.com/office/drawing/2014/main" id="{F1D5F496-BE68-A24B-AB6A-0AAC665BBE7E}"/>
              </a:ext>
            </a:extLst>
          </p:cNvPr>
          <p:cNvSpPr>
            <a:spLocks noGrp="1"/>
          </p:cNvSpPr>
          <p:nvPr>
            <p:ph idx="1"/>
          </p:nvPr>
        </p:nvSpPr>
        <p:spPr>
          <a:xfrm>
            <a:off x="220688" y="6131899"/>
            <a:ext cx="9096113" cy="552024"/>
          </a:xfrm>
        </p:spPr>
        <p:txBody>
          <a:bodyPr vert="horz" lIns="91440" tIns="45720" rIns="91440" bIns="45720" rtlCol="0" anchor="t">
            <a:normAutofit/>
          </a:bodyPr>
          <a:lstStyle/>
          <a:p>
            <a:pPr marL="0" indent="0" algn="r">
              <a:buNone/>
            </a:pPr>
            <a:r>
              <a:rPr lang="en-GB" sz="1400" dirty="0"/>
              <a:t>Askew, M., Bishop, S., Christie, C., Eaton, S., Griffin, P. and Morgan, D. (2015) </a:t>
            </a:r>
            <a:r>
              <a:rPr lang="en-GB" sz="1400" i="1" dirty="0"/>
              <a:t>Teaching for Mastery: questions, tasks and activities to support assessment. Year 4.</a:t>
            </a:r>
            <a:r>
              <a:rPr lang="en-GB" sz="1400" dirty="0"/>
              <a:t> Oxford: Crown Copyright / OUP.</a:t>
            </a:r>
          </a:p>
          <a:p>
            <a:pPr marL="0" indent="0">
              <a:buNone/>
            </a:pPr>
            <a:endParaRPr lang="en-GB" kern="1200" dirty="0"/>
          </a:p>
          <a:p>
            <a:endParaRPr lang="en-GB" dirty="0"/>
          </a:p>
        </p:txBody>
      </p:sp>
      <p:sp>
        <p:nvSpPr>
          <p:cNvPr id="6" name="Rectangle: Rounded Corners 5">
            <a:extLst>
              <a:ext uri="{FF2B5EF4-FFF2-40B4-BE49-F238E27FC236}">
                <a16:creationId xmlns:a16="http://schemas.microsoft.com/office/drawing/2014/main" id="{0A5B0032-C396-4DCA-A379-5C432EA45954}"/>
              </a:ext>
            </a:extLst>
          </p:cNvPr>
          <p:cNvSpPr/>
          <p:nvPr/>
        </p:nvSpPr>
        <p:spPr bwMode="auto">
          <a:xfrm>
            <a:off x="3236567" y="1204806"/>
            <a:ext cx="3941152" cy="552024"/>
          </a:xfrm>
          <a:prstGeom prst="roundRect">
            <a:avLst/>
          </a:prstGeom>
          <a:noFill/>
          <a:ln w="952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a:buNone/>
            </a:pPr>
            <a:r>
              <a:rPr lang="en-GB" sz="2000" dirty="0">
                <a:latin typeface="Arial" charset="0"/>
              </a:rPr>
              <a:t>All children are able to access</a:t>
            </a:r>
          </a:p>
          <a:p>
            <a:endParaRPr lang="en-GB" dirty="0">
              <a:latin typeface="Arial" charset="0"/>
            </a:endParaRPr>
          </a:p>
        </p:txBody>
      </p:sp>
      <p:sp>
        <p:nvSpPr>
          <p:cNvPr id="13" name="Rectangle: Rounded Corners 12">
            <a:extLst>
              <a:ext uri="{FF2B5EF4-FFF2-40B4-BE49-F238E27FC236}">
                <a16:creationId xmlns:a16="http://schemas.microsoft.com/office/drawing/2014/main" id="{A38F6997-B93E-4046-8FD1-1A4A3F5ABE92}"/>
              </a:ext>
            </a:extLst>
          </p:cNvPr>
          <p:cNvSpPr/>
          <p:nvPr/>
        </p:nvSpPr>
        <p:spPr bwMode="auto">
          <a:xfrm>
            <a:off x="6678962" y="4397149"/>
            <a:ext cx="4745630" cy="552025"/>
          </a:xfrm>
          <a:prstGeom prst="roundRect">
            <a:avLst/>
          </a:prstGeom>
          <a:noFill/>
          <a:ln w="952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a:buNone/>
            </a:pPr>
            <a:r>
              <a:rPr lang="en-GB" sz="2000" dirty="0">
                <a:latin typeface="Arial" charset="0"/>
              </a:rPr>
              <a:t>An example of a richer problem</a:t>
            </a:r>
          </a:p>
        </p:txBody>
      </p:sp>
      <p:sp>
        <p:nvSpPr>
          <p:cNvPr id="14" name="Title 1">
            <a:extLst>
              <a:ext uri="{FF2B5EF4-FFF2-40B4-BE49-F238E27FC236}">
                <a16:creationId xmlns:a16="http://schemas.microsoft.com/office/drawing/2014/main" id="{B25FBA78-B80F-4A3C-94C6-DE0A737E33C6}"/>
              </a:ext>
            </a:extLst>
          </p:cNvPr>
          <p:cNvSpPr>
            <a:spLocks noGrp="1"/>
          </p:cNvSpPr>
          <p:nvPr>
            <p:ph type="title"/>
          </p:nvPr>
        </p:nvSpPr>
        <p:spPr>
          <a:xfrm>
            <a:off x="191344" y="174077"/>
            <a:ext cx="11233248" cy="927538"/>
          </a:xfrm>
        </p:spPr>
        <p:txBody>
          <a:bodyPr>
            <a:noAutofit/>
          </a:bodyPr>
          <a:lstStyle/>
          <a:p>
            <a:r>
              <a:rPr lang="en-GB" sz="2800" dirty="0"/>
              <a:t>Analysing questions: Compare to the ones you wrote</a:t>
            </a:r>
          </a:p>
        </p:txBody>
      </p:sp>
    </p:spTree>
    <p:extLst>
      <p:ext uri="{BB962C8B-B14F-4D97-AF65-F5344CB8AC3E}">
        <p14:creationId xmlns:p14="http://schemas.microsoft.com/office/powerpoint/2010/main" val="425626803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A3DA4B4-E8AF-874D-AF5C-BA4FFECAC44C}"/>
              </a:ext>
            </a:extLst>
          </p:cNvPr>
          <p:cNvSpPr>
            <a:spLocks noGrp="1"/>
          </p:cNvSpPr>
          <p:nvPr>
            <p:ph idx="1"/>
          </p:nvPr>
        </p:nvSpPr>
        <p:spPr>
          <a:xfrm>
            <a:off x="479376" y="4231867"/>
            <a:ext cx="8248119" cy="753977"/>
          </a:xfrm>
        </p:spPr>
        <p:txBody>
          <a:bodyPr/>
          <a:lstStyle/>
          <a:p>
            <a:pPr marL="0" indent="0">
              <a:buNone/>
            </a:pPr>
            <a:r>
              <a:rPr lang="en-GB" dirty="0"/>
              <a:t>What do you notice about the question?</a:t>
            </a:r>
          </a:p>
        </p:txBody>
      </p:sp>
      <p:sp>
        <p:nvSpPr>
          <p:cNvPr id="2" name="Title 1"/>
          <p:cNvSpPr>
            <a:spLocks noGrp="1"/>
          </p:cNvSpPr>
          <p:nvPr>
            <p:ph type="title"/>
          </p:nvPr>
        </p:nvSpPr>
        <p:spPr>
          <a:xfrm>
            <a:off x="191344" y="148842"/>
            <a:ext cx="11809312" cy="1143000"/>
          </a:xfrm>
        </p:spPr>
        <p:txBody>
          <a:bodyPr>
            <a:noAutofit/>
          </a:bodyPr>
          <a:lstStyle/>
          <a:p>
            <a:r>
              <a:rPr lang="en-GB" sz="2800" dirty="0"/>
              <a:t>Expectations in standardised assessments </a:t>
            </a:r>
            <a:br>
              <a:rPr lang="en-GB" sz="2800" dirty="0"/>
            </a:br>
            <a:r>
              <a:rPr lang="en-GB" sz="2800" dirty="0"/>
              <a:t>(2018 SATs paper)</a:t>
            </a:r>
          </a:p>
        </p:txBody>
      </p:sp>
      <p:pic>
        <p:nvPicPr>
          <p:cNvPr id="4" name="Picture 3"/>
          <p:cNvPicPr>
            <a:picLocks noChangeAspect="1"/>
          </p:cNvPicPr>
          <p:nvPr/>
        </p:nvPicPr>
        <p:blipFill>
          <a:blip r:embed="rId3"/>
          <a:stretch>
            <a:fillRect/>
          </a:stretch>
        </p:blipFill>
        <p:spPr>
          <a:xfrm>
            <a:off x="479376" y="1633826"/>
            <a:ext cx="8272989" cy="2164268"/>
          </a:xfrm>
          <a:prstGeom prst="rect">
            <a:avLst/>
          </a:prstGeom>
          <a:ln w="98425" cmpd="thinThick">
            <a:solidFill>
              <a:srgbClr val="1A4F73"/>
            </a:solidFill>
          </a:ln>
        </p:spPr>
      </p:pic>
      <p:sp>
        <p:nvSpPr>
          <p:cNvPr id="5" name="Rectangle 4">
            <a:extLst>
              <a:ext uri="{FF2B5EF4-FFF2-40B4-BE49-F238E27FC236}">
                <a16:creationId xmlns:a16="http://schemas.microsoft.com/office/drawing/2014/main" id="{255CC147-D3C9-4F6C-A302-1E1B507A69FD}"/>
              </a:ext>
            </a:extLst>
          </p:cNvPr>
          <p:cNvSpPr/>
          <p:nvPr/>
        </p:nvSpPr>
        <p:spPr>
          <a:xfrm>
            <a:off x="229845" y="5423015"/>
            <a:ext cx="8747180" cy="997196"/>
          </a:xfrm>
          <a:prstGeom prst="rect">
            <a:avLst/>
          </a:prstGeom>
        </p:spPr>
        <p:txBody>
          <a:bodyPr wrap="square">
            <a:spAutoFit/>
          </a:bodyPr>
          <a:lstStyle/>
          <a:p>
            <a:pPr algn="r"/>
            <a:endParaRPr lang="en-GB" dirty="0"/>
          </a:p>
          <a:p>
            <a:pPr algn="r">
              <a:buNone/>
            </a:pPr>
            <a:r>
              <a:rPr lang="en-GB" sz="1400" dirty="0">
                <a:latin typeface="+mn-lt"/>
              </a:rPr>
              <a:t>Standards and Testing Agency. (2018) 2018 Key Stage 2 mathematics, Paper 3: reasoning. STA/18/7975/e. Crown copyright. </a:t>
            </a:r>
          </a:p>
        </p:txBody>
      </p:sp>
    </p:spTree>
    <p:extLst>
      <p:ext uri="{BB962C8B-B14F-4D97-AF65-F5344CB8AC3E}">
        <p14:creationId xmlns:p14="http://schemas.microsoft.com/office/powerpoint/2010/main" val="234533079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D5AC826-E0C2-4C13-9053-F49F2FAB3301}"/>
              </a:ext>
            </a:extLst>
          </p:cNvPr>
          <p:cNvSpPr>
            <a:spLocks noGrp="1"/>
          </p:cNvSpPr>
          <p:nvPr>
            <p:ph type="title"/>
          </p:nvPr>
        </p:nvSpPr>
        <p:spPr>
          <a:xfrm>
            <a:off x="479376" y="332656"/>
            <a:ext cx="5826224" cy="679921"/>
          </a:xfrm>
        </p:spPr>
        <p:txBody>
          <a:bodyPr/>
          <a:lstStyle/>
          <a:p>
            <a:r>
              <a:rPr lang="en-GB" dirty="0"/>
              <a:t>Reflection:</a:t>
            </a:r>
          </a:p>
        </p:txBody>
      </p:sp>
      <p:sp>
        <p:nvSpPr>
          <p:cNvPr id="4" name="Cloud Callout 4">
            <a:extLst>
              <a:ext uri="{FF2B5EF4-FFF2-40B4-BE49-F238E27FC236}">
                <a16:creationId xmlns:a16="http://schemas.microsoft.com/office/drawing/2014/main" id="{9C0A0C3C-110A-475E-ACFE-91DB1F81F85B}"/>
              </a:ext>
            </a:extLst>
          </p:cNvPr>
          <p:cNvSpPr>
            <a:spLocks noGrp="1"/>
          </p:cNvSpPr>
          <p:nvPr>
            <p:ph idx="1"/>
          </p:nvPr>
        </p:nvSpPr>
        <p:spPr>
          <a:xfrm>
            <a:off x="1415480" y="1012577"/>
            <a:ext cx="7921625" cy="4114800"/>
          </a:xfrm>
          <a:prstGeom prst="cloudCallout">
            <a:avLst>
              <a:gd name="adj1" fmla="val -53442"/>
              <a:gd name="adj2" fmla="val 72165"/>
            </a:avLst>
          </a:prstGeom>
          <a:solidFill>
            <a:schemeClr val="accent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indent="0">
              <a:buNone/>
            </a:pPr>
            <a:r>
              <a:rPr lang="en-GB" sz="2800" dirty="0">
                <a:solidFill>
                  <a:schemeClr val="tx1"/>
                </a:solidFill>
              </a:rPr>
              <a:t>What are you noticing that we are now valuing in mathematics?</a:t>
            </a:r>
          </a:p>
        </p:txBody>
      </p:sp>
    </p:spTree>
    <p:extLst>
      <p:ext uri="{BB962C8B-B14F-4D97-AF65-F5344CB8AC3E}">
        <p14:creationId xmlns:p14="http://schemas.microsoft.com/office/powerpoint/2010/main" val="182949699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07368" y="349835"/>
            <a:ext cx="8784976" cy="854968"/>
          </a:xfrm>
        </p:spPr>
        <p:txBody>
          <a:bodyPr>
            <a:noAutofit/>
          </a:bodyPr>
          <a:lstStyle/>
          <a:p>
            <a:r>
              <a:rPr lang="en-GB" dirty="0"/>
              <a:t>‘Mastery’ according to the NCETM, 1</a:t>
            </a:r>
          </a:p>
        </p:txBody>
      </p:sp>
      <p:sp>
        <p:nvSpPr>
          <p:cNvPr id="5" name="Content Placeholder 1"/>
          <p:cNvSpPr txBox="1">
            <a:spLocks/>
          </p:cNvSpPr>
          <p:nvPr/>
        </p:nvSpPr>
        <p:spPr>
          <a:xfrm>
            <a:off x="405508" y="1577860"/>
            <a:ext cx="11595148" cy="3702279"/>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fontAlgn="auto">
              <a:spcAft>
                <a:spcPts val="0"/>
              </a:spcAft>
              <a:defRPr/>
            </a:pPr>
            <a:r>
              <a:rPr lang="en-GB" dirty="0">
                <a:solidFill>
                  <a:sysClr val="windowText" lastClr="000000"/>
                </a:solidFill>
                <a:latin typeface="Calibri"/>
              </a:rPr>
              <a:t>Teachers hold and share the belief that all pupils will achieve</a:t>
            </a:r>
          </a:p>
          <a:p>
            <a:pPr fontAlgn="auto">
              <a:spcAft>
                <a:spcPts val="0"/>
              </a:spcAft>
              <a:defRPr/>
            </a:pPr>
            <a:r>
              <a:rPr lang="en-GB" dirty="0">
                <a:solidFill>
                  <a:sysClr val="windowText" lastClr="000000"/>
                </a:solidFill>
                <a:latin typeface="Calibri"/>
              </a:rPr>
              <a:t>Task differentiation is by depth not acceleration</a:t>
            </a:r>
          </a:p>
          <a:p>
            <a:pPr fontAlgn="auto">
              <a:spcAft>
                <a:spcPts val="0"/>
              </a:spcAft>
              <a:defRPr/>
            </a:pPr>
            <a:r>
              <a:rPr lang="en-GB" dirty="0">
                <a:solidFill>
                  <a:sysClr val="windowText" lastClr="000000"/>
                </a:solidFill>
                <a:latin typeface="Calibri"/>
              </a:rPr>
              <a:t>Lessons foster deep conceptual understanding</a:t>
            </a:r>
          </a:p>
          <a:p>
            <a:pPr fontAlgn="auto">
              <a:spcAft>
                <a:spcPts val="0"/>
              </a:spcAft>
              <a:defRPr/>
            </a:pPr>
            <a:r>
              <a:rPr lang="en-GB" dirty="0">
                <a:solidFill>
                  <a:sysClr val="windowText" lastClr="000000"/>
                </a:solidFill>
                <a:latin typeface="Calibri"/>
              </a:rPr>
              <a:t>Practice of procedures is intelligent and builds fluency</a:t>
            </a:r>
          </a:p>
          <a:p>
            <a:pPr fontAlgn="auto">
              <a:spcAft>
                <a:spcPts val="0"/>
              </a:spcAft>
              <a:defRPr/>
            </a:pPr>
            <a:r>
              <a:rPr lang="en-GB" dirty="0">
                <a:solidFill>
                  <a:sysClr val="windowText" lastClr="000000"/>
                </a:solidFill>
                <a:latin typeface="Calibri"/>
              </a:rPr>
              <a:t>Teacher questioning informs prompt interventions </a:t>
            </a:r>
          </a:p>
          <a:p>
            <a:pPr fontAlgn="auto">
              <a:spcAft>
                <a:spcPts val="0"/>
              </a:spcAft>
              <a:buClrTx/>
              <a:defRPr/>
            </a:pPr>
            <a:endParaRPr lang="en-GB" dirty="0">
              <a:solidFill>
                <a:sysClr val="windowText" lastClr="000000"/>
              </a:solidFill>
              <a:latin typeface="Calibri"/>
            </a:endParaRPr>
          </a:p>
          <a:p>
            <a:pPr fontAlgn="auto">
              <a:spcAft>
                <a:spcPts val="0"/>
              </a:spcAft>
              <a:buClrTx/>
              <a:defRPr/>
            </a:pPr>
            <a:endParaRPr lang="en-GB" i="1" dirty="0">
              <a:solidFill>
                <a:sysClr val="windowText" lastClr="000000"/>
              </a:solidFill>
              <a:latin typeface="Calibri"/>
            </a:endParaRPr>
          </a:p>
        </p:txBody>
      </p:sp>
      <p:sp>
        <p:nvSpPr>
          <p:cNvPr id="2" name="TextBox 1">
            <a:extLst>
              <a:ext uri="{FF2B5EF4-FFF2-40B4-BE49-F238E27FC236}">
                <a16:creationId xmlns:a16="http://schemas.microsoft.com/office/drawing/2014/main" id="{550B3EBC-3144-4D28-9373-080435A63663}"/>
              </a:ext>
            </a:extLst>
          </p:cNvPr>
          <p:cNvSpPr txBox="1"/>
          <p:nvPr/>
        </p:nvSpPr>
        <p:spPr>
          <a:xfrm>
            <a:off x="424186" y="5858756"/>
            <a:ext cx="8568952" cy="1298817"/>
          </a:xfrm>
          <a:prstGeom prst="rect">
            <a:avLst/>
          </a:prstGeom>
          <a:noFill/>
        </p:spPr>
        <p:txBody>
          <a:bodyPr wrap="square" rtlCol="0">
            <a:spAutoFit/>
          </a:bodyPr>
          <a:lstStyle/>
          <a:p>
            <a:pPr fontAlgn="auto">
              <a:spcAft>
                <a:spcPts val="0"/>
              </a:spcAft>
              <a:buNone/>
              <a:defRPr/>
            </a:pPr>
            <a:r>
              <a:rPr lang="en-GB" sz="1400" dirty="0">
                <a:latin typeface="+mn-lt"/>
              </a:rPr>
              <a:t>NCETM. (2014) Mastery approaches to mathematics and the new national curriculum. https://www.ncetm.org.uk/media/2tlkwtz5/developing_mastery_in_mathematics_october_2014-pd.pdf</a:t>
            </a:r>
          </a:p>
          <a:p>
            <a:pPr fontAlgn="auto">
              <a:spcAft>
                <a:spcPts val="0"/>
              </a:spcAft>
              <a:defRPr/>
            </a:pPr>
            <a:endParaRPr lang="en-GB" sz="1400" dirty="0">
              <a:latin typeface="+mn-lt"/>
            </a:endParaRPr>
          </a:p>
          <a:p>
            <a:endParaRPr lang="en-GB" dirty="0"/>
          </a:p>
        </p:txBody>
      </p:sp>
    </p:spTree>
    <p:extLst>
      <p:ext uri="{BB962C8B-B14F-4D97-AF65-F5344CB8AC3E}">
        <p14:creationId xmlns:p14="http://schemas.microsoft.com/office/powerpoint/2010/main" val="67777850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191344" y="217919"/>
            <a:ext cx="7921625" cy="786195"/>
          </a:xfrm>
        </p:spPr>
        <p:txBody>
          <a:bodyPr>
            <a:noAutofit/>
          </a:bodyPr>
          <a:lstStyle/>
          <a:p>
            <a:r>
              <a:rPr lang="en-GB" sz="3200" dirty="0"/>
              <a:t>‘Mastery’ according to NCETM, 2</a:t>
            </a:r>
          </a:p>
        </p:txBody>
      </p:sp>
      <p:sp>
        <p:nvSpPr>
          <p:cNvPr id="7" name="TextBox 6"/>
          <p:cNvSpPr txBox="1"/>
          <p:nvPr/>
        </p:nvSpPr>
        <p:spPr>
          <a:xfrm>
            <a:off x="170434" y="6178416"/>
            <a:ext cx="8376083" cy="461665"/>
          </a:xfrm>
          <a:prstGeom prst="rect">
            <a:avLst/>
          </a:prstGeom>
          <a:noFill/>
        </p:spPr>
        <p:txBody>
          <a:bodyPr wrap="square" rtlCol="0">
            <a:spAutoFit/>
          </a:bodyPr>
          <a:lstStyle/>
          <a:p>
            <a:pPr>
              <a:buNone/>
            </a:pPr>
            <a:r>
              <a:rPr lang="en-GB" sz="1200" dirty="0"/>
              <a:t>Askew, M., Bishop, S., Christie, C., Eaton, S., Griffin, P. and Morgan, D. (2015) </a:t>
            </a:r>
            <a:r>
              <a:rPr lang="en-GB" sz="1200" i="1" dirty="0"/>
              <a:t>Teaching for Mastery: questions, tasks and activities to support assessment.</a:t>
            </a:r>
            <a:r>
              <a:rPr lang="en-GB" sz="1200" dirty="0"/>
              <a:t> Oxford: Crown Copyright / OUP.</a:t>
            </a:r>
          </a:p>
        </p:txBody>
      </p:sp>
      <p:graphicFrame>
        <p:nvGraphicFramePr>
          <p:cNvPr id="3" name="Diagram 2"/>
          <p:cNvGraphicFramePr/>
          <p:nvPr>
            <p:extLst>
              <p:ext uri="{D42A27DB-BD31-4B8C-83A1-F6EECF244321}">
                <p14:modId xmlns:p14="http://schemas.microsoft.com/office/powerpoint/2010/main" val="137984263"/>
              </p:ext>
            </p:extLst>
          </p:nvPr>
        </p:nvGraphicFramePr>
        <p:xfrm>
          <a:off x="1907959" y="1412777"/>
          <a:ext cx="8376083" cy="444110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18316118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335360" y="183324"/>
            <a:ext cx="7554416" cy="978903"/>
          </a:xfrm>
        </p:spPr>
        <p:txBody>
          <a:bodyPr>
            <a:noAutofit/>
          </a:bodyPr>
          <a:lstStyle/>
          <a:p>
            <a:r>
              <a:rPr lang="en-GB" sz="3200" dirty="0"/>
              <a:t>‘Mastery’ according to NCETM, 3</a:t>
            </a:r>
          </a:p>
        </p:txBody>
      </p:sp>
      <p:sp>
        <p:nvSpPr>
          <p:cNvPr id="5" name="TextBox 4"/>
          <p:cNvSpPr txBox="1"/>
          <p:nvPr/>
        </p:nvSpPr>
        <p:spPr>
          <a:xfrm>
            <a:off x="35074" y="6220132"/>
            <a:ext cx="8654922" cy="566309"/>
          </a:xfrm>
          <a:prstGeom prst="rect">
            <a:avLst/>
          </a:prstGeom>
          <a:noFill/>
        </p:spPr>
        <p:txBody>
          <a:bodyPr wrap="square" rtlCol="0">
            <a:spAutoFit/>
          </a:bodyPr>
          <a:lstStyle/>
          <a:p>
            <a:pPr>
              <a:buNone/>
            </a:pPr>
            <a:r>
              <a:rPr lang="en-GB" sz="1400" dirty="0"/>
              <a:t>NCETM. (2016) </a:t>
            </a:r>
            <a:r>
              <a:rPr lang="en-GB" sz="1400" i="1" dirty="0"/>
              <a:t>The essence of maths teaching for mastery</a:t>
            </a:r>
            <a:r>
              <a:rPr lang="en-GB" sz="1400" dirty="0"/>
              <a:t>.</a:t>
            </a:r>
          </a:p>
          <a:p>
            <a:pPr>
              <a:buNone/>
            </a:pPr>
            <a:r>
              <a:rPr lang="en-GB" sz="1400" dirty="0"/>
              <a:t> https://www.ncetm.org.uk/media/uhjhtxy1/the-essence-of-maths-teaching-for-mastery-june-2016.pdf</a:t>
            </a:r>
          </a:p>
        </p:txBody>
      </p:sp>
      <p:sp>
        <p:nvSpPr>
          <p:cNvPr id="6" name="Rounded Rectangle 5"/>
          <p:cNvSpPr/>
          <p:nvPr/>
        </p:nvSpPr>
        <p:spPr>
          <a:xfrm>
            <a:off x="5492629" y="1095272"/>
            <a:ext cx="1224499" cy="701749"/>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Rounded Rectangle 7"/>
          <p:cNvSpPr/>
          <p:nvPr/>
        </p:nvSpPr>
        <p:spPr>
          <a:xfrm>
            <a:off x="4730629" y="2069960"/>
            <a:ext cx="1224499" cy="701749"/>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Rounded Rectangle 8"/>
          <p:cNvSpPr/>
          <p:nvPr/>
        </p:nvSpPr>
        <p:spPr>
          <a:xfrm>
            <a:off x="3968629" y="3044648"/>
            <a:ext cx="1224499" cy="701749"/>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Rounded Rectangle 9"/>
          <p:cNvSpPr/>
          <p:nvPr/>
        </p:nvSpPr>
        <p:spPr>
          <a:xfrm>
            <a:off x="6254629" y="2069960"/>
            <a:ext cx="1224499" cy="701749"/>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Rounded Rectangle 10"/>
          <p:cNvSpPr/>
          <p:nvPr/>
        </p:nvSpPr>
        <p:spPr>
          <a:xfrm>
            <a:off x="5492629" y="3044648"/>
            <a:ext cx="1224499" cy="701749"/>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Rounded Rectangle 11"/>
          <p:cNvSpPr/>
          <p:nvPr/>
        </p:nvSpPr>
        <p:spPr>
          <a:xfrm>
            <a:off x="4730629" y="4019336"/>
            <a:ext cx="1224499" cy="701749"/>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 name="Rounded Rectangle 12"/>
          <p:cNvSpPr/>
          <p:nvPr/>
        </p:nvSpPr>
        <p:spPr>
          <a:xfrm>
            <a:off x="7016629" y="3044648"/>
            <a:ext cx="1224499" cy="701749"/>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ounded Rectangle 13"/>
          <p:cNvSpPr/>
          <p:nvPr/>
        </p:nvSpPr>
        <p:spPr>
          <a:xfrm>
            <a:off x="6254629" y="4019336"/>
            <a:ext cx="1224499" cy="701749"/>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Rounded Rectangle 14"/>
          <p:cNvSpPr/>
          <p:nvPr/>
        </p:nvSpPr>
        <p:spPr>
          <a:xfrm>
            <a:off x="5492629" y="4994024"/>
            <a:ext cx="1224499" cy="701749"/>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81412397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69776" y="1217886"/>
            <a:ext cx="11802888" cy="4114800"/>
          </a:xfrm>
        </p:spPr>
        <p:txBody>
          <a:bodyPr>
            <a:normAutofit/>
          </a:bodyPr>
          <a:lstStyle/>
          <a:p>
            <a:pPr marL="457200" indent="-457200"/>
            <a:r>
              <a:rPr lang="en-GB" sz="2800" dirty="0"/>
              <a:t>How did your experience at school affect your opinion of learning maths?</a:t>
            </a:r>
          </a:p>
          <a:p>
            <a:pPr marL="457200" indent="-457200"/>
            <a:r>
              <a:rPr lang="en-GB" sz="2800" dirty="0"/>
              <a:t>What are the three aims of the maths curriculum?</a:t>
            </a:r>
          </a:p>
          <a:p>
            <a:pPr marL="457200" indent="-457200"/>
            <a:r>
              <a:rPr lang="en-GB" sz="2800" dirty="0"/>
              <a:t>What are your key takeaways about teaching for mastery?</a:t>
            </a:r>
          </a:p>
          <a:p>
            <a:endParaRPr lang="en-GB" sz="2800" dirty="0"/>
          </a:p>
          <a:p>
            <a:pPr marL="0" indent="0">
              <a:buNone/>
            </a:pPr>
            <a:endParaRPr lang="en-US" sz="3000" dirty="0"/>
          </a:p>
        </p:txBody>
      </p:sp>
      <p:sp>
        <p:nvSpPr>
          <p:cNvPr id="2" name="Title 1"/>
          <p:cNvSpPr>
            <a:spLocks noGrp="1"/>
          </p:cNvSpPr>
          <p:nvPr>
            <p:ph type="title"/>
          </p:nvPr>
        </p:nvSpPr>
        <p:spPr>
          <a:xfrm>
            <a:off x="269776" y="284608"/>
            <a:ext cx="5826224" cy="1143000"/>
          </a:xfrm>
        </p:spPr>
        <p:txBody>
          <a:bodyPr>
            <a:noAutofit/>
          </a:bodyPr>
          <a:lstStyle/>
          <a:p>
            <a:r>
              <a:rPr lang="en-GB" sz="4000" dirty="0"/>
              <a:t>Reflections</a:t>
            </a:r>
          </a:p>
        </p:txBody>
      </p:sp>
      <p:sp>
        <p:nvSpPr>
          <p:cNvPr id="4" name="Cloud Callout 4">
            <a:extLst>
              <a:ext uri="{FF2B5EF4-FFF2-40B4-BE49-F238E27FC236}">
                <a16:creationId xmlns:a16="http://schemas.microsoft.com/office/drawing/2014/main" id="{7FEDB807-7D36-4B55-9637-358BE7D0BBE7}"/>
              </a:ext>
            </a:extLst>
          </p:cNvPr>
          <p:cNvSpPr/>
          <p:nvPr/>
        </p:nvSpPr>
        <p:spPr>
          <a:xfrm>
            <a:off x="5375920" y="3429000"/>
            <a:ext cx="5280000" cy="2424311"/>
          </a:xfrm>
          <a:prstGeom prst="cloudCallout">
            <a:avLst>
              <a:gd name="adj1" fmla="val -92889"/>
              <a:gd name="adj2" fmla="val 45008"/>
            </a:avLst>
          </a:prstGeom>
          <a:solidFill>
            <a:schemeClr val="accent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r>
              <a:rPr lang="en-US" dirty="0">
                <a:solidFill>
                  <a:schemeClr val="tx1"/>
                </a:solidFill>
              </a:rPr>
              <a:t>How will the above impact on your practice?</a:t>
            </a:r>
            <a:endParaRPr lang="en-GB" dirty="0">
              <a:solidFill>
                <a:schemeClr val="tx1"/>
              </a:solidFill>
            </a:endParaRPr>
          </a:p>
        </p:txBody>
      </p:sp>
    </p:spTree>
    <p:extLst>
      <p:ext uri="{BB962C8B-B14F-4D97-AF65-F5344CB8AC3E}">
        <p14:creationId xmlns:p14="http://schemas.microsoft.com/office/powerpoint/2010/main" val="75275164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2686" y="337760"/>
            <a:ext cx="5826224" cy="1143000"/>
          </a:xfrm>
        </p:spPr>
        <p:txBody>
          <a:bodyPr>
            <a:noAutofit/>
          </a:bodyPr>
          <a:lstStyle/>
          <a:p>
            <a:r>
              <a:rPr lang="en-GB" sz="4000" dirty="0"/>
              <a:t>Next Steps</a:t>
            </a:r>
          </a:p>
        </p:txBody>
      </p:sp>
      <p:pic>
        <p:nvPicPr>
          <p:cNvPr id="5" name="Picture 4"/>
          <p:cNvPicPr>
            <a:picLocks noChangeAspect="1"/>
          </p:cNvPicPr>
          <p:nvPr/>
        </p:nvPicPr>
        <p:blipFill>
          <a:blip r:embed="rId3"/>
          <a:stretch>
            <a:fillRect/>
          </a:stretch>
        </p:blipFill>
        <p:spPr>
          <a:xfrm>
            <a:off x="1775520" y="1437520"/>
            <a:ext cx="6156275" cy="4617206"/>
          </a:xfrm>
          <a:prstGeom prst="rect">
            <a:avLst/>
          </a:prstGeom>
          <a:ln w="98425" cmpd="thinThick">
            <a:solidFill>
              <a:srgbClr val="1A4F73"/>
            </a:solidFill>
          </a:ln>
        </p:spPr>
      </p:pic>
    </p:spTree>
    <p:extLst>
      <p:ext uri="{BB962C8B-B14F-4D97-AF65-F5344CB8AC3E}">
        <p14:creationId xmlns:p14="http://schemas.microsoft.com/office/powerpoint/2010/main" val="191423856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D03B14-294A-4526-9E02-8DF594392D73}"/>
              </a:ext>
            </a:extLst>
          </p:cNvPr>
          <p:cNvSpPr>
            <a:spLocks noGrp="1"/>
          </p:cNvSpPr>
          <p:nvPr>
            <p:ph type="title"/>
          </p:nvPr>
        </p:nvSpPr>
        <p:spPr>
          <a:xfrm>
            <a:off x="312942" y="322311"/>
            <a:ext cx="11759721" cy="1143000"/>
          </a:xfrm>
        </p:spPr>
        <p:txBody>
          <a:bodyPr/>
          <a:lstStyle/>
          <a:p>
            <a:r>
              <a:rPr lang="en-GB" sz="2800" dirty="0"/>
              <a:t>Further support is available to you as you move into your teaching career </a:t>
            </a:r>
          </a:p>
        </p:txBody>
      </p:sp>
      <p:sp>
        <p:nvSpPr>
          <p:cNvPr id="3" name="Content Placeholder 2">
            <a:extLst>
              <a:ext uri="{FF2B5EF4-FFF2-40B4-BE49-F238E27FC236}">
                <a16:creationId xmlns:a16="http://schemas.microsoft.com/office/drawing/2014/main" id="{D3C30D77-AC95-4AF6-80C8-E0ED8806EDD9}"/>
              </a:ext>
            </a:extLst>
          </p:cNvPr>
          <p:cNvSpPr>
            <a:spLocks noGrp="1"/>
          </p:cNvSpPr>
          <p:nvPr>
            <p:ph idx="1"/>
          </p:nvPr>
        </p:nvSpPr>
        <p:spPr>
          <a:xfrm>
            <a:off x="263838" y="1403687"/>
            <a:ext cx="11399682" cy="4114800"/>
          </a:xfrm>
        </p:spPr>
        <p:txBody>
          <a:bodyPr vert="horz" lIns="91440" tIns="45720" rIns="91440" bIns="45720" rtlCol="0" anchor="t">
            <a:normAutofit/>
          </a:bodyPr>
          <a:lstStyle/>
          <a:p>
            <a:pPr marL="0" indent="0">
              <a:buNone/>
            </a:pPr>
            <a:r>
              <a:rPr lang="en-GB" dirty="0">
                <a:latin typeface="Arial"/>
                <a:cs typeface="Arial"/>
              </a:rPr>
              <a:t>Ensure you have bookmarked the NCETM website – this will give you to access to centrally-produced resources, e.g. professional development materials.</a:t>
            </a:r>
          </a:p>
          <a:p>
            <a:pPr marL="0" indent="0"/>
            <a:endParaRPr lang="en-GB" dirty="0"/>
          </a:p>
          <a:p>
            <a:pPr marL="0" indent="0">
              <a:buNone/>
            </a:pPr>
            <a:r>
              <a:rPr lang="en-GB" dirty="0"/>
              <a:t>Ensure you register with your local maths hub – this will give you access to ongoing professional development.</a:t>
            </a:r>
          </a:p>
        </p:txBody>
      </p:sp>
      <p:sp>
        <p:nvSpPr>
          <p:cNvPr id="5" name="Rectangle 4">
            <a:extLst>
              <a:ext uri="{FF2B5EF4-FFF2-40B4-BE49-F238E27FC236}">
                <a16:creationId xmlns:a16="http://schemas.microsoft.com/office/drawing/2014/main" id="{05FB3E8D-902A-4DE4-A9AF-B09F48B1085E}"/>
              </a:ext>
            </a:extLst>
          </p:cNvPr>
          <p:cNvSpPr/>
          <p:nvPr/>
        </p:nvSpPr>
        <p:spPr>
          <a:xfrm>
            <a:off x="263838" y="5520026"/>
            <a:ext cx="9216538" cy="769441"/>
          </a:xfrm>
          <a:prstGeom prst="rect">
            <a:avLst/>
          </a:prstGeom>
        </p:spPr>
        <p:txBody>
          <a:bodyPr wrap="square">
            <a:spAutoFit/>
          </a:bodyPr>
          <a:lstStyle/>
          <a:p>
            <a:pPr>
              <a:buNone/>
            </a:pPr>
            <a:r>
              <a:rPr lang="en-GB" sz="2000" dirty="0"/>
              <a:t>NCETM Mastery materials:</a:t>
            </a:r>
          </a:p>
          <a:p>
            <a:pPr>
              <a:buNone/>
            </a:pPr>
            <a:r>
              <a:rPr lang="en-GB" sz="2000" dirty="0"/>
              <a:t>https://www.ncetm.org.uk/teaching-for-mastery/mastery-materials/</a:t>
            </a:r>
          </a:p>
        </p:txBody>
      </p:sp>
      <p:pic>
        <p:nvPicPr>
          <p:cNvPr id="7" name="Picture 6">
            <a:extLst>
              <a:ext uri="{FF2B5EF4-FFF2-40B4-BE49-F238E27FC236}">
                <a16:creationId xmlns:a16="http://schemas.microsoft.com/office/drawing/2014/main" id="{784854E4-D374-4A93-BF83-961F655FDFFE}"/>
              </a:ext>
            </a:extLst>
          </p:cNvPr>
          <p:cNvPicPr>
            <a:picLocks noChangeAspect="1"/>
          </p:cNvPicPr>
          <p:nvPr/>
        </p:nvPicPr>
        <p:blipFill>
          <a:blip r:embed="rId3"/>
          <a:stretch>
            <a:fillRect/>
          </a:stretch>
        </p:blipFill>
        <p:spPr>
          <a:xfrm>
            <a:off x="368775" y="3531467"/>
            <a:ext cx="2978186" cy="1827709"/>
          </a:xfrm>
          <a:prstGeom prst="rect">
            <a:avLst/>
          </a:prstGeom>
        </p:spPr>
      </p:pic>
    </p:spTree>
    <p:extLst>
      <p:ext uri="{BB962C8B-B14F-4D97-AF65-F5344CB8AC3E}">
        <p14:creationId xmlns:p14="http://schemas.microsoft.com/office/powerpoint/2010/main" val="159558562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08095617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idx="1"/>
          </p:nvPr>
        </p:nvSpPr>
        <p:spPr>
          <a:xfrm>
            <a:off x="263352" y="1628800"/>
            <a:ext cx="11809312" cy="4114800"/>
          </a:xfrm>
        </p:spPr>
        <p:txBody>
          <a:bodyPr>
            <a:normAutofit/>
          </a:bodyPr>
          <a:lstStyle/>
          <a:p>
            <a:pPr marL="457200" indent="-457200">
              <a:lnSpc>
                <a:spcPct val="100000"/>
              </a:lnSpc>
              <a:spcAft>
                <a:spcPts val="600"/>
              </a:spcAft>
            </a:pPr>
            <a:r>
              <a:rPr lang="en-GB" sz="2800" dirty="0"/>
              <a:t>explore changes to maths teaching over the last century</a:t>
            </a:r>
          </a:p>
          <a:p>
            <a:pPr marL="457200" indent="-457200">
              <a:lnSpc>
                <a:spcPct val="100000"/>
              </a:lnSpc>
              <a:spcAft>
                <a:spcPts val="600"/>
              </a:spcAft>
            </a:pPr>
            <a:r>
              <a:rPr lang="en-GB" sz="2800" dirty="0"/>
              <a:t>explore the aims of the current maths curriculum</a:t>
            </a:r>
          </a:p>
          <a:p>
            <a:pPr marL="457200" indent="-457200">
              <a:lnSpc>
                <a:spcPct val="100000"/>
              </a:lnSpc>
              <a:spcAft>
                <a:spcPts val="600"/>
              </a:spcAft>
            </a:pPr>
            <a:r>
              <a:rPr lang="en-GB" sz="2800" dirty="0"/>
              <a:t>develop an understanding of what is meant by mastery.</a:t>
            </a:r>
          </a:p>
        </p:txBody>
      </p:sp>
      <p:sp>
        <p:nvSpPr>
          <p:cNvPr id="3" name="Title 2"/>
          <p:cNvSpPr>
            <a:spLocks noGrp="1"/>
          </p:cNvSpPr>
          <p:nvPr>
            <p:ph type="title"/>
          </p:nvPr>
        </p:nvSpPr>
        <p:spPr>
          <a:xfrm>
            <a:off x="119336" y="260648"/>
            <a:ext cx="7482408" cy="1143000"/>
          </a:xfrm>
        </p:spPr>
        <p:txBody>
          <a:bodyPr>
            <a:noAutofit/>
          </a:bodyPr>
          <a:lstStyle/>
          <a:p>
            <a:r>
              <a:rPr lang="en-GB" dirty="0"/>
              <a:t>This unit is designed to:</a:t>
            </a:r>
          </a:p>
        </p:txBody>
      </p:sp>
    </p:spTree>
    <p:extLst>
      <p:ext uri="{BB962C8B-B14F-4D97-AF65-F5344CB8AC3E}">
        <p14:creationId xmlns:p14="http://schemas.microsoft.com/office/powerpoint/2010/main" val="299694478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0339CF1-BFE9-4EAB-A686-F98EB902C34E}"/>
              </a:ext>
            </a:extLst>
          </p:cNvPr>
          <p:cNvSpPr>
            <a:spLocks noGrp="1"/>
          </p:cNvSpPr>
          <p:nvPr>
            <p:ph idx="1"/>
          </p:nvPr>
        </p:nvSpPr>
        <p:spPr>
          <a:xfrm>
            <a:off x="191344" y="764704"/>
            <a:ext cx="11254208" cy="5842768"/>
          </a:xfrm>
        </p:spPr>
        <p:txBody>
          <a:bodyPr>
            <a:normAutofit lnSpcReduction="10000"/>
          </a:bodyPr>
          <a:lstStyle/>
          <a:p>
            <a:r>
              <a:rPr lang="en-GB" sz="1400" dirty="0"/>
              <a:t>Askew, M., Bishop, S., Christie, C., Eaton, S., Griffin, P. and Morgan, D. (2015) </a:t>
            </a:r>
            <a:r>
              <a:rPr lang="en-GB" sz="1400" i="1" dirty="0"/>
              <a:t>Teaching for Mastery: questions, tasks and activities to support assessment. Year 4.</a:t>
            </a:r>
            <a:r>
              <a:rPr lang="en-GB" sz="1400" dirty="0"/>
              <a:t> Oxford: Crown Copyright / OUP.</a:t>
            </a:r>
          </a:p>
          <a:p>
            <a:pPr marL="0" indent="0">
              <a:buNone/>
            </a:pPr>
            <a:endParaRPr lang="en-GB" sz="1400" dirty="0"/>
          </a:p>
          <a:p>
            <a:r>
              <a:rPr lang="en-GB" sz="1400" dirty="0"/>
              <a:t>Boaler, J. (2009) </a:t>
            </a:r>
            <a:r>
              <a:rPr lang="en-GB" sz="1400" i="1" dirty="0"/>
              <a:t>The Elephant in the Classroom: helping children learn and love mathematics.</a:t>
            </a:r>
            <a:r>
              <a:rPr lang="en-GB" sz="1400" dirty="0"/>
              <a:t> London: Souvenir Press.</a:t>
            </a:r>
          </a:p>
          <a:p>
            <a:pPr marL="0" indent="0">
              <a:buNone/>
            </a:pPr>
            <a:r>
              <a:rPr lang="en-GB" sz="1400" dirty="0"/>
              <a:t> </a:t>
            </a:r>
          </a:p>
          <a:p>
            <a:r>
              <a:rPr lang="en-GB" sz="1400" dirty="0"/>
              <a:t>DfE. (2013) </a:t>
            </a:r>
            <a:r>
              <a:rPr lang="en-GB" sz="1400" i="1" dirty="0"/>
              <a:t>The National Curriculum in England: Key Stages 1 and 2 framework document.</a:t>
            </a:r>
            <a:r>
              <a:rPr lang="en-GB" sz="1400" dirty="0"/>
              <a:t> DFE-00178-2013, September 2013. Crown Copyright.</a:t>
            </a:r>
          </a:p>
          <a:p>
            <a:pPr marL="0" indent="0">
              <a:buNone/>
            </a:pPr>
            <a:r>
              <a:rPr lang="en-GB" sz="1400" dirty="0"/>
              <a:t> </a:t>
            </a:r>
          </a:p>
          <a:p>
            <a:r>
              <a:rPr lang="en-GB" sz="1400" dirty="0"/>
              <a:t>Finkel, D. (2015) </a:t>
            </a:r>
            <a:r>
              <a:rPr lang="en-GB" sz="1400" i="1" dirty="0"/>
              <a:t>5 ways to share maths with kids</a:t>
            </a:r>
            <a:r>
              <a:rPr lang="en-GB" sz="1400" dirty="0"/>
              <a:t>. </a:t>
            </a:r>
            <a:r>
              <a:rPr lang="en-GB" sz="1400" dirty="0" err="1"/>
              <a:t>TEDxRanier</a:t>
            </a:r>
            <a:r>
              <a:rPr lang="en-GB" sz="1400" dirty="0"/>
              <a:t>. [Online] [Accessed on 31 March 2020] </a:t>
            </a:r>
            <a:r>
              <a:rPr lang="en-GB" sz="1400" u="sng" dirty="0">
                <a:hlinkClick r:id="rId2"/>
              </a:rPr>
              <a:t>https://www.ted.com/talks/dan_finkel_5_ways_to_share_math_with_kids?language=en</a:t>
            </a:r>
            <a:r>
              <a:rPr lang="en-GB" sz="1400" dirty="0"/>
              <a:t> </a:t>
            </a:r>
          </a:p>
          <a:p>
            <a:pPr marL="0" indent="0">
              <a:buNone/>
            </a:pPr>
            <a:r>
              <a:rPr lang="en-GB" sz="1400" dirty="0"/>
              <a:t> </a:t>
            </a:r>
          </a:p>
          <a:p>
            <a:r>
              <a:rPr lang="en-GB" sz="1400" dirty="0"/>
              <a:t>Hooper, A. (1942) </a:t>
            </a:r>
            <a:r>
              <a:rPr lang="en-GB" sz="1400" i="1" dirty="0"/>
              <a:t>A mathematics refresher.</a:t>
            </a:r>
            <a:r>
              <a:rPr lang="en-GB" sz="1400" dirty="0"/>
              <a:t> New York: H. Holt and Co.</a:t>
            </a:r>
          </a:p>
          <a:p>
            <a:pPr marL="0" indent="0">
              <a:buNone/>
            </a:pPr>
            <a:r>
              <a:rPr lang="en-GB" sz="1400" dirty="0"/>
              <a:t> </a:t>
            </a:r>
          </a:p>
          <a:p>
            <a:r>
              <a:rPr lang="en-GB" sz="1400" dirty="0"/>
              <a:t>NCETM. (2014) </a:t>
            </a:r>
            <a:r>
              <a:rPr lang="en-GB" sz="1400" i="1" dirty="0"/>
              <a:t>Mastery approaches to mathematics and the new national curriculum</a:t>
            </a:r>
            <a:r>
              <a:rPr lang="en-GB" sz="1400" dirty="0"/>
              <a:t>. [Online] [Accessed on 12 March 2015] </a:t>
            </a:r>
            <a:r>
              <a:rPr lang="en-GB" sz="1400" u="sng" dirty="0">
                <a:hlinkClick r:id="rId3"/>
              </a:rPr>
              <a:t>https://www.ncetm.org.uk/public/files/19990433/Developing_mastery_in_mathematics_october_2014.pdf</a:t>
            </a:r>
            <a:endParaRPr lang="en-GB" sz="1400" dirty="0"/>
          </a:p>
          <a:p>
            <a:pPr marL="0" indent="0">
              <a:buNone/>
            </a:pPr>
            <a:r>
              <a:rPr lang="en-GB" sz="1400" dirty="0"/>
              <a:t> </a:t>
            </a:r>
          </a:p>
          <a:p>
            <a:r>
              <a:rPr lang="en-GB" sz="1400" dirty="0"/>
              <a:t>NCETM. (2016) </a:t>
            </a:r>
            <a:r>
              <a:rPr lang="en-GB" sz="1400" i="1" dirty="0"/>
              <a:t>The essence of maths teaching for mastery</a:t>
            </a:r>
            <a:r>
              <a:rPr lang="en-GB" sz="1400" dirty="0"/>
              <a:t>. [Online] [Accessed on 24 March 2017] </a:t>
            </a:r>
            <a:r>
              <a:rPr lang="en-GB" sz="1400" u="sng" dirty="0">
                <a:hlinkClick r:id="rId4"/>
              </a:rPr>
              <a:t>https://www.ncetm.org.uk/files/37086535/The+Essence+of+Maths+Teaching+for+Mastery+june+2016.pdf</a:t>
            </a:r>
            <a:endParaRPr lang="en-GB" sz="1400" dirty="0"/>
          </a:p>
          <a:p>
            <a:pPr marL="0" indent="0">
              <a:buNone/>
            </a:pPr>
            <a:r>
              <a:rPr lang="en-GB" sz="1400" dirty="0"/>
              <a:t> </a:t>
            </a:r>
          </a:p>
          <a:p>
            <a:r>
              <a:rPr lang="en-GB" sz="1400" dirty="0"/>
              <a:t>Standards and Testing Agency. (2018) </a:t>
            </a:r>
            <a:r>
              <a:rPr lang="en-GB" sz="1400" i="1" dirty="0"/>
              <a:t>2018 Key Stage 2 mathematics, Paper 3: reasoning.</a:t>
            </a:r>
            <a:r>
              <a:rPr lang="en-GB" sz="1400" dirty="0"/>
              <a:t> STA/18/7975/e.</a:t>
            </a:r>
          </a:p>
          <a:p>
            <a:pPr marL="400050" lvl="1" indent="0">
              <a:buNone/>
            </a:pPr>
            <a:r>
              <a:rPr lang="en-GB" sz="1400" dirty="0"/>
              <a:t>Crown copyright. </a:t>
            </a:r>
          </a:p>
          <a:p>
            <a:endParaRPr lang="en-GB" dirty="0"/>
          </a:p>
        </p:txBody>
      </p:sp>
      <p:sp>
        <p:nvSpPr>
          <p:cNvPr id="3" name="Title 2">
            <a:extLst>
              <a:ext uri="{FF2B5EF4-FFF2-40B4-BE49-F238E27FC236}">
                <a16:creationId xmlns:a16="http://schemas.microsoft.com/office/drawing/2014/main" id="{B879889C-5F26-4FAC-86C7-B4A77B92E16B}"/>
              </a:ext>
            </a:extLst>
          </p:cNvPr>
          <p:cNvSpPr>
            <a:spLocks noGrp="1"/>
          </p:cNvSpPr>
          <p:nvPr>
            <p:ph type="title"/>
          </p:nvPr>
        </p:nvSpPr>
        <p:spPr>
          <a:xfrm>
            <a:off x="269776" y="158156"/>
            <a:ext cx="5826224" cy="1143000"/>
          </a:xfrm>
        </p:spPr>
        <p:txBody>
          <a:bodyPr/>
          <a:lstStyle/>
          <a:p>
            <a:r>
              <a:rPr lang="en-GB" dirty="0"/>
              <a:t>Additional Reading:</a:t>
            </a:r>
          </a:p>
        </p:txBody>
      </p:sp>
    </p:spTree>
    <p:extLst>
      <p:ext uri="{BB962C8B-B14F-4D97-AF65-F5344CB8AC3E}">
        <p14:creationId xmlns:p14="http://schemas.microsoft.com/office/powerpoint/2010/main" val="180139516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79CC24AD-D569-4B40-86DD-C50B0687AB2D}"/>
              </a:ext>
            </a:extLst>
          </p:cNvPr>
          <p:cNvSpPr>
            <a:spLocks noGrp="1"/>
          </p:cNvSpPr>
          <p:nvPr>
            <p:ph type="title"/>
          </p:nvPr>
        </p:nvSpPr>
        <p:spPr/>
        <p:txBody>
          <a:bodyPr/>
          <a:lstStyle/>
          <a:p>
            <a:r>
              <a:rPr lang="en-GB" dirty="0"/>
              <a:t>Reflection</a:t>
            </a:r>
          </a:p>
        </p:txBody>
      </p:sp>
      <p:sp>
        <p:nvSpPr>
          <p:cNvPr id="7" name="Cloud Callout 4">
            <a:extLst>
              <a:ext uri="{FF2B5EF4-FFF2-40B4-BE49-F238E27FC236}">
                <a16:creationId xmlns:a16="http://schemas.microsoft.com/office/drawing/2014/main" id="{3BA49ECC-074F-4022-B048-3CCBCCA533B0}"/>
              </a:ext>
            </a:extLst>
          </p:cNvPr>
          <p:cNvSpPr/>
          <p:nvPr/>
        </p:nvSpPr>
        <p:spPr>
          <a:xfrm>
            <a:off x="2616200" y="1410841"/>
            <a:ext cx="7289800" cy="3797300"/>
          </a:xfrm>
          <a:prstGeom prst="cloudCallout">
            <a:avLst>
              <a:gd name="adj1" fmla="val -53442"/>
              <a:gd name="adj2" fmla="val 72165"/>
            </a:avLst>
          </a:prstGeom>
          <a:solidFill>
            <a:schemeClr val="accent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r>
              <a:rPr lang="en-US" dirty="0">
                <a:solidFill>
                  <a:schemeClr val="tx1">
                    <a:lumMod val="50000"/>
                  </a:schemeClr>
                </a:solidFill>
              </a:rPr>
              <a:t>What is your perception of maths?</a:t>
            </a:r>
          </a:p>
          <a:p>
            <a:pPr algn="ctr"/>
            <a:endParaRPr lang="en-GB" dirty="0">
              <a:solidFill>
                <a:schemeClr val="tx1"/>
              </a:solidFill>
            </a:endParaRPr>
          </a:p>
        </p:txBody>
      </p:sp>
    </p:spTree>
    <p:extLst>
      <p:ext uri="{BB962C8B-B14F-4D97-AF65-F5344CB8AC3E}">
        <p14:creationId xmlns:p14="http://schemas.microsoft.com/office/powerpoint/2010/main" val="130594662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79CC24AD-D569-4B40-86DD-C50B0687AB2D}"/>
              </a:ext>
            </a:extLst>
          </p:cNvPr>
          <p:cNvSpPr>
            <a:spLocks noGrp="1"/>
          </p:cNvSpPr>
          <p:nvPr>
            <p:ph type="title"/>
          </p:nvPr>
        </p:nvSpPr>
        <p:spPr/>
        <p:txBody>
          <a:bodyPr/>
          <a:lstStyle/>
          <a:p>
            <a:r>
              <a:rPr lang="en-GB" dirty="0"/>
              <a:t>Reflection</a:t>
            </a:r>
          </a:p>
        </p:txBody>
      </p:sp>
      <p:sp>
        <p:nvSpPr>
          <p:cNvPr id="7" name="Cloud Callout 4">
            <a:extLst>
              <a:ext uri="{FF2B5EF4-FFF2-40B4-BE49-F238E27FC236}">
                <a16:creationId xmlns:a16="http://schemas.microsoft.com/office/drawing/2014/main" id="{3BA49ECC-074F-4022-B048-3CCBCCA533B0}"/>
              </a:ext>
            </a:extLst>
          </p:cNvPr>
          <p:cNvSpPr/>
          <p:nvPr/>
        </p:nvSpPr>
        <p:spPr>
          <a:xfrm>
            <a:off x="2451100" y="941818"/>
            <a:ext cx="7289800" cy="3208511"/>
          </a:xfrm>
          <a:prstGeom prst="cloudCallout">
            <a:avLst>
              <a:gd name="adj1" fmla="val -72519"/>
              <a:gd name="adj2" fmla="val 51432"/>
            </a:avLst>
          </a:prstGeom>
          <a:solidFill>
            <a:schemeClr val="accent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r>
              <a:rPr lang="en-US" dirty="0">
                <a:solidFill>
                  <a:schemeClr val="tx1">
                    <a:lumMod val="50000"/>
                  </a:schemeClr>
                </a:solidFill>
              </a:rPr>
              <a:t>What was your experience of learning maths?</a:t>
            </a:r>
          </a:p>
          <a:p>
            <a:pPr algn="ctr"/>
            <a:endParaRPr lang="en-GB" dirty="0">
              <a:solidFill>
                <a:schemeClr val="tx1"/>
              </a:solidFill>
            </a:endParaRPr>
          </a:p>
        </p:txBody>
      </p:sp>
      <p:sp>
        <p:nvSpPr>
          <p:cNvPr id="2" name="Rectangle 1">
            <a:extLst>
              <a:ext uri="{FF2B5EF4-FFF2-40B4-BE49-F238E27FC236}">
                <a16:creationId xmlns:a16="http://schemas.microsoft.com/office/drawing/2014/main" id="{4A9D71F2-A22D-45BF-A433-C8D951B1B74A}"/>
              </a:ext>
            </a:extLst>
          </p:cNvPr>
          <p:cNvSpPr/>
          <p:nvPr/>
        </p:nvSpPr>
        <p:spPr>
          <a:xfrm>
            <a:off x="0" y="4641271"/>
            <a:ext cx="12191999" cy="830997"/>
          </a:xfrm>
          <a:prstGeom prst="rect">
            <a:avLst/>
          </a:prstGeom>
        </p:spPr>
        <p:txBody>
          <a:bodyPr wrap="square">
            <a:spAutoFit/>
          </a:bodyPr>
          <a:lstStyle/>
          <a:p>
            <a:pPr>
              <a:buNone/>
            </a:pPr>
            <a:r>
              <a:rPr lang="en-US" sz="2400" dirty="0"/>
              <a:t>“</a:t>
            </a:r>
            <a:r>
              <a:rPr lang="en-GB" altLang="en-US" sz="2400" i="1" dirty="0">
                <a:solidFill>
                  <a:schemeClr val="tx1">
                    <a:lumMod val="65000"/>
                    <a:lumOff val="35000"/>
                  </a:schemeClr>
                </a:solidFill>
              </a:rPr>
              <a:t>…people who assert “they can’t do maths.”…who have had a mathematical inferiority complex foisted on to them by the type of teaching they had to endure at school.</a:t>
            </a:r>
            <a:r>
              <a:rPr lang="en-US" sz="2400" dirty="0"/>
              <a:t>”</a:t>
            </a:r>
            <a:endParaRPr lang="en-GB" sz="2400" dirty="0"/>
          </a:p>
        </p:txBody>
      </p:sp>
      <p:sp>
        <p:nvSpPr>
          <p:cNvPr id="3" name="Rectangle 2">
            <a:extLst>
              <a:ext uri="{FF2B5EF4-FFF2-40B4-BE49-F238E27FC236}">
                <a16:creationId xmlns:a16="http://schemas.microsoft.com/office/drawing/2014/main" id="{2DB093E3-1CD8-4F81-8B06-1043EF2E31C0}"/>
              </a:ext>
            </a:extLst>
          </p:cNvPr>
          <p:cNvSpPr/>
          <p:nvPr/>
        </p:nvSpPr>
        <p:spPr>
          <a:xfrm>
            <a:off x="3719736" y="5472268"/>
            <a:ext cx="8051710" cy="307777"/>
          </a:xfrm>
          <a:prstGeom prst="rect">
            <a:avLst/>
          </a:prstGeom>
        </p:spPr>
        <p:txBody>
          <a:bodyPr wrap="square">
            <a:spAutoFit/>
          </a:bodyPr>
          <a:lstStyle/>
          <a:p>
            <a:pPr algn="r">
              <a:buNone/>
            </a:pPr>
            <a:r>
              <a:rPr lang="en-US" sz="1400" dirty="0"/>
              <a:t>A Hooper (1942), </a:t>
            </a:r>
            <a:r>
              <a:rPr lang="en-US" sz="1400" i="1" dirty="0"/>
              <a:t>A Mathematics Refresher , New York H Holt</a:t>
            </a:r>
          </a:p>
        </p:txBody>
      </p:sp>
    </p:spTree>
    <p:extLst>
      <p:ext uri="{BB962C8B-B14F-4D97-AF65-F5344CB8AC3E}">
        <p14:creationId xmlns:p14="http://schemas.microsoft.com/office/powerpoint/2010/main" val="20513901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peech Bubble: Rectangle 3">
            <a:extLst>
              <a:ext uri="{FF2B5EF4-FFF2-40B4-BE49-F238E27FC236}">
                <a16:creationId xmlns:a16="http://schemas.microsoft.com/office/drawing/2014/main" id="{E117ECF5-41EA-4196-B361-A82CE8421E73}"/>
              </a:ext>
            </a:extLst>
          </p:cNvPr>
          <p:cNvSpPr/>
          <p:nvPr/>
        </p:nvSpPr>
        <p:spPr bwMode="auto">
          <a:xfrm>
            <a:off x="1919536" y="1772816"/>
            <a:ext cx="7992888" cy="2106303"/>
          </a:xfrm>
          <a:prstGeom prst="wedgeRectCallout">
            <a:avLst>
              <a:gd name="adj1" fmla="val -53093"/>
              <a:gd name="adj2" fmla="val 102890"/>
            </a:avLst>
          </a:prstGeom>
          <a:solidFill>
            <a:schemeClr val="accent2">
              <a:lumMod val="75000"/>
            </a:schemeClr>
          </a:solidFill>
          <a:ln>
            <a:noFill/>
          </a:ln>
          <a:effectLst/>
        </p:spPr>
        <p:txBody>
          <a:bodyPr vert="horz" wrap="square" lIns="91440" tIns="45720" rIns="91440" bIns="45720" numCol="1" rtlCol="0" anchor="t" anchorCtr="0" compatLnSpc="1">
            <a:prstTxWarp prst="textNoShape">
              <a:avLst/>
            </a:prstTxWarp>
          </a:bodyPr>
          <a:lstStyle/>
          <a:p>
            <a:pPr marL="742950" indent="-285750">
              <a:buFont typeface="Arial" charset="0"/>
              <a:buChar char="●"/>
            </a:pPr>
            <a:endParaRPr lang="en-GB">
              <a:latin typeface="Arial" charset="0"/>
            </a:endParaRPr>
          </a:p>
        </p:txBody>
      </p:sp>
      <p:sp>
        <p:nvSpPr>
          <p:cNvPr id="3" name="Content Placeholder 2">
            <a:extLst>
              <a:ext uri="{FF2B5EF4-FFF2-40B4-BE49-F238E27FC236}">
                <a16:creationId xmlns:a16="http://schemas.microsoft.com/office/drawing/2014/main" id="{44830798-1E03-C84F-AE93-507D714ADD7D}"/>
              </a:ext>
            </a:extLst>
          </p:cNvPr>
          <p:cNvSpPr>
            <a:spLocks noGrp="1"/>
          </p:cNvSpPr>
          <p:nvPr>
            <p:ph idx="1"/>
          </p:nvPr>
        </p:nvSpPr>
        <p:spPr>
          <a:xfrm>
            <a:off x="2135188" y="2061308"/>
            <a:ext cx="7921625" cy="1817811"/>
          </a:xfrm>
        </p:spPr>
        <p:txBody>
          <a:bodyPr/>
          <a:lstStyle/>
          <a:p>
            <a:pPr marL="0" indent="0">
              <a:buNone/>
            </a:pPr>
            <a:r>
              <a:rPr lang="en-US" dirty="0">
                <a:solidFill>
                  <a:schemeClr val="tx1">
                    <a:lumMod val="50000"/>
                  </a:schemeClr>
                </a:solidFill>
              </a:rPr>
              <a:t>Maths is an inherently enjoyable subject -</a:t>
            </a:r>
          </a:p>
          <a:p>
            <a:pPr marL="0" indent="0">
              <a:buNone/>
            </a:pPr>
            <a:r>
              <a:rPr lang="en-US" dirty="0">
                <a:solidFill>
                  <a:schemeClr val="tx1">
                    <a:lumMod val="50000"/>
                  </a:schemeClr>
                </a:solidFill>
              </a:rPr>
              <a:t>any negativity felt towards it comes from the individual’s experience.</a:t>
            </a:r>
            <a:endParaRPr lang="en-GB" dirty="0">
              <a:solidFill>
                <a:schemeClr val="tx1">
                  <a:lumMod val="50000"/>
                </a:schemeClr>
              </a:solidFill>
            </a:endParaRPr>
          </a:p>
          <a:p>
            <a:endParaRPr lang="en-GB" dirty="0"/>
          </a:p>
        </p:txBody>
      </p:sp>
      <p:sp>
        <p:nvSpPr>
          <p:cNvPr id="2" name="Title 1"/>
          <p:cNvSpPr>
            <a:spLocks noGrp="1"/>
          </p:cNvSpPr>
          <p:nvPr>
            <p:ph type="title"/>
          </p:nvPr>
        </p:nvSpPr>
        <p:spPr/>
        <p:txBody>
          <a:bodyPr>
            <a:noAutofit/>
          </a:bodyPr>
          <a:lstStyle/>
          <a:p>
            <a:r>
              <a:rPr lang="en-GB" sz="4000" dirty="0"/>
              <a:t>Discuss</a:t>
            </a:r>
          </a:p>
        </p:txBody>
      </p:sp>
    </p:spTree>
    <p:extLst>
      <p:ext uri="{BB962C8B-B14F-4D97-AF65-F5344CB8AC3E}">
        <p14:creationId xmlns:p14="http://schemas.microsoft.com/office/powerpoint/2010/main" val="193463655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vert="horz" lIns="91440" tIns="45720" rIns="91440" bIns="45720" rtlCol="0" anchor="t">
            <a:normAutofit/>
          </a:bodyPr>
          <a:lstStyle/>
          <a:p>
            <a:pPr marL="0" indent="0">
              <a:buNone/>
            </a:pPr>
            <a:r>
              <a:rPr lang="en-US" sz="3200" dirty="0"/>
              <a:t>“</a:t>
            </a:r>
            <a:r>
              <a:rPr lang="en-GB" dirty="0"/>
              <a:t>Students who learn to reason about situations and determine whether they have been correctly answered, learn that mathematics is a subject that they can make sense of, rather than being a list of procedures to memorise.”</a:t>
            </a:r>
          </a:p>
          <a:p>
            <a:pPr marL="0" indent="0"/>
            <a:endParaRPr lang="en-GB" dirty="0"/>
          </a:p>
          <a:p>
            <a:pPr marL="0" indent="0" algn="r">
              <a:buNone/>
            </a:pPr>
            <a:r>
              <a:rPr lang="en-GB" sz="1800" dirty="0"/>
              <a:t>(Boaler, The Elephant in the Classroom 2009, p.145)</a:t>
            </a:r>
          </a:p>
          <a:p>
            <a:pPr marL="0" indent="0">
              <a:buNone/>
            </a:pPr>
            <a:endParaRPr lang="en-GB" sz="3200" dirty="0"/>
          </a:p>
        </p:txBody>
      </p:sp>
      <p:sp>
        <p:nvSpPr>
          <p:cNvPr id="2" name="Title 1"/>
          <p:cNvSpPr>
            <a:spLocks noGrp="1"/>
          </p:cNvSpPr>
          <p:nvPr>
            <p:ph type="title"/>
          </p:nvPr>
        </p:nvSpPr>
        <p:spPr/>
        <p:txBody>
          <a:bodyPr>
            <a:noAutofit/>
          </a:bodyPr>
          <a:lstStyle/>
          <a:p>
            <a:r>
              <a:rPr lang="en-GB" sz="4000" dirty="0"/>
              <a:t>Jo </a:t>
            </a:r>
            <a:r>
              <a:rPr lang="en-GB" sz="4000" dirty="0" err="1"/>
              <a:t>Boaler</a:t>
            </a:r>
            <a:r>
              <a:rPr lang="en-GB" sz="4000" dirty="0"/>
              <a:t>:</a:t>
            </a:r>
          </a:p>
        </p:txBody>
      </p:sp>
    </p:spTree>
    <p:extLst>
      <p:ext uri="{BB962C8B-B14F-4D97-AF65-F5344CB8AC3E}">
        <p14:creationId xmlns:p14="http://schemas.microsoft.com/office/powerpoint/2010/main" val="165682972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8">
            <a:extLst>
              <a:ext uri="{FF2B5EF4-FFF2-40B4-BE49-F238E27FC236}">
                <a16:creationId xmlns:a16="http://schemas.microsoft.com/office/drawing/2014/main" id="{ECC79A8C-6357-434B-964C-0DC60010D0AC}"/>
              </a:ext>
            </a:extLst>
          </p:cNvPr>
          <p:cNvSpPr>
            <a:spLocks noChangeArrowheads="1"/>
          </p:cNvSpPr>
          <p:nvPr/>
        </p:nvSpPr>
        <p:spPr bwMode="auto">
          <a:xfrm>
            <a:off x="7896226" y="115889"/>
            <a:ext cx="2771775" cy="151288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marL="742950" indent="-285750">
              <a:spcBef>
                <a:spcPct val="20000"/>
              </a:spcBef>
              <a:buClr>
                <a:schemeClr val="tx2"/>
              </a:buClr>
              <a:buFont typeface="Arial" panose="020B0604020202020204" pitchFamily="34" charset="0"/>
              <a:defRPr sz="3200">
                <a:solidFill>
                  <a:schemeClr val="tx1"/>
                </a:solidFill>
                <a:latin typeface="Arial" panose="020B0604020202020204" pitchFamily="34" charset="0"/>
              </a:defRPr>
            </a:lvl1pPr>
            <a:lvl2pPr marL="742950" indent="-28575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2pPr>
            <a:lvl3pPr marL="1143000" indent="-228600">
              <a:spcBef>
                <a:spcPct val="20000"/>
              </a:spcBef>
              <a:buClr>
                <a:srgbClr val="00628C"/>
              </a:buClr>
              <a:buFont typeface="Arial" panose="020B0604020202020204" pitchFamily="34" charset="0"/>
              <a:buChar char="–"/>
              <a:defRPr sz="2400">
                <a:solidFill>
                  <a:schemeClr val="tx1"/>
                </a:solidFill>
                <a:latin typeface="Arial" panose="020B0604020202020204" pitchFamily="34" charset="0"/>
              </a:defRPr>
            </a:lvl3pPr>
            <a:lvl4pPr marL="1600200" indent="-228600">
              <a:spcBef>
                <a:spcPct val="20000"/>
              </a:spcBef>
              <a:buClr>
                <a:schemeClr val="accent2"/>
              </a:buClr>
              <a:buFont typeface="Arial" panose="020B0604020202020204" pitchFamily="34" charset="0"/>
              <a:buChar char="●"/>
              <a:defRPr sz="1900">
                <a:solidFill>
                  <a:schemeClr val="tx1"/>
                </a:solidFill>
                <a:latin typeface="Arial" panose="020B0604020202020204" pitchFamily="34" charset="0"/>
              </a:defRPr>
            </a:lvl4pPr>
            <a:lvl5pPr marL="2057400" indent="-228600">
              <a:spcBef>
                <a:spcPct val="20000"/>
              </a:spcBef>
              <a:buClr>
                <a:schemeClr val="tx2"/>
              </a:buClr>
              <a:buFont typeface="Arial" panose="020B0604020202020204" pitchFamily="34" charset="0"/>
              <a:buChar char="●"/>
              <a:defRPr sz="19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2"/>
              </a:buClr>
              <a:buFont typeface="Arial" panose="020B0604020202020204" pitchFamily="34" charset="0"/>
              <a:buChar char="●"/>
              <a:defRPr sz="19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2"/>
              </a:buClr>
              <a:buFont typeface="Arial" panose="020B0604020202020204" pitchFamily="34" charset="0"/>
              <a:buChar char="●"/>
              <a:defRPr sz="19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2"/>
              </a:buClr>
              <a:buFont typeface="Arial" panose="020B0604020202020204" pitchFamily="34" charset="0"/>
              <a:buChar char="●"/>
              <a:defRPr sz="19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2"/>
              </a:buClr>
              <a:buFont typeface="Arial" panose="020B0604020202020204" pitchFamily="34" charset="0"/>
              <a:buChar char="●"/>
              <a:defRPr sz="1900">
                <a:solidFill>
                  <a:schemeClr val="tx1"/>
                </a:solidFill>
                <a:latin typeface="Arial" panose="020B0604020202020204" pitchFamily="34" charset="0"/>
              </a:defRPr>
            </a:lvl9pPr>
          </a:lstStyle>
          <a:p>
            <a:pPr eaLnBrk="1" hangingPunct="1">
              <a:buClr>
                <a:srgbClr val="00628C"/>
              </a:buClr>
              <a:buFont typeface="Arial" panose="020B0604020202020204" pitchFamily="34" charset="0"/>
              <a:buChar char="●"/>
            </a:pPr>
            <a:endParaRPr lang="en-US" altLang="en-US" sz="2800"/>
          </a:p>
        </p:txBody>
      </p:sp>
      <p:sp>
        <p:nvSpPr>
          <p:cNvPr id="3" name="Cloud 2">
            <a:extLst>
              <a:ext uri="{FF2B5EF4-FFF2-40B4-BE49-F238E27FC236}">
                <a16:creationId xmlns:a16="http://schemas.microsoft.com/office/drawing/2014/main" id="{2F8ED3B6-9CCA-48E8-8DA4-1872BB280216}"/>
              </a:ext>
            </a:extLst>
          </p:cNvPr>
          <p:cNvSpPr/>
          <p:nvPr/>
        </p:nvSpPr>
        <p:spPr>
          <a:xfrm>
            <a:off x="1847850" y="476250"/>
            <a:ext cx="8389938" cy="2592388"/>
          </a:xfrm>
          <a:prstGeom prst="cloud">
            <a:avLst/>
          </a:prstGeom>
          <a:solidFill>
            <a:schemeClr val="tx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None/>
              <a:defRPr/>
            </a:pPr>
            <a:r>
              <a:rPr lang="en-GB" sz="6600" dirty="0">
                <a:solidFill>
                  <a:schemeClr val="tx1">
                    <a:lumMod val="50000"/>
                  </a:schemeClr>
                </a:solidFill>
              </a:rPr>
              <a:t>INFINITE PROBLEMS</a:t>
            </a:r>
          </a:p>
        </p:txBody>
      </p:sp>
      <p:sp>
        <p:nvSpPr>
          <p:cNvPr id="4" name="Oval 3">
            <a:extLst>
              <a:ext uri="{FF2B5EF4-FFF2-40B4-BE49-F238E27FC236}">
                <a16:creationId xmlns:a16="http://schemas.microsoft.com/office/drawing/2014/main" id="{03B52C8B-A3A7-4EB9-A669-65FF95A48089}"/>
              </a:ext>
            </a:extLst>
          </p:cNvPr>
          <p:cNvSpPr/>
          <p:nvPr/>
        </p:nvSpPr>
        <p:spPr>
          <a:xfrm>
            <a:off x="4806951" y="4292600"/>
            <a:ext cx="2441575" cy="2224088"/>
          </a:xfrm>
          <a:prstGeom prst="ellipse">
            <a:avLst/>
          </a:prstGeom>
          <a:solidFill>
            <a:schemeClr val="tx2"/>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GB" sz="1600" dirty="0">
                <a:solidFill>
                  <a:schemeClr val="tx2">
                    <a:lumMod val="20000"/>
                    <a:lumOff val="80000"/>
                  </a:schemeClr>
                </a:solidFill>
              </a:rPr>
              <a:t>RELATIVELY FEW STRUCTURES</a:t>
            </a:r>
          </a:p>
        </p:txBody>
      </p:sp>
      <p:sp>
        <p:nvSpPr>
          <p:cNvPr id="9" name="Down Arrow 8">
            <a:extLst>
              <a:ext uri="{FF2B5EF4-FFF2-40B4-BE49-F238E27FC236}">
                <a16:creationId xmlns:a16="http://schemas.microsoft.com/office/drawing/2014/main" id="{E8F80C65-7AA6-4E0E-B144-080936C0742F}"/>
              </a:ext>
            </a:extLst>
          </p:cNvPr>
          <p:cNvSpPr>
            <a:spLocks noChangeArrowheads="1"/>
          </p:cNvSpPr>
          <p:nvPr/>
        </p:nvSpPr>
        <p:spPr bwMode="auto">
          <a:xfrm>
            <a:off x="5253038" y="3211514"/>
            <a:ext cx="1549400" cy="936625"/>
          </a:xfrm>
          <a:prstGeom prst="downArrow">
            <a:avLst>
              <a:gd name="adj1" fmla="val 21972"/>
              <a:gd name="adj2" fmla="val 50000"/>
            </a:avLst>
          </a:prstGeom>
          <a:solidFill>
            <a:schemeClr val="accent2"/>
          </a:solidFill>
          <a:ln w="9525">
            <a:solidFill>
              <a:srgbClr val="0070C0"/>
            </a:solidFill>
            <a:miter lim="800000"/>
            <a:headEnd/>
            <a:tailEnd/>
          </a:ln>
        </p:spPr>
        <p:txBody>
          <a:bodyPr anchor="ctr"/>
          <a:lstStyle>
            <a:lvl1pPr>
              <a:defRPr sz="2800">
                <a:solidFill>
                  <a:schemeClr val="tx1"/>
                </a:solidFill>
                <a:latin typeface="Arial" panose="020B0604020202020204" pitchFamily="34" charset="0"/>
              </a:defRPr>
            </a:lvl1pPr>
            <a:lvl2pPr marL="742950" indent="-285750">
              <a:defRPr sz="2800">
                <a:solidFill>
                  <a:schemeClr val="tx1"/>
                </a:solidFill>
                <a:latin typeface="Arial" panose="020B0604020202020204" pitchFamily="34" charset="0"/>
              </a:defRPr>
            </a:lvl2pPr>
            <a:lvl3pPr marL="1143000" indent="-228600">
              <a:defRPr sz="2800">
                <a:solidFill>
                  <a:schemeClr val="tx1"/>
                </a:solidFill>
                <a:latin typeface="Arial" panose="020B0604020202020204" pitchFamily="34" charset="0"/>
              </a:defRPr>
            </a:lvl3pPr>
            <a:lvl4pPr marL="1600200" indent="-228600">
              <a:defRPr sz="2800">
                <a:solidFill>
                  <a:schemeClr val="tx1"/>
                </a:solidFill>
                <a:latin typeface="Arial" panose="020B0604020202020204" pitchFamily="34" charset="0"/>
              </a:defRPr>
            </a:lvl4pPr>
            <a:lvl5pPr marL="2057400" indent="-228600">
              <a:defRPr sz="2800">
                <a:solidFill>
                  <a:schemeClr val="tx1"/>
                </a:solidFill>
                <a:latin typeface="Arial" panose="020B0604020202020204" pitchFamily="34" charset="0"/>
              </a:defRPr>
            </a:lvl5pPr>
            <a:lvl6pPr marL="2514600" indent="-228600" eaLnBrk="0" fontAlgn="base" hangingPunct="0">
              <a:spcBef>
                <a:spcPct val="0"/>
              </a:spcBef>
              <a:spcAft>
                <a:spcPct val="0"/>
              </a:spcAft>
              <a:defRPr sz="2800">
                <a:solidFill>
                  <a:schemeClr val="tx1"/>
                </a:solidFill>
                <a:latin typeface="Arial" panose="020B0604020202020204" pitchFamily="34" charset="0"/>
              </a:defRPr>
            </a:lvl6pPr>
            <a:lvl7pPr marL="2971800" indent="-228600" eaLnBrk="0" fontAlgn="base" hangingPunct="0">
              <a:spcBef>
                <a:spcPct val="0"/>
              </a:spcBef>
              <a:spcAft>
                <a:spcPct val="0"/>
              </a:spcAft>
              <a:defRPr sz="2800">
                <a:solidFill>
                  <a:schemeClr val="tx1"/>
                </a:solidFill>
                <a:latin typeface="Arial" panose="020B0604020202020204" pitchFamily="34" charset="0"/>
              </a:defRPr>
            </a:lvl7pPr>
            <a:lvl8pPr marL="3429000" indent="-228600" eaLnBrk="0" fontAlgn="base" hangingPunct="0">
              <a:spcBef>
                <a:spcPct val="0"/>
              </a:spcBef>
              <a:spcAft>
                <a:spcPct val="0"/>
              </a:spcAft>
              <a:defRPr sz="2800">
                <a:solidFill>
                  <a:schemeClr val="tx1"/>
                </a:solidFill>
                <a:latin typeface="Arial" panose="020B0604020202020204" pitchFamily="34" charset="0"/>
              </a:defRPr>
            </a:lvl8pPr>
            <a:lvl9pPr marL="3886200" indent="-228600" eaLnBrk="0" fontAlgn="base" hangingPunct="0">
              <a:spcBef>
                <a:spcPct val="0"/>
              </a:spcBef>
              <a:spcAft>
                <a:spcPct val="0"/>
              </a:spcAft>
              <a:defRPr sz="2800">
                <a:solidFill>
                  <a:schemeClr val="tx1"/>
                </a:solidFill>
                <a:latin typeface="Arial" panose="020B0604020202020204" pitchFamily="34" charset="0"/>
              </a:defRPr>
            </a:lvl9pPr>
          </a:lstStyle>
          <a:p>
            <a:pPr algn="ctr" eaLnBrk="1" hangingPunct="1">
              <a:buClr>
                <a:srgbClr val="00628C"/>
              </a:buClr>
            </a:pPr>
            <a:endParaRPr lang="en-US" altLang="en-US" sz="2400">
              <a:solidFill>
                <a:srgbClr val="00628C"/>
              </a:solidFill>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up)">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F8C5A45-AE97-4351-966A-8C63EBA7E09F}"/>
              </a:ext>
            </a:extLst>
          </p:cNvPr>
          <p:cNvSpPr>
            <a:spLocks noGrp="1"/>
          </p:cNvSpPr>
          <p:nvPr>
            <p:ph type="title"/>
          </p:nvPr>
        </p:nvSpPr>
        <p:spPr>
          <a:xfrm>
            <a:off x="250454" y="1916832"/>
            <a:ext cx="11953328" cy="1512168"/>
          </a:xfrm>
        </p:spPr>
        <p:txBody>
          <a:bodyPr>
            <a:normAutofit/>
          </a:bodyPr>
          <a:lstStyle/>
          <a:p>
            <a:r>
              <a:rPr lang="en-GB" dirty="0"/>
              <a:t>History does not repeat itself, but it does rhyme…</a:t>
            </a:r>
            <a:br>
              <a:rPr lang="en-GB" dirty="0"/>
            </a:br>
            <a:endParaRPr lang="en-GB" dirty="0"/>
          </a:p>
        </p:txBody>
      </p:sp>
    </p:spTree>
    <p:extLst>
      <p:ext uri="{BB962C8B-B14F-4D97-AF65-F5344CB8AC3E}">
        <p14:creationId xmlns:p14="http://schemas.microsoft.com/office/powerpoint/2010/main" val="646590994"/>
      </p:ext>
    </p:extLst>
  </p:cSld>
  <p:clrMapOvr>
    <a:masterClrMapping/>
  </p:clrMapOvr>
</p:sld>
</file>

<file path=ppt/theme/theme1.xml><?xml version="1.0" encoding="utf-8"?>
<a:theme xmlns:a="http://schemas.openxmlformats.org/drawingml/2006/main" name="Custom Design">
  <a:themeElements>
    <a:clrScheme name="Custom 7">
      <a:dk1>
        <a:srgbClr val="585858"/>
      </a:dk1>
      <a:lt1>
        <a:srgbClr val="FFFFFF"/>
      </a:lt1>
      <a:dk2>
        <a:srgbClr val="006666"/>
      </a:dk2>
      <a:lt2>
        <a:srgbClr val="5F5F5F"/>
      </a:lt2>
      <a:accent1>
        <a:srgbClr val="585858"/>
      </a:accent1>
      <a:accent2>
        <a:srgbClr val="99CCCC"/>
      </a:accent2>
      <a:accent3>
        <a:srgbClr val="FFFFFF"/>
      </a:accent3>
      <a:accent4>
        <a:srgbClr val="000000"/>
      </a:accent4>
      <a:accent5>
        <a:srgbClr val="ADE2E2"/>
      </a:accent5>
      <a:accent6>
        <a:srgbClr val="8AB9B9"/>
      </a:accent6>
      <a:hlink>
        <a:srgbClr val="00B0F0"/>
      </a:hlink>
      <a:folHlink>
        <a:srgbClr val="B2B2B2"/>
      </a:folHlink>
    </a:clrScheme>
    <a:fontScheme name="Custom 1">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LongProperties xmlns="http://schemas.microsoft.com/office/2006/metadata/long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E66C4E9411A2B847AB3A2FDDFBD5392E" ma:contentTypeVersion="12" ma:contentTypeDescription="Create a new document." ma:contentTypeScope="" ma:versionID="434d7b626fa96a0718c1193846830b32">
  <xsd:schema xmlns:xsd="http://www.w3.org/2001/XMLSchema" xmlns:xs="http://www.w3.org/2001/XMLSchema" xmlns:p="http://schemas.microsoft.com/office/2006/metadata/properties" xmlns:ns2="dc9bd944-225f-43f1-96dc-d5ee43d55d1c" xmlns:ns3="6e8f39c4-649a-4727-b531-9584b06a2d5b" targetNamespace="http://schemas.microsoft.com/office/2006/metadata/properties" ma:root="true" ma:fieldsID="3b76194d8edd212a55ab64e907a72791" ns2:_="" ns3:_="">
    <xsd:import namespace="dc9bd944-225f-43f1-96dc-d5ee43d55d1c"/>
    <xsd:import namespace="6e8f39c4-649a-4727-b531-9584b06a2d5b"/>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Tags" minOccurs="0"/>
                <xsd:element ref="ns3:MediaServiceOCR" minOccurs="0"/>
                <xsd:element ref="ns3:MediaServiceDateTaken" minOccurs="0"/>
                <xsd:element ref="ns3:MediaServiceLocation" minOccurs="0"/>
                <xsd:element ref="ns3:MediaServiceGenerationTime" minOccurs="0"/>
                <xsd:element ref="ns3:MediaServiceEventHashCode" minOccurs="0"/>
                <xsd:element ref="ns3:MediaServiceAutoKeyPoints" minOccurs="0"/>
                <xsd:element ref="ns3: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c9bd944-225f-43f1-96dc-d5ee43d55d1c"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6e8f39c4-649a-4727-b531-9584b06a2d5b"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AutoTags" ma:index="12" nillable="true" ma:displayName="Tags" ma:internalName="MediaServiceAutoTags"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4.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85CA48D5-CF87-4E62-9CFA-B8134F07C6D3}">
  <ds:schemaRefs>
    <ds:schemaRef ds:uri="http://schemas.microsoft.com/office/2006/metadata/longProperties"/>
  </ds:schemaRefs>
</ds:datastoreItem>
</file>

<file path=customXml/itemProps2.xml><?xml version="1.0" encoding="utf-8"?>
<ds:datastoreItem xmlns:ds="http://schemas.openxmlformats.org/officeDocument/2006/customXml" ds:itemID="{4614D725-2C21-4C66-9CD4-8D38560013A8}">
  <ds:schemaRefs>
    <ds:schemaRef ds:uri="http://schemas.microsoft.com/sharepoint/v3/contenttype/forms"/>
  </ds:schemaRefs>
</ds:datastoreItem>
</file>

<file path=customXml/itemProps3.xml><?xml version="1.0" encoding="utf-8"?>
<ds:datastoreItem xmlns:ds="http://schemas.openxmlformats.org/officeDocument/2006/customXml" ds:itemID="{67E5019A-2BD2-422E-88E6-D9B7EDECB40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c9bd944-225f-43f1-96dc-d5ee43d55d1c"/>
    <ds:schemaRef ds:uri="6e8f39c4-649a-4727-b531-9584b06a2d5b"/>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4.xml><?xml version="1.0" encoding="utf-8"?>
<ds:datastoreItem xmlns:ds="http://schemas.openxmlformats.org/officeDocument/2006/customXml" ds:itemID="{B1B18B3D-5C68-4030-BEF3-6F927E24DA37}">
  <ds:schemaRefs>
    <ds:schemaRef ds:uri="http://purl.org/dc/terms/"/>
    <ds:schemaRef ds:uri="http://schemas.openxmlformats.org/package/2006/metadata/core-properties"/>
    <ds:schemaRef ds:uri="e289c6e3-f062-4ff9-b30e-2173a1190862"/>
    <ds:schemaRef ds:uri="http://purl.org/dc/dcmitype/"/>
    <ds:schemaRef ds:uri="http://schemas.microsoft.com/office/infopath/2007/PartnerControls"/>
    <ds:schemaRef ds:uri="http://purl.org/dc/elements/1.1/"/>
    <ds:schemaRef ds:uri="http://schemas.microsoft.com/office/2006/documentManagement/types"/>
    <ds:schemaRef ds:uri="dc9bd944-225f-43f1-96dc-d5ee43d55d1c"/>
    <ds:schemaRef ds:uri="http://schemas.microsoft.com/office/2006/metadata/properties"/>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emplate/>
  <TotalTime>940</TotalTime>
  <Words>4599</Words>
  <Application>Microsoft Office PowerPoint</Application>
  <PresentationFormat>Widescreen</PresentationFormat>
  <Paragraphs>299</Paragraphs>
  <Slides>30</Slides>
  <Notes>27</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30</vt:i4>
      </vt:variant>
    </vt:vector>
  </HeadingPairs>
  <TitlesOfParts>
    <vt:vector size="33" baseType="lpstr">
      <vt:lpstr>Arial</vt:lpstr>
      <vt:lpstr>Calibri</vt:lpstr>
      <vt:lpstr>Custom Design</vt:lpstr>
      <vt:lpstr>The big ideas of teaching for mastery  Primary ITE Unit 1: Introduction to mastery</vt:lpstr>
      <vt:lpstr>PowerPoint Presentation</vt:lpstr>
      <vt:lpstr>This unit is designed to:</vt:lpstr>
      <vt:lpstr>Reflection</vt:lpstr>
      <vt:lpstr>Reflection</vt:lpstr>
      <vt:lpstr>Discuss</vt:lpstr>
      <vt:lpstr>Jo Boaler:</vt:lpstr>
      <vt:lpstr>PowerPoint Presentation</vt:lpstr>
      <vt:lpstr>History does not repeat itself, but it does rhyme… </vt:lpstr>
      <vt:lpstr>PowerPoint Presentation</vt:lpstr>
      <vt:lpstr>The National Curriculum says…</vt:lpstr>
      <vt:lpstr>Reflection</vt:lpstr>
      <vt:lpstr>What do you notice? Where is your attention drawn to? What is it making you think about?</vt:lpstr>
      <vt:lpstr>Which of these elements were present in the last activity?</vt:lpstr>
      <vt:lpstr>Which of these elements were present in the last activity?</vt:lpstr>
      <vt:lpstr>Discuss</vt:lpstr>
      <vt:lpstr>Assessment in primary schools: what did we value how has it shifted?</vt:lpstr>
      <vt:lpstr>National Curriculum: 2014</vt:lpstr>
      <vt:lpstr>What could challenge look like?  </vt:lpstr>
      <vt:lpstr>Analysing questions: Compare to the ones you wrote</vt:lpstr>
      <vt:lpstr>Expectations in standardised assessments  (2018 SATs paper)</vt:lpstr>
      <vt:lpstr>Reflection:</vt:lpstr>
      <vt:lpstr>‘Mastery’ according to the NCETM, 1</vt:lpstr>
      <vt:lpstr>‘Mastery’ according to NCETM, 2</vt:lpstr>
      <vt:lpstr>‘Mastery’ according to NCETM, 3</vt:lpstr>
      <vt:lpstr>Reflections</vt:lpstr>
      <vt:lpstr>Next Steps</vt:lpstr>
      <vt:lpstr>Further support is available to you as you move into your teaching career </vt:lpstr>
      <vt:lpstr>PowerPoint Presentation</vt:lpstr>
      <vt:lpstr>Additional Reading:</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Maths Hubs PowerPoint Template</dc:title>
  <dc:creator>Stephen Peto</dc:creator>
  <cp:lastModifiedBy>Andrew Young</cp:lastModifiedBy>
  <cp:revision>69</cp:revision>
  <dcterms:created xsi:type="dcterms:W3CDTF">2008-01-11T09:41:35Z</dcterms:created>
  <dcterms:modified xsi:type="dcterms:W3CDTF">2020-11-23T16:09:50Z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display_urn:schemas-microsoft-com:office:office#Editor">
    <vt:lpwstr>Natasha Chippendale</vt:lpwstr>
  </property>
  <property fmtid="{D5CDD505-2E9C-101B-9397-08002B2CF9AE}" pid="3" name="display_urn:schemas-microsoft-com:office:office#Author">
    <vt:lpwstr>Natasha Chippendale</vt:lpwstr>
  </property>
  <property fmtid="{D5CDD505-2E9C-101B-9397-08002B2CF9AE}" pid="4" name="Order">
    <vt:lpwstr>148500.000000000</vt:lpwstr>
  </property>
  <property fmtid="{D5CDD505-2E9C-101B-9397-08002B2CF9AE}" pid="5" name="ContentTypeId">
    <vt:lpwstr>0x010100E66C4E9411A2B847AB3A2FDDFBD5392E</vt:lpwstr>
  </property>
</Properties>
</file>