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ink/ink1.xml" ContentType="application/inkml+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ink/ink2.xml" ContentType="application/inkml+xml"/>
  <Override PartName="/ppt/ink/ink3.xml" ContentType="application/inkml+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5"/>
  </p:sldMasterIdLst>
  <p:notesMasterIdLst>
    <p:notesMasterId r:id="rId56"/>
  </p:notesMasterIdLst>
  <p:sldIdLst>
    <p:sldId id="267" r:id="rId6"/>
    <p:sldId id="257" r:id="rId7"/>
    <p:sldId id="261" r:id="rId8"/>
    <p:sldId id="263" r:id="rId9"/>
    <p:sldId id="1293" r:id="rId10"/>
    <p:sldId id="598" r:id="rId11"/>
    <p:sldId id="1304" r:id="rId12"/>
    <p:sldId id="1296" r:id="rId13"/>
    <p:sldId id="605" r:id="rId14"/>
    <p:sldId id="600" r:id="rId15"/>
    <p:sldId id="597" r:id="rId16"/>
    <p:sldId id="599" r:id="rId17"/>
    <p:sldId id="1305" r:id="rId18"/>
    <p:sldId id="1306" r:id="rId19"/>
    <p:sldId id="1307" r:id="rId20"/>
    <p:sldId id="1308" r:id="rId21"/>
    <p:sldId id="1309" r:id="rId22"/>
    <p:sldId id="572" r:id="rId23"/>
    <p:sldId id="594" r:id="rId24"/>
    <p:sldId id="583" r:id="rId25"/>
    <p:sldId id="573" r:id="rId26"/>
    <p:sldId id="574" r:id="rId27"/>
    <p:sldId id="575" r:id="rId28"/>
    <p:sldId id="576" r:id="rId29"/>
    <p:sldId id="1310" r:id="rId30"/>
    <p:sldId id="581" r:id="rId31"/>
    <p:sldId id="582" r:id="rId32"/>
    <p:sldId id="1311" r:id="rId33"/>
    <p:sldId id="579" r:id="rId34"/>
    <p:sldId id="586" r:id="rId35"/>
    <p:sldId id="587" r:id="rId36"/>
    <p:sldId id="588" r:id="rId37"/>
    <p:sldId id="1312" r:id="rId38"/>
    <p:sldId id="590" r:id="rId39"/>
    <p:sldId id="584" r:id="rId40"/>
    <p:sldId id="592" r:id="rId41"/>
    <p:sldId id="591" r:id="rId42"/>
    <p:sldId id="293" r:id="rId43"/>
    <p:sldId id="604" r:id="rId44"/>
    <p:sldId id="593" r:id="rId45"/>
    <p:sldId id="596" r:id="rId46"/>
    <p:sldId id="607" r:id="rId47"/>
    <p:sldId id="606" r:id="rId48"/>
    <p:sldId id="608" r:id="rId49"/>
    <p:sldId id="609" r:id="rId50"/>
    <p:sldId id="610" r:id="rId51"/>
    <p:sldId id="1313" r:id="rId52"/>
    <p:sldId id="1265" r:id="rId53"/>
    <p:sldId id="1315" r:id="rId54"/>
    <p:sldId id="1316" r:id="rId55"/>
  </p:sldIdLst>
  <p:sldSz cx="12192000" cy="6858000"/>
  <p:notesSz cx="6858000" cy="9144000"/>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C8E2E8"/>
    <a:srgbClr val="82CBDD"/>
    <a:srgbClr val="0062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51438D-AB6B-4FFC-B69B-3EE522078D7A}" v="9" dt="2020-11-04T12:05:25.3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067" autoAdjust="0"/>
  </p:normalViewPr>
  <p:slideViewPr>
    <p:cSldViewPr>
      <p:cViewPr varScale="1">
        <p:scale>
          <a:sx n="55" d="100"/>
          <a:sy n="55" d="100"/>
        </p:scale>
        <p:origin x="1314" y="60"/>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2338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ax="5040" units="cm"/>
          <inkml:channel name="Y" type="integer" min="-16" max="1064" units="cm"/>
          <inkml:channel name="T" type="integer" max="2.14748E9" units="dev"/>
        </inkml:traceFormat>
        <inkml:channelProperties>
          <inkml:channelProperty channel="X" name="resolution" value="181.29497" units="1/cm"/>
          <inkml:channelProperty channel="Y" name="resolution" value="62.42775" units="1/cm"/>
          <inkml:channelProperty channel="T" name="resolution" value="1" units="1/dev"/>
        </inkml:channelProperties>
      </inkml:inkSource>
      <inkml:timestamp xml:id="ts0" timeString="2020-01-14T17:57:51.042"/>
    </inkml:context>
    <inkml:brush xml:id="br0">
      <inkml:brushProperty name="width" value="0.05292" units="cm"/>
      <inkml:brushProperty name="height" value="0.05292" units="cm"/>
      <inkml:brushProperty name="color" value="#0070C0"/>
    </inkml:brush>
  </inkml:definitions>
  <inkml:trace contextRef="#ctx0" brushRef="#br0">2658 4568 0,'0'-35'78,"0"18"-47,0-19-31,0 19 16,0-1-16,0 0 15,0 1-15,0-19 16,37-16 15,-18 16-15,-19 19 0,19-1-1,18-17 1,-18 17-1,-19 0 17,18 18-17,20 0 1,-20 0 0,19 0-1,-18 0-15,18 18 16,-18 17 15,18 1-15,-18-36-1,-19 17-15,19 19 16,-1-1 15,1-18-15,0 19-1,-19-19 1,0 19 0,18-19-1,-18 36 1,0-18 0,0-17-1,0 17 1,-18 1-1,-1-19 1,-18 19 0,18-1-1,0-17 1,1-1 0,-1-17 15,0 0 63,38 0-16,0 0-47,-1 0-31,20 0 16,-38 18-1,18-1 1,20 1-1,-20 0 1,1-1 0,-1 1-1,-18 0 1,38-1 0,-38 19-1,18-1 1,-18-18-1,19 1-15,-19 0 16,19-1 0,-19 1-1,0 17 1,0 1 15,0-1-15,0-18-1,-19 1 1,19 0 15,-19 17-15,-18 0 0,37-17-1,-19-18 16,-18 35-15,19-35 0,-20 18-1,20 0 17,-20-18-17,1 17 1,18-17-1,-18 0 1,18 0 15,1 0-15,-1 0 15,1 0-15,-1 0-1,0 0 1,1 0 15,-1-17-15,-18-1 0,18 0 15,0 1 16,1-1-32,-1 0 17,19 1-17,-18-1 1,-1 0 15,19-17-15,0 17 15,0 1 0</inkml:trace>
  <inkml:trace contextRef="#ctx0" brushRef="#br0" timeOffset="1229.7">4187 4710 0,'-19'17'94,"0"1"-79,1 0 1,-1 17-16,0 0 15,-18-17 1,37-1 0,-37 1-1,0 17 17,18-17-32,0 17 15,-18 0 1,18-17-1,1 0 1,-20-1 15,20 19-15,-1-19 0,1 1-1,-1 0 16,0-1-15,1-17 0,18 18-1</inkml:trace>
  <inkml:trace contextRef="#ctx0" brushRef="#br0" timeOffset="2135.27">3739 4780 0,'19'0'62,"-19"35"-62,37-35 16,-18 36 0,-19-19-1,37 19 1,-18-19-1,-1 19 1,-18-19 0,19 18-1,18 1 1,-18-1 0,0-17-1,-19-1 1,37 1-1,-19 17 1,20 0 0,-20-17-1,-18 0 17,19-18-17,-19 17 1,19 1-1,-19 0 17</inkml:trace>
  <inkml:trace contextRef="#ctx0" brushRef="#br0" timeOffset="3800.83">4896 4286 0,'0'18'47,"0"17"-47,0-17 16,0-1-1,0 54-15,0-18 16,0 0 0,0 0-1,-37 17 17,37-17-17,-19-17 1,-18 34-1,18-35 1,19 1 0,-19-36-1,19 17 95,0 1-79,0 17-15,-18-35 124,55-17-77,-18 17-63,-1 0 15,1 0 17,18 0-17,-18 0 1,-1 0-1,20 17 1,-1-17 0,-18 35-1,37-35 1,18 18 0,-37 0-1,19-18 1,-18 0-1,-20 0 17,1 0-32,55 17 15,1-17 1,-19 18 0,18-18-1,-36 0 1,-20 0-1,1-18 32,0-17-31,-19 0 0,0 17-1,0-17 1,0 17-1</inkml:trace>
  <inkml:trace contextRef="#ctx0" brushRef="#br0" timeOffset="4832.07">5213 4692 0,'-19'0'15,"19"18"1,0-1 0,0 36-1,0-35 1,0 17-1,0-17 1,0 17 0,0-17-1,0 35 1,0-18 0,0 0-1,0 18 1,0 0-1,0-35 1,0 17 15,19 35-15,-19-34 0,0-19-16,0 19 31,0-19-16,18 19 1,-18-19 0,0 1-1,0-36 95</inkml:trace>
  <inkml:trace contextRef="#ctx0" brushRef="#br0" timeOffset="5883.46">6573 4833 0,'0'-18'16,"19"1"0,0 17-1,-1 0 1,75-18 0,-18 1-1,0 17 1,-20 0-1,-17 0 1,-1 0 0,0 0-1,1 0 1,-20 0 0,1 0-1,0 0 1,-1 0 15,1 0-15</inkml:trace>
  <inkml:trace contextRef="#ctx0" brushRef="#br0" timeOffset="6782.13">6704 5045 0,'0'-18'32,"37"18"-1,-18 0-15,-1 0-1,20 0-15,18 0 31,-19 0-15,19 0 0,-19 0-16,19 0 15,-37 0 1,18 0 0,-18 0-1,18 0 1,-19 0 15</inkml:trace>
  <inkml:trace contextRef="#ctx0" brushRef="#br0" timeOffset="7898.14">7898 4322 0,'0'17'63,"0"1"-48,18 35 1,-18-36-16,19 72 16,-19-19-1,0-17 16,0-18-31,0 54 16,0-1 0,0 0-1,0-35 1,0 0 0,0 0-1,0 35 1,0-71-1,0 19 1,0-19 0,0 1-1,0 35 1,0-35 15,-19-1 47,1-17-31</inkml:trace>
  <inkml:trace contextRef="#ctx0" brushRef="#br0" timeOffset="10095.66">8420 4568 0,'0'-35'47,"0"18"-31,0-19-1,0 19 1,0-19-1,0 19 1,18-1 0,20 0-16,-38 1 31,37-1-31,-19 1 16,1-1-1,0 0 1,-1 18-1,1 0 1,18 0-16,-18 0 31,18 18-15,0 0 0,1-1-1,-1 1 16,-37 17-15,37 0-16,-37-17 16,19 17-1,0 1 1,-1 34 0,-18-52-1,19 17 1,-19 18-1,0-18 17,0-17-17,-19 17 1,1 0 0,-1 18-1,0-17 1,1-19-1,-1 19 1,-18 16 0,-1-16-1,38-19 1,-37 19 0,0 17-1,18-53 1,-18 35-1,37-18 1,-19 1 0,1 0-1,-20-1 1,38 1 15,-37 0-15,37-1-1,-18-17 1,-1 18 0,19 0 15,-19-18 0,19-18 63,19 0-78,0-17-1,55 0 1,-55 17-1,18 18 1,-18 0 0,-1 0-1,1 0 1,18 0 0,-18 18-1,-1-18 1,1 17-1,0-17 1,-1 0 0,1 18-1,18 0 1,-18-18 0,18 0-1,-18 17 1,18-17 15,-18 0-15,-1 0-1,1 0 1,0 0 0,18 0-1,-18 0 1,-1 0-1,20 0 1,-1 0 0,-19 0-1</inkml:trace>
  <inkml:trace contextRef="#ctx0" brushRef="#br0" timeOffset="13434">2602 7144 0,'0'17'16,"-18"19"-1,18-19 1,0 1 0,0 17-1,0-17-15,0 17 16,-19 36 0,0-1-1,19-34 1,-37 34-1,37-35 1,-19 1 15,1 52-15,-1-71 0,1 1-1,18 17 1,0-17 15,18-18 78,19-18-93,-18 1-16,18 17 31,-18 0-31,0 0 16,-1 0 0,20 17-1,-20 19 1,1-36-16,18 35 15,-18-17 1,18 17 0,0-17-1,1-18 1,-20 0 15,1 0-31,-1 17 16,20-17-1,18 0 32,-19 0-31,19 0 0,56-17-1,-38-1 1,-36 0-1,-1 18 1,0-17 0,0-1-1,-18 18 1,0 0 0</inkml:trace>
  <inkml:trace contextRef="#ctx0" brushRef="#br0" timeOffset="14548.03">2994 7549 0,'0'18'78,"0"0"-78,0-1 16,0 1 0,0 17-1,0 1 1,0-1 0,0-18-16,0 1 15,0 53 1,0-1 31,0-17-32,0 0 1,0 0 0,0-18-1,0 18 1,0 18-1,0-54 1,0 19-16,0-19 16,0 19-1,0-1 1,0-18 0,0 1-1,0 0 32,0-1-31</inkml:trace>
  <inkml:trace contextRef="#ctx0" brushRef="#br0" timeOffset="15847.61">4579 7761 0,'-19'18'62,"19"-1"-46,-18 1-16,18 0 16,-19 17-1,0-17-15,-18 17 16,19-35 0,-20 35-1,20 0 1,-38 1 15,-20 17-15,57-18-1,-18-35 1,0 35 0,18-17-1,19-1 16,-18-17 79,18 18-95,0 0 17,0-1 77</inkml:trace>
  <inkml:trace contextRef="#ctx0" brushRef="#br0" timeOffset="16793.3">4112 7761 0,'19'0'0,"18"18"15,-37-1 16,37 19-15,0-19 0,2 36-1,-22-17 1,22 16 0,17 1-1,-38-35 1,38 17-1,-19 1 1,-18-19 0,18 36-1,-18-35-15,0-1 16,-1 1 15,-18 0 0,19-18-15,-19 17 0,19 1-1,-19-36 63</inkml:trace>
  <inkml:trace contextRef="#ctx0" brushRef="#br0" timeOffset="19061.24">5269 7567 0,'0'-18'16,"0"1"15,0-1-15,0 1-1,0-1 1,0 0-1,18 1 1,1-19 0,0 19-1,-1-1 1,-18 0 0,93 18-1,-37-17 1,0 17-1,-37 0 1,18 0 0,0 0-1,-37 17 1,56 19 15,-37-36-15,0 17-1,18 19-15,-18-19 32,-19 1-17,0 0 1,18 17 0,-18 0-1,0 0 1,0 1-1,-18-19 1,-20 19 0,20-1-1,-20-18 1,38 1 15,-37 0-31,37-1 16,-37-17-1,18 18 1,0 0 0,1-18-1,-19 0 1,37 17 0,-19-17 46,19-17-62,0-1 31,19-17-15,-1 35 0,1-18-1,18 18 1,-18 0-1,18 0 1,0 0 0,1 35-1,-1-35-15,-18 18 32,18 17-17,-19-35 1,1 36-1,18-1 1,-18-35 0,-19 18-1,37 17 1,-37 0 15,19-35-15,0 18-16,-19-1 31,0 1-31,0 17 16,0-17 15,0 17-15,-38-17-1,20 17 1,-1 0-1,0-35 17,1 18-17,-1 0 1,-18-1 0,18-17 15,1 18-16,-1 0 1,0-1 0,1-17-1,-1 0 1,-37 18 0,19-18-1,-1 0 1,-36 0-1,55 0 1,-18 0 0,18 0-1,1 0 17,-1-18 14,0 1-46,1-1 47,18 0-15,-19 1-17,19-19 1,-18 36-16</inkml:trace>
  <inkml:trace contextRef="#ctx0" brushRef="#br0" timeOffset="20114.42">7002 7796 0,'19'0'78,"18"0"-62,-18 0 0,-1 0-1,1 0-15,0 0 16,-1 0 0,19 0-1,-18 0-15,0 0 31,-1 0-15,1 0 0,-19 18 93</inkml:trace>
  <inkml:trace contextRef="#ctx0" brushRef="#br0" timeOffset="20765.74">7021 7990 0,'18'-17'63,"38"17"-32,-37 0-31,0 0 15,-1 0 1,38 17 0,-19 1-1,1 0 1,-20-18 0,1 0-1</inkml:trace>
  <inkml:trace contextRef="#ctx0" brushRef="#br0" timeOffset="21739.12">8401 7320 0,'0'35'15,"0"1"1,0-1 0,0 18-1,0-18-15,0-17 16,0 52-1,0-17 1,0 0-16,0 0 16,0 0-1,0 35 1,0-35 0,0-18 15,-19 18-16,19 0 1,0-17 0,0-19-1,0 1 1,0 17 15,0-17-15</inkml:trace>
  <inkml:trace contextRef="#ctx0" brushRef="#br0" timeOffset="23638.06">8736 7497 0,'0'-18'31,"0"0"-15,0 1 15,0-1-15,19 0 0,-19 1-1,37-19 16,1 36-15,-1 0 0,19 0-1,-38-17 1,20 17 0,-20 0-1,20 0 1,-1 0-1,-18 17 1,-1 1 0,1 0-1,0-1 1,-1 36 0,1-35-1,-19 17 1,0 18 15,0-18-15,0-17-16,0 17 15,0 1 17,0-19-17,0 18 1,-19 1-1,-18 34 1,0-34 0,18-1-1,19 0 1,-19-17 0,1-1-1,-20 36 1,1-17 15,0-1-15,0 18-1,18-36 17,0 1-17,19 0 1,-18-18-1,-1 0 64,56-18-17,-18 0-46,0 1-1,-1 17 1,1 0-16,37 0 16,0 0-1,-38 0 1,1 0-1,18 0 1,1 17 0,-1 1-1,19-18 1,-19 35 0,0-17-1,19-18 1,-19 35-1,19 1 17,-18-36-17,18 17 1,-38-17-16,19 0 16,1 0-1,-20 0 32,1-17-16,-19-19-15,0 19 0,0-1-16</inkml:trace>
  <inkml:trace contextRef="#ctx0" brushRef="#br0" timeOffset="27387.29">2714 10707 0,'0'0'0,"0"-18"15,19 1 32,-19-1-31,18-17-1,1 17 17,18-17-17,-18 17 1,18 0 15,0 18 0,-18 0-15,56 0 15,-57 0-15,1 18-1,-19 0 1,37-1 0,1 19-1,-38-19-15,18 1 16,1 0 15,-19-1-15,18 18-1,-18-17 1,0 17 0,0 1-1,0 17 1,0-18 0,0-18-1,-37 19 1,0-1-1,-19 18 1,19-35 0,18-1-1,-18 1 17,18-18-17,0 18 1,1-18 15,18 17-15,-19-17-1,56 0 110,-18 0-109,0 0-16,74 0 47,-74 0-47,-1 18 15,1-1 1,0 1 0,36 0-1,-55-1 1,19 1 0,0 17-16,-1-17 15,20 17 1,-38-17-1,18-1 1,-18 1 0,19 17-1,0-17 17,-19 0-17,0 17 1,0 0-1,0-17 1,0 17 0,-19 18-1,0-35 1,19-1 0,-37 1-1,18 0 1,-18 35-1,0-36 17,18-17-17,1 18 17,-38-1-17,37 1 1,0-18-16,1 0 15,-1 0 1,-18 0 0,-1 0-1,20 0 1,-1 0 0,1 0-1,-20-35 1,20 35-1,-1-18 1,0 1 0,1-19-1,-1 19 17,0-1-17,1-17 1,18-1-1,-19 36 1,19-17 0</inkml:trace>
  <inkml:trace contextRef="#ctx0" brushRef="#br0" timeOffset="28523.25">3963 10918 0,'19'0'31,"-1"36"0,-18-1-31,0 194 63,0-193-63,0-19 15,0 36 1,0 18-1,0-18 1,0 0 0,0-1-1,0-16 1,0-19 0,0 1-1,-18-18 95,-1 0-95</inkml:trace>
  <inkml:trace contextRef="#ctx0" brushRef="#br0" timeOffset="29235.34">3758 11236 0,'0'0'0,"19"-18"62,36 18-62,-17 0 16,-1 0 0,-18 0-16,-1 0 15,1 0 1,37 0 0,56 0-1,-94 0 1,1 0 46,0 0-46,-1 0 0</inkml:trace>
  <inkml:trace contextRef="#ctx0" brushRef="#br0" timeOffset="31379.6">4803 10724 0,'0'-17'16,"0"-1"0,0-17-1,0 17 1,0 1 0,18-19 15,1 19-31,18-1 15,-18-17 1,-1 35 0,1 0-1,37-18 1,-19 18 0,-18 0-1,37 0 1,-19 0-1,38 0 1,-38 0 0,38 35-1,-38 1 1,-19-1 15,1 0-15,0-17-1,-19 17 1,0-17 0,0 17-1,0 18 1,0-18 0,-38 1-1,38-1 1,-37 0-1,0-17 1,18 17 0,-37-17-1,19-1 1,18 1 0,1-18-1,-19 18 1,18-18 15,56 0 141,-18 0-172,-1 0 16,1 17-16,18 1 31,-18 0-31,0-18 15,18 52 17,-18-52-17,-1 36-15,-18-19 16,19 19 0,-1-19-1,1 19 1,0-1-1,-19-18 1,0 36 0,0-35-1,0 17 1,0-17 0,0 0-1,-19 34 1,0-52 15,-18 36-15,37-19-1,-18 1 1,-20-18 0,20 0-1,-20 18 1,20-18-1,-38 0 1,19 0 0,18 17-1,-18-17 1,18 0 15,-18 0-15,18 0 15,-18 0-15,18 0-1,0-17 17,1-19-1,-1 36 0,19-17-15,-18 17-1</inkml:trace>
  <inkml:trace contextRef="#ctx0" brushRef="#br0" timeOffset="32372.23">6219 10901 0,'0'17'47,"0"19"-31,0-19-16,0 36 15,0 18 1,0 17 0,0 0-1,0-17 1,0-36 15,0 36-15,0-54-1,-18 19 1,18-1 0,0-18-1,-19-17 79,0-17-78</inkml:trace>
  <inkml:trace contextRef="#ctx0" brushRef="#br0" timeOffset="32970.11">6051 11165 0,'0'-17'16,"38"-1"31,-20 18-47,1 0 0,18 0 16,1 0-1,17 0 1,-17 18-16,18-18 15,-19 0 1,-18 0 0,37 0-1,-38 0 95</inkml:trace>
  <inkml:trace contextRef="#ctx0" brushRef="#br0" timeOffset="34732.42">7133 10795 0,'0'-18'47,"-19"1"-16,19-1-15,0 0 0,0-17-16,0 18 15,0-36 1,19 35-1,18-17 1,-19 35 0,38-18-1,-18 18 1,36 0 0,19 0-1,-18 0 16,-38 0-15,-18 0 0,-1 0-1,1 35 1,0-17 0,-1 35-1,-18-18 1,0 0-1,0 1 1,-18 17 0,-20 0-1,20-18 1,-1-35-16,-18 35 16,0 0 15,-1-17-16,-36 17 1,37-17 0,18-18-1,0 0 17,1 0-17,36 0 63,20 0-78,-20 0 16,1 0-16,-1 0 16,1 0-1,18 0 1,-18 0-16,74 18 15,-56-1 1,-18 19 0,18-1-1,1 0 1,-1 0 0,-37-17-16,37 35 15,-18-18 1,1 0-1,-20 36 1,0-18 0,0-35-1,0 34 17,-39-16-17,2 17 1,0-18-1,-19 0 1,37-17 0,-18 0-1,-19-1 1,19 1 0,-38-1-1,38-17 1,0 0-1,-1 0 1,20 0 0,-1 0-1,-37-35 1,37 0 15,-18 0-15,19 17-1</inkml:trace>
  <inkml:trace contextRef="#ctx0" brushRef="#br0" timeOffset="35575.17">8531 10830 0,'19'71'63,"-19"-54"-48,0 36-15,0-35 16,0 35-16,0-18 16,0 53-1,0-35 1,0 0-16,0-17 15,0-1 1,0-18 0,0 1 15,0 0-15,0-1-1</inkml:trace>
  <inkml:trace contextRef="#ctx0" brushRef="#br0" timeOffset="36171.58">8364 11095 0,'18'-18'16,"1"1"-1,18 17-15,56 0 16,1 0 0,-20 0-1,1 0 1,-19 0-1,-38 0 17,1 0-32</inkml:trace>
  <inkml:trace contextRef="#ctx0" brushRef="#br0" timeOffset="37953.8">9296 10777 0,'0'-17'0,"0"-1"15,0 0 1,0 1 0,0-18-1,18-18 1,20 35 0,-38 0-1,18 18 16,19-17-15,1 17 0,-1 0-16,0-18 31,1 18-15,-1 0-16,0 0 15,0 0 1,19 0-1,-18 35 1,-1-17 0,0 35-1,-37 0 17,0-18-17,0 0 1,-18 1-1,-1-1 1,0-17 0,-18 17-1,-38 18 1,19-18 0,38-17-1,-19-1 1,-19 19-1,37-36 1,19-18 93,19 18-93,-1 0 0,1 0-16,0 0 15,-1 0 1,1 0-16,18 18 31,0-1-15,1 1-1,-20 0 1,20 17 0,-20-18-1,1 19 1,18 17 0,-18-18-1,-1 0 1,1 36-1,-19-36 17,0 18-17,0-18 1,-19 0 0,-18-17-1,37 0 1,-56 17-1,0-17 1,56-1-16,-37-17 16,18 18-1,-37-18 1,1 0 0,-20 18-1,19-18 1,0 0-1,-37 0 1,37 0 15,37 0-15,1 0 31,55-36 0</inkml:trace>
  <inkml:trace contextRef="#ctx0" brushRef="#br0" timeOffset="38835.45">10619 11024 0,'0'-35'63,"37"35"-48,19 0 1,0 0 0,-19 0-1,38-18 1,-19 18-1,18 0 1,1-17 0,-56 17-1</inkml:trace>
  <inkml:trace contextRef="#ctx0" brushRef="#br0" timeOffset="39525.6">10787 11183 0,'18'0'125,"20"-18"-125,18 18 16,18-17-16,19 17 16,-18 0-1,74-18 1,-56 1 0,-73 17-1,-3-18 1</inkml:trace>
  <inkml:trace contextRef="#ctx0" brushRef="#br0" timeOffset="40446.14">11832 10530 0,'18'0'15,"19"18"32,-18 53-47,-19-54 16,37 89-1,-18-18 1,0-17 0,-19-1-1,18 36 1,-18-18-1,0-17 1,0 70 0,0-70-1,0-18 1,0-18 0,0-18-1,0 19 1,0-19 15,0 19-15,0-19-16,0 19 31,0-19-15,0-70 62</inkml:trace>
  <inkml:trace contextRef="#ctx0" brushRef="#br0" timeOffset="42343.33">12391 10742 0,'0'-18'15,"0"-17"32,0 0-16,0 17-15,18 1 0,-18-1-1,19 0 1,0 18-1,-1-17 1,1 17 0,37 0-1,-19 0 1,-18 0 0,18 0-1,0 17 16,-37 1-15,38 0 0,-1 35-1,-19-18 1,1 18 0,0 0-1,-19-36-15,0 19 16,0-1-1,0 18 1,-38 17 0,38-34-1,-37 17 1,19-1 0,-20 19 15,20-36-16,-1-17 1,0 35 0,19-36-1,-37 19 1,18 17 0,-18-18-1,19 18 1,-20 17-1,20-52 17,-1 0-17,19-36 142,19-17-142,37-1 1,-38 19-16,1 17 15,18 0 1,-18 0 0,-1 0-1,1 0 1,18 0 0,-18 0-1,0 17 16,-1-17-15,1 0-16,-1 18 16,1-18-1,18 0 1,-18 0 0,37 18-1,-37-18 1,74 0-1,-56 0 1,-18 0 0,-1 0 62,1 0-63,-19-18 1</inkml:trace>
</inkml:ink>
</file>

<file path=ppt/ink/ink2.xml><?xml version="1.0" encoding="utf-8"?>
<inkml:ink xmlns:inkml="http://www.w3.org/2003/InkML">
  <inkml:definitions>
    <inkml:context xml:id="ctx0">
      <inkml:inkSource xml:id="inkSrc0">
        <inkml:traceFormat>
          <inkml:channel name="X" type="integer" max="5040" units="cm"/>
          <inkml:channel name="Y" type="integer" min="-16" max="1064" units="cm"/>
          <inkml:channel name="T" type="integer" max="2.14748E9" units="dev"/>
        </inkml:traceFormat>
        <inkml:channelProperties>
          <inkml:channelProperty channel="X" name="resolution" value="181.29497" units="1/cm"/>
          <inkml:channelProperty channel="Y" name="resolution" value="62.42775" units="1/cm"/>
          <inkml:channelProperty channel="T" name="resolution" value="1" units="1/dev"/>
        </inkml:channelProperties>
      </inkml:inkSource>
      <inkml:timestamp xml:id="ts0" timeString="2020-01-15T13:12:38.232"/>
    </inkml:context>
    <inkml:brush xml:id="br0">
      <inkml:brushProperty name="width" value="0.05292" units="cm"/>
      <inkml:brushProperty name="height" value="0.05292" units="cm"/>
      <inkml:brushProperty name="color" value="#92D050"/>
    </inkml:brush>
    <inkml:brush xml:id="br1">
      <inkml:brushProperty name="width" value="0.05292" units="cm"/>
      <inkml:brushProperty name="height" value="0.05292" units="cm"/>
      <inkml:brushProperty name="color" value="#00B0F0"/>
    </inkml:brush>
    <inkml:brush xml:id="br2">
      <inkml:brushProperty name="width" value="0.05292" units="cm"/>
      <inkml:brushProperty name="height" value="0.05292" units="cm"/>
    </inkml:brush>
  </inkml:definitions>
  <inkml:trace contextRef="#ctx0" brushRef="#br0">14852 7303 0,'-35'0'47,"0"0"-31,17 17 0,-35-17-1,36 0-15,-36 0 31,-106 0 16,88-17-31,36 17-16,17 0 16,-17 0-16,-141 0 31,17 0-16,71 0-15,-71 0 32,18 0-17,17 0 17,19 0-17,-36-18 16,-18 0-15,-53 18 15,0 0-15,71-17 15,-17-1-15,-19 0 15,-34 1-15,-19-1 15,36 18-15,71-18 15,-54 18-16,124 0-15,-158 0 16,-54 0 15,-17 0 1,88 0-17,35 0 16,0-17-15,-105 17 15,52 0-15,18 0 15,-18 0-15,36 17 15,-53 1-15,70-18-1,-17 0 17,17 0-1,0 0-16,0 0 17,-17 0-17,0 0 17,105 0-32,-141 0 31,-17 0-16,17 0 1,-52 18 15,87-1-15,36-17 15,18 0 0,-18 0-15,-89 18 15,89 0-15,0-18 0,35 0 15,1 17-16,-1-17 17,-88 18-17,35 0 17,-106-1 14,212 1-46,-88-18 16,106 0 0,-53 17-1,17 1 1,-52 0 15,35-1-15,-1 1 15,19 0 0,17-18-15,0 0 0,0 17 15,-17-17-16,52 18-15,-88 0 32,53 17-17,-106 0 17,124-17-17,-124 52 32,142-70-47,-107 36 31,89-19-15,-18 18-16,-106 18 31,71-17-15,18-1 15,52-17-31,-35 17 31,-18 18-15,36-53-16,-53 88 31,-35 18 0,52-36-15,-35 54 15,89-54-15,-1 72 15,18-90 0,0 107 1,35-71-17,0-17 1,18 17-16,18 53 31,17 0 0,-17-52-15,34-1 0,-87-71-1,123 124 1,-35-17 15,0-53 0,-36 17-15,89 70 15,-71-69 1,-17-1-17,52 0 16,-34-35-15,105 53 15,53 0-15,35-18 15,-35-35 0,-53 0-15,35-18 15,-88 0-15,0-17 15,18 17 0,-53-17-15,35-18 0,212 0 15,-177 0-15,-105 17-1,-36-17 1,36 0-16,158 53 31,-106-53-15,36 18-1,70-18 1,-17 0 15,35 0-15,53 0 15,-177 0-31,89-18 16,35 1-1,-35-1 1,17 0 15,-35 18-15,106-53 15,17 18 0,-17 0-15,-35 35 15,-18-35-15,123-18 15,-141 17 0,-52 36-15,52-17 15,71-18 0,-71 17-15,-35 18 0,-17 0 15,-1-18 0,177 1-15,-177 17 15,-35 0-15,0 0 15,-52 0-15,87 0 15,-52-18 0,34 18 0,-122 0-31,105-18 16,-53 1 0,-53 17-1,53 0 1,-17 0 15,17 0 0,0 0-15,0 0 15,-35 0-15,36 0 15,34-18 0,-17 0-15,35-17 15,-18 0-15,19 17 15,-72-17 0,-52 17-15,-1 18 15,1 0-15,70-53 15,-35 36-15,-18-1 15,1-17 16,-19 0-16,1 17-31,35-35 47,-35 35-31,-18-17 15,17 0 0,18-18-15,-35 18 15,18-1-15,0 19-1,-1-19 1,-17 19 15,36-18-15,-19-1 15,19-17 0,-36 18-15,35-36 15,-17 19-15,-1-19 15,-17 36 0,18-36-15,-18 18 15,17 0 0,-17 18-15,0-18 15,0 0-15,0 18 15,0-36 0,0 18-15,0 1 0,0-1 15,0-18 0,-17-17-15,-18 17 15,17 1 0,18 52-15,0-35 15,-18 36-15,1-19-1,17 1 1,-36-18 15,36 18-31,0 0 31,-17-18-15,-19 17 15,1-34 1,17 35-17,1-36 16,-1 71-31,-17-88 32,17 88-1,1-71-15,-1 54 15,-17-36-16,17-18 17,0 36-1,-17-18 0,18 0-15,-19-18 31,36 54-32,-17-18 1,-1 17 15,0-17 0,1 17 1,17 0-17,-36-17 17,19 17-17,-1-17 16,1 35 1,-1-17-17,0 17 17,1-18 14,-1 18 17,0 0-47,1 0 46,-1-18-62,-17 18 31,17 0 1,0 0-1,1 0-16,-1 0 32,1 0-31,-1 0 656,0 0-250,1 18-375,17 0 78</inkml:trace>
  <inkml:trace contextRef="#ctx0" brushRef="#br0" timeOffset="2224.03">7038 12153 0,'0'35'31,"0"-17"-15,0 0 0,0 17-16,0-17 15,-35 52 1,17 1 0,-35 17 15,1 18-16,-1 0 17,0-1-17,35-34 17,0-53-32,-17 52 15,-18 18 16,18-35-15,0 18 15,35-53 16,0-1-16,0 1-15,0-71 62,17 53-78,1-18 16,35-17-1,-18 17 1,-17 18 15,17 0-31,-17 0 0,35 0 32,35 0-17,0 18 1,53 0 15,-53-18-15,36 17 15,-1-17-15,-70 0 15,0 0-31,0 0 15,0 0 1,-35 0 15,-1 0 1,36 0-17,-18 0 1,36 0 15,-1 0 0,-52 0-31,106 0 16,-19-17 0,-52 17 15,-35 0-16,0-18 17,-18-17 30</inkml:trace>
  <inkml:trace contextRef="#ctx0" brushRef="#br0" timeOffset="3335.66">7391 12629 0,'0'18'31,"0"0"-31,0 17 16,0 36 0,0-54-16,0 1 15,0 70 1,-18-17-1,1-36 1,17-17-16,0 34 16,-18 1-1,18 36 17,0-54-32,0 0 15,-18 71 16,18-18 1,0-53-17,-17 71 17,17-18-1,0-70-31,0 0 15,0 17 17,-18 36-17,18-54 17</inkml:trace>
  <inkml:trace contextRef="#ctx0" brushRef="#br1" timeOffset="21811.75">22455 7108 0,'-36'0'63,"19"0"-32,-1 0-15,-17 0-16,17 0 15,-17 0 1,17 0-16,-17-17 15,17 17 1,-17 0-16,17 0 16,-105-35 15,-1 35 0,36-18-15,-18 18 15,-1904-18 391,1533 18-360,336 0-62,-159 36 47,89-19 0,175-17-47,-87 0 31,70 0-15,-35 0 0,-18 18 15,71-1-31,-89 1 31,-34 0 0,69 17-15,36-35-16,-105 53 31,122-53-31,-52 18 16,-53 17 15,88-17-15,-35 17 15,-18 18 0,53-53-15,-53 53 15,18-18 0,-123 71-15,140-89 15,18 1 1,35 0-17,-34 17 16,16 0 1,19-17-17,17-1-15,0 19 32,-36 17-17,19 17 16,-1 1 1,0-1-1,18-17-15,0-17 15,0-19-31,0 36 15,-17 0 17,-1 70-1,18-34 0,0-1 0,0-53-31,0 0 16,0 36 0,0 0 15,0-1 0,0 18-15,0-17 15,0-18-15,35 70 15,-35-87-15,18 34 15,-18 89 0,0-142-31,0 19 16,18-1-16,-18-17 15,17 17-15,-17 0 32,0-17-32,36 52 31,-1 1-16,18 17 1,-18 0 15,0-70-15,18 53 15,18-1-15,-18-17 15,17-18-15,1 1-1,17-1 17,-17 0-1,17 0-16,-18 1 1,1-19 15,35 36-15,0-35 15,-1 17-15,-52-35-1,141 35 17,-53-35-1,-70 18-15,0 0-1,17 17 16,0-17-15,-17-1 15,34 1-15,-16 0 0,34-1 15,36 18-16,0-17 17,-107 0-1,72 17-15,-18 0 15,52-17-16,1 17 17,-106-35-17,35 18 17,1-1-17,69-17 1,-34 0 15,35 0-15,-18 0 15,-18 0-15,18 0 15,-17 0-16,34 0 17,72-17-17,-89-18 17,53-18-17,53 17 16,53-52 1,-177 35-17,159-53 17,-158 71-17,-36-18 1,18-17 15,-36-19-15,36 19 15,-18-54-15,-17 19 15,0-54 0,-1 53-15,18-88 15,-52 123-15,-19 36-16,71-176 31,-35 69-16,-17-34 32,-36 123-47,17-35 16,-17-36 15,0 1-15,0-18 15,-17 17-15,-19 19 15,19-1-15,-19 53 15,1-18 0,35 54-15,-17-19-1,-1 19-15,-17-19 32,-1-17-17,-34-35 32,52 53-31,-52-18 15,34 0-15,1 18 15,0 0-16,-1 17-15,1-17 32,18 17-1,-54-35 0,36 36 16,35-1-16,-18 18-15,0-18 0,1 1-1,-1-1 16,1 18-15,-19-18 15,19 1-15,-19 17 15,19-18-15,-1 18 15,18-18 0,-18 18-15,1 0 218,-19 0-218,19 0 15,17-17 0,-18 17-15,1 0 109,-1-18-62,0 0-1,1 18 63,17-17-109,-18 17-1</inkml:trace>
  <inkml:trace contextRef="#ctx0" brushRef="#br1" timeOffset="24774.95">17851 12400 0,'0'-17'78,"0"-1"-62,0 0 0,0 1-16,18-19 15,-1 1 1,1 0-16,-1 17 16,-17 0-1,18 1-15,-18-1 16,18 1-16,17-19 15,18-17 1,0 0 15,-18 36-15,0 17 15,-17 0 0,0-18-31,17 1 16,0 17 15,-17 0-31,0 0 16,17 0 15,0 35-15,-17-18-1,17 19 1,-17-19 0,17 19-1,-35 17 17,18-36-32,-18 18 15,0 18 16,0 36 1,0-1-17,0-71-15,0 19 16,-18-19-16,0 19 31,1-19-15,-1 36-1,-17 0 1,35-18 0,-36 18-1,36-35 1,-17 0-16,17-1 16,-18 1-16,-17 35 15,0 17 16,17-52-31,-35 35 16,-18 35 15,54-53-31,-18-17 16,17 35-16,-17-53 16,-36 106-1,1-36 16,52-34-15,18-19 0,-35 36-1,-18 0 17,0 18-17,18-36 16,17-35 63,18-18-63,18 1-15,-1-1 15,18 18-31,-17-18 16,0 18 0,17-17-1,18 17 16,-35 0-31,-1 0 16,36 0 15,-18 0-15,-17 0-16,17 17 31,-17-17-31,0 0 16,-1 18-16,1-18 15,35 18 1,35-1 15,-17 36-15,-54-53 0,1 0-1,35 18-15,-36-18 16,19 0-1,34 0 1,-17 0 15,-35 0-31,123 0 32,-35-18-17,-53 18 16,-36-17-15,-17-1 0</inkml:trace>
  <inkml:trace contextRef="#ctx0" brushRef="#br2" timeOffset="66306.78">9384 12771 0,'-17'0'63,"-1"17"-47,-17 18-16,17-17 31,-53 53-16,36-18 17,0-18-17,17-17 1,1 17-16,-1-35 16,0 17-1,1 1 1,-1 17-16,0-17 15,1 17 17,-18 1-32,17-19 15,0 18 17,1-17-17,-1 0 1,18 17-1,-35-17 1,35-1 0,-18-17-16,18 18 0,0 0 172</inkml:trace>
  <inkml:trace contextRef="#ctx0" brushRef="#br2" timeOffset="67298.62">8943 12806 0,'0'17'47,"36"19"-31,-36-19-1,17 1-15,1 17 16,-1 1 0,-17-19-1,18 1-15,0 0 0,17 34 31,0 19-15,18 17 15,-18-35 1,1-18-17,17 1 16,-36-19-15,-17 1 15,18 0-15,0-1 15,-1-17 32</inkml:trace>
  <inkml:trace contextRef="#ctx0" brushRef="#br2" timeOffset="70595.75">10319 12418 0,'0'-18'157,"0"1"-142,18-19 1,17 36-1,-35-17 17,0-1-17,18 18 1,-1 0 0,1-35-1,17 35-15,-17 0 16,-1-18-16,1 18 31,0 0-15,35-18 15,-18 18-15,18 0 15,17 0-16,-52 0 17,17 36-17,-17-36 17,17 53-17,-17-18 16,-18-17-15,18 34 15,-18-34-31,0 35 16,0-18 0,0-17-16,0 35 15,0-36 1,0 19-16,0-19 15,-36 72 17,19-72-1,-19 36-15,-17-35 15,1 17-16,-1-17 17,-18 17-17,18-17 17,35-1-17,-17-17 32,18 0 31,17-17-31,17-1-31,1 0-1,-1-17 1,19 35 0,-1 0-1,0 0 1,1 0 15,-1 0-15,0 18 15,18-18-15,-35 17 15,17 19-16,-17-1 17,-1-17-17,1 17 17,0-18-32,-1 1 15,-17 0 16,18 35-15,-1-36 15,1 19-15,-18 16 15,0-16-15,0-1 15,0 0-15,0 18 15,-18-18-15,1 1 15,-18-1-16,17 0 17,-17 1-17,-1-1 17,1-17-17,0-1 16,-18 18-15,0-17 15,18 0-15,-18-1 15,-35 1 16,70-18-31,0 0-16,1 18 31,-19-18-15,-17 0 30,36 0-30,-1 0 15,-17 0-31,-18-18 47,35 0-31,1 1 15,17-1-15,-18 0 15,0 18 16,18-17-32,-17 17 17,17-18-17</inkml:trace>
  <inkml:trace contextRef="#ctx0" brushRef="#br2" timeOffset="71946.63">20267 12647 0,'-35'35'47,"0"1"-47,0-19 15,-1 1 1,1 17-16,17-17 16,1-18-1,-1 35-15,0-17 16,1 17-16,-71 36 31,35-18-15,-35 52 15,35-69-15,0 34 15,17-17 47,36-35-62</inkml:trace>
  <inkml:trace contextRef="#ctx0" brushRef="#br2" timeOffset="72724.82">19738 12682 0,'18'0'15,"0"0"17,-1 36-17,1-19 1,-18 1-16,70 52 16,36 36 15,-35-17-16,-36-37 17,-17 1-32,-1 0 15,54 71 17,-18-54-1,-36-52-16,-17 0 32</inkml:trace>
  <inkml:trace contextRef="#ctx0" brushRef="#br2" timeOffset="75455.57">21132 12259 0,'0'0'0,"0"-18"15,0-17 1,35-18 15,-35 18-15,0 17 0,18-17-16,17 0 31,-17-1 0,34 1 0,-16 18 1,-19 17-32,89-36 31,-53 36-16,0 0 17,-18 0-17,18 53 1,-17-18 15,52 89-15,-53-54 15,0 1 0,-35-18-15,0 0 15,0-18-15,0-17 15,-35 35-15,-18 0-1,0-53 17,18 35-17,0 0 16,-54 0 1,72-35-17,-18 18 17,-1 0-17,19-18 32,52-36 47,-17 19-94,34-1 15,-16 18-15,34-35 32,-34 35-17,-1 0 1,-18 0 0,19 0-1,17 18 16,0 17-15,-18-18 15,18 36-15,-36-35 0,54 35 15,-36 0 0,1-18-15,-19-35-1,-17 35 17,18-35-17,-18 18 16,0 17-31,0 1 16,0 17 0,-35 35 15,17-53-15,-17 36 15,-1-1 0,19-17-15,-19 0-1,-17-18 17,18 0-17,0 1 16,0-1-15,-1-17 15,-17-1-15,1 1 15,-1 0-15,17-18 15,-17 17-15,-17-17 15,17 0-15,18 0 15,-1-17-16,36-1 1,-35 0 15,17-17-15,1 17 15,17 1-15,-18 17 15</inkml:trace>
</inkml:ink>
</file>

<file path=ppt/ink/ink3.xml><?xml version="1.0" encoding="utf-8"?>
<inkml:ink xmlns:inkml="http://www.w3.org/2003/InkML">
  <inkml:definitions>
    <inkml:context xml:id="ctx0">
      <inkml:inkSource xml:id="inkSrc0">
        <inkml:traceFormat>
          <inkml:channel name="X" type="integer" max="5040" units="cm"/>
          <inkml:channel name="Y" type="integer" min="-16" max="1064" units="cm"/>
          <inkml:channel name="T" type="integer" max="2.14748E9" units="dev"/>
        </inkml:traceFormat>
        <inkml:channelProperties>
          <inkml:channelProperty channel="X" name="resolution" value="181.29497" units="1/cm"/>
          <inkml:channelProperty channel="Y" name="resolution" value="62.42775" units="1/cm"/>
          <inkml:channelProperty channel="T" name="resolution" value="1" units="1/dev"/>
        </inkml:channelProperties>
      </inkml:inkSource>
      <inkml:timestamp xml:id="ts0" timeString="2020-01-17T15:21:37.849"/>
    </inkml:context>
    <inkml:brush xml:id="br0">
      <inkml:brushProperty name="width" value="0.05292" units="cm"/>
      <inkml:brushProperty name="height" value="0.05292" units="cm"/>
      <inkml:brushProperty name="color" value="#92D050"/>
    </inkml:brush>
    <inkml:brush xml:id="br1">
      <inkml:brushProperty name="width" value="0.05292" units="cm"/>
      <inkml:brushProperty name="height" value="0.05292" units="cm"/>
      <inkml:brushProperty name="color" value="#00B0F0"/>
    </inkml:brush>
    <inkml:brush xml:id="br2">
      <inkml:brushProperty name="width" value="0.05292" units="cm"/>
      <inkml:brushProperty name="height" value="0.05292" units="cm"/>
    </inkml:brush>
  </inkml:definitions>
  <inkml:trace contextRef="#ctx0" brushRef="#br0">10621 793 0,'-24'0'157,"-24"24"-142,24 0 17,0-24-17,0 24 1,-1-24-1,-23 24 1,24-24 0,0 48-16,0-48 31,-24 0-31,48 24 16,-24-24-1,0 24-15,0 0 16,-24-24-1,48 24 1,-24 0 0,-24-24-16,0 24 31,24 0-15,-24 0-1,24 0 1,-24 0-1,24 0 1,0 0 0,0-24-16,0 24 15,-48 24 17,48-24-17,0-24-15,-1 24 16,25 0-1,-24 0 1,0 24 0,0-48-1,0 48-15,-24 24 47,48-24-16,-24-24-15,24 0 0,-24 1-16,24-1 15,0 0 1,0 0 0,-24 0-1,24 0-15,0 0 16,-24 24-1,24-24 17,0 24-32,0-24 15,-24-24-15,24 48 16,0-24 15,0 24-15,-24-48-16,24 48 15,-24-24 1,24 0 0,0 0-1,0 24 1,0-24-16,0 0 16,-24 24-1,24-24 1,0 24-1,0-24 1,0 0 15,0 0-31,0 0 16,0 0-16,0 0 16,0 24-1,0-24 16,0 0-15,0 0 0,0 0-1,0 25 17,0-25-1,24 0-16,-24 0 1,24 24 15,-24-24-15,24-24 0,-24 48-1,24-48 1,0 24-1,0 0 17,0-24-17,-24 24 1,24-24 0,24 24 30,-48 0-30,24-24 15,0 0-15,0 24 0,0-24 15,1 0-16,-1 24 1,24-24 0,-24 24-1,0-24-15,0 0 16,0 0 0,0 0-16,0 0 15,0 0 16,0 0-15,24 0 0,-24 0 15,0 0-31,0 0 16,24 0-16,-24 0 15,48-24-15,-48 24 16,0 0-16,0 0 15,0-24-15,0 24 16,0 0 15,0-24 1,0 0-17,0 0 16,-24-24 1,24 24-1,1 0-15,-25-24-1,0 0 16,24 0-15,-24 24 0,0 0-1,0-1 1,0 1 0,0 0-1,0 0 1,0 0-1,0 0 1,0 0 0,0 0-1,0 0 1,-24 0 0,24 0-1,0 0 1,0 0-1,0 0 1,-25 0-16,25 0 16,-24 0-1,24 0 1,0 0 0,-24 0-1,24 0 1,-24 0-1,24 0 17,-24 24-17,24-24 1,-24 24 15,24-48-15,-48 48-1,24-24 1,0 0 0,0 24 15,0-24-31,0 24 31,0-24-31,0 24 31,0 0-15,0 0 0,0 0 15,-24 0 0,24 0 0,-24 0 1,24 0-17,0 0 1,0 0 0,0 0 15,-24 0 16,24 24-32,-24-24 32,48 24-31,-24-24-1,-25 24 17,1 0-1,24-24-15,0 0-1,0 24 1,0 0 15,0-24 0,24 24-15,-24-24 0,24 24 77,-24-24-77,0 48 609,24-24-563,-24-24-30,24 24 93</inkml:trace>
  <inkml:trace contextRef="#ctx0" brushRef="#br1" timeOffset="16731.25">10573 721 0,'-24'0'281,"24"24"-265,-24-24 30,24 24-14,-24-24-17,0 0 17,24 24-17,-25-24 1,-23 24 15,24 0 63,0-24-47,0 0-32,0 0 1,0 0 0,0 24 30,-24 0 1,0-24-31,48 24-16,-24-24 16,0 0-1,0 24 16,0-24-15,0 24 15,0-24 1,0 24-17,0-24 1,0 0-1,0 0 17,0 24-1,0 0 0,0 0 0,0-24 1,0 24 15,0 0-32,-24 24 16,24-48-31,24 24 16,-24 0 0,-1-24-1,25 24 1,-24-24 15,24 24-15,-48 0-1,48 24 17,-48-48-32,48 48 15,-48-48 1,48 24-16,-24-24 16,0 24-1,24 0 1,-24-24-1,24 24 17,-24-24-17,0 48 1,0-24 31,24 24-32,-24-48 1,0 48 0,24-24-1,-24 1 1,24-1 15,-24 0-15,24 0-16,0 0 15,0 24 17,0-24-17,0 0 1,0 24 0,-24-48-1,24 24-15,0 0 31,0 0-15,0 0 0,0 0-1,0 0 1,0 24 0,0-24 15,0 24-16,0-24 17,0 0-17,-24 0 1,24 0 0,0 24 15,0-24-31,0 0 15,-24 0 1,24 24 15,0-24-15,0 24 15,0-24 16,0 24-31,0-24-1,0 0 1,0 0 0,0 0-1,0 0 1,0 1-1,0 23 17,0-24 15,0 0 15,0 0-31,0 0 16,24 0 0,0-24-31,-24 24-1,24-24 17,-24 24-17,24 0 1,0-24 15,-24 24 0,24-24-15,0 0 0,-24 24-1,48 24 16,-24-48 1,0 24-1,0-24 31,-24 24-46,24-24 0,-24 24 15,48 0-15,-48 0-1,24-24 1,-24 24 15,24-24-15,0 24-1,0-24 32,25 0 0,-25 24-31,24 0 15,-24-24 0,0 0 16,0 0 0,0 0-31,24 0-1,-24 0 1,0 0-16,0 0 15,0 0-15,0 0 16,0 0 47,0 0 30,0 0-61,-24-24-17,24 24 1,24 0-1,-24 0 1,24 0 15,-24 0-31,0 0 16,0 0-16,-24-24 31,24 24-15,0-24-1,0 0 64,0 0-17,0 24-31,0-48 1,1 24-1,-25 0 0,48 0-15,0 0 15,-48 0 16,24 24-32,-24-24 1,24 24 15,-24-24-15,0 0 0,0 0 30,0 0-30,0 0 15,0 0-15,0 0 0,24 0-1,-24 0 1,0-25-1,0 25 17,0 0 15,0 0-32,0 0 16,0-24-15,0 0 15,0 24-15,0-24 31,0 24-47,0-24 47,0 24-16,0 0-15,0 0 15,0 0-16,0 0 1,-24 0 0,24 0-1,0 0 1,0 0 0,-24 24 15,0-48-16,0 24 17,24-24-1,-24 48-15,0-48-1,0 24 16,24 0 1,-25 0-17,1 24 1,0-24 31,0 24-32,0 0 48,0 0-47,-24 0 15,24 0 0,-24 0 0,24 0 1,0 0-17,0 0 16,0 0-15,0 0 0,-24 0 15,24 0 16,0 0-32,0 0 1,-24 0 0,24 0 15,0 0 0,-24 0 0,24 0-31,0 0 16,0 0 0,0 0 31,24 24-1,-24 0 17,0-24-16,-25 48 0,25-48-32,0 24 95,0-24-32,24 24-31,-24-24-16,24 24-15,-24-24 202,24 24-171,-24-24 0,24 24 172,-24-24-188,24 24 125,0 0-78,-24-24-46,24 24 171,-24-24-125,0 24-62,24 0 374</inkml:trace>
  <inkml:trace contextRef="#ctx0" brushRef="#br2" timeOffset="25096.31">12687 2066 0,'-24'24'78,"0"24"-62,-24 0 0,24-24-1,-24 24-15,24 0 16,-24 0-1,24 0-15,-24-24 16,48 0-16,-24 0 16,0 24-16,0-24 15,0 0-15,0 0 16,0 0-16,-48 48 16,72-48-16,-48 1 15,0 23-15,23-24 16,1 0-1,0-24-15,-24 48 16,24-24 0,0 0-16,-48 24 15,48-24-15,0 0 16,-24 24-16,24-48 16,0 24-16,24 0 15,-24-24 1,0 0-1,24 24 1,-24 0 15</inkml:trace>
  <inkml:trace contextRef="#ctx0" brushRef="#br2" timeOffset="26180.65">11918 2234 0,'24'0'47,"0"48"0,0 0-47,0-24 15,0 0-15,1 48 16,-1-48-16,0 24 16,0 0-16,24 0 15,-24 0 1,0 0-1,0-23-15,0 23 16,0 0 15,0-24-31,-24 24 16,48-24 0,-48 0-1,24 0-15,0 0 16,-24 0-1,24 0-15,-24 0 16,24-24 0,0 24-1,0 0 32,0 0-31,0 24-1,-24-24 1,24 0 0,24 0 46,-48 0 32</inkml:trace>
  <inkml:trace contextRef="#ctx0" brushRef="#br2" timeOffset="30006.48">14249 1417 0,'0'-72'78,"0"48"-47,0 0-15,48 0-1,-24-24 17,24 48-32,-48-24 15,24 0 1,0 24 0,1-24-1,23 0 1,-24 24-1,0 0-15,0-24 16,0 24 15,24 0-15,0 0 15,-24 0-31,0 0 16,0 0-16,0 0 15,24 24-15,-24-24 16,24 24 0,0 0-1,-48 0 1,24-24-16,24 24 16,-48 0-16,48 0 15,-24 0 1,0 0-1,0 0-15,-24 0 16,24 0 0,-24 24-1,0-24 17,0 24-32,0-24 31,0 24-31,0-24 31,0 24-15,0 1-1,0-25-15,-24-24 16,0 48-16,0-24 16,0 0-1,0 0-15,0 0 16,0 24-1,0-48-15,0 48 16,0-48-16,-24 48 16,0 0-1,24-48 1,0 24-16,0 0 16,0-24-16,0 0 15,0 24-15,0-24 16,0 24-16,0-24 15,24 24-15,-24-24 16,0 0 31,48-24 140,24 24-171,-24 0-16,0 0 16,0 0-16,0 0 15,24 0 1,-24 0-16,0 0 16,0 0-16,0 0 15,0 0 1,0 0-1,0 0 1,0 24-16,0 0 16,0-24-1,24 48 1,-24-48-16,0 24 16,0 0-1,0-24-15,0 24 16,0-24-16,1 24 15,-1 0 1,0 0 0,0 0-1,-24 0 1,24 0 0,-24 0-1,0 0 1,0 24-1,0-24 1,0 0-16,0 0 16,0 0-16,0 0 15,0 0 1,0 1-16,0-1 16,0 0-16,0 0 15,0 0 1,0 0-16,0 0 15,-24 0 1,24 0-16,-24 0 16,24 0-16,-24 0 31,24 0-31,-24-24 16,-1 48-1,1-48 1,0 24-1,0 0 1,0-24-16,-24 24 16,24 0 15,0 0-31,0-24 16,-24 0-1,24 24 16,0-24-15,-24 0 15,0 24-31,24-24 16,0 0-16,0 0 16,-24 0-1,24 0-15,0 0 31,0 0-15,0 0 0,-24 0 31,24 0-16,0 0 0,0 0-15,0 0-1,-1 0 32,1-24-31,0 24-1,0 0 32,0 0 0,24-24-31,-24 0-1,0 0 17,0 0-17,0 0 1,0 0 15,0 0 32,0 0-16,24 0-32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BDD315-CABA-48C9-B8B8-E7F4A7C4E8FE}" type="datetimeFigureOut">
              <a:rPr lang="en-GB" smtClean="0"/>
              <a:t>10/11/2020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These materials were published in autumn 2020.</a:t>
            </a:r>
          </a:p>
        </p:txBody>
      </p:sp>
      <p:sp>
        <p:nvSpPr>
          <p:cNvPr id="4" name="Slide Number Placeholder 3"/>
          <p:cNvSpPr>
            <a:spLocks noGrp="1"/>
          </p:cNvSpPr>
          <p:nvPr>
            <p:ph type="sldNum" sz="quarter" idx="5"/>
          </p:nvPr>
        </p:nvSpPr>
        <p:spPr/>
        <p:txBody>
          <a:bodyPr/>
          <a:lstStyle/>
          <a:p>
            <a:fld id="{95CC6D43-B330-470E-9514-C837501A6F5A}" type="slidenum">
              <a:rPr lang="en-GB" smtClean="0"/>
              <a:t>1</a:t>
            </a:fld>
            <a:endParaRPr lang="en-GB"/>
          </a:p>
        </p:txBody>
      </p:sp>
    </p:spTree>
    <p:extLst>
      <p:ext uri="{BB962C8B-B14F-4D97-AF65-F5344CB8AC3E}">
        <p14:creationId xmlns:p14="http://schemas.microsoft.com/office/powerpoint/2010/main" val="17562709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is intended to show that determining the optimal teaching sequence is difficult and that language can be daunting. It relies on subject knowledge about connecting maths to previous learning and to horizon learning. It’s hard!</a:t>
            </a:r>
          </a:p>
          <a:p>
            <a:r>
              <a:rPr lang="en-GB" dirty="0"/>
              <a:t>Ask: ‘Which order would you teach these in?’  </a:t>
            </a:r>
          </a:p>
          <a:p>
            <a:r>
              <a:rPr lang="en-GB" dirty="0"/>
              <a:t>‘Why is the order important?’ - take some feedback. </a:t>
            </a:r>
          </a:p>
          <a:p>
            <a:endParaRPr lang="en-GB" dirty="0"/>
          </a:p>
          <a:p>
            <a:r>
              <a:rPr lang="en-GB" dirty="0"/>
              <a:t>The next slide has the order that is used in the PD materials. These have been created to support teachers with how the maths connects. </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11</a:t>
            </a:fld>
            <a:endParaRPr lang="en-GB"/>
          </a:p>
        </p:txBody>
      </p:sp>
    </p:spTree>
    <p:extLst>
      <p:ext uri="{BB962C8B-B14F-4D97-AF65-F5344CB8AC3E}">
        <p14:creationId xmlns:p14="http://schemas.microsoft.com/office/powerpoint/2010/main" val="29248037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Show this order and discuss the importance of understanding of concepts and then building upon them. Ask the trainees how they ensure that their subject knowledge will develop so that they will become more familiar with learning that is being built upon, and where this learning will connect to future learning.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Refer to the PD materials, as these have been written to support with teacher subject knowledge - so that teachers don’t have to start from scratch.  </a:t>
            </a:r>
          </a:p>
          <a:p>
            <a:r>
              <a:rPr lang="en-GB" sz="1200" kern="1200" dirty="0">
                <a:solidFill>
                  <a:schemeClr val="tx1"/>
                </a:solidFill>
                <a:effectLst/>
                <a:latin typeface="+mn-lt"/>
                <a:ea typeface="+mn-ea"/>
                <a:cs typeface="+mn-cs"/>
              </a:rPr>
              <a:t>In the PD materials these concepts are built upon in a sequence – they build upon each other.   </a:t>
            </a:r>
          </a:p>
          <a:p>
            <a:r>
              <a:rPr lang="en-GB" sz="1200" kern="1200" dirty="0">
                <a:solidFill>
                  <a:schemeClr val="tx1"/>
                </a:solidFill>
                <a:effectLst/>
                <a:latin typeface="+mn-lt"/>
                <a:ea typeface="+mn-ea"/>
                <a:cs typeface="+mn-cs"/>
              </a:rPr>
              <a:t>There are three spines – Spine 2 is multiplication and division.  </a:t>
            </a:r>
            <a:endParaRPr lang="en-GB" dirty="0"/>
          </a:p>
        </p:txBody>
      </p:sp>
      <p:sp>
        <p:nvSpPr>
          <p:cNvPr id="4" name="Slide Number Placeholder 3"/>
          <p:cNvSpPr>
            <a:spLocks noGrp="1"/>
          </p:cNvSpPr>
          <p:nvPr>
            <p:ph type="sldNum" sz="quarter" idx="5"/>
          </p:nvPr>
        </p:nvSpPr>
        <p:spPr/>
        <p:txBody>
          <a:bodyPr/>
          <a:lstStyle/>
          <a:p>
            <a:pPr defTabSz="1022299">
              <a:defRPr/>
            </a:pPr>
            <a:fld id="{4690288D-C24C-4B36-8822-8F2174DE7646}" type="slidenum">
              <a:rPr lang="en-GB">
                <a:solidFill>
                  <a:prstClr val="black"/>
                </a:solidFill>
              </a:rPr>
              <a:pPr defTabSz="1022299">
                <a:defRPr/>
              </a:pPr>
              <a:t>12</a:t>
            </a:fld>
            <a:endParaRPr lang="en-GB">
              <a:solidFill>
                <a:prstClr val="black"/>
              </a:solidFill>
            </a:endParaRPr>
          </a:p>
        </p:txBody>
      </p:sp>
    </p:spTree>
    <p:extLst>
      <p:ext uri="{BB962C8B-B14F-4D97-AF65-F5344CB8AC3E}">
        <p14:creationId xmlns:p14="http://schemas.microsoft.com/office/powerpoint/2010/main" val="10161875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Spine 2 represented</a:t>
            </a:r>
            <a:r>
              <a:rPr lang="en-GB" baseline="0" dirty="0"/>
              <a:t> as a coherent learning journey across Years 1 to 6.</a:t>
            </a:r>
          </a:p>
          <a:p>
            <a:endParaRPr lang="en-GB" baseline="0" dirty="0"/>
          </a:p>
          <a:p>
            <a:r>
              <a:rPr lang="en-GB" baseline="0" dirty="0"/>
              <a:t>Spine 2 is made up of 30 segments that are spread across the primary phase.</a:t>
            </a:r>
          </a:p>
          <a:p>
            <a:endParaRPr lang="en-GB" baseline="0" dirty="0"/>
          </a:p>
          <a:p>
            <a:r>
              <a:rPr lang="en-GB" dirty="0"/>
              <a:t>There are segments allocated to each year group to make up this coherent journey.</a:t>
            </a:r>
          </a:p>
          <a:p>
            <a:endParaRPr lang="en-GB" dirty="0"/>
          </a:p>
          <a:p>
            <a:r>
              <a:rPr lang="en-GB" dirty="0"/>
              <a:t>We’re going to focus on segment 2.10 sitting in Year 4.</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4EF3EFBD-F6A9-43D4-81A9-45AC857ACF1C}"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728653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Within Spine 2, now focusing on just one of these segments, 2.10, which sits in Year 4.</a:t>
            </a:r>
          </a:p>
          <a:p>
            <a:r>
              <a:rPr lang="en-GB" dirty="0"/>
              <a:t>This segment (like all segments) is</a:t>
            </a:r>
            <a:r>
              <a:rPr lang="en-GB" baseline="0" dirty="0"/>
              <a:t> made up of teaching points. There are three teaching points for 2.10 (other segments may have more or fewer).</a:t>
            </a:r>
          </a:p>
          <a:p>
            <a:r>
              <a:rPr lang="en-GB" baseline="0" dirty="0"/>
              <a:t>Each teaching point is then made up of (small) steps in learning which together provide a coherent learning journey across this segment.</a:t>
            </a: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4EF3EFBD-F6A9-43D4-81A9-45AC857ACF1C}"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257142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Show this order - they have just looked at these -  and discuss the importance of understanding of concepts and then building upon them. </a:t>
            </a:r>
          </a:p>
          <a:p>
            <a:r>
              <a:rPr lang="en-GB" sz="1200" kern="1200" dirty="0">
                <a:solidFill>
                  <a:schemeClr val="tx1"/>
                </a:solidFill>
                <a:effectLst/>
                <a:latin typeface="+mn-lt"/>
                <a:ea typeface="+mn-ea"/>
                <a:cs typeface="+mn-cs"/>
              </a:rPr>
              <a:t>These are the three teaching points in the segment - but the detail is not enough just like this…</a:t>
            </a:r>
            <a:endParaRPr lang="en-GB" dirty="0"/>
          </a:p>
        </p:txBody>
      </p:sp>
      <p:sp>
        <p:nvSpPr>
          <p:cNvPr id="4" name="Slide Number Placeholder 3"/>
          <p:cNvSpPr>
            <a:spLocks noGrp="1"/>
          </p:cNvSpPr>
          <p:nvPr>
            <p:ph type="sldNum" sz="quarter" idx="5"/>
          </p:nvPr>
        </p:nvSpPr>
        <p:spPr/>
        <p:txBody>
          <a:bodyPr/>
          <a:lstStyle/>
          <a:p>
            <a:pPr defTabSz="1022299">
              <a:defRPr/>
            </a:pPr>
            <a:fld id="{4690288D-C24C-4B36-8822-8F2174DE7646}" type="slidenum">
              <a:rPr lang="en-GB">
                <a:solidFill>
                  <a:prstClr val="black"/>
                </a:solidFill>
              </a:rPr>
              <a:pPr defTabSz="1022299">
                <a:defRPr/>
              </a:pPr>
              <a:t>15</a:t>
            </a:fld>
            <a:endParaRPr lang="en-GB">
              <a:solidFill>
                <a:prstClr val="black"/>
              </a:solidFill>
            </a:endParaRPr>
          </a:p>
        </p:txBody>
      </p:sp>
    </p:spTree>
    <p:extLst>
      <p:ext uri="{BB962C8B-B14F-4D97-AF65-F5344CB8AC3E}">
        <p14:creationId xmlns:p14="http://schemas.microsoft.com/office/powerpoint/2010/main" val="36038223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Give out Handout 3: </a:t>
            </a:r>
            <a:r>
              <a:rPr lang="en-GB" b="1" dirty="0"/>
              <a:t>Teaching point 1 only </a:t>
            </a:r>
            <a:r>
              <a:rPr lang="en-GB" dirty="0"/>
              <a:t>statements </a:t>
            </a:r>
            <a:r>
              <a:rPr lang="en-GB" b="1" dirty="0"/>
              <a:t>without</a:t>
            </a:r>
            <a:r>
              <a:rPr lang="en-GB" dirty="0"/>
              <a:t> the numbers in the left-hand column. </a:t>
            </a:r>
          </a:p>
          <a:p>
            <a:r>
              <a:rPr lang="en-GB" dirty="0"/>
              <a:t>Teachers to sort into an order.</a:t>
            </a:r>
          </a:p>
          <a:p>
            <a:r>
              <a:rPr lang="en-GB" dirty="0"/>
              <a:t>When giving out the cards to sort, also give out the language summary for the structures of division handout (Word file).</a:t>
            </a:r>
          </a:p>
          <a:p>
            <a:r>
              <a:rPr lang="en-GB" dirty="0"/>
              <a:t>The next slide has the order that is covered in the PD materials.</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16</a:t>
            </a:fld>
            <a:endParaRPr lang="en-GB"/>
          </a:p>
        </p:txBody>
      </p:sp>
    </p:spTree>
    <p:extLst>
      <p:ext uri="{BB962C8B-B14F-4D97-AF65-F5344CB8AC3E}">
        <p14:creationId xmlns:p14="http://schemas.microsoft.com/office/powerpoint/2010/main" val="39556462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Show the order as in the Primary Mastery PD Materials. </a:t>
            </a:r>
          </a:p>
          <a:p>
            <a:r>
              <a:rPr lang="en-GB" sz="1200" kern="1200" dirty="0">
                <a:solidFill>
                  <a:schemeClr val="tx1"/>
                </a:solidFill>
                <a:effectLst/>
                <a:latin typeface="+mn-lt"/>
                <a:ea typeface="+mn-ea"/>
                <a:cs typeface="+mn-cs"/>
              </a:rPr>
              <a:t>This order is how experienced teachers have used their knowledge of pupils, and misconceptions as well as errors, to create the PD materials – teaching points that connect. </a:t>
            </a:r>
          </a:p>
          <a:p>
            <a:r>
              <a:rPr lang="en-GB" sz="1200" kern="1200" dirty="0">
                <a:solidFill>
                  <a:schemeClr val="tx1"/>
                </a:solidFill>
                <a:effectLst/>
                <a:latin typeface="+mn-lt"/>
                <a:ea typeface="+mn-ea"/>
                <a:cs typeface="+mn-cs"/>
              </a:rPr>
              <a:t>The trainees might find this hard to order, but these PD materials are there to support – reiterate that they do not have to start from scratch! </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4690288D-C24C-4B36-8822-8F2174DE764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29018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Assume that the previous learning revisited that multiplication is commutative and that division is not. This session now looks at being in the position of the learner. The trainees are now going to experience a maths lesson so that they can see how variation, mathematical thinking, fluency… all of the Five Big Ideas come together to support deep understanding. You could ask them to see if they remember all of them. </a:t>
            </a:r>
          </a:p>
          <a:p>
            <a:r>
              <a:rPr lang="en-GB" dirty="0"/>
              <a:t>This lesson will show how coherence is used to support all pupils to understand the maths – multiplication is distributive.</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18</a:t>
            </a:fld>
            <a:endParaRPr lang="en-GB"/>
          </a:p>
        </p:txBody>
      </p:sp>
    </p:spTree>
    <p:extLst>
      <p:ext uri="{BB962C8B-B14F-4D97-AF65-F5344CB8AC3E}">
        <p14:creationId xmlns:p14="http://schemas.microsoft.com/office/powerpoint/2010/main" val="13622389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But before the lesson, consider how this makes you </a:t>
            </a:r>
            <a:r>
              <a:rPr lang="en-GB" b="1" dirty="0"/>
              <a:t>feel</a:t>
            </a:r>
            <a:r>
              <a:rPr lang="en-GB" dirty="0"/>
              <a:t> when asked to retrieve something that perhaps you never understood. Explain that you will engage in a lesson to see how this law can be taught, building on what is already known, using representations and language so that the structure of the maths is remembered, rather than the name of the law. </a:t>
            </a:r>
          </a:p>
          <a:p>
            <a:r>
              <a:rPr lang="en-GB" dirty="0"/>
              <a:t>Mathematical thinking – convince yourself, someone else, anyone. You might want to spend time on this - but you may want to come back to this after the lesson if this proves too hard. </a:t>
            </a:r>
          </a:p>
          <a:p>
            <a:pPr defTabSz="1022299">
              <a:defRPr/>
            </a:pPr>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19</a:t>
            </a:fld>
            <a:endParaRPr lang="en-GB"/>
          </a:p>
        </p:txBody>
      </p:sp>
    </p:spTree>
    <p:extLst>
      <p:ext uri="{BB962C8B-B14F-4D97-AF65-F5344CB8AC3E}">
        <p14:creationId xmlns:p14="http://schemas.microsoft.com/office/powerpoint/2010/main" val="19265905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Resources needed for the lesson: emphasise that this is not a lesson to go and do with the children, but which has been put together for them to engage with as a vehicle to reflect on the learning from previous sessions and how they support lesson design.</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You’ll need counters – ten per pair, whiteboards and pens – one each, part-part-whole diagrams – one per pair. </a:t>
            </a:r>
          </a:p>
          <a:p>
            <a:r>
              <a:rPr lang="en-GB" dirty="0"/>
              <a:t>Set the context of a flowers in vases. Vases are containers which can hold flowers. </a:t>
            </a:r>
          </a:p>
          <a:p>
            <a:r>
              <a:rPr lang="en-GB" dirty="0"/>
              <a:t>The vases can be different colours and they can hold a different number of flowers. </a:t>
            </a:r>
          </a:p>
          <a:p>
            <a:r>
              <a:rPr lang="en-GB" dirty="0"/>
              <a:t>The flowers can also be different. </a:t>
            </a:r>
          </a:p>
          <a:p>
            <a:r>
              <a:rPr lang="en-GB" dirty="0"/>
              <a:t>Today we will be focusing on the </a:t>
            </a:r>
            <a:r>
              <a:rPr lang="en-GB" b="1" dirty="0"/>
              <a:t>number</a:t>
            </a:r>
            <a:r>
              <a:rPr lang="en-GB" dirty="0"/>
              <a:t> of vases and the</a:t>
            </a:r>
            <a:r>
              <a:rPr lang="en-GB" b="1" dirty="0"/>
              <a:t> number </a:t>
            </a:r>
            <a:r>
              <a:rPr lang="en-GB" dirty="0"/>
              <a:t>of flowers. </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20</a:t>
            </a:fld>
            <a:endParaRPr lang="en-GB"/>
          </a:p>
        </p:txBody>
      </p:sp>
    </p:spTree>
    <p:extLst>
      <p:ext uri="{BB962C8B-B14F-4D97-AF65-F5344CB8AC3E}">
        <p14:creationId xmlns:p14="http://schemas.microsoft.com/office/powerpoint/2010/main" val="2721042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For reference/to support with discussion. Based on PhD work of Debbie Morgan, and is used in teaching for mastery training to provide a framework for thinking about teaching for mastery.</a:t>
            </a:r>
          </a:p>
          <a:p>
            <a:r>
              <a:rPr lang="en-GB" altLang="en-US" dirty="0"/>
              <a:t>Identify that in this session we are going to focus on coherence.</a:t>
            </a:r>
          </a:p>
        </p:txBody>
      </p:sp>
      <p:sp>
        <p:nvSpPr>
          <p:cNvPr id="4" name="Slide Number Placeholder 3"/>
          <p:cNvSpPr>
            <a:spLocks noGrp="1"/>
          </p:cNvSpPr>
          <p:nvPr>
            <p:ph type="sldNum" sz="quarter" idx="5"/>
          </p:nvPr>
        </p:nvSpPr>
        <p:spPr/>
        <p:txBody>
          <a:bodyPr/>
          <a:lstStyle/>
          <a:p>
            <a:fld id="{F5D0E34A-7B03-44C3-900C-FEF57A9EAD25}" type="slidenum">
              <a:rPr lang="en-GB" smtClean="0"/>
              <a:t>3</a:t>
            </a:fld>
            <a:endParaRPr lang="en-GB"/>
          </a:p>
        </p:txBody>
      </p:sp>
    </p:spTree>
    <p:extLst>
      <p:ext uri="{BB962C8B-B14F-4D97-AF65-F5344CB8AC3E}">
        <p14:creationId xmlns:p14="http://schemas.microsoft.com/office/powerpoint/2010/main" val="3456538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Introduce the idea that the number of vases can change as can the number of flowers. How you represent this will change according to the number of vases and the number of flowers. It may be helpful to have this written out so it can be referred to when the slides are not displayed.</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21</a:t>
            </a:fld>
            <a:endParaRPr lang="en-GB" dirty="0"/>
          </a:p>
        </p:txBody>
      </p:sp>
    </p:spTree>
    <p:extLst>
      <p:ext uri="{BB962C8B-B14F-4D97-AF65-F5344CB8AC3E}">
        <p14:creationId xmlns:p14="http://schemas.microsoft.com/office/powerpoint/2010/main" val="4029377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Get organised into pairs and explain the task for A, the task for B and get the equipment.</a:t>
            </a:r>
          </a:p>
          <a:p>
            <a:r>
              <a:rPr lang="en-GB" sz="1200" kern="1200" dirty="0">
                <a:solidFill>
                  <a:schemeClr val="tx1"/>
                </a:solidFill>
                <a:effectLst/>
                <a:latin typeface="+mn-lt"/>
                <a:ea typeface="+mn-ea"/>
                <a:cs typeface="+mn-cs"/>
              </a:rPr>
              <a:t>Whiteboards and pens would be needed or paper to write on.</a:t>
            </a:r>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22</a:t>
            </a:fld>
            <a:endParaRPr lang="en-GB"/>
          </a:p>
        </p:txBody>
      </p:sp>
    </p:spTree>
    <p:extLst>
      <p:ext uri="{BB962C8B-B14F-4D97-AF65-F5344CB8AC3E}">
        <p14:creationId xmlns:p14="http://schemas.microsoft.com/office/powerpoint/2010/main" val="3961830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Show this image and ask what information is missing. Get everyone to say the sentence together. </a:t>
            </a:r>
          </a:p>
          <a:p>
            <a:r>
              <a:rPr lang="en-GB" dirty="0"/>
              <a:t>Ask what does the 4 represent? What does the 3 represent? </a:t>
            </a:r>
          </a:p>
          <a:p>
            <a:r>
              <a:rPr lang="en-GB" dirty="0"/>
              <a:t>Then complete the activity in pairs as previously explained. </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23</a:t>
            </a:fld>
            <a:endParaRPr lang="en-GB"/>
          </a:p>
        </p:txBody>
      </p:sp>
    </p:spTree>
    <p:extLst>
      <p:ext uri="{BB962C8B-B14F-4D97-AF65-F5344CB8AC3E}">
        <p14:creationId xmlns:p14="http://schemas.microsoft.com/office/powerpoint/2010/main" val="620404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22299">
              <a:defRPr/>
            </a:pPr>
            <a:r>
              <a:rPr lang="en-GB" dirty="0"/>
              <a:t>Use a visualiser or show the class how the problem has been represented in different ways with counters, or show the next slide.</a:t>
            </a:r>
          </a:p>
          <a:p>
            <a:r>
              <a:rPr lang="en-GB" dirty="0"/>
              <a:t>You will want to try to identify if anyone has not used 12 counters. </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24</a:t>
            </a:fld>
            <a:endParaRPr lang="en-GB"/>
          </a:p>
        </p:txBody>
      </p:sp>
    </p:spTree>
    <p:extLst>
      <p:ext uri="{BB962C8B-B14F-4D97-AF65-F5344CB8AC3E}">
        <p14:creationId xmlns:p14="http://schemas.microsoft.com/office/powerpoint/2010/main" val="19834414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Draw attention to </a:t>
            </a:r>
            <a:r>
              <a:rPr lang="en-GB" b="1" dirty="0"/>
              <a:t>unitising</a:t>
            </a:r>
            <a:r>
              <a:rPr lang="en-GB" dirty="0"/>
              <a:t> – right-hand side – and that we don’t need to have all the flowers represented by one counter – we can count in threes – if we know our times tables. </a:t>
            </a:r>
          </a:p>
          <a:p>
            <a:r>
              <a:rPr lang="en-GB" dirty="0"/>
              <a:t>This understanding with children will have been built upon </a:t>
            </a:r>
            <a:r>
              <a:rPr lang="en-GB" b="1" dirty="0"/>
              <a:t>over several segments</a:t>
            </a:r>
            <a:r>
              <a:rPr lang="en-GB" dirty="0"/>
              <a:t> (since Year 1 when they were introduced to unitising). If everyone uses twelve counters show the next slide.</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4690288D-C24C-4B36-8822-8F2174DE764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953910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Focus in on unitising to revisit </a:t>
            </a:r>
            <a:r>
              <a:rPr lang="en-GB" b="0" dirty="0"/>
              <a:t>this concept, it should be something </a:t>
            </a:r>
            <a:r>
              <a:rPr lang="en-GB" dirty="0"/>
              <a:t>that the children will should already be familiar with. </a:t>
            </a:r>
          </a:p>
          <a:p>
            <a:endParaRPr lang="en-GB" dirty="0"/>
          </a:p>
          <a:p>
            <a:r>
              <a:rPr lang="en-GB" dirty="0"/>
              <a:t>Complete the stem sentences:</a:t>
            </a:r>
          </a:p>
          <a:p>
            <a:r>
              <a:rPr lang="en-GB" dirty="0"/>
              <a:t>‘I can see three ones.’</a:t>
            </a:r>
          </a:p>
          <a:p>
            <a:r>
              <a:rPr lang="en-GB" dirty="0"/>
              <a:t>‘I can see one three.’ </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4690288D-C24C-4B36-8822-8F2174DE764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714247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can see twelve ones.’</a:t>
            </a:r>
          </a:p>
          <a:p>
            <a:r>
              <a:rPr lang="en-GB" dirty="0"/>
              <a:t>‘I can see four threes.’</a:t>
            </a:r>
          </a:p>
          <a:p>
            <a:r>
              <a:rPr lang="en-GB" dirty="0"/>
              <a:t>You could also use: ‘I can see three, four times.’ </a:t>
            </a:r>
          </a:p>
          <a:p>
            <a:r>
              <a:rPr lang="en-GB" dirty="0"/>
              <a:t>Emphasise that there are still 12 but just using counters in a different way.</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4690288D-C24C-4B36-8822-8F2174DE764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006987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22299">
              <a:defRPr/>
            </a:pPr>
            <a:r>
              <a:rPr lang="en-GB" dirty="0"/>
              <a:t>Use a visualiser or show the class how the problem has been represented in different ways with counters, or show the next slide.</a:t>
            </a:r>
          </a:p>
          <a:p>
            <a:r>
              <a:rPr lang="en-GB" dirty="0"/>
              <a:t>You will want to try to identify if anyone has not used 12 counters. </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4690288D-C24C-4B36-8822-8F2174DE764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28</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9507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Looking for examples like the ones on the slide: there is a 3+ 3+ 3+ 3 that has a rectangle over it – you will hide it as this is not the focus of this lesson. You may use example that are written by the trainees and then discard the repeated-addition equation.</a:t>
            </a:r>
          </a:p>
          <a:p>
            <a:r>
              <a:rPr lang="en-GB" dirty="0"/>
              <a:t>Ask the question: What does each number represent? </a:t>
            </a:r>
          </a:p>
          <a:p>
            <a:r>
              <a:rPr lang="en-GB" dirty="0"/>
              <a:t>The 3 represents the number of flowers in each vase.</a:t>
            </a:r>
          </a:p>
          <a:p>
            <a:r>
              <a:rPr lang="en-GB" dirty="0"/>
              <a:t>The 4 represents the number of vases. </a:t>
            </a:r>
          </a:p>
          <a:p>
            <a:r>
              <a:rPr lang="en-GB" dirty="0"/>
              <a:t>Use the terminology </a:t>
            </a:r>
            <a:r>
              <a:rPr lang="en-GB" i="1" dirty="0"/>
              <a:t>factor x factor = product </a:t>
            </a:r>
            <a:r>
              <a:rPr lang="en-GB" dirty="0"/>
              <a:t>and remind them that the order of the factors is not important, but knowing what each factor represents is (commutative property). Remember the children have already developed this in the previous teaching point and learning is built up.</a:t>
            </a:r>
          </a:p>
          <a:p>
            <a:r>
              <a:rPr lang="en-GB" dirty="0"/>
              <a:t>Don’t emphasise the repeated addition as we want to draw attention to the multiplication equations, saying this represents the ‘one to many’ that are the equations that we will be using today. </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29</a:t>
            </a:fld>
            <a:endParaRPr lang="en-GB"/>
          </a:p>
        </p:txBody>
      </p:sp>
    </p:spTree>
    <p:extLst>
      <p:ext uri="{BB962C8B-B14F-4D97-AF65-F5344CB8AC3E}">
        <p14:creationId xmlns:p14="http://schemas.microsoft.com/office/powerpoint/2010/main" val="12468406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Practise with another example, changing the number of vases, and swap over who is Partner A and who is Partner B.</a:t>
            </a:r>
          </a:p>
          <a:p>
            <a:r>
              <a:rPr lang="en-GB" dirty="0"/>
              <a:t>Look for six counters being used – each counter represents 3 flowers (in one vase). </a:t>
            </a:r>
          </a:p>
          <a:p>
            <a:r>
              <a:rPr lang="en-GB" dirty="0"/>
              <a:t>Look for 6 x 3 = 18 and 3 x 6 = 18</a:t>
            </a:r>
          </a:p>
          <a:p>
            <a:r>
              <a:rPr lang="en-GB" dirty="0"/>
              <a:t>Make sure the children know what each number represents.</a:t>
            </a:r>
          </a:p>
          <a:p>
            <a:r>
              <a:rPr lang="en-GB" dirty="0"/>
              <a:t>Ask:</a:t>
            </a:r>
          </a:p>
          <a:p>
            <a:r>
              <a:rPr lang="en-GB" dirty="0"/>
              <a:t>What does the 6 represent? The number of vases. </a:t>
            </a:r>
          </a:p>
          <a:p>
            <a:r>
              <a:rPr lang="en-GB" dirty="0"/>
              <a:t>What does the 3 represent? The number of flowers in each vase.</a:t>
            </a:r>
          </a:p>
          <a:p>
            <a:r>
              <a:rPr lang="en-GB" dirty="0"/>
              <a:t>What does the 18 represent? How many flowers there are altogether. </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30</a:t>
            </a:fld>
            <a:endParaRPr lang="en-GB"/>
          </a:p>
        </p:txBody>
      </p:sp>
    </p:spTree>
    <p:extLst>
      <p:ext uri="{BB962C8B-B14F-4D97-AF65-F5344CB8AC3E}">
        <p14:creationId xmlns:p14="http://schemas.microsoft.com/office/powerpoint/2010/main" val="41014841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Share the aims of this unit</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4</a:t>
            </a:fld>
            <a:endParaRPr lang="en-GB"/>
          </a:p>
        </p:txBody>
      </p:sp>
    </p:spTree>
    <p:extLst>
      <p:ext uri="{BB962C8B-B14F-4D97-AF65-F5344CB8AC3E}">
        <p14:creationId xmlns:p14="http://schemas.microsoft.com/office/powerpoint/2010/main" val="40032457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Animated slide</a:t>
            </a:r>
          </a:p>
          <a:p>
            <a:r>
              <a:rPr lang="en-GB" sz="1200" kern="1200" dirty="0">
                <a:solidFill>
                  <a:schemeClr val="tx1"/>
                </a:solidFill>
                <a:effectLst/>
                <a:latin typeface="+mn-lt"/>
                <a:ea typeface="+mn-ea"/>
                <a:cs typeface="+mn-cs"/>
              </a:rPr>
              <a:t>You already know 4 x 3 because you worked it out earlier.</a:t>
            </a:r>
          </a:p>
          <a:p>
            <a:r>
              <a:rPr lang="en-GB" sz="1200" kern="1200" dirty="0">
                <a:solidFill>
                  <a:schemeClr val="tx1"/>
                </a:solidFill>
                <a:effectLst/>
                <a:latin typeface="+mn-lt"/>
                <a:ea typeface="+mn-ea"/>
                <a:cs typeface="+mn-cs"/>
              </a:rPr>
              <a:t>Click to reveal the 2 x 3. </a:t>
            </a:r>
          </a:p>
          <a:p>
            <a:r>
              <a:rPr lang="en-GB" sz="1200" kern="1200" dirty="0">
                <a:solidFill>
                  <a:schemeClr val="tx1"/>
                </a:solidFill>
                <a:effectLst/>
                <a:latin typeface="+mn-lt"/>
                <a:ea typeface="+mn-ea"/>
                <a:cs typeface="+mn-cs"/>
              </a:rPr>
              <a:t>Then click to reveal the 6 x 3. </a:t>
            </a:r>
          </a:p>
          <a:p>
            <a:r>
              <a:rPr lang="en-GB" sz="1200" kern="1200" dirty="0">
                <a:solidFill>
                  <a:schemeClr val="tx1"/>
                </a:solidFill>
                <a:effectLst/>
                <a:latin typeface="+mn-lt"/>
                <a:ea typeface="+mn-ea"/>
                <a:cs typeface="+mn-cs"/>
              </a:rPr>
              <a:t>What’s the same? The number of flowers and the number of vases</a:t>
            </a:r>
          </a:p>
          <a:p>
            <a:r>
              <a:rPr lang="en-GB" sz="1200" kern="1200" dirty="0">
                <a:solidFill>
                  <a:schemeClr val="tx1"/>
                </a:solidFill>
                <a:effectLst/>
                <a:latin typeface="+mn-lt"/>
                <a:ea typeface="+mn-ea"/>
                <a:cs typeface="+mn-cs"/>
              </a:rPr>
              <a:t>What does the __ represent? </a:t>
            </a:r>
          </a:p>
          <a:p>
            <a:r>
              <a:rPr lang="en-GB" sz="1200" kern="1200" dirty="0">
                <a:solidFill>
                  <a:schemeClr val="tx1"/>
                </a:solidFill>
                <a:effectLst/>
                <a:latin typeface="+mn-lt"/>
                <a:ea typeface="+mn-ea"/>
                <a:cs typeface="+mn-cs"/>
              </a:rPr>
              <a:t>For example, what does the 3 represent? Plan for the response. The 3 represents the number of flowers in each vase. The 2 represents these two vases – point to the two vases on the right. </a:t>
            </a:r>
          </a:p>
          <a:p>
            <a:r>
              <a:rPr lang="en-GB" sz="1200" kern="1200" dirty="0">
                <a:solidFill>
                  <a:schemeClr val="tx1"/>
                </a:solidFill>
                <a:effectLst/>
                <a:latin typeface="+mn-lt"/>
                <a:ea typeface="+mn-ea"/>
                <a:cs typeface="+mn-cs"/>
              </a:rPr>
              <a:t>Does the use of colour help to draw attention to the addition? To become mathematically observant needs practice!</a:t>
            </a:r>
          </a:p>
          <a:p>
            <a:r>
              <a:rPr lang="en-GB" sz="1200" kern="1200" dirty="0">
                <a:solidFill>
                  <a:schemeClr val="tx1"/>
                </a:solidFill>
                <a:effectLst/>
                <a:latin typeface="+mn-lt"/>
                <a:ea typeface="+mn-ea"/>
                <a:cs typeface="+mn-cs"/>
              </a:rPr>
              <a:t>This representation still has flowers and vases. The next slide will now move to an abstract representation, but if you were using it with children they should already be familiar with it, as it has been used with composition of number (in Spine 1 of the Primary PD materials  and in the Mathematical Thinking module. </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31</a:t>
            </a:fld>
            <a:endParaRPr lang="en-GB"/>
          </a:p>
        </p:txBody>
      </p:sp>
    </p:spTree>
    <p:extLst>
      <p:ext uri="{BB962C8B-B14F-4D97-AF65-F5344CB8AC3E}">
        <p14:creationId xmlns:p14="http://schemas.microsoft.com/office/powerpoint/2010/main" val="38452286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i="1" dirty="0"/>
              <a:t>Making links to what you already know. (Important this is not </a:t>
            </a:r>
            <a:r>
              <a:rPr lang="en-GB" sz="1300" b="1" i="1" dirty="0"/>
              <a:t>new</a:t>
            </a:r>
            <a:r>
              <a:rPr lang="en-GB" sz="1300" i="1" dirty="0"/>
              <a:t> learning, but connected to learning that is really understood) </a:t>
            </a:r>
          </a:p>
          <a:p>
            <a:pPr lvl="0"/>
            <a:r>
              <a:rPr lang="en-GB" sz="1300" i="1" dirty="0"/>
              <a:t>Show the part-part whole representation. </a:t>
            </a:r>
          </a:p>
          <a:p>
            <a:pPr lvl="0"/>
            <a:r>
              <a:rPr lang="en-GB" sz="1300" i="1" dirty="0"/>
              <a:t>Use the following stem sentences: </a:t>
            </a:r>
          </a:p>
          <a:p>
            <a:pPr lvl="0"/>
            <a:r>
              <a:rPr lang="en-GB" sz="1300" b="1" i="1" dirty="0"/>
              <a:t>‘___ is equal to ___ plus ___, so ___ times ___ is equal to ___ times ___ plus ___ times ___.’</a:t>
            </a:r>
            <a:endParaRPr lang="en-GB" sz="1300" dirty="0"/>
          </a:p>
          <a:p>
            <a:r>
              <a:rPr lang="en-GB" dirty="0"/>
              <a:t>‘</a:t>
            </a:r>
            <a:r>
              <a:rPr lang="en-GB" u="sng" dirty="0"/>
              <a:t>Six</a:t>
            </a:r>
            <a:r>
              <a:rPr lang="en-GB" dirty="0"/>
              <a:t> is equal to </a:t>
            </a:r>
            <a:r>
              <a:rPr lang="en-GB" u="sng" dirty="0"/>
              <a:t>four</a:t>
            </a:r>
            <a:r>
              <a:rPr lang="en-GB" dirty="0"/>
              <a:t> plus </a:t>
            </a:r>
            <a:r>
              <a:rPr lang="en-GB" u="sng" dirty="0"/>
              <a:t>two</a:t>
            </a:r>
            <a:r>
              <a:rPr lang="en-GB" dirty="0"/>
              <a:t>, so </a:t>
            </a:r>
            <a:r>
              <a:rPr lang="en-GB" u="sng" dirty="0"/>
              <a:t>six </a:t>
            </a:r>
            <a:r>
              <a:rPr lang="en-GB" dirty="0"/>
              <a:t>times </a:t>
            </a:r>
            <a:r>
              <a:rPr lang="en-GB" u="sng" dirty="0"/>
              <a:t>three</a:t>
            </a:r>
            <a:r>
              <a:rPr lang="en-GB" dirty="0"/>
              <a:t> is equal to </a:t>
            </a:r>
            <a:r>
              <a:rPr lang="en-GB" u="sng" dirty="0"/>
              <a:t>four</a:t>
            </a:r>
            <a:r>
              <a:rPr lang="en-GB" dirty="0"/>
              <a:t> times </a:t>
            </a:r>
            <a:r>
              <a:rPr lang="en-GB" u="sng" dirty="0"/>
              <a:t>three</a:t>
            </a:r>
            <a:r>
              <a:rPr lang="en-GB" dirty="0"/>
              <a:t> plus </a:t>
            </a:r>
            <a:r>
              <a:rPr lang="en-GB" u="sng" dirty="0"/>
              <a:t>two</a:t>
            </a:r>
            <a:r>
              <a:rPr lang="en-GB" dirty="0"/>
              <a:t> times </a:t>
            </a:r>
            <a:r>
              <a:rPr lang="en-GB" u="sng" dirty="0"/>
              <a:t>three</a:t>
            </a:r>
            <a:r>
              <a:rPr lang="en-GB" dirty="0"/>
              <a: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a:t>(They have already worked out 4 x 3 from the first example).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a:t>Ensure that the trainees are using the stem sentence – practise a few times, as the use of language linked to the representation is important here. </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32</a:t>
            </a:fld>
            <a:endParaRPr lang="en-GB"/>
          </a:p>
        </p:txBody>
      </p:sp>
    </p:spTree>
    <p:extLst>
      <p:ext uri="{BB962C8B-B14F-4D97-AF65-F5344CB8AC3E}">
        <p14:creationId xmlns:p14="http://schemas.microsoft.com/office/powerpoint/2010/main" val="36557209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part of the lesson is where the trainees will use counters that you can write on. You will explain that they will use then to write 6 x 3 as the addition of two multiplication calculations. </a:t>
            </a:r>
          </a:p>
          <a:p>
            <a:r>
              <a:rPr lang="en-GB" dirty="0"/>
              <a:t>Give out part-part-whole diagrams or have them on the table or get them to draw them on whiteboards or paper. </a:t>
            </a:r>
          </a:p>
          <a:p>
            <a:r>
              <a:rPr lang="en-GB" dirty="0"/>
              <a:t>Ask the question: </a:t>
            </a:r>
          </a:p>
          <a:p>
            <a:r>
              <a:rPr lang="en-GB" dirty="0"/>
              <a:t>Can you use the part-part-whole diagram to write 6 x 3 as the addition of two multiplication calculations in a different way? </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4690288D-C24C-4B36-8822-8F2174DE764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33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528064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i="1" dirty="0"/>
              <a:t>Show this and then ask for examples where 3 x 6 has been partitioned in a different way. Focus on the 3 being unitised at this stage. </a:t>
            </a:r>
          </a:p>
          <a:p>
            <a:pPr lvl="0"/>
            <a:r>
              <a:rPr lang="en-GB" sz="1300" i="1" dirty="0"/>
              <a:t>Use the following stem sentences where the factors are in a different order: </a:t>
            </a:r>
          </a:p>
          <a:p>
            <a:pPr lvl="0"/>
            <a:r>
              <a:rPr lang="en-GB" sz="1300" b="1" i="1" dirty="0"/>
              <a:t>‘___ is equal to ___ plus ___, so ___, _____ times is equal to ___ ____times ___ plus ___ ____times .’</a:t>
            </a:r>
            <a:endParaRPr lang="en-GB" sz="1300" dirty="0"/>
          </a:p>
          <a:p>
            <a:r>
              <a:rPr lang="en-GB" dirty="0"/>
              <a:t>Six is equal to four plus two, so three, six times, is equal to three, five times plus three one times.</a:t>
            </a:r>
          </a:p>
          <a:p>
            <a:endParaRPr lang="en-GB" dirty="0"/>
          </a:p>
          <a:p>
            <a:r>
              <a:rPr lang="en-GB" dirty="0"/>
              <a:t>Ensure that the trainees are using this new stem sentence – practise a few times as before.  This is not rote learning, but supporting all to have the language to explain their thinking. </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34</a:t>
            </a:fld>
            <a:endParaRPr lang="en-GB"/>
          </a:p>
        </p:txBody>
      </p:sp>
    </p:spTree>
    <p:extLst>
      <p:ext uri="{BB962C8B-B14F-4D97-AF65-F5344CB8AC3E}">
        <p14:creationId xmlns:p14="http://schemas.microsoft.com/office/powerpoint/2010/main" val="5684338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Provide the trainees with another example so that they can apply what they have just experienced. Still flowers and vases – the trainees must think about what each number represents </a:t>
            </a:r>
          </a:p>
          <a:p>
            <a:endParaRPr lang="en-GB" dirty="0"/>
          </a:p>
          <a:p>
            <a:r>
              <a:rPr lang="en-GB" dirty="0"/>
              <a:t>Look for nine counters being used – each counter represents 5 flowers (in one vase). </a:t>
            </a:r>
          </a:p>
          <a:p>
            <a:r>
              <a:rPr lang="en-GB" dirty="0"/>
              <a:t>Look for 5 x 9 </a:t>
            </a:r>
            <a:r>
              <a:rPr lang="en-GB"/>
              <a:t>= 45 </a:t>
            </a:r>
            <a:r>
              <a:rPr lang="en-GB" dirty="0"/>
              <a:t>and 9 x 5 </a:t>
            </a:r>
            <a:r>
              <a:rPr lang="en-GB"/>
              <a:t>= 45.</a:t>
            </a:r>
            <a:endParaRPr lang="en-GB" dirty="0"/>
          </a:p>
          <a:p>
            <a:r>
              <a:rPr lang="en-GB" dirty="0"/>
              <a:t>Make sure they know what each number represents. </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35</a:t>
            </a:fld>
            <a:endParaRPr lang="en-GB"/>
          </a:p>
        </p:txBody>
      </p:sp>
    </p:spTree>
    <p:extLst>
      <p:ext uri="{BB962C8B-B14F-4D97-AF65-F5344CB8AC3E}">
        <p14:creationId xmlns:p14="http://schemas.microsoft.com/office/powerpoint/2010/main" val="7162411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ask the following questions to see if they can explain – the focus is not on finding the answer but understanding the maths – they should all be able to access this. </a:t>
            </a:r>
          </a:p>
          <a:p>
            <a:r>
              <a:rPr lang="en-GB" dirty="0"/>
              <a:t>True or false – convince me – can you use the part-part-whole diagram? </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36</a:t>
            </a:fld>
            <a:endParaRPr lang="en-GB" dirty="0"/>
          </a:p>
        </p:txBody>
      </p:sp>
    </p:spTree>
    <p:extLst>
      <p:ext uri="{BB962C8B-B14F-4D97-AF65-F5344CB8AC3E}">
        <p14:creationId xmlns:p14="http://schemas.microsoft.com/office/powerpoint/2010/main" val="35373726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22299">
              <a:defRPr/>
            </a:pPr>
            <a:r>
              <a:rPr lang="en-GB" dirty="0"/>
              <a:t>True or false – convince me.</a:t>
            </a:r>
          </a:p>
          <a:p>
            <a:pPr defTabSz="1022299">
              <a:defRPr/>
            </a:pPr>
            <a:r>
              <a:rPr lang="en-GB" dirty="0"/>
              <a:t>Maybe refer to how they learnt adjacent multiples when learning their table facts – perhaps show on a number line? </a:t>
            </a:r>
          </a:p>
          <a:p>
            <a:pPr defTabSz="1022299">
              <a:defRPr/>
            </a:pPr>
            <a:r>
              <a:rPr lang="en-GB" dirty="0"/>
              <a:t>You have not shown this – but they should still be able to understand it. </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37</a:t>
            </a:fld>
            <a:endParaRPr lang="en-GB"/>
          </a:p>
        </p:txBody>
      </p:sp>
    </p:spTree>
    <p:extLst>
      <p:ext uri="{BB962C8B-B14F-4D97-AF65-F5344CB8AC3E}">
        <p14:creationId xmlns:p14="http://schemas.microsoft.com/office/powerpoint/2010/main" val="17844625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Deepening understanding …</a:t>
            </a:r>
          </a:p>
          <a:p>
            <a:r>
              <a:rPr lang="en-GB" dirty="0"/>
              <a:t>True or false </a:t>
            </a:r>
          </a:p>
          <a:p>
            <a:r>
              <a:rPr lang="en-GB" dirty="0"/>
              <a:t>Which factor has been partitioned? How do you know?</a:t>
            </a:r>
          </a:p>
          <a:p>
            <a:r>
              <a:rPr lang="en-GB" dirty="0"/>
              <a:t>Look for responses that show an understanding of the composition of one of the factors, such as 4 = 2 + 2.</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38</a:t>
            </a:fld>
            <a:endParaRPr lang="en-GB"/>
          </a:p>
        </p:txBody>
      </p:sp>
    </p:spTree>
    <p:extLst>
      <p:ext uri="{BB962C8B-B14F-4D97-AF65-F5344CB8AC3E}">
        <p14:creationId xmlns:p14="http://schemas.microsoft.com/office/powerpoint/2010/main" val="25814973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a:t>Close the lesson by focusing on the generalisation that a factor can be partitioned.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Equations can be written to show which factor has been partitioned. </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39</a:t>
            </a:fld>
            <a:endParaRPr lang="en-GB"/>
          </a:p>
        </p:txBody>
      </p:sp>
    </p:spTree>
    <p:extLst>
      <p:ext uri="{BB962C8B-B14F-4D97-AF65-F5344CB8AC3E}">
        <p14:creationId xmlns:p14="http://schemas.microsoft.com/office/powerpoint/2010/main" val="35412476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Draw attention to the PD materials – you do not have to start from scratch, there are high-quality freely-available materials to support you with this. If using a high-quality scheme you should be clear about the next step in the teaching sequence.  </a:t>
            </a:r>
          </a:p>
          <a:p>
            <a:r>
              <a:rPr lang="en-GB" dirty="0"/>
              <a:t>Teaching point 2 is incomplete: there is more to learn! And there is a further teaching point that has several steps. A step is not a lesson! </a:t>
            </a:r>
          </a:p>
          <a:p>
            <a:r>
              <a:rPr lang="en-GB" dirty="0"/>
              <a:t>Teaching point 3: </a:t>
            </a:r>
            <a:r>
              <a:rPr lang="en-GB" sz="1300" dirty="0"/>
              <a:t>the distributive law can be used to derive multiplication facts beyond known times tables.</a:t>
            </a:r>
            <a:r>
              <a:rPr lang="en-GB" dirty="0"/>
              <a:t> </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40</a:t>
            </a:fld>
            <a:endParaRPr lang="en-GB"/>
          </a:p>
        </p:txBody>
      </p:sp>
    </p:spTree>
    <p:extLst>
      <p:ext uri="{BB962C8B-B14F-4D97-AF65-F5344CB8AC3E}">
        <p14:creationId xmlns:p14="http://schemas.microsoft.com/office/powerpoint/2010/main" val="1444586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is animated to allow time for trainees to consider how they would characterise coherence – share the above and discuss.</a:t>
            </a:r>
          </a:p>
          <a:p>
            <a:r>
              <a:rPr lang="en-GB" dirty="0"/>
              <a:t>This summary is rich for discussion – one point for consideration is the notion of breaking down lessons versus designing and building up lessons. You may want to consider annotating this statement. Making the point that it’s not about the activity in isolation and practising this, it’s about carefully building sequences of learning that develop knowledge, skills and understanding and </a:t>
            </a:r>
            <a:r>
              <a:rPr lang="en-GB" b="1" dirty="0"/>
              <a:t>making connections </a:t>
            </a:r>
            <a:r>
              <a:rPr lang="en-GB" dirty="0"/>
              <a:t>in maths learning – not completing activities. This is complex, and experienced practitioners are developing this, potentially with support from high quality schemes of work.</a:t>
            </a:r>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5</a:t>
            </a:fld>
            <a:endParaRPr lang="en-US"/>
          </a:p>
        </p:txBody>
      </p:sp>
    </p:spTree>
    <p:extLst>
      <p:ext uri="{BB962C8B-B14F-4D97-AF65-F5344CB8AC3E}">
        <p14:creationId xmlns:p14="http://schemas.microsoft.com/office/powerpoint/2010/main" val="24495170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Draw out the features of the planning process – for the teacher to plan in this detail and to know which small steps to use, relies on deep subject knowledge. </a:t>
            </a:r>
          </a:p>
          <a:p>
            <a:r>
              <a:rPr lang="en-GB" sz="1200" kern="1200" dirty="0">
                <a:solidFill>
                  <a:schemeClr val="tx1"/>
                </a:solidFill>
                <a:effectLst/>
                <a:latin typeface="+mn-lt"/>
                <a:ea typeface="+mn-ea"/>
                <a:cs typeface="+mn-cs"/>
              </a:rPr>
              <a:t>Planning collaboratively and discussing the maths is important.</a:t>
            </a:r>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41</a:t>
            </a:fld>
            <a:endParaRPr lang="en-GB"/>
          </a:p>
        </p:txBody>
      </p:sp>
    </p:spTree>
    <p:extLst>
      <p:ext uri="{BB962C8B-B14F-4D97-AF65-F5344CB8AC3E}">
        <p14:creationId xmlns:p14="http://schemas.microsoft.com/office/powerpoint/2010/main" val="35555270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Give out Teaching points 2 from Handout 3 statements </a:t>
            </a:r>
            <a:r>
              <a:rPr lang="en-GB" b="1" dirty="0"/>
              <a:t>without</a:t>
            </a:r>
            <a:r>
              <a:rPr lang="en-GB" dirty="0"/>
              <a:t> the numbers in the left-hand column. These are based on the activity just experienced.</a:t>
            </a:r>
          </a:p>
          <a:p>
            <a:r>
              <a:rPr lang="en-GB" dirty="0"/>
              <a:t>Teachers to sort into an order.</a:t>
            </a:r>
          </a:p>
          <a:p>
            <a:r>
              <a:rPr lang="en-GB" dirty="0"/>
              <a:t>The next slide has the order that is covered in the PD materials. Was this easier? It should have been. Even if it was still hard they know that there are resources to support them – the PD materials. </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42</a:t>
            </a:fld>
            <a:endParaRPr lang="en-GB"/>
          </a:p>
        </p:txBody>
      </p:sp>
    </p:spTree>
    <p:extLst>
      <p:ext uri="{BB962C8B-B14F-4D97-AF65-F5344CB8AC3E}">
        <p14:creationId xmlns:p14="http://schemas.microsoft.com/office/powerpoint/2010/main" val="16753481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where the learning of the lesson gets to teaching point 2.6. </a:t>
            </a:r>
          </a:p>
          <a:p>
            <a:r>
              <a:rPr lang="en-GB" dirty="0"/>
              <a:t>The teachers should have found this easier to sort as they have experienced the lesson. </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4690288D-C24C-4B36-8822-8F2174DE764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43</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430683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then the sequence of the learning to complete the teaching point. </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44</a:t>
            </a:fld>
            <a:endParaRPr lang="en-GB"/>
          </a:p>
        </p:txBody>
      </p:sp>
    </p:spTree>
    <p:extLst>
      <p:ext uri="{BB962C8B-B14F-4D97-AF65-F5344CB8AC3E}">
        <p14:creationId xmlns:p14="http://schemas.microsoft.com/office/powerpoint/2010/main" val="10431841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just to highlight the third teaching point that will come at the end of this segment and move on to to future learning</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45</a:t>
            </a:fld>
            <a:endParaRPr lang="en-GB"/>
          </a:p>
        </p:txBody>
      </p:sp>
    </p:spTree>
    <p:extLst>
      <p:ext uri="{BB962C8B-B14F-4D97-AF65-F5344CB8AC3E}">
        <p14:creationId xmlns:p14="http://schemas.microsoft.com/office/powerpoint/2010/main" val="41106564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Summary </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46</a:t>
            </a:fld>
            <a:endParaRPr lang="en-GB"/>
          </a:p>
        </p:txBody>
      </p:sp>
    </p:spTree>
    <p:extLst>
      <p:ext uri="{BB962C8B-B14F-4D97-AF65-F5344CB8AC3E}">
        <p14:creationId xmlns:p14="http://schemas.microsoft.com/office/powerpoint/2010/main" val="41951739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Pause for students to consider the above</a:t>
            </a:r>
          </a:p>
        </p:txBody>
      </p:sp>
      <p:sp>
        <p:nvSpPr>
          <p:cNvPr id="4" name="Slide Number Placeholder 3"/>
          <p:cNvSpPr>
            <a:spLocks noGrp="1"/>
          </p:cNvSpPr>
          <p:nvPr>
            <p:ph type="sldNum" sz="quarter" idx="10"/>
          </p:nvPr>
        </p:nvSpPr>
        <p:spPr/>
        <p:txBody>
          <a:bodyPr/>
          <a:lstStyle/>
          <a:p>
            <a:fld id="{E0861660-A340-4D51-93F2-D70164DB64CE}" type="slidenum">
              <a:rPr lang="en-GB" smtClean="0"/>
              <a:t>47</a:t>
            </a:fld>
            <a:endParaRPr lang="en-GB"/>
          </a:p>
        </p:txBody>
      </p:sp>
    </p:spTree>
    <p:extLst>
      <p:ext uri="{BB962C8B-B14F-4D97-AF65-F5344CB8AC3E}">
        <p14:creationId xmlns:p14="http://schemas.microsoft.com/office/powerpoint/2010/main" val="34445253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Guide students to, and if there is time, allow them to explore the </a:t>
            </a:r>
            <a:r>
              <a:rPr lang="en-GB" sz="1200" kern="1200">
                <a:solidFill>
                  <a:schemeClr val="tx1"/>
                </a:solidFill>
                <a:effectLst/>
                <a:latin typeface="+mn-lt"/>
                <a:ea typeface="+mn-ea"/>
                <a:cs typeface="+mn-cs"/>
              </a:rPr>
              <a:t>NCETM website.</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48</a:t>
            </a:fld>
            <a:endParaRPr lang="en-GB"/>
          </a:p>
        </p:txBody>
      </p:sp>
    </p:spTree>
    <p:extLst>
      <p:ext uri="{BB962C8B-B14F-4D97-AF65-F5344CB8AC3E}">
        <p14:creationId xmlns:p14="http://schemas.microsoft.com/office/powerpoint/2010/main" val="1573575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An opportunity to get teachers to consider what coherence might mean and discuss these ideas, potentially picking up on points from previous modules (you may want to add comments to unpick messages from previous modules). </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6</a:t>
            </a:fld>
            <a:endParaRPr lang="en-GB"/>
          </a:p>
        </p:txBody>
      </p:sp>
    </p:spTree>
    <p:extLst>
      <p:ext uri="{BB962C8B-B14F-4D97-AF65-F5344CB8AC3E}">
        <p14:creationId xmlns:p14="http://schemas.microsoft.com/office/powerpoint/2010/main" val="28060282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An opportunity to get teachers to consider what mathematical coherence might mean.</a:t>
            </a:r>
          </a:p>
          <a:p>
            <a:r>
              <a:rPr lang="en-GB" sz="1200" kern="1200" dirty="0">
                <a:solidFill>
                  <a:schemeClr val="tx1"/>
                </a:solidFill>
                <a:effectLst/>
                <a:latin typeface="+mn-lt"/>
                <a:ea typeface="+mn-ea"/>
                <a:cs typeface="+mn-cs"/>
              </a:rPr>
              <a:t>This links to fluency – being not only able to know number facts but to use them with understanding in a range of contexts, and according to how operations are connected and how laws and rules are applied.</a:t>
            </a:r>
          </a:p>
          <a:p>
            <a:r>
              <a:rPr lang="en-GB" sz="1200" kern="1200" dirty="0">
                <a:solidFill>
                  <a:schemeClr val="tx1"/>
                </a:solidFill>
                <a:effectLst/>
                <a:latin typeface="+mn-lt"/>
                <a:ea typeface="+mn-ea"/>
                <a:cs typeface="+mn-cs"/>
              </a:rPr>
              <a:t>It links to how we see maths – is there a representation that helps us to see the maths? What connections have been made throughout our conceptual understanding to support us as learners to have these relationships in our long-term memory? </a:t>
            </a:r>
          </a:p>
          <a:p>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7</a:t>
            </a:fld>
            <a:endParaRPr lang="en-GB"/>
          </a:p>
        </p:txBody>
      </p:sp>
    </p:spTree>
    <p:extLst>
      <p:ext uri="{BB962C8B-B14F-4D97-AF65-F5344CB8AC3E}">
        <p14:creationId xmlns:p14="http://schemas.microsoft.com/office/powerpoint/2010/main" val="10108703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Pause here and ask the trainees to reflect on the above points.</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8</a:t>
            </a:fld>
            <a:endParaRPr lang="en-GB"/>
          </a:p>
        </p:txBody>
      </p:sp>
    </p:spTree>
    <p:extLst>
      <p:ext uri="{BB962C8B-B14F-4D97-AF65-F5344CB8AC3E}">
        <p14:creationId xmlns:p14="http://schemas.microsoft.com/office/powerpoint/2010/main" val="2933343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22299">
              <a:defRPr/>
            </a:pPr>
            <a:r>
              <a:rPr lang="en-GB" dirty="0"/>
              <a:t>Discussion opportunity. Think/Pair/Share</a:t>
            </a:r>
          </a:p>
          <a:p>
            <a:endParaRPr lang="en-GB" dirty="0"/>
          </a:p>
          <a:p>
            <a:pPr defTabSz="1022299">
              <a:defRPr/>
            </a:pPr>
            <a:r>
              <a:rPr lang="en-GB" dirty="0"/>
              <a:t>As teachers we can often find it difficult to remember things from our own experience of learning because we never really understood the maths. Using a teaching for mastery approach is about teaching in coherent steps using representations that reveal the structure of the maths. Using stem sentences to develop language to explain thinking and using reasoning to deepen understanding.  </a:t>
            </a:r>
          </a:p>
          <a:p>
            <a:pPr defTabSz="1022299">
              <a:defRPr/>
            </a:pPr>
            <a:r>
              <a:rPr lang="en-GB" dirty="0"/>
              <a:t>Give out Handout 1 ‘Commutativity of multiplication’ document for teachers to read. </a:t>
            </a:r>
          </a:p>
          <a:p>
            <a:pPr defTabSz="1022299">
              <a:defRPr/>
            </a:pPr>
            <a:r>
              <a:rPr lang="en-GB" dirty="0"/>
              <a:t>Discuss use of language of </a:t>
            </a:r>
            <a:r>
              <a:rPr lang="en-GB" i="1" dirty="0"/>
              <a:t>factor x factor = product </a:t>
            </a:r>
            <a:r>
              <a:rPr lang="en-GB" dirty="0"/>
              <a:t>and that the commutative property of multiplication is built up through making connections to what the children already know. It is not taught in one lesson but over a sequence of lessons.  </a:t>
            </a:r>
          </a:p>
          <a:p>
            <a:pPr defTabSz="1022299">
              <a:defRPr/>
            </a:pPr>
            <a:r>
              <a:rPr lang="en-GB" dirty="0"/>
              <a:t>It is covered explicitly in Spine 2 of the PD materials - segments 2.3 and 2.5. </a:t>
            </a:r>
          </a:p>
          <a:p>
            <a:pPr defTabSz="1022299">
              <a:defRPr/>
            </a:pPr>
            <a:r>
              <a:rPr lang="en-GB" dirty="0"/>
              <a:t>An explanation about the PD materials will be shared later on in this unit. </a:t>
            </a:r>
          </a:p>
          <a:p>
            <a:pPr defTabSz="1022299">
              <a:defRPr/>
            </a:pPr>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9</a:t>
            </a:fld>
            <a:endParaRPr lang="en-GB"/>
          </a:p>
        </p:txBody>
      </p:sp>
    </p:spTree>
    <p:extLst>
      <p:ext uri="{BB962C8B-B14F-4D97-AF65-F5344CB8AC3E}">
        <p14:creationId xmlns:p14="http://schemas.microsoft.com/office/powerpoint/2010/main" val="1001314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Show three teaching points that are covered in Segment 2.10. </a:t>
            </a:r>
          </a:p>
          <a:p>
            <a:r>
              <a:rPr lang="en-GB" dirty="0"/>
              <a:t>The next slide has the order that is covered in the PD materials.</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10</a:t>
            </a:fld>
            <a:endParaRPr lang="en-GB"/>
          </a:p>
        </p:txBody>
      </p:sp>
    </p:spTree>
    <p:extLst>
      <p:ext uri="{BB962C8B-B14F-4D97-AF65-F5344CB8AC3E}">
        <p14:creationId xmlns:p14="http://schemas.microsoft.com/office/powerpoint/2010/main" val="19330631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73"/>
            <a:ext cx="6049764" cy="648071"/>
          </a:xfrm>
        </p:spPr>
        <p:txBody>
          <a:bodyPr anchor="t"/>
          <a:lstStyle>
            <a:lvl1pPr>
              <a:defRPr>
                <a:solidFill>
                  <a:schemeClr val="bg1"/>
                </a:solidFill>
                <a:latin typeface="Arial" panose="020B0604020202020204" pitchFamily="34" charset="0"/>
                <a:cs typeface="Arial" panose="020B0604020202020204" pitchFamily="34" charset="0"/>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normAutofit/>
          </a:bodyPr>
          <a:lstStyle>
            <a:lvl1pPr marL="0" indent="0">
              <a:buNone/>
              <a:defRPr sz="2400">
                <a:solidFill>
                  <a:schemeClr val="bg1"/>
                </a:solidFill>
                <a:latin typeface="Arial" panose="020B0604020202020204" pitchFamily="34" charset="0"/>
                <a:cs typeface="Arial" panose="020B0604020202020204" pitchFamily="34" charset="0"/>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7961841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2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normAutofit/>
          </a:bodyPr>
          <a:lstStyle>
            <a:lvl1pPr marL="342900" indent="-342900">
              <a:buFont typeface="Arial" panose="020B0604020202020204" pitchFamily="34" charset="0"/>
              <a:buChar char="•"/>
              <a:defRPr sz="2400">
                <a:solidFill>
                  <a:srgbClr val="585858"/>
                </a:solidFill>
                <a:latin typeface="Arial" panose="020B0604020202020204" pitchFamily="34" charset="0"/>
                <a:cs typeface="Arial" panose="020B0604020202020204" pitchFamily="34" charset="0"/>
              </a:defRPr>
            </a:lvl1pPr>
            <a:lvl2pPr marL="742950" indent="-285750">
              <a:buClr>
                <a:srgbClr val="585858"/>
              </a:buClr>
              <a:buFont typeface="Arial" panose="020B0604020202020204" pitchFamily="34" charset="0"/>
              <a:buChar char="•"/>
              <a:defRPr sz="2000">
                <a:solidFill>
                  <a:srgbClr val="585858"/>
                </a:solidFill>
                <a:latin typeface="Arial" panose="020B0604020202020204" pitchFamily="34" charset="0"/>
                <a:cs typeface="Arial" panose="020B0604020202020204" pitchFamily="34" charset="0"/>
              </a:defRPr>
            </a:lvl2pPr>
            <a:lvl3pPr marL="1143000" indent="-228600">
              <a:buClr>
                <a:srgbClr val="585858"/>
              </a:buClr>
              <a:buFont typeface="Arial" panose="020B0604020202020204" pitchFamily="34" charset="0"/>
              <a:buChar char="•"/>
              <a:defRPr sz="1800">
                <a:solidFill>
                  <a:srgbClr val="585858"/>
                </a:solidFill>
                <a:latin typeface="Arial" panose="020B0604020202020204" pitchFamily="34" charset="0"/>
                <a:cs typeface="Arial" panose="020B0604020202020204" pitchFamily="34" charset="0"/>
              </a:defRPr>
            </a:lvl3pPr>
            <a:lvl4pPr marL="16002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4pPr>
            <a:lvl5pPr marL="20574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96179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Tree>
    <p:extLst>
      <p:ext uri="{BB962C8B-B14F-4D97-AF65-F5344CB8AC3E}">
        <p14:creationId xmlns:p14="http://schemas.microsoft.com/office/powerpoint/2010/main" val="82327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Tree>
    <p:extLst>
      <p:ext uri="{BB962C8B-B14F-4D97-AF65-F5344CB8AC3E}">
        <p14:creationId xmlns:p14="http://schemas.microsoft.com/office/powerpoint/2010/main" val="3901247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
        <p:nvSpPr>
          <p:cNvPr id="2" name="TextBox 1">
            <a:extLst>
              <a:ext uri="{FF2B5EF4-FFF2-40B4-BE49-F238E27FC236}">
                <a16:creationId xmlns:a16="http://schemas.microsoft.com/office/drawing/2014/main" id="{68D0B289-4844-44AC-86A0-5AEEE34C6957}"/>
              </a:ext>
            </a:extLst>
          </p:cNvPr>
          <p:cNvSpPr txBox="1"/>
          <p:nvPr userDrawn="1"/>
        </p:nvSpPr>
        <p:spPr>
          <a:xfrm>
            <a:off x="623392" y="2348880"/>
            <a:ext cx="5616624" cy="646331"/>
          </a:xfrm>
          <a:prstGeom prst="rect">
            <a:avLst/>
          </a:prstGeom>
          <a:noFill/>
        </p:spPr>
        <p:txBody>
          <a:bodyPr wrap="square" rtlCol="0">
            <a:spAutoFit/>
          </a:bodyPr>
          <a:lstStyle/>
          <a:p>
            <a:pPr>
              <a:buNone/>
            </a:pPr>
            <a:r>
              <a:rPr lang="en-GB" sz="3600" b="1" noProof="0" dirty="0">
                <a:solidFill>
                  <a:schemeClr val="bg1"/>
                </a:solidFill>
              </a:rPr>
              <a:t>Thank you</a:t>
            </a:r>
            <a:endParaRPr lang="en-GB" sz="3600" b="1" dirty="0">
              <a:solidFill>
                <a:schemeClr val="bg1"/>
              </a:solidFill>
            </a:endParaRPr>
          </a:p>
        </p:txBody>
      </p:sp>
    </p:spTree>
    <p:extLst>
      <p:ext uri="{BB962C8B-B14F-4D97-AF65-F5344CB8AC3E}">
        <p14:creationId xmlns:p14="http://schemas.microsoft.com/office/powerpoint/2010/main" val="3679661524"/>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Tree>
    <p:extLst>
      <p:ext uri="{BB962C8B-B14F-4D97-AF65-F5344CB8AC3E}">
        <p14:creationId xmlns:p14="http://schemas.microsoft.com/office/powerpoint/2010/main" val="1504206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mage Slide (W) - Network Collaborative Projects">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066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7" name="Title 6">
            <a:extLst>
              <a:ext uri="{FF2B5EF4-FFF2-40B4-BE49-F238E27FC236}">
                <a16:creationId xmlns:a16="http://schemas.microsoft.com/office/drawing/2014/main" id="{C19AE59B-998B-4334-8888-5BACDCD98A04}"/>
              </a:ext>
            </a:extLst>
          </p:cNvPr>
          <p:cNvSpPr>
            <a:spLocks noGrp="1"/>
          </p:cNvSpPr>
          <p:nvPr>
            <p:ph type="title"/>
          </p:nvPr>
        </p:nvSpPr>
        <p:spPr/>
        <p:txBody>
          <a:bodyPr/>
          <a:lstStyle/>
          <a:p>
            <a:r>
              <a:rPr lang="en-US"/>
              <a:t>Click to edit Master title style</a:t>
            </a:r>
            <a:endParaRPr lang="en-GB"/>
          </a:p>
        </p:txBody>
      </p:sp>
      <p:sp>
        <p:nvSpPr>
          <p:cNvPr id="4" name="Rectangle 6">
            <a:extLst>
              <a:ext uri="{FF2B5EF4-FFF2-40B4-BE49-F238E27FC236}">
                <a16:creationId xmlns:a16="http://schemas.microsoft.com/office/drawing/2014/main" id="{5A6EFB07-56BE-4440-9BF9-03083489C5FB}"/>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7">
            <a:extLst>
              <a:ext uri="{FF2B5EF4-FFF2-40B4-BE49-F238E27FC236}">
                <a16:creationId xmlns:a16="http://schemas.microsoft.com/office/drawing/2014/main" id="{6B1E6CFB-3E69-445D-A002-CC35F7441EBC}"/>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8">
            <a:extLst>
              <a:ext uri="{FF2B5EF4-FFF2-40B4-BE49-F238E27FC236}">
                <a16:creationId xmlns:a16="http://schemas.microsoft.com/office/drawing/2014/main" id="{FF4113BB-055E-477B-BCED-E1D61874A941}"/>
              </a:ext>
            </a:extLst>
          </p:cNvPr>
          <p:cNvSpPr>
            <a:spLocks noGrp="1" noChangeArrowheads="1"/>
          </p:cNvSpPr>
          <p:nvPr>
            <p:ph type="sldNum" sz="quarter" idx="12"/>
          </p:nvPr>
        </p:nvSpPr>
        <p:spPr>
          <a:ln/>
        </p:spPr>
        <p:txBody>
          <a:bodyPr/>
          <a:lstStyle>
            <a:lvl1pPr>
              <a:defRPr/>
            </a:lvl1pPr>
          </a:lstStyle>
          <a:p>
            <a:pPr>
              <a:defRPr/>
            </a:pPr>
            <a:fld id="{CDC9229A-3137-4274-9D93-ABCF68FD2012}" type="slidenum">
              <a:rPr lang="en-GB" altLang="en-US"/>
              <a:pPr>
                <a:defRPr/>
              </a:pPr>
              <a:t>‹#›</a:t>
            </a:fld>
            <a:endParaRPr lang="en-GB" altLang="en-US"/>
          </a:p>
        </p:txBody>
      </p:sp>
    </p:spTree>
    <p:extLst>
      <p:ext uri="{BB962C8B-B14F-4D97-AF65-F5344CB8AC3E}">
        <p14:creationId xmlns:p14="http://schemas.microsoft.com/office/powerpoint/2010/main" val="3733796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043FF3-1B19-4F6E-AED6-1F0E0B12665B}"/>
              </a:ext>
            </a:extLst>
          </p:cNvPr>
          <p:cNvSpPr>
            <a:spLocks noGrp="1"/>
          </p:cNvSpPr>
          <p:nvPr>
            <p:ph type="title"/>
          </p:nvPr>
        </p:nvSpPr>
        <p:spPr>
          <a:xfrm>
            <a:off x="609437" y="365125"/>
            <a:ext cx="10968567"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1CA78F67-7D07-4B89-B1B7-77FCB2FBCB01}"/>
              </a:ext>
            </a:extLst>
          </p:cNvPr>
          <p:cNvSpPr>
            <a:spLocks noGrp="1"/>
          </p:cNvSpPr>
          <p:nvPr>
            <p:ph type="body" idx="1"/>
          </p:nvPr>
        </p:nvSpPr>
        <p:spPr>
          <a:xfrm>
            <a:off x="609437" y="1825625"/>
            <a:ext cx="10968567"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5C9AF1F1-6765-45EE-BEB9-185EDFB65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10/11/2020</a:t>
            </a:fld>
            <a:endParaRPr lang="en-GB" dirty="0"/>
          </a:p>
        </p:txBody>
      </p:sp>
      <p:sp>
        <p:nvSpPr>
          <p:cNvPr id="5" name="Footer Placeholder 4">
            <a:extLst>
              <a:ext uri="{FF2B5EF4-FFF2-40B4-BE49-F238E27FC236}">
                <a16:creationId xmlns:a16="http://schemas.microsoft.com/office/drawing/2014/main" id="{223D2AC0-4764-4C71-9EC2-3E3309ED3F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51279FDB-13C2-4DC1-8C93-EEA50C7287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dirty="0"/>
          </a:p>
        </p:txBody>
      </p:sp>
    </p:spTree>
    <p:extLst>
      <p:ext uri="{BB962C8B-B14F-4D97-AF65-F5344CB8AC3E}">
        <p14:creationId xmlns:p14="http://schemas.microsoft.com/office/powerpoint/2010/main" val="3953001669"/>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 id="2147483972" r:id="rId9"/>
  </p:sldLayoutIdLst>
  <p:txStyles>
    <p:titleStyle>
      <a:lvl1pPr algn="l" defTabSz="914400" rtl="0" eaLnBrk="1" latinLnBrk="0" hangingPunct="1">
        <a:lnSpc>
          <a:spcPct val="90000"/>
        </a:lnSpc>
        <a:spcBef>
          <a:spcPct val="0"/>
        </a:spcBef>
        <a:buNone/>
        <a:defRPr sz="3600" b="1" kern="1200">
          <a:solidFill>
            <a:srgbClr val="585858"/>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mailto:viv.lloyd@ncetm.org.uk"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7.emf"/></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customXml" Target="../ink/ink2.xml"/><Relationship Id="rId7" Type="http://schemas.openxmlformats.org/officeDocument/2006/relationships/image" Target="../media/image9.emf"/><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customXml" Target="../ink/ink3.xml"/><Relationship Id="rId5" Type="http://schemas.openxmlformats.org/officeDocument/2006/relationships/image" Target="../media/image4.png"/><Relationship Id="rId4" Type="http://schemas.openxmlformats.org/officeDocument/2006/relationships/image" Target="../media/image8.emf"/></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hyperlink" Target="https://eur02.safelinks.protection.outlook.com/?url=https%3A%2F%2Fwww.nctm.org%2FPublications%2FTeaching-Children-Mathematics%2F2014%2FVol21%2FIssue1%2F13-Rules-That-Expire%2F&amp;data=02%7C01%7Cviv.lloyd%40ncetm.org.uk%7C76e030af56b5404c89f808d7e84821cb%7C78731c4015ca4cd7938f4960a2cb0713%7C0%7C1%7C637233268813587393&amp;sdata=%2BVPe48O2766O1hIZYoSOuBLcENgQT2sdQIi%2FkmLqe%2BY%3D&amp;reserved=0" TargetMode="External"/><Relationship Id="rId2" Type="http://schemas.openxmlformats.org/officeDocument/2006/relationships/hyperlink" Target="https://eur02.safelinks.protection.outlook.com/?url=http%3A%2F%2Fwww.mathematicsmastery.org%2Fwp-content%2Fuploads%2F2014%2F01%2FJoining-the-Dots-Helen-Drury.pdf&amp;data=02%7C01%7Cviv.lloyd%40ncetm.org.uk%7C76e030af56b5404c89f808d7e84821cb%7C78731c4015ca4cd7938f4960a2cb0713%7C0%7C1%7C637233268813587393&amp;sdata=7sCWhVKmDz%2Br6Let8UMiLU8Liq6Xs7WHlfcECS8Iqpw%3D&amp;reserved=0"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6">
            <a:extLst>
              <a:ext uri="{FF2B5EF4-FFF2-40B4-BE49-F238E27FC236}">
                <a16:creationId xmlns:a16="http://schemas.microsoft.com/office/drawing/2014/main" id="{7CB2007B-5C79-4E64-B90D-0A5AD23791AC}"/>
              </a:ext>
            </a:extLst>
          </p:cNvPr>
          <p:cNvSpPr>
            <a:spLocks noGrp="1" noChangeArrowheads="1"/>
          </p:cNvSpPr>
          <p:nvPr>
            <p:ph type="ctrTitle"/>
          </p:nvPr>
        </p:nvSpPr>
        <p:spPr>
          <a:xfrm>
            <a:off x="263352" y="341313"/>
            <a:ext cx="7239000" cy="2223591"/>
          </a:xfrm>
        </p:spPr>
        <p:txBody>
          <a:bodyPr>
            <a:noAutofit/>
          </a:bodyPr>
          <a:lstStyle/>
          <a:p>
            <a:pPr>
              <a:defRPr/>
            </a:pPr>
            <a:r>
              <a:rPr lang="en-GB" altLang="en-US" sz="4400" dirty="0">
                <a:latin typeface="Arial"/>
                <a:cs typeface="Arial"/>
              </a:rPr>
              <a:t>The big ideas of teaching for mastery </a:t>
            </a:r>
            <a:br>
              <a:rPr lang="en-GB" altLang="en-US" sz="4400" dirty="0"/>
            </a:br>
            <a:r>
              <a:rPr lang="en-GB" altLang="en-US" sz="4400" dirty="0">
                <a:latin typeface="Arial"/>
                <a:cs typeface="Arial"/>
              </a:rPr>
              <a:t>Primary ITE Unit 6: </a:t>
            </a:r>
            <a:br>
              <a:rPr lang="en-GB" altLang="en-US" sz="4400" dirty="0"/>
            </a:br>
            <a:r>
              <a:rPr lang="en-GB" altLang="en-US" sz="4400" dirty="0">
                <a:latin typeface="Arial"/>
                <a:cs typeface="Arial"/>
              </a:rPr>
              <a:t>Coherence</a:t>
            </a:r>
            <a:endParaRPr lang="en-US" altLang="en-US" sz="4400" dirty="0">
              <a:latin typeface="Arial"/>
              <a:cs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D4215-308F-4E01-8E62-EB0E0670DB07}"/>
              </a:ext>
            </a:extLst>
          </p:cNvPr>
          <p:cNvSpPr>
            <a:spLocks noGrp="1"/>
          </p:cNvSpPr>
          <p:nvPr>
            <p:ph idx="1"/>
          </p:nvPr>
        </p:nvSpPr>
        <p:spPr>
          <a:xfrm>
            <a:off x="592945" y="1524421"/>
            <a:ext cx="11191687" cy="3809157"/>
          </a:xfrm>
        </p:spPr>
        <p:txBody>
          <a:bodyPr/>
          <a:lstStyle/>
          <a:p>
            <a:pPr marL="0" indent="0">
              <a:buNone/>
            </a:pPr>
            <a:r>
              <a:rPr lang="en-GB" dirty="0"/>
              <a:t>Handout 2:</a:t>
            </a:r>
          </a:p>
          <a:p>
            <a:pPr marL="0" indent="0">
              <a:buNone/>
            </a:pPr>
            <a:endParaRPr lang="en-GB" dirty="0"/>
          </a:p>
          <a:p>
            <a:pPr marL="0" indent="0">
              <a:buNone/>
            </a:pPr>
            <a:r>
              <a:rPr lang="en-GB" dirty="0"/>
              <a:t>Sort the three teaching points into an order that you might teach them in to support children to make connections. </a:t>
            </a:r>
          </a:p>
        </p:txBody>
      </p:sp>
      <p:sp>
        <p:nvSpPr>
          <p:cNvPr id="2" name="Title 1">
            <a:extLst>
              <a:ext uri="{FF2B5EF4-FFF2-40B4-BE49-F238E27FC236}">
                <a16:creationId xmlns:a16="http://schemas.microsoft.com/office/drawing/2014/main" id="{DCC7784D-3FF7-4DDA-9D38-7C907CE61C79}"/>
              </a:ext>
            </a:extLst>
          </p:cNvPr>
          <p:cNvSpPr>
            <a:spLocks noGrp="1"/>
          </p:cNvSpPr>
          <p:nvPr>
            <p:ph type="title"/>
          </p:nvPr>
        </p:nvSpPr>
        <p:spPr/>
        <p:txBody>
          <a:bodyPr/>
          <a:lstStyle/>
          <a:p>
            <a:r>
              <a:rPr lang="en-GB" dirty="0"/>
              <a:t>Activity: teaching points </a:t>
            </a:r>
          </a:p>
        </p:txBody>
      </p:sp>
    </p:spTree>
    <p:extLst>
      <p:ext uri="{BB962C8B-B14F-4D97-AF65-F5344CB8AC3E}">
        <p14:creationId xmlns:p14="http://schemas.microsoft.com/office/powerpoint/2010/main" val="9264707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E5B326A-06C1-4174-B615-B440E547DDB1}"/>
              </a:ext>
            </a:extLst>
          </p:cNvPr>
          <p:cNvSpPr/>
          <p:nvPr/>
        </p:nvSpPr>
        <p:spPr>
          <a:xfrm>
            <a:off x="407368" y="3140968"/>
            <a:ext cx="11305256" cy="862800"/>
          </a:xfrm>
          <a:prstGeom prst="rect">
            <a:avLst/>
          </a:prstGeom>
          <a:ln w="50800" cmpd="thinThick">
            <a:solidFill>
              <a:schemeClr val="accent1"/>
            </a:solidFill>
          </a:ln>
        </p:spPr>
        <p:txBody>
          <a:bodyPr wrap="square">
            <a:spAutoFit/>
          </a:bodyPr>
          <a:lstStyle/>
          <a:p>
            <a:pPr>
              <a:buNone/>
            </a:pPr>
            <a:r>
              <a:rPr lang="en-GB" sz="2400" dirty="0">
                <a:latin typeface="+mj-lt"/>
                <a:cs typeface="Times New Roman" panose="02020603050405020304" pitchFamily="18" charset="0"/>
              </a:rPr>
              <a:t>The distributive law can be used to derive multiplication facts beyond known times tables.</a:t>
            </a:r>
          </a:p>
        </p:txBody>
      </p:sp>
      <p:sp>
        <p:nvSpPr>
          <p:cNvPr id="5" name="Rectangle 4">
            <a:extLst>
              <a:ext uri="{FF2B5EF4-FFF2-40B4-BE49-F238E27FC236}">
                <a16:creationId xmlns:a16="http://schemas.microsoft.com/office/drawing/2014/main" id="{B6047005-4BD8-4471-8554-6DDD669B0928}"/>
              </a:ext>
            </a:extLst>
          </p:cNvPr>
          <p:cNvSpPr/>
          <p:nvPr/>
        </p:nvSpPr>
        <p:spPr>
          <a:xfrm>
            <a:off x="407368" y="620394"/>
            <a:ext cx="11305256" cy="1200329"/>
          </a:xfrm>
          <a:prstGeom prst="rect">
            <a:avLst/>
          </a:prstGeom>
          <a:ln w="50800" cmpd="thinThick">
            <a:solidFill>
              <a:schemeClr val="accent1"/>
            </a:solidFill>
          </a:ln>
        </p:spPr>
        <p:txBody>
          <a:bodyPr wrap="square">
            <a:spAutoFit/>
          </a:bodyPr>
          <a:lstStyle/>
          <a:p>
            <a:pPr>
              <a:buNone/>
            </a:pPr>
            <a:r>
              <a:rPr lang="en-GB" sz="2400" dirty="0">
                <a:latin typeface="+mj-lt"/>
                <a:ea typeface="Calibri" panose="020F0502020204030204" pitchFamily="34" charset="0"/>
                <a:cs typeface="Times New Roman" panose="02020603050405020304" pitchFamily="18" charset="0"/>
              </a:rPr>
              <a:t>Multiplication is distributive: multiplication facts can be derived from related known facts; two-part problems that involve addition or subtraction of products with a common factor can be efficiently solved by applying the distributive law.</a:t>
            </a:r>
            <a:endParaRPr lang="en-GB" sz="2400" dirty="0">
              <a:latin typeface="+mj-lt"/>
            </a:endParaRPr>
          </a:p>
        </p:txBody>
      </p:sp>
      <p:sp>
        <p:nvSpPr>
          <p:cNvPr id="7" name="Rectangle 6">
            <a:extLst>
              <a:ext uri="{FF2B5EF4-FFF2-40B4-BE49-F238E27FC236}">
                <a16:creationId xmlns:a16="http://schemas.microsoft.com/office/drawing/2014/main" id="{E345D892-1F10-4366-9839-F1F7F3242695}"/>
              </a:ext>
            </a:extLst>
          </p:cNvPr>
          <p:cNvSpPr/>
          <p:nvPr/>
        </p:nvSpPr>
        <p:spPr>
          <a:xfrm>
            <a:off x="407368" y="4826752"/>
            <a:ext cx="11305256" cy="461665"/>
          </a:xfrm>
          <a:prstGeom prst="rect">
            <a:avLst/>
          </a:prstGeom>
          <a:ln w="50800" cmpd="thinThick">
            <a:solidFill>
              <a:schemeClr val="accent1"/>
            </a:solidFill>
          </a:ln>
        </p:spPr>
        <p:txBody>
          <a:bodyPr wrap="square">
            <a:spAutoFit/>
          </a:bodyPr>
          <a:lstStyle/>
          <a:p>
            <a:pPr>
              <a:buNone/>
            </a:pPr>
            <a:r>
              <a:rPr lang="en-GB" sz="2400" dirty="0">
                <a:latin typeface="+mj-lt"/>
                <a:cs typeface="Times New Roman" panose="02020603050405020304" pitchFamily="18" charset="0"/>
              </a:rPr>
              <a:t>Multiplication is commutative; division is not commutative.</a:t>
            </a:r>
          </a:p>
        </p:txBody>
      </p:sp>
    </p:spTree>
    <p:extLst>
      <p:ext uri="{BB962C8B-B14F-4D97-AF65-F5344CB8AC3E}">
        <p14:creationId xmlns:p14="http://schemas.microsoft.com/office/powerpoint/2010/main" val="39170245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E5B326A-06C1-4174-B615-B440E547DDB1}"/>
              </a:ext>
            </a:extLst>
          </p:cNvPr>
          <p:cNvSpPr/>
          <p:nvPr/>
        </p:nvSpPr>
        <p:spPr>
          <a:xfrm>
            <a:off x="479376" y="4653136"/>
            <a:ext cx="11089232" cy="862800"/>
          </a:xfrm>
          <a:prstGeom prst="rect">
            <a:avLst/>
          </a:prstGeom>
          <a:ln w="50800" cmpd="thinThick">
            <a:solidFill>
              <a:schemeClr val="accent1"/>
            </a:solidFill>
          </a:ln>
        </p:spPr>
        <p:txBody>
          <a:bodyPr wrap="square">
            <a:spAutoFit/>
          </a:bodyPr>
          <a:lstStyle/>
          <a:p>
            <a:pPr eaLnBrk="0" hangingPunct="0">
              <a:spcBef>
                <a:spcPct val="0"/>
              </a:spcBef>
              <a:buClrTx/>
              <a:buNone/>
              <a:defRPr/>
            </a:pPr>
            <a:r>
              <a:rPr lang="en-GB" sz="2400" dirty="0">
                <a:solidFill>
                  <a:prstClr val="black"/>
                </a:solidFill>
                <a:latin typeface="+mj-lt"/>
                <a:cs typeface="Times New Roman" panose="02020603050405020304" pitchFamily="18" charset="0"/>
              </a:rPr>
              <a:t>The distributive law can be used to derive multiplication facts beyond known times tables.</a:t>
            </a:r>
          </a:p>
        </p:txBody>
      </p:sp>
      <p:sp>
        <p:nvSpPr>
          <p:cNvPr id="5" name="Rectangle 4">
            <a:extLst>
              <a:ext uri="{FF2B5EF4-FFF2-40B4-BE49-F238E27FC236}">
                <a16:creationId xmlns:a16="http://schemas.microsoft.com/office/drawing/2014/main" id="{B6047005-4BD8-4471-8554-6DDD669B0928}"/>
              </a:ext>
            </a:extLst>
          </p:cNvPr>
          <p:cNvSpPr/>
          <p:nvPr/>
        </p:nvSpPr>
        <p:spPr>
          <a:xfrm>
            <a:off x="479376" y="2276872"/>
            <a:ext cx="11089232" cy="1200329"/>
          </a:xfrm>
          <a:prstGeom prst="rect">
            <a:avLst/>
          </a:prstGeom>
          <a:ln w="50800" cmpd="thinThick">
            <a:solidFill>
              <a:schemeClr val="accent1"/>
            </a:solidFill>
          </a:ln>
        </p:spPr>
        <p:txBody>
          <a:bodyPr wrap="square">
            <a:spAutoFit/>
          </a:bodyPr>
          <a:lstStyle/>
          <a:p>
            <a:pPr eaLnBrk="0" hangingPunct="0">
              <a:spcBef>
                <a:spcPct val="0"/>
              </a:spcBef>
              <a:buClrTx/>
              <a:buNone/>
              <a:defRPr/>
            </a:pPr>
            <a:r>
              <a:rPr lang="en-GB" sz="2400" dirty="0">
                <a:solidFill>
                  <a:prstClr val="black"/>
                </a:solidFill>
                <a:latin typeface="+mj-lt"/>
                <a:ea typeface="Calibri" panose="020F0502020204030204" pitchFamily="34" charset="0"/>
                <a:cs typeface="Times New Roman" panose="02020603050405020304" pitchFamily="18" charset="0"/>
              </a:rPr>
              <a:t>Multiplication is distributive: multiplication facts can be derived from related known facts; two-part problems that involve addition or subtraction of products with a common factor can be efficiently solved by applying the distributive law.</a:t>
            </a:r>
            <a:endParaRPr lang="en-GB" sz="2400" dirty="0">
              <a:solidFill>
                <a:prstClr val="black"/>
              </a:solidFill>
              <a:latin typeface="+mj-lt"/>
            </a:endParaRPr>
          </a:p>
        </p:txBody>
      </p:sp>
      <p:sp>
        <p:nvSpPr>
          <p:cNvPr id="7" name="Rectangle 6">
            <a:extLst>
              <a:ext uri="{FF2B5EF4-FFF2-40B4-BE49-F238E27FC236}">
                <a16:creationId xmlns:a16="http://schemas.microsoft.com/office/drawing/2014/main" id="{E345D892-1F10-4366-9839-F1F7F3242695}"/>
              </a:ext>
            </a:extLst>
          </p:cNvPr>
          <p:cNvSpPr/>
          <p:nvPr/>
        </p:nvSpPr>
        <p:spPr>
          <a:xfrm>
            <a:off x="479376" y="980729"/>
            <a:ext cx="11089232" cy="461665"/>
          </a:xfrm>
          <a:prstGeom prst="rect">
            <a:avLst/>
          </a:prstGeom>
          <a:ln w="50800" cmpd="thinThick">
            <a:solidFill>
              <a:schemeClr val="accent1"/>
            </a:solidFill>
          </a:ln>
        </p:spPr>
        <p:txBody>
          <a:bodyPr wrap="square">
            <a:spAutoFit/>
          </a:bodyPr>
          <a:lstStyle/>
          <a:p>
            <a:pPr eaLnBrk="0" hangingPunct="0">
              <a:spcBef>
                <a:spcPct val="0"/>
              </a:spcBef>
              <a:buClrTx/>
              <a:buNone/>
              <a:defRPr/>
            </a:pPr>
            <a:r>
              <a:rPr lang="en-GB" sz="2400" dirty="0">
                <a:solidFill>
                  <a:prstClr val="black"/>
                </a:solidFill>
                <a:latin typeface="+mj-lt"/>
                <a:cs typeface="Times New Roman" panose="02020603050405020304" pitchFamily="18" charset="0"/>
              </a:rPr>
              <a:t>Multiplication is commutative; division is not commutative.</a:t>
            </a:r>
          </a:p>
        </p:txBody>
      </p:sp>
    </p:spTree>
    <p:extLst>
      <p:ext uri="{BB962C8B-B14F-4D97-AF65-F5344CB8AC3E}">
        <p14:creationId xmlns:p14="http://schemas.microsoft.com/office/powerpoint/2010/main" val="2158307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5723" y="141816"/>
            <a:ext cx="7323798" cy="584775"/>
          </a:xfrm>
          <a:prstGeom prst="rect">
            <a:avLst/>
          </a:prstGeom>
          <a:noFill/>
        </p:spPr>
        <p:txBody>
          <a:bodyPr wrap="square" rtlCol="0">
            <a:spAutoFit/>
          </a:bodyPr>
          <a:lstStyle/>
          <a:p>
            <a:pPr eaLnBrk="0" hangingPunct="0">
              <a:spcBef>
                <a:spcPct val="0"/>
              </a:spcBef>
              <a:buClrTx/>
              <a:buNone/>
              <a:defRPr/>
            </a:pPr>
            <a:r>
              <a:rPr lang="en-GB" sz="3200" b="1" dirty="0">
                <a:solidFill>
                  <a:srgbClr val="000000"/>
                </a:solidFill>
              </a:rPr>
              <a:t>Spine 2: multiplication and division</a:t>
            </a:r>
          </a:p>
        </p:txBody>
      </p:sp>
      <p:sp>
        <p:nvSpPr>
          <p:cNvPr id="5" name="Freeform 4"/>
          <p:cNvSpPr/>
          <p:nvPr/>
        </p:nvSpPr>
        <p:spPr>
          <a:xfrm>
            <a:off x="1775521" y="296782"/>
            <a:ext cx="8784975" cy="5796515"/>
          </a:xfrm>
          <a:custGeom>
            <a:avLst/>
            <a:gdLst>
              <a:gd name="connsiteX0" fmla="*/ 0 w 7815943"/>
              <a:gd name="connsiteY0" fmla="*/ 5323114 h 5421085"/>
              <a:gd name="connsiteX1" fmla="*/ 283028 w 7815943"/>
              <a:gd name="connsiteY1" fmla="*/ 5334000 h 5421085"/>
              <a:gd name="connsiteX2" fmla="*/ 413657 w 7815943"/>
              <a:gd name="connsiteY2" fmla="*/ 5366657 h 5421085"/>
              <a:gd name="connsiteX3" fmla="*/ 522514 w 7815943"/>
              <a:gd name="connsiteY3" fmla="*/ 5377542 h 5421085"/>
              <a:gd name="connsiteX4" fmla="*/ 653143 w 7815943"/>
              <a:gd name="connsiteY4" fmla="*/ 5399314 h 5421085"/>
              <a:gd name="connsiteX5" fmla="*/ 859971 w 7815943"/>
              <a:gd name="connsiteY5" fmla="*/ 5410200 h 5421085"/>
              <a:gd name="connsiteX6" fmla="*/ 1012371 w 7815943"/>
              <a:gd name="connsiteY6" fmla="*/ 5421085 h 5421085"/>
              <a:gd name="connsiteX7" fmla="*/ 1665514 w 7815943"/>
              <a:gd name="connsiteY7" fmla="*/ 5410200 h 5421085"/>
              <a:gd name="connsiteX8" fmla="*/ 1687286 w 7815943"/>
              <a:gd name="connsiteY8" fmla="*/ 5388428 h 5421085"/>
              <a:gd name="connsiteX9" fmla="*/ 1719943 w 7815943"/>
              <a:gd name="connsiteY9" fmla="*/ 5377542 h 5421085"/>
              <a:gd name="connsiteX10" fmla="*/ 1817914 w 7815943"/>
              <a:gd name="connsiteY10" fmla="*/ 5301342 h 5421085"/>
              <a:gd name="connsiteX11" fmla="*/ 1872343 w 7815943"/>
              <a:gd name="connsiteY11" fmla="*/ 5214257 h 5421085"/>
              <a:gd name="connsiteX12" fmla="*/ 1905000 w 7815943"/>
              <a:gd name="connsiteY12" fmla="*/ 5181600 h 5421085"/>
              <a:gd name="connsiteX13" fmla="*/ 1948543 w 7815943"/>
              <a:gd name="connsiteY13" fmla="*/ 5116285 h 5421085"/>
              <a:gd name="connsiteX14" fmla="*/ 1959428 w 7815943"/>
              <a:gd name="connsiteY14" fmla="*/ 5072742 h 5421085"/>
              <a:gd name="connsiteX15" fmla="*/ 1970314 w 7815943"/>
              <a:gd name="connsiteY15" fmla="*/ 4996542 h 5421085"/>
              <a:gd name="connsiteX16" fmla="*/ 1992086 w 7815943"/>
              <a:gd name="connsiteY16" fmla="*/ 4942114 h 5421085"/>
              <a:gd name="connsiteX17" fmla="*/ 1970314 w 7815943"/>
              <a:gd name="connsiteY17" fmla="*/ 4441371 h 5421085"/>
              <a:gd name="connsiteX18" fmla="*/ 1926771 w 7815943"/>
              <a:gd name="connsiteY18" fmla="*/ 4332514 h 5421085"/>
              <a:gd name="connsiteX19" fmla="*/ 1861457 w 7815943"/>
              <a:gd name="connsiteY19" fmla="*/ 4256314 h 5421085"/>
              <a:gd name="connsiteX20" fmla="*/ 1807028 w 7815943"/>
              <a:gd name="connsiteY20" fmla="*/ 4136571 h 5421085"/>
              <a:gd name="connsiteX21" fmla="*/ 1763486 w 7815943"/>
              <a:gd name="connsiteY21" fmla="*/ 4060371 h 5421085"/>
              <a:gd name="connsiteX22" fmla="*/ 1665514 w 7815943"/>
              <a:gd name="connsiteY22" fmla="*/ 3929742 h 5421085"/>
              <a:gd name="connsiteX23" fmla="*/ 1578428 w 7815943"/>
              <a:gd name="connsiteY23" fmla="*/ 3831771 h 5421085"/>
              <a:gd name="connsiteX24" fmla="*/ 1524000 w 7815943"/>
              <a:gd name="connsiteY24" fmla="*/ 3722914 h 5421085"/>
              <a:gd name="connsiteX25" fmla="*/ 1480457 w 7815943"/>
              <a:gd name="connsiteY25" fmla="*/ 3657600 h 5421085"/>
              <a:gd name="connsiteX26" fmla="*/ 1393371 w 7815943"/>
              <a:gd name="connsiteY26" fmla="*/ 3526971 h 5421085"/>
              <a:gd name="connsiteX27" fmla="*/ 1349828 w 7815943"/>
              <a:gd name="connsiteY27" fmla="*/ 3461657 h 5421085"/>
              <a:gd name="connsiteX28" fmla="*/ 1317171 w 7815943"/>
              <a:gd name="connsiteY28" fmla="*/ 3363685 h 5421085"/>
              <a:gd name="connsiteX29" fmla="*/ 1284514 w 7815943"/>
              <a:gd name="connsiteY29" fmla="*/ 3309257 h 5421085"/>
              <a:gd name="connsiteX30" fmla="*/ 1240971 w 7815943"/>
              <a:gd name="connsiteY30" fmla="*/ 3243942 h 5421085"/>
              <a:gd name="connsiteX31" fmla="*/ 1208314 w 7815943"/>
              <a:gd name="connsiteY31" fmla="*/ 3145971 h 5421085"/>
              <a:gd name="connsiteX32" fmla="*/ 1153886 w 7815943"/>
              <a:gd name="connsiteY32" fmla="*/ 3015342 h 5421085"/>
              <a:gd name="connsiteX33" fmla="*/ 1110343 w 7815943"/>
              <a:gd name="connsiteY33" fmla="*/ 2841171 h 5421085"/>
              <a:gd name="connsiteX34" fmla="*/ 1099457 w 7815943"/>
              <a:gd name="connsiteY34" fmla="*/ 2808514 h 5421085"/>
              <a:gd name="connsiteX35" fmla="*/ 1077686 w 7815943"/>
              <a:gd name="connsiteY35" fmla="*/ 2688771 h 5421085"/>
              <a:gd name="connsiteX36" fmla="*/ 1066800 w 7815943"/>
              <a:gd name="connsiteY36" fmla="*/ 2656114 h 5421085"/>
              <a:gd name="connsiteX37" fmla="*/ 1055914 w 7815943"/>
              <a:gd name="connsiteY37" fmla="*/ 2492828 h 5421085"/>
              <a:gd name="connsiteX38" fmla="*/ 1099457 w 7815943"/>
              <a:gd name="connsiteY38" fmla="*/ 2144485 h 5421085"/>
              <a:gd name="connsiteX39" fmla="*/ 1143000 w 7815943"/>
              <a:gd name="connsiteY39" fmla="*/ 2100942 h 5421085"/>
              <a:gd name="connsiteX40" fmla="*/ 1186543 w 7815943"/>
              <a:gd name="connsiteY40" fmla="*/ 2079171 h 5421085"/>
              <a:gd name="connsiteX41" fmla="*/ 1426028 w 7815943"/>
              <a:gd name="connsiteY41" fmla="*/ 2068285 h 5421085"/>
              <a:gd name="connsiteX42" fmla="*/ 1709057 w 7815943"/>
              <a:gd name="connsiteY42" fmla="*/ 2079171 h 5421085"/>
              <a:gd name="connsiteX43" fmla="*/ 1774371 w 7815943"/>
              <a:gd name="connsiteY43" fmla="*/ 2090057 h 5421085"/>
              <a:gd name="connsiteX44" fmla="*/ 1872343 w 7815943"/>
              <a:gd name="connsiteY44" fmla="*/ 2100942 h 5421085"/>
              <a:gd name="connsiteX45" fmla="*/ 2002971 w 7815943"/>
              <a:gd name="connsiteY45" fmla="*/ 2133600 h 5421085"/>
              <a:gd name="connsiteX46" fmla="*/ 2057400 w 7815943"/>
              <a:gd name="connsiteY46" fmla="*/ 2155371 h 5421085"/>
              <a:gd name="connsiteX47" fmla="*/ 2155371 w 7815943"/>
              <a:gd name="connsiteY47" fmla="*/ 2188028 h 5421085"/>
              <a:gd name="connsiteX48" fmla="*/ 2209800 w 7815943"/>
              <a:gd name="connsiteY48" fmla="*/ 2209800 h 5421085"/>
              <a:gd name="connsiteX49" fmla="*/ 2373086 w 7815943"/>
              <a:gd name="connsiteY49" fmla="*/ 2253342 h 5421085"/>
              <a:gd name="connsiteX50" fmla="*/ 2416628 w 7815943"/>
              <a:gd name="connsiteY50" fmla="*/ 2264228 h 5421085"/>
              <a:gd name="connsiteX51" fmla="*/ 2449286 w 7815943"/>
              <a:gd name="connsiteY51" fmla="*/ 2286000 h 5421085"/>
              <a:gd name="connsiteX52" fmla="*/ 2481943 w 7815943"/>
              <a:gd name="connsiteY52" fmla="*/ 2318657 h 5421085"/>
              <a:gd name="connsiteX53" fmla="*/ 2514600 w 7815943"/>
              <a:gd name="connsiteY53" fmla="*/ 2329542 h 5421085"/>
              <a:gd name="connsiteX54" fmla="*/ 2547257 w 7815943"/>
              <a:gd name="connsiteY54" fmla="*/ 2351314 h 5421085"/>
              <a:gd name="connsiteX55" fmla="*/ 2590800 w 7815943"/>
              <a:gd name="connsiteY55" fmla="*/ 2362200 h 5421085"/>
              <a:gd name="connsiteX56" fmla="*/ 2645228 w 7815943"/>
              <a:gd name="connsiteY56" fmla="*/ 2438400 h 5421085"/>
              <a:gd name="connsiteX57" fmla="*/ 2688771 w 7815943"/>
              <a:gd name="connsiteY57" fmla="*/ 2449285 h 5421085"/>
              <a:gd name="connsiteX58" fmla="*/ 2721428 w 7815943"/>
              <a:gd name="connsiteY58" fmla="*/ 2492828 h 5421085"/>
              <a:gd name="connsiteX59" fmla="*/ 2754086 w 7815943"/>
              <a:gd name="connsiteY59" fmla="*/ 2525485 h 5421085"/>
              <a:gd name="connsiteX60" fmla="*/ 2775857 w 7815943"/>
              <a:gd name="connsiteY60" fmla="*/ 2569028 h 5421085"/>
              <a:gd name="connsiteX61" fmla="*/ 2884714 w 7815943"/>
              <a:gd name="connsiteY61" fmla="*/ 2677885 h 5421085"/>
              <a:gd name="connsiteX62" fmla="*/ 2917371 w 7815943"/>
              <a:gd name="connsiteY62" fmla="*/ 2721428 h 5421085"/>
              <a:gd name="connsiteX63" fmla="*/ 2960914 w 7815943"/>
              <a:gd name="connsiteY63" fmla="*/ 2786742 h 5421085"/>
              <a:gd name="connsiteX64" fmla="*/ 2993571 w 7815943"/>
              <a:gd name="connsiteY64" fmla="*/ 2808514 h 5421085"/>
              <a:gd name="connsiteX65" fmla="*/ 3037114 w 7815943"/>
              <a:gd name="connsiteY65" fmla="*/ 2917371 h 5421085"/>
              <a:gd name="connsiteX66" fmla="*/ 3102428 w 7815943"/>
              <a:gd name="connsiteY66" fmla="*/ 3004457 h 5421085"/>
              <a:gd name="connsiteX67" fmla="*/ 3145971 w 7815943"/>
              <a:gd name="connsiteY67" fmla="*/ 3048000 h 5421085"/>
              <a:gd name="connsiteX68" fmla="*/ 3233057 w 7815943"/>
              <a:gd name="connsiteY68" fmla="*/ 3189514 h 5421085"/>
              <a:gd name="connsiteX69" fmla="*/ 3298371 w 7815943"/>
              <a:gd name="connsiteY69" fmla="*/ 3233057 h 5421085"/>
              <a:gd name="connsiteX70" fmla="*/ 3363686 w 7815943"/>
              <a:gd name="connsiteY70" fmla="*/ 3331028 h 5421085"/>
              <a:gd name="connsiteX71" fmla="*/ 3396343 w 7815943"/>
              <a:gd name="connsiteY71" fmla="*/ 3396342 h 5421085"/>
              <a:gd name="connsiteX72" fmla="*/ 3439886 w 7815943"/>
              <a:gd name="connsiteY72" fmla="*/ 3461657 h 5421085"/>
              <a:gd name="connsiteX73" fmla="*/ 3483428 w 7815943"/>
              <a:gd name="connsiteY73" fmla="*/ 3526971 h 5421085"/>
              <a:gd name="connsiteX74" fmla="*/ 3537857 w 7815943"/>
              <a:gd name="connsiteY74" fmla="*/ 3614057 h 5421085"/>
              <a:gd name="connsiteX75" fmla="*/ 3581400 w 7815943"/>
              <a:gd name="connsiteY75" fmla="*/ 3668485 h 5421085"/>
              <a:gd name="connsiteX76" fmla="*/ 3603171 w 7815943"/>
              <a:gd name="connsiteY76" fmla="*/ 3712028 h 5421085"/>
              <a:gd name="connsiteX77" fmla="*/ 3635828 w 7815943"/>
              <a:gd name="connsiteY77" fmla="*/ 3755571 h 5421085"/>
              <a:gd name="connsiteX78" fmla="*/ 3657600 w 7815943"/>
              <a:gd name="connsiteY78" fmla="*/ 3799114 h 5421085"/>
              <a:gd name="connsiteX79" fmla="*/ 3744686 w 7815943"/>
              <a:gd name="connsiteY79" fmla="*/ 3918857 h 5421085"/>
              <a:gd name="connsiteX80" fmla="*/ 3766457 w 7815943"/>
              <a:gd name="connsiteY80" fmla="*/ 3951514 h 5421085"/>
              <a:gd name="connsiteX81" fmla="*/ 3853543 w 7815943"/>
              <a:gd name="connsiteY81" fmla="*/ 4027714 h 5421085"/>
              <a:gd name="connsiteX82" fmla="*/ 3918857 w 7815943"/>
              <a:gd name="connsiteY82" fmla="*/ 4093028 h 5421085"/>
              <a:gd name="connsiteX83" fmla="*/ 3962400 w 7815943"/>
              <a:gd name="connsiteY83" fmla="*/ 4147457 h 5421085"/>
              <a:gd name="connsiteX84" fmla="*/ 3995057 w 7815943"/>
              <a:gd name="connsiteY84" fmla="*/ 4158342 h 5421085"/>
              <a:gd name="connsiteX85" fmla="*/ 4147457 w 7815943"/>
              <a:gd name="connsiteY85" fmla="*/ 4267200 h 5421085"/>
              <a:gd name="connsiteX86" fmla="*/ 4201886 w 7815943"/>
              <a:gd name="connsiteY86" fmla="*/ 4288971 h 5421085"/>
              <a:gd name="connsiteX87" fmla="*/ 4299857 w 7815943"/>
              <a:gd name="connsiteY87" fmla="*/ 4354285 h 5421085"/>
              <a:gd name="connsiteX88" fmla="*/ 4419600 w 7815943"/>
              <a:gd name="connsiteY88" fmla="*/ 4397828 h 5421085"/>
              <a:gd name="connsiteX89" fmla="*/ 4615543 w 7815943"/>
              <a:gd name="connsiteY89" fmla="*/ 4452257 h 5421085"/>
              <a:gd name="connsiteX90" fmla="*/ 4822371 w 7815943"/>
              <a:gd name="connsiteY90" fmla="*/ 4463142 h 5421085"/>
              <a:gd name="connsiteX91" fmla="*/ 6466114 w 7815943"/>
              <a:gd name="connsiteY91" fmla="*/ 4430485 h 5421085"/>
              <a:gd name="connsiteX92" fmla="*/ 6596743 w 7815943"/>
              <a:gd name="connsiteY92" fmla="*/ 4365171 h 5421085"/>
              <a:gd name="connsiteX93" fmla="*/ 6662057 w 7815943"/>
              <a:gd name="connsiteY93" fmla="*/ 4299857 h 5421085"/>
              <a:gd name="connsiteX94" fmla="*/ 6760028 w 7815943"/>
              <a:gd name="connsiteY94" fmla="*/ 4234542 h 5421085"/>
              <a:gd name="connsiteX95" fmla="*/ 6792686 w 7815943"/>
              <a:gd name="connsiteY95" fmla="*/ 4169228 h 5421085"/>
              <a:gd name="connsiteX96" fmla="*/ 6814457 w 7815943"/>
              <a:gd name="connsiteY96" fmla="*/ 4136571 h 5421085"/>
              <a:gd name="connsiteX97" fmla="*/ 6858000 w 7815943"/>
              <a:gd name="connsiteY97" fmla="*/ 4049485 h 5421085"/>
              <a:gd name="connsiteX98" fmla="*/ 6901543 w 7815943"/>
              <a:gd name="connsiteY98" fmla="*/ 3962400 h 5421085"/>
              <a:gd name="connsiteX99" fmla="*/ 6890657 w 7815943"/>
              <a:gd name="connsiteY99" fmla="*/ 3233057 h 5421085"/>
              <a:gd name="connsiteX100" fmla="*/ 6825343 w 7815943"/>
              <a:gd name="connsiteY100" fmla="*/ 3080657 h 5421085"/>
              <a:gd name="connsiteX101" fmla="*/ 6792686 w 7815943"/>
              <a:gd name="connsiteY101" fmla="*/ 3004457 h 5421085"/>
              <a:gd name="connsiteX102" fmla="*/ 6781800 w 7815943"/>
              <a:gd name="connsiteY102" fmla="*/ 2917371 h 5421085"/>
              <a:gd name="connsiteX103" fmla="*/ 6727371 w 7815943"/>
              <a:gd name="connsiteY103" fmla="*/ 2808514 h 5421085"/>
              <a:gd name="connsiteX104" fmla="*/ 6705600 w 7815943"/>
              <a:gd name="connsiteY104" fmla="*/ 2754085 h 5421085"/>
              <a:gd name="connsiteX105" fmla="*/ 6672943 w 7815943"/>
              <a:gd name="connsiteY105" fmla="*/ 2721428 h 5421085"/>
              <a:gd name="connsiteX106" fmla="*/ 6564086 w 7815943"/>
              <a:gd name="connsiteY106" fmla="*/ 2514600 h 5421085"/>
              <a:gd name="connsiteX107" fmla="*/ 6509657 w 7815943"/>
              <a:gd name="connsiteY107" fmla="*/ 2460171 h 5421085"/>
              <a:gd name="connsiteX108" fmla="*/ 6487886 w 7815943"/>
              <a:gd name="connsiteY108" fmla="*/ 2427514 h 5421085"/>
              <a:gd name="connsiteX109" fmla="*/ 6455228 w 7815943"/>
              <a:gd name="connsiteY109" fmla="*/ 2405742 h 5421085"/>
              <a:gd name="connsiteX110" fmla="*/ 6400800 w 7815943"/>
              <a:gd name="connsiteY110" fmla="*/ 2340428 h 5421085"/>
              <a:gd name="connsiteX111" fmla="*/ 6357257 w 7815943"/>
              <a:gd name="connsiteY111" fmla="*/ 2296885 h 5421085"/>
              <a:gd name="connsiteX112" fmla="*/ 6313714 w 7815943"/>
              <a:gd name="connsiteY112" fmla="*/ 2253342 h 5421085"/>
              <a:gd name="connsiteX113" fmla="*/ 6259286 w 7815943"/>
              <a:gd name="connsiteY113" fmla="*/ 2198914 h 5421085"/>
              <a:gd name="connsiteX114" fmla="*/ 6237514 w 7815943"/>
              <a:gd name="connsiteY114" fmla="*/ 2177142 h 5421085"/>
              <a:gd name="connsiteX115" fmla="*/ 6161314 w 7815943"/>
              <a:gd name="connsiteY115" fmla="*/ 2090057 h 5421085"/>
              <a:gd name="connsiteX116" fmla="*/ 6161314 w 7815943"/>
              <a:gd name="connsiteY116" fmla="*/ 2090057 h 5421085"/>
              <a:gd name="connsiteX117" fmla="*/ 6128657 w 7815943"/>
              <a:gd name="connsiteY117" fmla="*/ 2046514 h 5421085"/>
              <a:gd name="connsiteX118" fmla="*/ 6063343 w 7815943"/>
              <a:gd name="connsiteY118" fmla="*/ 1992085 h 5421085"/>
              <a:gd name="connsiteX119" fmla="*/ 6008914 w 7815943"/>
              <a:gd name="connsiteY119" fmla="*/ 1937657 h 5421085"/>
              <a:gd name="connsiteX120" fmla="*/ 5976257 w 7815943"/>
              <a:gd name="connsiteY120" fmla="*/ 1915885 h 5421085"/>
              <a:gd name="connsiteX121" fmla="*/ 5900057 w 7815943"/>
              <a:gd name="connsiteY121" fmla="*/ 1850571 h 5421085"/>
              <a:gd name="connsiteX122" fmla="*/ 5878286 w 7815943"/>
              <a:gd name="connsiteY122" fmla="*/ 1817914 h 5421085"/>
              <a:gd name="connsiteX123" fmla="*/ 5812971 w 7815943"/>
              <a:gd name="connsiteY123" fmla="*/ 1763485 h 5421085"/>
              <a:gd name="connsiteX124" fmla="*/ 5780314 w 7815943"/>
              <a:gd name="connsiteY124" fmla="*/ 1730828 h 5421085"/>
              <a:gd name="connsiteX125" fmla="*/ 5747657 w 7815943"/>
              <a:gd name="connsiteY125" fmla="*/ 1654628 h 5421085"/>
              <a:gd name="connsiteX126" fmla="*/ 5715000 w 7815943"/>
              <a:gd name="connsiteY126" fmla="*/ 1621971 h 5421085"/>
              <a:gd name="connsiteX127" fmla="*/ 5671457 w 7815943"/>
              <a:gd name="connsiteY127" fmla="*/ 1524000 h 5421085"/>
              <a:gd name="connsiteX128" fmla="*/ 5638800 w 7815943"/>
              <a:gd name="connsiteY128" fmla="*/ 1458685 h 5421085"/>
              <a:gd name="connsiteX129" fmla="*/ 5638800 w 7815943"/>
              <a:gd name="connsiteY129" fmla="*/ 881742 h 5421085"/>
              <a:gd name="connsiteX130" fmla="*/ 5682343 w 7815943"/>
              <a:gd name="connsiteY130" fmla="*/ 794657 h 5421085"/>
              <a:gd name="connsiteX131" fmla="*/ 5693228 w 7815943"/>
              <a:gd name="connsiteY131" fmla="*/ 740228 h 5421085"/>
              <a:gd name="connsiteX132" fmla="*/ 5736771 w 7815943"/>
              <a:gd name="connsiteY132" fmla="*/ 664028 h 5421085"/>
              <a:gd name="connsiteX133" fmla="*/ 5758543 w 7815943"/>
              <a:gd name="connsiteY133" fmla="*/ 642257 h 5421085"/>
              <a:gd name="connsiteX134" fmla="*/ 5791200 w 7815943"/>
              <a:gd name="connsiteY134" fmla="*/ 555171 h 5421085"/>
              <a:gd name="connsiteX135" fmla="*/ 5823857 w 7815943"/>
              <a:gd name="connsiteY135" fmla="*/ 522514 h 5421085"/>
              <a:gd name="connsiteX136" fmla="*/ 5878286 w 7815943"/>
              <a:gd name="connsiteY136" fmla="*/ 478971 h 5421085"/>
              <a:gd name="connsiteX137" fmla="*/ 5910943 w 7815943"/>
              <a:gd name="connsiteY137" fmla="*/ 446314 h 5421085"/>
              <a:gd name="connsiteX138" fmla="*/ 5987143 w 7815943"/>
              <a:gd name="connsiteY138" fmla="*/ 413657 h 5421085"/>
              <a:gd name="connsiteX139" fmla="*/ 6096000 w 7815943"/>
              <a:gd name="connsiteY139" fmla="*/ 381000 h 5421085"/>
              <a:gd name="connsiteX140" fmla="*/ 6172200 w 7815943"/>
              <a:gd name="connsiteY140" fmla="*/ 337457 h 5421085"/>
              <a:gd name="connsiteX141" fmla="*/ 6313714 w 7815943"/>
              <a:gd name="connsiteY141" fmla="*/ 315685 h 5421085"/>
              <a:gd name="connsiteX142" fmla="*/ 6553200 w 7815943"/>
              <a:gd name="connsiteY142" fmla="*/ 283028 h 5421085"/>
              <a:gd name="connsiteX143" fmla="*/ 6683828 w 7815943"/>
              <a:gd name="connsiteY143" fmla="*/ 272142 h 5421085"/>
              <a:gd name="connsiteX144" fmla="*/ 6770914 w 7815943"/>
              <a:gd name="connsiteY144" fmla="*/ 261257 h 5421085"/>
              <a:gd name="connsiteX145" fmla="*/ 7064828 w 7815943"/>
              <a:gd name="connsiteY145" fmla="*/ 239485 h 5421085"/>
              <a:gd name="connsiteX146" fmla="*/ 7130143 w 7815943"/>
              <a:gd name="connsiteY146" fmla="*/ 228600 h 5421085"/>
              <a:gd name="connsiteX147" fmla="*/ 7293428 w 7815943"/>
              <a:gd name="connsiteY147" fmla="*/ 206828 h 5421085"/>
              <a:gd name="connsiteX148" fmla="*/ 7445828 w 7815943"/>
              <a:gd name="connsiteY148" fmla="*/ 185057 h 5421085"/>
              <a:gd name="connsiteX149" fmla="*/ 7522028 w 7815943"/>
              <a:gd name="connsiteY149" fmla="*/ 152400 h 5421085"/>
              <a:gd name="connsiteX150" fmla="*/ 7543800 w 7815943"/>
              <a:gd name="connsiteY150" fmla="*/ 130628 h 5421085"/>
              <a:gd name="connsiteX151" fmla="*/ 7587343 w 7815943"/>
              <a:gd name="connsiteY151" fmla="*/ 119742 h 5421085"/>
              <a:gd name="connsiteX152" fmla="*/ 7620000 w 7815943"/>
              <a:gd name="connsiteY152" fmla="*/ 108857 h 5421085"/>
              <a:gd name="connsiteX153" fmla="*/ 7696200 w 7815943"/>
              <a:gd name="connsiteY153" fmla="*/ 87085 h 5421085"/>
              <a:gd name="connsiteX154" fmla="*/ 7783286 w 7815943"/>
              <a:gd name="connsiteY154" fmla="*/ 21771 h 5421085"/>
              <a:gd name="connsiteX155" fmla="*/ 7815943 w 7815943"/>
              <a:gd name="connsiteY155" fmla="*/ 0 h 5421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7815943" h="5421085">
                <a:moveTo>
                  <a:pt x="0" y="5323114"/>
                </a:moveTo>
                <a:cubicBezTo>
                  <a:pt x="94343" y="5326743"/>
                  <a:pt x="188811" y="5327922"/>
                  <a:pt x="283028" y="5334000"/>
                </a:cubicBezTo>
                <a:cubicBezTo>
                  <a:pt x="330397" y="5337056"/>
                  <a:pt x="366731" y="5358376"/>
                  <a:pt x="413657" y="5366657"/>
                </a:cubicBezTo>
                <a:cubicBezTo>
                  <a:pt x="449569" y="5372994"/>
                  <a:pt x="486382" y="5372615"/>
                  <a:pt x="522514" y="5377542"/>
                </a:cubicBezTo>
                <a:cubicBezTo>
                  <a:pt x="566253" y="5383506"/>
                  <a:pt x="609205" y="5395062"/>
                  <a:pt x="653143" y="5399314"/>
                </a:cubicBezTo>
                <a:cubicBezTo>
                  <a:pt x="721860" y="5405964"/>
                  <a:pt x="791059" y="5406024"/>
                  <a:pt x="859971" y="5410200"/>
                </a:cubicBezTo>
                <a:cubicBezTo>
                  <a:pt x="910807" y="5413281"/>
                  <a:pt x="961571" y="5417457"/>
                  <a:pt x="1012371" y="5421085"/>
                </a:cubicBezTo>
                <a:cubicBezTo>
                  <a:pt x="1230085" y="5417457"/>
                  <a:pt x="1448024" y="5420724"/>
                  <a:pt x="1665514" y="5410200"/>
                </a:cubicBezTo>
                <a:cubicBezTo>
                  <a:pt x="1675765" y="5409704"/>
                  <a:pt x="1678485" y="5393709"/>
                  <a:pt x="1687286" y="5388428"/>
                </a:cubicBezTo>
                <a:cubicBezTo>
                  <a:pt x="1697125" y="5382524"/>
                  <a:pt x="1709912" y="5383115"/>
                  <a:pt x="1719943" y="5377542"/>
                </a:cubicBezTo>
                <a:cubicBezTo>
                  <a:pt x="1746604" y="5362730"/>
                  <a:pt x="1797034" y="5330574"/>
                  <a:pt x="1817914" y="5301342"/>
                </a:cubicBezTo>
                <a:cubicBezTo>
                  <a:pt x="1897558" y="5189841"/>
                  <a:pt x="1774318" y="5328620"/>
                  <a:pt x="1872343" y="5214257"/>
                </a:cubicBezTo>
                <a:cubicBezTo>
                  <a:pt x="1882362" y="5202568"/>
                  <a:pt x="1895549" y="5193752"/>
                  <a:pt x="1905000" y="5181600"/>
                </a:cubicBezTo>
                <a:cubicBezTo>
                  <a:pt x="1921064" y="5160946"/>
                  <a:pt x="1948543" y="5116285"/>
                  <a:pt x="1948543" y="5116285"/>
                </a:cubicBezTo>
                <a:cubicBezTo>
                  <a:pt x="1952171" y="5101771"/>
                  <a:pt x="1956752" y="5087462"/>
                  <a:pt x="1959428" y="5072742"/>
                </a:cubicBezTo>
                <a:cubicBezTo>
                  <a:pt x="1964018" y="5047498"/>
                  <a:pt x="1964091" y="5021434"/>
                  <a:pt x="1970314" y="4996542"/>
                </a:cubicBezTo>
                <a:cubicBezTo>
                  <a:pt x="1975053" y="4977585"/>
                  <a:pt x="1984829" y="4960257"/>
                  <a:pt x="1992086" y="4942114"/>
                </a:cubicBezTo>
                <a:cubicBezTo>
                  <a:pt x="1989045" y="4811341"/>
                  <a:pt x="2029959" y="4596446"/>
                  <a:pt x="1970314" y="4441371"/>
                </a:cubicBezTo>
                <a:cubicBezTo>
                  <a:pt x="1956285" y="4404895"/>
                  <a:pt x="1946878" y="4366026"/>
                  <a:pt x="1926771" y="4332514"/>
                </a:cubicBezTo>
                <a:cubicBezTo>
                  <a:pt x="1887383" y="4266866"/>
                  <a:pt x="1911719" y="4289821"/>
                  <a:pt x="1861457" y="4256314"/>
                </a:cubicBezTo>
                <a:cubicBezTo>
                  <a:pt x="1825555" y="4148605"/>
                  <a:pt x="1853142" y="4182683"/>
                  <a:pt x="1807028" y="4136571"/>
                </a:cubicBezTo>
                <a:cubicBezTo>
                  <a:pt x="1787586" y="4097686"/>
                  <a:pt x="1787664" y="4093340"/>
                  <a:pt x="1763486" y="4060371"/>
                </a:cubicBezTo>
                <a:cubicBezTo>
                  <a:pt x="1731299" y="4016479"/>
                  <a:pt x="1689855" y="3978425"/>
                  <a:pt x="1665514" y="3929742"/>
                </a:cubicBezTo>
                <a:cubicBezTo>
                  <a:pt x="1631069" y="3860852"/>
                  <a:pt x="1656209" y="3896588"/>
                  <a:pt x="1578428" y="3831771"/>
                </a:cubicBezTo>
                <a:cubicBezTo>
                  <a:pt x="1560285" y="3795485"/>
                  <a:pt x="1552686" y="3751600"/>
                  <a:pt x="1524000" y="3722914"/>
                </a:cubicBezTo>
                <a:cubicBezTo>
                  <a:pt x="1479638" y="3678552"/>
                  <a:pt x="1524392" y="3727896"/>
                  <a:pt x="1480457" y="3657600"/>
                </a:cubicBezTo>
                <a:cubicBezTo>
                  <a:pt x="1452721" y="3613222"/>
                  <a:pt x="1416774" y="3573779"/>
                  <a:pt x="1393371" y="3526971"/>
                </a:cubicBezTo>
                <a:cubicBezTo>
                  <a:pt x="1367010" y="3474248"/>
                  <a:pt x="1383075" y="3494902"/>
                  <a:pt x="1349828" y="3461657"/>
                </a:cubicBezTo>
                <a:cubicBezTo>
                  <a:pt x="1339434" y="3420077"/>
                  <a:pt x="1337669" y="3404680"/>
                  <a:pt x="1317171" y="3363685"/>
                </a:cubicBezTo>
                <a:cubicBezTo>
                  <a:pt x="1307709" y="3344761"/>
                  <a:pt x="1294789" y="3327752"/>
                  <a:pt x="1284514" y="3309257"/>
                </a:cubicBezTo>
                <a:cubicBezTo>
                  <a:pt x="1251562" y="3249943"/>
                  <a:pt x="1278386" y="3281357"/>
                  <a:pt x="1240971" y="3243942"/>
                </a:cubicBezTo>
                <a:cubicBezTo>
                  <a:pt x="1230085" y="3211285"/>
                  <a:pt x="1227409" y="3174613"/>
                  <a:pt x="1208314" y="3145971"/>
                </a:cubicBezTo>
                <a:cubicBezTo>
                  <a:pt x="1171306" y="3090458"/>
                  <a:pt x="1180530" y="3110501"/>
                  <a:pt x="1153886" y="3015342"/>
                </a:cubicBezTo>
                <a:cubicBezTo>
                  <a:pt x="1137750" y="2957715"/>
                  <a:pt x="1129268" y="2897944"/>
                  <a:pt x="1110343" y="2841171"/>
                </a:cubicBezTo>
                <a:cubicBezTo>
                  <a:pt x="1106714" y="2830285"/>
                  <a:pt x="1101946" y="2819715"/>
                  <a:pt x="1099457" y="2808514"/>
                </a:cubicBezTo>
                <a:cubicBezTo>
                  <a:pt x="1080051" y="2721189"/>
                  <a:pt x="1097492" y="2767996"/>
                  <a:pt x="1077686" y="2688771"/>
                </a:cubicBezTo>
                <a:cubicBezTo>
                  <a:pt x="1074903" y="2677639"/>
                  <a:pt x="1070429" y="2667000"/>
                  <a:pt x="1066800" y="2656114"/>
                </a:cubicBezTo>
                <a:cubicBezTo>
                  <a:pt x="1063171" y="2601685"/>
                  <a:pt x="1054646" y="2547363"/>
                  <a:pt x="1055914" y="2492828"/>
                </a:cubicBezTo>
                <a:cubicBezTo>
                  <a:pt x="1056122" y="2483872"/>
                  <a:pt x="1035754" y="2229423"/>
                  <a:pt x="1099457" y="2144485"/>
                </a:cubicBezTo>
                <a:cubicBezTo>
                  <a:pt x="1111773" y="2128064"/>
                  <a:pt x="1126579" y="2113258"/>
                  <a:pt x="1143000" y="2100942"/>
                </a:cubicBezTo>
                <a:cubicBezTo>
                  <a:pt x="1155982" y="2091206"/>
                  <a:pt x="1170423" y="2081031"/>
                  <a:pt x="1186543" y="2079171"/>
                </a:cubicBezTo>
                <a:cubicBezTo>
                  <a:pt x="1265927" y="2070011"/>
                  <a:pt x="1346200" y="2071914"/>
                  <a:pt x="1426028" y="2068285"/>
                </a:cubicBezTo>
                <a:cubicBezTo>
                  <a:pt x="1520371" y="2071914"/>
                  <a:pt x="1614828" y="2073282"/>
                  <a:pt x="1709057" y="2079171"/>
                </a:cubicBezTo>
                <a:cubicBezTo>
                  <a:pt x="1731086" y="2080548"/>
                  <a:pt x="1752493" y="2087140"/>
                  <a:pt x="1774371" y="2090057"/>
                </a:cubicBezTo>
                <a:cubicBezTo>
                  <a:pt x="1806941" y="2094400"/>
                  <a:pt x="1839686" y="2097314"/>
                  <a:pt x="1872343" y="2100942"/>
                </a:cubicBezTo>
                <a:cubicBezTo>
                  <a:pt x="1964536" y="2147040"/>
                  <a:pt x="1859250" y="2100434"/>
                  <a:pt x="2002971" y="2133600"/>
                </a:cubicBezTo>
                <a:cubicBezTo>
                  <a:pt x="2022011" y="2137994"/>
                  <a:pt x="2038998" y="2148799"/>
                  <a:pt x="2057400" y="2155371"/>
                </a:cubicBezTo>
                <a:cubicBezTo>
                  <a:pt x="2089818" y="2166949"/>
                  <a:pt x="2122953" y="2176450"/>
                  <a:pt x="2155371" y="2188028"/>
                </a:cubicBezTo>
                <a:cubicBezTo>
                  <a:pt x="2173773" y="2194600"/>
                  <a:pt x="2191083" y="2204185"/>
                  <a:pt x="2209800" y="2209800"/>
                </a:cubicBezTo>
                <a:cubicBezTo>
                  <a:pt x="2263755" y="2225986"/>
                  <a:pt x="2318610" y="2239006"/>
                  <a:pt x="2373086" y="2253342"/>
                </a:cubicBezTo>
                <a:cubicBezTo>
                  <a:pt x="2387554" y="2257149"/>
                  <a:pt x="2416628" y="2264228"/>
                  <a:pt x="2416628" y="2264228"/>
                </a:cubicBezTo>
                <a:cubicBezTo>
                  <a:pt x="2427514" y="2271485"/>
                  <a:pt x="2439235" y="2277624"/>
                  <a:pt x="2449286" y="2286000"/>
                </a:cubicBezTo>
                <a:cubicBezTo>
                  <a:pt x="2461113" y="2295855"/>
                  <a:pt x="2469134" y="2310118"/>
                  <a:pt x="2481943" y="2318657"/>
                </a:cubicBezTo>
                <a:cubicBezTo>
                  <a:pt x="2491490" y="2325022"/>
                  <a:pt x="2503714" y="2325914"/>
                  <a:pt x="2514600" y="2329542"/>
                </a:cubicBezTo>
                <a:cubicBezTo>
                  <a:pt x="2525486" y="2336799"/>
                  <a:pt x="2535232" y="2346160"/>
                  <a:pt x="2547257" y="2351314"/>
                </a:cubicBezTo>
                <a:cubicBezTo>
                  <a:pt x="2561008" y="2357208"/>
                  <a:pt x="2579441" y="2352464"/>
                  <a:pt x="2590800" y="2362200"/>
                </a:cubicBezTo>
                <a:cubicBezTo>
                  <a:pt x="2608706" y="2377548"/>
                  <a:pt x="2618213" y="2424893"/>
                  <a:pt x="2645228" y="2438400"/>
                </a:cubicBezTo>
                <a:cubicBezTo>
                  <a:pt x="2658609" y="2445091"/>
                  <a:pt x="2674257" y="2445657"/>
                  <a:pt x="2688771" y="2449285"/>
                </a:cubicBezTo>
                <a:cubicBezTo>
                  <a:pt x="2699657" y="2463799"/>
                  <a:pt x="2709621" y="2479053"/>
                  <a:pt x="2721428" y="2492828"/>
                </a:cubicBezTo>
                <a:cubicBezTo>
                  <a:pt x="2731447" y="2504517"/>
                  <a:pt x="2745138" y="2512958"/>
                  <a:pt x="2754086" y="2525485"/>
                </a:cubicBezTo>
                <a:cubicBezTo>
                  <a:pt x="2763518" y="2538690"/>
                  <a:pt x="2765296" y="2556707"/>
                  <a:pt x="2775857" y="2569028"/>
                </a:cubicBezTo>
                <a:cubicBezTo>
                  <a:pt x="2809253" y="2607990"/>
                  <a:pt x="2853925" y="2636832"/>
                  <a:pt x="2884714" y="2677885"/>
                </a:cubicBezTo>
                <a:cubicBezTo>
                  <a:pt x="2895600" y="2692399"/>
                  <a:pt x="2906967" y="2706565"/>
                  <a:pt x="2917371" y="2721428"/>
                </a:cubicBezTo>
                <a:cubicBezTo>
                  <a:pt x="2932376" y="2742864"/>
                  <a:pt x="2943684" y="2767050"/>
                  <a:pt x="2960914" y="2786742"/>
                </a:cubicBezTo>
                <a:cubicBezTo>
                  <a:pt x="2969529" y="2796588"/>
                  <a:pt x="2982685" y="2801257"/>
                  <a:pt x="2993571" y="2808514"/>
                </a:cubicBezTo>
                <a:cubicBezTo>
                  <a:pt x="3008085" y="2844800"/>
                  <a:pt x="3009479" y="2889737"/>
                  <a:pt x="3037114" y="2917371"/>
                </a:cubicBezTo>
                <a:cubicBezTo>
                  <a:pt x="3096697" y="2976951"/>
                  <a:pt x="3003966" y="2881378"/>
                  <a:pt x="3102428" y="3004457"/>
                </a:cubicBezTo>
                <a:cubicBezTo>
                  <a:pt x="3115251" y="3020486"/>
                  <a:pt x="3134287" y="3031123"/>
                  <a:pt x="3145971" y="3048000"/>
                </a:cubicBezTo>
                <a:cubicBezTo>
                  <a:pt x="3158961" y="3066764"/>
                  <a:pt x="3202389" y="3162253"/>
                  <a:pt x="3233057" y="3189514"/>
                </a:cubicBezTo>
                <a:cubicBezTo>
                  <a:pt x="3252614" y="3206898"/>
                  <a:pt x="3276600" y="3218543"/>
                  <a:pt x="3298371" y="3233057"/>
                </a:cubicBezTo>
                <a:cubicBezTo>
                  <a:pt x="3320143" y="3265714"/>
                  <a:pt x="3354167" y="3292951"/>
                  <a:pt x="3363686" y="3331028"/>
                </a:cubicBezTo>
                <a:cubicBezTo>
                  <a:pt x="3377060" y="3384528"/>
                  <a:pt x="3363992" y="3363992"/>
                  <a:pt x="3396343" y="3396342"/>
                </a:cubicBezTo>
                <a:cubicBezTo>
                  <a:pt x="3448986" y="3501631"/>
                  <a:pt x="3390017" y="3395164"/>
                  <a:pt x="3439886" y="3461657"/>
                </a:cubicBezTo>
                <a:cubicBezTo>
                  <a:pt x="3455585" y="3482590"/>
                  <a:pt x="3469279" y="3504961"/>
                  <a:pt x="3483428" y="3526971"/>
                </a:cubicBezTo>
                <a:cubicBezTo>
                  <a:pt x="3501939" y="3555766"/>
                  <a:pt x="3516472" y="3587326"/>
                  <a:pt x="3537857" y="3614057"/>
                </a:cubicBezTo>
                <a:cubicBezTo>
                  <a:pt x="3552371" y="3632200"/>
                  <a:pt x="3568512" y="3649153"/>
                  <a:pt x="3581400" y="3668485"/>
                </a:cubicBezTo>
                <a:cubicBezTo>
                  <a:pt x="3590401" y="3681987"/>
                  <a:pt x="3594571" y="3698267"/>
                  <a:pt x="3603171" y="3712028"/>
                </a:cubicBezTo>
                <a:cubicBezTo>
                  <a:pt x="3612787" y="3727413"/>
                  <a:pt x="3626212" y="3740186"/>
                  <a:pt x="3635828" y="3755571"/>
                </a:cubicBezTo>
                <a:cubicBezTo>
                  <a:pt x="3644429" y="3769332"/>
                  <a:pt x="3649549" y="3785025"/>
                  <a:pt x="3657600" y="3799114"/>
                </a:cubicBezTo>
                <a:cubicBezTo>
                  <a:pt x="3674501" y="3828690"/>
                  <a:pt x="3740854" y="3913588"/>
                  <a:pt x="3744686" y="3918857"/>
                </a:cubicBezTo>
                <a:cubicBezTo>
                  <a:pt x="3752381" y="3929438"/>
                  <a:pt x="3757943" y="3941581"/>
                  <a:pt x="3766457" y="3951514"/>
                </a:cubicBezTo>
                <a:cubicBezTo>
                  <a:pt x="3825757" y="4020698"/>
                  <a:pt x="3790991" y="3971417"/>
                  <a:pt x="3853543" y="4027714"/>
                </a:cubicBezTo>
                <a:cubicBezTo>
                  <a:pt x="3876429" y="4048311"/>
                  <a:pt x="3899623" y="4068986"/>
                  <a:pt x="3918857" y="4093028"/>
                </a:cubicBezTo>
                <a:cubicBezTo>
                  <a:pt x="3933371" y="4111171"/>
                  <a:pt x="3944759" y="4132336"/>
                  <a:pt x="3962400" y="4147457"/>
                </a:cubicBezTo>
                <a:cubicBezTo>
                  <a:pt x="3971112" y="4154924"/>
                  <a:pt x="3984171" y="4154714"/>
                  <a:pt x="3995057" y="4158342"/>
                </a:cubicBezTo>
                <a:cubicBezTo>
                  <a:pt x="4046437" y="4198304"/>
                  <a:pt x="4089921" y="4238432"/>
                  <a:pt x="4147457" y="4267200"/>
                </a:cubicBezTo>
                <a:cubicBezTo>
                  <a:pt x="4164935" y="4275939"/>
                  <a:pt x="4184804" y="4279481"/>
                  <a:pt x="4201886" y="4288971"/>
                </a:cubicBezTo>
                <a:cubicBezTo>
                  <a:pt x="4365992" y="4380141"/>
                  <a:pt x="4109007" y="4258861"/>
                  <a:pt x="4299857" y="4354285"/>
                </a:cubicBezTo>
                <a:cubicBezTo>
                  <a:pt x="4390172" y="4399442"/>
                  <a:pt x="4349051" y="4376663"/>
                  <a:pt x="4419600" y="4397828"/>
                </a:cubicBezTo>
                <a:cubicBezTo>
                  <a:pt x="4493220" y="4419915"/>
                  <a:pt x="4529682" y="4441178"/>
                  <a:pt x="4615543" y="4452257"/>
                </a:cubicBezTo>
                <a:cubicBezTo>
                  <a:pt x="4684013" y="4461092"/>
                  <a:pt x="4753428" y="4459514"/>
                  <a:pt x="4822371" y="4463142"/>
                </a:cubicBezTo>
                <a:cubicBezTo>
                  <a:pt x="5370285" y="4452256"/>
                  <a:pt x="5918925" y="4460698"/>
                  <a:pt x="6466114" y="4430485"/>
                </a:cubicBezTo>
                <a:cubicBezTo>
                  <a:pt x="6514722" y="4427801"/>
                  <a:pt x="6596743" y="4365171"/>
                  <a:pt x="6596743" y="4365171"/>
                </a:cubicBezTo>
                <a:cubicBezTo>
                  <a:pt x="6618514" y="4343400"/>
                  <a:pt x="6635324" y="4315133"/>
                  <a:pt x="6662057" y="4299857"/>
                </a:cubicBezTo>
                <a:cubicBezTo>
                  <a:pt x="6702589" y="4276696"/>
                  <a:pt x="6733211" y="4268064"/>
                  <a:pt x="6760028" y="4234542"/>
                </a:cubicBezTo>
                <a:cubicBezTo>
                  <a:pt x="6801625" y="4182545"/>
                  <a:pt x="6765857" y="4222885"/>
                  <a:pt x="6792686" y="4169228"/>
                </a:cubicBezTo>
                <a:cubicBezTo>
                  <a:pt x="6798537" y="4157526"/>
                  <a:pt x="6807200" y="4147457"/>
                  <a:pt x="6814457" y="4136571"/>
                </a:cubicBezTo>
                <a:cubicBezTo>
                  <a:pt x="6835465" y="4052540"/>
                  <a:pt x="6809428" y="4132752"/>
                  <a:pt x="6858000" y="4049485"/>
                </a:cubicBezTo>
                <a:cubicBezTo>
                  <a:pt x="6874353" y="4021451"/>
                  <a:pt x="6887029" y="3991428"/>
                  <a:pt x="6901543" y="3962400"/>
                </a:cubicBezTo>
                <a:cubicBezTo>
                  <a:pt x="6910744" y="3713961"/>
                  <a:pt x="6927793" y="3483724"/>
                  <a:pt x="6890657" y="3233057"/>
                </a:cubicBezTo>
                <a:cubicBezTo>
                  <a:pt x="6882558" y="3178385"/>
                  <a:pt x="6847114" y="3131457"/>
                  <a:pt x="6825343" y="3080657"/>
                </a:cubicBezTo>
                <a:lnTo>
                  <a:pt x="6792686" y="3004457"/>
                </a:lnTo>
                <a:cubicBezTo>
                  <a:pt x="6789057" y="2975428"/>
                  <a:pt x="6789338" y="2945638"/>
                  <a:pt x="6781800" y="2917371"/>
                </a:cubicBezTo>
                <a:cubicBezTo>
                  <a:pt x="6752205" y="2806391"/>
                  <a:pt x="6760582" y="2874937"/>
                  <a:pt x="6727371" y="2808514"/>
                </a:cubicBezTo>
                <a:cubicBezTo>
                  <a:pt x="6718632" y="2791036"/>
                  <a:pt x="6715956" y="2770655"/>
                  <a:pt x="6705600" y="2754085"/>
                </a:cubicBezTo>
                <a:cubicBezTo>
                  <a:pt x="6697441" y="2741030"/>
                  <a:pt x="6680864" y="2734629"/>
                  <a:pt x="6672943" y="2721428"/>
                </a:cubicBezTo>
                <a:cubicBezTo>
                  <a:pt x="6656978" y="2694819"/>
                  <a:pt x="6594264" y="2554837"/>
                  <a:pt x="6564086" y="2514600"/>
                </a:cubicBezTo>
                <a:cubicBezTo>
                  <a:pt x="6548691" y="2494073"/>
                  <a:pt x="6526553" y="2479481"/>
                  <a:pt x="6509657" y="2460171"/>
                </a:cubicBezTo>
                <a:cubicBezTo>
                  <a:pt x="6501042" y="2450325"/>
                  <a:pt x="6497137" y="2436765"/>
                  <a:pt x="6487886" y="2427514"/>
                </a:cubicBezTo>
                <a:cubicBezTo>
                  <a:pt x="6478635" y="2418263"/>
                  <a:pt x="6464479" y="2414993"/>
                  <a:pt x="6455228" y="2405742"/>
                </a:cubicBezTo>
                <a:cubicBezTo>
                  <a:pt x="6435189" y="2385703"/>
                  <a:pt x="6419758" y="2361493"/>
                  <a:pt x="6400800" y="2340428"/>
                </a:cubicBezTo>
                <a:cubicBezTo>
                  <a:pt x="6387069" y="2325171"/>
                  <a:pt x="6371771" y="2311399"/>
                  <a:pt x="6357257" y="2296885"/>
                </a:cubicBezTo>
                <a:lnTo>
                  <a:pt x="6313714" y="2253342"/>
                </a:lnTo>
                <a:lnTo>
                  <a:pt x="6259286" y="2198914"/>
                </a:lnTo>
                <a:cubicBezTo>
                  <a:pt x="6252029" y="2191657"/>
                  <a:pt x="6243207" y="2185682"/>
                  <a:pt x="6237514" y="2177142"/>
                </a:cubicBezTo>
                <a:cubicBezTo>
                  <a:pt x="6201511" y="2123136"/>
                  <a:pt x="6224994" y="2153736"/>
                  <a:pt x="6161314" y="2090057"/>
                </a:cubicBezTo>
                <a:lnTo>
                  <a:pt x="6161314" y="2090057"/>
                </a:lnTo>
                <a:cubicBezTo>
                  <a:pt x="6150428" y="2075543"/>
                  <a:pt x="6141486" y="2059343"/>
                  <a:pt x="6128657" y="2046514"/>
                </a:cubicBezTo>
                <a:cubicBezTo>
                  <a:pt x="6108618" y="2026474"/>
                  <a:pt x="6084313" y="2011149"/>
                  <a:pt x="6063343" y="1992085"/>
                </a:cubicBezTo>
                <a:cubicBezTo>
                  <a:pt x="6044358" y="1974826"/>
                  <a:pt x="6030262" y="1951890"/>
                  <a:pt x="6008914" y="1937657"/>
                </a:cubicBezTo>
                <a:cubicBezTo>
                  <a:pt x="5998028" y="1930400"/>
                  <a:pt x="5986190" y="1924399"/>
                  <a:pt x="5976257" y="1915885"/>
                </a:cubicBezTo>
                <a:cubicBezTo>
                  <a:pt x="5883874" y="1836699"/>
                  <a:pt x="5975026" y="1900549"/>
                  <a:pt x="5900057" y="1850571"/>
                </a:cubicBezTo>
                <a:cubicBezTo>
                  <a:pt x="5892800" y="1839685"/>
                  <a:pt x="5886459" y="1828130"/>
                  <a:pt x="5878286" y="1817914"/>
                </a:cubicBezTo>
                <a:cubicBezTo>
                  <a:pt x="5857719" y="1792205"/>
                  <a:pt x="5839916" y="1786581"/>
                  <a:pt x="5812971" y="1763485"/>
                </a:cubicBezTo>
                <a:cubicBezTo>
                  <a:pt x="5801282" y="1753466"/>
                  <a:pt x="5791200" y="1741714"/>
                  <a:pt x="5780314" y="1730828"/>
                </a:cubicBezTo>
                <a:cubicBezTo>
                  <a:pt x="5771431" y="1704179"/>
                  <a:pt x="5764470" y="1678166"/>
                  <a:pt x="5747657" y="1654628"/>
                </a:cubicBezTo>
                <a:cubicBezTo>
                  <a:pt x="5738709" y="1642101"/>
                  <a:pt x="5725886" y="1632857"/>
                  <a:pt x="5715000" y="1621971"/>
                </a:cubicBezTo>
                <a:cubicBezTo>
                  <a:pt x="5694226" y="1538877"/>
                  <a:pt x="5718538" y="1618161"/>
                  <a:pt x="5671457" y="1524000"/>
                </a:cubicBezTo>
                <a:cubicBezTo>
                  <a:pt x="5626386" y="1433858"/>
                  <a:pt x="5701194" y="1552278"/>
                  <a:pt x="5638800" y="1458685"/>
                </a:cubicBezTo>
                <a:cubicBezTo>
                  <a:pt x="5609969" y="1228047"/>
                  <a:pt x="5614344" y="1297492"/>
                  <a:pt x="5638800" y="881742"/>
                </a:cubicBezTo>
                <a:cubicBezTo>
                  <a:pt x="5641927" y="828580"/>
                  <a:pt x="5654133" y="822866"/>
                  <a:pt x="5682343" y="794657"/>
                </a:cubicBezTo>
                <a:cubicBezTo>
                  <a:pt x="5685971" y="776514"/>
                  <a:pt x="5687377" y="757781"/>
                  <a:pt x="5693228" y="740228"/>
                </a:cubicBezTo>
                <a:cubicBezTo>
                  <a:pt x="5699612" y="721075"/>
                  <a:pt x="5723122" y="681090"/>
                  <a:pt x="5736771" y="664028"/>
                </a:cubicBezTo>
                <a:cubicBezTo>
                  <a:pt x="5743182" y="656014"/>
                  <a:pt x="5751286" y="649514"/>
                  <a:pt x="5758543" y="642257"/>
                </a:cubicBezTo>
                <a:cubicBezTo>
                  <a:pt x="5767309" y="607191"/>
                  <a:pt x="5769304" y="585825"/>
                  <a:pt x="5791200" y="555171"/>
                </a:cubicBezTo>
                <a:cubicBezTo>
                  <a:pt x="5800148" y="542644"/>
                  <a:pt x="5814002" y="534341"/>
                  <a:pt x="5823857" y="522514"/>
                </a:cubicBezTo>
                <a:cubicBezTo>
                  <a:pt x="5861733" y="477063"/>
                  <a:pt x="5824674" y="496842"/>
                  <a:pt x="5878286" y="478971"/>
                </a:cubicBezTo>
                <a:cubicBezTo>
                  <a:pt x="5889172" y="468085"/>
                  <a:pt x="5898416" y="455262"/>
                  <a:pt x="5910943" y="446314"/>
                </a:cubicBezTo>
                <a:cubicBezTo>
                  <a:pt x="5947053" y="420521"/>
                  <a:pt x="5951604" y="428888"/>
                  <a:pt x="5987143" y="413657"/>
                </a:cubicBezTo>
                <a:cubicBezTo>
                  <a:pt x="6067689" y="379137"/>
                  <a:pt x="5991201" y="398466"/>
                  <a:pt x="6096000" y="381000"/>
                </a:cubicBezTo>
                <a:cubicBezTo>
                  <a:pt x="6114830" y="368446"/>
                  <a:pt x="6150852" y="342480"/>
                  <a:pt x="6172200" y="337457"/>
                </a:cubicBezTo>
                <a:cubicBezTo>
                  <a:pt x="6218658" y="326526"/>
                  <a:pt x="6266637" y="323531"/>
                  <a:pt x="6313714" y="315685"/>
                </a:cubicBezTo>
                <a:cubicBezTo>
                  <a:pt x="6476227" y="288600"/>
                  <a:pt x="6191390" y="320458"/>
                  <a:pt x="6553200" y="283028"/>
                </a:cubicBezTo>
                <a:cubicBezTo>
                  <a:pt x="6596662" y="278532"/>
                  <a:pt x="6640351" y="276490"/>
                  <a:pt x="6683828" y="272142"/>
                </a:cubicBezTo>
                <a:cubicBezTo>
                  <a:pt x="6712937" y="269231"/>
                  <a:pt x="6741761" y="263686"/>
                  <a:pt x="6770914" y="261257"/>
                </a:cubicBezTo>
                <a:cubicBezTo>
                  <a:pt x="6914194" y="249317"/>
                  <a:pt x="6935998" y="254641"/>
                  <a:pt x="7064828" y="239485"/>
                </a:cubicBezTo>
                <a:cubicBezTo>
                  <a:pt x="7086749" y="236906"/>
                  <a:pt x="7108293" y="231721"/>
                  <a:pt x="7130143" y="228600"/>
                </a:cubicBezTo>
                <a:lnTo>
                  <a:pt x="7293428" y="206828"/>
                </a:lnTo>
                <a:cubicBezTo>
                  <a:pt x="7491450" y="177124"/>
                  <a:pt x="7131682" y="219960"/>
                  <a:pt x="7445828" y="185057"/>
                </a:cubicBezTo>
                <a:cubicBezTo>
                  <a:pt x="7564705" y="105806"/>
                  <a:pt x="7381437" y="222695"/>
                  <a:pt x="7522028" y="152400"/>
                </a:cubicBezTo>
                <a:cubicBezTo>
                  <a:pt x="7531208" y="147810"/>
                  <a:pt x="7534620" y="135218"/>
                  <a:pt x="7543800" y="130628"/>
                </a:cubicBezTo>
                <a:cubicBezTo>
                  <a:pt x="7557182" y="123937"/>
                  <a:pt x="7572958" y="123852"/>
                  <a:pt x="7587343" y="119742"/>
                </a:cubicBezTo>
                <a:cubicBezTo>
                  <a:pt x="7598376" y="116590"/>
                  <a:pt x="7608967" y="112009"/>
                  <a:pt x="7620000" y="108857"/>
                </a:cubicBezTo>
                <a:cubicBezTo>
                  <a:pt x="7631606" y="105541"/>
                  <a:pt x="7682382" y="94762"/>
                  <a:pt x="7696200" y="87085"/>
                </a:cubicBezTo>
                <a:cubicBezTo>
                  <a:pt x="7820491" y="18034"/>
                  <a:pt x="7723228" y="69816"/>
                  <a:pt x="7783286" y="21771"/>
                </a:cubicBezTo>
                <a:cubicBezTo>
                  <a:pt x="7793502" y="13598"/>
                  <a:pt x="7815943" y="0"/>
                  <a:pt x="7815943" y="0"/>
                </a:cubicBezTo>
              </a:path>
            </a:pathLst>
          </a:custGeom>
          <a:noFill/>
          <a:ln w="190500">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spcBef>
                <a:spcPct val="0"/>
              </a:spcBef>
              <a:buClrTx/>
              <a:buNone/>
              <a:defRPr/>
            </a:pPr>
            <a:endParaRPr lang="en-GB">
              <a:solidFill>
                <a:srgbClr val="FFFFFF"/>
              </a:solidFill>
              <a:latin typeface="Arial"/>
            </a:endParaRPr>
          </a:p>
        </p:txBody>
      </p:sp>
      <p:sp>
        <p:nvSpPr>
          <p:cNvPr id="52" name="Oval 51"/>
          <p:cNvSpPr/>
          <p:nvPr/>
        </p:nvSpPr>
        <p:spPr>
          <a:xfrm>
            <a:off x="9064371" y="345530"/>
            <a:ext cx="789027" cy="504056"/>
          </a:xfrm>
          <a:prstGeom prst="ellipse">
            <a:avLst/>
          </a:prstGeom>
          <a:solidFill>
            <a:srgbClr val="7030A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2.29</a:t>
            </a:r>
          </a:p>
        </p:txBody>
      </p:sp>
      <p:sp>
        <p:nvSpPr>
          <p:cNvPr id="53" name="Oval 52"/>
          <p:cNvSpPr/>
          <p:nvPr/>
        </p:nvSpPr>
        <p:spPr>
          <a:xfrm>
            <a:off x="9871707" y="146956"/>
            <a:ext cx="760942" cy="504056"/>
          </a:xfrm>
          <a:prstGeom prst="ellipse">
            <a:avLst/>
          </a:prstGeom>
          <a:solidFill>
            <a:srgbClr val="7030A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2.30</a:t>
            </a:r>
          </a:p>
        </p:txBody>
      </p:sp>
      <p:sp>
        <p:nvSpPr>
          <p:cNvPr id="54" name="Oval 53"/>
          <p:cNvSpPr/>
          <p:nvPr/>
        </p:nvSpPr>
        <p:spPr>
          <a:xfrm>
            <a:off x="8196619" y="398984"/>
            <a:ext cx="789027" cy="504056"/>
          </a:xfrm>
          <a:prstGeom prst="ellipse">
            <a:avLst/>
          </a:prstGeom>
          <a:solidFill>
            <a:srgbClr val="7030A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2.28</a:t>
            </a:r>
          </a:p>
        </p:txBody>
      </p:sp>
      <p:sp>
        <p:nvSpPr>
          <p:cNvPr id="55" name="Oval 54"/>
          <p:cNvSpPr/>
          <p:nvPr/>
        </p:nvSpPr>
        <p:spPr>
          <a:xfrm>
            <a:off x="7665243" y="849586"/>
            <a:ext cx="789027" cy="504056"/>
          </a:xfrm>
          <a:prstGeom prst="ellipse">
            <a:avLst/>
          </a:prstGeom>
          <a:solidFill>
            <a:srgbClr val="7030A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2.27</a:t>
            </a:r>
          </a:p>
        </p:txBody>
      </p:sp>
      <p:sp>
        <p:nvSpPr>
          <p:cNvPr id="56" name="Oval 55"/>
          <p:cNvSpPr/>
          <p:nvPr/>
        </p:nvSpPr>
        <p:spPr>
          <a:xfrm>
            <a:off x="7621600" y="1412776"/>
            <a:ext cx="789027" cy="504056"/>
          </a:xfrm>
          <a:prstGeom prst="ellipse">
            <a:avLst/>
          </a:prstGeom>
          <a:solidFill>
            <a:srgbClr val="7030A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2.26</a:t>
            </a:r>
          </a:p>
        </p:txBody>
      </p:sp>
      <p:sp>
        <p:nvSpPr>
          <p:cNvPr id="57" name="Oval 56"/>
          <p:cNvSpPr/>
          <p:nvPr/>
        </p:nvSpPr>
        <p:spPr>
          <a:xfrm>
            <a:off x="7798174" y="1993201"/>
            <a:ext cx="789027" cy="504056"/>
          </a:xfrm>
          <a:prstGeom prst="ellipse">
            <a:avLst/>
          </a:prstGeom>
          <a:solidFill>
            <a:srgbClr val="7030A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2.25</a:t>
            </a:r>
          </a:p>
        </p:txBody>
      </p:sp>
      <p:sp>
        <p:nvSpPr>
          <p:cNvPr id="58" name="Oval 57"/>
          <p:cNvSpPr/>
          <p:nvPr/>
        </p:nvSpPr>
        <p:spPr>
          <a:xfrm>
            <a:off x="8512364" y="2344215"/>
            <a:ext cx="789027" cy="504056"/>
          </a:xfrm>
          <a:prstGeom prst="ellipse">
            <a:avLst/>
          </a:prstGeom>
          <a:solidFill>
            <a:srgbClr val="7030A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2.24</a:t>
            </a:r>
          </a:p>
        </p:txBody>
      </p:sp>
      <p:sp>
        <p:nvSpPr>
          <p:cNvPr id="59" name="Oval 58"/>
          <p:cNvSpPr/>
          <p:nvPr/>
        </p:nvSpPr>
        <p:spPr>
          <a:xfrm>
            <a:off x="9010527" y="2848271"/>
            <a:ext cx="789027" cy="504056"/>
          </a:xfrm>
          <a:prstGeom prst="ellipse">
            <a:avLst/>
          </a:prstGeom>
          <a:solidFill>
            <a:srgbClr val="7030A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2.23</a:t>
            </a:r>
          </a:p>
        </p:txBody>
      </p:sp>
      <p:sp>
        <p:nvSpPr>
          <p:cNvPr id="60" name="Oval 59"/>
          <p:cNvSpPr/>
          <p:nvPr/>
        </p:nvSpPr>
        <p:spPr>
          <a:xfrm>
            <a:off x="9110604" y="3444312"/>
            <a:ext cx="789027" cy="504056"/>
          </a:xfrm>
          <a:prstGeom prst="ellipse">
            <a:avLst/>
          </a:prstGeom>
          <a:solidFill>
            <a:srgbClr val="00B0F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2.22</a:t>
            </a:r>
          </a:p>
        </p:txBody>
      </p:sp>
      <p:sp>
        <p:nvSpPr>
          <p:cNvPr id="61" name="Oval 60"/>
          <p:cNvSpPr/>
          <p:nvPr/>
        </p:nvSpPr>
        <p:spPr>
          <a:xfrm>
            <a:off x="9250311" y="4046626"/>
            <a:ext cx="789027" cy="504056"/>
          </a:xfrm>
          <a:prstGeom prst="ellipse">
            <a:avLst/>
          </a:prstGeom>
          <a:solidFill>
            <a:srgbClr val="00B0F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2.21</a:t>
            </a:r>
          </a:p>
        </p:txBody>
      </p:sp>
      <p:sp>
        <p:nvSpPr>
          <p:cNvPr id="62" name="Oval 61"/>
          <p:cNvSpPr/>
          <p:nvPr/>
        </p:nvSpPr>
        <p:spPr>
          <a:xfrm>
            <a:off x="8951724" y="4550682"/>
            <a:ext cx="789027" cy="504056"/>
          </a:xfrm>
          <a:prstGeom prst="ellipse">
            <a:avLst/>
          </a:prstGeom>
          <a:solidFill>
            <a:srgbClr val="00B0F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2.20</a:t>
            </a:r>
          </a:p>
        </p:txBody>
      </p:sp>
      <p:sp>
        <p:nvSpPr>
          <p:cNvPr id="63" name="Oval 62"/>
          <p:cNvSpPr/>
          <p:nvPr/>
        </p:nvSpPr>
        <p:spPr>
          <a:xfrm>
            <a:off x="8316587" y="4895593"/>
            <a:ext cx="789027" cy="504056"/>
          </a:xfrm>
          <a:prstGeom prst="ellipse">
            <a:avLst/>
          </a:prstGeom>
          <a:solidFill>
            <a:srgbClr val="00B0F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2.19</a:t>
            </a:r>
          </a:p>
        </p:txBody>
      </p:sp>
      <p:sp>
        <p:nvSpPr>
          <p:cNvPr id="64" name="Oval 63"/>
          <p:cNvSpPr/>
          <p:nvPr/>
        </p:nvSpPr>
        <p:spPr>
          <a:xfrm>
            <a:off x="7482753" y="4811900"/>
            <a:ext cx="789027" cy="504056"/>
          </a:xfrm>
          <a:prstGeom prst="ellipse">
            <a:avLst/>
          </a:prstGeom>
          <a:solidFill>
            <a:srgbClr val="00B0F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2.18</a:t>
            </a:r>
          </a:p>
        </p:txBody>
      </p:sp>
      <p:sp>
        <p:nvSpPr>
          <p:cNvPr id="65" name="Oval 64"/>
          <p:cNvSpPr/>
          <p:nvPr/>
        </p:nvSpPr>
        <p:spPr>
          <a:xfrm>
            <a:off x="6672065" y="4895593"/>
            <a:ext cx="789027" cy="504056"/>
          </a:xfrm>
          <a:prstGeom prst="ellipse">
            <a:avLst/>
          </a:prstGeom>
          <a:solidFill>
            <a:srgbClr val="92D05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2.17</a:t>
            </a:r>
          </a:p>
        </p:txBody>
      </p:sp>
      <p:sp>
        <p:nvSpPr>
          <p:cNvPr id="66" name="Oval 65"/>
          <p:cNvSpPr/>
          <p:nvPr/>
        </p:nvSpPr>
        <p:spPr>
          <a:xfrm>
            <a:off x="5989518" y="4610667"/>
            <a:ext cx="789027" cy="504056"/>
          </a:xfrm>
          <a:prstGeom prst="ellipse">
            <a:avLst/>
          </a:prstGeom>
          <a:solidFill>
            <a:srgbClr val="92D05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2.16</a:t>
            </a:r>
          </a:p>
        </p:txBody>
      </p:sp>
      <p:sp>
        <p:nvSpPr>
          <p:cNvPr id="67" name="Oval 66"/>
          <p:cNvSpPr/>
          <p:nvPr/>
        </p:nvSpPr>
        <p:spPr>
          <a:xfrm>
            <a:off x="5460899" y="4144764"/>
            <a:ext cx="789027" cy="504056"/>
          </a:xfrm>
          <a:prstGeom prst="ellipse">
            <a:avLst/>
          </a:prstGeom>
          <a:solidFill>
            <a:srgbClr val="92D05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2.15</a:t>
            </a:r>
          </a:p>
        </p:txBody>
      </p:sp>
      <p:sp>
        <p:nvSpPr>
          <p:cNvPr id="68" name="Oval 67"/>
          <p:cNvSpPr/>
          <p:nvPr/>
        </p:nvSpPr>
        <p:spPr>
          <a:xfrm>
            <a:off x="5208643" y="3591367"/>
            <a:ext cx="789027" cy="504056"/>
          </a:xfrm>
          <a:prstGeom prst="ellipse">
            <a:avLst/>
          </a:prstGeom>
          <a:solidFill>
            <a:srgbClr val="92D05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2.14</a:t>
            </a:r>
          </a:p>
        </p:txBody>
      </p:sp>
      <p:sp>
        <p:nvSpPr>
          <p:cNvPr id="69" name="Oval 68"/>
          <p:cNvSpPr/>
          <p:nvPr/>
        </p:nvSpPr>
        <p:spPr>
          <a:xfrm>
            <a:off x="4615068" y="3195038"/>
            <a:ext cx="789027" cy="504056"/>
          </a:xfrm>
          <a:prstGeom prst="ellipse">
            <a:avLst/>
          </a:prstGeom>
          <a:solidFill>
            <a:srgbClr val="92D05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2.13</a:t>
            </a:r>
          </a:p>
        </p:txBody>
      </p:sp>
      <p:sp>
        <p:nvSpPr>
          <p:cNvPr id="70" name="Oval 69"/>
          <p:cNvSpPr/>
          <p:nvPr/>
        </p:nvSpPr>
        <p:spPr>
          <a:xfrm>
            <a:off x="4551527" y="2636134"/>
            <a:ext cx="789027" cy="504056"/>
          </a:xfrm>
          <a:prstGeom prst="ellipse">
            <a:avLst/>
          </a:prstGeom>
          <a:solidFill>
            <a:srgbClr val="92D05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2.12</a:t>
            </a:r>
          </a:p>
        </p:txBody>
      </p:sp>
      <p:sp>
        <p:nvSpPr>
          <p:cNvPr id="71" name="Oval 70"/>
          <p:cNvSpPr/>
          <p:nvPr/>
        </p:nvSpPr>
        <p:spPr>
          <a:xfrm>
            <a:off x="3762500" y="2420888"/>
            <a:ext cx="789027" cy="504056"/>
          </a:xfrm>
          <a:prstGeom prst="ellipse">
            <a:avLst/>
          </a:prstGeom>
          <a:solidFill>
            <a:srgbClr val="92D05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2.11</a:t>
            </a:r>
          </a:p>
        </p:txBody>
      </p:sp>
      <p:sp>
        <p:nvSpPr>
          <p:cNvPr id="72" name="Oval 71"/>
          <p:cNvSpPr/>
          <p:nvPr/>
        </p:nvSpPr>
        <p:spPr>
          <a:xfrm>
            <a:off x="3012238" y="2132078"/>
            <a:ext cx="789027" cy="504056"/>
          </a:xfrm>
          <a:prstGeom prst="ellipse">
            <a:avLst/>
          </a:prstGeom>
          <a:solidFill>
            <a:srgbClr val="92D05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2.10</a:t>
            </a:r>
          </a:p>
        </p:txBody>
      </p:sp>
      <p:sp>
        <p:nvSpPr>
          <p:cNvPr id="73" name="Oval 72"/>
          <p:cNvSpPr/>
          <p:nvPr/>
        </p:nvSpPr>
        <p:spPr>
          <a:xfrm>
            <a:off x="2551051" y="2602700"/>
            <a:ext cx="789027" cy="504056"/>
          </a:xfrm>
          <a:prstGeom prst="ellipse">
            <a:avLst/>
          </a:prstGeom>
          <a:solidFill>
            <a:srgbClr val="FFFF0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2.9</a:t>
            </a:r>
          </a:p>
        </p:txBody>
      </p:sp>
      <p:sp>
        <p:nvSpPr>
          <p:cNvPr id="74" name="Oval 73"/>
          <p:cNvSpPr/>
          <p:nvPr/>
        </p:nvSpPr>
        <p:spPr>
          <a:xfrm>
            <a:off x="2542761" y="3183055"/>
            <a:ext cx="789027" cy="504056"/>
          </a:xfrm>
          <a:prstGeom prst="ellipse">
            <a:avLst/>
          </a:prstGeom>
          <a:solidFill>
            <a:srgbClr val="FFFF0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2.8</a:t>
            </a:r>
          </a:p>
        </p:txBody>
      </p:sp>
      <p:sp>
        <p:nvSpPr>
          <p:cNvPr id="75" name="Oval 74"/>
          <p:cNvSpPr/>
          <p:nvPr/>
        </p:nvSpPr>
        <p:spPr>
          <a:xfrm>
            <a:off x="2838701" y="3696340"/>
            <a:ext cx="789027" cy="504056"/>
          </a:xfrm>
          <a:prstGeom prst="ellipse">
            <a:avLst/>
          </a:prstGeom>
          <a:solidFill>
            <a:srgbClr val="FFFF0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2.7</a:t>
            </a:r>
          </a:p>
        </p:txBody>
      </p:sp>
      <p:sp>
        <p:nvSpPr>
          <p:cNvPr id="76" name="Oval 75"/>
          <p:cNvSpPr/>
          <p:nvPr/>
        </p:nvSpPr>
        <p:spPr>
          <a:xfrm>
            <a:off x="3249465" y="4242182"/>
            <a:ext cx="789027" cy="504056"/>
          </a:xfrm>
          <a:prstGeom prst="ellipse">
            <a:avLst/>
          </a:prstGeom>
          <a:solidFill>
            <a:srgbClr val="FFC00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2.6</a:t>
            </a:r>
          </a:p>
        </p:txBody>
      </p:sp>
      <p:sp>
        <p:nvSpPr>
          <p:cNvPr id="77" name="Oval 76"/>
          <p:cNvSpPr/>
          <p:nvPr/>
        </p:nvSpPr>
        <p:spPr>
          <a:xfrm>
            <a:off x="3650790" y="4746238"/>
            <a:ext cx="789027" cy="504056"/>
          </a:xfrm>
          <a:prstGeom prst="ellipse">
            <a:avLst/>
          </a:prstGeom>
          <a:solidFill>
            <a:srgbClr val="FFC00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2.5</a:t>
            </a:r>
          </a:p>
        </p:txBody>
      </p:sp>
      <p:sp>
        <p:nvSpPr>
          <p:cNvPr id="78" name="Oval 77"/>
          <p:cNvSpPr/>
          <p:nvPr/>
        </p:nvSpPr>
        <p:spPr>
          <a:xfrm>
            <a:off x="3677339" y="5315956"/>
            <a:ext cx="789027" cy="504056"/>
          </a:xfrm>
          <a:prstGeom prst="ellipse">
            <a:avLst/>
          </a:prstGeom>
          <a:solidFill>
            <a:srgbClr val="FFC00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2.4</a:t>
            </a:r>
          </a:p>
        </p:txBody>
      </p:sp>
      <p:sp>
        <p:nvSpPr>
          <p:cNvPr id="79" name="Oval 78"/>
          <p:cNvSpPr/>
          <p:nvPr/>
        </p:nvSpPr>
        <p:spPr>
          <a:xfrm>
            <a:off x="3406752" y="5832413"/>
            <a:ext cx="789027" cy="504056"/>
          </a:xfrm>
          <a:prstGeom prst="ellipse">
            <a:avLst/>
          </a:prstGeom>
          <a:solidFill>
            <a:srgbClr val="FFC00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2.3</a:t>
            </a:r>
          </a:p>
        </p:txBody>
      </p:sp>
      <p:sp>
        <p:nvSpPr>
          <p:cNvPr id="80" name="Oval 79"/>
          <p:cNvSpPr/>
          <p:nvPr/>
        </p:nvSpPr>
        <p:spPr>
          <a:xfrm>
            <a:off x="2535641" y="5841268"/>
            <a:ext cx="789027" cy="504056"/>
          </a:xfrm>
          <a:prstGeom prst="ellipse">
            <a:avLst/>
          </a:prstGeom>
          <a:solidFill>
            <a:srgbClr val="FFC00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2.2</a:t>
            </a:r>
          </a:p>
        </p:txBody>
      </p:sp>
      <p:sp>
        <p:nvSpPr>
          <p:cNvPr id="81" name="Oval 80"/>
          <p:cNvSpPr/>
          <p:nvPr/>
        </p:nvSpPr>
        <p:spPr>
          <a:xfrm>
            <a:off x="1703513" y="5703441"/>
            <a:ext cx="789027" cy="504056"/>
          </a:xfrm>
          <a:prstGeom prst="ellipse">
            <a:avLst/>
          </a:prstGeom>
          <a:solidFill>
            <a:srgbClr val="FF0000"/>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200" b="1" dirty="0">
                <a:solidFill>
                  <a:srgbClr val="000000"/>
                </a:solidFill>
                <a:latin typeface="Arial"/>
              </a:rPr>
              <a:t>2.1</a:t>
            </a:r>
          </a:p>
        </p:txBody>
      </p:sp>
      <p:sp>
        <p:nvSpPr>
          <p:cNvPr id="82" name="TextBox 81"/>
          <p:cNvSpPr txBox="1"/>
          <p:nvPr/>
        </p:nvSpPr>
        <p:spPr>
          <a:xfrm>
            <a:off x="180120" y="1015401"/>
            <a:ext cx="4765920" cy="523220"/>
          </a:xfrm>
          <a:prstGeom prst="rect">
            <a:avLst/>
          </a:prstGeom>
          <a:noFill/>
        </p:spPr>
        <p:txBody>
          <a:bodyPr wrap="none" rtlCol="0">
            <a:spAutoFit/>
          </a:bodyPr>
          <a:lstStyle/>
          <a:p>
            <a:pPr eaLnBrk="0" hangingPunct="0">
              <a:spcBef>
                <a:spcPct val="0"/>
              </a:spcBef>
              <a:buClrTx/>
              <a:buNone/>
              <a:defRPr/>
            </a:pPr>
            <a:r>
              <a:rPr lang="en-GB" b="1" i="1" dirty="0">
                <a:solidFill>
                  <a:srgbClr val="000000"/>
                </a:solidFill>
              </a:rPr>
              <a:t>30 segments from Y1 to Y6</a:t>
            </a:r>
          </a:p>
        </p:txBody>
      </p:sp>
      <p:sp>
        <p:nvSpPr>
          <p:cNvPr id="83" name="TextBox 82"/>
          <p:cNvSpPr txBox="1"/>
          <p:nvPr/>
        </p:nvSpPr>
        <p:spPr>
          <a:xfrm>
            <a:off x="4756192" y="5421995"/>
            <a:ext cx="3070073" cy="1015663"/>
          </a:xfrm>
          <a:prstGeom prst="rect">
            <a:avLst/>
          </a:prstGeom>
          <a:noFill/>
        </p:spPr>
        <p:txBody>
          <a:bodyPr wrap="square" rtlCol="0">
            <a:spAutoFit/>
          </a:bodyPr>
          <a:lstStyle/>
          <a:p>
            <a:pPr eaLnBrk="0" hangingPunct="0">
              <a:spcBef>
                <a:spcPct val="0"/>
              </a:spcBef>
              <a:buClrTx/>
              <a:buNone/>
              <a:defRPr/>
            </a:pPr>
            <a:r>
              <a:rPr lang="en-GB" sz="2000" dirty="0">
                <a:solidFill>
                  <a:srgbClr val="000000"/>
                </a:solidFill>
              </a:rPr>
              <a:t>Y1	1 segment	</a:t>
            </a:r>
          </a:p>
          <a:p>
            <a:pPr eaLnBrk="0" hangingPunct="0">
              <a:spcBef>
                <a:spcPct val="0"/>
              </a:spcBef>
              <a:buClrTx/>
              <a:buNone/>
              <a:defRPr/>
            </a:pPr>
            <a:r>
              <a:rPr lang="en-GB" sz="2000" dirty="0">
                <a:solidFill>
                  <a:srgbClr val="000000"/>
                </a:solidFill>
              </a:rPr>
              <a:t>Y2	5 segments	</a:t>
            </a:r>
          </a:p>
          <a:p>
            <a:pPr eaLnBrk="0" hangingPunct="0">
              <a:spcBef>
                <a:spcPct val="0"/>
              </a:spcBef>
              <a:buClrTx/>
              <a:buNone/>
              <a:defRPr/>
            </a:pPr>
            <a:r>
              <a:rPr lang="en-GB" sz="2000" dirty="0">
                <a:solidFill>
                  <a:srgbClr val="000000"/>
                </a:solidFill>
              </a:rPr>
              <a:t>Y3	3 segments	</a:t>
            </a:r>
          </a:p>
        </p:txBody>
      </p:sp>
      <p:sp>
        <p:nvSpPr>
          <p:cNvPr id="84" name="TextBox 83"/>
          <p:cNvSpPr txBox="1"/>
          <p:nvPr/>
        </p:nvSpPr>
        <p:spPr>
          <a:xfrm>
            <a:off x="7621600" y="5481962"/>
            <a:ext cx="2646207" cy="1015663"/>
          </a:xfrm>
          <a:prstGeom prst="rect">
            <a:avLst/>
          </a:prstGeom>
          <a:noFill/>
        </p:spPr>
        <p:txBody>
          <a:bodyPr wrap="square" rtlCol="0">
            <a:spAutoFit/>
          </a:bodyPr>
          <a:lstStyle/>
          <a:p>
            <a:pPr eaLnBrk="0" hangingPunct="0">
              <a:spcBef>
                <a:spcPct val="0"/>
              </a:spcBef>
              <a:buClrTx/>
              <a:buNone/>
              <a:defRPr/>
            </a:pPr>
            <a:r>
              <a:rPr lang="en-GB" sz="2000" dirty="0">
                <a:solidFill>
                  <a:srgbClr val="000000"/>
                </a:solidFill>
              </a:rPr>
              <a:t>Y4	8 segments</a:t>
            </a:r>
          </a:p>
          <a:p>
            <a:pPr eaLnBrk="0" hangingPunct="0">
              <a:spcBef>
                <a:spcPct val="0"/>
              </a:spcBef>
              <a:buClrTx/>
              <a:buNone/>
              <a:defRPr/>
            </a:pPr>
            <a:r>
              <a:rPr lang="en-GB" sz="2000" dirty="0">
                <a:solidFill>
                  <a:srgbClr val="000000"/>
                </a:solidFill>
              </a:rPr>
              <a:t>Y5	5 segments</a:t>
            </a:r>
          </a:p>
          <a:p>
            <a:pPr eaLnBrk="0" hangingPunct="0">
              <a:spcBef>
                <a:spcPct val="0"/>
              </a:spcBef>
              <a:buClrTx/>
              <a:buNone/>
              <a:defRPr/>
            </a:pPr>
            <a:r>
              <a:rPr lang="en-GB" sz="2000" dirty="0">
                <a:solidFill>
                  <a:srgbClr val="000000"/>
                </a:solidFill>
              </a:rPr>
              <a:t>Y6	8 segments</a:t>
            </a:r>
          </a:p>
        </p:txBody>
      </p:sp>
    </p:spTree>
    <p:extLst>
      <p:ext uri="{BB962C8B-B14F-4D97-AF65-F5344CB8AC3E}">
        <p14:creationId xmlns:p14="http://schemas.microsoft.com/office/powerpoint/2010/main" val="2009145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250"/>
                                        <p:tgtEl>
                                          <p:spTgt spid="81"/>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fade">
                                      <p:cBhvr>
                                        <p:cTn id="11" dur="250"/>
                                        <p:tgtEl>
                                          <p:spTgt spid="80"/>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250"/>
                                        <p:tgtEl>
                                          <p:spTgt spid="79"/>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fade">
                                      <p:cBhvr>
                                        <p:cTn id="19" dur="250"/>
                                        <p:tgtEl>
                                          <p:spTgt spid="78"/>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fade">
                                      <p:cBhvr>
                                        <p:cTn id="23" dur="250"/>
                                        <p:tgtEl>
                                          <p:spTgt spid="77"/>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250"/>
                                        <p:tgtEl>
                                          <p:spTgt spid="76"/>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fade">
                                      <p:cBhvr>
                                        <p:cTn id="31" dur="250"/>
                                        <p:tgtEl>
                                          <p:spTgt spid="75"/>
                                        </p:tgtEl>
                                      </p:cBhvr>
                                    </p:animEffect>
                                  </p:childTnLst>
                                </p:cTn>
                              </p:par>
                            </p:childTnLst>
                          </p:cTn>
                        </p:par>
                        <p:par>
                          <p:cTn id="32" fill="hold">
                            <p:stCondLst>
                              <p:cond delay="1750"/>
                            </p:stCondLst>
                            <p:childTnLst>
                              <p:par>
                                <p:cTn id="33" presetID="10" presetClass="entr" presetSubtype="0" fill="hold" grpId="0"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250"/>
                                        <p:tgtEl>
                                          <p:spTgt spid="74"/>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fade">
                                      <p:cBhvr>
                                        <p:cTn id="39" dur="250"/>
                                        <p:tgtEl>
                                          <p:spTgt spid="73"/>
                                        </p:tgtEl>
                                      </p:cBhvr>
                                    </p:animEffect>
                                  </p:childTnLst>
                                </p:cTn>
                              </p:par>
                            </p:childTnLst>
                          </p:cTn>
                        </p:par>
                        <p:par>
                          <p:cTn id="40" fill="hold">
                            <p:stCondLst>
                              <p:cond delay="2250"/>
                            </p:stCondLst>
                            <p:childTnLst>
                              <p:par>
                                <p:cTn id="41" presetID="10" presetClass="entr" presetSubtype="0"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250"/>
                                        <p:tgtEl>
                                          <p:spTgt spid="72"/>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250"/>
                                        <p:tgtEl>
                                          <p:spTgt spid="71"/>
                                        </p:tgtEl>
                                      </p:cBhvr>
                                    </p:animEffect>
                                  </p:childTnLst>
                                </p:cTn>
                              </p:par>
                            </p:childTnLst>
                          </p:cTn>
                        </p:par>
                        <p:par>
                          <p:cTn id="48" fill="hold">
                            <p:stCondLst>
                              <p:cond delay="2750"/>
                            </p:stCondLst>
                            <p:childTnLst>
                              <p:par>
                                <p:cTn id="49" presetID="10" presetClass="entr" presetSubtype="0" fill="hold" grpId="0" nodeType="after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fade">
                                      <p:cBhvr>
                                        <p:cTn id="51" dur="250"/>
                                        <p:tgtEl>
                                          <p:spTgt spid="70"/>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250"/>
                                        <p:tgtEl>
                                          <p:spTgt spid="69"/>
                                        </p:tgtEl>
                                      </p:cBhvr>
                                    </p:animEffect>
                                  </p:childTnLst>
                                </p:cTn>
                              </p:par>
                            </p:childTnLst>
                          </p:cTn>
                        </p:par>
                        <p:par>
                          <p:cTn id="56" fill="hold">
                            <p:stCondLst>
                              <p:cond delay="3250"/>
                            </p:stCondLst>
                            <p:childTnLst>
                              <p:par>
                                <p:cTn id="57" presetID="10" presetClass="entr" presetSubtype="0"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fade">
                                      <p:cBhvr>
                                        <p:cTn id="59" dur="250"/>
                                        <p:tgtEl>
                                          <p:spTgt spid="68"/>
                                        </p:tgtEl>
                                      </p:cBhvr>
                                    </p:animEffect>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fade">
                                      <p:cBhvr>
                                        <p:cTn id="63" dur="250"/>
                                        <p:tgtEl>
                                          <p:spTgt spid="67"/>
                                        </p:tgtEl>
                                      </p:cBhvr>
                                    </p:animEffect>
                                  </p:childTnLst>
                                </p:cTn>
                              </p:par>
                            </p:childTnLst>
                          </p:cTn>
                        </p:par>
                        <p:par>
                          <p:cTn id="64" fill="hold">
                            <p:stCondLst>
                              <p:cond delay="3750"/>
                            </p:stCondLst>
                            <p:childTnLst>
                              <p:par>
                                <p:cTn id="65" presetID="10" presetClass="entr" presetSubtype="0" fill="hold" grpId="0" nodeType="after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250"/>
                                        <p:tgtEl>
                                          <p:spTgt spid="66"/>
                                        </p:tgtEl>
                                      </p:cBhvr>
                                    </p:animEffect>
                                  </p:childTnLst>
                                </p:cTn>
                              </p:par>
                            </p:childTnLst>
                          </p:cTn>
                        </p:par>
                        <p:par>
                          <p:cTn id="68" fill="hold">
                            <p:stCondLst>
                              <p:cond delay="40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Effect transition="in" filter="fade">
                                      <p:cBhvr>
                                        <p:cTn id="71" dur="250"/>
                                        <p:tgtEl>
                                          <p:spTgt spid="65"/>
                                        </p:tgtEl>
                                      </p:cBhvr>
                                    </p:animEffect>
                                  </p:childTnLst>
                                </p:cTn>
                              </p:par>
                            </p:childTnLst>
                          </p:cTn>
                        </p:par>
                        <p:par>
                          <p:cTn id="72" fill="hold">
                            <p:stCondLst>
                              <p:cond delay="4250"/>
                            </p:stCondLst>
                            <p:childTnLst>
                              <p:par>
                                <p:cTn id="73" presetID="10" presetClass="entr" presetSubtype="0" fill="hold" grpId="0"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fade">
                                      <p:cBhvr>
                                        <p:cTn id="75" dur="250"/>
                                        <p:tgtEl>
                                          <p:spTgt spid="64"/>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fade">
                                      <p:cBhvr>
                                        <p:cTn id="79" dur="250"/>
                                        <p:tgtEl>
                                          <p:spTgt spid="63"/>
                                        </p:tgtEl>
                                      </p:cBhvr>
                                    </p:animEffect>
                                  </p:childTnLst>
                                </p:cTn>
                              </p:par>
                            </p:childTnLst>
                          </p:cTn>
                        </p:par>
                        <p:par>
                          <p:cTn id="80" fill="hold">
                            <p:stCondLst>
                              <p:cond delay="4750"/>
                            </p:stCondLst>
                            <p:childTnLst>
                              <p:par>
                                <p:cTn id="81" presetID="10" presetClass="entr" presetSubtype="0" fill="hold" grpId="0" nodeType="after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fade">
                                      <p:cBhvr>
                                        <p:cTn id="83" dur="250"/>
                                        <p:tgtEl>
                                          <p:spTgt spid="62"/>
                                        </p:tgtEl>
                                      </p:cBhvr>
                                    </p:animEffect>
                                  </p:childTnLst>
                                </p:cTn>
                              </p:par>
                            </p:childTnLst>
                          </p:cTn>
                        </p:par>
                        <p:par>
                          <p:cTn id="84" fill="hold">
                            <p:stCondLst>
                              <p:cond delay="5000"/>
                            </p:stCondLst>
                            <p:childTnLst>
                              <p:par>
                                <p:cTn id="85" presetID="10" presetClass="entr" presetSubtype="0" fill="hold" grpId="0" nodeType="afterEffect">
                                  <p:stCondLst>
                                    <p:cond delay="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250"/>
                                        <p:tgtEl>
                                          <p:spTgt spid="61"/>
                                        </p:tgtEl>
                                      </p:cBhvr>
                                    </p:animEffect>
                                  </p:childTnLst>
                                </p:cTn>
                              </p:par>
                            </p:childTnLst>
                          </p:cTn>
                        </p:par>
                        <p:par>
                          <p:cTn id="88" fill="hold">
                            <p:stCondLst>
                              <p:cond delay="5250"/>
                            </p:stCondLst>
                            <p:childTnLst>
                              <p:par>
                                <p:cTn id="89" presetID="10" presetClass="entr" presetSubtype="0" fill="hold" grpId="0" nodeType="afterEffect">
                                  <p:stCondLst>
                                    <p:cond delay="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250"/>
                                        <p:tgtEl>
                                          <p:spTgt spid="60"/>
                                        </p:tgtEl>
                                      </p:cBhvr>
                                    </p:animEffect>
                                  </p:childTnLst>
                                </p:cTn>
                              </p:par>
                            </p:childTnLst>
                          </p:cTn>
                        </p:par>
                        <p:par>
                          <p:cTn id="92" fill="hold">
                            <p:stCondLst>
                              <p:cond delay="5500"/>
                            </p:stCondLst>
                            <p:childTnLst>
                              <p:par>
                                <p:cTn id="93" presetID="10" presetClass="entr" presetSubtype="0"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fade">
                                      <p:cBhvr>
                                        <p:cTn id="95" dur="250"/>
                                        <p:tgtEl>
                                          <p:spTgt spid="59"/>
                                        </p:tgtEl>
                                      </p:cBhvr>
                                    </p:animEffect>
                                  </p:childTnLst>
                                </p:cTn>
                              </p:par>
                            </p:childTnLst>
                          </p:cTn>
                        </p:par>
                        <p:par>
                          <p:cTn id="96" fill="hold">
                            <p:stCondLst>
                              <p:cond delay="5750"/>
                            </p:stCondLst>
                            <p:childTnLst>
                              <p:par>
                                <p:cTn id="97" presetID="10" presetClass="entr" presetSubtype="0" fill="hold" grpId="0" nodeType="afterEffect">
                                  <p:stCondLst>
                                    <p:cond delay="0"/>
                                  </p:stCondLst>
                                  <p:childTnLst>
                                    <p:set>
                                      <p:cBhvr>
                                        <p:cTn id="98" dur="1" fill="hold">
                                          <p:stCondLst>
                                            <p:cond delay="0"/>
                                          </p:stCondLst>
                                        </p:cTn>
                                        <p:tgtEl>
                                          <p:spTgt spid="58"/>
                                        </p:tgtEl>
                                        <p:attrNameLst>
                                          <p:attrName>style.visibility</p:attrName>
                                        </p:attrNameLst>
                                      </p:cBhvr>
                                      <p:to>
                                        <p:strVal val="visible"/>
                                      </p:to>
                                    </p:set>
                                    <p:animEffect transition="in" filter="fade">
                                      <p:cBhvr>
                                        <p:cTn id="99" dur="250"/>
                                        <p:tgtEl>
                                          <p:spTgt spid="58"/>
                                        </p:tgtEl>
                                      </p:cBhvr>
                                    </p:animEffect>
                                  </p:childTnLst>
                                </p:cTn>
                              </p:par>
                            </p:childTnLst>
                          </p:cTn>
                        </p:par>
                        <p:par>
                          <p:cTn id="100" fill="hold">
                            <p:stCondLst>
                              <p:cond delay="6000"/>
                            </p:stCondLst>
                            <p:childTnLst>
                              <p:par>
                                <p:cTn id="101" presetID="10" presetClass="entr" presetSubtype="0" fill="hold" grpId="0" nodeType="afterEffect">
                                  <p:stCondLst>
                                    <p:cond delay="0"/>
                                  </p:stCondLst>
                                  <p:childTnLst>
                                    <p:set>
                                      <p:cBhvr>
                                        <p:cTn id="102" dur="1" fill="hold">
                                          <p:stCondLst>
                                            <p:cond delay="0"/>
                                          </p:stCondLst>
                                        </p:cTn>
                                        <p:tgtEl>
                                          <p:spTgt spid="57"/>
                                        </p:tgtEl>
                                        <p:attrNameLst>
                                          <p:attrName>style.visibility</p:attrName>
                                        </p:attrNameLst>
                                      </p:cBhvr>
                                      <p:to>
                                        <p:strVal val="visible"/>
                                      </p:to>
                                    </p:set>
                                    <p:animEffect transition="in" filter="fade">
                                      <p:cBhvr>
                                        <p:cTn id="103" dur="250"/>
                                        <p:tgtEl>
                                          <p:spTgt spid="57"/>
                                        </p:tgtEl>
                                      </p:cBhvr>
                                    </p:animEffect>
                                  </p:childTnLst>
                                </p:cTn>
                              </p:par>
                            </p:childTnLst>
                          </p:cTn>
                        </p:par>
                        <p:par>
                          <p:cTn id="104" fill="hold">
                            <p:stCondLst>
                              <p:cond delay="6250"/>
                            </p:stCondLst>
                            <p:childTnLst>
                              <p:par>
                                <p:cTn id="105" presetID="10" presetClass="entr" presetSubtype="0" fill="hold" grpId="0" nodeType="afterEffect">
                                  <p:stCondLst>
                                    <p:cond delay="0"/>
                                  </p:stCondLst>
                                  <p:childTnLst>
                                    <p:set>
                                      <p:cBhvr>
                                        <p:cTn id="106" dur="1" fill="hold">
                                          <p:stCondLst>
                                            <p:cond delay="0"/>
                                          </p:stCondLst>
                                        </p:cTn>
                                        <p:tgtEl>
                                          <p:spTgt spid="56"/>
                                        </p:tgtEl>
                                        <p:attrNameLst>
                                          <p:attrName>style.visibility</p:attrName>
                                        </p:attrNameLst>
                                      </p:cBhvr>
                                      <p:to>
                                        <p:strVal val="visible"/>
                                      </p:to>
                                    </p:set>
                                    <p:animEffect transition="in" filter="fade">
                                      <p:cBhvr>
                                        <p:cTn id="107" dur="250"/>
                                        <p:tgtEl>
                                          <p:spTgt spid="56"/>
                                        </p:tgtEl>
                                      </p:cBhvr>
                                    </p:animEffect>
                                  </p:childTnLst>
                                </p:cTn>
                              </p:par>
                            </p:childTnLst>
                          </p:cTn>
                        </p:par>
                        <p:par>
                          <p:cTn id="108" fill="hold">
                            <p:stCondLst>
                              <p:cond delay="6500"/>
                            </p:stCondLst>
                            <p:childTnLst>
                              <p:par>
                                <p:cTn id="109" presetID="10" presetClass="entr" presetSubtype="0" fill="hold" grpId="0" nodeType="afterEffect">
                                  <p:stCondLst>
                                    <p:cond delay="0"/>
                                  </p:stCondLst>
                                  <p:childTnLst>
                                    <p:set>
                                      <p:cBhvr>
                                        <p:cTn id="110" dur="1" fill="hold">
                                          <p:stCondLst>
                                            <p:cond delay="0"/>
                                          </p:stCondLst>
                                        </p:cTn>
                                        <p:tgtEl>
                                          <p:spTgt spid="55"/>
                                        </p:tgtEl>
                                        <p:attrNameLst>
                                          <p:attrName>style.visibility</p:attrName>
                                        </p:attrNameLst>
                                      </p:cBhvr>
                                      <p:to>
                                        <p:strVal val="visible"/>
                                      </p:to>
                                    </p:set>
                                    <p:animEffect transition="in" filter="fade">
                                      <p:cBhvr>
                                        <p:cTn id="111" dur="250"/>
                                        <p:tgtEl>
                                          <p:spTgt spid="55"/>
                                        </p:tgtEl>
                                      </p:cBhvr>
                                    </p:animEffect>
                                  </p:childTnLst>
                                </p:cTn>
                              </p:par>
                            </p:childTnLst>
                          </p:cTn>
                        </p:par>
                        <p:par>
                          <p:cTn id="112" fill="hold">
                            <p:stCondLst>
                              <p:cond delay="6750"/>
                            </p:stCondLst>
                            <p:childTnLst>
                              <p:par>
                                <p:cTn id="113" presetID="10" presetClass="entr" presetSubtype="0" fill="hold" grpId="0" nodeType="afterEffect">
                                  <p:stCondLst>
                                    <p:cond delay="0"/>
                                  </p:stCondLst>
                                  <p:childTnLst>
                                    <p:set>
                                      <p:cBhvr>
                                        <p:cTn id="114" dur="1" fill="hold">
                                          <p:stCondLst>
                                            <p:cond delay="0"/>
                                          </p:stCondLst>
                                        </p:cTn>
                                        <p:tgtEl>
                                          <p:spTgt spid="54"/>
                                        </p:tgtEl>
                                        <p:attrNameLst>
                                          <p:attrName>style.visibility</p:attrName>
                                        </p:attrNameLst>
                                      </p:cBhvr>
                                      <p:to>
                                        <p:strVal val="visible"/>
                                      </p:to>
                                    </p:set>
                                    <p:animEffect transition="in" filter="fade">
                                      <p:cBhvr>
                                        <p:cTn id="115" dur="250"/>
                                        <p:tgtEl>
                                          <p:spTgt spid="54"/>
                                        </p:tgtEl>
                                      </p:cBhvr>
                                    </p:animEffect>
                                  </p:childTnLst>
                                </p:cTn>
                              </p:par>
                            </p:childTnLst>
                          </p:cTn>
                        </p:par>
                        <p:par>
                          <p:cTn id="116" fill="hold">
                            <p:stCondLst>
                              <p:cond delay="7000"/>
                            </p:stCondLst>
                            <p:childTnLst>
                              <p:par>
                                <p:cTn id="117" presetID="10" presetClass="entr" presetSubtype="0" fill="hold" grpId="0" nodeType="afterEffect">
                                  <p:stCondLst>
                                    <p:cond delay="0"/>
                                  </p:stCondLst>
                                  <p:childTnLst>
                                    <p:set>
                                      <p:cBhvr>
                                        <p:cTn id="118" dur="1" fill="hold">
                                          <p:stCondLst>
                                            <p:cond delay="0"/>
                                          </p:stCondLst>
                                        </p:cTn>
                                        <p:tgtEl>
                                          <p:spTgt spid="52"/>
                                        </p:tgtEl>
                                        <p:attrNameLst>
                                          <p:attrName>style.visibility</p:attrName>
                                        </p:attrNameLst>
                                      </p:cBhvr>
                                      <p:to>
                                        <p:strVal val="visible"/>
                                      </p:to>
                                    </p:set>
                                    <p:animEffect transition="in" filter="fade">
                                      <p:cBhvr>
                                        <p:cTn id="119" dur="250"/>
                                        <p:tgtEl>
                                          <p:spTgt spid="52"/>
                                        </p:tgtEl>
                                      </p:cBhvr>
                                    </p:animEffect>
                                  </p:childTnLst>
                                </p:cTn>
                              </p:par>
                            </p:childTnLst>
                          </p:cTn>
                        </p:par>
                        <p:par>
                          <p:cTn id="120" fill="hold">
                            <p:stCondLst>
                              <p:cond delay="7250"/>
                            </p:stCondLst>
                            <p:childTnLst>
                              <p:par>
                                <p:cTn id="121" presetID="10" presetClass="entr" presetSubtype="0" fill="hold" grpId="0" nodeType="afterEffect">
                                  <p:stCondLst>
                                    <p:cond delay="0"/>
                                  </p:stCondLst>
                                  <p:childTnLst>
                                    <p:set>
                                      <p:cBhvr>
                                        <p:cTn id="122" dur="1" fill="hold">
                                          <p:stCondLst>
                                            <p:cond delay="0"/>
                                          </p:stCondLst>
                                        </p:cTn>
                                        <p:tgtEl>
                                          <p:spTgt spid="53"/>
                                        </p:tgtEl>
                                        <p:attrNameLst>
                                          <p:attrName>style.visibility</p:attrName>
                                        </p:attrNameLst>
                                      </p:cBhvr>
                                      <p:to>
                                        <p:strVal val="visible"/>
                                      </p:to>
                                    </p:set>
                                    <p:animEffect transition="in" filter="fade">
                                      <p:cBhvr>
                                        <p:cTn id="123" dur="250"/>
                                        <p:tgtEl>
                                          <p:spTgt spid="53"/>
                                        </p:tgtEl>
                                      </p:cBhvr>
                                    </p:animEffect>
                                  </p:childTnLst>
                                </p:cTn>
                              </p:par>
                            </p:childTnLst>
                          </p:cTn>
                        </p:par>
                      </p:childTnLst>
                    </p:cTn>
                  </p:par>
                  <p:par>
                    <p:cTn id="124" fill="hold">
                      <p:stCondLst>
                        <p:cond delay="indefinite"/>
                      </p:stCondLst>
                      <p:childTnLst>
                        <p:par>
                          <p:cTn id="125" fill="hold">
                            <p:stCondLst>
                              <p:cond delay="0"/>
                            </p:stCondLst>
                            <p:childTnLst>
                              <p:par>
                                <p:cTn id="126" presetID="1" presetClass="emph" presetSubtype="2" fill="hold" nodeType="clickEffect">
                                  <p:stCondLst>
                                    <p:cond delay="0"/>
                                  </p:stCondLst>
                                  <p:childTnLst>
                                    <p:animClr clrSpc="rgb" dir="cw">
                                      <p:cBhvr>
                                        <p:cTn id="127" dur="2000" fill="hold"/>
                                        <p:tgtEl>
                                          <p:spTgt spid="81"/>
                                        </p:tgtEl>
                                        <p:attrNameLst>
                                          <p:attrName>fillcolor</p:attrName>
                                        </p:attrNameLst>
                                      </p:cBhvr>
                                      <p:to>
                                        <a:srgbClr val="FBD5B5"/>
                                      </p:to>
                                    </p:animClr>
                                    <p:set>
                                      <p:cBhvr>
                                        <p:cTn id="128" dur="2000" fill="hold"/>
                                        <p:tgtEl>
                                          <p:spTgt spid="81"/>
                                        </p:tgtEl>
                                        <p:attrNameLst>
                                          <p:attrName>fill.type</p:attrName>
                                        </p:attrNameLst>
                                      </p:cBhvr>
                                      <p:to>
                                        <p:strVal val="solid"/>
                                      </p:to>
                                    </p:set>
                                    <p:set>
                                      <p:cBhvr>
                                        <p:cTn id="129" dur="2000" fill="hold"/>
                                        <p:tgtEl>
                                          <p:spTgt spid="81"/>
                                        </p:tgtEl>
                                        <p:attrNameLst>
                                          <p:attrName>fill.on</p:attrName>
                                        </p:attrNameLst>
                                      </p:cBhvr>
                                      <p:to>
                                        <p:strVal val="true"/>
                                      </p:to>
                                    </p:set>
                                  </p:childTnLst>
                                </p:cTn>
                              </p:par>
                              <p:par>
                                <p:cTn id="130" presetID="10" presetClass="entr" presetSubtype="0" fill="hold" nodeType="withEffect">
                                  <p:stCondLst>
                                    <p:cond delay="0"/>
                                  </p:stCondLst>
                                  <p:childTnLst>
                                    <p:set>
                                      <p:cBhvr>
                                        <p:cTn id="131" dur="1" fill="hold">
                                          <p:stCondLst>
                                            <p:cond delay="0"/>
                                          </p:stCondLst>
                                        </p:cTn>
                                        <p:tgtEl>
                                          <p:spTgt spid="83">
                                            <p:txEl>
                                              <p:pRg st="0" end="0"/>
                                            </p:txEl>
                                          </p:spTgt>
                                        </p:tgtEl>
                                        <p:attrNameLst>
                                          <p:attrName>style.visibility</p:attrName>
                                        </p:attrNameLst>
                                      </p:cBhvr>
                                      <p:to>
                                        <p:strVal val="visible"/>
                                      </p:to>
                                    </p:set>
                                    <p:animEffect transition="in" filter="fade">
                                      <p:cBhvr>
                                        <p:cTn id="132" dur="500"/>
                                        <p:tgtEl>
                                          <p:spTgt spid="83">
                                            <p:txEl>
                                              <p:pRg st="0" end="0"/>
                                            </p:txEl>
                                          </p:spTgt>
                                        </p:tgtEl>
                                      </p:cBhvr>
                                    </p:animEffect>
                                  </p:childTnLst>
                                </p:cTn>
                              </p:par>
                            </p:childTnLst>
                          </p:cTn>
                        </p:par>
                      </p:childTnLst>
                    </p:cTn>
                  </p:par>
                  <p:par>
                    <p:cTn id="133" fill="hold">
                      <p:stCondLst>
                        <p:cond delay="indefinite"/>
                      </p:stCondLst>
                      <p:childTnLst>
                        <p:par>
                          <p:cTn id="134" fill="hold">
                            <p:stCondLst>
                              <p:cond delay="0"/>
                            </p:stCondLst>
                            <p:childTnLst>
                              <p:par>
                                <p:cTn id="135" presetID="1" presetClass="emph" presetSubtype="2" fill="hold" nodeType="clickEffect">
                                  <p:stCondLst>
                                    <p:cond delay="0"/>
                                  </p:stCondLst>
                                  <p:childTnLst>
                                    <p:animClr clrSpc="rgb" dir="cw">
                                      <p:cBhvr>
                                        <p:cTn id="136" dur="2000" fill="hold"/>
                                        <p:tgtEl>
                                          <p:spTgt spid="80"/>
                                        </p:tgtEl>
                                        <p:attrNameLst>
                                          <p:attrName>fillcolor</p:attrName>
                                        </p:attrNameLst>
                                      </p:cBhvr>
                                      <p:to>
                                        <a:srgbClr val="B7DDE8"/>
                                      </p:to>
                                    </p:animClr>
                                    <p:set>
                                      <p:cBhvr>
                                        <p:cTn id="137" dur="2000" fill="hold"/>
                                        <p:tgtEl>
                                          <p:spTgt spid="80"/>
                                        </p:tgtEl>
                                        <p:attrNameLst>
                                          <p:attrName>fill.type</p:attrName>
                                        </p:attrNameLst>
                                      </p:cBhvr>
                                      <p:to>
                                        <p:strVal val="solid"/>
                                      </p:to>
                                    </p:set>
                                    <p:set>
                                      <p:cBhvr>
                                        <p:cTn id="138" dur="2000" fill="hold"/>
                                        <p:tgtEl>
                                          <p:spTgt spid="80"/>
                                        </p:tgtEl>
                                        <p:attrNameLst>
                                          <p:attrName>fill.on</p:attrName>
                                        </p:attrNameLst>
                                      </p:cBhvr>
                                      <p:to>
                                        <p:strVal val="true"/>
                                      </p:to>
                                    </p:set>
                                  </p:childTnLst>
                                </p:cTn>
                              </p:par>
                              <p:par>
                                <p:cTn id="139" presetID="1" presetClass="emph" presetSubtype="2" fill="hold" nodeType="withEffect">
                                  <p:stCondLst>
                                    <p:cond delay="0"/>
                                  </p:stCondLst>
                                  <p:childTnLst>
                                    <p:animClr clrSpc="rgb" dir="cw">
                                      <p:cBhvr>
                                        <p:cTn id="140" dur="2000" fill="hold"/>
                                        <p:tgtEl>
                                          <p:spTgt spid="79"/>
                                        </p:tgtEl>
                                        <p:attrNameLst>
                                          <p:attrName>fillcolor</p:attrName>
                                        </p:attrNameLst>
                                      </p:cBhvr>
                                      <p:to>
                                        <a:srgbClr val="B7DDE8"/>
                                      </p:to>
                                    </p:animClr>
                                    <p:set>
                                      <p:cBhvr>
                                        <p:cTn id="141" dur="2000" fill="hold"/>
                                        <p:tgtEl>
                                          <p:spTgt spid="79"/>
                                        </p:tgtEl>
                                        <p:attrNameLst>
                                          <p:attrName>fill.type</p:attrName>
                                        </p:attrNameLst>
                                      </p:cBhvr>
                                      <p:to>
                                        <p:strVal val="solid"/>
                                      </p:to>
                                    </p:set>
                                    <p:set>
                                      <p:cBhvr>
                                        <p:cTn id="142" dur="2000" fill="hold"/>
                                        <p:tgtEl>
                                          <p:spTgt spid="79"/>
                                        </p:tgtEl>
                                        <p:attrNameLst>
                                          <p:attrName>fill.on</p:attrName>
                                        </p:attrNameLst>
                                      </p:cBhvr>
                                      <p:to>
                                        <p:strVal val="true"/>
                                      </p:to>
                                    </p:set>
                                  </p:childTnLst>
                                </p:cTn>
                              </p:par>
                              <p:par>
                                <p:cTn id="143" presetID="1" presetClass="emph" presetSubtype="2" fill="hold" nodeType="withEffect">
                                  <p:stCondLst>
                                    <p:cond delay="0"/>
                                  </p:stCondLst>
                                  <p:childTnLst>
                                    <p:animClr clrSpc="rgb" dir="cw">
                                      <p:cBhvr>
                                        <p:cTn id="144" dur="2000" fill="hold"/>
                                        <p:tgtEl>
                                          <p:spTgt spid="78"/>
                                        </p:tgtEl>
                                        <p:attrNameLst>
                                          <p:attrName>fillcolor</p:attrName>
                                        </p:attrNameLst>
                                      </p:cBhvr>
                                      <p:to>
                                        <a:srgbClr val="B7DDE8"/>
                                      </p:to>
                                    </p:animClr>
                                    <p:set>
                                      <p:cBhvr>
                                        <p:cTn id="145" dur="2000" fill="hold"/>
                                        <p:tgtEl>
                                          <p:spTgt spid="78"/>
                                        </p:tgtEl>
                                        <p:attrNameLst>
                                          <p:attrName>fill.type</p:attrName>
                                        </p:attrNameLst>
                                      </p:cBhvr>
                                      <p:to>
                                        <p:strVal val="solid"/>
                                      </p:to>
                                    </p:set>
                                    <p:set>
                                      <p:cBhvr>
                                        <p:cTn id="146" dur="2000" fill="hold"/>
                                        <p:tgtEl>
                                          <p:spTgt spid="78"/>
                                        </p:tgtEl>
                                        <p:attrNameLst>
                                          <p:attrName>fill.on</p:attrName>
                                        </p:attrNameLst>
                                      </p:cBhvr>
                                      <p:to>
                                        <p:strVal val="true"/>
                                      </p:to>
                                    </p:set>
                                  </p:childTnLst>
                                </p:cTn>
                              </p:par>
                              <p:par>
                                <p:cTn id="147" presetID="1" presetClass="emph" presetSubtype="2" fill="hold" nodeType="withEffect">
                                  <p:stCondLst>
                                    <p:cond delay="0"/>
                                  </p:stCondLst>
                                  <p:childTnLst>
                                    <p:animClr clrSpc="rgb" dir="cw">
                                      <p:cBhvr>
                                        <p:cTn id="148" dur="2000" fill="hold"/>
                                        <p:tgtEl>
                                          <p:spTgt spid="77"/>
                                        </p:tgtEl>
                                        <p:attrNameLst>
                                          <p:attrName>fillcolor</p:attrName>
                                        </p:attrNameLst>
                                      </p:cBhvr>
                                      <p:to>
                                        <a:srgbClr val="B7DDE8"/>
                                      </p:to>
                                    </p:animClr>
                                    <p:set>
                                      <p:cBhvr>
                                        <p:cTn id="149" dur="2000" fill="hold"/>
                                        <p:tgtEl>
                                          <p:spTgt spid="77"/>
                                        </p:tgtEl>
                                        <p:attrNameLst>
                                          <p:attrName>fill.type</p:attrName>
                                        </p:attrNameLst>
                                      </p:cBhvr>
                                      <p:to>
                                        <p:strVal val="solid"/>
                                      </p:to>
                                    </p:set>
                                    <p:set>
                                      <p:cBhvr>
                                        <p:cTn id="150" dur="2000" fill="hold"/>
                                        <p:tgtEl>
                                          <p:spTgt spid="77"/>
                                        </p:tgtEl>
                                        <p:attrNameLst>
                                          <p:attrName>fill.on</p:attrName>
                                        </p:attrNameLst>
                                      </p:cBhvr>
                                      <p:to>
                                        <p:strVal val="true"/>
                                      </p:to>
                                    </p:set>
                                  </p:childTnLst>
                                </p:cTn>
                              </p:par>
                              <p:par>
                                <p:cTn id="151" presetID="1" presetClass="emph" presetSubtype="2" fill="hold" nodeType="withEffect">
                                  <p:stCondLst>
                                    <p:cond delay="0"/>
                                  </p:stCondLst>
                                  <p:childTnLst>
                                    <p:animClr clrSpc="rgb" dir="cw">
                                      <p:cBhvr>
                                        <p:cTn id="152" dur="2000" fill="hold"/>
                                        <p:tgtEl>
                                          <p:spTgt spid="76"/>
                                        </p:tgtEl>
                                        <p:attrNameLst>
                                          <p:attrName>fillcolor</p:attrName>
                                        </p:attrNameLst>
                                      </p:cBhvr>
                                      <p:to>
                                        <a:srgbClr val="B7DDE8"/>
                                      </p:to>
                                    </p:animClr>
                                    <p:set>
                                      <p:cBhvr>
                                        <p:cTn id="153" dur="2000" fill="hold"/>
                                        <p:tgtEl>
                                          <p:spTgt spid="76"/>
                                        </p:tgtEl>
                                        <p:attrNameLst>
                                          <p:attrName>fill.type</p:attrName>
                                        </p:attrNameLst>
                                      </p:cBhvr>
                                      <p:to>
                                        <p:strVal val="solid"/>
                                      </p:to>
                                    </p:set>
                                    <p:set>
                                      <p:cBhvr>
                                        <p:cTn id="154" dur="2000" fill="hold"/>
                                        <p:tgtEl>
                                          <p:spTgt spid="76"/>
                                        </p:tgtEl>
                                        <p:attrNameLst>
                                          <p:attrName>fill.on</p:attrName>
                                        </p:attrNameLst>
                                      </p:cBhvr>
                                      <p:to>
                                        <p:strVal val="true"/>
                                      </p:to>
                                    </p:set>
                                  </p:childTnLst>
                                </p:cTn>
                              </p:par>
                              <p:par>
                                <p:cTn id="155" presetID="10" presetClass="entr" presetSubtype="0" fill="hold" nodeType="withEffect">
                                  <p:stCondLst>
                                    <p:cond delay="0"/>
                                  </p:stCondLst>
                                  <p:childTnLst>
                                    <p:set>
                                      <p:cBhvr>
                                        <p:cTn id="156" dur="1" fill="hold">
                                          <p:stCondLst>
                                            <p:cond delay="0"/>
                                          </p:stCondLst>
                                        </p:cTn>
                                        <p:tgtEl>
                                          <p:spTgt spid="83">
                                            <p:txEl>
                                              <p:pRg st="1" end="1"/>
                                            </p:txEl>
                                          </p:spTgt>
                                        </p:tgtEl>
                                        <p:attrNameLst>
                                          <p:attrName>style.visibility</p:attrName>
                                        </p:attrNameLst>
                                      </p:cBhvr>
                                      <p:to>
                                        <p:strVal val="visible"/>
                                      </p:to>
                                    </p:set>
                                    <p:animEffect transition="in" filter="fade">
                                      <p:cBhvr>
                                        <p:cTn id="157" dur="500"/>
                                        <p:tgtEl>
                                          <p:spTgt spid="83">
                                            <p:txEl>
                                              <p:pRg st="1" end="1"/>
                                            </p:txEl>
                                          </p:spTgt>
                                        </p:tgtEl>
                                      </p:cBhvr>
                                    </p:animEffect>
                                  </p:childTnLst>
                                </p:cTn>
                              </p:par>
                            </p:childTnLst>
                          </p:cTn>
                        </p:par>
                      </p:childTnLst>
                    </p:cTn>
                  </p:par>
                  <p:par>
                    <p:cTn id="158" fill="hold">
                      <p:stCondLst>
                        <p:cond delay="indefinite"/>
                      </p:stCondLst>
                      <p:childTnLst>
                        <p:par>
                          <p:cTn id="159" fill="hold">
                            <p:stCondLst>
                              <p:cond delay="0"/>
                            </p:stCondLst>
                            <p:childTnLst>
                              <p:par>
                                <p:cTn id="160" presetID="1" presetClass="emph" presetSubtype="2" fill="hold" nodeType="clickEffect">
                                  <p:stCondLst>
                                    <p:cond delay="0"/>
                                  </p:stCondLst>
                                  <p:childTnLst>
                                    <p:animClr clrSpc="rgb" dir="cw">
                                      <p:cBhvr>
                                        <p:cTn id="161" dur="2000" fill="hold"/>
                                        <p:tgtEl>
                                          <p:spTgt spid="75"/>
                                        </p:tgtEl>
                                        <p:attrNameLst>
                                          <p:attrName>fillcolor</p:attrName>
                                        </p:attrNameLst>
                                      </p:cBhvr>
                                      <p:to>
                                        <a:srgbClr val="CCC1D9"/>
                                      </p:to>
                                    </p:animClr>
                                    <p:set>
                                      <p:cBhvr>
                                        <p:cTn id="162" dur="2000" fill="hold"/>
                                        <p:tgtEl>
                                          <p:spTgt spid="75"/>
                                        </p:tgtEl>
                                        <p:attrNameLst>
                                          <p:attrName>fill.type</p:attrName>
                                        </p:attrNameLst>
                                      </p:cBhvr>
                                      <p:to>
                                        <p:strVal val="solid"/>
                                      </p:to>
                                    </p:set>
                                    <p:set>
                                      <p:cBhvr>
                                        <p:cTn id="163" dur="2000" fill="hold"/>
                                        <p:tgtEl>
                                          <p:spTgt spid="75"/>
                                        </p:tgtEl>
                                        <p:attrNameLst>
                                          <p:attrName>fill.on</p:attrName>
                                        </p:attrNameLst>
                                      </p:cBhvr>
                                      <p:to>
                                        <p:strVal val="true"/>
                                      </p:to>
                                    </p:set>
                                  </p:childTnLst>
                                </p:cTn>
                              </p:par>
                              <p:par>
                                <p:cTn id="164" presetID="1" presetClass="emph" presetSubtype="2" fill="hold" nodeType="withEffect">
                                  <p:stCondLst>
                                    <p:cond delay="0"/>
                                  </p:stCondLst>
                                  <p:childTnLst>
                                    <p:animClr clrSpc="rgb" dir="cw">
                                      <p:cBhvr>
                                        <p:cTn id="165" dur="2000" fill="hold"/>
                                        <p:tgtEl>
                                          <p:spTgt spid="74"/>
                                        </p:tgtEl>
                                        <p:attrNameLst>
                                          <p:attrName>fillcolor</p:attrName>
                                        </p:attrNameLst>
                                      </p:cBhvr>
                                      <p:to>
                                        <a:srgbClr val="CCC1D9"/>
                                      </p:to>
                                    </p:animClr>
                                    <p:set>
                                      <p:cBhvr>
                                        <p:cTn id="166" dur="2000" fill="hold"/>
                                        <p:tgtEl>
                                          <p:spTgt spid="74"/>
                                        </p:tgtEl>
                                        <p:attrNameLst>
                                          <p:attrName>fill.type</p:attrName>
                                        </p:attrNameLst>
                                      </p:cBhvr>
                                      <p:to>
                                        <p:strVal val="solid"/>
                                      </p:to>
                                    </p:set>
                                    <p:set>
                                      <p:cBhvr>
                                        <p:cTn id="167" dur="2000" fill="hold"/>
                                        <p:tgtEl>
                                          <p:spTgt spid="74"/>
                                        </p:tgtEl>
                                        <p:attrNameLst>
                                          <p:attrName>fill.on</p:attrName>
                                        </p:attrNameLst>
                                      </p:cBhvr>
                                      <p:to>
                                        <p:strVal val="true"/>
                                      </p:to>
                                    </p:set>
                                  </p:childTnLst>
                                </p:cTn>
                              </p:par>
                              <p:par>
                                <p:cTn id="168" presetID="1" presetClass="emph" presetSubtype="2" fill="hold" nodeType="withEffect">
                                  <p:stCondLst>
                                    <p:cond delay="0"/>
                                  </p:stCondLst>
                                  <p:childTnLst>
                                    <p:animClr clrSpc="rgb" dir="cw">
                                      <p:cBhvr>
                                        <p:cTn id="169" dur="2000" fill="hold"/>
                                        <p:tgtEl>
                                          <p:spTgt spid="73"/>
                                        </p:tgtEl>
                                        <p:attrNameLst>
                                          <p:attrName>fillcolor</p:attrName>
                                        </p:attrNameLst>
                                      </p:cBhvr>
                                      <p:to>
                                        <a:srgbClr val="CCC1D9"/>
                                      </p:to>
                                    </p:animClr>
                                    <p:set>
                                      <p:cBhvr>
                                        <p:cTn id="170" dur="2000" fill="hold"/>
                                        <p:tgtEl>
                                          <p:spTgt spid="73"/>
                                        </p:tgtEl>
                                        <p:attrNameLst>
                                          <p:attrName>fill.type</p:attrName>
                                        </p:attrNameLst>
                                      </p:cBhvr>
                                      <p:to>
                                        <p:strVal val="solid"/>
                                      </p:to>
                                    </p:set>
                                    <p:set>
                                      <p:cBhvr>
                                        <p:cTn id="171" dur="2000" fill="hold"/>
                                        <p:tgtEl>
                                          <p:spTgt spid="73"/>
                                        </p:tgtEl>
                                        <p:attrNameLst>
                                          <p:attrName>fill.on</p:attrName>
                                        </p:attrNameLst>
                                      </p:cBhvr>
                                      <p:to>
                                        <p:strVal val="true"/>
                                      </p:to>
                                    </p:set>
                                  </p:childTnLst>
                                </p:cTn>
                              </p:par>
                              <p:par>
                                <p:cTn id="172" presetID="10" presetClass="entr" presetSubtype="0" fill="hold" nodeType="withEffect">
                                  <p:stCondLst>
                                    <p:cond delay="0"/>
                                  </p:stCondLst>
                                  <p:childTnLst>
                                    <p:set>
                                      <p:cBhvr>
                                        <p:cTn id="173" dur="1" fill="hold">
                                          <p:stCondLst>
                                            <p:cond delay="0"/>
                                          </p:stCondLst>
                                        </p:cTn>
                                        <p:tgtEl>
                                          <p:spTgt spid="83">
                                            <p:txEl>
                                              <p:pRg st="2" end="2"/>
                                            </p:txEl>
                                          </p:spTgt>
                                        </p:tgtEl>
                                        <p:attrNameLst>
                                          <p:attrName>style.visibility</p:attrName>
                                        </p:attrNameLst>
                                      </p:cBhvr>
                                      <p:to>
                                        <p:strVal val="visible"/>
                                      </p:to>
                                    </p:set>
                                    <p:animEffect transition="in" filter="fade">
                                      <p:cBhvr>
                                        <p:cTn id="174" dur="500"/>
                                        <p:tgtEl>
                                          <p:spTgt spid="83">
                                            <p:txEl>
                                              <p:pRg st="2" end="2"/>
                                            </p:txEl>
                                          </p:spTgt>
                                        </p:tgtEl>
                                      </p:cBhvr>
                                    </p:animEffect>
                                  </p:childTnLst>
                                </p:cTn>
                              </p:par>
                            </p:childTnLst>
                          </p:cTn>
                        </p:par>
                      </p:childTnLst>
                    </p:cTn>
                  </p:par>
                  <p:par>
                    <p:cTn id="175" fill="hold">
                      <p:stCondLst>
                        <p:cond delay="indefinite"/>
                      </p:stCondLst>
                      <p:childTnLst>
                        <p:par>
                          <p:cTn id="176" fill="hold">
                            <p:stCondLst>
                              <p:cond delay="0"/>
                            </p:stCondLst>
                            <p:childTnLst>
                              <p:par>
                                <p:cTn id="177" presetID="1" presetClass="emph" presetSubtype="2" fill="hold" grpId="1" nodeType="clickEffect">
                                  <p:stCondLst>
                                    <p:cond delay="0"/>
                                  </p:stCondLst>
                                  <p:childTnLst>
                                    <p:animClr clrSpc="rgb" dir="cw">
                                      <p:cBhvr>
                                        <p:cTn id="178" dur="2000" fill="hold"/>
                                        <p:tgtEl>
                                          <p:spTgt spid="72"/>
                                        </p:tgtEl>
                                        <p:attrNameLst>
                                          <p:attrName>fillcolor</p:attrName>
                                        </p:attrNameLst>
                                      </p:cBhvr>
                                      <p:to>
                                        <a:srgbClr val="D7E3BC"/>
                                      </p:to>
                                    </p:animClr>
                                    <p:set>
                                      <p:cBhvr>
                                        <p:cTn id="179" dur="2000" fill="hold"/>
                                        <p:tgtEl>
                                          <p:spTgt spid="72"/>
                                        </p:tgtEl>
                                        <p:attrNameLst>
                                          <p:attrName>fill.type</p:attrName>
                                        </p:attrNameLst>
                                      </p:cBhvr>
                                      <p:to>
                                        <p:strVal val="solid"/>
                                      </p:to>
                                    </p:set>
                                    <p:set>
                                      <p:cBhvr>
                                        <p:cTn id="180" dur="2000" fill="hold"/>
                                        <p:tgtEl>
                                          <p:spTgt spid="72"/>
                                        </p:tgtEl>
                                        <p:attrNameLst>
                                          <p:attrName>fill.on</p:attrName>
                                        </p:attrNameLst>
                                      </p:cBhvr>
                                      <p:to>
                                        <p:strVal val="true"/>
                                      </p:to>
                                    </p:set>
                                  </p:childTnLst>
                                </p:cTn>
                              </p:par>
                              <p:par>
                                <p:cTn id="181" presetID="1" presetClass="emph" presetSubtype="2" fill="hold" grpId="1" nodeType="withEffect">
                                  <p:stCondLst>
                                    <p:cond delay="0"/>
                                  </p:stCondLst>
                                  <p:childTnLst>
                                    <p:animClr clrSpc="rgb" dir="cw">
                                      <p:cBhvr>
                                        <p:cTn id="182" dur="2000" fill="hold"/>
                                        <p:tgtEl>
                                          <p:spTgt spid="71"/>
                                        </p:tgtEl>
                                        <p:attrNameLst>
                                          <p:attrName>fillcolor</p:attrName>
                                        </p:attrNameLst>
                                      </p:cBhvr>
                                      <p:to>
                                        <a:srgbClr val="D7E3BC"/>
                                      </p:to>
                                    </p:animClr>
                                    <p:set>
                                      <p:cBhvr>
                                        <p:cTn id="183" dur="2000" fill="hold"/>
                                        <p:tgtEl>
                                          <p:spTgt spid="71"/>
                                        </p:tgtEl>
                                        <p:attrNameLst>
                                          <p:attrName>fill.type</p:attrName>
                                        </p:attrNameLst>
                                      </p:cBhvr>
                                      <p:to>
                                        <p:strVal val="solid"/>
                                      </p:to>
                                    </p:set>
                                    <p:set>
                                      <p:cBhvr>
                                        <p:cTn id="184" dur="2000" fill="hold"/>
                                        <p:tgtEl>
                                          <p:spTgt spid="71"/>
                                        </p:tgtEl>
                                        <p:attrNameLst>
                                          <p:attrName>fill.on</p:attrName>
                                        </p:attrNameLst>
                                      </p:cBhvr>
                                      <p:to>
                                        <p:strVal val="true"/>
                                      </p:to>
                                    </p:set>
                                  </p:childTnLst>
                                </p:cTn>
                              </p:par>
                              <p:par>
                                <p:cTn id="185" presetID="1" presetClass="emph" presetSubtype="2" fill="hold" grpId="1" nodeType="withEffect">
                                  <p:stCondLst>
                                    <p:cond delay="0"/>
                                  </p:stCondLst>
                                  <p:childTnLst>
                                    <p:animClr clrSpc="rgb" dir="cw">
                                      <p:cBhvr>
                                        <p:cTn id="186" dur="2000" fill="hold"/>
                                        <p:tgtEl>
                                          <p:spTgt spid="70"/>
                                        </p:tgtEl>
                                        <p:attrNameLst>
                                          <p:attrName>fillcolor</p:attrName>
                                        </p:attrNameLst>
                                      </p:cBhvr>
                                      <p:to>
                                        <a:srgbClr val="D7E3BC"/>
                                      </p:to>
                                    </p:animClr>
                                    <p:set>
                                      <p:cBhvr>
                                        <p:cTn id="187" dur="2000" fill="hold"/>
                                        <p:tgtEl>
                                          <p:spTgt spid="70"/>
                                        </p:tgtEl>
                                        <p:attrNameLst>
                                          <p:attrName>fill.type</p:attrName>
                                        </p:attrNameLst>
                                      </p:cBhvr>
                                      <p:to>
                                        <p:strVal val="solid"/>
                                      </p:to>
                                    </p:set>
                                    <p:set>
                                      <p:cBhvr>
                                        <p:cTn id="188" dur="2000" fill="hold"/>
                                        <p:tgtEl>
                                          <p:spTgt spid="70"/>
                                        </p:tgtEl>
                                        <p:attrNameLst>
                                          <p:attrName>fill.on</p:attrName>
                                        </p:attrNameLst>
                                      </p:cBhvr>
                                      <p:to>
                                        <p:strVal val="true"/>
                                      </p:to>
                                    </p:set>
                                  </p:childTnLst>
                                </p:cTn>
                              </p:par>
                              <p:par>
                                <p:cTn id="189" presetID="1" presetClass="emph" presetSubtype="2" fill="hold" grpId="1" nodeType="withEffect">
                                  <p:stCondLst>
                                    <p:cond delay="0"/>
                                  </p:stCondLst>
                                  <p:childTnLst>
                                    <p:animClr clrSpc="rgb" dir="cw">
                                      <p:cBhvr>
                                        <p:cTn id="190" dur="2000" fill="hold"/>
                                        <p:tgtEl>
                                          <p:spTgt spid="69"/>
                                        </p:tgtEl>
                                        <p:attrNameLst>
                                          <p:attrName>fillcolor</p:attrName>
                                        </p:attrNameLst>
                                      </p:cBhvr>
                                      <p:to>
                                        <a:srgbClr val="D7E3BC"/>
                                      </p:to>
                                    </p:animClr>
                                    <p:set>
                                      <p:cBhvr>
                                        <p:cTn id="191" dur="2000" fill="hold"/>
                                        <p:tgtEl>
                                          <p:spTgt spid="69"/>
                                        </p:tgtEl>
                                        <p:attrNameLst>
                                          <p:attrName>fill.type</p:attrName>
                                        </p:attrNameLst>
                                      </p:cBhvr>
                                      <p:to>
                                        <p:strVal val="solid"/>
                                      </p:to>
                                    </p:set>
                                    <p:set>
                                      <p:cBhvr>
                                        <p:cTn id="192" dur="2000" fill="hold"/>
                                        <p:tgtEl>
                                          <p:spTgt spid="69"/>
                                        </p:tgtEl>
                                        <p:attrNameLst>
                                          <p:attrName>fill.on</p:attrName>
                                        </p:attrNameLst>
                                      </p:cBhvr>
                                      <p:to>
                                        <p:strVal val="true"/>
                                      </p:to>
                                    </p:set>
                                  </p:childTnLst>
                                </p:cTn>
                              </p:par>
                              <p:par>
                                <p:cTn id="193" presetID="1" presetClass="emph" presetSubtype="2" fill="hold" grpId="1" nodeType="withEffect">
                                  <p:stCondLst>
                                    <p:cond delay="0"/>
                                  </p:stCondLst>
                                  <p:childTnLst>
                                    <p:animClr clrSpc="rgb" dir="cw">
                                      <p:cBhvr>
                                        <p:cTn id="194" dur="2000" fill="hold"/>
                                        <p:tgtEl>
                                          <p:spTgt spid="68"/>
                                        </p:tgtEl>
                                        <p:attrNameLst>
                                          <p:attrName>fillcolor</p:attrName>
                                        </p:attrNameLst>
                                      </p:cBhvr>
                                      <p:to>
                                        <a:srgbClr val="D7E3BC"/>
                                      </p:to>
                                    </p:animClr>
                                    <p:set>
                                      <p:cBhvr>
                                        <p:cTn id="195" dur="2000" fill="hold"/>
                                        <p:tgtEl>
                                          <p:spTgt spid="68"/>
                                        </p:tgtEl>
                                        <p:attrNameLst>
                                          <p:attrName>fill.type</p:attrName>
                                        </p:attrNameLst>
                                      </p:cBhvr>
                                      <p:to>
                                        <p:strVal val="solid"/>
                                      </p:to>
                                    </p:set>
                                    <p:set>
                                      <p:cBhvr>
                                        <p:cTn id="196" dur="2000" fill="hold"/>
                                        <p:tgtEl>
                                          <p:spTgt spid="68"/>
                                        </p:tgtEl>
                                        <p:attrNameLst>
                                          <p:attrName>fill.on</p:attrName>
                                        </p:attrNameLst>
                                      </p:cBhvr>
                                      <p:to>
                                        <p:strVal val="true"/>
                                      </p:to>
                                    </p:set>
                                  </p:childTnLst>
                                </p:cTn>
                              </p:par>
                              <p:par>
                                <p:cTn id="197" presetID="1" presetClass="emph" presetSubtype="2" fill="hold" grpId="1" nodeType="withEffect">
                                  <p:stCondLst>
                                    <p:cond delay="0"/>
                                  </p:stCondLst>
                                  <p:childTnLst>
                                    <p:animClr clrSpc="rgb" dir="cw">
                                      <p:cBhvr>
                                        <p:cTn id="198" dur="2000" fill="hold"/>
                                        <p:tgtEl>
                                          <p:spTgt spid="67"/>
                                        </p:tgtEl>
                                        <p:attrNameLst>
                                          <p:attrName>fillcolor</p:attrName>
                                        </p:attrNameLst>
                                      </p:cBhvr>
                                      <p:to>
                                        <a:srgbClr val="D7E3BC"/>
                                      </p:to>
                                    </p:animClr>
                                    <p:set>
                                      <p:cBhvr>
                                        <p:cTn id="199" dur="2000" fill="hold"/>
                                        <p:tgtEl>
                                          <p:spTgt spid="67"/>
                                        </p:tgtEl>
                                        <p:attrNameLst>
                                          <p:attrName>fill.type</p:attrName>
                                        </p:attrNameLst>
                                      </p:cBhvr>
                                      <p:to>
                                        <p:strVal val="solid"/>
                                      </p:to>
                                    </p:set>
                                    <p:set>
                                      <p:cBhvr>
                                        <p:cTn id="200" dur="2000" fill="hold"/>
                                        <p:tgtEl>
                                          <p:spTgt spid="67"/>
                                        </p:tgtEl>
                                        <p:attrNameLst>
                                          <p:attrName>fill.on</p:attrName>
                                        </p:attrNameLst>
                                      </p:cBhvr>
                                      <p:to>
                                        <p:strVal val="true"/>
                                      </p:to>
                                    </p:set>
                                  </p:childTnLst>
                                </p:cTn>
                              </p:par>
                              <p:par>
                                <p:cTn id="201" presetID="1" presetClass="emph" presetSubtype="2" fill="hold" grpId="1" nodeType="withEffect">
                                  <p:stCondLst>
                                    <p:cond delay="0"/>
                                  </p:stCondLst>
                                  <p:childTnLst>
                                    <p:animClr clrSpc="rgb" dir="cw">
                                      <p:cBhvr>
                                        <p:cTn id="202" dur="2000" fill="hold"/>
                                        <p:tgtEl>
                                          <p:spTgt spid="66"/>
                                        </p:tgtEl>
                                        <p:attrNameLst>
                                          <p:attrName>fillcolor</p:attrName>
                                        </p:attrNameLst>
                                      </p:cBhvr>
                                      <p:to>
                                        <a:srgbClr val="D7E3BC"/>
                                      </p:to>
                                    </p:animClr>
                                    <p:set>
                                      <p:cBhvr>
                                        <p:cTn id="203" dur="2000" fill="hold"/>
                                        <p:tgtEl>
                                          <p:spTgt spid="66"/>
                                        </p:tgtEl>
                                        <p:attrNameLst>
                                          <p:attrName>fill.type</p:attrName>
                                        </p:attrNameLst>
                                      </p:cBhvr>
                                      <p:to>
                                        <p:strVal val="solid"/>
                                      </p:to>
                                    </p:set>
                                    <p:set>
                                      <p:cBhvr>
                                        <p:cTn id="204" dur="2000" fill="hold"/>
                                        <p:tgtEl>
                                          <p:spTgt spid="66"/>
                                        </p:tgtEl>
                                        <p:attrNameLst>
                                          <p:attrName>fill.on</p:attrName>
                                        </p:attrNameLst>
                                      </p:cBhvr>
                                      <p:to>
                                        <p:strVal val="true"/>
                                      </p:to>
                                    </p:set>
                                  </p:childTnLst>
                                </p:cTn>
                              </p:par>
                              <p:par>
                                <p:cTn id="205" presetID="1" presetClass="emph" presetSubtype="2" fill="hold" grpId="1" nodeType="withEffect">
                                  <p:stCondLst>
                                    <p:cond delay="0"/>
                                  </p:stCondLst>
                                  <p:childTnLst>
                                    <p:animClr clrSpc="rgb" dir="cw">
                                      <p:cBhvr>
                                        <p:cTn id="206" dur="2000" fill="hold"/>
                                        <p:tgtEl>
                                          <p:spTgt spid="65"/>
                                        </p:tgtEl>
                                        <p:attrNameLst>
                                          <p:attrName>fillcolor</p:attrName>
                                        </p:attrNameLst>
                                      </p:cBhvr>
                                      <p:to>
                                        <a:srgbClr val="D7E3BC"/>
                                      </p:to>
                                    </p:animClr>
                                    <p:set>
                                      <p:cBhvr>
                                        <p:cTn id="207" dur="2000" fill="hold"/>
                                        <p:tgtEl>
                                          <p:spTgt spid="65"/>
                                        </p:tgtEl>
                                        <p:attrNameLst>
                                          <p:attrName>fill.type</p:attrName>
                                        </p:attrNameLst>
                                      </p:cBhvr>
                                      <p:to>
                                        <p:strVal val="solid"/>
                                      </p:to>
                                    </p:set>
                                    <p:set>
                                      <p:cBhvr>
                                        <p:cTn id="208" dur="2000" fill="hold"/>
                                        <p:tgtEl>
                                          <p:spTgt spid="65"/>
                                        </p:tgtEl>
                                        <p:attrNameLst>
                                          <p:attrName>fill.on</p:attrName>
                                        </p:attrNameLst>
                                      </p:cBhvr>
                                      <p:to>
                                        <p:strVal val="true"/>
                                      </p:to>
                                    </p:set>
                                  </p:childTnLst>
                                </p:cTn>
                              </p:par>
                              <p:par>
                                <p:cTn id="209" presetID="10" presetClass="entr" presetSubtype="0" fill="hold" nodeType="withEffect">
                                  <p:stCondLst>
                                    <p:cond delay="0"/>
                                  </p:stCondLst>
                                  <p:childTnLst>
                                    <p:set>
                                      <p:cBhvr>
                                        <p:cTn id="210" dur="1" fill="hold">
                                          <p:stCondLst>
                                            <p:cond delay="0"/>
                                          </p:stCondLst>
                                        </p:cTn>
                                        <p:tgtEl>
                                          <p:spTgt spid="84">
                                            <p:txEl>
                                              <p:pRg st="0" end="0"/>
                                            </p:txEl>
                                          </p:spTgt>
                                        </p:tgtEl>
                                        <p:attrNameLst>
                                          <p:attrName>style.visibility</p:attrName>
                                        </p:attrNameLst>
                                      </p:cBhvr>
                                      <p:to>
                                        <p:strVal val="visible"/>
                                      </p:to>
                                    </p:set>
                                    <p:animEffect transition="in" filter="fade">
                                      <p:cBhvr>
                                        <p:cTn id="211" dur="500"/>
                                        <p:tgtEl>
                                          <p:spTgt spid="84">
                                            <p:txEl>
                                              <p:pRg st="0" end="0"/>
                                            </p:txEl>
                                          </p:spTgt>
                                        </p:tgtEl>
                                      </p:cBhvr>
                                    </p:animEffect>
                                  </p:childTnLst>
                                </p:cTn>
                              </p:par>
                            </p:childTnLst>
                          </p:cTn>
                        </p:par>
                      </p:childTnLst>
                    </p:cTn>
                  </p:par>
                  <p:par>
                    <p:cTn id="212" fill="hold">
                      <p:stCondLst>
                        <p:cond delay="indefinite"/>
                      </p:stCondLst>
                      <p:childTnLst>
                        <p:par>
                          <p:cTn id="213" fill="hold">
                            <p:stCondLst>
                              <p:cond delay="0"/>
                            </p:stCondLst>
                            <p:childTnLst>
                              <p:par>
                                <p:cTn id="214" presetID="1" presetClass="emph" presetSubtype="2" fill="hold" grpId="1" nodeType="clickEffect">
                                  <p:stCondLst>
                                    <p:cond delay="0"/>
                                  </p:stCondLst>
                                  <p:childTnLst>
                                    <p:animClr clrSpc="rgb" dir="cw">
                                      <p:cBhvr>
                                        <p:cTn id="215" dur="2000" fill="hold"/>
                                        <p:tgtEl>
                                          <p:spTgt spid="64"/>
                                        </p:tgtEl>
                                        <p:attrNameLst>
                                          <p:attrName>fillcolor</p:attrName>
                                        </p:attrNameLst>
                                      </p:cBhvr>
                                      <p:to>
                                        <a:srgbClr val="E5B9B7"/>
                                      </p:to>
                                    </p:animClr>
                                    <p:set>
                                      <p:cBhvr>
                                        <p:cTn id="216" dur="2000" fill="hold"/>
                                        <p:tgtEl>
                                          <p:spTgt spid="64"/>
                                        </p:tgtEl>
                                        <p:attrNameLst>
                                          <p:attrName>fill.type</p:attrName>
                                        </p:attrNameLst>
                                      </p:cBhvr>
                                      <p:to>
                                        <p:strVal val="solid"/>
                                      </p:to>
                                    </p:set>
                                    <p:set>
                                      <p:cBhvr>
                                        <p:cTn id="217" dur="2000" fill="hold"/>
                                        <p:tgtEl>
                                          <p:spTgt spid="64"/>
                                        </p:tgtEl>
                                        <p:attrNameLst>
                                          <p:attrName>fill.on</p:attrName>
                                        </p:attrNameLst>
                                      </p:cBhvr>
                                      <p:to>
                                        <p:strVal val="true"/>
                                      </p:to>
                                    </p:set>
                                  </p:childTnLst>
                                </p:cTn>
                              </p:par>
                              <p:par>
                                <p:cTn id="218" presetID="1" presetClass="emph" presetSubtype="2" fill="hold" grpId="1" nodeType="withEffect">
                                  <p:stCondLst>
                                    <p:cond delay="0"/>
                                  </p:stCondLst>
                                  <p:childTnLst>
                                    <p:animClr clrSpc="rgb" dir="cw">
                                      <p:cBhvr>
                                        <p:cTn id="219" dur="2000" fill="hold"/>
                                        <p:tgtEl>
                                          <p:spTgt spid="63"/>
                                        </p:tgtEl>
                                        <p:attrNameLst>
                                          <p:attrName>fillcolor</p:attrName>
                                        </p:attrNameLst>
                                      </p:cBhvr>
                                      <p:to>
                                        <a:srgbClr val="E5B9B7"/>
                                      </p:to>
                                    </p:animClr>
                                    <p:set>
                                      <p:cBhvr>
                                        <p:cTn id="220" dur="2000" fill="hold"/>
                                        <p:tgtEl>
                                          <p:spTgt spid="63"/>
                                        </p:tgtEl>
                                        <p:attrNameLst>
                                          <p:attrName>fill.type</p:attrName>
                                        </p:attrNameLst>
                                      </p:cBhvr>
                                      <p:to>
                                        <p:strVal val="solid"/>
                                      </p:to>
                                    </p:set>
                                    <p:set>
                                      <p:cBhvr>
                                        <p:cTn id="221" dur="2000" fill="hold"/>
                                        <p:tgtEl>
                                          <p:spTgt spid="63"/>
                                        </p:tgtEl>
                                        <p:attrNameLst>
                                          <p:attrName>fill.on</p:attrName>
                                        </p:attrNameLst>
                                      </p:cBhvr>
                                      <p:to>
                                        <p:strVal val="true"/>
                                      </p:to>
                                    </p:set>
                                  </p:childTnLst>
                                </p:cTn>
                              </p:par>
                              <p:par>
                                <p:cTn id="222" presetID="1" presetClass="emph" presetSubtype="2" fill="hold" grpId="1" nodeType="withEffect">
                                  <p:stCondLst>
                                    <p:cond delay="0"/>
                                  </p:stCondLst>
                                  <p:childTnLst>
                                    <p:animClr clrSpc="rgb" dir="cw">
                                      <p:cBhvr>
                                        <p:cTn id="223" dur="2000" fill="hold"/>
                                        <p:tgtEl>
                                          <p:spTgt spid="62"/>
                                        </p:tgtEl>
                                        <p:attrNameLst>
                                          <p:attrName>fillcolor</p:attrName>
                                        </p:attrNameLst>
                                      </p:cBhvr>
                                      <p:to>
                                        <a:srgbClr val="E5B9B7"/>
                                      </p:to>
                                    </p:animClr>
                                    <p:set>
                                      <p:cBhvr>
                                        <p:cTn id="224" dur="2000" fill="hold"/>
                                        <p:tgtEl>
                                          <p:spTgt spid="62"/>
                                        </p:tgtEl>
                                        <p:attrNameLst>
                                          <p:attrName>fill.type</p:attrName>
                                        </p:attrNameLst>
                                      </p:cBhvr>
                                      <p:to>
                                        <p:strVal val="solid"/>
                                      </p:to>
                                    </p:set>
                                    <p:set>
                                      <p:cBhvr>
                                        <p:cTn id="225" dur="2000" fill="hold"/>
                                        <p:tgtEl>
                                          <p:spTgt spid="62"/>
                                        </p:tgtEl>
                                        <p:attrNameLst>
                                          <p:attrName>fill.on</p:attrName>
                                        </p:attrNameLst>
                                      </p:cBhvr>
                                      <p:to>
                                        <p:strVal val="true"/>
                                      </p:to>
                                    </p:set>
                                  </p:childTnLst>
                                </p:cTn>
                              </p:par>
                              <p:par>
                                <p:cTn id="226" presetID="1" presetClass="emph" presetSubtype="2" fill="hold" grpId="1" nodeType="withEffect">
                                  <p:stCondLst>
                                    <p:cond delay="0"/>
                                  </p:stCondLst>
                                  <p:childTnLst>
                                    <p:animClr clrSpc="rgb" dir="cw">
                                      <p:cBhvr>
                                        <p:cTn id="227" dur="2000" fill="hold"/>
                                        <p:tgtEl>
                                          <p:spTgt spid="61"/>
                                        </p:tgtEl>
                                        <p:attrNameLst>
                                          <p:attrName>fillcolor</p:attrName>
                                        </p:attrNameLst>
                                      </p:cBhvr>
                                      <p:to>
                                        <a:srgbClr val="E5B9B7"/>
                                      </p:to>
                                    </p:animClr>
                                    <p:set>
                                      <p:cBhvr>
                                        <p:cTn id="228" dur="2000" fill="hold"/>
                                        <p:tgtEl>
                                          <p:spTgt spid="61"/>
                                        </p:tgtEl>
                                        <p:attrNameLst>
                                          <p:attrName>fill.type</p:attrName>
                                        </p:attrNameLst>
                                      </p:cBhvr>
                                      <p:to>
                                        <p:strVal val="solid"/>
                                      </p:to>
                                    </p:set>
                                    <p:set>
                                      <p:cBhvr>
                                        <p:cTn id="229" dur="2000" fill="hold"/>
                                        <p:tgtEl>
                                          <p:spTgt spid="61"/>
                                        </p:tgtEl>
                                        <p:attrNameLst>
                                          <p:attrName>fill.on</p:attrName>
                                        </p:attrNameLst>
                                      </p:cBhvr>
                                      <p:to>
                                        <p:strVal val="true"/>
                                      </p:to>
                                    </p:set>
                                  </p:childTnLst>
                                </p:cTn>
                              </p:par>
                              <p:par>
                                <p:cTn id="230" presetID="1" presetClass="emph" presetSubtype="2" fill="hold" grpId="1" nodeType="withEffect">
                                  <p:stCondLst>
                                    <p:cond delay="0"/>
                                  </p:stCondLst>
                                  <p:childTnLst>
                                    <p:animClr clrSpc="rgb" dir="cw">
                                      <p:cBhvr>
                                        <p:cTn id="231" dur="2000" fill="hold"/>
                                        <p:tgtEl>
                                          <p:spTgt spid="60"/>
                                        </p:tgtEl>
                                        <p:attrNameLst>
                                          <p:attrName>fillcolor</p:attrName>
                                        </p:attrNameLst>
                                      </p:cBhvr>
                                      <p:to>
                                        <a:srgbClr val="E5B9B7"/>
                                      </p:to>
                                    </p:animClr>
                                    <p:set>
                                      <p:cBhvr>
                                        <p:cTn id="232" dur="2000" fill="hold"/>
                                        <p:tgtEl>
                                          <p:spTgt spid="60"/>
                                        </p:tgtEl>
                                        <p:attrNameLst>
                                          <p:attrName>fill.type</p:attrName>
                                        </p:attrNameLst>
                                      </p:cBhvr>
                                      <p:to>
                                        <p:strVal val="solid"/>
                                      </p:to>
                                    </p:set>
                                    <p:set>
                                      <p:cBhvr>
                                        <p:cTn id="233" dur="2000" fill="hold"/>
                                        <p:tgtEl>
                                          <p:spTgt spid="60"/>
                                        </p:tgtEl>
                                        <p:attrNameLst>
                                          <p:attrName>fill.on</p:attrName>
                                        </p:attrNameLst>
                                      </p:cBhvr>
                                      <p:to>
                                        <p:strVal val="true"/>
                                      </p:to>
                                    </p:set>
                                  </p:childTnLst>
                                </p:cTn>
                              </p:par>
                              <p:par>
                                <p:cTn id="234" presetID="10" presetClass="entr" presetSubtype="0" fill="hold" nodeType="withEffect">
                                  <p:stCondLst>
                                    <p:cond delay="0"/>
                                  </p:stCondLst>
                                  <p:childTnLst>
                                    <p:set>
                                      <p:cBhvr>
                                        <p:cTn id="235" dur="1" fill="hold">
                                          <p:stCondLst>
                                            <p:cond delay="0"/>
                                          </p:stCondLst>
                                        </p:cTn>
                                        <p:tgtEl>
                                          <p:spTgt spid="84">
                                            <p:txEl>
                                              <p:pRg st="1" end="1"/>
                                            </p:txEl>
                                          </p:spTgt>
                                        </p:tgtEl>
                                        <p:attrNameLst>
                                          <p:attrName>style.visibility</p:attrName>
                                        </p:attrNameLst>
                                      </p:cBhvr>
                                      <p:to>
                                        <p:strVal val="visible"/>
                                      </p:to>
                                    </p:set>
                                    <p:animEffect transition="in" filter="fade">
                                      <p:cBhvr>
                                        <p:cTn id="236" dur="500"/>
                                        <p:tgtEl>
                                          <p:spTgt spid="84">
                                            <p:txEl>
                                              <p:pRg st="1" end="1"/>
                                            </p:txEl>
                                          </p:spTgt>
                                        </p:tgtEl>
                                      </p:cBhvr>
                                    </p:animEffect>
                                  </p:childTnLst>
                                </p:cTn>
                              </p:par>
                            </p:childTnLst>
                          </p:cTn>
                        </p:par>
                      </p:childTnLst>
                    </p:cTn>
                  </p:par>
                  <p:par>
                    <p:cTn id="237" fill="hold">
                      <p:stCondLst>
                        <p:cond delay="indefinite"/>
                      </p:stCondLst>
                      <p:childTnLst>
                        <p:par>
                          <p:cTn id="238" fill="hold">
                            <p:stCondLst>
                              <p:cond delay="0"/>
                            </p:stCondLst>
                            <p:childTnLst>
                              <p:par>
                                <p:cTn id="239" presetID="1" presetClass="emph" presetSubtype="2" fill="hold" nodeType="clickEffect">
                                  <p:stCondLst>
                                    <p:cond delay="0"/>
                                  </p:stCondLst>
                                  <p:childTnLst>
                                    <p:animClr clrSpc="rgb" dir="cw">
                                      <p:cBhvr>
                                        <p:cTn id="240" dur="2000" fill="hold"/>
                                        <p:tgtEl>
                                          <p:spTgt spid="59"/>
                                        </p:tgtEl>
                                        <p:attrNameLst>
                                          <p:attrName>fillcolor</p:attrName>
                                        </p:attrNameLst>
                                      </p:cBhvr>
                                      <p:to>
                                        <a:srgbClr val="B8CCE4"/>
                                      </p:to>
                                    </p:animClr>
                                    <p:set>
                                      <p:cBhvr>
                                        <p:cTn id="241" dur="2000" fill="hold"/>
                                        <p:tgtEl>
                                          <p:spTgt spid="59"/>
                                        </p:tgtEl>
                                        <p:attrNameLst>
                                          <p:attrName>fill.type</p:attrName>
                                        </p:attrNameLst>
                                      </p:cBhvr>
                                      <p:to>
                                        <p:strVal val="solid"/>
                                      </p:to>
                                    </p:set>
                                    <p:set>
                                      <p:cBhvr>
                                        <p:cTn id="242" dur="2000" fill="hold"/>
                                        <p:tgtEl>
                                          <p:spTgt spid="59"/>
                                        </p:tgtEl>
                                        <p:attrNameLst>
                                          <p:attrName>fill.on</p:attrName>
                                        </p:attrNameLst>
                                      </p:cBhvr>
                                      <p:to>
                                        <p:strVal val="true"/>
                                      </p:to>
                                    </p:set>
                                  </p:childTnLst>
                                </p:cTn>
                              </p:par>
                              <p:par>
                                <p:cTn id="243" presetID="1" presetClass="emph" presetSubtype="2" fill="hold" nodeType="withEffect">
                                  <p:stCondLst>
                                    <p:cond delay="0"/>
                                  </p:stCondLst>
                                  <p:childTnLst>
                                    <p:animClr clrSpc="rgb" dir="cw">
                                      <p:cBhvr>
                                        <p:cTn id="244" dur="2000" fill="hold"/>
                                        <p:tgtEl>
                                          <p:spTgt spid="58"/>
                                        </p:tgtEl>
                                        <p:attrNameLst>
                                          <p:attrName>fillcolor</p:attrName>
                                        </p:attrNameLst>
                                      </p:cBhvr>
                                      <p:to>
                                        <a:srgbClr val="B8CCE4"/>
                                      </p:to>
                                    </p:animClr>
                                    <p:set>
                                      <p:cBhvr>
                                        <p:cTn id="245" dur="2000" fill="hold"/>
                                        <p:tgtEl>
                                          <p:spTgt spid="58"/>
                                        </p:tgtEl>
                                        <p:attrNameLst>
                                          <p:attrName>fill.type</p:attrName>
                                        </p:attrNameLst>
                                      </p:cBhvr>
                                      <p:to>
                                        <p:strVal val="solid"/>
                                      </p:to>
                                    </p:set>
                                    <p:set>
                                      <p:cBhvr>
                                        <p:cTn id="246" dur="2000" fill="hold"/>
                                        <p:tgtEl>
                                          <p:spTgt spid="58"/>
                                        </p:tgtEl>
                                        <p:attrNameLst>
                                          <p:attrName>fill.on</p:attrName>
                                        </p:attrNameLst>
                                      </p:cBhvr>
                                      <p:to>
                                        <p:strVal val="true"/>
                                      </p:to>
                                    </p:set>
                                  </p:childTnLst>
                                </p:cTn>
                              </p:par>
                              <p:par>
                                <p:cTn id="247" presetID="1" presetClass="emph" presetSubtype="2" fill="hold" nodeType="withEffect">
                                  <p:stCondLst>
                                    <p:cond delay="0"/>
                                  </p:stCondLst>
                                  <p:childTnLst>
                                    <p:animClr clrSpc="rgb" dir="cw">
                                      <p:cBhvr>
                                        <p:cTn id="248" dur="2000" fill="hold"/>
                                        <p:tgtEl>
                                          <p:spTgt spid="57"/>
                                        </p:tgtEl>
                                        <p:attrNameLst>
                                          <p:attrName>fillcolor</p:attrName>
                                        </p:attrNameLst>
                                      </p:cBhvr>
                                      <p:to>
                                        <a:srgbClr val="B8CCE4"/>
                                      </p:to>
                                    </p:animClr>
                                    <p:set>
                                      <p:cBhvr>
                                        <p:cTn id="249" dur="2000" fill="hold"/>
                                        <p:tgtEl>
                                          <p:spTgt spid="57"/>
                                        </p:tgtEl>
                                        <p:attrNameLst>
                                          <p:attrName>fill.type</p:attrName>
                                        </p:attrNameLst>
                                      </p:cBhvr>
                                      <p:to>
                                        <p:strVal val="solid"/>
                                      </p:to>
                                    </p:set>
                                    <p:set>
                                      <p:cBhvr>
                                        <p:cTn id="250" dur="2000" fill="hold"/>
                                        <p:tgtEl>
                                          <p:spTgt spid="57"/>
                                        </p:tgtEl>
                                        <p:attrNameLst>
                                          <p:attrName>fill.on</p:attrName>
                                        </p:attrNameLst>
                                      </p:cBhvr>
                                      <p:to>
                                        <p:strVal val="true"/>
                                      </p:to>
                                    </p:set>
                                  </p:childTnLst>
                                </p:cTn>
                              </p:par>
                              <p:par>
                                <p:cTn id="251" presetID="1" presetClass="emph" presetSubtype="2" fill="hold" nodeType="withEffect">
                                  <p:stCondLst>
                                    <p:cond delay="0"/>
                                  </p:stCondLst>
                                  <p:childTnLst>
                                    <p:animClr clrSpc="rgb" dir="cw">
                                      <p:cBhvr>
                                        <p:cTn id="252" dur="2000" fill="hold"/>
                                        <p:tgtEl>
                                          <p:spTgt spid="56"/>
                                        </p:tgtEl>
                                        <p:attrNameLst>
                                          <p:attrName>fillcolor</p:attrName>
                                        </p:attrNameLst>
                                      </p:cBhvr>
                                      <p:to>
                                        <a:srgbClr val="B8CCE4"/>
                                      </p:to>
                                    </p:animClr>
                                    <p:set>
                                      <p:cBhvr>
                                        <p:cTn id="253" dur="2000" fill="hold"/>
                                        <p:tgtEl>
                                          <p:spTgt spid="56"/>
                                        </p:tgtEl>
                                        <p:attrNameLst>
                                          <p:attrName>fill.type</p:attrName>
                                        </p:attrNameLst>
                                      </p:cBhvr>
                                      <p:to>
                                        <p:strVal val="solid"/>
                                      </p:to>
                                    </p:set>
                                    <p:set>
                                      <p:cBhvr>
                                        <p:cTn id="254" dur="2000" fill="hold"/>
                                        <p:tgtEl>
                                          <p:spTgt spid="56"/>
                                        </p:tgtEl>
                                        <p:attrNameLst>
                                          <p:attrName>fill.on</p:attrName>
                                        </p:attrNameLst>
                                      </p:cBhvr>
                                      <p:to>
                                        <p:strVal val="true"/>
                                      </p:to>
                                    </p:set>
                                  </p:childTnLst>
                                </p:cTn>
                              </p:par>
                              <p:par>
                                <p:cTn id="255" presetID="1" presetClass="emph" presetSubtype="2" fill="hold" nodeType="withEffect">
                                  <p:stCondLst>
                                    <p:cond delay="0"/>
                                  </p:stCondLst>
                                  <p:childTnLst>
                                    <p:animClr clrSpc="rgb" dir="cw">
                                      <p:cBhvr>
                                        <p:cTn id="256" dur="2000" fill="hold"/>
                                        <p:tgtEl>
                                          <p:spTgt spid="55"/>
                                        </p:tgtEl>
                                        <p:attrNameLst>
                                          <p:attrName>fillcolor</p:attrName>
                                        </p:attrNameLst>
                                      </p:cBhvr>
                                      <p:to>
                                        <a:srgbClr val="B8CCE4"/>
                                      </p:to>
                                    </p:animClr>
                                    <p:set>
                                      <p:cBhvr>
                                        <p:cTn id="257" dur="2000" fill="hold"/>
                                        <p:tgtEl>
                                          <p:spTgt spid="55"/>
                                        </p:tgtEl>
                                        <p:attrNameLst>
                                          <p:attrName>fill.type</p:attrName>
                                        </p:attrNameLst>
                                      </p:cBhvr>
                                      <p:to>
                                        <p:strVal val="solid"/>
                                      </p:to>
                                    </p:set>
                                    <p:set>
                                      <p:cBhvr>
                                        <p:cTn id="258" dur="2000" fill="hold"/>
                                        <p:tgtEl>
                                          <p:spTgt spid="55"/>
                                        </p:tgtEl>
                                        <p:attrNameLst>
                                          <p:attrName>fill.on</p:attrName>
                                        </p:attrNameLst>
                                      </p:cBhvr>
                                      <p:to>
                                        <p:strVal val="true"/>
                                      </p:to>
                                    </p:set>
                                  </p:childTnLst>
                                </p:cTn>
                              </p:par>
                              <p:par>
                                <p:cTn id="259" presetID="1" presetClass="emph" presetSubtype="2" fill="hold" nodeType="withEffect">
                                  <p:stCondLst>
                                    <p:cond delay="0"/>
                                  </p:stCondLst>
                                  <p:childTnLst>
                                    <p:animClr clrSpc="rgb" dir="cw">
                                      <p:cBhvr>
                                        <p:cTn id="260" dur="2000" fill="hold"/>
                                        <p:tgtEl>
                                          <p:spTgt spid="54"/>
                                        </p:tgtEl>
                                        <p:attrNameLst>
                                          <p:attrName>fillcolor</p:attrName>
                                        </p:attrNameLst>
                                      </p:cBhvr>
                                      <p:to>
                                        <a:srgbClr val="B8CCE4"/>
                                      </p:to>
                                    </p:animClr>
                                    <p:set>
                                      <p:cBhvr>
                                        <p:cTn id="261" dur="2000" fill="hold"/>
                                        <p:tgtEl>
                                          <p:spTgt spid="54"/>
                                        </p:tgtEl>
                                        <p:attrNameLst>
                                          <p:attrName>fill.type</p:attrName>
                                        </p:attrNameLst>
                                      </p:cBhvr>
                                      <p:to>
                                        <p:strVal val="solid"/>
                                      </p:to>
                                    </p:set>
                                    <p:set>
                                      <p:cBhvr>
                                        <p:cTn id="262" dur="2000" fill="hold"/>
                                        <p:tgtEl>
                                          <p:spTgt spid="54"/>
                                        </p:tgtEl>
                                        <p:attrNameLst>
                                          <p:attrName>fill.on</p:attrName>
                                        </p:attrNameLst>
                                      </p:cBhvr>
                                      <p:to>
                                        <p:strVal val="true"/>
                                      </p:to>
                                    </p:set>
                                  </p:childTnLst>
                                </p:cTn>
                              </p:par>
                              <p:par>
                                <p:cTn id="263" presetID="1" presetClass="emph" presetSubtype="2" fill="hold" nodeType="withEffect">
                                  <p:stCondLst>
                                    <p:cond delay="0"/>
                                  </p:stCondLst>
                                  <p:childTnLst>
                                    <p:animClr clrSpc="rgb" dir="cw">
                                      <p:cBhvr>
                                        <p:cTn id="264" dur="2000" fill="hold"/>
                                        <p:tgtEl>
                                          <p:spTgt spid="52"/>
                                        </p:tgtEl>
                                        <p:attrNameLst>
                                          <p:attrName>fillcolor</p:attrName>
                                        </p:attrNameLst>
                                      </p:cBhvr>
                                      <p:to>
                                        <a:srgbClr val="B8CCE4"/>
                                      </p:to>
                                    </p:animClr>
                                    <p:set>
                                      <p:cBhvr>
                                        <p:cTn id="265" dur="2000" fill="hold"/>
                                        <p:tgtEl>
                                          <p:spTgt spid="52"/>
                                        </p:tgtEl>
                                        <p:attrNameLst>
                                          <p:attrName>fill.type</p:attrName>
                                        </p:attrNameLst>
                                      </p:cBhvr>
                                      <p:to>
                                        <p:strVal val="solid"/>
                                      </p:to>
                                    </p:set>
                                    <p:set>
                                      <p:cBhvr>
                                        <p:cTn id="266" dur="2000" fill="hold"/>
                                        <p:tgtEl>
                                          <p:spTgt spid="52"/>
                                        </p:tgtEl>
                                        <p:attrNameLst>
                                          <p:attrName>fill.on</p:attrName>
                                        </p:attrNameLst>
                                      </p:cBhvr>
                                      <p:to>
                                        <p:strVal val="true"/>
                                      </p:to>
                                    </p:set>
                                  </p:childTnLst>
                                </p:cTn>
                              </p:par>
                              <p:par>
                                <p:cTn id="267" presetID="1" presetClass="emph" presetSubtype="2" fill="hold" nodeType="withEffect">
                                  <p:stCondLst>
                                    <p:cond delay="0"/>
                                  </p:stCondLst>
                                  <p:childTnLst>
                                    <p:animClr clrSpc="rgb" dir="cw">
                                      <p:cBhvr>
                                        <p:cTn id="268" dur="2000" fill="hold"/>
                                        <p:tgtEl>
                                          <p:spTgt spid="53"/>
                                        </p:tgtEl>
                                        <p:attrNameLst>
                                          <p:attrName>fillcolor</p:attrName>
                                        </p:attrNameLst>
                                      </p:cBhvr>
                                      <p:to>
                                        <a:srgbClr val="B8CCE4"/>
                                      </p:to>
                                    </p:animClr>
                                    <p:set>
                                      <p:cBhvr>
                                        <p:cTn id="269" dur="2000" fill="hold"/>
                                        <p:tgtEl>
                                          <p:spTgt spid="53"/>
                                        </p:tgtEl>
                                        <p:attrNameLst>
                                          <p:attrName>fill.type</p:attrName>
                                        </p:attrNameLst>
                                      </p:cBhvr>
                                      <p:to>
                                        <p:strVal val="solid"/>
                                      </p:to>
                                    </p:set>
                                    <p:set>
                                      <p:cBhvr>
                                        <p:cTn id="270" dur="2000" fill="hold"/>
                                        <p:tgtEl>
                                          <p:spTgt spid="53"/>
                                        </p:tgtEl>
                                        <p:attrNameLst>
                                          <p:attrName>fill.on</p:attrName>
                                        </p:attrNameLst>
                                      </p:cBhvr>
                                      <p:to>
                                        <p:strVal val="true"/>
                                      </p:to>
                                    </p:set>
                                  </p:childTnLst>
                                </p:cTn>
                              </p:par>
                              <p:par>
                                <p:cTn id="271" presetID="10" presetClass="entr" presetSubtype="0" fill="hold" nodeType="withEffect">
                                  <p:stCondLst>
                                    <p:cond delay="0"/>
                                  </p:stCondLst>
                                  <p:childTnLst>
                                    <p:set>
                                      <p:cBhvr>
                                        <p:cTn id="272" dur="1" fill="hold">
                                          <p:stCondLst>
                                            <p:cond delay="0"/>
                                          </p:stCondLst>
                                        </p:cTn>
                                        <p:tgtEl>
                                          <p:spTgt spid="84">
                                            <p:txEl>
                                              <p:pRg st="2" end="2"/>
                                            </p:txEl>
                                          </p:spTgt>
                                        </p:tgtEl>
                                        <p:attrNameLst>
                                          <p:attrName>style.visibility</p:attrName>
                                        </p:attrNameLst>
                                      </p:cBhvr>
                                      <p:to>
                                        <p:strVal val="visible"/>
                                      </p:to>
                                    </p:set>
                                    <p:animEffect transition="in" filter="fade">
                                      <p:cBhvr>
                                        <p:cTn id="273" dur="500"/>
                                        <p:tgtEl>
                                          <p:spTgt spid="8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P spid="59" grpId="0" animBg="1"/>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70" grpId="1" animBg="1"/>
      <p:bldP spid="71" grpId="0" animBg="1"/>
      <p:bldP spid="71" grpId="1" animBg="1"/>
      <p:bldP spid="72" grpId="0" animBg="1"/>
      <p:bldP spid="72" grpId="1" animBg="1"/>
      <p:bldP spid="73" grpId="0" animBg="1"/>
      <p:bldP spid="74" grpId="0" animBg="1"/>
      <p:bldP spid="75" grpId="0" animBg="1"/>
      <p:bldP spid="76" grpId="0" animBg="1"/>
      <p:bldP spid="77" grpId="0" animBg="1"/>
      <p:bldP spid="78" grpId="0" animBg="1"/>
      <p:bldP spid="79" grpId="0" animBg="1"/>
      <p:bldP spid="80" grpId="0" animBg="1"/>
      <p:bldP spid="8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1352" y="873603"/>
            <a:ext cx="6688744" cy="830997"/>
          </a:xfrm>
          <a:prstGeom prst="rect">
            <a:avLst/>
          </a:prstGeom>
          <a:noFill/>
        </p:spPr>
        <p:txBody>
          <a:bodyPr wrap="square" rtlCol="0">
            <a:spAutoFit/>
          </a:bodyPr>
          <a:lstStyle/>
          <a:p>
            <a:pPr eaLnBrk="0" hangingPunct="0">
              <a:spcBef>
                <a:spcPct val="0"/>
              </a:spcBef>
              <a:buClrTx/>
              <a:buNone/>
              <a:defRPr/>
            </a:pPr>
            <a:r>
              <a:rPr lang="en-GB" sz="2400" b="1" i="1" dirty="0">
                <a:solidFill>
                  <a:srgbClr val="000000"/>
                </a:solidFill>
              </a:rPr>
              <a:t>2.10 Connecting multiplication and division, and the distributive law</a:t>
            </a:r>
          </a:p>
        </p:txBody>
      </p:sp>
      <p:sp>
        <p:nvSpPr>
          <p:cNvPr id="5" name="Freeform 4"/>
          <p:cNvSpPr/>
          <p:nvPr/>
        </p:nvSpPr>
        <p:spPr>
          <a:xfrm>
            <a:off x="1775521" y="296782"/>
            <a:ext cx="8784975" cy="5796515"/>
          </a:xfrm>
          <a:custGeom>
            <a:avLst/>
            <a:gdLst>
              <a:gd name="connsiteX0" fmla="*/ 0 w 7815943"/>
              <a:gd name="connsiteY0" fmla="*/ 5323114 h 5421085"/>
              <a:gd name="connsiteX1" fmla="*/ 283028 w 7815943"/>
              <a:gd name="connsiteY1" fmla="*/ 5334000 h 5421085"/>
              <a:gd name="connsiteX2" fmla="*/ 413657 w 7815943"/>
              <a:gd name="connsiteY2" fmla="*/ 5366657 h 5421085"/>
              <a:gd name="connsiteX3" fmla="*/ 522514 w 7815943"/>
              <a:gd name="connsiteY3" fmla="*/ 5377542 h 5421085"/>
              <a:gd name="connsiteX4" fmla="*/ 653143 w 7815943"/>
              <a:gd name="connsiteY4" fmla="*/ 5399314 h 5421085"/>
              <a:gd name="connsiteX5" fmla="*/ 859971 w 7815943"/>
              <a:gd name="connsiteY5" fmla="*/ 5410200 h 5421085"/>
              <a:gd name="connsiteX6" fmla="*/ 1012371 w 7815943"/>
              <a:gd name="connsiteY6" fmla="*/ 5421085 h 5421085"/>
              <a:gd name="connsiteX7" fmla="*/ 1665514 w 7815943"/>
              <a:gd name="connsiteY7" fmla="*/ 5410200 h 5421085"/>
              <a:gd name="connsiteX8" fmla="*/ 1687286 w 7815943"/>
              <a:gd name="connsiteY8" fmla="*/ 5388428 h 5421085"/>
              <a:gd name="connsiteX9" fmla="*/ 1719943 w 7815943"/>
              <a:gd name="connsiteY9" fmla="*/ 5377542 h 5421085"/>
              <a:gd name="connsiteX10" fmla="*/ 1817914 w 7815943"/>
              <a:gd name="connsiteY10" fmla="*/ 5301342 h 5421085"/>
              <a:gd name="connsiteX11" fmla="*/ 1872343 w 7815943"/>
              <a:gd name="connsiteY11" fmla="*/ 5214257 h 5421085"/>
              <a:gd name="connsiteX12" fmla="*/ 1905000 w 7815943"/>
              <a:gd name="connsiteY12" fmla="*/ 5181600 h 5421085"/>
              <a:gd name="connsiteX13" fmla="*/ 1948543 w 7815943"/>
              <a:gd name="connsiteY13" fmla="*/ 5116285 h 5421085"/>
              <a:gd name="connsiteX14" fmla="*/ 1959428 w 7815943"/>
              <a:gd name="connsiteY14" fmla="*/ 5072742 h 5421085"/>
              <a:gd name="connsiteX15" fmla="*/ 1970314 w 7815943"/>
              <a:gd name="connsiteY15" fmla="*/ 4996542 h 5421085"/>
              <a:gd name="connsiteX16" fmla="*/ 1992086 w 7815943"/>
              <a:gd name="connsiteY16" fmla="*/ 4942114 h 5421085"/>
              <a:gd name="connsiteX17" fmla="*/ 1970314 w 7815943"/>
              <a:gd name="connsiteY17" fmla="*/ 4441371 h 5421085"/>
              <a:gd name="connsiteX18" fmla="*/ 1926771 w 7815943"/>
              <a:gd name="connsiteY18" fmla="*/ 4332514 h 5421085"/>
              <a:gd name="connsiteX19" fmla="*/ 1861457 w 7815943"/>
              <a:gd name="connsiteY19" fmla="*/ 4256314 h 5421085"/>
              <a:gd name="connsiteX20" fmla="*/ 1807028 w 7815943"/>
              <a:gd name="connsiteY20" fmla="*/ 4136571 h 5421085"/>
              <a:gd name="connsiteX21" fmla="*/ 1763486 w 7815943"/>
              <a:gd name="connsiteY21" fmla="*/ 4060371 h 5421085"/>
              <a:gd name="connsiteX22" fmla="*/ 1665514 w 7815943"/>
              <a:gd name="connsiteY22" fmla="*/ 3929742 h 5421085"/>
              <a:gd name="connsiteX23" fmla="*/ 1578428 w 7815943"/>
              <a:gd name="connsiteY23" fmla="*/ 3831771 h 5421085"/>
              <a:gd name="connsiteX24" fmla="*/ 1524000 w 7815943"/>
              <a:gd name="connsiteY24" fmla="*/ 3722914 h 5421085"/>
              <a:gd name="connsiteX25" fmla="*/ 1480457 w 7815943"/>
              <a:gd name="connsiteY25" fmla="*/ 3657600 h 5421085"/>
              <a:gd name="connsiteX26" fmla="*/ 1393371 w 7815943"/>
              <a:gd name="connsiteY26" fmla="*/ 3526971 h 5421085"/>
              <a:gd name="connsiteX27" fmla="*/ 1349828 w 7815943"/>
              <a:gd name="connsiteY27" fmla="*/ 3461657 h 5421085"/>
              <a:gd name="connsiteX28" fmla="*/ 1317171 w 7815943"/>
              <a:gd name="connsiteY28" fmla="*/ 3363685 h 5421085"/>
              <a:gd name="connsiteX29" fmla="*/ 1284514 w 7815943"/>
              <a:gd name="connsiteY29" fmla="*/ 3309257 h 5421085"/>
              <a:gd name="connsiteX30" fmla="*/ 1240971 w 7815943"/>
              <a:gd name="connsiteY30" fmla="*/ 3243942 h 5421085"/>
              <a:gd name="connsiteX31" fmla="*/ 1208314 w 7815943"/>
              <a:gd name="connsiteY31" fmla="*/ 3145971 h 5421085"/>
              <a:gd name="connsiteX32" fmla="*/ 1153886 w 7815943"/>
              <a:gd name="connsiteY32" fmla="*/ 3015342 h 5421085"/>
              <a:gd name="connsiteX33" fmla="*/ 1110343 w 7815943"/>
              <a:gd name="connsiteY33" fmla="*/ 2841171 h 5421085"/>
              <a:gd name="connsiteX34" fmla="*/ 1099457 w 7815943"/>
              <a:gd name="connsiteY34" fmla="*/ 2808514 h 5421085"/>
              <a:gd name="connsiteX35" fmla="*/ 1077686 w 7815943"/>
              <a:gd name="connsiteY35" fmla="*/ 2688771 h 5421085"/>
              <a:gd name="connsiteX36" fmla="*/ 1066800 w 7815943"/>
              <a:gd name="connsiteY36" fmla="*/ 2656114 h 5421085"/>
              <a:gd name="connsiteX37" fmla="*/ 1055914 w 7815943"/>
              <a:gd name="connsiteY37" fmla="*/ 2492828 h 5421085"/>
              <a:gd name="connsiteX38" fmla="*/ 1099457 w 7815943"/>
              <a:gd name="connsiteY38" fmla="*/ 2144485 h 5421085"/>
              <a:gd name="connsiteX39" fmla="*/ 1143000 w 7815943"/>
              <a:gd name="connsiteY39" fmla="*/ 2100942 h 5421085"/>
              <a:gd name="connsiteX40" fmla="*/ 1186543 w 7815943"/>
              <a:gd name="connsiteY40" fmla="*/ 2079171 h 5421085"/>
              <a:gd name="connsiteX41" fmla="*/ 1426028 w 7815943"/>
              <a:gd name="connsiteY41" fmla="*/ 2068285 h 5421085"/>
              <a:gd name="connsiteX42" fmla="*/ 1709057 w 7815943"/>
              <a:gd name="connsiteY42" fmla="*/ 2079171 h 5421085"/>
              <a:gd name="connsiteX43" fmla="*/ 1774371 w 7815943"/>
              <a:gd name="connsiteY43" fmla="*/ 2090057 h 5421085"/>
              <a:gd name="connsiteX44" fmla="*/ 1872343 w 7815943"/>
              <a:gd name="connsiteY44" fmla="*/ 2100942 h 5421085"/>
              <a:gd name="connsiteX45" fmla="*/ 2002971 w 7815943"/>
              <a:gd name="connsiteY45" fmla="*/ 2133600 h 5421085"/>
              <a:gd name="connsiteX46" fmla="*/ 2057400 w 7815943"/>
              <a:gd name="connsiteY46" fmla="*/ 2155371 h 5421085"/>
              <a:gd name="connsiteX47" fmla="*/ 2155371 w 7815943"/>
              <a:gd name="connsiteY47" fmla="*/ 2188028 h 5421085"/>
              <a:gd name="connsiteX48" fmla="*/ 2209800 w 7815943"/>
              <a:gd name="connsiteY48" fmla="*/ 2209800 h 5421085"/>
              <a:gd name="connsiteX49" fmla="*/ 2373086 w 7815943"/>
              <a:gd name="connsiteY49" fmla="*/ 2253342 h 5421085"/>
              <a:gd name="connsiteX50" fmla="*/ 2416628 w 7815943"/>
              <a:gd name="connsiteY50" fmla="*/ 2264228 h 5421085"/>
              <a:gd name="connsiteX51" fmla="*/ 2449286 w 7815943"/>
              <a:gd name="connsiteY51" fmla="*/ 2286000 h 5421085"/>
              <a:gd name="connsiteX52" fmla="*/ 2481943 w 7815943"/>
              <a:gd name="connsiteY52" fmla="*/ 2318657 h 5421085"/>
              <a:gd name="connsiteX53" fmla="*/ 2514600 w 7815943"/>
              <a:gd name="connsiteY53" fmla="*/ 2329542 h 5421085"/>
              <a:gd name="connsiteX54" fmla="*/ 2547257 w 7815943"/>
              <a:gd name="connsiteY54" fmla="*/ 2351314 h 5421085"/>
              <a:gd name="connsiteX55" fmla="*/ 2590800 w 7815943"/>
              <a:gd name="connsiteY55" fmla="*/ 2362200 h 5421085"/>
              <a:gd name="connsiteX56" fmla="*/ 2645228 w 7815943"/>
              <a:gd name="connsiteY56" fmla="*/ 2438400 h 5421085"/>
              <a:gd name="connsiteX57" fmla="*/ 2688771 w 7815943"/>
              <a:gd name="connsiteY57" fmla="*/ 2449285 h 5421085"/>
              <a:gd name="connsiteX58" fmla="*/ 2721428 w 7815943"/>
              <a:gd name="connsiteY58" fmla="*/ 2492828 h 5421085"/>
              <a:gd name="connsiteX59" fmla="*/ 2754086 w 7815943"/>
              <a:gd name="connsiteY59" fmla="*/ 2525485 h 5421085"/>
              <a:gd name="connsiteX60" fmla="*/ 2775857 w 7815943"/>
              <a:gd name="connsiteY60" fmla="*/ 2569028 h 5421085"/>
              <a:gd name="connsiteX61" fmla="*/ 2884714 w 7815943"/>
              <a:gd name="connsiteY61" fmla="*/ 2677885 h 5421085"/>
              <a:gd name="connsiteX62" fmla="*/ 2917371 w 7815943"/>
              <a:gd name="connsiteY62" fmla="*/ 2721428 h 5421085"/>
              <a:gd name="connsiteX63" fmla="*/ 2960914 w 7815943"/>
              <a:gd name="connsiteY63" fmla="*/ 2786742 h 5421085"/>
              <a:gd name="connsiteX64" fmla="*/ 2993571 w 7815943"/>
              <a:gd name="connsiteY64" fmla="*/ 2808514 h 5421085"/>
              <a:gd name="connsiteX65" fmla="*/ 3037114 w 7815943"/>
              <a:gd name="connsiteY65" fmla="*/ 2917371 h 5421085"/>
              <a:gd name="connsiteX66" fmla="*/ 3102428 w 7815943"/>
              <a:gd name="connsiteY66" fmla="*/ 3004457 h 5421085"/>
              <a:gd name="connsiteX67" fmla="*/ 3145971 w 7815943"/>
              <a:gd name="connsiteY67" fmla="*/ 3048000 h 5421085"/>
              <a:gd name="connsiteX68" fmla="*/ 3233057 w 7815943"/>
              <a:gd name="connsiteY68" fmla="*/ 3189514 h 5421085"/>
              <a:gd name="connsiteX69" fmla="*/ 3298371 w 7815943"/>
              <a:gd name="connsiteY69" fmla="*/ 3233057 h 5421085"/>
              <a:gd name="connsiteX70" fmla="*/ 3363686 w 7815943"/>
              <a:gd name="connsiteY70" fmla="*/ 3331028 h 5421085"/>
              <a:gd name="connsiteX71" fmla="*/ 3396343 w 7815943"/>
              <a:gd name="connsiteY71" fmla="*/ 3396342 h 5421085"/>
              <a:gd name="connsiteX72" fmla="*/ 3439886 w 7815943"/>
              <a:gd name="connsiteY72" fmla="*/ 3461657 h 5421085"/>
              <a:gd name="connsiteX73" fmla="*/ 3483428 w 7815943"/>
              <a:gd name="connsiteY73" fmla="*/ 3526971 h 5421085"/>
              <a:gd name="connsiteX74" fmla="*/ 3537857 w 7815943"/>
              <a:gd name="connsiteY74" fmla="*/ 3614057 h 5421085"/>
              <a:gd name="connsiteX75" fmla="*/ 3581400 w 7815943"/>
              <a:gd name="connsiteY75" fmla="*/ 3668485 h 5421085"/>
              <a:gd name="connsiteX76" fmla="*/ 3603171 w 7815943"/>
              <a:gd name="connsiteY76" fmla="*/ 3712028 h 5421085"/>
              <a:gd name="connsiteX77" fmla="*/ 3635828 w 7815943"/>
              <a:gd name="connsiteY77" fmla="*/ 3755571 h 5421085"/>
              <a:gd name="connsiteX78" fmla="*/ 3657600 w 7815943"/>
              <a:gd name="connsiteY78" fmla="*/ 3799114 h 5421085"/>
              <a:gd name="connsiteX79" fmla="*/ 3744686 w 7815943"/>
              <a:gd name="connsiteY79" fmla="*/ 3918857 h 5421085"/>
              <a:gd name="connsiteX80" fmla="*/ 3766457 w 7815943"/>
              <a:gd name="connsiteY80" fmla="*/ 3951514 h 5421085"/>
              <a:gd name="connsiteX81" fmla="*/ 3853543 w 7815943"/>
              <a:gd name="connsiteY81" fmla="*/ 4027714 h 5421085"/>
              <a:gd name="connsiteX82" fmla="*/ 3918857 w 7815943"/>
              <a:gd name="connsiteY82" fmla="*/ 4093028 h 5421085"/>
              <a:gd name="connsiteX83" fmla="*/ 3962400 w 7815943"/>
              <a:gd name="connsiteY83" fmla="*/ 4147457 h 5421085"/>
              <a:gd name="connsiteX84" fmla="*/ 3995057 w 7815943"/>
              <a:gd name="connsiteY84" fmla="*/ 4158342 h 5421085"/>
              <a:gd name="connsiteX85" fmla="*/ 4147457 w 7815943"/>
              <a:gd name="connsiteY85" fmla="*/ 4267200 h 5421085"/>
              <a:gd name="connsiteX86" fmla="*/ 4201886 w 7815943"/>
              <a:gd name="connsiteY86" fmla="*/ 4288971 h 5421085"/>
              <a:gd name="connsiteX87" fmla="*/ 4299857 w 7815943"/>
              <a:gd name="connsiteY87" fmla="*/ 4354285 h 5421085"/>
              <a:gd name="connsiteX88" fmla="*/ 4419600 w 7815943"/>
              <a:gd name="connsiteY88" fmla="*/ 4397828 h 5421085"/>
              <a:gd name="connsiteX89" fmla="*/ 4615543 w 7815943"/>
              <a:gd name="connsiteY89" fmla="*/ 4452257 h 5421085"/>
              <a:gd name="connsiteX90" fmla="*/ 4822371 w 7815943"/>
              <a:gd name="connsiteY90" fmla="*/ 4463142 h 5421085"/>
              <a:gd name="connsiteX91" fmla="*/ 6466114 w 7815943"/>
              <a:gd name="connsiteY91" fmla="*/ 4430485 h 5421085"/>
              <a:gd name="connsiteX92" fmla="*/ 6596743 w 7815943"/>
              <a:gd name="connsiteY92" fmla="*/ 4365171 h 5421085"/>
              <a:gd name="connsiteX93" fmla="*/ 6662057 w 7815943"/>
              <a:gd name="connsiteY93" fmla="*/ 4299857 h 5421085"/>
              <a:gd name="connsiteX94" fmla="*/ 6760028 w 7815943"/>
              <a:gd name="connsiteY94" fmla="*/ 4234542 h 5421085"/>
              <a:gd name="connsiteX95" fmla="*/ 6792686 w 7815943"/>
              <a:gd name="connsiteY95" fmla="*/ 4169228 h 5421085"/>
              <a:gd name="connsiteX96" fmla="*/ 6814457 w 7815943"/>
              <a:gd name="connsiteY96" fmla="*/ 4136571 h 5421085"/>
              <a:gd name="connsiteX97" fmla="*/ 6858000 w 7815943"/>
              <a:gd name="connsiteY97" fmla="*/ 4049485 h 5421085"/>
              <a:gd name="connsiteX98" fmla="*/ 6901543 w 7815943"/>
              <a:gd name="connsiteY98" fmla="*/ 3962400 h 5421085"/>
              <a:gd name="connsiteX99" fmla="*/ 6890657 w 7815943"/>
              <a:gd name="connsiteY99" fmla="*/ 3233057 h 5421085"/>
              <a:gd name="connsiteX100" fmla="*/ 6825343 w 7815943"/>
              <a:gd name="connsiteY100" fmla="*/ 3080657 h 5421085"/>
              <a:gd name="connsiteX101" fmla="*/ 6792686 w 7815943"/>
              <a:gd name="connsiteY101" fmla="*/ 3004457 h 5421085"/>
              <a:gd name="connsiteX102" fmla="*/ 6781800 w 7815943"/>
              <a:gd name="connsiteY102" fmla="*/ 2917371 h 5421085"/>
              <a:gd name="connsiteX103" fmla="*/ 6727371 w 7815943"/>
              <a:gd name="connsiteY103" fmla="*/ 2808514 h 5421085"/>
              <a:gd name="connsiteX104" fmla="*/ 6705600 w 7815943"/>
              <a:gd name="connsiteY104" fmla="*/ 2754085 h 5421085"/>
              <a:gd name="connsiteX105" fmla="*/ 6672943 w 7815943"/>
              <a:gd name="connsiteY105" fmla="*/ 2721428 h 5421085"/>
              <a:gd name="connsiteX106" fmla="*/ 6564086 w 7815943"/>
              <a:gd name="connsiteY106" fmla="*/ 2514600 h 5421085"/>
              <a:gd name="connsiteX107" fmla="*/ 6509657 w 7815943"/>
              <a:gd name="connsiteY107" fmla="*/ 2460171 h 5421085"/>
              <a:gd name="connsiteX108" fmla="*/ 6487886 w 7815943"/>
              <a:gd name="connsiteY108" fmla="*/ 2427514 h 5421085"/>
              <a:gd name="connsiteX109" fmla="*/ 6455228 w 7815943"/>
              <a:gd name="connsiteY109" fmla="*/ 2405742 h 5421085"/>
              <a:gd name="connsiteX110" fmla="*/ 6400800 w 7815943"/>
              <a:gd name="connsiteY110" fmla="*/ 2340428 h 5421085"/>
              <a:gd name="connsiteX111" fmla="*/ 6357257 w 7815943"/>
              <a:gd name="connsiteY111" fmla="*/ 2296885 h 5421085"/>
              <a:gd name="connsiteX112" fmla="*/ 6313714 w 7815943"/>
              <a:gd name="connsiteY112" fmla="*/ 2253342 h 5421085"/>
              <a:gd name="connsiteX113" fmla="*/ 6259286 w 7815943"/>
              <a:gd name="connsiteY113" fmla="*/ 2198914 h 5421085"/>
              <a:gd name="connsiteX114" fmla="*/ 6237514 w 7815943"/>
              <a:gd name="connsiteY114" fmla="*/ 2177142 h 5421085"/>
              <a:gd name="connsiteX115" fmla="*/ 6161314 w 7815943"/>
              <a:gd name="connsiteY115" fmla="*/ 2090057 h 5421085"/>
              <a:gd name="connsiteX116" fmla="*/ 6161314 w 7815943"/>
              <a:gd name="connsiteY116" fmla="*/ 2090057 h 5421085"/>
              <a:gd name="connsiteX117" fmla="*/ 6128657 w 7815943"/>
              <a:gd name="connsiteY117" fmla="*/ 2046514 h 5421085"/>
              <a:gd name="connsiteX118" fmla="*/ 6063343 w 7815943"/>
              <a:gd name="connsiteY118" fmla="*/ 1992085 h 5421085"/>
              <a:gd name="connsiteX119" fmla="*/ 6008914 w 7815943"/>
              <a:gd name="connsiteY119" fmla="*/ 1937657 h 5421085"/>
              <a:gd name="connsiteX120" fmla="*/ 5976257 w 7815943"/>
              <a:gd name="connsiteY120" fmla="*/ 1915885 h 5421085"/>
              <a:gd name="connsiteX121" fmla="*/ 5900057 w 7815943"/>
              <a:gd name="connsiteY121" fmla="*/ 1850571 h 5421085"/>
              <a:gd name="connsiteX122" fmla="*/ 5878286 w 7815943"/>
              <a:gd name="connsiteY122" fmla="*/ 1817914 h 5421085"/>
              <a:gd name="connsiteX123" fmla="*/ 5812971 w 7815943"/>
              <a:gd name="connsiteY123" fmla="*/ 1763485 h 5421085"/>
              <a:gd name="connsiteX124" fmla="*/ 5780314 w 7815943"/>
              <a:gd name="connsiteY124" fmla="*/ 1730828 h 5421085"/>
              <a:gd name="connsiteX125" fmla="*/ 5747657 w 7815943"/>
              <a:gd name="connsiteY125" fmla="*/ 1654628 h 5421085"/>
              <a:gd name="connsiteX126" fmla="*/ 5715000 w 7815943"/>
              <a:gd name="connsiteY126" fmla="*/ 1621971 h 5421085"/>
              <a:gd name="connsiteX127" fmla="*/ 5671457 w 7815943"/>
              <a:gd name="connsiteY127" fmla="*/ 1524000 h 5421085"/>
              <a:gd name="connsiteX128" fmla="*/ 5638800 w 7815943"/>
              <a:gd name="connsiteY128" fmla="*/ 1458685 h 5421085"/>
              <a:gd name="connsiteX129" fmla="*/ 5638800 w 7815943"/>
              <a:gd name="connsiteY129" fmla="*/ 881742 h 5421085"/>
              <a:gd name="connsiteX130" fmla="*/ 5682343 w 7815943"/>
              <a:gd name="connsiteY130" fmla="*/ 794657 h 5421085"/>
              <a:gd name="connsiteX131" fmla="*/ 5693228 w 7815943"/>
              <a:gd name="connsiteY131" fmla="*/ 740228 h 5421085"/>
              <a:gd name="connsiteX132" fmla="*/ 5736771 w 7815943"/>
              <a:gd name="connsiteY132" fmla="*/ 664028 h 5421085"/>
              <a:gd name="connsiteX133" fmla="*/ 5758543 w 7815943"/>
              <a:gd name="connsiteY133" fmla="*/ 642257 h 5421085"/>
              <a:gd name="connsiteX134" fmla="*/ 5791200 w 7815943"/>
              <a:gd name="connsiteY134" fmla="*/ 555171 h 5421085"/>
              <a:gd name="connsiteX135" fmla="*/ 5823857 w 7815943"/>
              <a:gd name="connsiteY135" fmla="*/ 522514 h 5421085"/>
              <a:gd name="connsiteX136" fmla="*/ 5878286 w 7815943"/>
              <a:gd name="connsiteY136" fmla="*/ 478971 h 5421085"/>
              <a:gd name="connsiteX137" fmla="*/ 5910943 w 7815943"/>
              <a:gd name="connsiteY137" fmla="*/ 446314 h 5421085"/>
              <a:gd name="connsiteX138" fmla="*/ 5987143 w 7815943"/>
              <a:gd name="connsiteY138" fmla="*/ 413657 h 5421085"/>
              <a:gd name="connsiteX139" fmla="*/ 6096000 w 7815943"/>
              <a:gd name="connsiteY139" fmla="*/ 381000 h 5421085"/>
              <a:gd name="connsiteX140" fmla="*/ 6172200 w 7815943"/>
              <a:gd name="connsiteY140" fmla="*/ 337457 h 5421085"/>
              <a:gd name="connsiteX141" fmla="*/ 6313714 w 7815943"/>
              <a:gd name="connsiteY141" fmla="*/ 315685 h 5421085"/>
              <a:gd name="connsiteX142" fmla="*/ 6553200 w 7815943"/>
              <a:gd name="connsiteY142" fmla="*/ 283028 h 5421085"/>
              <a:gd name="connsiteX143" fmla="*/ 6683828 w 7815943"/>
              <a:gd name="connsiteY143" fmla="*/ 272142 h 5421085"/>
              <a:gd name="connsiteX144" fmla="*/ 6770914 w 7815943"/>
              <a:gd name="connsiteY144" fmla="*/ 261257 h 5421085"/>
              <a:gd name="connsiteX145" fmla="*/ 7064828 w 7815943"/>
              <a:gd name="connsiteY145" fmla="*/ 239485 h 5421085"/>
              <a:gd name="connsiteX146" fmla="*/ 7130143 w 7815943"/>
              <a:gd name="connsiteY146" fmla="*/ 228600 h 5421085"/>
              <a:gd name="connsiteX147" fmla="*/ 7293428 w 7815943"/>
              <a:gd name="connsiteY147" fmla="*/ 206828 h 5421085"/>
              <a:gd name="connsiteX148" fmla="*/ 7445828 w 7815943"/>
              <a:gd name="connsiteY148" fmla="*/ 185057 h 5421085"/>
              <a:gd name="connsiteX149" fmla="*/ 7522028 w 7815943"/>
              <a:gd name="connsiteY149" fmla="*/ 152400 h 5421085"/>
              <a:gd name="connsiteX150" fmla="*/ 7543800 w 7815943"/>
              <a:gd name="connsiteY150" fmla="*/ 130628 h 5421085"/>
              <a:gd name="connsiteX151" fmla="*/ 7587343 w 7815943"/>
              <a:gd name="connsiteY151" fmla="*/ 119742 h 5421085"/>
              <a:gd name="connsiteX152" fmla="*/ 7620000 w 7815943"/>
              <a:gd name="connsiteY152" fmla="*/ 108857 h 5421085"/>
              <a:gd name="connsiteX153" fmla="*/ 7696200 w 7815943"/>
              <a:gd name="connsiteY153" fmla="*/ 87085 h 5421085"/>
              <a:gd name="connsiteX154" fmla="*/ 7783286 w 7815943"/>
              <a:gd name="connsiteY154" fmla="*/ 21771 h 5421085"/>
              <a:gd name="connsiteX155" fmla="*/ 7815943 w 7815943"/>
              <a:gd name="connsiteY155" fmla="*/ 0 h 5421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7815943" h="5421085">
                <a:moveTo>
                  <a:pt x="0" y="5323114"/>
                </a:moveTo>
                <a:cubicBezTo>
                  <a:pt x="94343" y="5326743"/>
                  <a:pt x="188811" y="5327922"/>
                  <a:pt x="283028" y="5334000"/>
                </a:cubicBezTo>
                <a:cubicBezTo>
                  <a:pt x="330397" y="5337056"/>
                  <a:pt x="366731" y="5358376"/>
                  <a:pt x="413657" y="5366657"/>
                </a:cubicBezTo>
                <a:cubicBezTo>
                  <a:pt x="449569" y="5372994"/>
                  <a:pt x="486382" y="5372615"/>
                  <a:pt x="522514" y="5377542"/>
                </a:cubicBezTo>
                <a:cubicBezTo>
                  <a:pt x="566253" y="5383506"/>
                  <a:pt x="609205" y="5395062"/>
                  <a:pt x="653143" y="5399314"/>
                </a:cubicBezTo>
                <a:cubicBezTo>
                  <a:pt x="721860" y="5405964"/>
                  <a:pt x="791059" y="5406024"/>
                  <a:pt x="859971" y="5410200"/>
                </a:cubicBezTo>
                <a:cubicBezTo>
                  <a:pt x="910807" y="5413281"/>
                  <a:pt x="961571" y="5417457"/>
                  <a:pt x="1012371" y="5421085"/>
                </a:cubicBezTo>
                <a:cubicBezTo>
                  <a:pt x="1230085" y="5417457"/>
                  <a:pt x="1448024" y="5420724"/>
                  <a:pt x="1665514" y="5410200"/>
                </a:cubicBezTo>
                <a:cubicBezTo>
                  <a:pt x="1675765" y="5409704"/>
                  <a:pt x="1678485" y="5393709"/>
                  <a:pt x="1687286" y="5388428"/>
                </a:cubicBezTo>
                <a:cubicBezTo>
                  <a:pt x="1697125" y="5382524"/>
                  <a:pt x="1709912" y="5383115"/>
                  <a:pt x="1719943" y="5377542"/>
                </a:cubicBezTo>
                <a:cubicBezTo>
                  <a:pt x="1746604" y="5362730"/>
                  <a:pt x="1797034" y="5330574"/>
                  <a:pt x="1817914" y="5301342"/>
                </a:cubicBezTo>
                <a:cubicBezTo>
                  <a:pt x="1897558" y="5189841"/>
                  <a:pt x="1774318" y="5328620"/>
                  <a:pt x="1872343" y="5214257"/>
                </a:cubicBezTo>
                <a:cubicBezTo>
                  <a:pt x="1882362" y="5202568"/>
                  <a:pt x="1895549" y="5193752"/>
                  <a:pt x="1905000" y="5181600"/>
                </a:cubicBezTo>
                <a:cubicBezTo>
                  <a:pt x="1921064" y="5160946"/>
                  <a:pt x="1948543" y="5116285"/>
                  <a:pt x="1948543" y="5116285"/>
                </a:cubicBezTo>
                <a:cubicBezTo>
                  <a:pt x="1952171" y="5101771"/>
                  <a:pt x="1956752" y="5087462"/>
                  <a:pt x="1959428" y="5072742"/>
                </a:cubicBezTo>
                <a:cubicBezTo>
                  <a:pt x="1964018" y="5047498"/>
                  <a:pt x="1964091" y="5021434"/>
                  <a:pt x="1970314" y="4996542"/>
                </a:cubicBezTo>
                <a:cubicBezTo>
                  <a:pt x="1975053" y="4977585"/>
                  <a:pt x="1984829" y="4960257"/>
                  <a:pt x="1992086" y="4942114"/>
                </a:cubicBezTo>
                <a:cubicBezTo>
                  <a:pt x="1989045" y="4811341"/>
                  <a:pt x="2029959" y="4596446"/>
                  <a:pt x="1970314" y="4441371"/>
                </a:cubicBezTo>
                <a:cubicBezTo>
                  <a:pt x="1956285" y="4404895"/>
                  <a:pt x="1946878" y="4366026"/>
                  <a:pt x="1926771" y="4332514"/>
                </a:cubicBezTo>
                <a:cubicBezTo>
                  <a:pt x="1887383" y="4266866"/>
                  <a:pt x="1911719" y="4289821"/>
                  <a:pt x="1861457" y="4256314"/>
                </a:cubicBezTo>
                <a:cubicBezTo>
                  <a:pt x="1825555" y="4148605"/>
                  <a:pt x="1853142" y="4182683"/>
                  <a:pt x="1807028" y="4136571"/>
                </a:cubicBezTo>
                <a:cubicBezTo>
                  <a:pt x="1787586" y="4097686"/>
                  <a:pt x="1787664" y="4093340"/>
                  <a:pt x="1763486" y="4060371"/>
                </a:cubicBezTo>
                <a:cubicBezTo>
                  <a:pt x="1731299" y="4016479"/>
                  <a:pt x="1689855" y="3978425"/>
                  <a:pt x="1665514" y="3929742"/>
                </a:cubicBezTo>
                <a:cubicBezTo>
                  <a:pt x="1631069" y="3860852"/>
                  <a:pt x="1656209" y="3896588"/>
                  <a:pt x="1578428" y="3831771"/>
                </a:cubicBezTo>
                <a:cubicBezTo>
                  <a:pt x="1560285" y="3795485"/>
                  <a:pt x="1552686" y="3751600"/>
                  <a:pt x="1524000" y="3722914"/>
                </a:cubicBezTo>
                <a:cubicBezTo>
                  <a:pt x="1479638" y="3678552"/>
                  <a:pt x="1524392" y="3727896"/>
                  <a:pt x="1480457" y="3657600"/>
                </a:cubicBezTo>
                <a:cubicBezTo>
                  <a:pt x="1452721" y="3613222"/>
                  <a:pt x="1416774" y="3573779"/>
                  <a:pt x="1393371" y="3526971"/>
                </a:cubicBezTo>
                <a:cubicBezTo>
                  <a:pt x="1367010" y="3474248"/>
                  <a:pt x="1383075" y="3494902"/>
                  <a:pt x="1349828" y="3461657"/>
                </a:cubicBezTo>
                <a:cubicBezTo>
                  <a:pt x="1339434" y="3420077"/>
                  <a:pt x="1337669" y="3404680"/>
                  <a:pt x="1317171" y="3363685"/>
                </a:cubicBezTo>
                <a:cubicBezTo>
                  <a:pt x="1307709" y="3344761"/>
                  <a:pt x="1294789" y="3327752"/>
                  <a:pt x="1284514" y="3309257"/>
                </a:cubicBezTo>
                <a:cubicBezTo>
                  <a:pt x="1251562" y="3249943"/>
                  <a:pt x="1278386" y="3281357"/>
                  <a:pt x="1240971" y="3243942"/>
                </a:cubicBezTo>
                <a:cubicBezTo>
                  <a:pt x="1230085" y="3211285"/>
                  <a:pt x="1227409" y="3174613"/>
                  <a:pt x="1208314" y="3145971"/>
                </a:cubicBezTo>
                <a:cubicBezTo>
                  <a:pt x="1171306" y="3090458"/>
                  <a:pt x="1180530" y="3110501"/>
                  <a:pt x="1153886" y="3015342"/>
                </a:cubicBezTo>
                <a:cubicBezTo>
                  <a:pt x="1137750" y="2957715"/>
                  <a:pt x="1129268" y="2897944"/>
                  <a:pt x="1110343" y="2841171"/>
                </a:cubicBezTo>
                <a:cubicBezTo>
                  <a:pt x="1106714" y="2830285"/>
                  <a:pt x="1101946" y="2819715"/>
                  <a:pt x="1099457" y="2808514"/>
                </a:cubicBezTo>
                <a:cubicBezTo>
                  <a:pt x="1080051" y="2721189"/>
                  <a:pt x="1097492" y="2767996"/>
                  <a:pt x="1077686" y="2688771"/>
                </a:cubicBezTo>
                <a:cubicBezTo>
                  <a:pt x="1074903" y="2677639"/>
                  <a:pt x="1070429" y="2667000"/>
                  <a:pt x="1066800" y="2656114"/>
                </a:cubicBezTo>
                <a:cubicBezTo>
                  <a:pt x="1063171" y="2601685"/>
                  <a:pt x="1054646" y="2547363"/>
                  <a:pt x="1055914" y="2492828"/>
                </a:cubicBezTo>
                <a:cubicBezTo>
                  <a:pt x="1056122" y="2483872"/>
                  <a:pt x="1035754" y="2229423"/>
                  <a:pt x="1099457" y="2144485"/>
                </a:cubicBezTo>
                <a:cubicBezTo>
                  <a:pt x="1111773" y="2128064"/>
                  <a:pt x="1126579" y="2113258"/>
                  <a:pt x="1143000" y="2100942"/>
                </a:cubicBezTo>
                <a:cubicBezTo>
                  <a:pt x="1155982" y="2091206"/>
                  <a:pt x="1170423" y="2081031"/>
                  <a:pt x="1186543" y="2079171"/>
                </a:cubicBezTo>
                <a:cubicBezTo>
                  <a:pt x="1265927" y="2070011"/>
                  <a:pt x="1346200" y="2071914"/>
                  <a:pt x="1426028" y="2068285"/>
                </a:cubicBezTo>
                <a:cubicBezTo>
                  <a:pt x="1520371" y="2071914"/>
                  <a:pt x="1614828" y="2073282"/>
                  <a:pt x="1709057" y="2079171"/>
                </a:cubicBezTo>
                <a:cubicBezTo>
                  <a:pt x="1731086" y="2080548"/>
                  <a:pt x="1752493" y="2087140"/>
                  <a:pt x="1774371" y="2090057"/>
                </a:cubicBezTo>
                <a:cubicBezTo>
                  <a:pt x="1806941" y="2094400"/>
                  <a:pt x="1839686" y="2097314"/>
                  <a:pt x="1872343" y="2100942"/>
                </a:cubicBezTo>
                <a:cubicBezTo>
                  <a:pt x="1964536" y="2147040"/>
                  <a:pt x="1859250" y="2100434"/>
                  <a:pt x="2002971" y="2133600"/>
                </a:cubicBezTo>
                <a:cubicBezTo>
                  <a:pt x="2022011" y="2137994"/>
                  <a:pt x="2038998" y="2148799"/>
                  <a:pt x="2057400" y="2155371"/>
                </a:cubicBezTo>
                <a:cubicBezTo>
                  <a:pt x="2089818" y="2166949"/>
                  <a:pt x="2122953" y="2176450"/>
                  <a:pt x="2155371" y="2188028"/>
                </a:cubicBezTo>
                <a:cubicBezTo>
                  <a:pt x="2173773" y="2194600"/>
                  <a:pt x="2191083" y="2204185"/>
                  <a:pt x="2209800" y="2209800"/>
                </a:cubicBezTo>
                <a:cubicBezTo>
                  <a:pt x="2263755" y="2225986"/>
                  <a:pt x="2318610" y="2239006"/>
                  <a:pt x="2373086" y="2253342"/>
                </a:cubicBezTo>
                <a:cubicBezTo>
                  <a:pt x="2387554" y="2257149"/>
                  <a:pt x="2416628" y="2264228"/>
                  <a:pt x="2416628" y="2264228"/>
                </a:cubicBezTo>
                <a:cubicBezTo>
                  <a:pt x="2427514" y="2271485"/>
                  <a:pt x="2439235" y="2277624"/>
                  <a:pt x="2449286" y="2286000"/>
                </a:cubicBezTo>
                <a:cubicBezTo>
                  <a:pt x="2461113" y="2295855"/>
                  <a:pt x="2469134" y="2310118"/>
                  <a:pt x="2481943" y="2318657"/>
                </a:cubicBezTo>
                <a:cubicBezTo>
                  <a:pt x="2491490" y="2325022"/>
                  <a:pt x="2503714" y="2325914"/>
                  <a:pt x="2514600" y="2329542"/>
                </a:cubicBezTo>
                <a:cubicBezTo>
                  <a:pt x="2525486" y="2336799"/>
                  <a:pt x="2535232" y="2346160"/>
                  <a:pt x="2547257" y="2351314"/>
                </a:cubicBezTo>
                <a:cubicBezTo>
                  <a:pt x="2561008" y="2357208"/>
                  <a:pt x="2579441" y="2352464"/>
                  <a:pt x="2590800" y="2362200"/>
                </a:cubicBezTo>
                <a:cubicBezTo>
                  <a:pt x="2608706" y="2377548"/>
                  <a:pt x="2618213" y="2424893"/>
                  <a:pt x="2645228" y="2438400"/>
                </a:cubicBezTo>
                <a:cubicBezTo>
                  <a:pt x="2658609" y="2445091"/>
                  <a:pt x="2674257" y="2445657"/>
                  <a:pt x="2688771" y="2449285"/>
                </a:cubicBezTo>
                <a:cubicBezTo>
                  <a:pt x="2699657" y="2463799"/>
                  <a:pt x="2709621" y="2479053"/>
                  <a:pt x="2721428" y="2492828"/>
                </a:cubicBezTo>
                <a:cubicBezTo>
                  <a:pt x="2731447" y="2504517"/>
                  <a:pt x="2745138" y="2512958"/>
                  <a:pt x="2754086" y="2525485"/>
                </a:cubicBezTo>
                <a:cubicBezTo>
                  <a:pt x="2763518" y="2538690"/>
                  <a:pt x="2765296" y="2556707"/>
                  <a:pt x="2775857" y="2569028"/>
                </a:cubicBezTo>
                <a:cubicBezTo>
                  <a:pt x="2809253" y="2607990"/>
                  <a:pt x="2853925" y="2636832"/>
                  <a:pt x="2884714" y="2677885"/>
                </a:cubicBezTo>
                <a:cubicBezTo>
                  <a:pt x="2895600" y="2692399"/>
                  <a:pt x="2906967" y="2706565"/>
                  <a:pt x="2917371" y="2721428"/>
                </a:cubicBezTo>
                <a:cubicBezTo>
                  <a:pt x="2932376" y="2742864"/>
                  <a:pt x="2943684" y="2767050"/>
                  <a:pt x="2960914" y="2786742"/>
                </a:cubicBezTo>
                <a:cubicBezTo>
                  <a:pt x="2969529" y="2796588"/>
                  <a:pt x="2982685" y="2801257"/>
                  <a:pt x="2993571" y="2808514"/>
                </a:cubicBezTo>
                <a:cubicBezTo>
                  <a:pt x="3008085" y="2844800"/>
                  <a:pt x="3009479" y="2889737"/>
                  <a:pt x="3037114" y="2917371"/>
                </a:cubicBezTo>
                <a:cubicBezTo>
                  <a:pt x="3096697" y="2976951"/>
                  <a:pt x="3003966" y="2881378"/>
                  <a:pt x="3102428" y="3004457"/>
                </a:cubicBezTo>
                <a:cubicBezTo>
                  <a:pt x="3115251" y="3020486"/>
                  <a:pt x="3134287" y="3031123"/>
                  <a:pt x="3145971" y="3048000"/>
                </a:cubicBezTo>
                <a:cubicBezTo>
                  <a:pt x="3158961" y="3066764"/>
                  <a:pt x="3202389" y="3162253"/>
                  <a:pt x="3233057" y="3189514"/>
                </a:cubicBezTo>
                <a:cubicBezTo>
                  <a:pt x="3252614" y="3206898"/>
                  <a:pt x="3276600" y="3218543"/>
                  <a:pt x="3298371" y="3233057"/>
                </a:cubicBezTo>
                <a:cubicBezTo>
                  <a:pt x="3320143" y="3265714"/>
                  <a:pt x="3354167" y="3292951"/>
                  <a:pt x="3363686" y="3331028"/>
                </a:cubicBezTo>
                <a:cubicBezTo>
                  <a:pt x="3377060" y="3384528"/>
                  <a:pt x="3363992" y="3363992"/>
                  <a:pt x="3396343" y="3396342"/>
                </a:cubicBezTo>
                <a:cubicBezTo>
                  <a:pt x="3448986" y="3501631"/>
                  <a:pt x="3390017" y="3395164"/>
                  <a:pt x="3439886" y="3461657"/>
                </a:cubicBezTo>
                <a:cubicBezTo>
                  <a:pt x="3455585" y="3482590"/>
                  <a:pt x="3469279" y="3504961"/>
                  <a:pt x="3483428" y="3526971"/>
                </a:cubicBezTo>
                <a:cubicBezTo>
                  <a:pt x="3501939" y="3555766"/>
                  <a:pt x="3516472" y="3587326"/>
                  <a:pt x="3537857" y="3614057"/>
                </a:cubicBezTo>
                <a:cubicBezTo>
                  <a:pt x="3552371" y="3632200"/>
                  <a:pt x="3568512" y="3649153"/>
                  <a:pt x="3581400" y="3668485"/>
                </a:cubicBezTo>
                <a:cubicBezTo>
                  <a:pt x="3590401" y="3681987"/>
                  <a:pt x="3594571" y="3698267"/>
                  <a:pt x="3603171" y="3712028"/>
                </a:cubicBezTo>
                <a:cubicBezTo>
                  <a:pt x="3612787" y="3727413"/>
                  <a:pt x="3626212" y="3740186"/>
                  <a:pt x="3635828" y="3755571"/>
                </a:cubicBezTo>
                <a:cubicBezTo>
                  <a:pt x="3644429" y="3769332"/>
                  <a:pt x="3649549" y="3785025"/>
                  <a:pt x="3657600" y="3799114"/>
                </a:cubicBezTo>
                <a:cubicBezTo>
                  <a:pt x="3674501" y="3828690"/>
                  <a:pt x="3740854" y="3913588"/>
                  <a:pt x="3744686" y="3918857"/>
                </a:cubicBezTo>
                <a:cubicBezTo>
                  <a:pt x="3752381" y="3929438"/>
                  <a:pt x="3757943" y="3941581"/>
                  <a:pt x="3766457" y="3951514"/>
                </a:cubicBezTo>
                <a:cubicBezTo>
                  <a:pt x="3825757" y="4020698"/>
                  <a:pt x="3790991" y="3971417"/>
                  <a:pt x="3853543" y="4027714"/>
                </a:cubicBezTo>
                <a:cubicBezTo>
                  <a:pt x="3876429" y="4048311"/>
                  <a:pt x="3899623" y="4068986"/>
                  <a:pt x="3918857" y="4093028"/>
                </a:cubicBezTo>
                <a:cubicBezTo>
                  <a:pt x="3933371" y="4111171"/>
                  <a:pt x="3944759" y="4132336"/>
                  <a:pt x="3962400" y="4147457"/>
                </a:cubicBezTo>
                <a:cubicBezTo>
                  <a:pt x="3971112" y="4154924"/>
                  <a:pt x="3984171" y="4154714"/>
                  <a:pt x="3995057" y="4158342"/>
                </a:cubicBezTo>
                <a:cubicBezTo>
                  <a:pt x="4046437" y="4198304"/>
                  <a:pt x="4089921" y="4238432"/>
                  <a:pt x="4147457" y="4267200"/>
                </a:cubicBezTo>
                <a:cubicBezTo>
                  <a:pt x="4164935" y="4275939"/>
                  <a:pt x="4184804" y="4279481"/>
                  <a:pt x="4201886" y="4288971"/>
                </a:cubicBezTo>
                <a:cubicBezTo>
                  <a:pt x="4365992" y="4380141"/>
                  <a:pt x="4109007" y="4258861"/>
                  <a:pt x="4299857" y="4354285"/>
                </a:cubicBezTo>
                <a:cubicBezTo>
                  <a:pt x="4390172" y="4399442"/>
                  <a:pt x="4349051" y="4376663"/>
                  <a:pt x="4419600" y="4397828"/>
                </a:cubicBezTo>
                <a:cubicBezTo>
                  <a:pt x="4493220" y="4419915"/>
                  <a:pt x="4529682" y="4441178"/>
                  <a:pt x="4615543" y="4452257"/>
                </a:cubicBezTo>
                <a:cubicBezTo>
                  <a:pt x="4684013" y="4461092"/>
                  <a:pt x="4753428" y="4459514"/>
                  <a:pt x="4822371" y="4463142"/>
                </a:cubicBezTo>
                <a:cubicBezTo>
                  <a:pt x="5370285" y="4452256"/>
                  <a:pt x="5918925" y="4460698"/>
                  <a:pt x="6466114" y="4430485"/>
                </a:cubicBezTo>
                <a:cubicBezTo>
                  <a:pt x="6514722" y="4427801"/>
                  <a:pt x="6596743" y="4365171"/>
                  <a:pt x="6596743" y="4365171"/>
                </a:cubicBezTo>
                <a:cubicBezTo>
                  <a:pt x="6618514" y="4343400"/>
                  <a:pt x="6635324" y="4315133"/>
                  <a:pt x="6662057" y="4299857"/>
                </a:cubicBezTo>
                <a:cubicBezTo>
                  <a:pt x="6702589" y="4276696"/>
                  <a:pt x="6733211" y="4268064"/>
                  <a:pt x="6760028" y="4234542"/>
                </a:cubicBezTo>
                <a:cubicBezTo>
                  <a:pt x="6801625" y="4182545"/>
                  <a:pt x="6765857" y="4222885"/>
                  <a:pt x="6792686" y="4169228"/>
                </a:cubicBezTo>
                <a:cubicBezTo>
                  <a:pt x="6798537" y="4157526"/>
                  <a:pt x="6807200" y="4147457"/>
                  <a:pt x="6814457" y="4136571"/>
                </a:cubicBezTo>
                <a:cubicBezTo>
                  <a:pt x="6835465" y="4052540"/>
                  <a:pt x="6809428" y="4132752"/>
                  <a:pt x="6858000" y="4049485"/>
                </a:cubicBezTo>
                <a:cubicBezTo>
                  <a:pt x="6874353" y="4021451"/>
                  <a:pt x="6887029" y="3991428"/>
                  <a:pt x="6901543" y="3962400"/>
                </a:cubicBezTo>
                <a:cubicBezTo>
                  <a:pt x="6910744" y="3713961"/>
                  <a:pt x="6927793" y="3483724"/>
                  <a:pt x="6890657" y="3233057"/>
                </a:cubicBezTo>
                <a:cubicBezTo>
                  <a:pt x="6882558" y="3178385"/>
                  <a:pt x="6847114" y="3131457"/>
                  <a:pt x="6825343" y="3080657"/>
                </a:cubicBezTo>
                <a:lnTo>
                  <a:pt x="6792686" y="3004457"/>
                </a:lnTo>
                <a:cubicBezTo>
                  <a:pt x="6789057" y="2975428"/>
                  <a:pt x="6789338" y="2945638"/>
                  <a:pt x="6781800" y="2917371"/>
                </a:cubicBezTo>
                <a:cubicBezTo>
                  <a:pt x="6752205" y="2806391"/>
                  <a:pt x="6760582" y="2874937"/>
                  <a:pt x="6727371" y="2808514"/>
                </a:cubicBezTo>
                <a:cubicBezTo>
                  <a:pt x="6718632" y="2791036"/>
                  <a:pt x="6715956" y="2770655"/>
                  <a:pt x="6705600" y="2754085"/>
                </a:cubicBezTo>
                <a:cubicBezTo>
                  <a:pt x="6697441" y="2741030"/>
                  <a:pt x="6680864" y="2734629"/>
                  <a:pt x="6672943" y="2721428"/>
                </a:cubicBezTo>
                <a:cubicBezTo>
                  <a:pt x="6656978" y="2694819"/>
                  <a:pt x="6594264" y="2554837"/>
                  <a:pt x="6564086" y="2514600"/>
                </a:cubicBezTo>
                <a:cubicBezTo>
                  <a:pt x="6548691" y="2494073"/>
                  <a:pt x="6526553" y="2479481"/>
                  <a:pt x="6509657" y="2460171"/>
                </a:cubicBezTo>
                <a:cubicBezTo>
                  <a:pt x="6501042" y="2450325"/>
                  <a:pt x="6497137" y="2436765"/>
                  <a:pt x="6487886" y="2427514"/>
                </a:cubicBezTo>
                <a:cubicBezTo>
                  <a:pt x="6478635" y="2418263"/>
                  <a:pt x="6464479" y="2414993"/>
                  <a:pt x="6455228" y="2405742"/>
                </a:cubicBezTo>
                <a:cubicBezTo>
                  <a:pt x="6435189" y="2385703"/>
                  <a:pt x="6419758" y="2361493"/>
                  <a:pt x="6400800" y="2340428"/>
                </a:cubicBezTo>
                <a:cubicBezTo>
                  <a:pt x="6387069" y="2325171"/>
                  <a:pt x="6371771" y="2311399"/>
                  <a:pt x="6357257" y="2296885"/>
                </a:cubicBezTo>
                <a:lnTo>
                  <a:pt x="6313714" y="2253342"/>
                </a:lnTo>
                <a:lnTo>
                  <a:pt x="6259286" y="2198914"/>
                </a:lnTo>
                <a:cubicBezTo>
                  <a:pt x="6252029" y="2191657"/>
                  <a:pt x="6243207" y="2185682"/>
                  <a:pt x="6237514" y="2177142"/>
                </a:cubicBezTo>
                <a:cubicBezTo>
                  <a:pt x="6201511" y="2123136"/>
                  <a:pt x="6224994" y="2153736"/>
                  <a:pt x="6161314" y="2090057"/>
                </a:cubicBezTo>
                <a:lnTo>
                  <a:pt x="6161314" y="2090057"/>
                </a:lnTo>
                <a:cubicBezTo>
                  <a:pt x="6150428" y="2075543"/>
                  <a:pt x="6141486" y="2059343"/>
                  <a:pt x="6128657" y="2046514"/>
                </a:cubicBezTo>
                <a:cubicBezTo>
                  <a:pt x="6108618" y="2026474"/>
                  <a:pt x="6084313" y="2011149"/>
                  <a:pt x="6063343" y="1992085"/>
                </a:cubicBezTo>
                <a:cubicBezTo>
                  <a:pt x="6044358" y="1974826"/>
                  <a:pt x="6030262" y="1951890"/>
                  <a:pt x="6008914" y="1937657"/>
                </a:cubicBezTo>
                <a:cubicBezTo>
                  <a:pt x="5998028" y="1930400"/>
                  <a:pt x="5986190" y="1924399"/>
                  <a:pt x="5976257" y="1915885"/>
                </a:cubicBezTo>
                <a:cubicBezTo>
                  <a:pt x="5883874" y="1836699"/>
                  <a:pt x="5975026" y="1900549"/>
                  <a:pt x="5900057" y="1850571"/>
                </a:cubicBezTo>
                <a:cubicBezTo>
                  <a:pt x="5892800" y="1839685"/>
                  <a:pt x="5886459" y="1828130"/>
                  <a:pt x="5878286" y="1817914"/>
                </a:cubicBezTo>
                <a:cubicBezTo>
                  <a:pt x="5857719" y="1792205"/>
                  <a:pt x="5839916" y="1786581"/>
                  <a:pt x="5812971" y="1763485"/>
                </a:cubicBezTo>
                <a:cubicBezTo>
                  <a:pt x="5801282" y="1753466"/>
                  <a:pt x="5791200" y="1741714"/>
                  <a:pt x="5780314" y="1730828"/>
                </a:cubicBezTo>
                <a:cubicBezTo>
                  <a:pt x="5771431" y="1704179"/>
                  <a:pt x="5764470" y="1678166"/>
                  <a:pt x="5747657" y="1654628"/>
                </a:cubicBezTo>
                <a:cubicBezTo>
                  <a:pt x="5738709" y="1642101"/>
                  <a:pt x="5725886" y="1632857"/>
                  <a:pt x="5715000" y="1621971"/>
                </a:cubicBezTo>
                <a:cubicBezTo>
                  <a:pt x="5694226" y="1538877"/>
                  <a:pt x="5718538" y="1618161"/>
                  <a:pt x="5671457" y="1524000"/>
                </a:cubicBezTo>
                <a:cubicBezTo>
                  <a:pt x="5626386" y="1433858"/>
                  <a:pt x="5701194" y="1552278"/>
                  <a:pt x="5638800" y="1458685"/>
                </a:cubicBezTo>
                <a:cubicBezTo>
                  <a:pt x="5609969" y="1228047"/>
                  <a:pt x="5614344" y="1297492"/>
                  <a:pt x="5638800" y="881742"/>
                </a:cubicBezTo>
                <a:cubicBezTo>
                  <a:pt x="5641927" y="828580"/>
                  <a:pt x="5654133" y="822866"/>
                  <a:pt x="5682343" y="794657"/>
                </a:cubicBezTo>
                <a:cubicBezTo>
                  <a:pt x="5685971" y="776514"/>
                  <a:pt x="5687377" y="757781"/>
                  <a:pt x="5693228" y="740228"/>
                </a:cubicBezTo>
                <a:cubicBezTo>
                  <a:pt x="5699612" y="721075"/>
                  <a:pt x="5723122" y="681090"/>
                  <a:pt x="5736771" y="664028"/>
                </a:cubicBezTo>
                <a:cubicBezTo>
                  <a:pt x="5743182" y="656014"/>
                  <a:pt x="5751286" y="649514"/>
                  <a:pt x="5758543" y="642257"/>
                </a:cubicBezTo>
                <a:cubicBezTo>
                  <a:pt x="5767309" y="607191"/>
                  <a:pt x="5769304" y="585825"/>
                  <a:pt x="5791200" y="555171"/>
                </a:cubicBezTo>
                <a:cubicBezTo>
                  <a:pt x="5800148" y="542644"/>
                  <a:pt x="5814002" y="534341"/>
                  <a:pt x="5823857" y="522514"/>
                </a:cubicBezTo>
                <a:cubicBezTo>
                  <a:pt x="5861733" y="477063"/>
                  <a:pt x="5824674" y="496842"/>
                  <a:pt x="5878286" y="478971"/>
                </a:cubicBezTo>
                <a:cubicBezTo>
                  <a:pt x="5889172" y="468085"/>
                  <a:pt x="5898416" y="455262"/>
                  <a:pt x="5910943" y="446314"/>
                </a:cubicBezTo>
                <a:cubicBezTo>
                  <a:pt x="5947053" y="420521"/>
                  <a:pt x="5951604" y="428888"/>
                  <a:pt x="5987143" y="413657"/>
                </a:cubicBezTo>
                <a:cubicBezTo>
                  <a:pt x="6067689" y="379137"/>
                  <a:pt x="5991201" y="398466"/>
                  <a:pt x="6096000" y="381000"/>
                </a:cubicBezTo>
                <a:cubicBezTo>
                  <a:pt x="6114830" y="368446"/>
                  <a:pt x="6150852" y="342480"/>
                  <a:pt x="6172200" y="337457"/>
                </a:cubicBezTo>
                <a:cubicBezTo>
                  <a:pt x="6218658" y="326526"/>
                  <a:pt x="6266637" y="323531"/>
                  <a:pt x="6313714" y="315685"/>
                </a:cubicBezTo>
                <a:cubicBezTo>
                  <a:pt x="6476227" y="288600"/>
                  <a:pt x="6191390" y="320458"/>
                  <a:pt x="6553200" y="283028"/>
                </a:cubicBezTo>
                <a:cubicBezTo>
                  <a:pt x="6596662" y="278532"/>
                  <a:pt x="6640351" y="276490"/>
                  <a:pt x="6683828" y="272142"/>
                </a:cubicBezTo>
                <a:cubicBezTo>
                  <a:pt x="6712937" y="269231"/>
                  <a:pt x="6741761" y="263686"/>
                  <a:pt x="6770914" y="261257"/>
                </a:cubicBezTo>
                <a:cubicBezTo>
                  <a:pt x="6914194" y="249317"/>
                  <a:pt x="6935998" y="254641"/>
                  <a:pt x="7064828" y="239485"/>
                </a:cubicBezTo>
                <a:cubicBezTo>
                  <a:pt x="7086749" y="236906"/>
                  <a:pt x="7108293" y="231721"/>
                  <a:pt x="7130143" y="228600"/>
                </a:cubicBezTo>
                <a:lnTo>
                  <a:pt x="7293428" y="206828"/>
                </a:lnTo>
                <a:cubicBezTo>
                  <a:pt x="7491450" y="177124"/>
                  <a:pt x="7131682" y="219960"/>
                  <a:pt x="7445828" y="185057"/>
                </a:cubicBezTo>
                <a:cubicBezTo>
                  <a:pt x="7564705" y="105806"/>
                  <a:pt x="7381437" y="222695"/>
                  <a:pt x="7522028" y="152400"/>
                </a:cubicBezTo>
                <a:cubicBezTo>
                  <a:pt x="7531208" y="147810"/>
                  <a:pt x="7534620" y="135218"/>
                  <a:pt x="7543800" y="130628"/>
                </a:cubicBezTo>
                <a:cubicBezTo>
                  <a:pt x="7557182" y="123937"/>
                  <a:pt x="7572958" y="123852"/>
                  <a:pt x="7587343" y="119742"/>
                </a:cubicBezTo>
                <a:cubicBezTo>
                  <a:pt x="7598376" y="116590"/>
                  <a:pt x="7608967" y="112009"/>
                  <a:pt x="7620000" y="108857"/>
                </a:cubicBezTo>
                <a:cubicBezTo>
                  <a:pt x="7631606" y="105541"/>
                  <a:pt x="7682382" y="94762"/>
                  <a:pt x="7696200" y="87085"/>
                </a:cubicBezTo>
                <a:cubicBezTo>
                  <a:pt x="7820491" y="18034"/>
                  <a:pt x="7723228" y="69816"/>
                  <a:pt x="7783286" y="21771"/>
                </a:cubicBezTo>
                <a:cubicBezTo>
                  <a:pt x="7793502" y="13598"/>
                  <a:pt x="7815943" y="0"/>
                  <a:pt x="7815943" y="0"/>
                </a:cubicBezTo>
              </a:path>
            </a:pathLst>
          </a:custGeom>
          <a:noFill/>
          <a:ln w="190500">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spcBef>
                <a:spcPct val="0"/>
              </a:spcBef>
              <a:buClrTx/>
              <a:buNone/>
              <a:defRPr/>
            </a:pPr>
            <a:endParaRPr lang="en-GB">
              <a:solidFill>
                <a:srgbClr val="FFFFFF"/>
              </a:solidFill>
              <a:latin typeface="Arial"/>
            </a:endParaRPr>
          </a:p>
        </p:txBody>
      </p:sp>
      <p:sp>
        <p:nvSpPr>
          <p:cNvPr id="82" name="TextBox 81"/>
          <p:cNvSpPr txBox="1"/>
          <p:nvPr/>
        </p:nvSpPr>
        <p:spPr>
          <a:xfrm>
            <a:off x="271352" y="132729"/>
            <a:ext cx="5478405" cy="523220"/>
          </a:xfrm>
          <a:prstGeom prst="rect">
            <a:avLst/>
          </a:prstGeom>
          <a:noFill/>
        </p:spPr>
        <p:txBody>
          <a:bodyPr wrap="square" rtlCol="0">
            <a:spAutoFit/>
          </a:bodyPr>
          <a:lstStyle/>
          <a:p>
            <a:pPr eaLnBrk="0" hangingPunct="0">
              <a:spcBef>
                <a:spcPct val="0"/>
              </a:spcBef>
              <a:buClrTx/>
              <a:buNone/>
              <a:defRPr/>
            </a:pPr>
            <a:r>
              <a:rPr lang="en-GB" b="1" dirty="0">
                <a:solidFill>
                  <a:srgbClr val="000000"/>
                </a:solidFill>
              </a:rPr>
              <a:t>Zooming in on one segment</a:t>
            </a:r>
          </a:p>
        </p:txBody>
      </p:sp>
      <p:sp>
        <p:nvSpPr>
          <p:cNvPr id="2" name="Rounded Rectangle 1"/>
          <p:cNvSpPr/>
          <p:nvPr/>
        </p:nvSpPr>
        <p:spPr>
          <a:xfrm>
            <a:off x="1631504" y="5661248"/>
            <a:ext cx="1167101" cy="64807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eaLnBrk="0" hangingPunct="0">
              <a:spcBef>
                <a:spcPct val="0"/>
              </a:spcBef>
              <a:buClrTx/>
              <a:buNone/>
              <a:defRPr/>
            </a:pPr>
            <a:r>
              <a:rPr lang="en-GB" sz="1400" dirty="0">
                <a:solidFill>
                  <a:srgbClr val="FFFFFF"/>
                </a:solidFill>
                <a:latin typeface="Arial"/>
              </a:rPr>
              <a:t>Teaching point 1</a:t>
            </a:r>
          </a:p>
        </p:txBody>
      </p:sp>
      <p:sp>
        <p:nvSpPr>
          <p:cNvPr id="37" name="Rounded Rectangle 36"/>
          <p:cNvSpPr/>
          <p:nvPr/>
        </p:nvSpPr>
        <p:spPr>
          <a:xfrm>
            <a:off x="4594620" y="3050926"/>
            <a:ext cx="1573388" cy="64807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eaLnBrk="0" hangingPunct="0">
              <a:spcBef>
                <a:spcPct val="0"/>
              </a:spcBef>
              <a:buClrTx/>
              <a:buNone/>
              <a:defRPr/>
            </a:pPr>
            <a:r>
              <a:rPr lang="en-GB" sz="1400" dirty="0">
                <a:solidFill>
                  <a:srgbClr val="FFFFFF"/>
                </a:solidFill>
                <a:latin typeface="Arial"/>
              </a:rPr>
              <a:t>Teaching point 2</a:t>
            </a:r>
          </a:p>
        </p:txBody>
      </p:sp>
      <p:sp>
        <p:nvSpPr>
          <p:cNvPr id="38" name="Rounded Rectangle 37"/>
          <p:cNvSpPr/>
          <p:nvPr/>
        </p:nvSpPr>
        <p:spPr>
          <a:xfrm>
            <a:off x="7573516" y="1628800"/>
            <a:ext cx="1080120" cy="64807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eaLnBrk="0" hangingPunct="0">
              <a:spcBef>
                <a:spcPct val="0"/>
              </a:spcBef>
              <a:buClrTx/>
              <a:buNone/>
              <a:defRPr/>
            </a:pPr>
            <a:r>
              <a:rPr lang="en-GB" sz="1400" dirty="0">
                <a:solidFill>
                  <a:srgbClr val="FFFFFF"/>
                </a:solidFill>
                <a:latin typeface="Arial"/>
              </a:rPr>
              <a:t>Teaching point 3</a:t>
            </a:r>
          </a:p>
        </p:txBody>
      </p:sp>
      <p:sp>
        <p:nvSpPr>
          <p:cNvPr id="39" name="TextBox 38"/>
          <p:cNvSpPr txBox="1"/>
          <p:nvPr/>
        </p:nvSpPr>
        <p:spPr>
          <a:xfrm>
            <a:off x="4242828" y="5340276"/>
            <a:ext cx="7757828" cy="1384995"/>
          </a:xfrm>
          <a:prstGeom prst="rect">
            <a:avLst/>
          </a:prstGeom>
          <a:noFill/>
        </p:spPr>
        <p:txBody>
          <a:bodyPr wrap="square" lIns="91440" tIns="45720" rIns="91440" bIns="45720" rtlCol="0" anchor="t">
            <a:spAutoFit/>
          </a:bodyPr>
          <a:lstStyle/>
          <a:p>
            <a:pPr eaLnBrk="0" hangingPunct="0">
              <a:spcBef>
                <a:spcPct val="0"/>
              </a:spcBef>
              <a:buClrTx/>
              <a:buNone/>
              <a:defRPr/>
            </a:pPr>
            <a:r>
              <a:rPr lang="en-GB" sz="1400" b="1" dirty="0">
                <a:solidFill>
                  <a:srgbClr val="000000"/>
                </a:solidFill>
              </a:rPr>
              <a:t>Teaching point 1</a:t>
            </a:r>
            <a:r>
              <a:rPr lang="en-GB" sz="1400" dirty="0">
                <a:solidFill>
                  <a:srgbClr val="000000"/>
                </a:solidFill>
              </a:rPr>
              <a:t>:</a:t>
            </a:r>
            <a:r>
              <a:rPr lang="en-GB" sz="1400" dirty="0">
                <a:solidFill>
                  <a:prstClr val="black"/>
                </a:solidFill>
                <a:latin typeface="Myriad Pro"/>
                <a:cs typeface="Times New Roman" panose="02020603050405020304" pitchFamily="18" charset="0"/>
              </a:rPr>
              <a:t>Multiplication is commutative; division is not commutative.</a:t>
            </a:r>
          </a:p>
          <a:p>
            <a:pPr eaLnBrk="0" hangingPunct="0">
              <a:spcBef>
                <a:spcPct val="0"/>
              </a:spcBef>
              <a:buClrTx/>
              <a:buNone/>
              <a:defRPr/>
            </a:pPr>
            <a:r>
              <a:rPr lang="en-GB" sz="1400" b="1" dirty="0">
                <a:solidFill>
                  <a:srgbClr val="000000"/>
                </a:solidFill>
                <a:latin typeface="Arial"/>
                <a:cs typeface="Arial"/>
              </a:rPr>
              <a:t>Teaching point 2: </a:t>
            </a:r>
            <a:r>
              <a:rPr lang="en-GB" sz="1400" dirty="0">
                <a:latin typeface="Myriad Pro"/>
                <a:ea typeface="Calibri" panose="020F0502020204030204" pitchFamily="34" charset="0"/>
                <a:cs typeface="Times New Roman"/>
              </a:rPr>
              <a:t>Multiplication is distributive: multiplication facts can be derived from related known facts; two-part problems that involve addition/subtraction of products with a common factor can be efficiently solved by applying the distributive law.</a:t>
            </a:r>
            <a:endParaRPr lang="en-GB" sz="1400" dirty="0">
              <a:cs typeface="Times New Roman"/>
            </a:endParaRPr>
          </a:p>
          <a:p>
            <a:pPr eaLnBrk="0" hangingPunct="0">
              <a:spcBef>
                <a:spcPct val="0"/>
              </a:spcBef>
              <a:buClrTx/>
              <a:buNone/>
              <a:defRPr/>
            </a:pPr>
            <a:r>
              <a:rPr lang="en-GB" sz="1400" b="1" dirty="0">
                <a:solidFill>
                  <a:srgbClr val="000000"/>
                </a:solidFill>
              </a:rPr>
              <a:t>Teaching point 3: </a:t>
            </a:r>
            <a:r>
              <a:rPr lang="en-GB" sz="1400" dirty="0">
                <a:solidFill>
                  <a:prstClr val="black"/>
                </a:solidFill>
                <a:latin typeface="Myriad Pro"/>
                <a:cs typeface="Times New Roman" panose="02020603050405020304" pitchFamily="18" charset="0"/>
              </a:rPr>
              <a:t>The distributive law can be used to derive multiplication facts beyond known times tables.</a:t>
            </a:r>
          </a:p>
        </p:txBody>
      </p:sp>
      <p:sp>
        <p:nvSpPr>
          <p:cNvPr id="3" name="Rectangle 2"/>
          <p:cNvSpPr/>
          <p:nvPr/>
        </p:nvSpPr>
        <p:spPr>
          <a:xfrm>
            <a:off x="2973680" y="5874440"/>
            <a:ext cx="547037" cy="434880"/>
          </a:xfrm>
          <a:prstGeom prst="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1.1</a:t>
            </a:r>
          </a:p>
        </p:txBody>
      </p:sp>
      <p:sp>
        <p:nvSpPr>
          <p:cNvPr id="41" name="Rectangle 40"/>
          <p:cNvSpPr/>
          <p:nvPr/>
        </p:nvSpPr>
        <p:spPr>
          <a:xfrm>
            <a:off x="3695791" y="5439560"/>
            <a:ext cx="547037" cy="434880"/>
          </a:xfrm>
          <a:prstGeom prst="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1.2</a:t>
            </a:r>
          </a:p>
        </p:txBody>
      </p:sp>
      <p:sp>
        <p:nvSpPr>
          <p:cNvPr id="42" name="Rectangle 41"/>
          <p:cNvSpPr/>
          <p:nvPr/>
        </p:nvSpPr>
        <p:spPr>
          <a:xfrm>
            <a:off x="3592259" y="4553242"/>
            <a:ext cx="547037" cy="434880"/>
          </a:xfrm>
          <a:prstGeom prst="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1.3</a:t>
            </a:r>
          </a:p>
        </p:txBody>
      </p:sp>
      <p:sp>
        <p:nvSpPr>
          <p:cNvPr id="43" name="Rectangle 42"/>
          <p:cNvSpPr/>
          <p:nvPr/>
        </p:nvSpPr>
        <p:spPr>
          <a:xfrm>
            <a:off x="3080753" y="3940843"/>
            <a:ext cx="547037" cy="434880"/>
          </a:xfrm>
          <a:prstGeom prst="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1.4</a:t>
            </a:r>
          </a:p>
        </p:txBody>
      </p:sp>
      <p:sp>
        <p:nvSpPr>
          <p:cNvPr id="44" name="Rectangle 43"/>
          <p:cNvSpPr/>
          <p:nvPr/>
        </p:nvSpPr>
        <p:spPr>
          <a:xfrm>
            <a:off x="2751366" y="3264118"/>
            <a:ext cx="547037" cy="434880"/>
          </a:xfrm>
          <a:prstGeom prst="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1.5</a:t>
            </a:r>
          </a:p>
        </p:txBody>
      </p:sp>
      <p:sp>
        <p:nvSpPr>
          <p:cNvPr id="45" name="Rectangle 44"/>
          <p:cNvSpPr/>
          <p:nvPr/>
        </p:nvSpPr>
        <p:spPr>
          <a:xfrm>
            <a:off x="2645678" y="2597174"/>
            <a:ext cx="547037" cy="434880"/>
          </a:xfrm>
          <a:prstGeom prst="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1.6</a:t>
            </a:r>
          </a:p>
        </p:txBody>
      </p:sp>
      <p:sp>
        <p:nvSpPr>
          <p:cNvPr id="46" name="Rectangle 45"/>
          <p:cNvSpPr/>
          <p:nvPr/>
        </p:nvSpPr>
        <p:spPr>
          <a:xfrm>
            <a:off x="3298308" y="2276872"/>
            <a:ext cx="547037" cy="434880"/>
          </a:xfrm>
          <a:prstGeom prst="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1.7</a:t>
            </a:r>
          </a:p>
        </p:txBody>
      </p:sp>
      <p:sp>
        <p:nvSpPr>
          <p:cNvPr id="47" name="Rectangle 46"/>
          <p:cNvSpPr/>
          <p:nvPr/>
        </p:nvSpPr>
        <p:spPr>
          <a:xfrm>
            <a:off x="4047584" y="2379734"/>
            <a:ext cx="547037" cy="434880"/>
          </a:xfrm>
          <a:prstGeom prst="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1.8</a:t>
            </a:r>
          </a:p>
        </p:txBody>
      </p:sp>
      <p:sp>
        <p:nvSpPr>
          <p:cNvPr id="48" name="Rectangle 47"/>
          <p:cNvSpPr/>
          <p:nvPr/>
        </p:nvSpPr>
        <p:spPr>
          <a:xfrm>
            <a:off x="5495099" y="3927989"/>
            <a:ext cx="547037" cy="434880"/>
          </a:xfrm>
          <a:prstGeom prst="rect">
            <a:avLst/>
          </a:prstGeom>
          <a:solidFill>
            <a:schemeClr val="accent1">
              <a:lumMod val="60000"/>
              <a:lumOff val="4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2.1</a:t>
            </a:r>
          </a:p>
        </p:txBody>
      </p:sp>
      <p:sp>
        <p:nvSpPr>
          <p:cNvPr id="49" name="Rectangle 48"/>
          <p:cNvSpPr/>
          <p:nvPr/>
        </p:nvSpPr>
        <p:spPr>
          <a:xfrm>
            <a:off x="6096001" y="4642333"/>
            <a:ext cx="547037" cy="434880"/>
          </a:xfrm>
          <a:prstGeom prst="rect">
            <a:avLst/>
          </a:prstGeom>
          <a:solidFill>
            <a:schemeClr val="accent1">
              <a:lumMod val="60000"/>
              <a:lumOff val="4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2.2</a:t>
            </a:r>
          </a:p>
        </p:txBody>
      </p:sp>
      <p:sp>
        <p:nvSpPr>
          <p:cNvPr id="50" name="Rectangle 49"/>
          <p:cNvSpPr/>
          <p:nvPr/>
        </p:nvSpPr>
        <p:spPr>
          <a:xfrm>
            <a:off x="6816081" y="4829261"/>
            <a:ext cx="547037" cy="434880"/>
          </a:xfrm>
          <a:prstGeom prst="rect">
            <a:avLst/>
          </a:prstGeom>
          <a:solidFill>
            <a:schemeClr val="accent1">
              <a:lumMod val="60000"/>
              <a:lumOff val="4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2.3</a:t>
            </a:r>
          </a:p>
        </p:txBody>
      </p:sp>
      <p:sp>
        <p:nvSpPr>
          <p:cNvPr id="51" name="Rectangle 50"/>
          <p:cNvSpPr/>
          <p:nvPr/>
        </p:nvSpPr>
        <p:spPr>
          <a:xfrm>
            <a:off x="7527396" y="4775974"/>
            <a:ext cx="547037" cy="434880"/>
          </a:xfrm>
          <a:prstGeom prst="rect">
            <a:avLst/>
          </a:prstGeom>
          <a:solidFill>
            <a:schemeClr val="accent1">
              <a:lumMod val="60000"/>
              <a:lumOff val="4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2.4</a:t>
            </a:r>
          </a:p>
        </p:txBody>
      </p:sp>
      <p:sp>
        <p:nvSpPr>
          <p:cNvPr id="84" name="Rectangle 83"/>
          <p:cNvSpPr/>
          <p:nvPr/>
        </p:nvSpPr>
        <p:spPr>
          <a:xfrm>
            <a:off x="8233237" y="4829261"/>
            <a:ext cx="547037" cy="434880"/>
          </a:xfrm>
          <a:prstGeom prst="rect">
            <a:avLst/>
          </a:prstGeom>
          <a:solidFill>
            <a:schemeClr val="accent1">
              <a:lumMod val="60000"/>
              <a:lumOff val="4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2.5</a:t>
            </a:r>
          </a:p>
        </p:txBody>
      </p:sp>
      <p:sp>
        <p:nvSpPr>
          <p:cNvPr id="85" name="Rectangle 84"/>
          <p:cNvSpPr/>
          <p:nvPr/>
        </p:nvSpPr>
        <p:spPr>
          <a:xfrm>
            <a:off x="8983353" y="4719179"/>
            <a:ext cx="547037" cy="434880"/>
          </a:xfrm>
          <a:prstGeom prst="rect">
            <a:avLst/>
          </a:prstGeom>
          <a:solidFill>
            <a:schemeClr val="accent1">
              <a:lumMod val="60000"/>
              <a:lumOff val="4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2.6</a:t>
            </a:r>
          </a:p>
        </p:txBody>
      </p:sp>
      <p:sp>
        <p:nvSpPr>
          <p:cNvPr id="86" name="Rectangle 85"/>
          <p:cNvSpPr/>
          <p:nvPr/>
        </p:nvSpPr>
        <p:spPr>
          <a:xfrm>
            <a:off x="9256871" y="4095974"/>
            <a:ext cx="547037" cy="434880"/>
          </a:xfrm>
          <a:prstGeom prst="rect">
            <a:avLst/>
          </a:prstGeom>
          <a:solidFill>
            <a:schemeClr val="accent1">
              <a:lumMod val="60000"/>
              <a:lumOff val="4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2.7</a:t>
            </a:r>
          </a:p>
        </p:txBody>
      </p:sp>
      <p:sp>
        <p:nvSpPr>
          <p:cNvPr id="87" name="Rectangle 86"/>
          <p:cNvSpPr/>
          <p:nvPr/>
        </p:nvSpPr>
        <p:spPr>
          <a:xfrm>
            <a:off x="9256872" y="3468704"/>
            <a:ext cx="547037" cy="434880"/>
          </a:xfrm>
          <a:prstGeom prst="rect">
            <a:avLst/>
          </a:prstGeom>
          <a:solidFill>
            <a:schemeClr val="accent1">
              <a:lumMod val="60000"/>
              <a:lumOff val="4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2.8</a:t>
            </a:r>
          </a:p>
        </p:txBody>
      </p:sp>
      <p:sp>
        <p:nvSpPr>
          <p:cNvPr id="88" name="Rectangle 87"/>
          <p:cNvSpPr/>
          <p:nvPr/>
        </p:nvSpPr>
        <p:spPr>
          <a:xfrm>
            <a:off x="8831571" y="2940082"/>
            <a:ext cx="547037" cy="434880"/>
          </a:xfrm>
          <a:prstGeom prst="rect">
            <a:avLst/>
          </a:prstGeom>
          <a:solidFill>
            <a:schemeClr val="accent1">
              <a:lumMod val="60000"/>
              <a:lumOff val="4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2.9</a:t>
            </a:r>
          </a:p>
        </p:txBody>
      </p:sp>
      <p:sp>
        <p:nvSpPr>
          <p:cNvPr id="89" name="Rectangle 88"/>
          <p:cNvSpPr/>
          <p:nvPr/>
        </p:nvSpPr>
        <p:spPr>
          <a:xfrm>
            <a:off x="8488365" y="2430962"/>
            <a:ext cx="547037" cy="434880"/>
          </a:xfrm>
          <a:prstGeom prst="rect">
            <a:avLst/>
          </a:prstGeom>
          <a:solidFill>
            <a:schemeClr val="accent1">
              <a:lumMod val="60000"/>
              <a:lumOff val="4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2.10</a:t>
            </a:r>
          </a:p>
        </p:txBody>
      </p:sp>
      <p:sp>
        <p:nvSpPr>
          <p:cNvPr id="90" name="Rectangle 89"/>
          <p:cNvSpPr/>
          <p:nvPr/>
        </p:nvSpPr>
        <p:spPr>
          <a:xfrm>
            <a:off x="7815994" y="1107597"/>
            <a:ext cx="547037" cy="434880"/>
          </a:xfrm>
          <a:prstGeom prst="rect">
            <a:avLst/>
          </a:prstGeom>
          <a:solidFill>
            <a:schemeClr val="accent1">
              <a:lumMod val="50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3.1</a:t>
            </a:r>
          </a:p>
        </p:txBody>
      </p:sp>
      <p:sp>
        <p:nvSpPr>
          <p:cNvPr id="91" name="Rectangle 90"/>
          <p:cNvSpPr/>
          <p:nvPr/>
        </p:nvSpPr>
        <p:spPr>
          <a:xfrm>
            <a:off x="8231982" y="507209"/>
            <a:ext cx="547037" cy="434880"/>
          </a:xfrm>
          <a:prstGeom prst="rect">
            <a:avLst/>
          </a:prstGeom>
          <a:solidFill>
            <a:schemeClr val="accent1">
              <a:lumMod val="50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3.2</a:t>
            </a:r>
          </a:p>
        </p:txBody>
      </p:sp>
      <p:sp>
        <p:nvSpPr>
          <p:cNvPr id="92" name="Rectangle 91"/>
          <p:cNvSpPr/>
          <p:nvPr/>
        </p:nvSpPr>
        <p:spPr>
          <a:xfrm>
            <a:off x="9035402" y="325563"/>
            <a:ext cx="547037" cy="434880"/>
          </a:xfrm>
          <a:prstGeom prst="rect">
            <a:avLst/>
          </a:prstGeom>
          <a:solidFill>
            <a:schemeClr val="accent1">
              <a:lumMod val="50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eaLnBrk="0" hangingPunct="0">
              <a:spcBef>
                <a:spcPct val="0"/>
              </a:spcBef>
              <a:buClrTx/>
              <a:buNone/>
              <a:defRPr/>
            </a:pPr>
            <a:r>
              <a:rPr lang="en-GB" sz="1400" dirty="0">
                <a:solidFill>
                  <a:srgbClr val="000000"/>
                </a:solidFill>
                <a:latin typeface="Arial"/>
              </a:rPr>
              <a:t>3.3</a:t>
            </a:r>
          </a:p>
        </p:txBody>
      </p:sp>
    </p:spTree>
    <p:extLst>
      <p:ext uri="{BB962C8B-B14F-4D97-AF65-F5344CB8AC3E}">
        <p14:creationId xmlns:p14="http://schemas.microsoft.com/office/powerpoint/2010/main" val="2712931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9">
                                            <p:txEl>
                                              <p:pRg st="0" end="0"/>
                                            </p:txEl>
                                          </p:spTgt>
                                        </p:tgtEl>
                                        <p:attrNameLst>
                                          <p:attrName>style.visibility</p:attrName>
                                        </p:attrNameLst>
                                      </p:cBhvr>
                                      <p:to>
                                        <p:strVal val="visible"/>
                                      </p:to>
                                    </p:set>
                                    <p:animEffect transition="in" filter="fade">
                                      <p:cBhvr>
                                        <p:cTn id="20" dur="500"/>
                                        <p:tgtEl>
                                          <p:spTgt spid="39">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9">
                                            <p:txEl>
                                              <p:pRg st="1" end="1"/>
                                            </p:txEl>
                                          </p:spTgt>
                                        </p:tgtEl>
                                        <p:attrNameLst>
                                          <p:attrName>style.visibility</p:attrName>
                                        </p:attrNameLst>
                                      </p:cBhvr>
                                      <p:to>
                                        <p:strVal val="visible"/>
                                      </p:to>
                                    </p:set>
                                    <p:animEffect transition="in" filter="fade">
                                      <p:cBhvr>
                                        <p:cTn id="25" dur="500"/>
                                        <p:tgtEl>
                                          <p:spTgt spid="39">
                                            <p:txEl>
                                              <p:pRg st="1" end="1"/>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250"/>
                                        <p:tgtEl>
                                          <p:spTgt spid="3"/>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250"/>
                                        <p:tgtEl>
                                          <p:spTgt spid="41"/>
                                        </p:tgtEl>
                                      </p:cBhvr>
                                    </p:animEffect>
                                  </p:childTnLst>
                                </p:cTn>
                              </p:par>
                            </p:childTnLst>
                          </p:cTn>
                        </p:par>
                        <p:par>
                          <p:cTn id="33" fill="hold">
                            <p:stCondLst>
                              <p:cond delay="750"/>
                            </p:stCondLst>
                            <p:childTnLst>
                              <p:par>
                                <p:cTn id="34" presetID="10" presetClass="entr" presetSubtype="0"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250"/>
                                        <p:tgtEl>
                                          <p:spTgt spid="42"/>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250"/>
                                        <p:tgtEl>
                                          <p:spTgt spid="43"/>
                                        </p:tgtEl>
                                      </p:cBhvr>
                                    </p:animEffect>
                                  </p:childTnLst>
                                </p:cTn>
                              </p:par>
                            </p:childTnLst>
                          </p:cTn>
                        </p:par>
                        <p:par>
                          <p:cTn id="41" fill="hold">
                            <p:stCondLst>
                              <p:cond delay="1250"/>
                            </p:stCondLst>
                            <p:childTnLst>
                              <p:par>
                                <p:cTn id="42" presetID="10" presetClass="entr" presetSubtype="0" fill="hold" grpId="0"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250"/>
                                        <p:tgtEl>
                                          <p:spTgt spid="44"/>
                                        </p:tgtEl>
                                      </p:cBhvr>
                                    </p:animEffect>
                                  </p:childTnLst>
                                </p:cTn>
                              </p:par>
                            </p:childTnLst>
                          </p:cTn>
                        </p:par>
                        <p:par>
                          <p:cTn id="45" fill="hold">
                            <p:stCondLst>
                              <p:cond delay="1500"/>
                            </p:stCondLst>
                            <p:childTnLst>
                              <p:par>
                                <p:cTn id="46" presetID="10" presetClass="entr" presetSubtype="0"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250"/>
                                        <p:tgtEl>
                                          <p:spTgt spid="45"/>
                                        </p:tgtEl>
                                      </p:cBhvr>
                                    </p:animEffect>
                                  </p:childTnLst>
                                </p:cTn>
                              </p:par>
                            </p:childTnLst>
                          </p:cTn>
                        </p:par>
                        <p:par>
                          <p:cTn id="49" fill="hold">
                            <p:stCondLst>
                              <p:cond delay="1750"/>
                            </p:stCondLst>
                            <p:childTnLst>
                              <p:par>
                                <p:cTn id="50" presetID="10" presetClass="entr" presetSubtype="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250"/>
                                        <p:tgtEl>
                                          <p:spTgt spid="46"/>
                                        </p:tgtEl>
                                      </p:cBhvr>
                                    </p:animEffect>
                                  </p:childTnLst>
                                </p:cTn>
                              </p:par>
                            </p:childTnLst>
                          </p:cTn>
                        </p:par>
                        <p:par>
                          <p:cTn id="53" fill="hold">
                            <p:stCondLst>
                              <p:cond delay="2000"/>
                            </p:stCondLst>
                            <p:childTnLst>
                              <p:par>
                                <p:cTn id="54" presetID="10" presetClass="entr" presetSubtype="0"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fade">
                                      <p:cBhvr>
                                        <p:cTn id="56" dur="250"/>
                                        <p:tgtEl>
                                          <p:spTgt spid="4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250"/>
                                        <p:tgtEl>
                                          <p:spTgt spid="48"/>
                                        </p:tgtEl>
                                      </p:cBhvr>
                                    </p:animEffect>
                                  </p:childTnLst>
                                </p:cTn>
                              </p:par>
                            </p:childTnLst>
                          </p:cTn>
                        </p:par>
                        <p:par>
                          <p:cTn id="60" fill="hold">
                            <p:stCondLst>
                              <p:cond delay="2250"/>
                            </p:stCondLst>
                            <p:childTnLst>
                              <p:par>
                                <p:cTn id="61" presetID="10" presetClass="entr" presetSubtype="0"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250"/>
                                        <p:tgtEl>
                                          <p:spTgt spid="49"/>
                                        </p:tgtEl>
                                      </p:cBhvr>
                                    </p:animEffect>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250"/>
                                        <p:tgtEl>
                                          <p:spTgt spid="50"/>
                                        </p:tgtEl>
                                      </p:cBhvr>
                                    </p:animEffect>
                                  </p:childTnLst>
                                </p:cTn>
                              </p:par>
                            </p:childTnLst>
                          </p:cTn>
                        </p:par>
                        <p:par>
                          <p:cTn id="68" fill="hold">
                            <p:stCondLst>
                              <p:cond delay="2750"/>
                            </p:stCondLst>
                            <p:childTnLst>
                              <p:par>
                                <p:cTn id="69" presetID="10" presetClass="entr" presetSubtype="0"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fade">
                                      <p:cBhvr>
                                        <p:cTn id="71" dur="250"/>
                                        <p:tgtEl>
                                          <p:spTgt spid="51"/>
                                        </p:tgtEl>
                                      </p:cBhvr>
                                    </p:animEffect>
                                  </p:childTnLst>
                                </p:cTn>
                              </p:par>
                            </p:childTnLst>
                          </p:cTn>
                        </p:par>
                        <p:par>
                          <p:cTn id="72" fill="hold">
                            <p:stCondLst>
                              <p:cond delay="3000"/>
                            </p:stCondLst>
                            <p:childTnLst>
                              <p:par>
                                <p:cTn id="73" presetID="10" presetClass="entr" presetSubtype="0" fill="hold" grpId="0" nodeType="afterEffect">
                                  <p:stCondLst>
                                    <p:cond delay="0"/>
                                  </p:stCondLst>
                                  <p:childTnLst>
                                    <p:set>
                                      <p:cBhvr>
                                        <p:cTn id="74" dur="1" fill="hold">
                                          <p:stCondLst>
                                            <p:cond delay="0"/>
                                          </p:stCondLst>
                                        </p:cTn>
                                        <p:tgtEl>
                                          <p:spTgt spid="84"/>
                                        </p:tgtEl>
                                        <p:attrNameLst>
                                          <p:attrName>style.visibility</p:attrName>
                                        </p:attrNameLst>
                                      </p:cBhvr>
                                      <p:to>
                                        <p:strVal val="visible"/>
                                      </p:to>
                                    </p:set>
                                    <p:animEffect transition="in" filter="fade">
                                      <p:cBhvr>
                                        <p:cTn id="75" dur="250"/>
                                        <p:tgtEl>
                                          <p:spTgt spid="84"/>
                                        </p:tgtEl>
                                      </p:cBhvr>
                                    </p:animEffect>
                                  </p:childTnLst>
                                </p:cTn>
                              </p:par>
                            </p:childTnLst>
                          </p:cTn>
                        </p:par>
                        <p:par>
                          <p:cTn id="76" fill="hold">
                            <p:stCondLst>
                              <p:cond delay="3250"/>
                            </p:stCondLst>
                            <p:childTnLst>
                              <p:par>
                                <p:cTn id="77" presetID="10" presetClass="entr" presetSubtype="0" fill="hold" grpId="0" nodeType="afterEffect">
                                  <p:stCondLst>
                                    <p:cond delay="0"/>
                                  </p:stCondLst>
                                  <p:childTnLst>
                                    <p:set>
                                      <p:cBhvr>
                                        <p:cTn id="78" dur="1" fill="hold">
                                          <p:stCondLst>
                                            <p:cond delay="0"/>
                                          </p:stCondLst>
                                        </p:cTn>
                                        <p:tgtEl>
                                          <p:spTgt spid="85"/>
                                        </p:tgtEl>
                                        <p:attrNameLst>
                                          <p:attrName>style.visibility</p:attrName>
                                        </p:attrNameLst>
                                      </p:cBhvr>
                                      <p:to>
                                        <p:strVal val="visible"/>
                                      </p:to>
                                    </p:set>
                                    <p:animEffect transition="in" filter="fade">
                                      <p:cBhvr>
                                        <p:cTn id="79" dur="250"/>
                                        <p:tgtEl>
                                          <p:spTgt spid="85"/>
                                        </p:tgtEl>
                                      </p:cBhvr>
                                    </p:animEffect>
                                  </p:childTnLst>
                                </p:cTn>
                              </p:par>
                            </p:childTnLst>
                          </p:cTn>
                        </p:par>
                        <p:par>
                          <p:cTn id="80" fill="hold">
                            <p:stCondLst>
                              <p:cond delay="3500"/>
                            </p:stCondLst>
                            <p:childTnLst>
                              <p:par>
                                <p:cTn id="81" presetID="10" presetClass="entr" presetSubtype="0" fill="hold" grpId="0" nodeType="afterEffect">
                                  <p:stCondLst>
                                    <p:cond delay="0"/>
                                  </p:stCondLst>
                                  <p:childTnLst>
                                    <p:set>
                                      <p:cBhvr>
                                        <p:cTn id="82" dur="1" fill="hold">
                                          <p:stCondLst>
                                            <p:cond delay="0"/>
                                          </p:stCondLst>
                                        </p:cTn>
                                        <p:tgtEl>
                                          <p:spTgt spid="86"/>
                                        </p:tgtEl>
                                        <p:attrNameLst>
                                          <p:attrName>style.visibility</p:attrName>
                                        </p:attrNameLst>
                                      </p:cBhvr>
                                      <p:to>
                                        <p:strVal val="visible"/>
                                      </p:to>
                                    </p:set>
                                    <p:animEffect transition="in" filter="fade">
                                      <p:cBhvr>
                                        <p:cTn id="83" dur="250"/>
                                        <p:tgtEl>
                                          <p:spTgt spid="86"/>
                                        </p:tgtEl>
                                      </p:cBhvr>
                                    </p:animEffect>
                                  </p:childTnLst>
                                </p:cTn>
                              </p:par>
                            </p:childTnLst>
                          </p:cTn>
                        </p:par>
                        <p:par>
                          <p:cTn id="84" fill="hold">
                            <p:stCondLst>
                              <p:cond delay="3750"/>
                            </p:stCondLst>
                            <p:childTnLst>
                              <p:par>
                                <p:cTn id="85" presetID="10" presetClass="entr" presetSubtype="0" fill="hold" grpId="0" nodeType="afterEffect">
                                  <p:stCondLst>
                                    <p:cond delay="0"/>
                                  </p:stCondLst>
                                  <p:childTnLst>
                                    <p:set>
                                      <p:cBhvr>
                                        <p:cTn id="86" dur="1" fill="hold">
                                          <p:stCondLst>
                                            <p:cond delay="0"/>
                                          </p:stCondLst>
                                        </p:cTn>
                                        <p:tgtEl>
                                          <p:spTgt spid="87"/>
                                        </p:tgtEl>
                                        <p:attrNameLst>
                                          <p:attrName>style.visibility</p:attrName>
                                        </p:attrNameLst>
                                      </p:cBhvr>
                                      <p:to>
                                        <p:strVal val="visible"/>
                                      </p:to>
                                    </p:set>
                                    <p:animEffect transition="in" filter="fade">
                                      <p:cBhvr>
                                        <p:cTn id="87" dur="250"/>
                                        <p:tgtEl>
                                          <p:spTgt spid="87"/>
                                        </p:tgtEl>
                                      </p:cBhvr>
                                    </p:animEffect>
                                  </p:childTnLst>
                                </p:cTn>
                              </p:par>
                            </p:childTnLst>
                          </p:cTn>
                        </p:par>
                        <p:par>
                          <p:cTn id="88" fill="hold">
                            <p:stCondLst>
                              <p:cond delay="4000"/>
                            </p:stCondLst>
                            <p:childTnLst>
                              <p:par>
                                <p:cTn id="89" presetID="10" presetClass="entr" presetSubtype="0" fill="hold" grpId="0" nodeType="afterEffect">
                                  <p:stCondLst>
                                    <p:cond delay="0"/>
                                  </p:stCondLst>
                                  <p:childTnLst>
                                    <p:set>
                                      <p:cBhvr>
                                        <p:cTn id="90" dur="1" fill="hold">
                                          <p:stCondLst>
                                            <p:cond delay="0"/>
                                          </p:stCondLst>
                                        </p:cTn>
                                        <p:tgtEl>
                                          <p:spTgt spid="88"/>
                                        </p:tgtEl>
                                        <p:attrNameLst>
                                          <p:attrName>style.visibility</p:attrName>
                                        </p:attrNameLst>
                                      </p:cBhvr>
                                      <p:to>
                                        <p:strVal val="visible"/>
                                      </p:to>
                                    </p:set>
                                    <p:animEffect transition="in" filter="fade">
                                      <p:cBhvr>
                                        <p:cTn id="91" dur="250"/>
                                        <p:tgtEl>
                                          <p:spTgt spid="88"/>
                                        </p:tgtEl>
                                      </p:cBhvr>
                                    </p:animEffect>
                                  </p:childTnLst>
                                </p:cTn>
                              </p:par>
                            </p:childTnLst>
                          </p:cTn>
                        </p:par>
                        <p:par>
                          <p:cTn id="92" fill="hold">
                            <p:stCondLst>
                              <p:cond delay="4250"/>
                            </p:stCondLst>
                            <p:childTnLst>
                              <p:par>
                                <p:cTn id="93" presetID="10" presetClass="entr" presetSubtype="0" fill="hold" grpId="0" nodeType="afterEffect">
                                  <p:stCondLst>
                                    <p:cond delay="0"/>
                                  </p:stCondLst>
                                  <p:childTnLst>
                                    <p:set>
                                      <p:cBhvr>
                                        <p:cTn id="94" dur="1" fill="hold">
                                          <p:stCondLst>
                                            <p:cond delay="0"/>
                                          </p:stCondLst>
                                        </p:cTn>
                                        <p:tgtEl>
                                          <p:spTgt spid="89"/>
                                        </p:tgtEl>
                                        <p:attrNameLst>
                                          <p:attrName>style.visibility</p:attrName>
                                        </p:attrNameLst>
                                      </p:cBhvr>
                                      <p:to>
                                        <p:strVal val="visible"/>
                                      </p:to>
                                    </p:set>
                                    <p:animEffect transition="in" filter="fade">
                                      <p:cBhvr>
                                        <p:cTn id="95" dur="250"/>
                                        <p:tgtEl>
                                          <p:spTgt spid="89"/>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39">
                                            <p:txEl>
                                              <p:pRg st="2" end="2"/>
                                            </p:txEl>
                                          </p:spTgt>
                                        </p:tgtEl>
                                        <p:attrNameLst>
                                          <p:attrName>style.visibility</p:attrName>
                                        </p:attrNameLst>
                                      </p:cBhvr>
                                      <p:to>
                                        <p:strVal val="visible"/>
                                      </p:to>
                                    </p:set>
                                    <p:animEffect transition="in" filter="fade">
                                      <p:cBhvr>
                                        <p:cTn id="100" dur="500"/>
                                        <p:tgtEl>
                                          <p:spTgt spid="39">
                                            <p:txEl>
                                              <p:pRg st="2" end="2"/>
                                            </p:txEl>
                                          </p:spTgt>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90"/>
                                        </p:tgtEl>
                                        <p:attrNameLst>
                                          <p:attrName>style.visibility</p:attrName>
                                        </p:attrNameLst>
                                      </p:cBhvr>
                                      <p:to>
                                        <p:strVal val="visible"/>
                                      </p:to>
                                    </p:set>
                                    <p:animEffect transition="in" filter="fade">
                                      <p:cBhvr>
                                        <p:cTn id="103" dur="250"/>
                                        <p:tgtEl>
                                          <p:spTgt spid="90"/>
                                        </p:tgtEl>
                                      </p:cBhvr>
                                    </p:animEffect>
                                  </p:childTnLst>
                                </p:cTn>
                              </p:par>
                            </p:childTnLst>
                          </p:cTn>
                        </p:par>
                        <p:par>
                          <p:cTn id="104" fill="hold">
                            <p:stCondLst>
                              <p:cond delay="500"/>
                            </p:stCondLst>
                            <p:childTnLst>
                              <p:par>
                                <p:cTn id="105" presetID="10" presetClass="entr" presetSubtype="0" fill="hold" grpId="0" nodeType="afterEffect">
                                  <p:stCondLst>
                                    <p:cond delay="0"/>
                                  </p:stCondLst>
                                  <p:childTnLst>
                                    <p:set>
                                      <p:cBhvr>
                                        <p:cTn id="106" dur="1" fill="hold">
                                          <p:stCondLst>
                                            <p:cond delay="0"/>
                                          </p:stCondLst>
                                        </p:cTn>
                                        <p:tgtEl>
                                          <p:spTgt spid="91"/>
                                        </p:tgtEl>
                                        <p:attrNameLst>
                                          <p:attrName>style.visibility</p:attrName>
                                        </p:attrNameLst>
                                      </p:cBhvr>
                                      <p:to>
                                        <p:strVal val="visible"/>
                                      </p:to>
                                    </p:set>
                                    <p:animEffect transition="in" filter="fade">
                                      <p:cBhvr>
                                        <p:cTn id="107" dur="250"/>
                                        <p:tgtEl>
                                          <p:spTgt spid="91"/>
                                        </p:tgtEl>
                                      </p:cBhvr>
                                    </p:animEffect>
                                  </p:childTnLst>
                                </p:cTn>
                              </p:par>
                            </p:childTnLst>
                          </p:cTn>
                        </p:par>
                        <p:par>
                          <p:cTn id="108" fill="hold">
                            <p:stCondLst>
                              <p:cond delay="750"/>
                            </p:stCondLst>
                            <p:childTnLst>
                              <p:par>
                                <p:cTn id="109" presetID="10" presetClass="entr" presetSubtype="0" fill="hold" grpId="0" nodeType="afterEffect">
                                  <p:stCondLst>
                                    <p:cond delay="0"/>
                                  </p:stCondLst>
                                  <p:childTnLst>
                                    <p:set>
                                      <p:cBhvr>
                                        <p:cTn id="110" dur="1" fill="hold">
                                          <p:stCondLst>
                                            <p:cond delay="0"/>
                                          </p:stCondLst>
                                        </p:cTn>
                                        <p:tgtEl>
                                          <p:spTgt spid="92"/>
                                        </p:tgtEl>
                                        <p:attrNameLst>
                                          <p:attrName>style.visibility</p:attrName>
                                        </p:attrNameLst>
                                      </p:cBhvr>
                                      <p:to>
                                        <p:strVal val="visible"/>
                                      </p:to>
                                    </p:set>
                                    <p:animEffect transition="in" filter="fade">
                                      <p:cBhvr>
                                        <p:cTn id="111" dur="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7" grpId="0" animBg="1"/>
      <p:bldP spid="38" grpId="0" animBg="1"/>
      <p:bldP spid="3"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84" grpId="0" animBg="1"/>
      <p:bldP spid="85" grpId="0" animBg="1"/>
      <p:bldP spid="86" grpId="0" animBg="1"/>
      <p:bldP spid="87" grpId="0" animBg="1"/>
      <p:bldP spid="88" grpId="0" animBg="1"/>
      <p:bldP spid="89" grpId="0" animBg="1"/>
      <p:bldP spid="90" grpId="0" animBg="1"/>
      <p:bldP spid="91" grpId="0" animBg="1"/>
      <p:bldP spid="9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E5B326A-06C1-4174-B615-B440E547DDB1}"/>
              </a:ext>
            </a:extLst>
          </p:cNvPr>
          <p:cNvSpPr/>
          <p:nvPr/>
        </p:nvSpPr>
        <p:spPr>
          <a:xfrm>
            <a:off x="191344" y="5146425"/>
            <a:ext cx="11665296" cy="862800"/>
          </a:xfrm>
          <a:prstGeom prst="rect">
            <a:avLst/>
          </a:prstGeom>
          <a:ln w="50800" cmpd="thinThick">
            <a:solidFill>
              <a:schemeClr val="accent1"/>
            </a:solidFill>
          </a:ln>
        </p:spPr>
        <p:txBody>
          <a:bodyPr wrap="square">
            <a:spAutoFit/>
          </a:bodyPr>
          <a:lstStyle/>
          <a:p>
            <a:pPr eaLnBrk="0" hangingPunct="0">
              <a:spcBef>
                <a:spcPct val="0"/>
              </a:spcBef>
              <a:buClrTx/>
              <a:buNone/>
              <a:defRPr/>
            </a:pPr>
            <a:r>
              <a:rPr lang="en-GB" sz="2400" dirty="0">
                <a:solidFill>
                  <a:prstClr val="black"/>
                </a:solidFill>
                <a:latin typeface="+mj-lt"/>
                <a:cs typeface="Times New Roman" panose="02020603050405020304" pitchFamily="18" charset="0"/>
              </a:rPr>
              <a:t>The distributive law can be used to derive multiplication facts beyond known times tables.</a:t>
            </a:r>
          </a:p>
        </p:txBody>
      </p:sp>
      <p:sp>
        <p:nvSpPr>
          <p:cNvPr id="5" name="Rectangle 4">
            <a:extLst>
              <a:ext uri="{FF2B5EF4-FFF2-40B4-BE49-F238E27FC236}">
                <a16:creationId xmlns:a16="http://schemas.microsoft.com/office/drawing/2014/main" id="{B6047005-4BD8-4471-8554-6DDD669B0928}"/>
              </a:ext>
            </a:extLst>
          </p:cNvPr>
          <p:cNvSpPr/>
          <p:nvPr/>
        </p:nvSpPr>
        <p:spPr>
          <a:xfrm>
            <a:off x="191344" y="2857318"/>
            <a:ext cx="11665296" cy="1200329"/>
          </a:xfrm>
          <a:prstGeom prst="rect">
            <a:avLst/>
          </a:prstGeom>
          <a:ln w="50800" cmpd="thinThick">
            <a:solidFill>
              <a:schemeClr val="accent1"/>
            </a:solidFill>
          </a:ln>
        </p:spPr>
        <p:txBody>
          <a:bodyPr wrap="square">
            <a:spAutoFit/>
          </a:bodyPr>
          <a:lstStyle/>
          <a:p>
            <a:pPr eaLnBrk="0" hangingPunct="0">
              <a:spcBef>
                <a:spcPct val="0"/>
              </a:spcBef>
              <a:buClrTx/>
              <a:buNone/>
              <a:defRPr/>
            </a:pPr>
            <a:r>
              <a:rPr lang="en-GB" sz="2400" dirty="0">
                <a:solidFill>
                  <a:prstClr val="black"/>
                </a:solidFill>
                <a:latin typeface="+mj-lt"/>
                <a:ea typeface="Calibri" panose="020F0502020204030204" pitchFamily="34" charset="0"/>
                <a:cs typeface="Times New Roman" panose="02020603050405020304" pitchFamily="18" charset="0"/>
              </a:rPr>
              <a:t>Multiplication is distributive: multiplication facts can be derived from related known facts; two-part problems that involve addition or subtraction of products with a common factor can be efficiently solved by applying the distributive law.</a:t>
            </a:r>
            <a:endParaRPr lang="en-GB" sz="2400" dirty="0">
              <a:solidFill>
                <a:prstClr val="black"/>
              </a:solidFill>
              <a:latin typeface="+mj-lt"/>
            </a:endParaRPr>
          </a:p>
        </p:txBody>
      </p:sp>
      <p:sp>
        <p:nvSpPr>
          <p:cNvPr id="7" name="Rectangle 6">
            <a:extLst>
              <a:ext uri="{FF2B5EF4-FFF2-40B4-BE49-F238E27FC236}">
                <a16:creationId xmlns:a16="http://schemas.microsoft.com/office/drawing/2014/main" id="{E345D892-1F10-4366-9839-F1F7F3242695}"/>
              </a:ext>
            </a:extLst>
          </p:cNvPr>
          <p:cNvSpPr/>
          <p:nvPr/>
        </p:nvSpPr>
        <p:spPr>
          <a:xfrm>
            <a:off x="224180" y="1487217"/>
            <a:ext cx="11632460" cy="461665"/>
          </a:xfrm>
          <a:prstGeom prst="rect">
            <a:avLst/>
          </a:prstGeom>
          <a:ln w="50800" cmpd="thinThick">
            <a:solidFill>
              <a:schemeClr val="accent1"/>
            </a:solidFill>
          </a:ln>
        </p:spPr>
        <p:txBody>
          <a:bodyPr wrap="square">
            <a:spAutoFit/>
          </a:bodyPr>
          <a:lstStyle/>
          <a:p>
            <a:pPr eaLnBrk="0" hangingPunct="0">
              <a:spcBef>
                <a:spcPct val="0"/>
              </a:spcBef>
              <a:buClrTx/>
              <a:buNone/>
              <a:defRPr/>
            </a:pPr>
            <a:r>
              <a:rPr lang="en-GB" sz="2400" dirty="0">
                <a:solidFill>
                  <a:prstClr val="black"/>
                </a:solidFill>
                <a:latin typeface="+mj-lt"/>
                <a:cs typeface="Times New Roman" panose="02020603050405020304" pitchFamily="18" charset="0"/>
              </a:rPr>
              <a:t>Multiplication is commutative; division is not commutative.</a:t>
            </a:r>
          </a:p>
        </p:txBody>
      </p:sp>
      <p:sp>
        <p:nvSpPr>
          <p:cNvPr id="2" name="TextBox 1">
            <a:extLst>
              <a:ext uri="{FF2B5EF4-FFF2-40B4-BE49-F238E27FC236}">
                <a16:creationId xmlns:a16="http://schemas.microsoft.com/office/drawing/2014/main" id="{AE78C0C5-FCB3-4EE6-BDD8-B6FB53AC61F7}"/>
              </a:ext>
            </a:extLst>
          </p:cNvPr>
          <p:cNvSpPr txBox="1"/>
          <p:nvPr/>
        </p:nvSpPr>
        <p:spPr>
          <a:xfrm>
            <a:off x="224180" y="875475"/>
            <a:ext cx="4214026" cy="461665"/>
          </a:xfrm>
          <a:prstGeom prst="rect">
            <a:avLst/>
          </a:prstGeom>
          <a:noFill/>
        </p:spPr>
        <p:txBody>
          <a:bodyPr wrap="square" rtlCol="0">
            <a:spAutoFit/>
          </a:bodyPr>
          <a:lstStyle/>
          <a:p>
            <a:pPr>
              <a:buNone/>
            </a:pPr>
            <a:r>
              <a:rPr lang="en-GB" sz="2400" u="sng" dirty="0"/>
              <a:t>Teaching point 1</a:t>
            </a:r>
          </a:p>
        </p:txBody>
      </p:sp>
      <p:sp>
        <p:nvSpPr>
          <p:cNvPr id="6" name="TextBox 5">
            <a:extLst>
              <a:ext uri="{FF2B5EF4-FFF2-40B4-BE49-F238E27FC236}">
                <a16:creationId xmlns:a16="http://schemas.microsoft.com/office/drawing/2014/main" id="{8F125F87-275E-49FB-8038-140EBE568ED4}"/>
              </a:ext>
            </a:extLst>
          </p:cNvPr>
          <p:cNvSpPr txBox="1"/>
          <p:nvPr/>
        </p:nvSpPr>
        <p:spPr>
          <a:xfrm>
            <a:off x="224180" y="2141565"/>
            <a:ext cx="4214026" cy="461665"/>
          </a:xfrm>
          <a:prstGeom prst="rect">
            <a:avLst/>
          </a:prstGeom>
          <a:noFill/>
        </p:spPr>
        <p:txBody>
          <a:bodyPr wrap="square" rtlCol="0">
            <a:spAutoFit/>
          </a:bodyPr>
          <a:lstStyle/>
          <a:p>
            <a:pPr>
              <a:buNone/>
            </a:pPr>
            <a:r>
              <a:rPr lang="en-GB" sz="2400" u="sng" dirty="0"/>
              <a:t>Teaching point 2</a:t>
            </a:r>
          </a:p>
        </p:txBody>
      </p:sp>
      <p:sp>
        <p:nvSpPr>
          <p:cNvPr id="8" name="TextBox 7">
            <a:extLst>
              <a:ext uri="{FF2B5EF4-FFF2-40B4-BE49-F238E27FC236}">
                <a16:creationId xmlns:a16="http://schemas.microsoft.com/office/drawing/2014/main" id="{E504B74A-8C04-4FED-8914-00BB5145F456}"/>
              </a:ext>
            </a:extLst>
          </p:cNvPr>
          <p:cNvSpPr txBox="1"/>
          <p:nvPr/>
        </p:nvSpPr>
        <p:spPr>
          <a:xfrm>
            <a:off x="224180" y="4311735"/>
            <a:ext cx="4214026" cy="461665"/>
          </a:xfrm>
          <a:prstGeom prst="rect">
            <a:avLst/>
          </a:prstGeom>
          <a:noFill/>
        </p:spPr>
        <p:txBody>
          <a:bodyPr wrap="square" rtlCol="0">
            <a:spAutoFit/>
          </a:bodyPr>
          <a:lstStyle/>
          <a:p>
            <a:pPr>
              <a:buNone/>
            </a:pPr>
            <a:r>
              <a:rPr lang="en-GB" sz="2400" u="sng" dirty="0"/>
              <a:t>Teaching point 3</a:t>
            </a:r>
          </a:p>
        </p:txBody>
      </p:sp>
      <p:sp>
        <p:nvSpPr>
          <p:cNvPr id="9" name="TextBox 8">
            <a:extLst>
              <a:ext uri="{FF2B5EF4-FFF2-40B4-BE49-F238E27FC236}">
                <a16:creationId xmlns:a16="http://schemas.microsoft.com/office/drawing/2014/main" id="{4B837E62-481C-401D-B268-36CA47729F33}"/>
              </a:ext>
            </a:extLst>
          </p:cNvPr>
          <p:cNvSpPr txBox="1"/>
          <p:nvPr/>
        </p:nvSpPr>
        <p:spPr>
          <a:xfrm>
            <a:off x="191344" y="289106"/>
            <a:ext cx="8424936" cy="400110"/>
          </a:xfrm>
          <a:prstGeom prst="rect">
            <a:avLst/>
          </a:prstGeom>
          <a:noFill/>
        </p:spPr>
        <p:txBody>
          <a:bodyPr wrap="square" rtlCol="0">
            <a:spAutoFit/>
          </a:bodyPr>
          <a:lstStyle/>
          <a:p>
            <a:pPr>
              <a:buNone/>
            </a:pPr>
            <a:r>
              <a:rPr lang="en-GB" sz="2000" dirty="0"/>
              <a:t>2.10 Connecting multiplication and division, and the distributive law</a:t>
            </a:r>
          </a:p>
        </p:txBody>
      </p:sp>
    </p:spTree>
    <p:extLst>
      <p:ext uri="{BB962C8B-B14F-4D97-AF65-F5344CB8AC3E}">
        <p14:creationId xmlns:p14="http://schemas.microsoft.com/office/powerpoint/2010/main" val="37676325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D4215-308F-4E01-8E62-EB0E0670DB07}"/>
              </a:ext>
            </a:extLst>
          </p:cNvPr>
          <p:cNvSpPr>
            <a:spLocks noGrp="1"/>
          </p:cNvSpPr>
          <p:nvPr>
            <p:ph idx="1"/>
          </p:nvPr>
        </p:nvSpPr>
        <p:spPr>
          <a:xfrm>
            <a:off x="609600" y="3429000"/>
            <a:ext cx="10972800" cy="3888432"/>
          </a:xfrm>
        </p:spPr>
        <p:txBody>
          <a:bodyPr/>
          <a:lstStyle/>
          <a:p>
            <a:pPr marL="0" indent="0">
              <a:buNone/>
            </a:pPr>
            <a:r>
              <a:rPr lang="en-GB" dirty="0"/>
              <a:t>Sort the statements into an order that you might teach them to support children to make connections. </a:t>
            </a:r>
          </a:p>
        </p:txBody>
      </p:sp>
      <p:sp>
        <p:nvSpPr>
          <p:cNvPr id="2" name="Title 1">
            <a:extLst>
              <a:ext uri="{FF2B5EF4-FFF2-40B4-BE49-F238E27FC236}">
                <a16:creationId xmlns:a16="http://schemas.microsoft.com/office/drawing/2014/main" id="{DCC7784D-3FF7-4DDA-9D38-7C907CE61C79}"/>
              </a:ext>
            </a:extLst>
          </p:cNvPr>
          <p:cNvSpPr>
            <a:spLocks noGrp="1"/>
          </p:cNvSpPr>
          <p:nvPr>
            <p:ph type="title"/>
          </p:nvPr>
        </p:nvSpPr>
        <p:spPr>
          <a:xfrm>
            <a:off x="601035" y="430660"/>
            <a:ext cx="10972800" cy="2422276"/>
          </a:xfrm>
        </p:spPr>
        <p:txBody>
          <a:bodyPr>
            <a:normAutofit/>
          </a:bodyPr>
          <a:lstStyle/>
          <a:p>
            <a:r>
              <a:rPr lang="en-GB" dirty="0"/>
              <a:t>Activity Handout 3: </a:t>
            </a:r>
            <a:br>
              <a:rPr lang="en-GB" dirty="0"/>
            </a:br>
            <a:br>
              <a:rPr lang="en-GB" dirty="0"/>
            </a:br>
            <a:r>
              <a:rPr lang="en-GB" i="1" dirty="0"/>
              <a:t>Teaching point 1:</a:t>
            </a:r>
            <a:r>
              <a:rPr lang="en-GB" sz="3600" i="1" dirty="0">
                <a:solidFill>
                  <a:prstClr val="black"/>
                </a:solidFill>
                <a:latin typeface="+mj-lt"/>
                <a:cs typeface="Times New Roman" panose="02020603050405020304" pitchFamily="18" charset="0"/>
              </a:rPr>
              <a:t> Multiplication is commutative; division is not commutative</a:t>
            </a:r>
            <a:endParaRPr lang="en-GB" i="1" dirty="0"/>
          </a:p>
        </p:txBody>
      </p:sp>
    </p:spTree>
    <p:extLst>
      <p:ext uri="{BB962C8B-B14F-4D97-AF65-F5344CB8AC3E}">
        <p14:creationId xmlns:p14="http://schemas.microsoft.com/office/powerpoint/2010/main" val="20097704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7429CC56-EBC0-49D7-9FA2-C82621A46411}"/>
              </a:ext>
            </a:extLst>
          </p:cNvPr>
          <p:cNvGraphicFramePr>
            <a:graphicFrameLocks noGrp="1"/>
          </p:cNvGraphicFramePr>
          <p:nvPr>
            <p:extLst>
              <p:ext uri="{D42A27DB-BD31-4B8C-83A1-F6EECF244321}">
                <p14:modId xmlns:p14="http://schemas.microsoft.com/office/powerpoint/2010/main" val="1385107972"/>
              </p:ext>
            </p:extLst>
          </p:nvPr>
        </p:nvGraphicFramePr>
        <p:xfrm>
          <a:off x="191344" y="188640"/>
          <a:ext cx="11449272" cy="5488249"/>
        </p:xfrm>
        <a:graphic>
          <a:graphicData uri="http://schemas.openxmlformats.org/drawingml/2006/table">
            <a:tbl>
              <a:tblPr firstRow="1" firstCol="1" bandRow="1"/>
              <a:tblGrid>
                <a:gridCol w="685000">
                  <a:extLst>
                    <a:ext uri="{9D8B030D-6E8A-4147-A177-3AD203B41FA5}">
                      <a16:colId xmlns:a16="http://schemas.microsoft.com/office/drawing/2014/main" val="1342767044"/>
                    </a:ext>
                  </a:extLst>
                </a:gridCol>
                <a:gridCol w="10764272">
                  <a:extLst>
                    <a:ext uri="{9D8B030D-6E8A-4147-A177-3AD203B41FA5}">
                      <a16:colId xmlns:a16="http://schemas.microsoft.com/office/drawing/2014/main" val="3651532861"/>
                    </a:ext>
                  </a:extLst>
                </a:gridCol>
              </a:tblGrid>
              <a:tr h="449099">
                <a:tc>
                  <a:txBody>
                    <a:bodyPr/>
                    <a:lstStyle/>
                    <a:p>
                      <a:pPr>
                        <a:lnSpc>
                          <a:spcPct val="107000"/>
                        </a:lnSpc>
                        <a:spcAft>
                          <a:spcPts val="0"/>
                        </a:spcAft>
                      </a:pPr>
                      <a:r>
                        <a:rPr lang="en-GB" sz="1600" dirty="0">
                          <a:effectLst/>
                          <a:latin typeface="Arial" panose="020B0604020202020204" pitchFamily="34" charset="0"/>
                          <a:ea typeface="Calibri" panose="020F0502020204030204" pitchFamily="34" charset="0"/>
                          <a:cs typeface="Times New Roman" panose="02020603050405020304" pitchFamily="18" charset="0"/>
                        </a:rPr>
                        <a:t> </a:t>
                      </a: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1.1</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664" marR="416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Multiplication is commutative.</a:t>
                      </a:r>
                      <a:r>
                        <a:rPr lang="en-GB" sz="1600" dirty="0">
                          <a:effectLst/>
                          <a:latin typeface="Arial" panose="020B0604020202020204" pitchFamily="34" charset="0"/>
                          <a:ea typeface="Calibri" panose="020F0502020204030204" pitchFamily="34" charset="0"/>
                          <a:cs typeface="Times New Roman" panose="02020603050405020304" pitchFamily="18" charset="0"/>
                        </a:rPr>
                        <a:t>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664" marR="416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95244435"/>
                  </a:ext>
                </a:extLst>
              </a:tr>
              <a:tr h="753603">
                <a:tc>
                  <a:txBody>
                    <a:bodyPr/>
                    <a:lstStyle/>
                    <a:p>
                      <a:pPr>
                        <a:lnSpc>
                          <a:spcPct val="107000"/>
                        </a:lnSpc>
                        <a:spcAft>
                          <a:spcPts val="0"/>
                        </a:spcAft>
                      </a:pPr>
                      <a:r>
                        <a:rPr lang="en-GB" sz="1600" dirty="0">
                          <a:effectLst/>
                          <a:latin typeface="Arial" panose="020B0604020202020204" pitchFamily="34" charset="0"/>
                          <a:ea typeface="Calibri" panose="020F0502020204030204" pitchFamily="34" charset="0"/>
                          <a:cs typeface="Times New Roman" panose="02020603050405020304" pitchFamily="18" charset="0"/>
                        </a:rPr>
                        <a:t> </a:t>
                      </a: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1.2</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664" marR="416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Use a quotitive division problem and use multiplication and division equations to show that: ‘The </a:t>
                      </a:r>
                      <a:r>
                        <a:rPr lang="en-GB" sz="1600" u="sng"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product</a:t>
                      </a: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in the multiplication equation has the same value as the </a:t>
                      </a:r>
                      <a:r>
                        <a:rPr lang="en-GB" sz="1600" u="sng"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dividend</a:t>
                      </a: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in the matching division equation.’</a:t>
                      </a:r>
                      <a:r>
                        <a:rPr lang="en-GB" sz="1600" dirty="0">
                          <a:effectLst/>
                          <a:latin typeface="Arial" panose="020B0604020202020204" pitchFamily="34" charset="0"/>
                          <a:ea typeface="Calibri" panose="020F0502020204030204" pitchFamily="34" charset="0"/>
                          <a:cs typeface="Times New Roman" panose="02020603050405020304" pitchFamily="18" charset="0"/>
                        </a:rPr>
                        <a:t>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664" marR="416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66343482"/>
                  </a:ext>
                </a:extLst>
              </a:tr>
              <a:tr h="753603">
                <a:tc>
                  <a:txBody>
                    <a:bodyPr/>
                    <a:lstStyle/>
                    <a:p>
                      <a:pPr>
                        <a:lnSpc>
                          <a:spcPct val="107000"/>
                        </a:lnSpc>
                        <a:spcAft>
                          <a:spcPts val="0"/>
                        </a:spcAft>
                      </a:pPr>
                      <a:r>
                        <a:rPr lang="en-GB" sz="1600" dirty="0">
                          <a:effectLst/>
                          <a:latin typeface="Arial" panose="020B0604020202020204" pitchFamily="34" charset="0"/>
                          <a:ea typeface="Calibri" panose="020F0502020204030204" pitchFamily="34" charset="0"/>
                          <a:cs typeface="Times New Roman" panose="02020603050405020304" pitchFamily="18" charset="0"/>
                        </a:rPr>
                        <a:t> </a:t>
                      </a: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1.3</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664" marR="416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Focus on how the factors in the multiplication equations correspond to the divisor and quotient in the division equation. Draw attention to what each number represents in the multiplication and division equations.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664" marR="416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08001407"/>
                  </a:ext>
                </a:extLst>
              </a:tr>
              <a:tr h="753603">
                <a:tc>
                  <a:txBody>
                    <a:bodyPr/>
                    <a:lstStyle/>
                    <a:p>
                      <a:pPr>
                        <a:lnSpc>
                          <a:spcPct val="107000"/>
                        </a:lnSpc>
                        <a:spcAft>
                          <a:spcPts val="0"/>
                        </a:spcAft>
                      </a:pPr>
                      <a:r>
                        <a:rPr lang="en-GB" sz="1600" dirty="0">
                          <a:effectLst/>
                          <a:latin typeface="Arial" panose="020B0604020202020204" pitchFamily="34" charset="0"/>
                          <a:ea typeface="Calibri" panose="020F0502020204030204" pitchFamily="34" charset="0"/>
                          <a:cs typeface="Times New Roman" panose="02020603050405020304" pitchFamily="18" charset="0"/>
                        </a:rPr>
                        <a:t> </a:t>
                      </a: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1.4</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664" marR="416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Draw children’s attention to the fact that when we need to solve a problem, the known factor in the multiplication equation becomes the divisor and the missing factor becomes the quotient.</a:t>
                      </a:r>
                      <a:r>
                        <a:rPr lang="en-GB" sz="1600" dirty="0">
                          <a:effectLst/>
                          <a:latin typeface="Arial" panose="020B0604020202020204" pitchFamily="34" charset="0"/>
                          <a:ea typeface="Calibri" panose="020F0502020204030204" pitchFamily="34" charset="0"/>
                          <a:cs typeface="Times New Roman" panose="02020603050405020304" pitchFamily="18" charset="0"/>
                        </a:rPr>
                        <a:t>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664" marR="416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40652904"/>
                  </a:ext>
                </a:extLst>
              </a:tr>
              <a:tr h="753603">
                <a:tc>
                  <a:txBody>
                    <a:bodyPr/>
                    <a:lstStyle/>
                    <a:p>
                      <a:pPr>
                        <a:lnSpc>
                          <a:spcPct val="107000"/>
                        </a:lnSpc>
                        <a:spcAft>
                          <a:spcPts val="0"/>
                        </a:spcAft>
                      </a:pPr>
                      <a:r>
                        <a:rPr lang="en-GB" sz="1600" dirty="0">
                          <a:effectLst/>
                          <a:latin typeface="Arial" panose="020B0604020202020204" pitchFamily="34" charset="0"/>
                          <a:ea typeface="Calibri" panose="020F0502020204030204" pitchFamily="34" charset="0"/>
                          <a:cs typeface="Times New Roman" panose="02020603050405020304" pitchFamily="18" charset="0"/>
                        </a:rPr>
                        <a:t> </a:t>
                      </a: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1.5</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664" marR="416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Use a partitive division problem and use multiplication and division equations to show that: ‘The </a:t>
                      </a:r>
                      <a:r>
                        <a:rPr lang="en-GB" sz="1600" u="sng"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product</a:t>
                      </a: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in the multiplication equation has the same value as the </a:t>
                      </a:r>
                      <a:r>
                        <a:rPr lang="en-GB" sz="1600" u="sng"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dividend</a:t>
                      </a: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in the matching division equation.’</a:t>
                      </a:r>
                      <a:r>
                        <a:rPr lang="en-GB" sz="1600" dirty="0">
                          <a:effectLst/>
                          <a:latin typeface="Arial" panose="020B0604020202020204" pitchFamily="34" charset="0"/>
                          <a:ea typeface="Calibri" panose="020F0502020204030204" pitchFamily="34" charset="0"/>
                          <a:cs typeface="Times New Roman" panose="02020603050405020304" pitchFamily="18" charset="0"/>
                        </a:rPr>
                        <a:t>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664" marR="416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47153804"/>
                  </a:ext>
                </a:extLst>
              </a:tr>
              <a:tr h="568937">
                <a:tc>
                  <a:txBody>
                    <a:bodyPr/>
                    <a:lstStyle/>
                    <a:p>
                      <a:pPr>
                        <a:lnSpc>
                          <a:spcPct val="107000"/>
                        </a:lnSpc>
                        <a:spcAft>
                          <a:spcPts val="0"/>
                        </a:spcAft>
                      </a:pPr>
                      <a:r>
                        <a:rPr lang="en-GB" sz="1600" dirty="0">
                          <a:effectLst/>
                          <a:latin typeface="Arial" panose="020B0604020202020204" pitchFamily="34" charset="0"/>
                          <a:ea typeface="Calibri" panose="020F0502020204030204" pitchFamily="34" charset="0"/>
                          <a:cs typeface="Times New Roman" panose="02020603050405020304" pitchFamily="18" charset="0"/>
                        </a:rPr>
                        <a:t> </a:t>
                      </a: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1.6</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664" marR="416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Explore multiplication equations where zero is a factor, and how this translates into the corresponding division equation. Make the following generalisation: ‘We should never write a calculation where the divisor is zero.’</a:t>
                      </a:r>
                      <a:r>
                        <a:rPr lang="en-GB" sz="1600" dirty="0">
                          <a:effectLst/>
                          <a:latin typeface="Arial" panose="020B0604020202020204" pitchFamily="34" charset="0"/>
                          <a:ea typeface="Calibri" panose="020F0502020204030204" pitchFamily="34" charset="0"/>
                          <a:cs typeface="Times New Roman" panose="02020603050405020304" pitchFamily="18" charset="0"/>
                        </a:rPr>
                        <a:t>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664" marR="416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58186058"/>
                  </a:ext>
                </a:extLst>
              </a:tr>
              <a:tr h="703553">
                <a:tc>
                  <a:txBody>
                    <a:bodyPr/>
                    <a:lstStyle/>
                    <a:p>
                      <a:pPr>
                        <a:lnSpc>
                          <a:spcPct val="107000"/>
                        </a:lnSpc>
                        <a:spcAft>
                          <a:spcPts val="0"/>
                        </a:spcAft>
                      </a:pPr>
                      <a:r>
                        <a:rPr lang="en-GB" sz="1600" dirty="0">
                          <a:effectLst/>
                          <a:latin typeface="Arial" panose="020B0604020202020204" pitchFamily="34" charset="0"/>
                          <a:ea typeface="Calibri" panose="020F0502020204030204" pitchFamily="34" charset="0"/>
                          <a:cs typeface="Times New Roman" panose="02020603050405020304" pitchFamily="18" charset="0"/>
                        </a:rPr>
                        <a:t> </a:t>
                      </a: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1.7</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664" marR="416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Solve some division calculations of the form 0 ÷ n = ?, using the corresponding multiplication facts for support. Work towards the generalisation: ‘When the dividend is zero, the quotient is zero.’</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664" marR="416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17691065"/>
                  </a:ext>
                </a:extLst>
              </a:tr>
              <a:tr h="752248">
                <a:tc>
                  <a:txBody>
                    <a:bodyPr/>
                    <a:lstStyle/>
                    <a:p>
                      <a:pPr>
                        <a:lnSpc>
                          <a:spcPct val="107000"/>
                        </a:lnSpc>
                        <a:spcAft>
                          <a:spcPts val="0"/>
                        </a:spcAft>
                      </a:pPr>
                      <a:r>
                        <a:rPr lang="en-GB" sz="1600" dirty="0">
                          <a:effectLst/>
                          <a:latin typeface="Arial" panose="020B0604020202020204" pitchFamily="34" charset="0"/>
                          <a:ea typeface="Calibri" panose="020F0502020204030204" pitchFamily="34" charset="0"/>
                          <a:cs typeface="Times New Roman" panose="02020603050405020304" pitchFamily="18" charset="0"/>
                        </a:rPr>
                        <a:t> </a:t>
                      </a: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1.8</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664" marR="416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Provide children with practice matching/writing associated multiplication and division equations.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GB" sz="1600" dirty="0">
                          <a:effectLst/>
                          <a:latin typeface="Arial" panose="020B0604020202020204" pitchFamily="34" charset="0"/>
                          <a:ea typeface="Calibri" panose="020F0502020204030204" pitchFamily="34" charset="0"/>
                          <a:cs typeface="Times New Roman" panose="02020603050405020304" pitchFamily="18" charset="0"/>
                        </a:rPr>
                        <a:t>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664" marR="416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29093911"/>
                  </a:ext>
                </a:extLst>
              </a:tr>
            </a:tbl>
          </a:graphicData>
        </a:graphic>
      </p:graphicFrame>
    </p:spTree>
    <p:extLst>
      <p:ext uri="{BB962C8B-B14F-4D97-AF65-F5344CB8AC3E}">
        <p14:creationId xmlns:p14="http://schemas.microsoft.com/office/powerpoint/2010/main" val="8786969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F9989A4-8985-4F39-8E43-1491464D117E}"/>
              </a:ext>
            </a:extLst>
          </p:cNvPr>
          <p:cNvSpPr>
            <a:spLocks noGrp="1"/>
          </p:cNvSpPr>
          <p:nvPr>
            <p:ph idx="1"/>
          </p:nvPr>
        </p:nvSpPr>
        <p:spPr>
          <a:xfrm>
            <a:off x="609600" y="1556792"/>
            <a:ext cx="10972800" cy="4248472"/>
          </a:xfrm>
        </p:spPr>
        <p:txBody>
          <a:bodyPr/>
          <a:lstStyle/>
          <a:p>
            <a:r>
              <a:rPr lang="en-GB" b="1" dirty="0"/>
              <a:t>Teaching point 1</a:t>
            </a:r>
            <a:r>
              <a:rPr lang="en-GB" dirty="0"/>
              <a:t>: Multiplication is commutative; division is not commutative.</a:t>
            </a:r>
            <a:br>
              <a:rPr lang="en-GB" dirty="0"/>
            </a:br>
            <a:r>
              <a:rPr lang="en-GB" dirty="0"/>
              <a:t> </a:t>
            </a:r>
          </a:p>
          <a:p>
            <a:r>
              <a:rPr lang="en-GB" b="1" dirty="0">
                <a:highlight>
                  <a:srgbClr val="FFFF00"/>
                </a:highlight>
              </a:rPr>
              <a:t>Teaching point 2</a:t>
            </a:r>
            <a:r>
              <a:rPr lang="en-GB" dirty="0">
                <a:highlight>
                  <a:srgbClr val="FFFF00"/>
                </a:highlight>
              </a:rPr>
              <a:t>: Multiplication is distributive: multiplication facts can be derived from related known facts by partitioning one of the factors, and this can be interpreted as partitioning the number of groups; two-part problems that involve addition or subtraction of products with a common factor can be efficiently solved by applying the distributive law.</a:t>
            </a:r>
            <a:br>
              <a:rPr lang="en-GB" dirty="0">
                <a:highlight>
                  <a:srgbClr val="FFFF00"/>
                </a:highlight>
              </a:rPr>
            </a:br>
            <a:r>
              <a:rPr lang="en-GB" dirty="0"/>
              <a:t> </a:t>
            </a:r>
          </a:p>
          <a:p>
            <a:r>
              <a:rPr lang="en-GB" b="1" dirty="0"/>
              <a:t>Teaching point 3</a:t>
            </a:r>
            <a:r>
              <a:rPr lang="en-GB" dirty="0"/>
              <a:t>: The distributive law can be used to derive multiplication facts beyond known times tables.</a:t>
            </a:r>
          </a:p>
          <a:p>
            <a:endParaRPr lang="en-GB" dirty="0"/>
          </a:p>
        </p:txBody>
      </p:sp>
      <p:sp>
        <p:nvSpPr>
          <p:cNvPr id="4" name="Title 3">
            <a:extLst>
              <a:ext uri="{FF2B5EF4-FFF2-40B4-BE49-F238E27FC236}">
                <a16:creationId xmlns:a16="http://schemas.microsoft.com/office/drawing/2014/main" id="{026A77FC-B6B2-4F2D-A19D-3FD2A3D27DD4}"/>
              </a:ext>
            </a:extLst>
          </p:cNvPr>
          <p:cNvSpPr>
            <a:spLocks noGrp="1"/>
          </p:cNvSpPr>
          <p:nvPr>
            <p:ph type="title"/>
          </p:nvPr>
        </p:nvSpPr>
        <p:spPr/>
        <p:txBody>
          <a:bodyPr/>
          <a:lstStyle/>
          <a:p>
            <a:r>
              <a:rPr lang="en-GB" dirty="0"/>
              <a:t>Teaching points</a:t>
            </a:r>
          </a:p>
        </p:txBody>
      </p:sp>
    </p:spTree>
    <p:extLst>
      <p:ext uri="{BB962C8B-B14F-4D97-AF65-F5344CB8AC3E}">
        <p14:creationId xmlns:p14="http://schemas.microsoft.com/office/powerpoint/2010/main" val="7001172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70E0BD-01D8-46A9-BC35-E0EE7B50CAD0}"/>
              </a:ext>
            </a:extLst>
          </p:cNvPr>
          <p:cNvSpPr>
            <a:spLocks noGrp="1"/>
          </p:cNvSpPr>
          <p:nvPr>
            <p:ph idx="1"/>
          </p:nvPr>
        </p:nvSpPr>
        <p:spPr>
          <a:xfrm>
            <a:off x="609600" y="1556792"/>
            <a:ext cx="10972800" cy="4320480"/>
          </a:xfrm>
        </p:spPr>
        <p:txBody>
          <a:bodyPr vert="horz" lIns="91440" tIns="45720" rIns="91440" bIns="45720" rtlCol="0" anchor="t">
            <a:noAutofit/>
          </a:bodyPr>
          <a:lstStyle/>
          <a:p>
            <a:pPr marL="0" indent="0">
              <a:buNone/>
            </a:pPr>
            <a:r>
              <a:rPr lang="en-GB" dirty="0"/>
              <a:t>Calculate this:</a:t>
            </a:r>
          </a:p>
          <a:p>
            <a:pPr marL="0" indent="0">
              <a:buNone/>
            </a:pPr>
            <a:r>
              <a:rPr lang="en-GB" dirty="0"/>
              <a:t>5.69 x 0.6 + 0.4 x 5.69</a:t>
            </a:r>
          </a:p>
          <a:p>
            <a:pPr marL="0" indent="0">
              <a:buNone/>
            </a:pPr>
            <a:endParaRPr lang="en-GB" dirty="0"/>
          </a:p>
          <a:p>
            <a:pPr marL="0" indent="0">
              <a:buNone/>
            </a:pPr>
            <a:r>
              <a:rPr lang="en-GB" dirty="0"/>
              <a:t>Explain how you did it.</a:t>
            </a:r>
          </a:p>
          <a:p>
            <a:pPr marL="0" indent="0">
              <a:buNone/>
            </a:pPr>
            <a:endParaRPr lang="en-GB" dirty="0"/>
          </a:p>
          <a:p>
            <a:pPr marL="0" indent="0">
              <a:buNone/>
            </a:pPr>
            <a:r>
              <a:rPr lang="en-GB" dirty="0">
                <a:latin typeface="Arial"/>
                <a:cs typeface="Arial"/>
              </a:rPr>
              <a:t>True or false? Convince yourself. Convince someone else.</a:t>
            </a:r>
          </a:p>
          <a:p>
            <a:pPr marL="0" indent="0">
              <a:buNone/>
            </a:pPr>
            <a:r>
              <a:rPr lang="en-GB" b="1" i="1" dirty="0"/>
              <a:t>a × b + a × c = a × (b + c)</a:t>
            </a:r>
            <a:endParaRPr lang="en-GB" dirty="0"/>
          </a:p>
          <a:p>
            <a:pPr marL="0" indent="0">
              <a:buNone/>
            </a:pPr>
            <a:endParaRPr lang="en-GB" dirty="0"/>
          </a:p>
          <a:p>
            <a:pPr marL="0" indent="0">
              <a:buNone/>
            </a:pPr>
            <a:r>
              <a:rPr lang="en-GB" dirty="0"/>
              <a:t>Give an example of when you might use the distributive property of multiplication.</a:t>
            </a:r>
          </a:p>
        </p:txBody>
      </p:sp>
      <p:sp>
        <p:nvSpPr>
          <p:cNvPr id="3" name="Title 2">
            <a:extLst>
              <a:ext uri="{FF2B5EF4-FFF2-40B4-BE49-F238E27FC236}">
                <a16:creationId xmlns:a16="http://schemas.microsoft.com/office/drawing/2014/main" id="{A1F94B1B-EFA1-4068-91D9-DDA0A304593B}"/>
              </a:ext>
            </a:extLst>
          </p:cNvPr>
          <p:cNvSpPr>
            <a:spLocks noGrp="1"/>
          </p:cNvSpPr>
          <p:nvPr>
            <p:ph type="title"/>
          </p:nvPr>
        </p:nvSpPr>
        <p:spPr/>
        <p:txBody>
          <a:bodyPr/>
          <a:lstStyle/>
          <a:p>
            <a:r>
              <a:rPr lang="en-GB" sz="3200" dirty="0"/>
              <a:t>Teacher Subject Knowledge  </a:t>
            </a:r>
          </a:p>
        </p:txBody>
      </p:sp>
    </p:spTree>
    <p:extLst>
      <p:ext uri="{BB962C8B-B14F-4D97-AF65-F5344CB8AC3E}">
        <p14:creationId xmlns:p14="http://schemas.microsoft.com/office/powerpoint/2010/main" val="981463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4FF0630-3BD9-4E94-BC57-4704D0808E90}"/>
              </a:ext>
            </a:extLst>
          </p:cNvPr>
          <p:cNvSpPr>
            <a:spLocks noGrp="1"/>
          </p:cNvSpPr>
          <p:nvPr>
            <p:ph idx="1"/>
          </p:nvPr>
        </p:nvSpPr>
        <p:spPr>
          <a:xfrm>
            <a:off x="335360" y="404664"/>
            <a:ext cx="11856640" cy="5040461"/>
          </a:xfrm>
        </p:spPr>
        <p:txBody>
          <a:bodyPr vert="horz" lIns="91440" tIns="45720" rIns="91440" bIns="45720" rtlCol="0" anchor="t">
            <a:normAutofit/>
          </a:bodyPr>
          <a:lstStyle/>
          <a:p>
            <a:pPr marL="0" indent="0">
              <a:spcBef>
                <a:spcPts val="0"/>
              </a:spcBef>
              <a:buNone/>
            </a:pPr>
            <a:r>
              <a:rPr lang="en-GB" dirty="0"/>
              <a:t>These materials have been produced to support you in introducing the Five Big Ideas in Teaching for Mastery to ITE trainees. They are designed to be used and adapted to meet the needs of your trainees. They have been developed in partnership with ITE providers and the NCETM team. </a:t>
            </a:r>
            <a:endParaRPr lang="en-US" dirty="0"/>
          </a:p>
          <a:p>
            <a:pPr marL="0" indent="0">
              <a:spcBef>
                <a:spcPts val="0"/>
              </a:spcBef>
            </a:pPr>
            <a:endParaRPr lang="en-GB" sz="2000" dirty="0"/>
          </a:p>
          <a:p>
            <a:pPr marL="0" indent="0">
              <a:spcBef>
                <a:spcPts val="0"/>
              </a:spcBef>
              <a:buNone/>
            </a:pPr>
            <a:r>
              <a:rPr lang="en-GB" dirty="0"/>
              <a:t>With grateful thanks to:</a:t>
            </a:r>
          </a:p>
          <a:p>
            <a:pPr>
              <a:spcBef>
                <a:spcPts val="0"/>
              </a:spcBef>
            </a:pPr>
            <a:r>
              <a:rPr lang="en-GB" dirty="0"/>
              <a:t>Tom Isherwood, Lead Practitioner (Flying High Trust)</a:t>
            </a:r>
          </a:p>
          <a:p>
            <a:pPr>
              <a:spcBef>
                <a:spcPts val="0"/>
              </a:spcBef>
            </a:pPr>
            <a:r>
              <a:rPr lang="en-GB" dirty="0"/>
              <a:t>Elizabeth Lambert (Assistant Director for Primary, NCETM)</a:t>
            </a:r>
          </a:p>
          <a:p>
            <a:pPr>
              <a:spcBef>
                <a:spcPts val="0"/>
              </a:spcBef>
            </a:pPr>
            <a:r>
              <a:rPr lang="en-GB" dirty="0"/>
              <a:t>Vivian Lloyd (Assistant Director, PD Leadership and Evaluation, NCETM)</a:t>
            </a:r>
          </a:p>
          <a:p>
            <a:pPr>
              <a:spcBef>
                <a:spcPts val="0"/>
              </a:spcBef>
            </a:pPr>
            <a:r>
              <a:rPr lang="en-GB" dirty="0" err="1">
                <a:latin typeface="Arial"/>
                <a:cs typeface="Arial"/>
              </a:rPr>
              <a:t>Deliah</a:t>
            </a:r>
            <a:r>
              <a:rPr lang="en-GB" dirty="0">
                <a:latin typeface="Arial"/>
                <a:cs typeface="Arial"/>
              </a:rPr>
              <a:t> Pawluch, Senior Lecturer in Primary Education (Nottingham Trent University)</a:t>
            </a:r>
          </a:p>
          <a:p>
            <a:pPr>
              <a:spcBef>
                <a:spcPts val="0"/>
              </a:spcBef>
            </a:pPr>
            <a:r>
              <a:rPr lang="en-GB" dirty="0"/>
              <a:t>Vivien Townsend, Primary Mathematics Tutor (Leicester and Leicestershire SCITT)</a:t>
            </a:r>
          </a:p>
          <a:p>
            <a:pPr marL="0" indent="0">
              <a:spcBef>
                <a:spcPts val="0"/>
              </a:spcBef>
              <a:buNone/>
            </a:pPr>
            <a:endParaRPr lang="en-GB" dirty="0"/>
          </a:p>
          <a:p>
            <a:pPr marL="0" indent="0">
              <a:spcBef>
                <a:spcPts val="0"/>
              </a:spcBef>
              <a:buNone/>
            </a:pPr>
            <a:r>
              <a:rPr lang="en-GB" dirty="0"/>
              <a:t>If you have any queries about these materials, please contact </a:t>
            </a:r>
            <a:r>
              <a:rPr lang="en-GB" dirty="0">
                <a:hlinkClick r:id="rId2"/>
              </a:rPr>
              <a:t>viv.lloyd@ncetm.org.uk</a:t>
            </a:r>
            <a:r>
              <a:rPr lang="en-GB" dirty="0"/>
              <a: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65D637-D0F2-4345-97A6-9DAD7AB2889B}"/>
              </a:ext>
            </a:extLst>
          </p:cNvPr>
          <p:cNvSpPr>
            <a:spLocks noGrp="1"/>
          </p:cNvSpPr>
          <p:nvPr>
            <p:ph type="title" idx="4294967295"/>
          </p:nvPr>
        </p:nvSpPr>
        <p:spPr>
          <a:xfrm>
            <a:off x="2405944" y="447942"/>
            <a:ext cx="5826125" cy="1143000"/>
          </a:xfrm>
        </p:spPr>
        <p:txBody>
          <a:bodyPr/>
          <a:lstStyle/>
          <a:p>
            <a:r>
              <a:rPr lang="en-GB" dirty="0"/>
              <a:t>The Lesson </a:t>
            </a:r>
          </a:p>
        </p:txBody>
      </p:sp>
      <p:pic>
        <p:nvPicPr>
          <p:cNvPr id="13" name="Picture 12" descr="A picture containing drawing, window&#10;&#10;Description automatically generated">
            <a:extLst>
              <a:ext uri="{FF2B5EF4-FFF2-40B4-BE49-F238E27FC236}">
                <a16:creationId xmlns:a16="http://schemas.microsoft.com/office/drawing/2014/main" id="{C5D8FDF3-3CFE-4373-9A6D-1CE772F943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7151" y="1916833"/>
            <a:ext cx="3971732" cy="1655687"/>
          </a:xfrm>
          <a:prstGeom prst="rect">
            <a:avLst/>
          </a:prstGeom>
        </p:spPr>
      </p:pic>
      <p:pic>
        <p:nvPicPr>
          <p:cNvPr id="16" name="Picture 15" descr="A close up of a logo&#10;&#10;Description automatically generated">
            <a:extLst>
              <a:ext uri="{FF2B5EF4-FFF2-40B4-BE49-F238E27FC236}">
                <a16:creationId xmlns:a16="http://schemas.microsoft.com/office/drawing/2014/main" id="{25CEC2C7-8C46-4517-9795-A15AFDDE36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7281" y="2860722"/>
            <a:ext cx="4760977" cy="1979870"/>
          </a:xfrm>
          <a:prstGeom prst="rect">
            <a:avLst/>
          </a:prstGeom>
        </p:spPr>
      </p:pic>
      <p:grpSp>
        <p:nvGrpSpPr>
          <p:cNvPr id="19" name="Group 18">
            <a:extLst>
              <a:ext uri="{FF2B5EF4-FFF2-40B4-BE49-F238E27FC236}">
                <a16:creationId xmlns:a16="http://schemas.microsoft.com/office/drawing/2014/main" id="{3B6F4035-6828-45A5-A6E7-080D57D8D18B}"/>
              </a:ext>
            </a:extLst>
          </p:cNvPr>
          <p:cNvGrpSpPr/>
          <p:nvPr/>
        </p:nvGrpSpPr>
        <p:grpSpPr>
          <a:xfrm>
            <a:off x="5309096" y="3637796"/>
            <a:ext cx="5035376" cy="2267609"/>
            <a:chOff x="3563888" y="4142449"/>
            <a:chExt cx="5035376" cy="2267609"/>
          </a:xfrm>
        </p:grpSpPr>
        <p:pic>
          <p:nvPicPr>
            <p:cNvPr id="15" name="Picture 14" descr="A close up of a logo&#10;&#10;Description automatically generated">
              <a:extLst>
                <a:ext uri="{FF2B5EF4-FFF2-40B4-BE49-F238E27FC236}">
                  <a16:creationId xmlns:a16="http://schemas.microsoft.com/office/drawing/2014/main" id="{2D48DFC5-7CD2-43C4-AD9B-A46EF05B5BEC}"/>
                </a:ext>
              </a:extLst>
            </p:cNvPr>
            <p:cNvPicPr>
              <a:picLocks noChangeAspect="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r="37914" b="8903"/>
            <a:stretch/>
          </p:blipFill>
          <p:spPr>
            <a:xfrm>
              <a:off x="3563888" y="4142449"/>
              <a:ext cx="3617233" cy="2207148"/>
            </a:xfrm>
            <a:prstGeom prst="rect">
              <a:avLst/>
            </a:prstGeom>
          </p:spPr>
        </p:pic>
        <p:pic>
          <p:nvPicPr>
            <p:cNvPr id="18" name="Picture 17" descr="A close up of a logo&#10;&#10;Description automatically generated">
              <a:extLst>
                <a:ext uri="{FF2B5EF4-FFF2-40B4-BE49-F238E27FC236}">
                  <a16:creationId xmlns:a16="http://schemas.microsoft.com/office/drawing/2014/main" id="{29B950D9-50FE-45B1-8546-B4B87A7C13FE}"/>
                </a:ext>
              </a:extLst>
            </p:cNvPr>
            <p:cNvPicPr>
              <a:picLocks noChangeAspect="1"/>
            </p:cNvPicPr>
            <p:nvPr/>
          </p:nvPicPr>
          <p:blipFill rotWithShape="1">
            <a:blip r:embed="rId4">
              <a:extLst>
                <a:ext uri="{28A0092B-C50C-407E-A947-70E740481C1C}">
                  <a14:useLocalDpi xmlns:a14="http://schemas.microsoft.com/office/drawing/2010/main" val="0"/>
                </a:ext>
              </a:extLst>
            </a:blip>
            <a:srcRect t="93892"/>
            <a:stretch/>
          </p:blipFill>
          <p:spPr>
            <a:xfrm>
              <a:off x="3838287" y="6289136"/>
              <a:ext cx="4760977" cy="120922"/>
            </a:xfrm>
            <a:prstGeom prst="rect">
              <a:avLst/>
            </a:prstGeom>
          </p:spPr>
        </p:pic>
      </p:grpSp>
    </p:spTree>
    <p:extLst>
      <p:ext uri="{BB962C8B-B14F-4D97-AF65-F5344CB8AC3E}">
        <p14:creationId xmlns:p14="http://schemas.microsoft.com/office/powerpoint/2010/main" val="1981309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8B89B9-7201-4F0F-8588-DEA0180D1029}"/>
              </a:ext>
            </a:extLst>
          </p:cNvPr>
          <p:cNvSpPr>
            <a:spLocks noGrp="1"/>
          </p:cNvSpPr>
          <p:nvPr>
            <p:ph idx="4294967295"/>
          </p:nvPr>
        </p:nvSpPr>
        <p:spPr>
          <a:xfrm>
            <a:off x="767408" y="1371600"/>
            <a:ext cx="7921625" cy="4114800"/>
          </a:xfrm>
        </p:spPr>
        <p:txBody>
          <a:bodyPr>
            <a:normAutofit/>
          </a:bodyPr>
          <a:lstStyle/>
          <a:p>
            <a:pPr marL="0" indent="0">
              <a:buNone/>
            </a:pPr>
            <a:r>
              <a:rPr lang="en-GB" sz="3200" dirty="0"/>
              <a:t>Mr Smith has ___ vases.</a:t>
            </a:r>
          </a:p>
          <a:p>
            <a:pPr marL="0" indent="0">
              <a:buNone/>
            </a:pPr>
            <a:r>
              <a:rPr lang="en-GB" sz="3200" dirty="0"/>
              <a:t>There are ____ flowers in each vase. </a:t>
            </a:r>
          </a:p>
          <a:p>
            <a:pPr marL="0" indent="0">
              <a:buNone/>
            </a:pPr>
            <a:endParaRPr lang="en-GB" sz="3200" dirty="0"/>
          </a:p>
          <a:p>
            <a:pPr marL="0" indent="0">
              <a:buNone/>
            </a:pPr>
            <a:r>
              <a:rPr lang="en-GB" sz="3200" dirty="0"/>
              <a:t>How many flowers are there altogether? </a:t>
            </a:r>
          </a:p>
        </p:txBody>
      </p:sp>
    </p:spTree>
    <p:extLst>
      <p:ext uri="{BB962C8B-B14F-4D97-AF65-F5344CB8AC3E}">
        <p14:creationId xmlns:p14="http://schemas.microsoft.com/office/powerpoint/2010/main" val="39299685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0F01FD5-2A94-4879-852A-98190B50553E}"/>
              </a:ext>
            </a:extLst>
          </p:cNvPr>
          <p:cNvSpPr txBox="1"/>
          <p:nvPr/>
        </p:nvSpPr>
        <p:spPr>
          <a:xfrm>
            <a:off x="767408" y="980729"/>
            <a:ext cx="4248472" cy="4056494"/>
          </a:xfrm>
          <a:prstGeom prst="rect">
            <a:avLst/>
          </a:prstGeom>
          <a:noFill/>
          <a:ln>
            <a:solidFill>
              <a:schemeClr val="tx1"/>
            </a:solidFill>
          </a:ln>
        </p:spPr>
        <p:txBody>
          <a:bodyPr wrap="square" rtlCol="0">
            <a:spAutoFit/>
          </a:bodyPr>
          <a:lstStyle/>
          <a:p>
            <a:pPr>
              <a:buNone/>
            </a:pPr>
            <a:r>
              <a:rPr lang="en-GB" dirty="0"/>
              <a:t>Partner A</a:t>
            </a:r>
          </a:p>
          <a:p>
            <a:endParaRPr lang="en-GB" dirty="0"/>
          </a:p>
          <a:p>
            <a:endParaRPr lang="en-GB" dirty="0"/>
          </a:p>
          <a:p>
            <a:endParaRPr lang="en-GB" dirty="0"/>
          </a:p>
          <a:p>
            <a:endParaRPr lang="en-GB" dirty="0"/>
          </a:p>
          <a:p>
            <a:endParaRPr lang="en-GB" dirty="0"/>
          </a:p>
          <a:p>
            <a:pPr>
              <a:buNone/>
            </a:pPr>
            <a:r>
              <a:rPr lang="en-GB" dirty="0"/>
              <a:t>Show the structure with counters. </a:t>
            </a:r>
          </a:p>
        </p:txBody>
      </p:sp>
      <p:sp>
        <p:nvSpPr>
          <p:cNvPr id="5" name="TextBox 4">
            <a:extLst>
              <a:ext uri="{FF2B5EF4-FFF2-40B4-BE49-F238E27FC236}">
                <a16:creationId xmlns:a16="http://schemas.microsoft.com/office/drawing/2014/main" id="{09726E4E-8A31-4209-B954-9B5D37E768D9}"/>
              </a:ext>
            </a:extLst>
          </p:cNvPr>
          <p:cNvSpPr txBox="1"/>
          <p:nvPr/>
        </p:nvSpPr>
        <p:spPr>
          <a:xfrm>
            <a:off x="6096000" y="980728"/>
            <a:ext cx="4320480" cy="4056494"/>
          </a:xfrm>
          <a:prstGeom prst="rect">
            <a:avLst/>
          </a:prstGeom>
          <a:noFill/>
          <a:ln>
            <a:solidFill>
              <a:schemeClr val="tx1"/>
            </a:solidFill>
          </a:ln>
        </p:spPr>
        <p:txBody>
          <a:bodyPr wrap="square" rtlCol="0">
            <a:spAutoFit/>
          </a:bodyPr>
          <a:lstStyle/>
          <a:p>
            <a:pPr>
              <a:buNone/>
            </a:pPr>
            <a:r>
              <a:rPr lang="en-GB" dirty="0"/>
              <a:t>Partner B</a:t>
            </a:r>
          </a:p>
          <a:p>
            <a:endParaRPr lang="en-GB" dirty="0"/>
          </a:p>
          <a:p>
            <a:endParaRPr lang="en-GB" dirty="0"/>
          </a:p>
          <a:p>
            <a:endParaRPr lang="en-GB" dirty="0"/>
          </a:p>
          <a:p>
            <a:endParaRPr lang="en-GB" dirty="0"/>
          </a:p>
          <a:p>
            <a:endParaRPr lang="en-GB" dirty="0"/>
          </a:p>
          <a:p>
            <a:pPr>
              <a:buNone/>
            </a:pPr>
            <a:r>
              <a:rPr lang="en-GB" dirty="0"/>
              <a:t>Write an equation to represent it. </a:t>
            </a:r>
          </a:p>
        </p:txBody>
      </p:sp>
    </p:spTree>
    <p:extLst>
      <p:ext uri="{BB962C8B-B14F-4D97-AF65-F5344CB8AC3E}">
        <p14:creationId xmlns:p14="http://schemas.microsoft.com/office/powerpoint/2010/main" val="20366429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drawing, window&#10;&#10;Description automatically generated">
            <a:extLst>
              <a:ext uri="{FF2B5EF4-FFF2-40B4-BE49-F238E27FC236}">
                <a16:creationId xmlns:a16="http://schemas.microsoft.com/office/drawing/2014/main" id="{FC0C5792-E9A4-4056-B6AF-9ECFE9224B2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773896" y="2348880"/>
            <a:ext cx="4373733" cy="1823268"/>
          </a:xfrm>
        </p:spPr>
      </p:pic>
      <p:sp>
        <p:nvSpPr>
          <p:cNvPr id="6" name="Rectangle 5">
            <a:extLst>
              <a:ext uri="{FF2B5EF4-FFF2-40B4-BE49-F238E27FC236}">
                <a16:creationId xmlns:a16="http://schemas.microsoft.com/office/drawing/2014/main" id="{212366D2-8FC9-42F8-94ED-014F1F853813}"/>
              </a:ext>
            </a:extLst>
          </p:cNvPr>
          <p:cNvSpPr/>
          <p:nvPr/>
        </p:nvSpPr>
        <p:spPr>
          <a:xfrm>
            <a:off x="2314730" y="4581128"/>
            <a:ext cx="7776864" cy="2074414"/>
          </a:xfrm>
          <a:prstGeom prst="rect">
            <a:avLst/>
          </a:prstGeom>
        </p:spPr>
        <p:txBody>
          <a:bodyPr wrap="square">
            <a:spAutoFit/>
          </a:bodyPr>
          <a:lstStyle/>
          <a:p>
            <a:pPr>
              <a:buNone/>
            </a:pPr>
            <a:r>
              <a:rPr lang="en-GB" dirty="0"/>
              <a:t>Mr Smith has ___ vases.</a:t>
            </a:r>
          </a:p>
          <a:p>
            <a:pPr>
              <a:buNone/>
            </a:pPr>
            <a:r>
              <a:rPr lang="en-GB" dirty="0"/>
              <a:t>There are ____ flowers in each vase. </a:t>
            </a:r>
          </a:p>
          <a:p>
            <a:endParaRPr lang="en-GB" dirty="0"/>
          </a:p>
          <a:p>
            <a:pPr>
              <a:buNone/>
            </a:pPr>
            <a:r>
              <a:rPr lang="en-GB" dirty="0"/>
              <a:t>How many flowers are there altogether? </a:t>
            </a:r>
          </a:p>
        </p:txBody>
      </p:sp>
      <p:sp>
        <p:nvSpPr>
          <p:cNvPr id="7" name="TextBox 6">
            <a:extLst>
              <a:ext uri="{FF2B5EF4-FFF2-40B4-BE49-F238E27FC236}">
                <a16:creationId xmlns:a16="http://schemas.microsoft.com/office/drawing/2014/main" id="{F2DBA380-ABA4-446F-825B-6726685404A4}"/>
              </a:ext>
            </a:extLst>
          </p:cNvPr>
          <p:cNvSpPr txBox="1"/>
          <p:nvPr/>
        </p:nvSpPr>
        <p:spPr>
          <a:xfrm>
            <a:off x="4727848" y="4553183"/>
            <a:ext cx="648072" cy="523220"/>
          </a:xfrm>
          <a:prstGeom prst="rect">
            <a:avLst/>
          </a:prstGeom>
          <a:noFill/>
        </p:spPr>
        <p:txBody>
          <a:bodyPr wrap="square" rtlCol="0">
            <a:spAutoFit/>
          </a:bodyPr>
          <a:lstStyle/>
          <a:p>
            <a:pPr>
              <a:buNone/>
            </a:pPr>
            <a:r>
              <a:rPr lang="en-GB" dirty="0"/>
              <a:t>4</a:t>
            </a:r>
          </a:p>
        </p:txBody>
      </p:sp>
      <p:sp>
        <p:nvSpPr>
          <p:cNvPr id="8" name="TextBox 7">
            <a:extLst>
              <a:ext uri="{FF2B5EF4-FFF2-40B4-BE49-F238E27FC236}">
                <a16:creationId xmlns:a16="http://schemas.microsoft.com/office/drawing/2014/main" id="{82002459-24A7-49AD-BFA2-5F819025AA75}"/>
              </a:ext>
            </a:extLst>
          </p:cNvPr>
          <p:cNvSpPr txBox="1"/>
          <p:nvPr/>
        </p:nvSpPr>
        <p:spPr>
          <a:xfrm>
            <a:off x="4295800" y="4992578"/>
            <a:ext cx="648072" cy="523220"/>
          </a:xfrm>
          <a:prstGeom prst="rect">
            <a:avLst/>
          </a:prstGeom>
          <a:noFill/>
        </p:spPr>
        <p:txBody>
          <a:bodyPr wrap="square" rtlCol="0">
            <a:spAutoFit/>
          </a:bodyPr>
          <a:lstStyle/>
          <a:p>
            <a:pPr>
              <a:buNone/>
            </a:pPr>
            <a:r>
              <a:rPr lang="en-GB" dirty="0"/>
              <a:t>3</a:t>
            </a:r>
          </a:p>
        </p:txBody>
      </p:sp>
      <p:pic>
        <p:nvPicPr>
          <p:cNvPr id="2" name="Picture 1">
            <a:extLst>
              <a:ext uri="{FF2B5EF4-FFF2-40B4-BE49-F238E27FC236}">
                <a16:creationId xmlns:a16="http://schemas.microsoft.com/office/drawing/2014/main" id="{6488EC73-C416-4490-8A2C-C1747D6A4B5E}"/>
              </a:ext>
            </a:extLst>
          </p:cNvPr>
          <p:cNvPicPr>
            <a:picLocks noChangeAspect="1"/>
          </p:cNvPicPr>
          <p:nvPr/>
        </p:nvPicPr>
        <p:blipFill>
          <a:blip r:embed="rId4"/>
          <a:stretch>
            <a:fillRect/>
          </a:stretch>
        </p:blipFill>
        <p:spPr>
          <a:xfrm>
            <a:off x="3768287" y="1"/>
            <a:ext cx="4248472" cy="2086365"/>
          </a:xfrm>
          <a:prstGeom prst="rect">
            <a:avLst/>
          </a:prstGeom>
        </p:spPr>
      </p:pic>
    </p:spTree>
    <p:extLst>
      <p:ext uri="{BB962C8B-B14F-4D97-AF65-F5344CB8AC3E}">
        <p14:creationId xmlns:p14="http://schemas.microsoft.com/office/powerpoint/2010/main" val="3808323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DD12C05-5601-4337-8D01-1632F1F57A78}"/>
              </a:ext>
            </a:extLst>
          </p:cNvPr>
          <p:cNvSpPr>
            <a:spLocks noGrp="1"/>
          </p:cNvSpPr>
          <p:nvPr>
            <p:ph type="title"/>
          </p:nvPr>
        </p:nvSpPr>
        <p:spPr>
          <a:xfrm>
            <a:off x="839416" y="1772816"/>
            <a:ext cx="10585176" cy="1656184"/>
          </a:xfrm>
        </p:spPr>
        <p:txBody>
          <a:bodyPr/>
          <a:lstStyle/>
          <a:p>
            <a:r>
              <a:rPr lang="en-GB" dirty="0"/>
              <a:t>Compare how the counters have been used</a:t>
            </a:r>
          </a:p>
        </p:txBody>
      </p:sp>
    </p:spTree>
    <p:extLst>
      <p:ext uri="{BB962C8B-B14F-4D97-AF65-F5344CB8AC3E}">
        <p14:creationId xmlns:p14="http://schemas.microsoft.com/office/powerpoint/2010/main" val="36941531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38A6DC23-B0A7-479E-B8D4-A8254C774B61}"/>
              </a:ext>
            </a:extLst>
          </p:cNvPr>
          <p:cNvGrpSpPr/>
          <p:nvPr/>
        </p:nvGrpSpPr>
        <p:grpSpPr>
          <a:xfrm>
            <a:off x="1991166" y="2048300"/>
            <a:ext cx="864096" cy="2761401"/>
            <a:chOff x="857814" y="2060848"/>
            <a:chExt cx="864096" cy="2761401"/>
          </a:xfrm>
        </p:grpSpPr>
        <p:sp>
          <p:nvSpPr>
            <p:cNvPr id="4" name="Oval 3">
              <a:extLst>
                <a:ext uri="{FF2B5EF4-FFF2-40B4-BE49-F238E27FC236}">
                  <a16:creationId xmlns:a16="http://schemas.microsoft.com/office/drawing/2014/main" id="{AD64D07C-8DC1-47BE-B01C-3F8C57F2D055}"/>
                </a:ext>
              </a:extLst>
            </p:cNvPr>
            <p:cNvSpPr/>
            <p:nvPr/>
          </p:nvSpPr>
          <p:spPr bwMode="auto">
            <a:xfrm>
              <a:off x="857814" y="2060848"/>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6" name="Oval 5">
              <a:extLst>
                <a:ext uri="{FF2B5EF4-FFF2-40B4-BE49-F238E27FC236}">
                  <a16:creationId xmlns:a16="http://schemas.microsoft.com/office/drawing/2014/main" id="{B36F0B7F-CCC3-4E5A-912C-4A3445EA9E91}"/>
                </a:ext>
              </a:extLst>
            </p:cNvPr>
            <p:cNvSpPr/>
            <p:nvPr/>
          </p:nvSpPr>
          <p:spPr bwMode="auto">
            <a:xfrm>
              <a:off x="857814" y="3009501"/>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7" name="Oval 6">
              <a:extLst>
                <a:ext uri="{FF2B5EF4-FFF2-40B4-BE49-F238E27FC236}">
                  <a16:creationId xmlns:a16="http://schemas.microsoft.com/office/drawing/2014/main" id="{84C1507F-6604-42C0-9F35-D6CD04F3ECEC}"/>
                </a:ext>
              </a:extLst>
            </p:cNvPr>
            <p:cNvSpPr/>
            <p:nvPr/>
          </p:nvSpPr>
          <p:spPr bwMode="auto">
            <a:xfrm>
              <a:off x="857814" y="3958153"/>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grpSp>
      <p:grpSp>
        <p:nvGrpSpPr>
          <p:cNvPr id="18" name="Group 17">
            <a:extLst>
              <a:ext uri="{FF2B5EF4-FFF2-40B4-BE49-F238E27FC236}">
                <a16:creationId xmlns:a16="http://schemas.microsoft.com/office/drawing/2014/main" id="{A4871593-BA18-4ABC-8B1D-DF4BA9966C7B}"/>
              </a:ext>
            </a:extLst>
          </p:cNvPr>
          <p:cNvGrpSpPr/>
          <p:nvPr/>
        </p:nvGrpSpPr>
        <p:grpSpPr>
          <a:xfrm>
            <a:off x="3001963" y="2048300"/>
            <a:ext cx="864096" cy="2761401"/>
            <a:chOff x="857814" y="2060848"/>
            <a:chExt cx="864096" cy="2761401"/>
          </a:xfrm>
        </p:grpSpPr>
        <p:sp>
          <p:nvSpPr>
            <p:cNvPr id="19" name="Oval 18">
              <a:extLst>
                <a:ext uri="{FF2B5EF4-FFF2-40B4-BE49-F238E27FC236}">
                  <a16:creationId xmlns:a16="http://schemas.microsoft.com/office/drawing/2014/main" id="{F5FC4A78-D9D6-4578-A33B-0BFBC8F23B1A}"/>
                </a:ext>
              </a:extLst>
            </p:cNvPr>
            <p:cNvSpPr/>
            <p:nvPr/>
          </p:nvSpPr>
          <p:spPr bwMode="auto">
            <a:xfrm>
              <a:off x="857814" y="2060848"/>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20" name="Oval 19">
              <a:extLst>
                <a:ext uri="{FF2B5EF4-FFF2-40B4-BE49-F238E27FC236}">
                  <a16:creationId xmlns:a16="http://schemas.microsoft.com/office/drawing/2014/main" id="{349319E5-4791-4456-ACF5-5731A47321FE}"/>
                </a:ext>
              </a:extLst>
            </p:cNvPr>
            <p:cNvSpPr/>
            <p:nvPr/>
          </p:nvSpPr>
          <p:spPr bwMode="auto">
            <a:xfrm>
              <a:off x="857814" y="3009501"/>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21" name="Oval 20">
              <a:extLst>
                <a:ext uri="{FF2B5EF4-FFF2-40B4-BE49-F238E27FC236}">
                  <a16:creationId xmlns:a16="http://schemas.microsoft.com/office/drawing/2014/main" id="{F812B42A-ABAA-472F-88BE-D60567CC7D4F}"/>
                </a:ext>
              </a:extLst>
            </p:cNvPr>
            <p:cNvSpPr/>
            <p:nvPr/>
          </p:nvSpPr>
          <p:spPr bwMode="auto">
            <a:xfrm>
              <a:off x="857814" y="3958153"/>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grpSp>
      <p:grpSp>
        <p:nvGrpSpPr>
          <p:cNvPr id="22" name="Group 21">
            <a:extLst>
              <a:ext uri="{FF2B5EF4-FFF2-40B4-BE49-F238E27FC236}">
                <a16:creationId xmlns:a16="http://schemas.microsoft.com/office/drawing/2014/main" id="{8A2EB3B0-4595-4B6D-8C9E-1941F30842B6}"/>
              </a:ext>
            </a:extLst>
          </p:cNvPr>
          <p:cNvGrpSpPr/>
          <p:nvPr/>
        </p:nvGrpSpPr>
        <p:grpSpPr>
          <a:xfrm>
            <a:off x="3979845" y="2045331"/>
            <a:ext cx="864096" cy="2761401"/>
            <a:chOff x="857814" y="2060848"/>
            <a:chExt cx="864096" cy="2761401"/>
          </a:xfrm>
        </p:grpSpPr>
        <p:sp>
          <p:nvSpPr>
            <p:cNvPr id="23" name="Oval 22">
              <a:extLst>
                <a:ext uri="{FF2B5EF4-FFF2-40B4-BE49-F238E27FC236}">
                  <a16:creationId xmlns:a16="http://schemas.microsoft.com/office/drawing/2014/main" id="{04D43E29-55BC-4CA0-A727-7B14F6E3E75F}"/>
                </a:ext>
              </a:extLst>
            </p:cNvPr>
            <p:cNvSpPr/>
            <p:nvPr/>
          </p:nvSpPr>
          <p:spPr bwMode="auto">
            <a:xfrm>
              <a:off x="857814" y="2060848"/>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24" name="Oval 23">
              <a:extLst>
                <a:ext uri="{FF2B5EF4-FFF2-40B4-BE49-F238E27FC236}">
                  <a16:creationId xmlns:a16="http://schemas.microsoft.com/office/drawing/2014/main" id="{64D10B7D-A2BF-4714-AD20-310246CC5914}"/>
                </a:ext>
              </a:extLst>
            </p:cNvPr>
            <p:cNvSpPr/>
            <p:nvPr/>
          </p:nvSpPr>
          <p:spPr bwMode="auto">
            <a:xfrm>
              <a:off x="857814" y="3009501"/>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25" name="Oval 24">
              <a:extLst>
                <a:ext uri="{FF2B5EF4-FFF2-40B4-BE49-F238E27FC236}">
                  <a16:creationId xmlns:a16="http://schemas.microsoft.com/office/drawing/2014/main" id="{056747FA-593A-44DB-912C-F1AFA46108CD}"/>
                </a:ext>
              </a:extLst>
            </p:cNvPr>
            <p:cNvSpPr/>
            <p:nvPr/>
          </p:nvSpPr>
          <p:spPr bwMode="auto">
            <a:xfrm>
              <a:off x="857814" y="3958153"/>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grpSp>
      <p:grpSp>
        <p:nvGrpSpPr>
          <p:cNvPr id="26" name="Group 25">
            <a:extLst>
              <a:ext uri="{FF2B5EF4-FFF2-40B4-BE49-F238E27FC236}">
                <a16:creationId xmlns:a16="http://schemas.microsoft.com/office/drawing/2014/main" id="{3FF6A297-30CE-4D5F-84DA-666C48FB0B43}"/>
              </a:ext>
            </a:extLst>
          </p:cNvPr>
          <p:cNvGrpSpPr/>
          <p:nvPr/>
        </p:nvGrpSpPr>
        <p:grpSpPr>
          <a:xfrm>
            <a:off x="4963011" y="2045331"/>
            <a:ext cx="864096" cy="2761401"/>
            <a:chOff x="857814" y="2060848"/>
            <a:chExt cx="864096" cy="2761401"/>
          </a:xfrm>
        </p:grpSpPr>
        <p:sp>
          <p:nvSpPr>
            <p:cNvPr id="27" name="Oval 26">
              <a:extLst>
                <a:ext uri="{FF2B5EF4-FFF2-40B4-BE49-F238E27FC236}">
                  <a16:creationId xmlns:a16="http://schemas.microsoft.com/office/drawing/2014/main" id="{7AB59A31-C19E-4D71-BB29-B50EE8111163}"/>
                </a:ext>
              </a:extLst>
            </p:cNvPr>
            <p:cNvSpPr/>
            <p:nvPr/>
          </p:nvSpPr>
          <p:spPr bwMode="auto">
            <a:xfrm>
              <a:off x="857814" y="2060848"/>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28" name="Oval 27">
              <a:extLst>
                <a:ext uri="{FF2B5EF4-FFF2-40B4-BE49-F238E27FC236}">
                  <a16:creationId xmlns:a16="http://schemas.microsoft.com/office/drawing/2014/main" id="{74BF100E-F8D0-4699-BAFB-C7B08A6EDAF3}"/>
                </a:ext>
              </a:extLst>
            </p:cNvPr>
            <p:cNvSpPr/>
            <p:nvPr/>
          </p:nvSpPr>
          <p:spPr bwMode="auto">
            <a:xfrm>
              <a:off x="857814" y="3009501"/>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29" name="Oval 28">
              <a:extLst>
                <a:ext uri="{FF2B5EF4-FFF2-40B4-BE49-F238E27FC236}">
                  <a16:creationId xmlns:a16="http://schemas.microsoft.com/office/drawing/2014/main" id="{D1A47027-E552-42E2-A274-4461691A8C0E}"/>
                </a:ext>
              </a:extLst>
            </p:cNvPr>
            <p:cNvSpPr/>
            <p:nvPr/>
          </p:nvSpPr>
          <p:spPr bwMode="auto">
            <a:xfrm>
              <a:off x="857814" y="3958153"/>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grpSp>
      <p:grpSp>
        <p:nvGrpSpPr>
          <p:cNvPr id="34" name="Group 33">
            <a:extLst>
              <a:ext uri="{FF2B5EF4-FFF2-40B4-BE49-F238E27FC236}">
                <a16:creationId xmlns:a16="http://schemas.microsoft.com/office/drawing/2014/main" id="{94DC8513-3AD3-4544-A2D5-B45FBF5C20CC}"/>
              </a:ext>
            </a:extLst>
          </p:cNvPr>
          <p:cNvGrpSpPr/>
          <p:nvPr/>
        </p:nvGrpSpPr>
        <p:grpSpPr>
          <a:xfrm>
            <a:off x="6747962" y="3970527"/>
            <a:ext cx="864096" cy="864096"/>
            <a:chOff x="5223962" y="3970527"/>
            <a:chExt cx="864096" cy="864096"/>
          </a:xfrm>
        </p:grpSpPr>
        <p:sp>
          <p:nvSpPr>
            <p:cNvPr id="30" name="Oval 29">
              <a:extLst>
                <a:ext uri="{FF2B5EF4-FFF2-40B4-BE49-F238E27FC236}">
                  <a16:creationId xmlns:a16="http://schemas.microsoft.com/office/drawing/2014/main" id="{4223BC0A-623B-47B0-9669-83D1ADBC174F}"/>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33" name="TextBox 32">
              <a:extLst>
                <a:ext uri="{FF2B5EF4-FFF2-40B4-BE49-F238E27FC236}">
                  <a16:creationId xmlns:a16="http://schemas.microsoft.com/office/drawing/2014/main" id="{AB8D022A-83B0-4B41-8A27-619B2DA3605B}"/>
                </a:ext>
              </a:extLst>
            </p:cNvPr>
            <p:cNvSpPr txBox="1"/>
            <p:nvPr/>
          </p:nvSpPr>
          <p:spPr>
            <a:xfrm>
              <a:off x="5494063" y="4110186"/>
              <a:ext cx="432048" cy="584775"/>
            </a:xfrm>
            <a:prstGeom prst="rect">
              <a:avLst/>
            </a:prstGeom>
            <a:noFill/>
          </p:spPr>
          <p:txBody>
            <a:bodyPr wrap="square" rtlCol="0">
              <a:spAutoFit/>
            </a:bodyPr>
            <a:lstStyle/>
            <a:p>
              <a:pPr eaLnBrk="0" hangingPunct="0">
                <a:spcBef>
                  <a:spcPct val="0"/>
                </a:spcBef>
                <a:buClrTx/>
                <a:buNone/>
                <a:defRPr/>
              </a:pPr>
              <a:r>
                <a:rPr lang="en-GB" sz="3200" b="1" dirty="0">
                  <a:solidFill>
                    <a:srgbClr val="000000"/>
                  </a:solidFill>
                  <a:latin typeface="Kristen ITC" panose="03050502040202030202" pitchFamily="66" charset="0"/>
                </a:rPr>
                <a:t>3</a:t>
              </a:r>
            </a:p>
          </p:txBody>
        </p:sp>
      </p:grpSp>
      <p:grpSp>
        <p:nvGrpSpPr>
          <p:cNvPr id="35" name="Group 34">
            <a:extLst>
              <a:ext uri="{FF2B5EF4-FFF2-40B4-BE49-F238E27FC236}">
                <a16:creationId xmlns:a16="http://schemas.microsoft.com/office/drawing/2014/main" id="{F8A17447-617B-4843-A074-D9ACFC0A72C0}"/>
              </a:ext>
            </a:extLst>
          </p:cNvPr>
          <p:cNvGrpSpPr/>
          <p:nvPr/>
        </p:nvGrpSpPr>
        <p:grpSpPr>
          <a:xfrm>
            <a:off x="7668817" y="3970527"/>
            <a:ext cx="864096" cy="864096"/>
            <a:chOff x="5223962" y="3970527"/>
            <a:chExt cx="864096" cy="864096"/>
          </a:xfrm>
        </p:grpSpPr>
        <p:sp>
          <p:nvSpPr>
            <p:cNvPr id="36" name="Oval 35">
              <a:extLst>
                <a:ext uri="{FF2B5EF4-FFF2-40B4-BE49-F238E27FC236}">
                  <a16:creationId xmlns:a16="http://schemas.microsoft.com/office/drawing/2014/main" id="{F6E70871-8BDC-46BC-A59D-A21041F72091}"/>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37" name="TextBox 36">
              <a:extLst>
                <a:ext uri="{FF2B5EF4-FFF2-40B4-BE49-F238E27FC236}">
                  <a16:creationId xmlns:a16="http://schemas.microsoft.com/office/drawing/2014/main" id="{9E5351DC-0004-4E1F-B6EF-E342E86334DD}"/>
                </a:ext>
              </a:extLst>
            </p:cNvPr>
            <p:cNvSpPr txBox="1"/>
            <p:nvPr/>
          </p:nvSpPr>
          <p:spPr>
            <a:xfrm>
              <a:off x="5494063" y="4110186"/>
              <a:ext cx="432048" cy="584775"/>
            </a:xfrm>
            <a:prstGeom prst="rect">
              <a:avLst/>
            </a:prstGeom>
            <a:noFill/>
          </p:spPr>
          <p:txBody>
            <a:bodyPr wrap="square" rtlCol="0">
              <a:spAutoFit/>
            </a:bodyPr>
            <a:lstStyle/>
            <a:p>
              <a:pPr eaLnBrk="0" hangingPunct="0">
                <a:spcBef>
                  <a:spcPct val="0"/>
                </a:spcBef>
                <a:buClrTx/>
                <a:buNone/>
                <a:defRPr/>
              </a:pPr>
              <a:r>
                <a:rPr lang="en-GB" sz="3200" b="1" dirty="0">
                  <a:solidFill>
                    <a:srgbClr val="000000"/>
                  </a:solidFill>
                  <a:latin typeface="Kristen ITC" panose="03050502040202030202" pitchFamily="66" charset="0"/>
                </a:rPr>
                <a:t>3</a:t>
              </a:r>
            </a:p>
          </p:txBody>
        </p:sp>
      </p:grpSp>
      <p:grpSp>
        <p:nvGrpSpPr>
          <p:cNvPr id="38" name="Group 37">
            <a:extLst>
              <a:ext uri="{FF2B5EF4-FFF2-40B4-BE49-F238E27FC236}">
                <a16:creationId xmlns:a16="http://schemas.microsoft.com/office/drawing/2014/main" id="{1EDEE915-F9DF-4412-96BB-E88233916056}"/>
              </a:ext>
            </a:extLst>
          </p:cNvPr>
          <p:cNvGrpSpPr/>
          <p:nvPr/>
        </p:nvGrpSpPr>
        <p:grpSpPr>
          <a:xfrm>
            <a:off x="8589672" y="3970527"/>
            <a:ext cx="864096" cy="864096"/>
            <a:chOff x="5223962" y="3970527"/>
            <a:chExt cx="864096" cy="864096"/>
          </a:xfrm>
        </p:grpSpPr>
        <p:sp>
          <p:nvSpPr>
            <p:cNvPr id="39" name="Oval 38">
              <a:extLst>
                <a:ext uri="{FF2B5EF4-FFF2-40B4-BE49-F238E27FC236}">
                  <a16:creationId xmlns:a16="http://schemas.microsoft.com/office/drawing/2014/main" id="{8AD9EF71-0129-48D9-8044-4E251C762BF3}"/>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40" name="TextBox 39">
              <a:extLst>
                <a:ext uri="{FF2B5EF4-FFF2-40B4-BE49-F238E27FC236}">
                  <a16:creationId xmlns:a16="http://schemas.microsoft.com/office/drawing/2014/main" id="{9F7ABD65-7F3C-49AC-A5A8-1E315B64CA05}"/>
                </a:ext>
              </a:extLst>
            </p:cNvPr>
            <p:cNvSpPr txBox="1"/>
            <p:nvPr/>
          </p:nvSpPr>
          <p:spPr>
            <a:xfrm>
              <a:off x="5494063" y="4110186"/>
              <a:ext cx="432048" cy="584775"/>
            </a:xfrm>
            <a:prstGeom prst="rect">
              <a:avLst/>
            </a:prstGeom>
            <a:noFill/>
          </p:spPr>
          <p:txBody>
            <a:bodyPr wrap="square" rtlCol="0">
              <a:spAutoFit/>
            </a:bodyPr>
            <a:lstStyle/>
            <a:p>
              <a:pPr eaLnBrk="0" hangingPunct="0">
                <a:spcBef>
                  <a:spcPct val="0"/>
                </a:spcBef>
                <a:buClrTx/>
                <a:buNone/>
                <a:defRPr/>
              </a:pPr>
              <a:r>
                <a:rPr lang="en-GB" sz="3200" b="1" dirty="0">
                  <a:solidFill>
                    <a:srgbClr val="000000"/>
                  </a:solidFill>
                  <a:latin typeface="Kristen ITC" panose="03050502040202030202" pitchFamily="66" charset="0"/>
                </a:rPr>
                <a:t>3</a:t>
              </a:r>
            </a:p>
          </p:txBody>
        </p:sp>
      </p:grpSp>
      <p:grpSp>
        <p:nvGrpSpPr>
          <p:cNvPr id="41" name="Group 40">
            <a:extLst>
              <a:ext uri="{FF2B5EF4-FFF2-40B4-BE49-F238E27FC236}">
                <a16:creationId xmlns:a16="http://schemas.microsoft.com/office/drawing/2014/main" id="{D2E7328B-F513-4C72-BDF3-1722CD32A64E}"/>
              </a:ext>
            </a:extLst>
          </p:cNvPr>
          <p:cNvGrpSpPr/>
          <p:nvPr/>
        </p:nvGrpSpPr>
        <p:grpSpPr>
          <a:xfrm>
            <a:off x="9510527" y="3970525"/>
            <a:ext cx="864096" cy="864096"/>
            <a:chOff x="5223962" y="3970527"/>
            <a:chExt cx="864096" cy="864096"/>
          </a:xfrm>
        </p:grpSpPr>
        <p:sp>
          <p:nvSpPr>
            <p:cNvPr id="42" name="Oval 41">
              <a:extLst>
                <a:ext uri="{FF2B5EF4-FFF2-40B4-BE49-F238E27FC236}">
                  <a16:creationId xmlns:a16="http://schemas.microsoft.com/office/drawing/2014/main" id="{00766ED9-CC22-4416-9F1A-F537AC152042}"/>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43" name="TextBox 42">
              <a:extLst>
                <a:ext uri="{FF2B5EF4-FFF2-40B4-BE49-F238E27FC236}">
                  <a16:creationId xmlns:a16="http://schemas.microsoft.com/office/drawing/2014/main" id="{C95781C3-7C7B-43CB-8D58-81242C7BC5BD}"/>
                </a:ext>
              </a:extLst>
            </p:cNvPr>
            <p:cNvSpPr txBox="1"/>
            <p:nvPr/>
          </p:nvSpPr>
          <p:spPr>
            <a:xfrm>
              <a:off x="5494063" y="4110186"/>
              <a:ext cx="432048" cy="584775"/>
            </a:xfrm>
            <a:prstGeom prst="rect">
              <a:avLst/>
            </a:prstGeom>
            <a:noFill/>
          </p:spPr>
          <p:txBody>
            <a:bodyPr wrap="square" rtlCol="0">
              <a:spAutoFit/>
            </a:bodyPr>
            <a:lstStyle/>
            <a:p>
              <a:pPr eaLnBrk="0" hangingPunct="0">
                <a:spcBef>
                  <a:spcPct val="0"/>
                </a:spcBef>
                <a:buClrTx/>
                <a:buNone/>
                <a:defRPr/>
              </a:pPr>
              <a:r>
                <a:rPr lang="en-GB" sz="3200" b="1" dirty="0">
                  <a:solidFill>
                    <a:srgbClr val="000000"/>
                  </a:solidFill>
                  <a:latin typeface="Kristen ITC" panose="03050502040202030202" pitchFamily="66" charset="0"/>
                </a:rPr>
                <a:t>3</a:t>
              </a:r>
            </a:p>
          </p:txBody>
        </p:sp>
      </p:grpSp>
      <p:cxnSp>
        <p:nvCxnSpPr>
          <p:cNvPr id="45" name="Straight Connector 44">
            <a:extLst>
              <a:ext uri="{FF2B5EF4-FFF2-40B4-BE49-F238E27FC236}">
                <a16:creationId xmlns:a16="http://schemas.microsoft.com/office/drawing/2014/main" id="{A11E0917-621E-4877-B323-532B0091EF7A}"/>
              </a:ext>
            </a:extLst>
          </p:cNvPr>
          <p:cNvCxnSpPr/>
          <p:nvPr/>
        </p:nvCxnSpPr>
        <p:spPr bwMode="auto">
          <a:xfrm flipH="1">
            <a:off x="6189221" y="0"/>
            <a:ext cx="44537" cy="6858000"/>
          </a:xfrm>
          <a:prstGeom prst="line">
            <a:avLst/>
          </a:prstGeom>
          <a:noFill/>
          <a:ln w="349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1786767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38A6DC23-B0A7-479E-B8D4-A8254C774B61}"/>
              </a:ext>
            </a:extLst>
          </p:cNvPr>
          <p:cNvGrpSpPr/>
          <p:nvPr/>
        </p:nvGrpSpPr>
        <p:grpSpPr>
          <a:xfrm>
            <a:off x="3575720" y="1752074"/>
            <a:ext cx="864096" cy="2761401"/>
            <a:chOff x="857814" y="2060848"/>
            <a:chExt cx="864096" cy="2761401"/>
          </a:xfrm>
        </p:grpSpPr>
        <p:sp>
          <p:nvSpPr>
            <p:cNvPr id="4" name="Oval 3">
              <a:extLst>
                <a:ext uri="{FF2B5EF4-FFF2-40B4-BE49-F238E27FC236}">
                  <a16:creationId xmlns:a16="http://schemas.microsoft.com/office/drawing/2014/main" id="{AD64D07C-8DC1-47BE-B01C-3F8C57F2D055}"/>
                </a:ext>
              </a:extLst>
            </p:cNvPr>
            <p:cNvSpPr/>
            <p:nvPr/>
          </p:nvSpPr>
          <p:spPr bwMode="auto">
            <a:xfrm>
              <a:off x="857814" y="2060848"/>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6" name="Oval 5">
              <a:extLst>
                <a:ext uri="{FF2B5EF4-FFF2-40B4-BE49-F238E27FC236}">
                  <a16:creationId xmlns:a16="http://schemas.microsoft.com/office/drawing/2014/main" id="{B36F0B7F-CCC3-4E5A-912C-4A3445EA9E91}"/>
                </a:ext>
              </a:extLst>
            </p:cNvPr>
            <p:cNvSpPr/>
            <p:nvPr/>
          </p:nvSpPr>
          <p:spPr bwMode="auto">
            <a:xfrm>
              <a:off x="857814" y="3009501"/>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7" name="Oval 6">
              <a:extLst>
                <a:ext uri="{FF2B5EF4-FFF2-40B4-BE49-F238E27FC236}">
                  <a16:creationId xmlns:a16="http://schemas.microsoft.com/office/drawing/2014/main" id="{84C1507F-6604-42C0-9F35-D6CD04F3ECEC}"/>
                </a:ext>
              </a:extLst>
            </p:cNvPr>
            <p:cNvSpPr/>
            <p:nvPr/>
          </p:nvSpPr>
          <p:spPr bwMode="auto">
            <a:xfrm>
              <a:off x="857814" y="3958153"/>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grpSp>
      <p:grpSp>
        <p:nvGrpSpPr>
          <p:cNvPr id="34" name="Group 33">
            <a:extLst>
              <a:ext uri="{FF2B5EF4-FFF2-40B4-BE49-F238E27FC236}">
                <a16:creationId xmlns:a16="http://schemas.microsoft.com/office/drawing/2014/main" id="{94DC8513-3AD3-4544-A2D5-B45FBF5C20CC}"/>
              </a:ext>
            </a:extLst>
          </p:cNvPr>
          <p:cNvGrpSpPr/>
          <p:nvPr/>
        </p:nvGrpSpPr>
        <p:grpSpPr>
          <a:xfrm>
            <a:off x="7623121" y="3649378"/>
            <a:ext cx="864096" cy="864096"/>
            <a:chOff x="5223962" y="3970527"/>
            <a:chExt cx="864096" cy="864096"/>
          </a:xfrm>
        </p:grpSpPr>
        <p:sp>
          <p:nvSpPr>
            <p:cNvPr id="30" name="Oval 29">
              <a:extLst>
                <a:ext uri="{FF2B5EF4-FFF2-40B4-BE49-F238E27FC236}">
                  <a16:creationId xmlns:a16="http://schemas.microsoft.com/office/drawing/2014/main" id="{4223BC0A-623B-47B0-9669-83D1ADBC174F}"/>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33" name="TextBox 32">
              <a:extLst>
                <a:ext uri="{FF2B5EF4-FFF2-40B4-BE49-F238E27FC236}">
                  <a16:creationId xmlns:a16="http://schemas.microsoft.com/office/drawing/2014/main" id="{AB8D022A-83B0-4B41-8A27-619B2DA3605B}"/>
                </a:ext>
              </a:extLst>
            </p:cNvPr>
            <p:cNvSpPr txBox="1"/>
            <p:nvPr/>
          </p:nvSpPr>
          <p:spPr>
            <a:xfrm>
              <a:off x="5494063" y="4110186"/>
              <a:ext cx="432048" cy="584775"/>
            </a:xfrm>
            <a:prstGeom prst="rect">
              <a:avLst/>
            </a:prstGeom>
            <a:noFill/>
          </p:spPr>
          <p:txBody>
            <a:bodyPr wrap="square" rtlCol="0">
              <a:spAutoFit/>
            </a:bodyPr>
            <a:lstStyle/>
            <a:p>
              <a:pPr eaLnBrk="0" hangingPunct="0">
                <a:spcBef>
                  <a:spcPct val="0"/>
                </a:spcBef>
                <a:buClrTx/>
                <a:buNone/>
                <a:defRPr/>
              </a:pPr>
              <a:r>
                <a:rPr lang="en-GB" sz="3200" b="1" dirty="0">
                  <a:solidFill>
                    <a:srgbClr val="000000"/>
                  </a:solidFill>
                  <a:latin typeface="Kristen ITC" panose="03050502040202030202" pitchFamily="66" charset="0"/>
                </a:rPr>
                <a:t>3</a:t>
              </a:r>
            </a:p>
          </p:txBody>
        </p:sp>
      </p:grpSp>
      <p:cxnSp>
        <p:nvCxnSpPr>
          <p:cNvPr id="45" name="Straight Connector 44">
            <a:extLst>
              <a:ext uri="{FF2B5EF4-FFF2-40B4-BE49-F238E27FC236}">
                <a16:creationId xmlns:a16="http://schemas.microsoft.com/office/drawing/2014/main" id="{A11E0917-621E-4877-B323-532B0091EF7A}"/>
              </a:ext>
            </a:extLst>
          </p:cNvPr>
          <p:cNvCxnSpPr/>
          <p:nvPr/>
        </p:nvCxnSpPr>
        <p:spPr bwMode="auto">
          <a:xfrm flipH="1">
            <a:off x="6189221" y="0"/>
            <a:ext cx="44537" cy="6858000"/>
          </a:xfrm>
          <a:prstGeom prst="line">
            <a:avLst/>
          </a:prstGeom>
          <a:noFill/>
          <a:ln w="349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TextBox 1">
            <a:extLst>
              <a:ext uri="{FF2B5EF4-FFF2-40B4-BE49-F238E27FC236}">
                <a16:creationId xmlns:a16="http://schemas.microsoft.com/office/drawing/2014/main" id="{2F347EBF-AD19-4E72-BFD1-0B90603B16CC}"/>
              </a:ext>
            </a:extLst>
          </p:cNvPr>
          <p:cNvSpPr txBox="1"/>
          <p:nvPr/>
        </p:nvSpPr>
        <p:spPr>
          <a:xfrm>
            <a:off x="2006167" y="1286446"/>
            <a:ext cx="3672946" cy="369332"/>
          </a:xfrm>
          <a:prstGeom prst="rect">
            <a:avLst/>
          </a:prstGeom>
          <a:noFill/>
        </p:spPr>
        <p:txBody>
          <a:bodyPr wrap="square" rtlCol="0">
            <a:spAutoFit/>
          </a:bodyPr>
          <a:lstStyle/>
          <a:p>
            <a:pPr eaLnBrk="0" hangingPunct="0">
              <a:spcBef>
                <a:spcPct val="0"/>
              </a:spcBef>
              <a:buClrTx/>
              <a:buNone/>
              <a:defRPr/>
            </a:pPr>
            <a:r>
              <a:rPr lang="en-GB" sz="1800" dirty="0">
                <a:solidFill>
                  <a:srgbClr val="000000"/>
                </a:solidFill>
              </a:rPr>
              <a:t>One-to-one correspondence</a:t>
            </a:r>
          </a:p>
        </p:txBody>
      </p:sp>
      <p:sp>
        <p:nvSpPr>
          <p:cNvPr id="32" name="TextBox 31">
            <a:extLst>
              <a:ext uri="{FF2B5EF4-FFF2-40B4-BE49-F238E27FC236}">
                <a16:creationId xmlns:a16="http://schemas.microsoft.com/office/drawing/2014/main" id="{1E99B910-5510-4296-B9FD-FD7532E74B3A}"/>
              </a:ext>
            </a:extLst>
          </p:cNvPr>
          <p:cNvSpPr txBox="1"/>
          <p:nvPr/>
        </p:nvSpPr>
        <p:spPr>
          <a:xfrm>
            <a:off x="6528048" y="1282246"/>
            <a:ext cx="3892860" cy="369332"/>
          </a:xfrm>
          <a:prstGeom prst="rect">
            <a:avLst/>
          </a:prstGeom>
          <a:noFill/>
        </p:spPr>
        <p:txBody>
          <a:bodyPr wrap="square" rtlCol="0">
            <a:spAutoFit/>
          </a:bodyPr>
          <a:lstStyle/>
          <a:p>
            <a:pPr eaLnBrk="0" hangingPunct="0">
              <a:spcBef>
                <a:spcPct val="0"/>
              </a:spcBef>
              <a:buClrTx/>
              <a:buNone/>
              <a:defRPr/>
            </a:pPr>
            <a:r>
              <a:rPr lang="en-GB" sz="1800" dirty="0">
                <a:solidFill>
                  <a:srgbClr val="000000"/>
                </a:solidFill>
              </a:rPr>
              <a:t>One-to-many correspondence</a:t>
            </a:r>
          </a:p>
        </p:txBody>
      </p:sp>
      <p:sp>
        <p:nvSpPr>
          <p:cNvPr id="44" name="TextBox 43">
            <a:extLst>
              <a:ext uri="{FF2B5EF4-FFF2-40B4-BE49-F238E27FC236}">
                <a16:creationId xmlns:a16="http://schemas.microsoft.com/office/drawing/2014/main" id="{C4EB55C0-6497-4195-AD42-EBF8AA5566FE}"/>
              </a:ext>
            </a:extLst>
          </p:cNvPr>
          <p:cNvSpPr txBox="1"/>
          <p:nvPr/>
        </p:nvSpPr>
        <p:spPr>
          <a:xfrm>
            <a:off x="2027549" y="4869160"/>
            <a:ext cx="3867381" cy="369332"/>
          </a:xfrm>
          <a:prstGeom prst="rect">
            <a:avLst/>
          </a:prstGeom>
          <a:noFill/>
        </p:spPr>
        <p:txBody>
          <a:bodyPr wrap="square" rtlCol="0">
            <a:spAutoFit/>
          </a:bodyPr>
          <a:lstStyle/>
          <a:p>
            <a:pPr eaLnBrk="0" hangingPunct="0">
              <a:spcBef>
                <a:spcPct val="0"/>
              </a:spcBef>
              <a:buClrTx/>
              <a:buNone/>
              <a:defRPr/>
            </a:pPr>
            <a:r>
              <a:rPr lang="en-GB" sz="1800" dirty="0">
                <a:solidFill>
                  <a:srgbClr val="000000"/>
                </a:solidFill>
              </a:rPr>
              <a:t>One counter represents one flower.</a:t>
            </a:r>
          </a:p>
        </p:txBody>
      </p:sp>
      <p:sp>
        <p:nvSpPr>
          <p:cNvPr id="46" name="TextBox 45">
            <a:extLst>
              <a:ext uri="{FF2B5EF4-FFF2-40B4-BE49-F238E27FC236}">
                <a16:creationId xmlns:a16="http://schemas.microsoft.com/office/drawing/2014/main" id="{F5E1A303-EE87-41CC-AD7F-974F27F68E17}"/>
              </a:ext>
            </a:extLst>
          </p:cNvPr>
          <p:cNvSpPr txBox="1"/>
          <p:nvPr/>
        </p:nvSpPr>
        <p:spPr>
          <a:xfrm>
            <a:off x="6528049" y="4869161"/>
            <a:ext cx="3867381" cy="646331"/>
          </a:xfrm>
          <a:prstGeom prst="rect">
            <a:avLst/>
          </a:prstGeom>
          <a:noFill/>
        </p:spPr>
        <p:txBody>
          <a:bodyPr wrap="square" rtlCol="0">
            <a:spAutoFit/>
          </a:bodyPr>
          <a:lstStyle/>
          <a:p>
            <a:pPr eaLnBrk="0" hangingPunct="0">
              <a:spcBef>
                <a:spcPct val="0"/>
              </a:spcBef>
              <a:buClrTx/>
              <a:buNone/>
              <a:defRPr/>
            </a:pPr>
            <a:r>
              <a:rPr lang="en-GB" sz="1800" dirty="0">
                <a:solidFill>
                  <a:srgbClr val="000000"/>
                </a:solidFill>
              </a:rPr>
              <a:t>One counter represents one vase (group) of flowers.</a:t>
            </a:r>
          </a:p>
        </p:txBody>
      </p:sp>
      <p:sp>
        <p:nvSpPr>
          <p:cNvPr id="47" name="TextBox 46">
            <a:extLst>
              <a:ext uri="{FF2B5EF4-FFF2-40B4-BE49-F238E27FC236}">
                <a16:creationId xmlns:a16="http://schemas.microsoft.com/office/drawing/2014/main" id="{B2388DA6-24DF-46EF-972B-A38EED542006}"/>
              </a:ext>
            </a:extLst>
          </p:cNvPr>
          <p:cNvSpPr txBox="1"/>
          <p:nvPr/>
        </p:nvSpPr>
        <p:spPr>
          <a:xfrm>
            <a:off x="2012963" y="5817812"/>
            <a:ext cx="3867381" cy="369332"/>
          </a:xfrm>
          <a:prstGeom prst="rect">
            <a:avLst/>
          </a:prstGeom>
          <a:noFill/>
        </p:spPr>
        <p:txBody>
          <a:bodyPr wrap="square" rtlCol="0">
            <a:spAutoFit/>
          </a:bodyPr>
          <a:lstStyle/>
          <a:p>
            <a:pPr eaLnBrk="0" hangingPunct="0">
              <a:spcBef>
                <a:spcPct val="0"/>
              </a:spcBef>
              <a:buClrTx/>
              <a:buNone/>
              <a:defRPr/>
            </a:pPr>
            <a:r>
              <a:rPr lang="en-GB" sz="1800" dirty="0">
                <a:solidFill>
                  <a:srgbClr val="000000"/>
                </a:solidFill>
              </a:rPr>
              <a:t>‘I can see ____ ____.’ </a:t>
            </a:r>
          </a:p>
        </p:txBody>
      </p:sp>
      <p:sp>
        <p:nvSpPr>
          <p:cNvPr id="48" name="TextBox 47">
            <a:extLst>
              <a:ext uri="{FF2B5EF4-FFF2-40B4-BE49-F238E27FC236}">
                <a16:creationId xmlns:a16="http://schemas.microsoft.com/office/drawing/2014/main" id="{BDCED15F-1814-4A13-87F4-BD11E50AEFFF}"/>
              </a:ext>
            </a:extLst>
          </p:cNvPr>
          <p:cNvSpPr txBox="1"/>
          <p:nvPr/>
        </p:nvSpPr>
        <p:spPr>
          <a:xfrm>
            <a:off x="6743865" y="5817812"/>
            <a:ext cx="3867381" cy="369332"/>
          </a:xfrm>
          <a:prstGeom prst="rect">
            <a:avLst/>
          </a:prstGeom>
          <a:noFill/>
        </p:spPr>
        <p:txBody>
          <a:bodyPr wrap="square" rtlCol="0">
            <a:spAutoFit/>
          </a:bodyPr>
          <a:lstStyle/>
          <a:p>
            <a:pPr eaLnBrk="0" hangingPunct="0">
              <a:spcBef>
                <a:spcPct val="0"/>
              </a:spcBef>
              <a:buClrTx/>
              <a:buNone/>
              <a:defRPr/>
            </a:pPr>
            <a:r>
              <a:rPr lang="en-GB" sz="1800" dirty="0">
                <a:solidFill>
                  <a:srgbClr val="000000"/>
                </a:solidFill>
              </a:rPr>
              <a:t>‘I can see ___  ____.’  </a:t>
            </a:r>
          </a:p>
        </p:txBody>
      </p:sp>
    </p:spTree>
    <p:extLst>
      <p:ext uri="{BB962C8B-B14F-4D97-AF65-F5344CB8AC3E}">
        <p14:creationId xmlns:p14="http://schemas.microsoft.com/office/powerpoint/2010/main" val="1444339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38A6DC23-B0A7-479E-B8D4-A8254C774B61}"/>
              </a:ext>
            </a:extLst>
          </p:cNvPr>
          <p:cNvGrpSpPr/>
          <p:nvPr/>
        </p:nvGrpSpPr>
        <p:grpSpPr>
          <a:xfrm>
            <a:off x="1991166" y="2048300"/>
            <a:ext cx="864096" cy="2761401"/>
            <a:chOff x="857814" y="2060848"/>
            <a:chExt cx="864096" cy="2761401"/>
          </a:xfrm>
        </p:grpSpPr>
        <p:sp>
          <p:nvSpPr>
            <p:cNvPr id="4" name="Oval 3">
              <a:extLst>
                <a:ext uri="{FF2B5EF4-FFF2-40B4-BE49-F238E27FC236}">
                  <a16:creationId xmlns:a16="http://schemas.microsoft.com/office/drawing/2014/main" id="{AD64D07C-8DC1-47BE-B01C-3F8C57F2D055}"/>
                </a:ext>
              </a:extLst>
            </p:cNvPr>
            <p:cNvSpPr/>
            <p:nvPr/>
          </p:nvSpPr>
          <p:spPr bwMode="auto">
            <a:xfrm>
              <a:off x="857814" y="2060848"/>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6" name="Oval 5">
              <a:extLst>
                <a:ext uri="{FF2B5EF4-FFF2-40B4-BE49-F238E27FC236}">
                  <a16:creationId xmlns:a16="http://schemas.microsoft.com/office/drawing/2014/main" id="{B36F0B7F-CCC3-4E5A-912C-4A3445EA9E91}"/>
                </a:ext>
              </a:extLst>
            </p:cNvPr>
            <p:cNvSpPr/>
            <p:nvPr/>
          </p:nvSpPr>
          <p:spPr bwMode="auto">
            <a:xfrm>
              <a:off x="857814" y="3009501"/>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7" name="Oval 6">
              <a:extLst>
                <a:ext uri="{FF2B5EF4-FFF2-40B4-BE49-F238E27FC236}">
                  <a16:creationId xmlns:a16="http://schemas.microsoft.com/office/drawing/2014/main" id="{84C1507F-6604-42C0-9F35-D6CD04F3ECEC}"/>
                </a:ext>
              </a:extLst>
            </p:cNvPr>
            <p:cNvSpPr/>
            <p:nvPr/>
          </p:nvSpPr>
          <p:spPr bwMode="auto">
            <a:xfrm>
              <a:off x="857814" y="3958153"/>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grpSp>
      <p:grpSp>
        <p:nvGrpSpPr>
          <p:cNvPr id="18" name="Group 17">
            <a:extLst>
              <a:ext uri="{FF2B5EF4-FFF2-40B4-BE49-F238E27FC236}">
                <a16:creationId xmlns:a16="http://schemas.microsoft.com/office/drawing/2014/main" id="{A4871593-BA18-4ABC-8B1D-DF4BA9966C7B}"/>
              </a:ext>
            </a:extLst>
          </p:cNvPr>
          <p:cNvGrpSpPr/>
          <p:nvPr/>
        </p:nvGrpSpPr>
        <p:grpSpPr>
          <a:xfrm>
            <a:off x="3001963" y="2048300"/>
            <a:ext cx="864096" cy="2761401"/>
            <a:chOff x="857814" y="2060848"/>
            <a:chExt cx="864096" cy="2761401"/>
          </a:xfrm>
        </p:grpSpPr>
        <p:sp>
          <p:nvSpPr>
            <p:cNvPr id="19" name="Oval 18">
              <a:extLst>
                <a:ext uri="{FF2B5EF4-FFF2-40B4-BE49-F238E27FC236}">
                  <a16:creationId xmlns:a16="http://schemas.microsoft.com/office/drawing/2014/main" id="{F5FC4A78-D9D6-4578-A33B-0BFBC8F23B1A}"/>
                </a:ext>
              </a:extLst>
            </p:cNvPr>
            <p:cNvSpPr/>
            <p:nvPr/>
          </p:nvSpPr>
          <p:spPr bwMode="auto">
            <a:xfrm>
              <a:off x="857814" y="2060848"/>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20" name="Oval 19">
              <a:extLst>
                <a:ext uri="{FF2B5EF4-FFF2-40B4-BE49-F238E27FC236}">
                  <a16:creationId xmlns:a16="http://schemas.microsoft.com/office/drawing/2014/main" id="{349319E5-4791-4456-ACF5-5731A47321FE}"/>
                </a:ext>
              </a:extLst>
            </p:cNvPr>
            <p:cNvSpPr/>
            <p:nvPr/>
          </p:nvSpPr>
          <p:spPr bwMode="auto">
            <a:xfrm>
              <a:off x="857814" y="3009501"/>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21" name="Oval 20">
              <a:extLst>
                <a:ext uri="{FF2B5EF4-FFF2-40B4-BE49-F238E27FC236}">
                  <a16:creationId xmlns:a16="http://schemas.microsoft.com/office/drawing/2014/main" id="{F812B42A-ABAA-472F-88BE-D60567CC7D4F}"/>
                </a:ext>
              </a:extLst>
            </p:cNvPr>
            <p:cNvSpPr/>
            <p:nvPr/>
          </p:nvSpPr>
          <p:spPr bwMode="auto">
            <a:xfrm>
              <a:off x="857814" y="3958153"/>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grpSp>
      <p:grpSp>
        <p:nvGrpSpPr>
          <p:cNvPr id="22" name="Group 21">
            <a:extLst>
              <a:ext uri="{FF2B5EF4-FFF2-40B4-BE49-F238E27FC236}">
                <a16:creationId xmlns:a16="http://schemas.microsoft.com/office/drawing/2014/main" id="{8A2EB3B0-4595-4B6D-8C9E-1941F30842B6}"/>
              </a:ext>
            </a:extLst>
          </p:cNvPr>
          <p:cNvGrpSpPr/>
          <p:nvPr/>
        </p:nvGrpSpPr>
        <p:grpSpPr>
          <a:xfrm>
            <a:off x="3979845" y="2045331"/>
            <a:ext cx="864096" cy="2761401"/>
            <a:chOff x="857814" y="2060848"/>
            <a:chExt cx="864096" cy="2761401"/>
          </a:xfrm>
        </p:grpSpPr>
        <p:sp>
          <p:nvSpPr>
            <p:cNvPr id="23" name="Oval 22">
              <a:extLst>
                <a:ext uri="{FF2B5EF4-FFF2-40B4-BE49-F238E27FC236}">
                  <a16:creationId xmlns:a16="http://schemas.microsoft.com/office/drawing/2014/main" id="{04D43E29-55BC-4CA0-A727-7B14F6E3E75F}"/>
                </a:ext>
              </a:extLst>
            </p:cNvPr>
            <p:cNvSpPr/>
            <p:nvPr/>
          </p:nvSpPr>
          <p:spPr bwMode="auto">
            <a:xfrm>
              <a:off x="857814" y="2060848"/>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24" name="Oval 23">
              <a:extLst>
                <a:ext uri="{FF2B5EF4-FFF2-40B4-BE49-F238E27FC236}">
                  <a16:creationId xmlns:a16="http://schemas.microsoft.com/office/drawing/2014/main" id="{64D10B7D-A2BF-4714-AD20-310246CC5914}"/>
                </a:ext>
              </a:extLst>
            </p:cNvPr>
            <p:cNvSpPr/>
            <p:nvPr/>
          </p:nvSpPr>
          <p:spPr bwMode="auto">
            <a:xfrm>
              <a:off x="857814" y="3009501"/>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25" name="Oval 24">
              <a:extLst>
                <a:ext uri="{FF2B5EF4-FFF2-40B4-BE49-F238E27FC236}">
                  <a16:creationId xmlns:a16="http://schemas.microsoft.com/office/drawing/2014/main" id="{056747FA-593A-44DB-912C-F1AFA46108CD}"/>
                </a:ext>
              </a:extLst>
            </p:cNvPr>
            <p:cNvSpPr/>
            <p:nvPr/>
          </p:nvSpPr>
          <p:spPr bwMode="auto">
            <a:xfrm>
              <a:off x="857814" y="3958153"/>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grpSp>
      <p:grpSp>
        <p:nvGrpSpPr>
          <p:cNvPr id="26" name="Group 25">
            <a:extLst>
              <a:ext uri="{FF2B5EF4-FFF2-40B4-BE49-F238E27FC236}">
                <a16:creationId xmlns:a16="http://schemas.microsoft.com/office/drawing/2014/main" id="{3FF6A297-30CE-4D5F-84DA-666C48FB0B43}"/>
              </a:ext>
            </a:extLst>
          </p:cNvPr>
          <p:cNvGrpSpPr/>
          <p:nvPr/>
        </p:nvGrpSpPr>
        <p:grpSpPr>
          <a:xfrm>
            <a:off x="4963011" y="2045331"/>
            <a:ext cx="864096" cy="2761401"/>
            <a:chOff x="857814" y="2060848"/>
            <a:chExt cx="864096" cy="2761401"/>
          </a:xfrm>
        </p:grpSpPr>
        <p:sp>
          <p:nvSpPr>
            <p:cNvPr id="27" name="Oval 26">
              <a:extLst>
                <a:ext uri="{FF2B5EF4-FFF2-40B4-BE49-F238E27FC236}">
                  <a16:creationId xmlns:a16="http://schemas.microsoft.com/office/drawing/2014/main" id="{7AB59A31-C19E-4D71-BB29-B50EE8111163}"/>
                </a:ext>
              </a:extLst>
            </p:cNvPr>
            <p:cNvSpPr/>
            <p:nvPr/>
          </p:nvSpPr>
          <p:spPr bwMode="auto">
            <a:xfrm>
              <a:off x="857814" y="2060848"/>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28" name="Oval 27">
              <a:extLst>
                <a:ext uri="{FF2B5EF4-FFF2-40B4-BE49-F238E27FC236}">
                  <a16:creationId xmlns:a16="http://schemas.microsoft.com/office/drawing/2014/main" id="{74BF100E-F8D0-4699-BAFB-C7B08A6EDAF3}"/>
                </a:ext>
              </a:extLst>
            </p:cNvPr>
            <p:cNvSpPr/>
            <p:nvPr/>
          </p:nvSpPr>
          <p:spPr bwMode="auto">
            <a:xfrm>
              <a:off x="857814" y="3009501"/>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29" name="Oval 28">
              <a:extLst>
                <a:ext uri="{FF2B5EF4-FFF2-40B4-BE49-F238E27FC236}">
                  <a16:creationId xmlns:a16="http://schemas.microsoft.com/office/drawing/2014/main" id="{D1A47027-E552-42E2-A274-4461691A8C0E}"/>
                </a:ext>
              </a:extLst>
            </p:cNvPr>
            <p:cNvSpPr/>
            <p:nvPr/>
          </p:nvSpPr>
          <p:spPr bwMode="auto">
            <a:xfrm>
              <a:off x="857814" y="3958153"/>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grpSp>
      <p:grpSp>
        <p:nvGrpSpPr>
          <p:cNvPr id="34" name="Group 33">
            <a:extLst>
              <a:ext uri="{FF2B5EF4-FFF2-40B4-BE49-F238E27FC236}">
                <a16:creationId xmlns:a16="http://schemas.microsoft.com/office/drawing/2014/main" id="{94DC8513-3AD3-4544-A2D5-B45FBF5C20CC}"/>
              </a:ext>
            </a:extLst>
          </p:cNvPr>
          <p:cNvGrpSpPr/>
          <p:nvPr/>
        </p:nvGrpSpPr>
        <p:grpSpPr>
          <a:xfrm>
            <a:off x="6747962" y="3970527"/>
            <a:ext cx="864096" cy="864096"/>
            <a:chOff x="5223962" y="3970527"/>
            <a:chExt cx="864096" cy="864096"/>
          </a:xfrm>
        </p:grpSpPr>
        <p:sp>
          <p:nvSpPr>
            <p:cNvPr id="30" name="Oval 29">
              <a:extLst>
                <a:ext uri="{FF2B5EF4-FFF2-40B4-BE49-F238E27FC236}">
                  <a16:creationId xmlns:a16="http://schemas.microsoft.com/office/drawing/2014/main" id="{4223BC0A-623B-47B0-9669-83D1ADBC174F}"/>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33" name="TextBox 32">
              <a:extLst>
                <a:ext uri="{FF2B5EF4-FFF2-40B4-BE49-F238E27FC236}">
                  <a16:creationId xmlns:a16="http://schemas.microsoft.com/office/drawing/2014/main" id="{AB8D022A-83B0-4B41-8A27-619B2DA3605B}"/>
                </a:ext>
              </a:extLst>
            </p:cNvPr>
            <p:cNvSpPr txBox="1"/>
            <p:nvPr/>
          </p:nvSpPr>
          <p:spPr>
            <a:xfrm>
              <a:off x="5494063" y="4110186"/>
              <a:ext cx="432048" cy="584775"/>
            </a:xfrm>
            <a:prstGeom prst="rect">
              <a:avLst/>
            </a:prstGeom>
            <a:noFill/>
          </p:spPr>
          <p:txBody>
            <a:bodyPr wrap="square" rtlCol="0">
              <a:spAutoFit/>
            </a:bodyPr>
            <a:lstStyle/>
            <a:p>
              <a:pPr eaLnBrk="0" hangingPunct="0">
                <a:spcBef>
                  <a:spcPct val="0"/>
                </a:spcBef>
                <a:buClrTx/>
                <a:buNone/>
                <a:defRPr/>
              </a:pPr>
              <a:r>
                <a:rPr lang="en-GB" sz="3200" b="1" dirty="0">
                  <a:solidFill>
                    <a:srgbClr val="000000"/>
                  </a:solidFill>
                  <a:latin typeface="Kristen ITC" panose="03050502040202030202" pitchFamily="66" charset="0"/>
                </a:rPr>
                <a:t>3</a:t>
              </a:r>
            </a:p>
          </p:txBody>
        </p:sp>
      </p:grpSp>
      <p:grpSp>
        <p:nvGrpSpPr>
          <p:cNvPr id="35" name="Group 34">
            <a:extLst>
              <a:ext uri="{FF2B5EF4-FFF2-40B4-BE49-F238E27FC236}">
                <a16:creationId xmlns:a16="http://schemas.microsoft.com/office/drawing/2014/main" id="{F8A17447-617B-4843-A074-D9ACFC0A72C0}"/>
              </a:ext>
            </a:extLst>
          </p:cNvPr>
          <p:cNvGrpSpPr/>
          <p:nvPr/>
        </p:nvGrpSpPr>
        <p:grpSpPr>
          <a:xfrm>
            <a:off x="7668817" y="3970527"/>
            <a:ext cx="864096" cy="864096"/>
            <a:chOff x="5223962" y="3970527"/>
            <a:chExt cx="864096" cy="864096"/>
          </a:xfrm>
        </p:grpSpPr>
        <p:sp>
          <p:nvSpPr>
            <p:cNvPr id="36" name="Oval 35">
              <a:extLst>
                <a:ext uri="{FF2B5EF4-FFF2-40B4-BE49-F238E27FC236}">
                  <a16:creationId xmlns:a16="http://schemas.microsoft.com/office/drawing/2014/main" id="{F6E70871-8BDC-46BC-A59D-A21041F72091}"/>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37" name="TextBox 36">
              <a:extLst>
                <a:ext uri="{FF2B5EF4-FFF2-40B4-BE49-F238E27FC236}">
                  <a16:creationId xmlns:a16="http://schemas.microsoft.com/office/drawing/2014/main" id="{9E5351DC-0004-4E1F-B6EF-E342E86334DD}"/>
                </a:ext>
              </a:extLst>
            </p:cNvPr>
            <p:cNvSpPr txBox="1"/>
            <p:nvPr/>
          </p:nvSpPr>
          <p:spPr>
            <a:xfrm>
              <a:off x="5494063" y="4110186"/>
              <a:ext cx="432048" cy="584775"/>
            </a:xfrm>
            <a:prstGeom prst="rect">
              <a:avLst/>
            </a:prstGeom>
            <a:noFill/>
          </p:spPr>
          <p:txBody>
            <a:bodyPr wrap="square" rtlCol="0">
              <a:spAutoFit/>
            </a:bodyPr>
            <a:lstStyle/>
            <a:p>
              <a:pPr eaLnBrk="0" hangingPunct="0">
                <a:spcBef>
                  <a:spcPct val="0"/>
                </a:spcBef>
                <a:buClrTx/>
                <a:buNone/>
                <a:defRPr/>
              </a:pPr>
              <a:r>
                <a:rPr lang="en-GB" sz="3200" b="1" dirty="0">
                  <a:solidFill>
                    <a:srgbClr val="000000"/>
                  </a:solidFill>
                  <a:latin typeface="Kristen ITC" panose="03050502040202030202" pitchFamily="66" charset="0"/>
                </a:rPr>
                <a:t>3</a:t>
              </a:r>
            </a:p>
          </p:txBody>
        </p:sp>
      </p:grpSp>
      <p:grpSp>
        <p:nvGrpSpPr>
          <p:cNvPr id="38" name="Group 37">
            <a:extLst>
              <a:ext uri="{FF2B5EF4-FFF2-40B4-BE49-F238E27FC236}">
                <a16:creationId xmlns:a16="http://schemas.microsoft.com/office/drawing/2014/main" id="{1EDEE915-F9DF-4412-96BB-E88233916056}"/>
              </a:ext>
            </a:extLst>
          </p:cNvPr>
          <p:cNvGrpSpPr/>
          <p:nvPr/>
        </p:nvGrpSpPr>
        <p:grpSpPr>
          <a:xfrm>
            <a:off x="8589672" y="3970527"/>
            <a:ext cx="864096" cy="864096"/>
            <a:chOff x="5223962" y="3970527"/>
            <a:chExt cx="864096" cy="864096"/>
          </a:xfrm>
        </p:grpSpPr>
        <p:sp>
          <p:nvSpPr>
            <p:cNvPr id="39" name="Oval 38">
              <a:extLst>
                <a:ext uri="{FF2B5EF4-FFF2-40B4-BE49-F238E27FC236}">
                  <a16:creationId xmlns:a16="http://schemas.microsoft.com/office/drawing/2014/main" id="{8AD9EF71-0129-48D9-8044-4E251C762BF3}"/>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40" name="TextBox 39">
              <a:extLst>
                <a:ext uri="{FF2B5EF4-FFF2-40B4-BE49-F238E27FC236}">
                  <a16:creationId xmlns:a16="http://schemas.microsoft.com/office/drawing/2014/main" id="{9F7ABD65-7F3C-49AC-A5A8-1E315B64CA05}"/>
                </a:ext>
              </a:extLst>
            </p:cNvPr>
            <p:cNvSpPr txBox="1"/>
            <p:nvPr/>
          </p:nvSpPr>
          <p:spPr>
            <a:xfrm>
              <a:off x="5494063" y="4110186"/>
              <a:ext cx="432048" cy="584775"/>
            </a:xfrm>
            <a:prstGeom prst="rect">
              <a:avLst/>
            </a:prstGeom>
            <a:noFill/>
          </p:spPr>
          <p:txBody>
            <a:bodyPr wrap="square" rtlCol="0">
              <a:spAutoFit/>
            </a:bodyPr>
            <a:lstStyle/>
            <a:p>
              <a:pPr eaLnBrk="0" hangingPunct="0">
                <a:spcBef>
                  <a:spcPct val="0"/>
                </a:spcBef>
                <a:buClrTx/>
                <a:buNone/>
                <a:defRPr/>
              </a:pPr>
              <a:r>
                <a:rPr lang="en-GB" sz="3200" b="1" dirty="0">
                  <a:solidFill>
                    <a:srgbClr val="000000"/>
                  </a:solidFill>
                  <a:latin typeface="Kristen ITC" panose="03050502040202030202" pitchFamily="66" charset="0"/>
                </a:rPr>
                <a:t>3</a:t>
              </a:r>
            </a:p>
          </p:txBody>
        </p:sp>
      </p:grpSp>
      <p:grpSp>
        <p:nvGrpSpPr>
          <p:cNvPr id="41" name="Group 40">
            <a:extLst>
              <a:ext uri="{FF2B5EF4-FFF2-40B4-BE49-F238E27FC236}">
                <a16:creationId xmlns:a16="http://schemas.microsoft.com/office/drawing/2014/main" id="{D2E7328B-F513-4C72-BDF3-1722CD32A64E}"/>
              </a:ext>
            </a:extLst>
          </p:cNvPr>
          <p:cNvGrpSpPr/>
          <p:nvPr/>
        </p:nvGrpSpPr>
        <p:grpSpPr>
          <a:xfrm>
            <a:off x="9510527" y="3970525"/>
            <a:ext cx="864096" cy="864096"/>
            <a:chOff x="5223962" y="3970527"/>
            <a:chExt cx="864096" cy="864096"/>
          </a:xfrm>
        </p:grpSpPr>
        <p:sp>
          <p:nvSpPr>
            <p:cNvPr id="42" name="Oval 41">
              <a:extLst>
                <a:ext uri="{FF2B5EF4-FFF2-40B4-BE49-F238E27FC236}">
                  <a16:creationId xmlns:a16="http://schemas.microsoft.com/office/drawing/2014/main" id="{00766ED9-CC22-4416-9F1A-F537AC152042}"/>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43" name="TextBox 42">
              <a:extLst>
                <a:ext uri="{FF2B5EF4-FFF2-40B4-BE49-F238E27FC236}">
                  <a16:creationId xmlns:a16="http://schemas.microsoft.com/office/drawing/2014/main" id="{C95781C3-7C7B-43CB-8D58-81242C7BC5BD}"/>
                </a:ext>
              </a:extLst>
            </p:cNvPr>
            <p:cNvSpPr txBox="1"/>
            <p:nvPr/>
          </p:nvSpPr>
          <p:spPr>
            <a:xfrm>
              <a:off x="5494063" y="4110186"/>
              <a:ext cx="432048" cy="584775"/>
            </a:xfrm>
            <a:prstGeom prst="rect">
              <a:avLst/>
            </a:prstGeom>
            <a:noFill/>
          </p:spPr>
          <p:txBody>
            <a:bodyPr wrap="square" rtlCol="0">
              <a:spAutoFit/>
            </a:bodyPr>
            <a:lstStyle/>
            <a:p>
              <a:pPr eaLnBrk="0" hangingPunct="0">
                <a:spcBef>
                  <a:spcPct val="0"/>
                </a:spcBef>
                <a:buClrTx/>
                <a:buNone/>
                <a:defRPr/>
              </a:pPr>
              <a:r>
                <a:rPr lang="en-GB" sz="3200" b="1" dirty="0">
                  <a:solidFill>
                    <a:srgbClr val="000000"/>
                  </a:solidFill>
                  <a:latin typeface="Kristen ITC" panose="03050502040202030202" pitchFamily="66" charset="0"/>
                </a:rPr>
                <a:t>3</a:t>
              </a:r>
            </a:p>
          </p:txBody>
        </p:sp>
      </p:grpSp>
      <p:cxnSp>
        <p:nvCxnSpPr>
          <p:cNvPr id="45" name="Straight Connector 44">
            <a:extLst>
              <a:ext uri="{FF2B5EF4-FFF2-40B4-BE49-F238E27FC236}">
                <a16:creationId xmlns:a16="http://schemas.microsoft.com/office/drawing/2014/main" id="{A11E0917-621E-4877-B323-532B0091EF7A}"/>
              </a:ext>
            </a:extLst>
          </p:cNvPr>
          <p:cNvCxnSpPr/>
          <p:nvPr/>
        </p:nvCxnSpPr>
        <p:spPr bwMode="auto">
          <a:xfrm flipH="1">
            <a:off x="6189221" y="0"/>
            <a:ext cx="44537" cy="6858000"/>
          </a:xfrm>
          <a:prstGeom prst="line">
            <a:avLst/>
          </a:prstGeom>
          <a:noFill/>
          <a:ln w="349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30">
            <a:extLst>
              <a:ext uri="{FF2B5EF4-FFF2-40B4-BE49-F238E27FC236}">
                <a16:creationId xmlns:a16="http://schemas.microsoft.com/office/drawing/2014/main" id="{2E45D1A2-8D09-4A89-B896-BBFB7477DD42}"/>
              </a:ext>
            </a:extLst>
          </p:cNvPr>
          <p:cNvSpPr txBox="1"/>
          <p:nvPr/>
        </p:nvSpPr>
        <p:spPr>
          <a:xfrm>
            <a:off x="2071072" y="5661248"/>
            <a:ext cx="3867381" cy="369332"/>
          </a:xfrm>
          <a:prstGeom prst="rect">
            <a:avLst/>
          </a:prstGeom>
          <a:noFill/>
        </p:spPr>
        <p:txBody>
          <a:bodyPr wrap="square" rtlCol="0">
            <a:spAutoFit/>
          </a:bodyPr>
          <a:lstStyle/>
          <a:p>
            <a:pPr eaLnBrk="0" hangingPunct="0">
              <a:spcBef>
                <a:spcPct val="0"/>
              </a:spcBef>
              <a:buClrTx/>
              <a:buNone/>
              <a:defRPr/>
            </a:pPr>
            <a:r>
              <a:rPr lang="en-GB" sz="1800" dirty="0">
                <a:solidFill>
                  <a:srgbClr val="000000"/>
                </a:solidFill>
              </a:rPr>
              <a:t>I can see ____ ____. </a:t>
            </a:r>
          </a:p>
        </p:txBody>
      </p:sp>
      <p:sp>
        <p:nvSpPr>
          <p:cNvPr id="32" name="TextBox 31">
            <a:extLst>
              <a:ext uri="{FF2B5EF4-FFF2-40B4-BE49-F238E27FC236}">
                <a16:creationId xmlns:a16="http://schemas.microsoft.com/office/drawing/2014/main" id="{6F7EB4B0-31AA-451A-9620-C342594AC7CA}"/>
              </a:ext>
            </a:extLst>
          </p:cNvPr>
          <p:cNvSpPr txBox="1"/>
          <p:nvPr/>
        </p:nvSpPr>
        <p:spPr>
          <a:xfrm>
            <a:off x="6747963" y="5634972"/>
            <a:ext cx="3867381" cy="369332"/>
          </a:xfrm>
          <a:prstGeom prst="rect">
            <a:avLst/>
          </a:prstGeom>
          <a:noFill/>
        </p:spPr>
        <p:txBody>
          <a:bodyPr wrap="square" rtlCol="0">
            <a:spAutoFit/>
          </a:bodyPr>
          <a:lstStyle/>
          <a:p>
            <a:pPr eaLnBrk="0" hangingPunct="0">
              <a:spcBef>
                <a:spcPct val="0"/>
              </a:spcBef>
              <a:buClrTx/>
              <a:buNone/>
              <a:defRPr/>
            </a:pPr>
            <a:r>
              <a:rPr lang="en-GB" sz="1800" dirty="0">
                <a:solidFill>
                  <a:srgbClr val="000000"/>
                </a:solidFill>
              </a:rPr>
              <a:t>I can see ___  ____.  </a:t>
            </a:r>
          </a:p>
        </p:txBody>
      </p:sp>
    </p:spTree>
    <p:extLst>
      <p:ext uri="{BB962C8B-B14F-4D97-AF65-F5344CB8AC3E}">
        <p14:creationId xmlns:p14="http://schemas.microsoft.com/office/powerpoint/2010/main" val="1112241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DD12C05-5601-4337-8D01-1632F1F57A78}"/>
              </a:ext>
            </a:extLst>
          </p:cNvPr>
          <p:cNvSpPr>
            <a:spLocks noGrp="1"/>
          </p:cNvSpPr>
          <p:nvPr>
            <p:ph type="title"/>
          </p:nvPr>
        </p:nvSpPr>
        <p:spPr>
          <a:xfrm>
            <a:off x="839416" y="1340768"/>
            <a:ext cx="7924800" cy="1224136"/>
          </a:xfrm>
        </p:spPr>
        <p:txBody>
          <a:bodyPr/>
          <a:lstStyle/>
          <a:p>
            <a:r>
              <a:rPr lang="en-GB" dirty="0"/>
              <a:t>Compare the equations</a:t>
            </a:r>
          </a:p>
        </p:txBody>
      </p:sp>
    </p:spTree>
    <p:extLst>
      <p:ext uri="{BB962C8B-B14F-4D97-AF65-F5344CB8AC3E}">
        <p14:creationId xmlns:p14="http://schemas.microsoft.com/office/powerpoint/2010/main" val="5917600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45650D89-E443-4FC8-9631-3D8522A7994B}"/>
                  </a:ext>
                </a:extLst>
              </p14:cNvPr>
              <p14:cNvContentPartPr/>
              <p14:nvPr/>
            </p14:nvContentPartPr>
            <p14:xfrm>
              <a:off x="2400600" y="1504800"/>
              <a:ext cx="3839416" cy="2750040"/>
            </p14:xfrm>
          </p:contentPart>
        </mc:Choice>
        <mc:Fallback xmlns="">
          <p:pic>
            <p:nvPicPr>
              <p:cNvPr id="4" name="Ink 3">
                <a:extLst>
                  <a:ext uri="{FF2B5EF4-FFF2-40B4-BE49-F238E27FC236}">
                    <a16:creationId xmlns:a16="http://schemas.microsoft.com/office/drawing/2014/main" id="{45650D89-E443-4FC8-9631-3D8522A7994B}"/>
                  </a:ext>
                </a:extLst>
              </p:cNvPr>
              <p:cNvPicPr/>
              <p:nvPr/>
            </p:nvPicPr>
            <p:blipFill>
              <a:blip r:embed="rId4"/>
              <a:stretch>
                <a:fillRect/>
              </a:stretch>
            </p:blipFill>
            <p:spPr>
              <a:xfrm>
                <a:off x="2391240" y="1495440"/>
                <a:ext cx="3858136" cy="2768760"/>
              </a:xfrm>
              <a:prstGeom prst="rect">
                <a:avLst/>
              </a:prstGeom>
            </p:spPr>
          </p:pic>
        </mc:Fallback>
      </mc:AlternateContent>
      <p:sp>
        <p:nvSpPr>
          <p:cNvPr id="2" name="Rectangle 1">
            <a:extLst>
              <a:ext uri="{FF2B5EF4-FFF2-40B4-BE49-F238E27FC236}">
                <a16:creationId xmlns:a16="http://schemas.microsoft.com/office/drawing/2014/main" id="{A6C59C07-0B08-4636-AB11-79F434054FF5}"/>
              </a:ext>
            </a:extLst>
          </p:cNvPr>
          <p:cNvSpPr/>
          <p:nvPr/>
        </p:nvSpPr>
        <p:spPr bwMode="auto">
          <a:xfrm>
            <a:off x="1847528" y="3429000"/>
            <a:ext cx="4536504" cy="108012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Tree>
    <p:extLst>
      <p:ext uri="{BB962C8B-B14F-4D97-AF65-F5344CB8AC3E}">
        <p14:creationId xmlns:p14="http://schemas.microsoft.com/office/powerpoint/2010/main" val="868973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05A1F854-A1A0-41F9-8DE3-58DDCE97DD6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35360" y="260647"/>
            <a:ext cx="8496944" cy="6413919"/>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drawing, window&#10;&#10;Description automatically generated">
            <a:extLst>
              <a:ext uri="{FF2B5EF4-FFF2-40B4-BE49-F238E27FC236}">
                <a16:creationId xmlns:a16="http://schemas.microsoft.com/office/drawing/2014/main" id="{FC0C5792-E9A4-4056-B6AF-9ECFE9224B2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86001" y="2304817"/>
            <a:ext cx="4373733" cy="1823268"/>
          </a:xfrm>
        </p:spPr>
      </p:pic>
      <p:sp>
        <p:nvSpPr>
          <p:cNvPr id="6" name="Rectangle 5">
            <a:extLst>
              <a:ext uri="{FF2B5EF4-FFF2-40B4-BE49-F238E27FC236}">
                <a16:creationId xmlns:a16="http://schemas.microsoft.com/office/drawing/2014/main" id="{212366D2-8FC9-42F8-94ED-014F1F853813}"/>
              </a:ext>
            </a:extLst>
          </p:cNvPr>
          <p:cNvSpPr/>
          <p:nvPr/>
        </p:nvSpPr>
        <p:spPr>
          <a:xfrm>
            <a:off x="2314730" y="4581128"/>
            <a:ext cx="7776864" cy="2074414"/>
          </a:xfrm>
          <a:prstGeom prst="rect">
            <a:avLst/>
          </a:prstGeom>
        </p:spPr>
        <p:txBody>
          <a:bodyPr wrap="square">
            <a:spAutoFit/>
          </a:bodyPr>
          <a:lstStyle/>
          <a:p>
            <a:pPr>
              <a:buNone/>
            </a:pPr>
            <a:r>
              <a:rPr lang="en-GB" dirty="0"/>
              <a:t>Mr Smith has ___ vases.</a:t>
            </a:r>
          </a:p>
          <a:p>
            <a:pPr>
              <a:buNone/>
            </a:pPr>
            <a:r>
              <a:rPr lang="en-GB" dirty="0"/>
              <a:t>There are ____ flowers in each vase. </a:t>
            </a:r>
          </a:p>
          <a:p>
            <a:endParaRPr lang="en-GB" dirty="0"/>
          </a:p>
          <a:p>
            <a:pPr>
              <a:buNone/>
            </a:pPr>
            <a:r>
              <a:rPr lang="en-GB" dirty="0"/>
              <a:t>How many flowers are there altogether? </a:t>
            </a:r>
          </a:p>
        </p:txBody>
      </p:sp>
      <p:sp>
        <p:nvSpPr>
          <p:cNvPr id="7" name="TextBox 6">
            <a:extLst>
              <a:ext uri="{FF2B5EF4-FFF2-40B4-BE49-F238E27FC236}">
                <a16:creationId xmlns:a16="http://schemas.microsoft.com/office/drawing/2014/main" id="{F2DBA380-ABA4-446F-825B-6726685404A4}"/>
              </a:ext>
            </a:extLst>
          </p:cNvPr>
          <p:cNvSpPr txBox="1"/>
          <p:nvPr/>
        </p:nvSpPr>
        <p:spPr>
          <a:xfrm>
            <a:off x="4727848" y="4553183"/>
            <a:ext cx="648072" cy="523220"/>
          </a:xfrm>
          <a:prstGeom prst="rect">
            <a:avLst/>
          </a:prstGeom>
          <a:noFill/>
        </p:spPr>
        <p:txBody>
          <a:bodyPr wrap="square" rtlCol="0">
            <a:spAutoFit/>
          </a:bodyPr>
          <a:lstStyle/>
          <a:p>
            <a:pPr>
              <a:buNone/>
            </a:pPr>
            <a:r>
              <a:rPr lang="en-GB" dirty="0"/>
              <a:t>6</a:t>
            </a:r>
          </a:p>
        </p:txBody>
      </p:sp>
      <p:sp>
        <p:nvSpPr>
          <p:cNvPr id="8" name="TextBox 7">
            <a:extLst>
              <a:ext uri="{FF2B5EF4-FFF2-40B4-BE49-F238E27FC236}">
                <a16:creationId xmlns:a16="http://schemas.microsoft.com/office/drawing/2014/main" id="{82002459-24A7-49AD-BFA2-5F819025AA75}"/>
              </a:ext>
            </a:extLst>
          </p:cNvPr>
          <p:cNvSpPr txBox="1"/>
          <p:nvPr/>
        </p:nvSpPr>
        <p:spPr>
          <a:xfrm>
            <a:off x="4295800" y="4992578"/>
            <a:ext cx="648072" cy="523220"/>
          </a:xfrm>
          <a:prstGeom prst="rect">
            <a:avLst/>
          </a:prstGeom>
          <a:noFill/>
        </p:spPr>
        <p:txBody>
          <a:bodyPr wrap="square" rtlCol="0">
            <a:spAutoFit/>
          </a:bodyPr>
          <a:lstStyle/>
          <a:p>
            <a:pPr>
              <a:buNone/>
            </a:pPr>
            <a:r>
              <a:rPr lang="en-GB" dirty="0"/>
              <a:t>3</a:t>
            </a:r>
          </a:p>
        </p:txBody>
      </p:sp>
      <p:pic>
        <p:nvPicPr>
          <p:cNvPr id="9" name="Content Placeholder 4" descr="A picture containing drawing, window&#10;&#10;Description automatically generated">
            <a:extLst>
              <a:ext uri="{FF2B5EF4-FFF2-40B4-BE49-F238E27FC236}">
                <a16:creationId xmlns:a16="http://schemas.microsoft.com/office/drawing/2014/main" id="{6BD3BB2E-1B7B-4200-9363-B847E0536272}"/>
              </a:ext>
            </a:extLst>
          </p:cNvPr>
          <p:cNvPicPr>
            <a:picLocks noChangeAspect="1"/>
          </p:cNvPicPr>
          <p:nvPr/>
        </p:nvPicPr>
        <p:blipFill rotWithShape="1">
          <a:blip r:embed="rId3">
            <a:extLst>
              <a:ext uri="{28A0092B-C50C-407E-A947-70E740481C1C}">
                <a14:useLocalDpi xmlns:a14="http://schemas.microsoft.com/office/drawing/2010/main" val="0"/>
              </a:ext>
            </a:extLst>
          </a:blip>
          <a:srcRect l="4657" r="47457"/>
          <a:stretch/>
        </p:blipFill>
        <p:spPr bwMode="auto">
          <a:xfrm>
            <a:off x="6593890" y="2304817"/>
            <a:ext cx="2094398"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1010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48F3ED8-D4BE-49A0-8502-79E11AEDEC0C}"/>
              </a:ext>
            </a:extLst>
          </p:cNvPr>
          <p:cNvGrpSpPr/>
          <p:nvPr/>
        </p:nvGrpSpPr>
        <p:grpSpPr>
          <a:xfrm>
            <a:off x="2339880" y="3682728"/>
            <a:ext cx="864096" cy="864096"/>
            <a:chOff x="5223962" y="3970527"/>
            <a:chExt cx="864096" cy="864096"/>
          </a:xfrm>
        </p:grpSpPr>
        <p:sp>
          <p:nvSpPr>
            <p:cNvPr id="5" name="Oval 4">
              <a:extLst>
                <a:ext uri="{FF2B5EF4-FFF2-40B4-BE49-F238E27FC236}">
                  <a16:creationId xmlns:a16="http://schemas.microsoft.com/office/drawing/2014/main" id="{2DA598DF-49C4-4AED-B634-F2B0D904E1CD}"/>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457200">
                <a:buNone/>
              </a:pPr>
              <a:endParaRPr lang="en-GB">
                <a:latin typeface="Arial" charset="0"/>
              </a:endParaRPr>
            </a:p>
          </p:txBody>
        </p:sp>
        <p:sp>
          <p:nvSpPr>
            <p:cNvPr id="6" name="TextBox 5">
              <a:extLst>
                <a:ext uri="{FF2B5EF4-FFF2-40B4-BE49-F238E27FC236}">
                  <a16:creationId xmlns:a16="http://schemas.microsoft.com/office/drawing/2014/main" id="{CA2B062A-79DB-461F-B1D4-1075739BC89A}"/>
                </a:ext>
              </a:extLst>
            </p:cNvPr>
            <p:cNvSpPr txBox="1"/>
            <p:nvPr/>
          </p:nvSpPr>
          <p:spPr>
            <a:xfrm>
              <a:off x="5494063" y="4110186"/>
              <a:ext cx="432048" cy="584775"/>
            </a:xfrm>
            <a:prstGeom prst="rect">
              <a:avLst/>
            </a:prstGeom>
            <a:noFill/>
          </p:spPr>
          <p:txBody>
            <a:bodyPr wrap="square" rtlCol="0">
              <a:spAutoFit/>
            </a:bodyPr>
            <a:lstStyle/>
            <a:p>
              <a:pPr>
                <a:buNone/>
              </a:pPr>
              <a:r>
                <a:rPr lang="en-GB" sz="3200" b="1" dirty="0">
                  <a:latin typeface="Kristen ITC" panose="03050502040202030202" pitchFamily="66" charset="0"/>
                </a:rPr>
                <a:t>3</a:t>
              </a:r>
            </a:p>
          </p:txBody>
        </p:sp>
      </p:grpSp>
      <p:grpSp>
        <p:nvGrpSpPr>
          <p:cNvPr id="7" name="Group 6">
            <a:extLst>
              <a:ext uri="{FF2B5EF4-FFF2-40B4-BE49-F238E27FC236}">
                <a16:creationId xmlns:a16="http://schemas.microsoft.com/office/drawing/2014/main" id="{AFE885A8-38E6-4B57-B2B4-CC96A1BCC196}"/>
              </a:ext>
            </a:extLst>
          </p:cNvPr>
          <p:cNvGrpSpPr/>
          <p:nvPr/>
        </p:nvGrpSpPr>
        <p:grpSpPr>
          <a:xfrm>
            <a:off x="3590892" y="3682728"/>
            <a:ext cx="864096" cy="864096"/>
            <a:chOff x="5223962" y="3970527"/>
            <a:chExt cx="864096" cy="864096"/>
          </a:xfrm>
        </p:grpSpPr>
        <p:sp>
          <p:nvSpPr>
            <p:cNvPr id="8" name="Oval 7">
              <a:extLst>
                <a:ext uri="{FF2B5EF4-FFF2-40B4-BE49-F238E27FC236}">
                  <a16:creationId xmlns:a16="http://schemas.microsoft.com/office/drawing/2014/main" id="{0768DAD6-24D8-4D5D-A3A2-99FD45BE19B3}"/>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457200">
                <a:buNone/>
              </a:pPr>
              <a:endParaRPr lang="en-GB">
                <a:latin typeface="Arial" charset="0"/>
              </a:endParaRPr>
            </a:p>
          </p:txBody>
        </p:sp>
        <p:sp>
          <p:nvSpPr>
            <p:cNvPr id="9" name="TextBox 8">
              <a:extLst>
                <a:ext uri="{FF2B5EF4-FFF2-40B4-BE49-F238E27FC236}">
                  <a16:creationId xmlns:a16="http://schemas.microsoft.com/office/drawing/2014/main" id="{B4338CEF-4CA5-4B7B-97CA-EB49A109BD2A}"/>
                </a:ext>
              </a:extLst>
            </p:cNvPr>
            <p:cNvSpPr txBox="1"/>
            <p:nvPr/>
          </p:nvSpPr>
          <p:spPr>
            <a:xfrm>
              <a:off x="5494063" y="4110186"/>
              <a:ext cx="432048" cy="584775"/>
            </a:xfrm>
            <a:prstGeom prst="rect">
              <a:avLst/>
            </a:prstGeom>
            <a:noFill/>
          </p:spPr>
          <p:txBody>
            <a:bodyPr wrap="square" rtlCol="0">
              <a:spAutoFit/>
            </a:bodyPr>
            <a:lstStyle/>
            <a:p>
              <a:pPr>
                <a:buNone/>
              </a:pPr>
              <a:r>
                <a:rPr lang="en-GB" sz="3200" b="1" dirty="0">
                  <a:latin typeface="Kristen ITC" panose="03050502040202030202" pitchFamily="66" charset="0"/>
                </a:rPr>
                <a:t>3</a:t>
              </a:r>
            </a:p>
          </p:txBody>
        </p:sp>
      </p:grpSp>
      <p:grpSp>
        <p:nvGrpSpPr>
          <p:cNvPr id="10" name="Group 9">
            <a:extLst>
              <a:ext uri="{FF2B5EF4-FFF2-40B4-BE49-F238E27FC236}">
                <a16:creationId xmlns:a16="http://schemas.microsoft.com/office/drawing/2014/main" id="{7DE1DD8F-97C0-41BF-844A-7605B4DDBC9D}"/>
              </a:ext>
            </a:extLst>
          </p:cNvPr>
          <p:cNvGrpSpPr/>
          <p:nvPr/>
        </p:nvGrpSpPr>
        <p:grpSpPr>
          <a:xfrm>
            <a:off x="4841904" y="3682728"/>
            <a:ext cx="864096" cy="864096"/>
            <a:chOff x="5223962" y="3970527"/>
            <a:chExt cx="864096" cy="864096"/>
          </a:xfrm>
        </p:grpSpPr>
        <p:sp>
          <p:nvSpPr>
            <p:cNvPr id="11" name="Oval 10">
              <a:extLst>
                <a:ext uri="{FF2B5EF4-FFF2-40B4-BE49-F238E27FC236}">
                  <a16:creationId xmlns:a16="http://schemas.microsoft.com/office/drawing/2014/main" id="{018AE5F1-CAEC-41C1-B8C5-FCFB36A81F1F}"/>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457200">
                <a:buNone/>
              </a:pPr>
              <a:endParaRPr lang="en-GB">
                <a:latin typeface="Arial" charset="0"/>
              </a:endParaRPr>
            </a:p>
          </p:txBody>
        </p:sp>
        <p:sp>
          <p:nvSpPr>
            <p:cNvPr id="12" name="TextBox 11">
              <a:extLst>
                <a:ext uri="{FF2B5EF4-FFF2-40B4-BE49-F238E27FC236}">
                  <a16:creationId xmlns:a16="http://schemas.microsoft.com/office/drawing/2014/main" id="{F8F10DDB-C6B4-4714-B3D5-1E2B0A80F5AA}"/>
                </a:ext>
              </a:extLst>
            </p:cNvPr>
            <p:cNvSpPr txBox="1"/>
            <p:nvPr/>
          </p:nvSpPr>
          <p:spPr>
            <a:xfrm>
              <a:off x="5494063" y="4110186"/>
              <a:ext cx="432048" cy="584775"/>
            </a:xfrm>
            <a:prstGeom prst="rect">
              <a:avLst/>
            </a:prstGeom>
            <a:noFill/>
          </p:spPr>
          <p:txBody>
            <a:bodyPr wrap="square" rtlCol="0">
              <a:spAutoFit/>
            </a:bodyPr>
            <a:lstStyle/>
            <a:p>
              <a:pPr>
                <a:buNone/>
              </a:pPr>
              <a:r>
                <a:rPr lang="en-GB" sz="3200" b="1" dirty="0">
                  <a:latin typeface="Kristen ITC" panose="03050502040202030202" pitchFamily="66" charset="0"/>
                </a:rPr>
                <a:t>3</a:t>
              </a:r>
            </a:p>
          </p:txBody>
        </p:sp>
      </p:grpSp>
      <p:grpSp>
        <p:nvGrpSpPr>
          <p:cNvPr id="13" name="Group 12">
            <a:extLst>
              <a:ext uri="{FF2B5EF4-FFF2-40B4-BE49-F238E27FC236}">
                <a16:creationId xmlns:a16="http://schemas.microsoft.com/office/drawing/2014/main" id="{8A4D3488-7C32-40FF-8275-87D23CC39B17}"/>
              </a:ext>
            </a:extLst>
          </p:cNvPr>
          <p:cNvGrpSpPr/>
          <p:nvPr/>
        </p:nvGrpSpPr>
        <p:grpSpPr>
          <a:xfrm>
            <a:off x="6092916" y="3682726"/>
            <a:ext cx="864096" cy="864096"/>
            <a:chOff x="5223962" y="3970527"/>
            <a:chExt cx="864096" cy="864096"/>
          </a:xfrm>
        </p:grpSpPr>
        <p:sp>
          <p:nvSpPr>
            <p:cNvPr id="14" name="Oval 13">
              <a:extLst>
                <a:ext uri="{FF2B5EF4-FFF2-40B4-BE49-F238E27FC236}">
                  <a16:creationId xmlns:a16="http://schemas.microsoft.com/office/drawing/2014/main" id="{414AE7EC-6050-42DD-B996-8DDB1BF80585}"/>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457200">
                <a:buNone/>
              </a:pPr>
              <a:endParaRPr lang="en-GB">
                <a:latin typeface="Arial" charset="0"/>
              </a:endParaRPr>
            </a:p>
          </p:txBody>
        </p:sp>
        <p:sp>
          <p:nvSpPr>
            <p:cNvPr id="15" name="TextBox 14">
              <a:extLst>
                <a:ext uri="{FF2B5EF4-FFF2-40B4-BE49-F238E27FC236}">
                  <a16:creationId xmlns:a16="http://schemas.microsoft.com/office/drawing/2014/main" id="{8F8FA5F8-4359-4094-8685-0AB9C6F50C61}"/>
                </a:ext>
              </a:extLst>
            </p:cNvPr>
            <p:cNvSpPr txBox="1"/>
            <p:nvPr/>
          </p:nvSpPr>
          <p:spPr>
            <a:xfrm>
              <a:off x="5494063" y="4110186"/>
              <a:ext cx="432048" cy="584775"/>
            </a:xfrm>
            <a:prstGeom prst="rect">
              <a:avLst/>
            </a:prstGeom>
            <a:noFill/>
          </p:spPr>
          <p:txBody>
            <a:bodyPr wrap="square" rtlCol="0">
              <a:spAutoFit/>
            </a:bodyPr>
            <a:lstStyle/>
            <a:p>
              <a:pPr>
                <a:buNone/>
              </a:pPr>
              <a:r>
                <a:rPr lang="en-GB" sz="3200" b="1" dirty="0">
                  <a:latin typeface="Kristen ITC" panose="03050502040202030202" pitchFamily="66" charset="0"/>
                </a:rPr>
                <a:t>3</a:t>
              </a:r>
            </a:p>
          </p:txBody>
        </p:sp>
      </p:grpSp>
      <p:grpSp>
        <p:nvGrpSpPr>
          <p:cNvPr id="16" name="Group 15">
            <a:extLst>
              <a:ext uri="{FF2B5EF4-FFF2-40B4-BE49-F238E27FC236}">
                <a16:creationId xmlns:a16="http://schemas.microsoft.com/office/drawing/2014/main" id="{0525C9BD-FEE0-4017-8EE9-29A889304974}"/>
              </a:ext>
            </a:extLst>
          </p:cNvPr>
          <p:cNvGrpSpPr/>
          <p:nvPr/>
        </p:nvGrpSpPr>
        <p:grpSpPr>
          <a:xfrm>
            <a:off x="7343928" y="3696171"/>
            <a:ext cx="864096" cy="864096"/>
            <a:chOff x="5223962" y="3970527"/>
            <a:chExt cx="864096" cy="864096"/>
          </a:xfrm>
        </p:grpSpPr>
        <p:sp>
          <p:nvSpPr>
            <p:cNvPr id="17" name="Oval 16">
              <a:extLst>
                <a:ext uri="{FF2B5EF4-FFF2-40B4-BE49-F238E27FC236}">
                  <a16:creationId xmlns:a16="http://schemas.microsoft.com/office/drawing/2014/main" id="{6D1F8E99-B3C4-4ABC-AE9E-485F80C90C26}"/>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457200">
                <a:buNone/>
              </a:pPr>
              <a:endParaRPr lang="en-GB">
                <a:latin typeface="Arial" charset="0"/>
              </a:endParaRPr>
            </a:p>
          </p:txBody>
        </p:sp>
        <p:sp>
          <p:nvSpPr>
            <p:cNvPr id="18" name="TextBox 17">
              <a:extLst>
                <a:ext uri="{FF2B5EF4-FFF2-40B4-BE49-F238E27FC236}">
                  <a16:creationId xmlns:a16="http://schemas.microsoft.com/office/drawing/2014/main" id="{66DF910A-A8FD-4659-A931-362CA7766283}"/>
                </a:ext>
              </a:extLst>
            </p:cNvPr>
            <p:cNvSpPr txBox="1"/>
            <p:nvPr/>
          </p:nvSpPr>
          <p:spPr>
            <a:xfrm>
              <a:off x="5494063" y="4110186"/>
              <a:ext cx="432048" cy="584775"/>
            </a:xfrm>
            <a:prstGeom prst="rect">
              <a:avLst/>
            </a:prstGeom>
            <a:noFill/>
          </p:spPr>
          <p:txBody>
            <a:bodyPr wrap="square" rtlCol="0">
              <a:spAutoFit/>
            </a:bodyPr>
            <a:lstStyle/>
            <a:p>
              <a:pPr>
                <a:buNone/>
              </a:pPr>
              <a:r>
                <a:rPr lang="en-GB" sz="3200" b="1" dirty="0">
                  <a:latin typeface="Kristen ITC" panose="03050502040202030202" pitchFamily="66" charset="0"/>
                </a:rPr>
                <a:t>3</a:t>
              </a:r>
            </a:p>
          </p:txBody>
        </p:sp>
      </p:grpSp>
      <p:grpSp>
        <p:nvGrpSpPr>
          <p:cNvPr id="19" name="Group 18">
            <a:extLst>
              <a:ext uri="{FF2B5EF4-FFF2-40B4-BE49-F238E27FC236}">
                <a16:creationId xmlns:a16="http://schemas.microsoft.com/office/drawing/2014/main" id="{D15CD9AC-517A-428D-B6EE-7D3FE04BCAA3}"/>
              </a:ext>
            </a:extLst>
          </p:cNvPr>
          <p:cNvGrpSpPr/>
          <p:nvPr/>
        </p:nvGrpSpPr>
        <p:grpSpPr>
          <a:xfrm>
            <a:off x="8594940" y="3696171"/>
            <a:ext cx="864096" cy="864096"/>
            <a:chOff x="5223962" y="3970527"/>
            <a:chExt cx="864096" cy="864096"/>
          </a:xfrm>
        </p:grpSpPr>
        <p:sp>
          <p:nvSpPr>
            <p:cNvPr id="20" name="Oval 19">
              <a:extLst>
                <a:ext uri="{FF2B5EF4-FFF2-40B4-BE49-F238E27FC236}">
                  <a16:creationId xmlns:a16="http://schemas.microsoft.com/office/drawing/2014/main" id="{C56C793D-7914-41B8-AF4E-0A50AE05CD5B}"/>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457200">
                <a:buNone/>
              </a:pPr>
              <a:endParaRPr lang="en-GB">
                <a:latin typeface="Arial" charset="0"/>
              </a:endParaRPr>
            </a:p>
          </p:txBody>
        </p:sp>
        <p:sp>
          <p:nvSpPr>
            <p:cNvPr id="21" name="TextBox 20">
              <a:extLst>
                <a:ext uri="{FF2B5EF4-FFF2-40B4-BE49-F238E27FC236}">
                  <a16:creationId xmlns:a16="http://schemas.microsoft.com/office/drawing/2014/main" id="{E1449F1F-7C0F-4BAB-A13D-771C117F972E}"/>
                </a:ext>
              </a:extLst>
            </p:cNvPr>
            <p:cNvSpPr txBox="1"/>
            <p:nvPr/>
          </p:nvSpPr>
          <p:spPr>
            <a:xfrm>
              <a:off x="5494063" y="4110186"/>
              <a:ext cx="432048" cy="584775"/>
            </a:xfrm>
            <a:prstGeom prst="rect">
              <a:avLst/>
            </a:prstGeom>
            <a:noFill/>
          </p:spPr>
          <p:txBody>
            <a:bodyPr wrap="square" rtlCol="0">
              <a:spAutoFit/>
            </a:bodyPr>
            <a:lstStyle/>
            <a:p>
              <a:pPr>
                <a:buNone/>
              </a:pPr>
              <a:r>
                <a:rPr lang="en-GB" sz="3200" b="1" dirty="0">
                  <a:latin typeface="Kristen ITC" panose="03050502040202030202" pitchFamily="66" charset="0"/>
                </a:rPr>
                <a:t>3</a:t>
              </a:r>
            </a:p>
          </p:txBody>
        </p:sp>
      </p:grpSp>
      <mc:AlternateContent xmlns:mc="http://schemas.openxmlformats.org/markup-compatibility/2006" xmlns:p14="http://schemas.microsoft.com/office/powerpoint/2010/main">
        <mc:Choice Requires="p14">
          <p:contentPart p14:bwMode="auto" r:id="rId3">
            <p14:nvContentPartPr>
              <p14:cNvPr id="31" name="Ink 30">
                <a:extLst>
                  <a:ext uri="{FF2B5EF4-FFF2-40B4-BE49-F238E27FC236}">
                    <a16:creationId xmlns:a16="http://schemas.microsoft.com/office/drawing/2014/main" id="{131A08A5-FB2F-40C7-8652-33DEFE5999A2}"/>
                  </a:ext>
                </a:extLst>
              </p14:cNvPr>
              <p14:cNvContentPartPr/>
              <p14:nvPr/>
            </p14:nvContentPartPr>
            <p14:xfrm>
              <a:off x="1991544" y="3429000"/>
              <a:ext cx="7836120" cy="2464200"/>
            </p14:xfrm>
          </p:contentPart>
        </mc:Choice>
        <mc:Fallback xmlns="">
          <p:pic>
            <p:nvPicPr>
              <p:cNvPr id="31" name="Ink 30">
                <a:extLst>
                  <a:ext uri="{FF2B5EF4-FFF2-40B4-BE49-F238E27FC236}">
                    <a16:creationId xmlns:a16="http://schemas.microsoft.com/office/drawing/2014/main" id="{131A08A5-FB2F-40C7-8652-33DEFE5999A2}"/>
                  </a:ext>
                </a:extLst>
              </p:cNvPr>
              <p:cNvPicPr/>
              <p:nvPr/>
            </p:nvPicPr>
            <p:blipFill>
              <a:blip r:embed="rId4"/>
              <a:stretch>
                <a:fillRect/>
              </a:stretch>
            </p:blipFill>
            <p:spPr>
              <a:xfrm>
                <a:off x="1982184" y="3419640"/>
                <a:ext cx="7854840" cy="2482920"/>
              </a:xfrm>
              <a:prstGeom prst="rect">
                <a:avLst/>
              </a:prstGeom>
            </p:spPr>
          </p:pic>
        </mc:Fallback>
      </mc:AlternateContent>
      <p:pic>
        <p:nvPicPr>
          <p:cNvPr id="22" name="Content Placeholder 4" descr="A picture containing drawing, window&#10;&#10;Description automatically generated">
            <a:extLst>
              <a:ext uri="{FF2B5EF4-FFF2-40B4-BE49-F238E27FC236}">
                <a16:creationId xmlns:a16="http://schemas.microsoft.com/office/drawing/2014/main" id="{0D4A02B1-BEFA-4D9B-A462-4A0247C0D34E}"/>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2421333" y="1424714"/>
            <a:ext cx="4373733" cy="1823268"/>
          </a:xfrm>
        </p:spPr>
      </p:pic>
      <p:pic>
        <p:nvPicPr>
          <p:cNvPr id="23" name="Content Placeholder 4" descr="A picture containing drawing, window&#10;&#10;Description automatically generated">
            <a:extLst>
              <a:ext uri="{FF2B5EF4-FFF2-40B4-BE49-F238E27FC236}">
                <a16:creationId xmlns:a16="http://schemas.microsoft.com/office/drawing/2014/main" id="{DEE7104A-8F84-44C8-99E1-03341678B160}"/>
              </a:ext>
            </a:extLst>
          </p:cNvPr>
          <p:cNvPicPr>
            <a:picLocks noChangeAspect="1"/>
          </p:cNvPicPr>
          <p:nvPr/>
        </p:nvPicPr>
        <p:blipFill rotWithShape="1">
          <a:blip r:embed="rId5">
            <a:extLst>
              <a:ext uri="{28A0092B-C50C-407E-A947-70E740481C1C}">
                <a14:useLocalDpi xmlns:a14="http://schemas.microsoft.com/office/drawing/2010/main" val="0"/>
              </a:ext>
            </a:extLst>
          </a:blip>
          <a:srcRect l="4657" r="47457"/>
          <a:stretch/>
        </p:blipFill>
        <p:spPr bwMode="auto">
          <a:xfrm>
            <a:off x="7547741" y="1424714"/>
            <a:ext cx="2094398"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p14="http://schemas.microsoft.com/office/powerpoint/2010/main">
        <mc:Choice Requires="p14">
          <p:contentPart p14:bwMode="auto" r:id="rId6">
            <p14:nvContentPartPr>
              <p14:cNvPr id="2" name="Ink 1">
                <a:extLst>
                  <a:ext uri="{FF2B5EF4-FFF2-40B4-BE49-F238E27FC236}">
                    <a16:creationId xmlns:a16="http://schemas.microsoft.com/office/drawing/2014/main" id="{16CF94FD-98F4-4B33-95E4-6AA287AC2EC6}"/>
                  </a:ext>
                </a:extLst>
              </p14:cNvPr>
              <p14:cNvContentPartPr/>
              <p14:nvPr/>
            </p14:nvContentPartPr>
            <p14:xfrm>
              <a:off x="4828440" y="259560"/>
              <a:ext cx="2215080" cy="925560"/>
            </p14:xfrm>
          </p:contentPart>
        </mc:Choice>
        <mc:Fallback xmlns="">
          <p:pic>
            <p:nvPicPr>
              <p:cNvPr id="2" name="Ink 1">
                <a:extLst>
                  <a:ext uri="{FF2B5EF4-FFF2-40B4-BE49-F238E27FC236}">
                    <a16:creationId xmlns:a16="http://schemas.microsoft.com/office/drawing/2014/main" id="{16CF94FD-98F4-4B33-95E4-6AA287AC2EC6}"/>
                  </a:ext>
                </a:extLst>
              </p:cNvPr>
              <p:cNvPicPr/>
              <p:nvPr/>
            </p:nvPicPr>
            <p:blipFill>
              <a:blip r:embed="rId7"/>
              <a:stretch>
                <a:fillRect/>
              </a:stretch>
            </p:blipFill>
            <p:spPr>
              <a:xfrm>
                <a:off x="4819080" y="250200"/>
                <a:ext cx="2233800" cy="944280"/>
              </a:xfrm>
              <a:prstGeom prst="rect">
                <a:avLst/>
              </a:prstGeom>
            </p:spPr>
          </p:pic>
        </mc:Fallback>
      </mc:AlternateContent>
      <p:sp>
        <p:nvSpPr>
          <p:cNvPr id="3" name="Rectangle 2">
            <a:extLst>
              <a:ext uri="{FF2B5EF4-FFF2-40B4-BE49-F238E27FC236}">
                <a16:creationId xmlns:a16="http://schemas.microsoft.com/office/drawing/2014/main" id="{6154222A-435C-4495-B642-8317E4E67A2D}"/>
              </a:ext>
            </a:extLst>
          </p:cNvPr>
          <p:cNvSpPr/>
          <p:nvPr/>
        </p:nvSpPr>
        <p:spPr bwMode="auto">
          <a:xfrm>
            <a:off x="9297090" y="6381329"/>
            <a:ext cx="53057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457200">
              <a:buNone/>
            </a:pPr>
            <a:endParaRPr lang="en-GB">
              <a:latin typeface="Arial" charset="0"/>
            </a:endParaRPr>
          </a:p>
        </p:txBody>
      </p:sp>
      <p:sp>
        <p:nvSpPr>
          <p:cNvPr id="24" name="Rectangle 23">
            <a:extLst>
              <a:ext uri="{FF2B5EF4-FFF2-40B4-BE49-F238E27FC236}">
                <a16:creationId xmlns:a16="http://schemas.microsoft.com/office/drawing/2014/main" id="{FEB939F6-74CE-4373-96B7-731755C7F6D8}"/>
              </a:ext>
            </a:extLst>
          </p:cNvPr>
          <p:cNvSpPr/>
          <p:nvPr/>
        </p:nvSpPr>
        <p:spPr bwMode="auto">
          <a:xfrm>
            <a:off x="7121756" y="1363724"/>
            <a:ext cx="3054245" cy="468052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457200">
              <a:buNone/>
            </a:pPr>
            <a:endParaRPr lang="en-GB">
              <a:latin typeface="Arial" charset="0"/>
            </a:endParaRPr>
          </a:p>
        </p:txBody>
      </p:sp>
      <p:sp>
        <p:nvSpPr>
          <p:cNvPr id="26" name="Rectangle 25">
            <a:extLst>
              <a:ext uri="{FF2B5EF4-FFF2-40B4-BE49-F238E27FC236}">
                <a16:creationId xmlns:a16="http://schemas.microsoft.com/office/drawing/2014/main" id="{50C18208-FF1E-43AD-8681-70C903385105}"/>
              </a:ext>
            </a:extLst>
          </p:cNvPr>
          <p:cNvSpPr/>
          <p:nvPr/>
        </p:nvSpPr>
        <p:spPr bwMode="auto">
          <a:xfrm>
            <a:off x="4382482" y="35330"/>
            <a:ext cx="2739274" cy="123834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Tree>
    <p:extLst>
      <p:ext uri="{BB962C8B-B14F-4D97-AF65-F5344CB8AC3E}">
        <p14:creationId xmlns:p14="http://schemas.microsoft.com/office/powerpoint/2010/main" val="938780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nodePh="1">
                                  <p:stCondLst>
                                    <p:cond delay="0"/>
                                  </p:stCondLst>
                                  <p:endCondLst>
                                    <p:cond evt="begin" delay="0">
                                      <p:tn val="11"/>
                                    </p:cond>
                                  </p:end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4"/>
                                        </p:tgtEl>
                                      </p:cBhvr>
                                    </p:animEffect>
                                    <p:set>
                                      <p:cBhvr>
                                        <p:cTn id="17" dur="1" fill="hold">
                                          <p:stCondLst>
                                            <p:cond delay="499"/>
                                          </p:stCondLst>
                                        </p:cTn>
                                        <p:tgtEl>
                                          <p:spTgt spid="2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6"/>
                                        </p:tgtEl>
                                      </p:cBhvr>
                                    </p:animEffect>
                                    <p:set>
                                      <p:cBhvr>
                                        <p:cTn id="22"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4" grpId="0" animBg="1"/>
      <p:bldP spid="2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811E34F-F655-49B7-B128-C6E4F8B05CFE}"/>
              </a:ext>
            </a:extLst>
          </p:cNvPr>
          <p:cNvSpPr txBox="1"/>
          <p:nvPr/>
        </p:nvSpPr>
        <p:spPr bwMode="auto">
          <a:xfrm>
            <a:off x="5241952" y="5629372"/>
            <a:ext cx="125867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b="1" dirty="0">
                <a:latin typeface="Myriad Pro Semibold" charset="0"/>
                <a:ea typeface="Myriad Pro Semibold" charset="0"/>
                <a:cs typeface="Myriad Pro Semibold" charset="0"/>
              </a:rPr>
              <a:t>6 </a:t>
            </a:r>
            <a:r>
              <a:rPr lang="en-GB" sz="2000" dirty="0">
                <a:latin typeface="Myriad Pro Semibold" charset="0"/>
                <a:ea typeface="Myriad Pro Semibold" charset="0"/>
                <a:cs typeface="Myriad Pro Semibold" charset="0"/>
              </a:rPr>
              <a:t>=</a:t>
            </a:r>
            <a:r>
              <a:rPr lang="en-GB" sz="2000" b="1" dirty="0">
                <a:latin typeface="Myriad Pro Semibold" charset="0"/>
                <a:ea typeface="Myriad Pro Semibold" charset="0"/>
                <a:cs typeface="Myriad Pro Semibold" charset="0"/>
              </a:rPr>
              <a:t> 4 </a:t>
            </a:r>
            <a:r>
              <a:rPr lang="en-GB" sz="2000" dirty="0">
                <a:latin typeface="Myriad Pro Semibold" charset="0"/>
                <a:ea typeface="Myriad Pro Semibold" charset="0"/>
                <a:cs typeface="Myriad Pro Semibold" charset="0"/>
              </a:rPr>
              <a:t>+</a:t>
            </a:r>
            <a:r>
              <a:rPr lang="en-GB" sz="2000" b="1" dirty="0">
                <a:latin typeface="Myriad Pro Semibold" charset="0"/>
                <a:ea typeface="Myriad Pro Semibold" charset="0"/>
                <a:cs typeface="Myriad Pro Semibold" charset="0"/>
              </a:rPr>
              <a:t> 2</a:t>
            </a:r>
          </a:p>
        </p:txBody>
      </p:sp>
      <p:sp>
        <p:nvSpPr>
          <p:cNvPr id="5" name="TextBox 4">
            <a:extLst>
              <a:ext uri="{FF2B5EF4-FFF2-40B4-BE49-F238E27FC236}">
                <a16:creationId xmlns:a16="http://schemas.microsoft.com/office/drawing/2014/main" id="{50CF5F6B-3B3F-42B6-B860-CA7375B9B365}"/>
              </a:ext>
            </a:extLst>
          </p:cNvPr>
          <p:cNvSpPr txBox="1"/>
          <p:nvPr/>
        </p:nvSpPr>
        <p:spPr bwMode="auto">
          <a:xfrm>
            <a:off x="4786186" y="6021319"/>
            <a:ext cx="26196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b="1" dirty="0">
                <a:latin typeface="Myriad Pro Semibold" charset="0"/>
                <a:ea typeface="Myriad Pro Semibold" charset="0"/>
                <a:cs typeface="Myriad Pro Semibold" charset="0"/>
              </a:rPr>
              <a:t>6 </a:t>
            </a:r>
            <a:r>
              <a:rPr lang="en-GB" sz="2000" dirty="0">
                <a:latin typeface="Myriad Pro Semibold" charset="0"/>
                <a:ea typeface="Myriad Pro Semibold" charset="0"/>
                <a:cs typeface="Myriad Pro Semibold" charset="0"/>
              </a:rPr>
              <a:t>× 3 =</a:t>
            </a:r>
            <a:r>
              <a:rPr lang="en-GB" sz="2000" b="1" dirty="0">
                <a:latin typeface="Myriad Pro Semibold" charset="0"/>
                <a:ea typeface="Myriad Pro Semibold" charset="0"/>
                <a:cs typeface="Myriad Pro Semibold" charset="0"/>
              </a:rPr>
              <a:t> 4 </a:t>
            </a:r>
            <a:r>
              <a:rPr lang="en-GB" sz="2000" dirty="0">
                <a:latin typeface="Myriad Pro Semibold" charset="0"/>
                <a:ea typeface="Myriad Pro Semibold" charset="0"/>
                <a:cs typeface="Myriad Pro Semibold" charset="0"/>
              </a:rPr>
              <a:t>× 3 +</a:t>
            </a:r>
            <a:r>
              <a:rPr lang="en-GB" sz="2000" b="1" dirty="0">
                <a:latin typeface="Myriad Pro Semibold" charset="0"/>
                <a:ea typeface="Myriad Pro Semibold" charset="0"/>
                <a:cs typeface="Myriad Pro Semibold" charset="0"/>
              </a:rPr>
              <a:t> 2 </a:t>
            </a:r>
            <a:r>
              <a:rPr lang="en-GB" sz="2000" dirty="0">
                <a:latin typeface="Myriad Pro Semibold" charset="0"/>
                <a:ea typeface="Myriad Pro Semibold" charset="0"/>
                <a:cs typeface="Myriad Pro Semibold" charset="0"/>
              </a:rPr>
              <a:t>× 3</a:t>
            </a:r>
            <a:endParaRPr lang="en-GB" sz="2000" b="1" dirty="0">
              <a:latin typeface="Myriad Pro Semibold" charset="0"/>
              <a:ea typeface="Myriad Pro Semibold" charset="0"/>
              <a:cs typeface="Myriad Pro Semibold" charset="0"/>
            </a:endParaRPr>
          </a:p>
        </p:txBody>
      </p:sp>
      <p:sp>
        <p:nvSpPr>
          <p:cNvPr id="6" name="TextBox 5">
            <a:extLst>
              <a:ext uri="{FF2B5EF4-FFF2-40B4-BE49-F238E27FC236}">
                <a16:creationId xmlns:a16="http://schemas.microsoft.com/office/drawing/2014/main" id="{2326F9D2-F73B-41F6-AFD4-BFDBE30CE94F}"/>
              </a:ext>
            </a:extLst>
          </p:cNvPr>
          <p:cNvSpPr txBox="1"/>
          <p:nvPr/>
        </p:nvSpPr>
        <p:spPr bwMode="auto">
          <a:xfrm>
            <a:off x="5463551" y="6413266"/>
            <a:ext cx="11592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000" dirty="0">
                <a:latin typeface="Myriad Pro Semibold" charset="0"/>
                <a:ea typeface="Myriad Pro Semibold" charset="0"/>
                <a:cs typeface="Myriad Pro Semibold" charset="0"/>
              </a:rPr>
              <a:t>= 12 + 6</a:t>
            </a:r>
          </a:p>
        </p:txBody>
      </p:sp>
      <p:grpSp>
        <p:nvGrpSpPr>
          <p:cNvPr id="7" name="Group 6">
            <a:extLst>
              <a:ext uri="{FF2B5EF4-FFF2-40B4-BE49-F238E27FC236}">
                <a16:creationId xmlns:a16="http://schemas.microsoft.com/office/drawing/2014/main" id="{7700AEDB-EE1D-4215-A76D-F36112EAB062}"/>
              </a:ext>
            </a:extLst>
          </p:cNvPr>
          <p:cNvGrpSpPr/>
          <p:nvPr/>
        </p:nvGrpSpPr>
        <p:grpSpPr>
          <a:xfrm>
            <a:off x="4069953" y="1818423"/>
            <a:ext cx="4052094" cy="3652830"/>
            <a:chOff x="2300288" y="1331928"/>
            <a:chExt cx="4543425" cy="4095749"/>
          </a:xfrm>
        </p:grpSpPr>
        <p:sp>
          <p:nvSpPr>
            <p:cNvPr id="8" name="Oval 7">
              <a:extLst>
                <a:ext uri="{FF2B5EF4-FFF2-40B4-BE49-F238E27FC236}">
                  <a16:creationId xmlns:a16="http://schemas.microsoft.com/office/drawing/2014/main" id="{4BC3EA9F-6843-425E-8344-CB7DD9C8E53C}"/>
                </a:ext>
              </a:extLst>
            </p:cNvPr>
            <p:cNvSpPr/>
            <p:nvPr/>
          </p:nvSpPr>
          <p:spPr bwMode="auto">
            <a:xfrm>
              <a:off x="3729038" y="1331928"/>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9" name="Oval 8">
              <a:extLst>
                <a:ext uri="{FF2B5EF4-FFF2-40B4-BE49-F238E27FC236}">
                  <a16:creationId xmlns:a16="http://schemas.microsoft.com/office/drawing/2014/main" id="{86DDF902-744C-49B7-BE20-CDCF4A9D14BD}"/>
                </a:ext>
              </a:extLst>
            </p:cNvPr>
            <p:cNvSpPr/>
            <p:nvPr/>
          </p:nvSpPr>
          <p:spPr bwMode="auto">
            <a:xfrm>
              <a:off x="2300288" y="3741752"/>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10" name="Oval 9">
              <a:extLst>
                <a:ext uri="{FF2B5EF4-FFF2-40B4-BE49-F238E27FC236}">
                  <a16:creationId xmlns:a16="http://schemas.microsoft.com/office/drawing/2014/main" id="{05A0AE18-3B8E-4F22-9F61-44050EA7130F}"/>
                </a:ext>
              </a:extLst>
            </p:cNvPr>
            <p:cNvSpPr/>
            <p:nvPr/>
          </p:nvSpPr>
          <p:spPr bwMode="auto">
            <a:xfrm>
              <a:off x="5157788" y="3741752"/>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cxnSp>
          <p:nvCxnSpPr>
            <p:cNvPr id="11" name="Straight Connector 10">
              <a:extLst>
                <a:ext uri="{FF2B5EF4-FFF2-40B4-BE49-F238E27FC236}">
                  <a16:creationId xmlns:a16="http://schemas.microsoft.com/office/drawing/2014/main" id="{8B839C9A-038A-4F11-843E-E698CDF4C912}"/>
                </a:ext>
              </a:extLst>
            </p:cNvPr>
            <p:cNvCxnSpPr>
              <a:cxnSpLocks/>
              <a:stCxn id="8" idx="3"/>
            </p:cNvCxnSpPr>
            <p:nvPr/>
          </p:nvCxnSpPr>
          <p:spPr bwMode="auto">
            <a:xfrm flipH="1">
              <a:off x="3315892" y="2770955"/>
              <a:ext cx="660044"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a:extLst>
                <a:ext uri="{FF2B5EF4-FFF2-40B4-BE49-F238E27FC236}">
                  <a16:creationId xmlns:a16="http://schemas.microsoft.com/office/drawing/2014/main" id="{0474BF95-B983-4162-9908-0E5BC34F6F2C}"/>
                </a:ext>
              </a:extLst>
            </p:cNvPr>
            <p:cNvCxnSpPr>
              <a:cxnSpLocks/>
              <a:stCxn id="8" idx="5"/>
            </p:cNvCxnSpPr>
            <p:nvPr/>
          </p:nvCxnSpPr>
          <p:spPr bwMode="auto">
            <a:xfrm>
              <a:off x="5168065" y="2770955"/>
              <a:ext cx="712396"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3" name="Picture 12" descr="A picture containing object&#10;&#10;Description automatically generated">
            <a:extLst>
              <a:ext uri="{FF2B5EF4-FFF2-40B4-BE49-F238E27FC236}">
                <a16:creationId xmlns:a16="http://schemas.microsoft.com/office/drawing/2014/main" id="{3017BE00-65AD-40B4-ACFB-3983834FB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9436" y="1965416"/>
            <a:ext cx="342916" cy="342916"/>
          </a:xfrm>
          <a:prstGeom prst="rect">
            <a:avLst/>
          </a:prstGeom>
        </p:spPr>
      </p:pic>
      <p:pic>
        <p:nvPicPr>
          <p:cNvPr id="27" name="Picture 26" descr="A picture containing object&#10;&#10;Description automatically generated">
            <a:extLst>
              <a:ext uri="{FF2B5EF4-FFF2-40B4-BE49-F238E27FC236}">
                <a16:creationId xmlns:a16="http://schemas.microsoft.com/office/drawing/2014/main" id="{1E63CBD1-8693-4300-A138-B6AD8CC3E2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2446" y="2790742"/>
            <a:ext cx="342916" cy="342916"/>
          </a:xfrm>
          <a:prstGeom prst="rect">
            <a:avLst/>
          </a:prstGeom>
        </p:spPr>
      </p:pic>
      <p:sp>
        <p:nvSpPr>
          <p:cNvPr id="19" name="TextBox 18">
            <a:extLst>
              <a:ext uri="{FF2B5EF4-FFF2-40B4-BE49-F238E27FC236}">
                <a16:creationId xmlns:a16="http://schemas.microsoft.com/office/drawing/2014/main" id="{1570F490-6570-4690-92A2-8365A3DAB6CA}"/>
              </a:ext>
            </a:extLst>
          </p:cNvPr>
          <p:cNvSpPr txBox="1"/>
          <p:nvPr/>
        </p:nvSpPr>
        <p:spPr bwMode="auto">
          <a:xfrm>
            <a:off x="5708215" y="2370198"/>
            <a:ext cx="776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6 × 3</a:t>
            </a:r>
          </a:p>
        </p:txBody>
      </p:sp>
      <p:pic>
        <p:nvPicPr>
          <p:cNvPr id="28" name="Picture 27" descr="A picture containing object&#10;&#10;Description automatically generated">
            <a:extLst>
              <a:ext uri="{FF2B5EF4-FFF2-40B4-BE49-F238E27FC236}">
                <a16:creationId xmlns:a16="http://schemas.microsoft.com/office/drawing/2014/main" id="{C455BA00-87F4-4614-AAE2-02C7199019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6505" y="1986414"/>
            <a:ext cx="342916" cy="342916"/>
          </a:xfrm>
          <a:prstGeom prst="rect">
            <a:avLst/>
          </a:prstGeom>
        </p:spPr>
      </p:pic>
      <p:pic>
        <p:nvPicPr>
          <p:cNvPr id="29" name="Picture 28" descr="A picture containing object&#10;&#10;Description automatically generated">
            <a:extLst>
              <a:ext uri="{FF2B5EF4-FFF2-40B4-BE49-F238E27FC236}">
                <a16:creationId xmlns:a16="http://schemas.microsoft.com/office/drawing/2014/main" id="{3E5BDE68-D76C-4185-B149-BE7D1D88BE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2102" y="2436108"/>
            <a:ext cx="342916" cy="342916"/>
          </a:xfrm>
          <a:prstGeom prst="rect">
            <a:avLst/>
          </a:prstGeom>
        </p:spPr>
      </p:pic>
      <p:pic>
        <p:nvPicPr>
          <p:cNvPr id="30" name="Picture 29" descr="A picture containing object&#10;&#10;Description automatically generated">
            <a:extLst>
              <a:ext uri="{FF2B5EF4-FFF2-40B4-BE49-F238E27FC236}">
                <a16:creationId xmlns:a16="http://schemas.microsoft.com/office/drawing/2014/main" id="{8FB2E7B9-FE64-47D1-AD91-A983905BC6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0488" y="2817873"/>
            <a:ext cx="342916" cy="342916"/>
          </a:xfrm>
          <a:prstGeom prst="rect">
            <a:avLst/>
          </a:prstGeom>
        </p:spPr>
      </p:pic>
      <p:pic>
        <p:nvPicPr>
          <p:cNvPr id="31" name="Picture 30" descr="A picture containing object&#10;&#10;Description automatically generated">
            <a:extLst>
              <a:ext uri="{FF2B5EF4-FFF2-40B4-BE49-F238E27FC236}">
                <a16:creationId xmlns:a16="http://schemas.microsoft.com/office/drawing/2014/main" id="{9D0F937D-721F-411F-BAFE-16BEB7DBE6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3982" y="2366969"/>
            <a:ext cx="342916" cy="342916"/>
          </a:xfrm>
          <a:prstGeom prst="rect">
            <a:avLst/>
          </a:prstGeom>
        </p:spPr>
      </p:pic>
      <p:grpSp>
        <p:nvGrpSpPr>
          <p:cNvPr id="20" name="Group 19">
            <a:extLst>
              <a:ext uri="{FF2B5EF4-FFF2-40B4-BE49-F238E27FC236}">
                <a16:creationId xmlns:a16="http://schemas.microsoft.com/office/drawing/2014/main" id="{6817474F-3529-40F5-99F1-39382EF0C8B4}"/>
              </a:ext>
            </a:extLst>
          </p:cNvPr>
          <p:cNvGrpSpPr/>
          <p:nvPr/>
        </p:nvGrpSpPr>
        <p:grpSpPr>
          <a:xfrm>
            <a:off x="4212969" y="4098707"/>
            <a:ext cx="1211742" cy="1245781"/>
            <a:chOff x="2688969" y="3311280"/>
            <a:chExt cx="1211742" cy="1245781"/>
          </a:xfrm>
        </p:grpSpPr>
        <p:sp>
          <p:nvSpPr>
            <p:cNvPr id="23" name="TextBox 22">
              <a:extLst>
                <a:ext uri="{FF2B5EF4-FFF2-40B4-BE49-F238E27FC236}">
                  <a16:creationId xmlns:a16="http://schemas.microsoft.com/office/drawing/2014/main" id="{94961706-14C5-4B4F-9256-221767EE160B}"/>
                </a:ext>
              </a:extLst>
            </p:cNvPr>
            <p:cNvSpPr txBox="1"/>
            <p:nvPr/>
          </p:nvSpPr>
          <p:spPr bwMode="auto">
            <a:xfrm>
              <a:off x="3578187" y="3734102"/>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3</a:t>
              </a:r>
            </a:p>
          </p:txBody>
        </p:sp>
        <p:sp>
          <p:nvSpPr>
            <p:cNvPr id="22" name="TextBox 21">
              <a:extLst>
                <a:ext uri="{FF2B5EF4-FFF2-40B4-BE49-F238E27FC236}">
                  <a16:creationId xmlns:a16="http://schemas.microsoft.com/office/drawing/2014/main" id="{7B71874F-D3E9-4F03-8A43-F0183DBEBE2B}"/>
                </a:ext>
              </a:extLst>
            </p:cNvPr>
            <p:cNvSpPr txBox="1"/>
            <p:nvPr/>
          </p:nvSpPr>
          <p:spPr bwMode="auto">
            <a:xfrm>
              <a:off x="2688969" y="3734102"/>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3</a:t>
              </a:r>
            </a:p>
          </p:txBody>
        </p:sp>
        <p:sp>
          <p:nvSpPr>
            <p:cNvPr id="21" name="TextBox 20">
              <a:extLst>
                <a:ext uri="{FF2B5EF4-FFF2-40B4-BE49-F238E27FC236}">
                  <a16:creationId xmlns:a16="http://schemas.microsoft.com/office/drawing/2014/main" id="{85182C3D-C71B-405E-B026-4DC5C55BD2FC}"/>
                </a:ext>
              </a:extLst>
            </p:cNvPr>
            <p:cNvSpPr txBox="1"/>
            <p:nvPr/>
          </p:nvSpPr>
          <p:spPr bwMode="auto">
            <a:xfrm>
              <a:off x="3136494" y="3311280"/>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3</a:t>
              </a:r>
            </a:p>
          </p:txBody>
        </p:sp>
        <p:sp>
          <p:nvSpPr>
            <p:cNvPr id="24" name="TextBox 23">
              <a:extLst>
                <a:ext uri="{FF2B5EF4-FFF2-40B4-BE49-F238E27FC236}">
                  <a16:creationId xmlns:a16="http://schemas.microsoft.com/office/drawing/2014/main" id="{AC5160F8-E43F-4FBD-B134-1A62EB5CFAF7}"/>
                </a:ext>
              </a:extLst>
            </p:cNvPr>
            <p:cNvSpPr txBox="1"/>
            <p:nvPr/>
          </p:nvSpPr>
          <p:spPr bwMode="auto">
            <a:xfrm>
              <a:off x="3136494" y="4156951"/>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3</a:t>
              </a:r>
            </a:p>
          </p:txBody>
        </p:sp>
      </p:grpSp>
      <p:sp>
        <p:nvSpPr>
          <p:cNvPr id="25" name="TextBox 24">
            <a:extLst>
              <a:ext uri="{FF2B5EF4-FFF2-40B4-BE49-F238E27FC236}">
                <a16:creationId xmlns:a16="http://schemas.microsoft.com/office/drawing/2014/main" id="{A17BF7C7-3992-4C8F-A4E6-564B65726B3E}"/>
              </a:ext>
            </a:extLst>
          </p:cNvPr>
          <p:cNvSpPr txBox="1"/>
          <p:nvPr/>
        </p:nvSpPr>
        <p:spPr bwMode="auto">
          <a:xfrm>
            <a:off x="6940438" y="4528018"/>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3</a:t>
            </a:r>
          </a:p>
        </p:txBody>
      </p:sp>
      <p:sp>
        <p:nvSpPr>
          <p:cNvPr id="26" name="TextBox 25">
            <a:extLst>
              <a:ext uri="{FF2B5EF4-FFF2-40B4-BE49-F238E27FC236}">
                <a16:creationId xmlns:a16="http://schemas.microsoft.com/office/drawing/2014/main" id="{AE1BA844-0851-40D4-A640-3B8B3EAC6179}"/>
              </a:ext>
            </a:extLst>
          </p:cNvPr>
          <p:cNvSpPr txBox="1"/>
          <p:nvPr/>
        </p:nvSpPr>
        <p:spPr bwMode="auto">
          <a:xfrm>
            <a:off x="7531242" y="4528018"/>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3</a:t>
            </a:r>
          </a:p>
        </p:txBody>
      </p:sp>
      <p:sp>
        <p:nvSpPr>
          <p:cNvPr id="2" name="Rectangle 1">
            <a:extLst>
              <a:ext uri="{FF2B5EF4-FFF2-40B4-BE49-F238E27FC236}">
                <a16:creationId xmlns:a16="http://schemas.microsoft.com/office/drawing/2014/main" id="{5D40844A-BD99-4A3E-9EDC-645560F4521D}"/>
              </a:ext>
            </a:extLst>
          </p:cNvPr>
          <p:cNvSpPr/>
          <p:nvPr/>
        </p:nvSpPr>
        <p:spPr>
          <a:xfrm>
            <a:off x="1783953" y="926587"/>
            <a:ext cx="8416503" cy="830997"/>
          </a:xfrm>
          <a:prstGeom prst="rect">
            <a:avLst/>
          </a:prstGeom>
        </p:spPr>
        <p:txBody>
          <a:bodyPr wrap="square">
            <a:spAutoFit/>
          </a:bodyPr>
          <a:lstStyle/>
          <a:p>
            <a:pPr lvl="0">
              <a:buNone/>
            </a:pPr>
            <a:r>
              <a:rPr lang="en-GB" sz="2400" b="1" i="1" dirty="0"/>
              <a:t>‘___ is equal to ___ plus ___, so ___ times ___ is equal to ___ times ___ plus ___ times ___.’</a:t>
            </a:r>
            <a:endParaRPr lang="en-GB" sz="2400" dirty="0"/>
          </a:p>
        </p:txBody>
      </p:sp>
    </p:spTree>
    <p:extLst>
      <p:ext uri="{BB962C8B-B14F-4D97-AF65-F5344CB8AC3E}">
        <p14:creationId xmlns:p14="http://schemas.microsoft.com/office/powerpoint/2010/main" val="423966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38889E-6 -4.07407E-6 L -0.16441 0.43357 " pathEditMode="relative" rAng="0" ptsTypes="AA">
                                      <p:cBhvr>
                                        <p:cTn id="6" dur="2000" fill="hold"/>
                                        <p:tgtEl>
                                          <p:spTgt spid="13"/>
                                        </p:tgtEl>
                                        <p:attrNameLst>
                                          <p:attrName>ppt_x</p:attrName>
                                          <p:attrName>ppt_y</p:attrName>
                                        </p:attrNameLst>
                                      </p:cBhvr>
                                      <p:rCtr x="-8229" y="21667"/>
                                    </p:animMotion>
                                  </p:childTnLst>
                                </p:cTn>
                              </p:par>
                              <p:par>
                                <p:cTn id="7" presetID="42" presetClass="path" presetSubtype="0" accel="50000" decel="50000" fill="hold" nodeType="withEffect">
                                  <p:stCondLst>
                                    <p:cond delay="0"/>
                                  </p:stCondLst>
                                  <p:childTnLst>
                                    <p:animMotion origin="layout" path="M 0 -3.33333E-6 L -0.06319 0.37385 " pathEditMode="relative" rAng="0" ptsTypes="AA">
                                      <p:cBhvr>
                                        <p:cTn id="8" dur="2000" fill="hold"/>
                                        <p:tgtEl>
                                          <p:spTgt spid="28"/>
                                        </p:tgtEl>
                                        <p:attrNameLst>
                                          <p:attrName>ppt_x</p:attrName>
                                          <p:attrName>ppt_y</p:attrName>
                                        </p:attrNameLst>
                                      </p:cBhvr>
                                      <p:rCtr x="-3160" y="18681"/>
                                    </p:animMotion>
                                  </p:childTnLst>
                                </p:cTn>
                              </p:par>
                              <p:par>
                                <p:cTn id="9" presetID="42" presetClass="path" presetSubtype="0" accel="50000" decel="50000" fill="hold" nodeType="withEffect">
                                  <p:stCondLst>
                                    <p:cond delay="0"/>
                                  </p:stCondLst>
                                  <p:childTnLst>
                                    <p:animMotion origin="layout" path="M -1.94444E-6 -4.07407E-6 L -0.08125 0.25602 " pathEditMode="relative" rAng="0" ptsTypes="AA">
                                      <p:cBhvr>
                                        <p:cTn id="10" dur="2000" fill="hold"/>
                                        <p:tgtEl>
                                          <p:spTgt spid="29"/>
                                        </p:tgtEl>
                                        <p:attrNameLst>
                                          <p:attrName>ppt_x</p:attrName>
                                          <p:attrName>ppt_y</p:attrName>
                                        </p:attrNameLst>
                                      </p:cBhvr>
                                      <p:rCtr x="-4062" y="12801"/>
                                    </p:animMotion>
                                  </p:childTnLst>
                                </p:cTn>
                              </p:par>
                              <p:par>
                                <p:cTn id="11" presetID="42" presetClass="path" presetSubtype="0" accel="50000" decel="50000" fill="hold" nodeType="withEffect">
                                  <p:stCondLst>
                                    <p:cond delay="0"/>
                                  </p:stCondLst>
                                  <p:childTnLst>
                                    <p:animMotion origin="layout" path="M 8.33333E-7 3.7037E-7 L -0.16441 0.26204 " pathEditMode="relative" rAng="0" ptsTypes="AA">
                                      <p:cBhvr>
                                        <p:cTn id="12" dur="2000" fill="hold"/>
                                        <p:tgtEl>
                                          <p:spTgt spid="30"/>
                                        </p:tgtEl>
                                        <p:attrNameLst>
                                          <p:attrName>ppt_x</p:attrName>
                                          <p:attrName>ppt_y</p:attrName>
                                        </p:attrNameLst>
                                      </p:cBhvr>
                                      <p:rCtr x="-8229" y="13102"/>
                                    </p:animMotion>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nodeType="clickEffect">
                                  <p:stCondLst>
                                    <p:cond delay="0"/>
                                  </p:stCondLst>
                                  <p:childTnLst>
                                    <p:animMotion origin="layout" path="M -3.61111E-6 -4.44444E-6 L 0.07796 0.25649 " pathEditMode="relative" rAng="0" ptsTypes="AA">
                                      <p:cBhvr>
                                        <p:cTn id="16" dur="2000" fill="hold"/>
                                        <p:tgtEl>
                                          <p:spTgt spid="27"/>
                                        </p:tgtEl>
                                        <p:attrNameLst>
                                          <p:attrName>ppt_x</p:attrName>
                                          <p:attrName>ppt_y</p:attrName>
                                        </p:attrNameLst>
                                      </p:cBhvr>
                                      <p:rCtr x="3889" y="12824"/>
                                    </p:animMotion>
                                  </p:childTnLst>
                                </p:cTn>
                              </p:par>
                              <p:par>
                                <p:cTn id="17" presetID="42" presetClass="path" presetSubtype="0" accel="50000" decel="50000" fill="hold" nodeType="withEffect">
                                  <p:stCondLst>
                                    <p:cond delay="0"/>
                                  </p:stCondLst>
                                  <p:childTnLst>
                                    <p:animMotion origin="layout" path="M -8.33333E-7 1.11111E-6 L 0.12049 0.31829 " pathEditMode="relative" rAng="0" ptsTypes="AA">
                                      <p:cBhvr>
                                        <p:cTn id="18" dur="2000" fill="hold"/>
                                        <p:tgtEl>
                                          <p:spTgt spid="31"/>
                                        </p:tgtEl>
                                        <p:attrNameLst>
                                          <p:attrName>ppt_x</p:attrName>
                                          <p:attrName>ppt_y</p:attrName>
                                        </p:attrNameLst>
                                      </p:cBhvr>
                                      <p:rCtr x="6024" y="15903"/>
                                    </p:animMotion>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9" grpId="0"/>
      <p:bldP spid="25" grpId="0"/>
      <p:bldP spid="2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48F3ED8-D4BE-49A0-8502-79E11AEDEC0C}"/>
              </a:ext>
            </a:extLst>
          </p:cNvPr>
          <p:cNvGrpSpPr/>
          <p:nvPr/>
        </p:nvGrpSpPr>
        <p:grpSpPr>
          <a:xfrm>
            <a:off x="2513856" y="2780928"/>
            <a:ext cx="864096" cy="864096"/>
            <a:chOff x="5223962" y="3970527"/>
            <a:chExt cx="864096" cy="864096"/>
          </a:xfrm>
        </p:grpSpPr>
        <p:sp>
          <p:nvSpPr>
            <p:cNvPr id="5" name="Oval 4">
              <a:extLst>
                <a:ext uri="{FF2B5EF4-FFF2-40B4-BE49-F238E27FC236}">
                  <a16:creationId xmlns:a16="http://schemas.microsoft.com/office/drawing/2014/main" id="{2DA598DF-49C4-4AED-B634-F2B0D904E1CD}"/>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6" name="TextBox 5">
              <a:extLst>
                <a:ext uri="{FF2B5EF4-FFF2-40B4-BE49-F238E27FC236}">
                  <a16:creationId xmlns:a16="http://schemas.microsoft.com/office/drawing/2014/main" id="{CA2B062A-79DB-461F-B1D4-1075739BC89A}"/>
                </a:ext>
              </a:extLst>
            </p:cNvPr>
            <p:cNvSpPr txBox="1"/>
            <p:nvPr/>
          </p:nvSpPr>
          <p:spPr>
            <a:xfrm>
              <a:off x="5494063" y="4110186"/>
              <a:ext cx="432048" cy="584775"/>
            </a:xfrm>
            <a:prstGeom prst="rect">
              <a:avLst/>
            </a:prstGeom>
            <a:noFill/>
          </p:spPr>
          <p:txBody>
            <a:bodyPr wrap="square" rtlCol="0">
              <a:spAutoFit/>
            </a:bodyPr>
            <a:lstStyle/>
            <a:p>
              <a:pPr eaLnBrk="0" hangingPunct="0">
                <a:spcBef>
                  <a:spcPct val="0"/>
                </a:spcBef>
                <a:buClrTx/>
                <a:buNone/>
                <a:defRPr/>
              </a:pPr>
              <a:r>
                <a:rPr lang="en-GB" sz="3200" b="1" dirty="0">
                  <a:solidFill>
                    <a:srgbClr val="000000"/>
                  </a:solidFill>
                  <a:latin typeface="Kristen ITC" panose="03050502040202030202" pitchFamily="66" charset="0"/>
                </a:rPr>
                <a:t>3</a:t>
              </a:r>
            </a:p>
          </p:txBody>
        </p:sp>
      </p:grpSp>
      <p:grpSp>
        <p:nvGrpSpPr>
          <p:cNvPr id="7" name="Group 6">
            <a:extLst>
              <a:ext uri="{FF2B5EF4-FFF2-40B4-BE49-F238E27FC236}">
                <a16:creationId xmlns:a16="http://schemas.microsoft.com/office/drawing/2014/main" id="{AFE885A8-38E6-4B57-B2B4-CC96A1BCC196}"/>
              </a:ext>
            </a:extLst>
          </p:cNvPr>
          <p:cNvGrpSpPr/>
          <p:nvPr/>
        </p:nvGrpSpPr>
        <p:grpSpPr>
          <a:xfrm>
            <a:off x="3764868" y="2780928"/>
            <a:ext cx="864096" cy="864096"/>
            <a:chOff x="5223962" y="3970527"/>
            <a:chExt cx="864096" cy="864096"/>
          </a:xfrm>
        </p:grpSpPr>
        <p:sp>
          <p:nvSpPr>
            <p:cNvPr id="8" name="Oval 7">
              <a:extLst>
                <a:ext uri="{FF2B5EF4-FFF2-40B4-BE49-F238E27FC236}">
                  <a16:creationId xmlns:a16="http://schemas.microsoft.com/office/drawing/2014/main" id="{0768DAD6-24D8-4D5D-A3A2-99FD45BE19B3}"/>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9" name="TextBox 8">
              <a:extLst>
                <a:ext uri="{FF2B5EF4-FFF2-40B4-BE49-F238E27FC236}">
                  <a16:creationId xmlns:a16="http://schemas.microsoft.com/office/drawing/2014/main" id="{B4338CEF-4CA5-4B7B-97CA-EB49A109BD2A}"/>
                </a:ext>
              </a:extLst>
            </p:cNvPr>
            <p:cNvSpPr txBox="1"/>
            <p:nvPr/>
          </p:nvSpPr>
          <p:spPr>
            <a:xfrm>
              <a:off x="5494063" y="4110186"/>
              <a:ext cx="432048" cy="584775"/>
            </a:xfrm>
            <a:prstGeom prst="rect">
              <a:avLst/>
            </a:prstGeom>
            <a:noFill/>
          </p:spPr>
          <p:txBody>
            <a:bodyPr wrap="square" rtlCol="0">
              <a:spAutoFit/>
            </a:bodyPr>
            <a:lstStyle/>
            <a:p>
              <a:pPr eaLnBrk="0" hangingPunct="0">
                <a:spcBef>
                  <a:spcPct val="0"/>
                </a:spcBef>
                <a:buClrTx/>
                <a:buNone/>
                <a:defRPr/>
              </a:pPr>
              <a:r>
                <a:rPr lang="en-GB" sz="3200" b="1" dirty="0">
                  <a:solidFill>
                    <a:srgbClr val="000000"/>
                  </a:solidFill>
                  <a:latin typeface="Kristen ITC" panose="03050502040202030202" pitchFamily="66" charset="0"/>
                </a:rPr>
                <a:t>3</a:t>
              </a:r>
            </a:p>
          </p:txBody>
        </p:sp>
      </p:grpSp>
      <p:grpSp>
        <p:nvGrpSpPr>
          <p:cNvPr id="10" name="Group 9">
            <a:extLst>
              <a:ext uri="{FF2B5EF4-FFF2-40B4-BE49-F238E27FC236}">
                <a16:creationId xmlns:a16="http://schemas.microsoft.com/office/drawing/2014/main" id="{7DE1DD8F-97C0-41BF-844A-7605B4DDBC9D}"/>
              </a:ext>
            </a:extLst>
          </p:cNvPr>
          <p:cNvGrpSpPr/>
          <p:nvPr/>
        </p:nvGrpSpPr>
        <p:grpSpPr>
          <a:xfrm>
            <a:off x="5015880" y="2780928"/>
            <a:ext cx="864096" cy="864096"/>
            <a:chOff x="5223962" y="3970527"/>
            <a:chExt cx="864096" cy="864096"/>
          </a:xfrm>
        </p:grpSpPr>
        <p:sp>
          <p:nvSpPr>
            <p:cNvPr id="11" name="Oval 10">
              <a:extLst>
                <a:ext uri="{FF2B5EF4-FFF2-40B4-BE49-F238E27FC236}">
                  <a16:creationId xmlns:a16="http://schemas.microsoft.com/office/drawing/2014/main" id="{018AE5F1-CAEC-41C1-B8C5-FCFB36A81F1F}"/>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12" name="TextBox 11">
              <a:extLst>
                <a:ext uri="{FF2B5EF4-FFF2-40B4-BE49-F238E27FC236}">
                  <a16:creationId xmlns:a16="http://schemas.microsoft.com/office/drawing/2014/main" id="{F8F10DDB-C6B4-4714-B3D5-1E2B0A80F5AA}"/>
                </a:ext>
              </a:extLst>
            </p:cNvPr>
            <p:cNvSpPr txBox="1"/>
            <p:nvPr/>
          </p:nvSpPr>
          <p:spPr>
            <a:xfrm>
              <a:off x="5494063" y="4110186"/>
              <a:ext cx="432048" cy="584775"/>
            </a:xfrm>
            <a:prstGeom prst="rect">
              <a:avLst/>
            </a:prstGeom>
            <a:noFill/>
          </p:spPr>
          <p:txBody>
            <a:bodyPr wrap="square" rtlCol="0">
              <a:spAutoFit/>
            </a:bodyPr>
            <a:lstStyle/>
            <a:p>
              <a:pPr eaLnBrk="0" hangingPunct="0">
                <a:spcBef>
                  <a:spcPct val="0"/>
                </a:spcBef>
                <a:buClrTx/>
                <a:buNone/>
                <a:defRPr/>
              </a:pPr>
              <a:r>
                <a:rPr lang="en-GB" sz="3200" b="1" dirty="0">
                  <a:solidFill>
                    <a:srgbClr val="000000"/>
                  </a:solidFill>
                  <a:latin typeface="Kristen ITC" panose="03050502040202030202" pitchFamily="66" charset="0"/>
                </a:rPr>
                <a:t>3</a:t>
              </a:r>
            </a:p>
          </p:txBody>
        </p:sp>
      </p:grpSp>
      <p:grpSp>
        <p:nvGrpSpPr>
          <p:cNvPr id="13" name="Group 12">
            <a:extLst>
              <a:ext uri="{FF2B5EF4-FFF2-40B4-BE49-F238E27FC236}">
                <a16:creationId xmlns:a16="http://schemas.microsoft.com/office/drawing/2014/main" id="{8A4D3488-7C32-40FF-8275-87D23CC39B17}"/>
              </a:ext>
            </a:extLst>
          </p:cNvPr>
          <p:cNvGrpSpPr/>
          <p:nvPr/>
        </p:nvGrpSpPr>
        <p:grpSpPr>
          <a:xfrm>
            <a:off x="6266892" y="2780926"/>
            <a:ext cx="864096" cy="864096"/>
            <a:chOff x="5223962" y="3970527"/>
            <a:chExt cx="864096" cy="864096"/>
          </a:xfrm>
        </p:grpSpPr>
        <p:sp>
          <p:nvSpPr>
            <p:cNvPr id="14" name="Oval 13">
              <a:extLst>
                <a:ext uri="{FF2B5EF4-FFF2-40B4-BE49-F238E27FC236}">
                  <a16:creationId xmlns:a16="http://schemas.microsoft.com/office/drawing/2014/main" id="{414AE7EC-6050-42DD-B996-8DDB1BF80585}"/>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15" name="TextBox 14">
              <a:extLst>
                <a:ext uri="{FF2B5EF4-FFF2-40B4-BE49-F238E27FC236}">
                  <a16:creationId xmlns:a16="http://schemas.microsoft.com/office/drawing/2014/main" id="{8F8FA5F8-4359-4094-8685-0AB9C6F50C61}"/>
                </a:ext>
              </a:extLst>
            </p:cNvPr>
            <p:cNvSpPr txBox="1"/>
            <p:nvPr/>
          </p:nvSpPr>
          <p:spPr>
            <a:xfrm>
              <a:off x="5494063" y="4110186"/>
              <a:ext cx="432048" cy="584775"/>
            </a:xfrm>
            <a:prstGeom prst="rect">
              <a:avLst/>
            </a:prstGeom>
            <a:noFill/>
          </p:spPr>
          <p:txBody>
            <a:bodyPr wrap="square" rtlCol="0">
              <a:spAutoFit/>
            </a:bodyPr>
            <a:lstStyle/>
            <a:p>
              <a:pPr eaLnBrk="0" hangingPunct="0">
                <a:spcBef>
                  <a:spcPct val="0"/>
                </a:spcBef>
                <a:buClrTx/>
                <a:buNone/>
                <a:defRPr/>
              </a:pPr>
              <a:r>
                <a:rPr lang="en-GB" sz="3200" b="1" dirty="0">
                  <a:solidFill>
                    <a:srgbClr val="000000"/>
                  </a:solidFill>
                  <a:latin typeface="Kristen ITC" panose="03050502040202030202" pitchFamily="66" charset="0"/>
                </a:rPr>
                <a:t>3</a:t>
              </a:r>
            </a:p>
          </p:txBody>
        </p:sp>
      </p:grpSp>
      <p:grpSp>
        <p:nvGrpSpPr>
          <p:cNvPr id="16" name="Group 15">
            <a:extLst>
              <a:ext uri="{FF2B5EF4-FFF2-40B4-BE49-F238E27FC236}">
                <a16:creationId xmlns:a16="http://schemas.microsoft.com/office/drawing/2014/main" id="{0525C9BD-FEE0-4017-8EE9-29A889304974}"/>
              </a:ext>
            </a:extLst>
          </p:cNvPr>
          <p:cNvGrpSpPr/>
          <p:nvPr/>
        </p:nvGrpSpPr>
        <p:grpSpPr>
          <a:xfrm>
            <a:off x="7517904" y="2794371"/>
            <a:ext cx="864096" cy="864096"/>
            <a:chOff x="5223962" y="3970527"/>
            <a:chExt cx="864096" cy="864096"/>
          </a:xfrm>
        </p:grpSpPr>
        <p:sp>
          <p:nvSpPr>
            <p:cNvPr id="17" name="Oval 16">
              <a:extLst>
                <a:ext uri="{FF2B5EF4-FFF2-40B4-BE49-F238E27FC236}">
                  <a16:creationId xmlns:a16="http://schemas.microsoft.com/office/drawing/2014/main" id="{6D1F8E99-B3C4-4ABC-AE9E-485F80C90C26}"/>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18" name="TextBox 17">
              <a:extLst>
                <a:ext uri="{FF2B5EF4-FFF2-40B4-BE49-F238E27FC236}">
                  <a16:creationId xmlns:a16="http://schemas.microsoft.com/office/drawing/2014/main" id="{66DF910A-A8FD-4659-A931-362CA7766283}"/>
                </a:ext>
              </a:extLst>
            </p:cNvPr>
            <p:cNvSpPr txBox="1"/>
            <p:nvPr/>
          </p:nvSpPr>
          <p:spPr>
            <a:xfrm>
              <a:off x="5494063" y="4110186"/>
              <a:ext cx="432048" cy="584775"/>
            </a:xfrm>
            <a:prstGeom prst="rect">
              <a:avLst/>
            </a:prstGeom>
            <a:noFill/>
          </p:spPr>
          <p:txBody>
            <a:bodyPr wrap="square" rtlCol="0">
              <a:spAutoFit/>
            </a:bodyPr>
            <a:lstStyle/>
            <a:p>
              <a:pPr eaLnBrk="0" hangingPunct="0">
                <a:spcBef>
                  <a:spcPct val="0"/>
                </a:spcBef>
                <a:buClrTx/>
                <a:buNone/>
                <a:defRPr/>
              </a:pPr>
              <a:r>
                <a:rPr lang="en-GB" sz="3200" b="1" dirty="0">
                  <a:solidFill>
                    <a:srgbClr val="000000"/>
                  </a:solidFill>
                  <a:latin typeface="Kristen ITC" panose="03050502040202030202" pitchFamily="66" charset="0"/>
                </a:rPr>
                <a:t>3</a:t>
              </a:r>
            </a:p>
          </p:txBody>
        </p:sp>
      </p:grpSp>
      <p:grpSp>
        <p:nvGrpSpPr>
          <p:cNvPr id="19" name="Group 18">
            <a:extLst>
              <a:ext uri="{FF2B5EF4-FFF2-40B4-BE49-F238E27FC236}">
                <a16:creationId xmlns:a16="http://schemas.microsoft.com/office/drawing/2014/main" id="{D15CD9AC-517A-428D-B6EE-7D3FE04BCAA3}"/>
              </a:ext>
            </a:extLst>
          </p:cNvPr>
          <p:cNvGrpSpPr/>
          <p:nvPr/>
        </p:nvGrpSpPr>
        <p:grpSpPr>
          <a:xfrm>
            <a:off x="8768916" y="2794371"/>
            <a:ext cx="864096" cy="864096"/>
            <a:chOff x="5223962" y="3970527"/>
            <a:chExt cx="864096" cy="864096"/>
          </a:xfrm>
        </p:grpSpPr>
        <p:sp>
          <p:nvSpPr>
            <p:cNvPr id="20" name="Oval 19">
              <a:extLst>
                <a:ext uri="{FF2B5EF4-FFF2-40B4-BE49-F238E27FC236}">
                  <a16:creationId xmlns:a16="http://schemas.microsoft.com/office/drawing/2014/main" id="{C56C793D-7914-41B8-AF4E-0A50AE05CD5B}"/>
                </a:ext>
              </a:extLst>
            </p:cNvPr>
            <p:cNvSpPr/>
            <p:nvPr/>
          </p:nvSpPr>
          <p:spPr bwMode="auto">
            <a:xfrm>
              <a:off x="5223962" y="3970527"/>
              <a:ext cx="864096" cy="864096"/>
            </a:xfrm>
            <a:prstGeom prst="ellipse">
              <a:avLst/>
            </a:prstGeom>
            <a:solidFill>
              <a:srgbClr val="FF0000"/>
            </a:solidFill>
            <a:ln>
              <a:solidFill>
                <a:schemeClr val="tx1"/>
              </a:solidFill>
              <a:extLst>
                <a:ext uri="{C807C97D-BFC1-408E-A445-0C87EB9F89A2}">
                  <ask:lineSketchStyleProps xmlns:ask="http://schemas.microsoft.com/office/drawing/2018/sketchyshapes" sd="1219033472">
                    <a:custGeom>
                      <a:avLst/>
                      <a:gdLst>
                        <a:gd name="connsiteX0" fmla="*/ 0 w 864096"/>
                        <a:gd name="connsiteY0" fmla="*/ 432048 h 864096"/>
                        <a:gd name="connsiteX1" fmla="*/ 432048 w 864096"/>
                        <a:gd name="connsiteY1" fmla="*/ 0 h 864096"/>
                        <a:gd name="connsiteX2" fmla="*/ 864096 w 864096"/>
                        <a:gd name="connsiteY2" fmla="*/ 432048 h 864096"/>
                        <a:gd name="connsiteX3" fmla="*/ 432048 w 864096"/>
                        <a:gd name="connsiteY3" fmla="*/ 864096 h 864096"/>
                        <a:gd name="connsiteX4" fmla="*/ 0 w 864096"/>
                        <a:gd name="connsiteY4" fmla="*/ 432048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fill="none" extrusionOk="0">
                          <a:moveTo>
                            <a:pt x="0" y="432048"/>
                          </a:moveTo>
                          <a:cubicBezTo>
                            <a:pt x="34575" y="197536"/>
                            <a:pt x="211689" y="-37568"/>
                            <a:pt x="432048" y="0"/>
                          </a:cubicBezTo>
                          <a:cubicBezTo>
                            <a:pt x="639986" y="-4698"/>
                            <a:pt x="830631" y="224941"/>
                            <a:pt x="864096" y="432048"/>
                          </a:cubicBezTo>
                          <a:cubicBezTo>
                            <a:pt x="858980" y="621873"/>
                            <a:pt x="646883" y="897142"/>
                            <a:pt x="432048" y="864096"/>
                          </a:cubicBezTo>
                          <a:cubicBezTo>
                            <a:pt x="251217" y="896445"/>
                            <a:pt x="19618" y="675379"/>
                            <a:pt x="0" y="432048"/>
                          </a:cubicBezTo>
                          <a:close/>
                        </a:path>
                        <a:path w="864096" h="864096" stroke="0" extrusionOk="0">
                          <a:moveTo>
                            <a:pt x="0" y="432048"/>
                          </a:moveTo>
                          <a:cubicBezTo>
                            <a:pt x="-43293" y="166730"/>
                            <a:pt x="136611" y="21327"/>
                            <a:pt x="432048" y="0"/>
                          </a:cubicBezTo>
                          <a:cubicBezTo>
                            <a:pt x="717410" y="9841"/>
                            <a:pt x="818258" y="194892"/>
                            <a:pt x="864096" y="432048"/>
                          </a:cubicBezTo>
                          <a:cubicBezTo>
                            <a:pt x="833278" y="700757"/>
                            <a:pt x="668478" y="876167"/>
                            <a:pt x="432048" y="864096"/>
                          </a:cubicBezTo>
                          <a:cubicBezTo>
                            <a:pt x="180615" y="857082"/>
                            <a:pt x="27803" y="683947"/>
                            <a:pt x="0" y="432048"/>
                          </a:cubicBezTo>
                          <a:close/>
                        </a:path>
                      </a:pathLst>
                    </a:custGeom>
                    <ask:type>
                      <ask:lineSketchNone/>
                    </ask:type>
                  </ask:lineSketchStyleProps>
                </a:ext>
              </a:extLst>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defRPr/>
              </a:pPr>
              <a:endParaRPr lang="en-GB">
                <a:solidFill>
                  <a:srgbClr val="000000"/>
                </a:solidFill>
                <a:latin typeface="Arial" charset="0"/>
              </a:endParaRPr>
            </a:p>
          </p:txBody>
        </p:sp>
        <p:sp>
          <p:nvSpPr>
            <p:cNvPr id="21" name="TextBox 20">
              <a:extLst>
                <a:ext uri="{FF2B5EF4-FFF2-40B4-BE49-F238E27FC236}">
                  <a16:creationId xmlns:a16="http://schemas.microsoft.com/office/drawing/2014/main" id="{E1449F1F-7C0F-4BAB-A13D-771C117F972E}"/>
                </a:ext>
              </a:extLst>
            </p:cNvPr>
            <p:cNvSpPr txBox="1"/>
            <p:nvPr/>
          </p:nvSpPr>
          <p:spPr>
            <a:xfrm>
              <a:off x="5494063" y="4110186"/>
              <a:ext cx="432048" cy="584775"/>
            </a:xfrm>
            <a:prstGeom prst="rect">
              <a:avLst/>
            </a:prstGeom>
            <a:noFill/>
          </p:spPr>
          <p:txBody>
            <a:bodyPr wrap="square" rtlCol="0">
              <a:spAutoFit/>
            </a:bodyPr>
            <a:lstStyle/>
            <a:p>
              <a:pPr eaLnBrk="0" hangingPunct="0">
                <a:spcBef>
                  <a:spcPct val="0"/>
                </a:spcBef>
                <a:buClrTx/>
                <a:buNone/>
                <a:defRPr/>
              </a:pPr>
              <a:r>
                <a:rPr lang="en-GB" sz="3200" b="1" dirty="0">
                  <a:solidFill>
                    <a:srgbClr val="000000"/>
                  </a:solidFill>
                  <a:latin typeface="Kristen ITC" panose="03050502040202030202" pitchFamily="66" charset="0"/>
                </a:rPr>
                <a:t>3</a:t>
              </a:r>
            </a:p>
          </p:txBody>
        </p:sp>
      </p:grpSp>
    </p:spTree>
    <p:extLst>
      <p:ext uri="{BB962C8B-B14F-4D97-AF65-F5344CB8AC3E}">
        <p14:creationId xmlns:p14="http://schemas.microsoft.com/office/powerpoint/2010/main" val="22269303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811E34F-F655-49B7-B128-C6E4F8B05CFE}"/>
              </a:ext>
            </a:extLst>
          </p:cNvPr>
          <p:cNvSpPr txBox="1"/>
          <p:nvPr/>
        </p:nvSpPr>
        <p:spPr bwMode="auto">
          <a:xfrm>
            <a:off x="5241952" y="5630881"/>
            <a:ext cx="125867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b="1" dirty="0">
                <a:latin typeface="Myriad Pro Semibold" charset="0"/>
                <a:ea typeface="Myriad Pro Semibold" charset="0"/>
                <a:cs typeface="Myriad Pro Semibold" charset="0"/>
              </a:rPr>
              <a:t>6 </a:t>
            </a:r>
            <a:r>
              <a:rPr lang="en-GB" sz="2000" dirty="0">
                <a:latin typeface="Myriad Pro Semibold" charset="0"/>
                <a:ea typeface="Myriad Pro Semibold" charset="0"/>
                <a:cs typeface="Myriad Pro Semibold" charset="0"/>
              </a:rPr>
              <a:t>=</a:t>
            </a:r>
            <a:r>
              <a:rPr lang="en-GB" sz="2000" b="1" dirty="0">
                <a:latin typeface="Myriad Pro Semibold" charset="0"/>
                <a:ea typeface="Myriad Pro Semibold" charset="0"/>
                <a:cs typeface="Myriad Pro Semibold" charset="0"/>
              </a:rPr>
              <a:t> 5 </a:t>
            </a:r>
            <a:r>
              <a:rPr lang="en-GB" sz="2000" dirty="0">
                <a:latin typeface="Myriad Pro Semibold" charset="0"/>
                <a:ea typeface="Myriad Pro Semibold" charset="0"/>
                <a:cs typeface="Myriad Pro Semibold" charset="0"/>
              </a:rPr>
              <a:t>+</a:t>
            </a:r>
            <a:r>
              <a:rPr lang="en-GB" sz="2000" b="1" dirty="0">
                <a:latin typeface="Myriad Pro Semibold" charset="0"/>
                <a:ea typeface="Myriad Pro Semibold" charset="0"/>
                <a:cs typeface="Myriad Pro Semibold" charset="0"/>
              </a:rPr>
              <a:t> 1</a:t>
            </a:r>
          </a:p>
        </p:txBody>
      </p:sp>
      <p:sp>
        <p:nvSpPr>
          <p:cNvPr id="5" name="TextBox 4">
            <a:extLst>
              <a:ext uri="{FF2B5EF4-FFF2-40B4-BE49-F238E27FC236}">
                <a16:creationId xmlns:a16="http://schemas.microsoft.com/office/drawing/2014/main" id="{50CF5F6B-3B3F-42B6-B860-CA7375B9B365}"/>
              </a:ext>
            </a:extLst>
          </p:cNvPr>
          <p:cNvSpPr txBox="1"/>
          <p:nvPr/>
        </p:nvSpPr>
        <p:spPr bwMode="auto">
          <a:xfrm>
            <a:off x="4786186" y="6022828"/>
            <a:ext cx="26196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3</a:t>
            </a:r>
            <a:r>
              <a:rPr lang="en-GB" sz="2000" b="1" dirty="0">
                <a:latin typeface="Myriad Pro Semibold" charset="0"/>
                <a:ea typeface="Myriad Pro Semibold" charset="0"/>
                <a:cs typeface="Myriad Pro Semibold" charset="0"/>
              </a:rPr>
              <a:t> </a:t>
            </a:r>
            <a:r>
              <a:rPr lang="en-GB" sz="2000" dirty="0">
                <a:latin typeface="Myriad Pro Semibold" charset="0"/>
                <a:ea typeface="Myriad Pro Semibold" charset="0"/>
                <a:cs typeface="Myriad Pro Semibold" charset="0"/>
              </a:rPr>
              <a:t>× </a:t>
            </a:r>
            <a:r>
              <a:rPr lang="en-GB" sz="2000" b="1" dirty="0">
                <a:latin typeface="Myriad Pro Semibold" charset="0"/>
                <a:ea typeface="Myriad Pro Semibold" charset="0"/>
                <a:cs typeface="Myriad Pro Semibold" charset="0"/>
              </a:rPr>
              <a:t>6</a:t>
            </a:r>
            <a:r>
              <a:rPr lang="en-GB" sz="2000" dirty="0">
                <a:latin typeface="Myriad Pro Semibold" charset="0"/>
                <a:ea typeface="Myriad Pro Semibold" charset="0"/>
                <a:cs typeface="Myriad Pro Semibold" charset="0"/>
              </a:rPr>
              <a:t> =</a:t>
            </a:r>
            <a:r>
              <a:rPr lang="en-GB" sz="2000" b="1" dirty="0">
                <a:latin typeface="Myriad Pro Semibold" charset="0"/>
                <a:ea typeface="Myriad Pro Semibold" charset="0"/>
                <a:cs typeface="Myriad Pro Semibold" charset="0"/>
              </a:rPr>
              <a:t> </a:t>
            </a:r>
            <a:r>
              <a:rPr lang="en-GB" sz="2000" dirty="0">
                <a:latin typeface="Myriad Pro Semibold" charset="0"/>
                <a:ea typeface="Myriad Pro Semibold" charset="0"/>
                <a:cs typeface="Myriad Pro Semibold" charset="0"/>
              </a:rPr>
              <a:t>3</a:t>
            </a:r>
            <a:r>
              <a:rPr lang="en-GB" sz="2000" b="1" dirty="0">
                <a:latin typeface="Myriad Pro Semibold" charset="0"/>
                <a:ea typeface="Myriad Pro Semibold" charset="0"/>
                <a:cs typeface="Myriad Pro Semibold" charset="0"/>
              </a:rPr>
              <a:t> </a:t>
            </a:r>
            <a:r>
              <a:rPr lang="en-GB" sz="2000" dirty="0">
                <a:latin typeface="Myriad Pro Semibold" charset="0"/>
                <a:ea typeface="Myriad Pro Semibold" charset="0"/>
                <a:cs typeface="Myriad Pro Semibold" charset="0"/>
              </a:rPr>
              <a:t>× </a:t>
            </a:r>
            <a:r>
              <a:rPr lang="en-GB" sz="2000" b="1" dirty="0">
                <a:latin typeface="Myriad Pro Semibold" charset="0"/>
                <a:ea typeface="Myriad Pro Semibold" charset="0"/>
                <a:cs typeface="Myriad Pro Semibold" charset="0"/>
              </a:rPr>
              <a:t>5</a:t>
            </a:r>
            <a:r>
              <a:rPr lang="en-GB" sz="2000" dirty="0">
                <a:latin typeface="Myriad Pro Semibold" charset="0"/>
                <a:ea typeface="Myriad Pro Semibold" charset="0"/>
                <a:cs typeface="Myriad Pro Semibold" charset="0"/>
              </a:rPr>
              <a:t> +</a:t>
            </a:r>
            <a:r>
              <a:rPr lang="en-GB" sz="2000" b="1" dirty="0">
                <a:latin typeface="Myriad Pro Semibold" charset="0"/>
                <a:ea typeface="Myriad Pro Semibold" charset="0"/>
                <a:cs typeface="Myriad Pro Semibold" charset="0"/>
              </a:rPr>
              <a:t> </a:t>
            </a:r>
            <a:r>
              <a:rPr lang="en-GB" sz="2000" dirty="0">
                <a:latin typeface="Myriad Pro Semibold" charset="0"/>
                <a:ea typeface="Myriad Pro Semibold" charset="0"/>
                <a:cs typeface="Myriad Pro Semibold" charset="0"/>
              </a:rPr>
              <a:t>3</a:t>
            </a:r>
            <a:r>
              <a:rPr lang="en-GB" sz="2000" b="1" dirty="0">
                <a:latin typeface="Myriad Pro Semibold" charset="0"/>
                <a:ea typeface="Myriad Pro Semibold" charset="0"/>
                <a:cs typeface="Myriad Pro Semibold" charset="0"/>
              </a:rPr>
              <a:t> </a:t>
            </a:r>
            <a:r>
              <a:rPr lang="en-GB" sz="2000" dirty="0">
                <a:latin typeface="Myriad Pro Semibold" charset="0"/>
                <a:ea typeface="Myriad Pro Semibold" charset="0"/>
                <a:cs typeface="Myriad Pro Semibold" charset="0"/>
              </a:rPr>
              <a:t>× </a:t>
            </a:r>
            <a:r>
              <a:rPr lang="en-GB" sz="2000" b="1" dirty="0">
                <a:latin typeface="Myriad Pro Semibold" charset="0"/>
                <a:ea typeface="Myriad Pro Semibold" charset="0"/>
                <a:cs typeface="Myriad Pro Semibold" charset="0"/>
              </a:rPr>
              <a:t>1</a:t>
            </a:r>
          </a:p>
        </p:txBody>
      </p:sp>
      <p:sp>
        <p:nvSpPr>
          <p:cNvPr id="6" name="TextBox 5">
            <a:extLst>
              <a:ext uri="{FF2B5EF4-FFF2-40B4-BE49-F238E27FC236}">
                <a16:creationId xmlns:a16="http://schemas.microsoft.com/office/drawing/2014/main" id="{2326F9D2-F73B-41F6-AFD4-BFDBE30CE94F}"/>
              </a:ext>
            </a:extLst>
          </p:cNvPr>
          <p:cNvSpPr txBox="1"/>
          <p:nvPr/>
        </p:nvSpPr>
        <p:spPr bwMode="auto">
          <a:xfrm>
            <a:off x="5463551" y="6414775"/>
            <a:ext cx="11592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000" dirty="0">
                <a:latin typeface="Myriad Pro Semibold" charset="0"/>
                <a:ea typeface="Myriad Pro Semibold" charset="0"/>
                <a:cs typeface="Myriad Pro Semibold" charset="0"/>
              </a:rPr>
              <a:t>= 15 + 3</a:t>
            </a:r>
          </a:p>
        </p:txBody>
      </p:sp>
      <p:grpSp>
        <p:nvGrpSpPr>
          <p:cNvPr id="7" name="Group 6">
            <a:extLst>
              <a:ext uri="{FF2B5EF4-FFF2-40B4-BE49-F238E27FC236}">
                <a16:creationId xmlns:a16="http://schemas.microsoft.com/office/drawing/2014/main" id="{7700AEDB-EE1D-4215-A76D-F36112EAB062}"/>
              </a:ext>
            </a:extLst>
          </p:cNvPr>
          <p:cNvGrpSpPr/>
          <p:nvPr/>
        </p:nvGrpSpPr>
        <p:grpSpPr>
          <a:xfrm>
            <a:off x="4069953" y="1819932"/>
            <a:ext cx="4052094" cy="3652830"/>
            <a:chOff x="2300288" y="1331928"/>
            <a:chExt cx="4543425" cy="4095749"/>
          </a:xfrm>
        </p:grpSpPr>
        <p:sp>
          <p:nvSpPr>
            <p:cNvPr id="8" name="Oval 7">
              <a:extLst>
                <a:ext uri="{FF2B5EF4-FFF2-40B4-BE49-F238E27FC236}">
                  <a16:creationId xmlns:a16="http://schemas.microsoft.com/office/drawing/2014/main" id="{4BC3EA9F-6843-425E-8344-CB7DD9C8E53C}"/>
                </a:ext>
              </a:extLst>
            </p:cNvPr>
            <p:cNvSpPr/>
            <p:nvPr/>
          </p:nvSpPr>
          <p:spPr bwMode="auto">
            <a:xfrm>
              <a:off x="3729038" y="1331928"/>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9" name="Oval 8">
              <a:extLst>
                <a:ext uri="{FF2B5EF4-FFF2-40B4-BE49-F238E27FC236}">
                  <a16:creationId xmlns:a16="http://schemas.microsoft.com/office/drawing/2014/main" id="{86DDF902-744C-49B7-BE20-CDCF4A9D14BD}"/>
                </a:ext>
              </a:extLst>
            </p:cNvPr>
            <p:cNvSpPr/>
            <p:nvPr/>
          </p:nvSpPr>
          <p:spPr bwMode="auto">
            <a:xfrm>
              <a:off x="2300288" y="3741752"/>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10" name="Oval 9">
              <a:extLst>
                <a:ext uri="{FF2B5EF4-FFF2-40B4-BE49-F238E27FC236}">
                  <a16:creationId xmlns:a16="http://schemas.microsoft.com/office/drawing/2014/main" id="{05A0AE18-3B8E-4F22-9F61-44050EA7130F}"/>
                </a:ext>
              </a:extLst>
            </p:cNvPr>
            <p:cNvSpPr/>
            <p:nvPr/>
          </p:nvSpPr>
          <p:spPr bwMode="auto">
            <a:xfrm>
              <a:off x="5157788" y="3741752"/>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cxnSp>
          <p:nvCxnSpPr>
            <p:cNvPr id="11" name="Straight Connector 10">
              <a:extLst>
                <a:ext uri="{FF2B5EF4-FFF2-40B4-BE49-F238E27FC236}">
                  <a16:creationId xmlns:a16="http://schemas.microsoft.com/office/drawing/2014/main" id="{8B839C9A-038A-4F11-843E-E698CDF4C912}"/>
                </a:ext>
              </a:extLst>
            </p:cNvPr>
            <p:cNvCxnSpPr>
              <a:cxnSpLocks/>
              <a:stCxn id="8" idx="3"/>
            </p:cNvCxnSpPr>
            <p:nvPr/>
          </p:nvCxnSpPr>
          <p:spPr bwMode="auto">
            <a:xfrm flipH="1">
              <a:off x="3315892" y="2770955"/>
              <a:ext cx="660044"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a:extLst>
                <a:ext uri="{FF2B5EF4-FFF2-40B4-BE49-F238E27FC236}">
                  <a16:creationId xmlns:a16="http://schemas.microsoft.com/office/drawing/2014/main" id="{0474BF95-B983-4162-9908-0E5BC34F6F2C}"/>
                </a:ext>
              </a:extLst>
            </p:cNvPr>
            <p:cNvCxnSpPr>
              <a:cxnSpLocks/>
              <a:stCxn id="8" idx="5"/>
            </p:cNvCxnSpPr>
            <p:nvPr/>
          </p:nvCxnSpPr>
          <p:spPr bwMode="auto">
            <a:xfrm>
              <a:off x="5168065" y="2770955"/>
              <a:ext cx="712396"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3" name="Picture 12" descr="A picture containing object&#10;&#10;Description automatically generated">
            <a:extLst>
              <a:ext uri="{FF2B5EF4-FFF2-40B4-BE49-F238E27FC236}">
                <a16:creationId xmlns:a16="http://schemas.microsoft.com/office/drawing/2014/main" id="{3017BE00-65AD-40B4-ACFB-3983834FB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9436" y="1966925"/>
            <a:ext cx="342916" cy="342916"/>
          </a:xfrm>
          <a:prstGeom prst="rect">
            <a:avLst/>
          </a:prstGeom>
        </p:spPr>
      </p:pic>
      <p:pic>
        <p:nvPicPr>
          <p:cNvPr id="27" name="Picture 26" descr="A picture containing object&#10;&#10;Description automatically generated">
            <a:extLst>
              <a:ext uri="{FF2B5EF4-FFF2-40B4-BE49-F238E27FC236}">
                <a16:creationId xmlns:a16="http://schemas.microsoft.com/office/drawing/2014/main" id="{1E63CBD1-8693-4300-A138-B6AD8CC3E2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2446" y="2792251"/>
            <a:ext cx="342916" cy="342916"/>
          </a:xfrm>
          <a:prstGeom prst="rect">
            <a:avLst/>
          </a:prstGeom>
        </p:spPr>
      </p:pic>
      <p:sp>
        <p:nvSpPr>
          <p:cNvPr id="19" name="TextBox 18">
            <a:extLst>
              <a:ext uri="{FF2B5EF4-FFF2-40B4-BE49-F238E27FC236}">
                <a16:creationId xmlns:a16="http://schemas.microsoft.com/office/drawing/2014/main" id="{1570F490-6570-4690-92A2-8365A3DAB6CA}"/>
              </a:ext>
            </a:extLst>
          </p:cNvPr>
          <p:cNvSpPr txBox="1"/>
          <p:nvPr/>
        </p:nvSpPr>
        <p:spPr bwMode="auto">
          <a:xfrm>
            <a:off x="5601059" y="2371707"/>
            <a:ext cx="776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3 × 6</a:t>
            </a:r>
          </a:p>
        </p:txBody>
      </p:sp>
      <p:pic>
        <p:nvPicPr>
          <p:cNvPr id="28" name="Picture 27" descr="A picture containing object&#10;&#10;Description automatically generated">
            <a:extLst>
              <a:ext uri="{FF2B5EF4-FFF2-40B4-BE49-F238E27FC236}">
                <a16:creationId xmlns:a16="http://schemas.microsoft.com/office/drawing/2014/main" id="{C455BA00-87F4-4614-AAE2-02C7199019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6505" y="1987923"/>
            <a:ext cx="342916" cy="342916"/>
          </a:xfrm>
          <a:prstGeom prst="rect">
            <a:avLst/>
          </a:prstGeom>
        </p:spPr>
      </p:pic>
      <p:pic>
        <p:nvPicPr>
          <p:cNvPr id="29" name="Picture 28" descr="A picture containing object&#10;&#10;Description automatically generated">
            <a:extLst>
              <a:ext uri="{FF2B5EF4-FFF2-40B4-BE49-F238E27FC236}">
                <a16:creationId xmlns:a16="http://schemas.microsoft.com/office/drawing/2014/main" id="{3E5BDE68-D76C-4185-B149-BE7D1D88BE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2102" y="2437617"/>
            <a:ext cx="342916" cy="342916"/>
          </a:xfrm>
          <a:prstGeom prst="rect">
            <a:avLst/>
          </a:prstGeom>
        </p:spPr>
      </p:pic>
      <p:pic>
        <p:nvPicPr>
          <p:cNvPr id="30" name="Picture 29" descr="A picture containing object&#10;&#10;Description automatically generated">
            <a:extLst>
              <a:ext uri="{FF2B5EF4-FFF2-40B4-BE49-F238E27FC236}">
                <a16:creationId xmlns:a16="http://schemas.microsoft.com/office/drawing/2014/main" id="{8FB2E7B9-FE64-47D1-AD91-A983905BC6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0488" y="2819382"/>
            <a:ext cx="342916" cy="342916"/>
          </a:xfrm>
          <a:prstGeom prst="rect">
            <a:avLst/>
          </a:prstGeom>
        </p:spPr>
      </p:pic>
      <p:pic>
        <p:nvPicPr>
          <p:cNvPr id="31" name="Picture 30" descr="A picture containing object&#10;&#10;Description automatically generated">
            <a:extLst>
              <a:ext uri="{FF2B5EF4-FFF2-40B4-BE49-F238E27FC236}">
                <a16:creationId xmlns:a16="http://schemas.microsoft.com/office/drawing/2014/main" id="{9D0F937D-721F-411F-BAFE-16BEB7DBE6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3982" y="2368478"/>
            <a:ext cx="342916" cy="342916"/>
          </a:xfrm>
          <a:prstGeom prst="rect">
            <a:avLst/>
          </a:prstGeom>
        </p:spPr>
      </p:pic>
      <p:grpSp>
        <p:nvGrpSpPr>
          <p:cNvPr id="20" name="Group 19">
            <a:extLst>
              <a:ext uri="{FF2B5EF4-FFF2-40B4-BE49-F238E27FC236}">
                <a16:creationId xmlns:a16="http://schemas.microsoft.com/office/drawing/2014/main" id="{6817474F-3529-40F5-99F1-39382EF0C8B4}"/>
              </a:ext>
            </a:extLst>
          </p:cNvPr>
          <p:cNvGrpSpPr/>
          <p:nvPr/>
        </p:nvGrpSpPr>
        <p:grpSpPr>
          <a:xfrm>
            <a:off x="4212969" y="4100216"/>
            <a:ext cx="1211742" cy="1245781"/>
            <a:chOff x="2688969" y="3311280"/>
            <a:chExt cx="1211742" cy="1245781"/>
          </a:xfrm>
        </p:grpSpPr>
        <p:sp>
          <p:nvSpPr>
            <p:cNvPr id="23" name="TextBox 22">
              <a:extLst>
                <a:ext uri="{FF2B5EF4-FFF2-40B4-BE49-F238E27FC236}">
                  <a16:creationId xmlns:a16="http://schemas.microsoft.com/office/drawing/2014/main" id="{94961706-14C5-4B4F-9256-221767EE160B}"/>
                </a:ext>
              </a:extLst>
            </p:cNvPr>
            <p:cNvSpPr txBox="1"/>
            <p:nvPr/>
          </p:nvSpPr>
          <p:spPr bwMode="auto">
            <a:xfrm>
              <a:off x="3578187" y="3734102"/>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3</a:t>
              </a:r>
            </a:p>
          </p:txBody>
        </p:sp>
        <p:sp>
          <p:nvSpPr>
            <p:cNvPr id="22" name="TextBox 21">
              <a:extLst>
                <a:ext uri="{FF2B5EF4-FFF2-40B4-BE49-F238E27FC236}">
                  <a16:creationId xmlns:a16="http://schemas.microsoft.com/office/drawing/2014/main" id="{7B71874F-D3E9-4F03-8A43-F0183DBEBE2B}"/>
                </a:ext>
              </a:extLst>
            </p:cNvPr>
            <p:cNvSpPr txBox="1"/>
            <p:nvPr/>
          </p:nvSpPr>
          <p:spPr bwMode="auto">
            <a:xfrm>
              <a:off x="2688969" y="3734102"/>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3</a:t>
              </a:r>
            </a:p>
          </p:txBody>
        </p:sp>
        <p:sp>
          <p:nvSpPr>
            <p:cNvPr id="21" name="TextBox 20">
              <a:extLst>
                <a:ext uri="{FF2B5EF4-FFF2-40B4-BE49-F238E27FC236}">
                  <a16:creationId xmlns:a16="http://schemas.microsoft.com/office/drawing/2014/main" id="{85182C3D-C71B-405E-B026-4DC5C55BD2FC}"/>
                </a:ext>
              </a:extLst>
            </p:cNvPr>
            <p:cNvSpPr txBox="1"/>
            <p:nvPr/>
          </p:nvSpPr>
          <p:spPr bwMode="auto">
            <a:xfrm>
              <a:off x="3136494" y="3311280"/>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3</a:t>
              </a:r>
            </a:p>
          </p:txBody>
        </p:sp>
        <p:sp>
          <p:nvSpPr>
            <p:cNvPr id="24" name="TextBox 23">
              <a:extLst>
                <a:ext uri="{FF2B5EF4-FFF2-40B4-BE49-F238E27FC236}">
                  <a16:creationId xmlns:a16="http://schemas.microsoft.com/office/drawing/2014/main" id="{AC5160F8-E43F-4FBD-B134-1A62EB5CFAF7}"/>
                </a:ext>
              </a:extLst>
            </p:cNvPr>
            <p:cNvSpPr txBox="1"/>
            <p:nvPr/>
          </p:nvSpPr>
          <p:spPr bwMode="auto">
            <a:xfrm>
              <a:off x="3136494" y="4156951"/>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3</a:t>
              </a:r>
            </a:p>
          </p:txBody>
        </p:sp>
      </p:grpSp>
      <p:sp>
        <p:nvSpPr>
          <p:cNvPr id="25" name="TextBox 24">
            <a:extLst>
              <a:ext uri="{FF2B5EF4-FFF2-40B4-BE49-F238E27FC236}">
                <a16:creationId xmlns:a16="http://schemas.microsoft.com/office/drawing/2014/main" id="{A17BF7C7-3992-4C8F-A4E6-564B65726B3E}"/>
              </a:ext>
            </a:extLst>
          </p:cNvPr>
          <p:cNvSpPr txBox="1"/>
          <p:nvPr/>
        </p:nvSpPr>
        <p:spPr bwMode="auto">
          <a:xfrm>
            <a:off x="4638019" y="453018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3</a:t>
            </a:r>
          </a:p>
        </p:txBody>
      </p:sp>
      <p:sp>
        <p:nvSpPr>
          <p:cNvPr id="26" name="TextBox 25">
            <a:extLst>
              <a:ext uri="{FF2B5EF4-FFF2-40B4-BE49-F238E27FC236}">
                <a16:creationId xmlns:a16="http://schemas.microsoft.com/office/drawing/2014/main" id="{AE1BA844-0851-40D4-A640-3B8B3EAC6179}"/>
              </a:ext>
            </a:extLst>
          </p:cNvPr>
          <p:cNvSpPr txBox="1"/>
          <p:nvPr/>
        </p:nvSpPr>
        <p:spPr bwMode="auto">
          <a:xfrm>
            <a:off x="7531242" y="4529527"/>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3</a:t>
            </a:r>
          </a:p>
        </p:txBody>
      </p:sp>
      <p:sp>
        <p:nvSpPr>
          <p:cNvPr id="2" name="Rectangle 1">
            <a:extLst>
              <a:ext uri="{FF2B5EF4-FFF2-40B4-BE49-F238E27FC236}">
                <a16:creationId xmlns:a16="http://schemas.microsoft.com/office/drawing/2014/main" id="{586CEE97-F9C3-43BD-90B0-39455A96BFBC}"/>
              </a:ext>
            </a:extLst>
          </p:cNvPr>
          <p:cNvSpPr/>
          <p:nvPr/>
        </p:nvSpPr>
        <p:spPr>
          <a:xfrm>
            <a:off x="541562" y="469693"/>
            <a:ext cx="10667006" cy="954107"/>
          </a:xfrm>
          <a:prstGeom prst="rect">
            <a:avLst/>
          </a:prstGeom>
        </p:spPr>
        <p:txBody>
          <a:bodyPr wrap="square">
            <a:spAutoFit/>
          </a:bodyPr>
          <a:lstStyle/>
          <a:p>
            <a:pPr lvl="0">
              <a:buNone/>
            </a:pPr>
            <a:r>
              <a:rPr lang="en-GB" b="1" i="1" dirty="0"/>
              <a:t>‘___ is equal to ___ plus ___, so ___, _____ times is equal to ___ ____times ___ plus ___ ____times .’</a:t>
            </a:r>
            <a:endParaRPr lang="en-GB" dirty="0"/>
          </a:p>
        </p:txBody>
      </p:sp>
    </p:spTree>
    <p:extLst>
      <p:ext uri="{BB962C8B-B14F-4D97-AF65-F5344CB8AC3E}">
        <p14:creationId xmlns:p14="http://schemas.microsoft.com/office/powerpoint/2010/main" val="1353570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38889E-6 4.44444E-6 L -0.16441 0.43356 " pathEditMode="relative" rAng="0" ptsTypes="AA">
                                      <p:cBhvr>
                                        <p:cTn id="6" dur="2000" fill="hold"/>
                                        <p:tgtEl>
                                          <p:spTgt spid="13"/>
                                        </p:tgtEl>
                                        <p:attrNameLst>
                                          <p:attrName>ppt_x</p:attrName>
                                          <p:attrName>ppt_y</p:attrName>
                                        </p:attrNameLst>
                                      </p:cBhvr>
                                      <p:rCtr x="-8229" y="21667"/>
                                    </p:animMotion>
                                  </p:childTnLst>
                                </p:cTn>
                              </p:par>
                              <p:par>
                                <p:cTn id="7" presetID="42" presetClass="path" presetSubtype="0" accel="50000" decel="50000" fill="hold" nodeType="withEffect">
                                  <p:stCondLst>
                                    <p:cond delay="0"/>
                                  </p:stCondLst>
                                  <p:childTnLst>
                                    <p:animMotion origin="layout" path="M 0 -4.81481E-6 L -0.06319 0.37385 " pathEditMode="relative" rAng="0" ptsTypes="AA">
                                      <p:cBhvr>
                                        <p:cTn id="8" dur="2000" fill="hold"/>
                                        <p:tgtEl>
                                          <p:spTgt spid="28"/>
                                        </p:tgtEl>
                                        <p:attrNameLst>
                                          <p:attrName>ppt_x</p:attrName>
                                          <p:attrName>ppt_y</p:attrName>
                                        </p:attrNameLst>
                                      </p:cBhvr>
                                      <p:rCtr x="-3160" y="18681"/>
                                    </p:animMotion>
                                  </p:childTnLst>
                                </p:cTn>
                              </p:par>
                              <p:par>
                                <p:cTn id="9" presetID="42" presetClass="path" presetSubtype="0" accel="50000" decel="50000" fill="hold" nodeType="withEffect">
                                  <p:stCondLst>
                                    <p:cond delay="0"/>
                                  </p:stCondLst>
                                  <p:childTnLst>
                                    <p:animMotion origin="layout" path="M -1.94444E-6 4.44444E-6 L -0.08125 0.25601 " pathEditMode="relative" rAng="0" ptsTypes="AA">
                                      <p:cBhvr>
                                        <p:cTn id="10" dur="2000" fill="hold"/>
                                        <p:tgtEl>
                                          <p:spTgt spid="29"/>
                                        </p:tgtEl>
                                        <p:attrNameLst>
                                          <p:attrName>ppt_x</p:attrName>
                                          <p:attrName>ppt_y</p:attrName>
                                        </p:attrNameLst>
                                      </p:cBhvr>
                                      <p:rCtr x="-4062" y="12801"/>
                                    </p:animMotion>
                                  </p:childTnLst>
                                </p:cTn>
                              </p:par>
                              <p:par>
                                <p:cTn id="11" presetID="42" presetClass="path" presetSubtype="0" accel="50000" decel="50000" fill="hold" nodeType="withEffect">
                                  <p:stCondLst>
                                    <p:cond delay="0"/>
                                  </p:stCondLst>
                                  <p:childTnLst>
                                    <p:animMotion origin="layout" path="M 8.33333E-7 -1.11111E-6 L -0.16441 0.26204 " pathEditMode="relative" rAng="0" ptsTypes="AA">
                                      <p:cBhvr>
                                        <p:cTn id="12" dur="2000" fill="hold"/>
                                        <p:tgtEl>
                                          <p:spTgt spid="30"/>
                                        </p:tgtEl>
                                        <p:attrNameLst>
                                          <p:attrName>ppt_x</p:attrName>
                                          <p:attrName>ppt_y</p:attrName>
                                        </p:attrNameLst>
                                      </p:cBhvr>
                                      <p:rCtr x="-8229" y="13102"/>
                                    </p:animMotion>
                                  </p:childTnLst>
                                </p:cTn>
                              </p:par>
                              <p:par>
                                <p:cTn id="13" presetID="42" presetClass="path" presetSubtype="0" accel="50000" decel="50000" fill="hold" nodeType="withEffect">
                                  <p:stCondLst>
                                    <p:cond delay="0"/>
                                  </p:stCondLst>
                                  <p:childTnLst>
                                    <p:animMotion origin="layout" path="M -3.61111E-6 4.07407E-6 L -0.17465 0.26597 " pathEditMode="relative" rAng="0" ptsTypes="AA">
                                      <p:cBhvr>
                                        <p:cTn id="14" dur="2000" fill="hold"/>
                                        <p:tgtEl>
                                          <p:spTgt spid="27"/>
                                        </p:tgtEl>
                                        <p:attrNameLst>
                                          <p:attrName>ppt_x</p:attrName>
                                          <p:attrName>ppt_y</p:attrName>
                                        </p:attrNameLst>
                                      </p:cBhvr>
                                      <p:rCtr x="-8733" y="13287"/>
                                    </p:animMotion>
                                  </p:childTnLst>
                                </p:cTn>
                              </p:par>
                              <p:par>
                                <p:cTn id="15" presetID="42" presetClass="path" presetSubtype="0" accel="50000" decel="50000" fill="hold" nodeType="withEffect">
                                  <p:stCondLst>
                                    <p:cond delay="0"/>
                                  </p:stCondLst>
                                  <p:childTnLst>
                                    <p:animMotion origin="layout" path="M -8.33333E-7 -3.7037E-7 L 0.12049 0.31829 " pathEditMode="relative" rAng="0" ptsTypes="AA">
                                      <p:cBhvr>
                                        <p:cTn id="16" dur="2000" fill="hold"/>
                                        <p:tgtEl>
                                          <p:spTgt spid="31"/>
                                        </p:tgtEl>
                                        <p:attrNameLst>
                                          <p:attrName>ppt_x</p:attrName>
                                          <p:attrName>ppt_y</p:attrName>
                                        </p:attrNameLst>
                                      </p:cBhvr>
                                      <p:rCtr x="6024" y="15903"/>
                                    </p:animMotion>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9" grpId="0"/>
      <p:bldP spid="25" grpId="0"/>
      <p:bldP spid="2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E75BC9F9-21B2-492E-B307-EF3984ABF9F6}"/>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5038284" y="2148757"/>
            <a:ext cx="336748" cy="1319993"/>
          </a:xfrm>
          <a:prstGeom prst="rect">
            <a:avLst/>
          </a:prstGeom>
        </p:spPr>
      </p:pic>
      <p:pic>
        <p:nvPicPr>
          <p:cNvPr id="18" name="Picture 17">
            <a:extLst>
              <a:ext uri="{FF2B5EF4-FFF2-40B4-BE49-F238E27FC236}">
                <a16:creationId xmlns:a16="http://schemas.microsoft.com/office/drawing/2014/main" id="{F7B03071-F44B-4C83-A850-A1EE57E228BB}"/>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4000531" y="2097378"/>
            <a:ext cx="336748" cy="1319993"/>
          </a:xfrm>
          <a:prstGeom prst="rect">
            <a:avLst/>
          </a:prstGeom>
        </p:spPr>
      </p:pic>
      <p:pic>
        <p:nvPicPr>
          <p:cNvPr id="17" name="Picture 16">
            <a:extLst>
              <a:ext uri="{FF2B5EF4-FFF2-40B4-BE49-F238E27FC236}">
                <a16:creationId xmlns:a16="http://schemas.microsoft.com/office/drawing/2014/main" id="{FAE1EF51-93CD-45D7-8B4F-C2B1F4EE3475}"/>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988500" y="2097378"/>
            <a:ext cx="336748" cy="1319993"/>
          </a:xfrm>
          <a:prstGeom prst="rect">
            <a:avLst/>
          </a:prstGeom>
        </p:spPr>
      </p:pic>
      <p:pic>
        <p:nvPicPr>
          <p:cNvPr id="16" name="Picture 15">
            <a:extLst>
              <a:ext uri="{FF2B5EF4-FFF2-40B4-BE49-F238E27FC236}">
                <a16:creationId xmlns:a16="http://schemas.microsoft.com/office/drawing/2014/main" id="{0C0B61CD-6486-4E7F-8738-11074BEACC53}"/>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1944700" y="2111391"/>
            <a:ext cx="336748" cy="1319993"/>
          </a:xfrm>
          <a:prstGeom prst="rect">
            <a:avLst/>
          </a:prstGeom>
        </p:spPr>
      </p:pic>
      <p:pic>
        <p:nvPicPr>
          <p:cNvPr id="13" name="Picture 12">
            <a:extLst>
              <a:ext uri="{FF2B5EF4-FFF2-40B4-BE49-F238E27FC236}">
                <a16:creationId xmlns:a16="http://schemas.microsoft.com/office/drawing/2014/main" id="{7D2C167E-7396-4D36-836A-278E73417A4F}"/>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4839703" y="2177102"/>
            <a:ext cx="336748" cy="1400831"/>
          </a:xfrm>
          <a:prstGeom prst="rect">
            <a:avLst/>
          </a:prstGeom>
        </p:spPr>
      </p:pic>
      <p:pic>
        <p:nvPicPr>
          <p:cNvPr id="12" name="Picture 11">
            <a:extLst>
              <a:ext uri="{FF2B5EF4-FFF2-40B4-BE49-F238E27FC236}">
                <a16:creationId xmlns:a16="http://schemas.microsoft.com/office/drawing/2014/main" id="{947C8F81-1B8A-4E33-9EDB-F3C2A0FA27DD}"/>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3836281" y="2160855"/>
            <a:ext cx="336748" cy="1400831"/>
          </a:xfrm>
          <a:prstGeom prst="rect">
            <a:avLst/>
          </a:prstGeom>
        </p:spPr>
      </p:pic>
      <p:pic>
        <p:nvPicPr>
          <p:cNvPr id="11" name="Picture 10">
            <a:extLst>
              <a:ext uri="{FF2B5EF4-FFF2-40B4-BE49-F238E27FC236}">
                <a16:creationId xmlns:a16="http://schemas.microsoft.com/office/drawing/2014/main" id="{A96C0E6D-3A1F-420C-8A34-4138DB45C5C3}"/>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815641" y="2198052"/>
            <a:ext cx="336748" cy="1400831"/>
          </a:xfrm>
          <a:prstGeom prst="rect">
            <a:avLst/>
          </a:prstGeom>
        </p:spPr>
      </p:pic>
      <p:pic>
        <p:nvPicPr>
          <p:cNvPr id="10" name="Picture 9">
            <a:extLst>
              <a:ext uri="{FF2B5EF4-FFF2-40B4-BE49-F238E27FC236}">
                <a16:creationId xmlns:a16="http://schemas.microsoft.com/office/drawing/2014/main" id="{01B9905A-C70C-4E23-AE8D-A3E48BC9F249}"/>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1748049" y="2198053"/>
            <a:ext cx="336748" cy="1400831"/>
          </a:xfrm>
          <a:prstGeom prst="rect">
            <a:avLst/>
          </a:prstGeom>
        </p:spPr>
      </p:pic>
      <p:pic>
        <p:nvPicPr>
          <p:cNvPr id="5" name="Content Placeholder 4" descr="A picture containing drawing, window&#10;&#10;Description automatically generated">
            <a:extLst>
              <a:ext uri="{FF2B5EF4-FFF2-40B4-BE49-F238E27FC236}">
                <a16:creationId xmlns:a16="http://schemas.microsoft.com/office/drawing/2014/main" id="{FC0C5792-E9A4-4056-B6AF-9ECFE9224B2A}"/>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343473" y="2323549"/>
            <a:ext cx="4373733" cy="1823268"/>
          </a:xfrm>
        </p:spPr>
      </p:pic>
      <p:sp>
        <p:nvSpPr>
          <p:cNvPr id="6" name="Rectangle 5">
            <a:extLst>
              <a:ext uri="{FF2B5EF4-FFF2-40B4-BE49-F238E27FC236}">
                <a16:creationId xmlns:a16="http://schemas.microsoft.com/office/drawing/2014/main" id="{212366D2-8FC9-42F8-94ED-014F1F853813}"/>
              </a:ext>
            </a:extLst>
          </p:cNvPr>
          <p:cNvSpPr/>
          <p:nvPr/>
        </p:nvSpPr>
        <p:spPr>
          <a:xfrm>
            <a:off x="2314730" y="4581128"/>
            <a:ext cx="7776864" cy="2074414"/>
          </a:xfrm>
          <a:prstGeom prst="rect">
            <a:avLst/>
          </a:prstGeom>
        </p:spPr>
        <p:txBody>
          <a:bodyPr wrap="square">
            <a:spAutoFit/>
          </a:bodyPr>
          <a:lstStyle/>
          <a:p>
            <a:pPr>
              <a:buNone/>
            </a:pPr>
            <a:r>
              <a:rPr lang="en-GB" dirty="0"/>
              <a:t>Mr Smith has ___ vases.</a:t>
            </a:r>
          </a:p>
          <a:p>
            <a:pPr>
              <a:buNone/>
            </a:pPr>
            <a:r>
              <a:rPr lang="en-GB" dirty="0"/>
              <a:t>There are ____ flowers in each vase. </a:t>
            </a:r>
          </a:p>
          <a:p>
            <a:endParaRPr lang="en-GB" dirty="0"/>
          </a:p>
          <a:p>
            <a:pPr>
              <a:buNone/>
            </a:pPr>
            <a:r>
              <a:rPr lang="en-GB" dirty="0"/>
              <a:t>How many flowers are there altogether? </a:t>
            </a:r>
          </a:p>
        </p:txBody>
      </p:sp>
      <p:sp>
        <p:nvSpPr>
          <p:cNvPr id="7" name="TextBox 6">
            <a:extLst>
              <a:ext uri="{FF2B5EF4-FFF2-40B4-BE49-F238E27FC236}">
                <a16:creationId xmlns:a16="http://schemas.microsoft.com/office/drawing/2014/main" id="{F2DBA380-ABA4-446F-825B-6726685404A4}"/>
              </a:ext>
            </a:extLst>
          </p:cNvPr>
          <p:cNvSpPr txBox="1"/>
          <p:nvPr/>
        </p:nvSpPr>
        <p:spPr>
          <a:xfrm>
            <a:off x="4287675" y="5095115"/>
            <a:ext cx="648072" cy="523220"/>
          </a:xfrm>
          <a:prstGeom prst="rect">
            <a:avLst/>
          </a:prstGeom>
          <a:noFill/>
        </p:spPr>
        <p:txBody>
          <a:bodyPr wrap="square" rtlCol="0">
            <a:spAutoFit/>
          </a:bodyPr>
          <a:lstStyle/>
          <a:p>
            <a:pPr>
              <a:buNone/>
            </a:pPr>
            <a:r>
              <a:rPr lang="en-GB" dirty="0"/>
              <a:t>5</a:t>
            </a:r>
          </a:p>
        </p:txBody>
      </p:sp>
      <p:sp>
        <p:nvSpPr>
          <p:cNvPr id="8" name="TextBox 7">
            <a:extLst>
              <a:ext uri="{FF2B5EF4-FFF2-40B4-BE49-F238E27FC236}">
                <a16:creationId xmlns:a16="http://schemas.microsoft.com/office/drawing/2014/main" id="{82002459-24A7-49AD-BFA2-5F819025AA75}"/>
              </a:ext>
            </a:extLst>
          </p:cNvPr>
          <p:cNvSpPr txBox="1"/>
          <p:nvPr/>
        </p:nvSpPr>
        <p:spPr>
          <a:xfrm>
            <a:off x="4699185" y="4581128"/>
            <a:ext cx="648072" cy="523220"/>
          </a:xfrm>
          <a:prstGeom prst="rect">
            <a:avLst/>
          </a:prstGeom>
          <a:noFill/>
        </p:spPr>
        <p:txBody>
          <a:bodyPr wrap="square" rtlCol="0">
            <a:spAutoFit/>
          </a:bodyPr>
          <a:lstStyle/>
          <a:p>
            <a:pPr>
              <a:buNone/>
            </a:pPr>
            <a:r>
              <a:rPr lang="en-GB" dirty="0"/>
              <a:t>9</a:t>
            </a:r>
          </a:p>
        </p:txBody>
      </p:sp>
      <p:pic>
        <p:nvPicPr>
          <p:cNvPr id="28" name="Picture 27">
            <a:extLst>
              <a:ext uri="{FF2B5EF4-FFF2-40B4-BE49-F238E27FC236}">
                <a16:creationId xmlns:a16="http://schemas.microsoft.com/office/drawing/2014/main" id="{3C6658CE-BB3D-4773-9450-1D50D7C43161}"/>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9033878" y="2129581"/>
            <a:ext cx="336748" cy="1319993"/>
          </a:xfrm>
          <a:prstGeom prst="rect">
            <a:avLst/>
          </a:prstGeom>
        </p:spPr>
      </p:pic>
      <p:pic>
        <p:nvPicPr>
          <p:cNvPr id="29" name="Picture 28">
            <a:extLst>
              <a:ext uri="{FF2B5EF4-FFF2-40B4-BE49-F238E27FC236}">
                <a16:creationId xmlns:a16="http://schemas.microsoft.com/office/drawing/2014/main" id="{0F09B3C7-985B-418E-8029-189DF5A72556}"/>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7996125" y="2078202"/>
            <a:ext cx="336748" cy="1319993"/>
          </a:xfrm>
          <a:prstGeom prst="rect">
            <a:avLst/>
          </a:prstGeom>
        </p:spPr>
      </p:pic>
      <p:pic>
        <p:nvPicPr>
          <p:cNvPr id="30" name="Picture 29">
            <a:extLst>
              <a:ext uri="{FF2B5EF4-FFF2-40B4-BE49-F238E27FC236}">
                <a16:creationId xmlns:a16="http://schemas.microsoft.com/office/drawing/2014/main" id="{B944981A-4798-4D3C-A559-5B16D9A096C6}"/>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6984094" y="2078202"/>
            <a:ext cx="336748" cy="1319993"/>
          </a:xfrm>
          <a:prstGeom prst="rect">
            <a:avLst/>
          </a:prstGeom>
        </p:spPr>
      </p:pic>
      <p:pic>
        <p:nvPicPr>
          <p:cNvPr id="31" name="Picture 30">
            <a:extLst>
              <a:ext uri="{FF2B5EF4-FFF2-40B4-BE49-F238E27FC236}">
                <a16:creationId xmlns:a16="http://schemas.microsoft.com/office/drawing/2014/main" id="{2384B737-7233-487C-96CC-223CA2EB074F}"/>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5940294" y="2092215"/>
            <a:ext cx="336748" cy="1319993"/>
          </a:xfrm>
          <a:prstGeom prst="rect">
            <a:avLst/>
          </a:prstGeom>
        </p:spPr>
      </p:pic>
      <p:pic>
        <p:nvPicPr>
          <p:cNvPr id="32" name="Picture 31">
            <a:extLst>
              <a:ext uri="{FF2B5EF4-FFF2-40B4-BE49-F238E27FC236}">
                <a16:creationId xmlns:a16="http://schemas.microsoft.com/office/drawing/2014/main" id="{893F5C51-9692-4D86-A3D9-DBCAEAEAAC0A}"/>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8835297" y="2157926"/>
            <a:ext cx="336748" cy="1400831"/>
          </a:xfrm>
          <a:prstGeom prst="rect">
            <a:avLst/>
          </a:prstGeom>
        </p:spPr>
      </p:pic>
      <p:pic>
        <p:nvPicPr>
          <p:cNvPr id="33" name="Picture 32">
            <a:extLst>
              <a:ext uri="{FF2B5EF4-FFF2-40B4-BE49-F238E27FC236}">
                <a16:creationId xmlns:a16="http://schemas.microsoft.com/office/drawing/2014/main" id="{0037A07D-31FC-4CD3-81C5-CC4582A2B512}"/>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7831875" y="2141679"/>
            <a:ext cx="336748" cy="1400831"/>
          </a:xfrm>
          <a:prstGeom prst="rect">
            <a:avLst/>
          </a:prstGeom>
        </p:spPr>
      </p:pic>
      <p:pic>
        <p:nvPicPr>
          <p:cNvPr id="34" name="Picture 33">
            <a:extLst>
              <a:ext uri="{FF2B5EF4-FFF2-40B4-BE49-F238E27FC236}">
                <a16:creationId xmlns:a16="http://schemas.microsoft.com/office/drawing/2014/main" id="{0AFDF2CB-57CE-4163-8EB6-54F5287A1D10}"/>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6811235" y="2178876"/>
            <a:ext cx="336748" cy="1400831"/>
          </a:xfrm>
          <a:prstGeom prst="rect">
            <a:avLst/>
          </a:prstGeom>
        </p:spPr>
      </p:pic>
      <p:pic>
        <p:nvPicPr>
          <p:cNvPr id="35" name="Picture 34">
            <a:extLst>
              <a:ext uri="{FF2B5EF4-FFF2-40B4-BE49-F238E27FC236}">
                <a16:creationId xmlns:a16="http://schemas.microsoft.com/office/drawing/2014/main" id="{91C7DC66-D3CD-4B96-84DD-DDE94BB0793E}"/>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5743643" y="2178877"/>
            <a:ext cx="336748" cy="1400831"/>
          </a:xfrm>
          <a:prstGeom prst="rect">
            <a:avLst/>
          </a:prstGeom>
        </p:spPr>
      </p:pic>
      <p:pic>
        <p:nvPicPr>
          <p:cNvPr id="36" name="Content Placeholder 4" descr="A picture containing drawing, window&#10;&#10;Description automatically generated">
            <a:extLst>
              <a:ext uri="{FF2B5EF4-FFF2-40B4-BE49-F238E27FC236}">
                <a16:creationId xmlns:a16="http://schemas.microsoft.com/office/drawing/2014/main" id="{6C070A2B-1EFE-4168-92FB-FECC449A8089}"/>
              </a:ext>
            </a:extLst>
          </p:cNvPr>
          <p:cNvPicPr>
            <a:picLocks noChangeAspect="1"/>
          </p:cNvPicPr>
          <p:nvPr/>
        </p:nvPicPr>
        <p:blipFill rotWithShape="1">
          <a:blip r:embed="rId4">
            <a:extLst>
              <a:ext uri="{28A0092B-C50C-407E-A947-70E740481C1C}">
                <a14:useLocalDpi xmlns:a14="http://schemas.microsoft.com/office/drawing/2010/main" val="0"/>
              </a:ext>
            </a:extLst>
          </a:blip>
          <a:srcRect l="2952"/>
          <a:stretch/>
        </p:blipFill>
        <p:spPr bwMode="auto">
          <a:xfrm>
            <a:off x="5468193" y="2325812"/>
            <a:ext cx="4244606"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 name="Group 37">
            <a:extLst>
              <a:ext uri="{FF2B5EF4-FFF2-40B4-BE49-F238E27FC236}">
                <a16:creationId xmlns:a16="http://schemas.microsoft.com/office/drawing/2014/main" id="{C65F1C3A-268A-4C5B-BEB5-101A205FB872}"/>
              </a:ext>
            </a:extLst>
          </p:cNvPr>
          <p:cNvGrpSpPr/>
          <p:nvPr/>
        </p:nvGrpSpPr>
        <p:grpSpPr>
          <a:xfrm>
            <a:off x="9424079" y="2082705"/>
            <a:ext cx="1130790" cy="2056866"/>
            <a:chOff x="2195736" y="2938957"/>
            <a:chExt cx="1130790" cy="2056866"/>
          </a:xfrm>
        </p:grpSpPr>
        <p:pic>
          <p:nvPicPr>
            <p:cNvPr id="39" name="Picture 38">
              <a:extLst>
                <a:ext uri="{FF2B5EF4-FFF2-40B4-BE49-F238E27FC236}">
                  <a16:creationId xmlns:a16="http://schemas.microsoft.com/office/drawing/2014/main" id="{CC7B4C6F-3899-4C98-AC4C-2D5E189F6006}"/>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40" name="Picture 39">
              <a:extLst>
                <a:ext uri="{FF2B5EF4-FFF2-40B4-BE49-F238E27FC236}">
                  <a16:creationId xmlns:a16="http://schemas.microsoft.com/office/drawing/2014/main" id="{14A5FE33-5FCC-407F-9E14-22EC0600014B}"/>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41" name="Content Placeholder 4" descr="A picture containing drawing, window&#10;&#10;Description automatically generated">
              <a:extLst>
                <a:ext uri="{FF2B5EF4-FFF2-40B4-BE49-F238E27FC236}">
                  <a16:creationId xmlns:a16="http://schemas.microsoft.com/office/drawing/2014/main" id="{C63365EE-2A9D-43CB-A29E-529A77D71F79}"/>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885971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Group 98">
            <a:extLst>
              <a:ext uri="{FF2B5EF4-FFF2-40B4-BE49-F238E27FC236}">
                <a16:creationId xmlns:a16="http://schemas.microsoft.com/office/drawing/2014/main" id="{5EA0E58A-072A-4A36-A844-31B1EC5FE977}"/>
              </a:ext>
            </a:extLst>
          </p:cNvPr>
          <p:cNvGrpSpPr/>
          <p:nvPr/>
        </p:nvGrpSpPr>
        <p:grpSpPr>
          <a:xfrm>
            <a:off x="2927648" y="1124744"/>
            <a:ext cx="5538192" cy="1368152"/>
            <a:chOff x="762000" y="1772816"/>
            <a:chExt cx="7866231" cy="2056866"/>
          </a:xfrm>
        </p:grpSpPr>
        <p:grpSp>
          <p:nvGrpSpPr>
            <p:cNvPr id="23" name="Group 22">
              <a:extLst>
                <a:ext uri="{FF2B5EF4-FFF2-40B4-BE49-F238E27FC236}">
                  <a16:creationId xmlns:a16="http://schemas.microsoft.com/office/drawing/2014/main" id="{CFB67B2C-4176-48ED-A8B7-C8AFD2902037}"/>
                </a:ext>
              </a:extLst>
            </p:cNvPr>
            <p:cNvGrpSpPr/>
            <p:nvPr/>
          </p:nvGrpSpPr>
          <p:grpSpPr>
            <a:xfrm>
              <a:off x="762000" y="1772816"/>
              <a:ext cx="1130790" cy="2056866"/>
              <a:chOff x="2195736" y="2938957"/>
              <a:chExt cx="1130790" cy="2056866"/>
            </a:xfrm>
          </p:grpSpPr>
          <p:pic>
            <p:nvPicPr>
              <p:cNvPr id="16" name="Picture 15">
                <a:extLst>
                  <a:ext uri="{FF2B5EF4-FFF2-40B4-BE49-F238E27FC236}">
                    <a16:creationId xmlns:a16="http://schemas.microsoft.com/office/drawing/2014/main" id="{092977CE-04EB-47F3-88AF-675B62A82260}"/>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20" name="Picture 19">
                <a:extLst>
                  <a:ext uri="{FF2B5EF4-FFF2-40B4-BE49-F238E27FC236}">
                    <a16:creationId xmlns:a16="http://schemas.microsoft.com/office/drawing/2014/main" id="{29608DE8-A637-48F9-B545-202912E7C094}"/>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21" name="Content Placeholder 4" descr="A picture containing drawing, window&#10;&#10;Description automatically generated">
                <a:extLst>
                  <a:ext uri="{FF2B5EF4-FFF2-40B4-BE49-F238E27FC236}">
                    <a16:creationId xmlns:a16="http://schemas.microsoft.com/office/drawing/2014/main" id="{8CCC54C1-617A-44A5-89BE-C0B178C5F138}"/>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7" name="Group 66">
              <a:extLst>
                <a:ext uri="{FF2B5EF4-FFF2-40B4-BE49-F238E27FC236}">
                  <a16:creationId xmlns:a16="http://schemas.microsoft.com/office/drawing/2014/main" id="{E3CD6B84-6E58-4922-B2E7-C93D5C05C428}"/>
                </a:ext>
              </a:extLst>
            </p:cNvPr>
            <p:cNvGrpSpPr/>
            <p:nvPr/>
          </p:nvGrpSpPr>
          <p:grpSpPr>
            <a:xfrm>
              <a:off x="1603930" y="1772816"/>
              <a:ext cx="1130790" cy="2056866"/>
              <a:chOff x="2195736" y="2938957"/>
              <a:chExt cx="1130790" cy="2056866"/>
            </a:xfrm>
          </p:grpSpPr>
          <p:pic>
            <p:nvPicPr>
              <p:cNvPr id="68" name="Picture 67">
                <a:extLst>
                  <a:ext uri="{FF2B5EF4-FFF2-40B4-BE49-F238E27FC236}">
                    <a16:creationId xmlns:a16="http://schemas.microsoft.com/office/drawing/2014/main" id="{75B652DC-4C28-4988-A160-C61C98B5FE46}"/>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69" name="Picture 68">
                <a:extLst>
                  <a:ext uri="{FF2B5EF4-FFF2-40B4-BE49-F238E27FC236}">
                    <a16:creationId xmlns:a16="http://schemas.microsoft.com/office/drawing/2014/main" id="{F201180C-54AE-44A6-A937-112F742344E5}"/>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70" name="Content Placeholder 4" descr="A picture containing drawing, window&#10;&#10;Description automatically generated">
                <a:extLst>
                  <a:ext uri="{FF2B5EF4-FFF2-40B4-BE49-F238E27FC236}">
                    <a16:creationId xmlns:a16="http://schemas.microsoft.com/office/drawing/2014/main" id="{7EDB4863-0812-4895-8A8E-B6D4D2783E36}"/>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1" name="Group 70">
              <a:extLst>
                <a:ext uri="{FF2B5EF4-FFF2-40B4-BE49-F238E27FC236}">
                  <a16:creationId xmlns:a16="http://schemas.microsoft.com/office/drawing/2014/main" id="{51F47123-7142-45FD-869D-F07087D8D705}"/>
                </a:ext>
              </a:extLst>
            </p:cNvPr>
            <p:cNvGrpSpPr/>
            <p:nvPr/>
          </p:nvGrpSpPr>
          <p:grpSpPr>
            <a:xfrm>
              <a:off x="2445860" y="1772816"/>
              <a:ext cx="1130790" cy="2056866"/>
              <a:chOff x="2195736" y="2938957"/>
              <a:chExt cx="1130790" cy="2056866"/>
            </a:xfrm>
          </p:grpSpPr>
          <p:pic>
            <p:nvPicPr>
              <p:cNvPr id="72" name="Picture 71">
                <a:extLst>
                  <a:ext uri="{FF2B5EF4-FFF2-40B4-BE49-F238E27FC236}">
                    <a16:creationId xmlns:a16="http://schemas.microsoft.com/office/drawing/2014/main" id="{F3E51877-E617-4D7C-BFE5-7B52966B2482}"/>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73" name="Picture 72">
                <a:extLst>
                  <a:ext uri="{FF2B5EF4-FFF2-40B4-BE49-F238E27FC236}">
                    <a16:creationId xmlns:a16="http://schemas.microsoft.com/office/drawing/2014/main" id="{5291F1BE-07A8-4840-ABAB-6C79DEBDC490}"/>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74" name="Content Placeholder 4" descr="A picture containing drawing, window&#10;&#10;Description automatically generated">
                <a:extLst>
                  <a:ext uri="{FF2B5EF4-FFF2-40B4-BE49-F238E27FC236}">
                    <a16:creationId xmlns:a16="http://schemas.microsoft.com/office/drawing/2014/main" id="{CA9364A0-9E54-4C54-98AC-B80C48B30F63}"/>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5" name="Group 74">
              <a:extLst>
                <a:ext uri="{FF2B5EF4-FFF2-40B4-BE49-F238E27FC236}">
                  <a16:creationId xmlns:a16="http://schemas.microsoft.com/office/drawing/2014/main" id="{7021A779-37BE-457B-A61D-F5EEE3452378}"/>
                </a:ext>
              </a:extLst>
            </p:cNvPr>
            <p:cNvGrpSpPr/>
            <p:nvPr/>
          </p:nvGrpSpPr>
          <p:grpSpPr>
            <a:xfrm>
              <a:off x="3287790" y="1772816"/>
              <a:ext cx="1130790" cy="2056866"/>
              <a:chOff x="2195736" y="2938957"/>
              <a:chExt cx="1130790" cy="2056866"/>
            </a:xfrm>
          </p:grpSpPr>
          <p:pic>
            <p:nvPicPr>
              <p:cNvPr id="76" name="Picture 75">
                <a:extLst>
                  <a:ext uri="{FF2B5EF4-FFF2-40B4-BE49-F238E27FC236}">
                    <a16:creationId xmlns:a16="http://schemas.microsoft.com/office/drawing/2014/main" id="{E1F7C8B2-2300-448D-A04F-490D95E51C37}"/>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77" name="Picture 76">
                <a:extLst>
                  <a:ext uri="{FF2B5EF4-FFF2-40B4-BE49-F238E27FC236}">
                    <a16:creationId xmlns:a16="http://schemas.microsoft.com/office/drawing/2014/main" id="{E4A74EA5-369A-4177-B8EB-12DA6F1BEAEB}"/>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78" name="Content Placeholder 4" descr="A picture containing drawing, window&#10;&#10;Description automatically generated">
                <a:extLst>
                  <a:ext uri="{FF2B5EF4-FFF2-40B4-BE49-F238E27FC236}">
                    <a16:creationId xmlns:a16="http://schemas.microsoft.com/office/drawing/2014/main" id="{494B4333-B4A6-49A4-8FA0-3D4F8B4FED9A}"/>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9" name="Group 78">
              <a:extLst>
                <a:ext uri="{FF2B5EF4-FFF2-40B4-BE49-F238E27FC236}">
                  <a16:creationId xmlns:a16="http://schemas.microsoft.com/office/drawing/2014/main" id="{AB669C4A-1EF7-4359-B68D-33660B1193DE}"/>
                </a:ext>
              </a:extLst>
            </p:cNvPr>
            <p:cNvGrpSpPr/>
            <p:nvPr/>
          </p:nvGrpSpPr>
          <p:grpSpPr>
            <a:xfrm>
              <a:off x="4129720" y="1772816"/>
              <a:ext cx="1130790" cy="2056866"/>
              <a:chOff x="2195736" y="2938957"/>
              <a:chExt cx="1130790" cy="2056866"/>
            </a:xfrm>
          </p:grpSpPr>
          <p:pic>
            <p:nvPicPr>
              <p:cNvPr id="80" name="Picture 79">
                <a:extLst>
                  <a:ext uri="{FF2B5EF4-FFF2-40B4-BE49-F238E27FC236}">
                    <a16:creationId xmlns:a16="http://schemas.microsoft.com/office/drawing/2014/main" id="{D1506BF6-3557-42E1-B1E5-7154CE2146CB}"/>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81" name="Picture 80">
                <a:extLst>
                  <a:ext uri="{FF2B5EF4-FFF2-40B4-BE49-F238E27FC236}">
                    <a16:creationId xmlns:a16="http://schemas.microsoft.com/office/drawing/2014/main" id="{40E7D27A-E789-4D34-99F1-E20DB19BFEA9}"/>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82" name="Content Placeholder 4" descr="A picture containing drawing, window&#10;&#10;Description automatically generated">
                <a:extLst>
                  <a:ext uri="{FF2B5EF4-FFF2-40B4-BE49-F238E27FC236}">
                    <a16:creationId xmlns:a16="http://schemas.microsoft.com/office/drawing/2014/main" id="{A8EB0B52-749C-4960-A14D-BCF5B57FE540}"/>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3" name="Group 82">
              <a:extLst>
                <a:ext uri="{FF2B5EF4-FFF2-40B4-BE49-F238E27FC236}">
                  <a16:creationId xmlns:a16="http://schemas.microsoft.com/office/drawing/2014/main" id="{F2040BD7-C21F-4C48-B9F5-903BD4F2D912}"/>
                </a:ext>
              </a:extLst>
            </p:cNvPr>
            <p:cNvGrpSpPr/>
            <p:nvPr/>
          </p:nvGrpSpPr>
          <p:grpSpPr>
            <a:xfrm>
              <a:off x="4971650" y="1772816"/>
              <a:ext cx="1130790" cy="2056866"/>
              <a:chOff x="2195736" y="2938957"/>
              <a:chExt cx="1130790" cy="2056866"/>
            </a:xfrm>
          </p:grpSpPr>
          <p:pic>
            <p:nvPicPr>
              <p:cNvPr id="84" name="Picture 83">
                <a:extLst>
                  <a:ext uri="{FF2B5EF4-FFF2-40B4-BE49-F238E27FC236}">
                    <a16:creationId xmlns:a16="http://schemas.microsoft.com/office/drawing/2014/main" id="{56149CF4-FD90-4A37-8EA6-61EA2B0C12BC}"/>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85" name="Picture 84">
                <a:extLst>
                  <a:ext uri="{FF2B5EF4-FFF2-40B4-BE49-F238E27FC236}">
                    <a16:creationId xmlns:a16="http://schemas.microsoft.com/office/drawing/2014/main" id="{AD1192D6-8646-499D-9800-AC4F61CE3396}"/>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86" name="Content Placeholder 4" descr="A picture containing drawing, window&#10;&#10;Description automatically generated">
                <a:extLst>
                  <a:ext uri="{FF2B5EF4-FFF2-40B4-BE49-F238E27FC236}">
                    <a16:creationId xmlns:a16="http://schemas.microsoft.com/office/drawing/2014/main" id="{89267021-B3E6-429C-9A55-DD406AB40070}"/>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7" name="Group 86">
              <a:extLst>
                <a:ext uri="{FF2B5EF4-FFF2-40B4-BE49-F238E27FC236}">
                  <a16:creationId xmlns:a16="http://schemas.microsoft.com/office/drawing/2014/main" id="{91A7F711-D437-4686-923E-9D2C27318519}"/>
                </a:ext>
              </a:extLst>
            </p:cNvPr>
            <p:cNvGrpSpPr/>
            <p:nvPr/>
          </p:nvGrpSpPr>
          <p:grpSpPr>
            <a:xfrm>
              <a:off x="5813580" y="1772816"/>
              <a:ext cx="1130790" cy="2056866"/>
              <a:chOff x="2195736" y="2938957"/>
              <a:chExt cx="1130790" cy="2056866"/>
            </a:xfrm>
          </p:grpSpPr>
          <p:pic>
            <p:nvPicPr>
              <p:cNvPr id="88" name="Picture 87">
                <a:extLst>
                  <a:ext uri="{FF2B5EF4-FFF2-40B4-BE49-F238E27FC236}">
                    <a16:creationId xmlns:a16="http://schemas.microsoft.com/office/drawing/2014/main" id="{AD3CC537-527B-4712-B609-28FD3006BA2E}"/>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89" name="Picture 88">
                <a:extLst>
                  <a:ext uri="{FF2B5EF4-FFF2-40B4-BE49-F238E27FC236}">
                    <a16:creationId xmlns:a16="http://schemas.microsoft.com/office/drawing/2014/main" id="{03C48152-2224-4527-88D3-F056588330C5}"/>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90" name="Content Placeholder 4" descr="A picture containing drawing, window&#10;&#10;Description automatically generated">
                <a:extLst>
                  <a:ext uri="{FF2B5EF4-FFF2-40B4-BE49-F238E27FC236}">
                    <a16:creationId xmlns:a16="http://schemas.microsoft.com/office/drawing/2014/main" id="{209D44D5-3D73-4BFA-A65B-4B7C9348EAD0}"/>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1" name="Group 90">
              <a:extLst>
                <a:ext uri="{FF2B5EF4-FFF2-40B4-BE49-F238E27FC236}">
                  <a16:creationId xmlns:a16="http://schemas.microsoft.com/office/drawing/2014/main" id="{425E6B38-F35A-4A77-9B86-00988D4AE424}"/>
                </a:ext>
              </a:extLst>
            </p:cNvPr>
            <p:cNvGrpSpPr/>
            <p:nvPr/>
          </p:nvGrpSpPr>
          <p:grpSpPr>
            <a:xfrm>
              <a:off x="6655510" y="1772816"/>
              <a:ext cx="1130790" cy="2056866"/>
              <a:chOff x="2195736" y="2938957"/>
              <a:chExt cx="1130790" cy="2056866"/>
            </a:xfrm>
          </p:grpSpPr>
          <p:pic>
            <p:nvPicPr>
              <p:cNvPr id="92" name="Picture 91">
                <a:extLst>
                  <a:ext uri="{FF2B5EF4-FFF2-40B4-BE49-F238E27FC236}">
                    <a16:creationId xmlns:a16="http://schemas.microsoft.com/office/drawing/2014/main" id="{BE32ED35-0CA3-490C-8F7A-0CFBE6E25CB7}"/>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93" name="Picture 92">
                <a:extLst>
                  <a:ext uri="{FF2B5EF4-FFF2-40B4-BE49-F238E27FC236}">
                    <a16:creationId xmlns:a16="http://schemas.microsoft.com/office/drawing/2014/main" id="{4A533FCC-54CD-4DAB-B389-8E765F0E784B}"/>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94" name="Content Placeholder 4" descr="A picture containing drawing, window&#10;&#10;Description automatically generated">
                <a:extLst>
                  <a:ext uri="{FF2B5EF4-FFF2-40B4-BE49-F238E27FC236}">
                    <a16:creationId xmlns:a16="http://schemas.microsoft.com/office/drawing/2014/main" id="{E23B31BF-22A8-4D5C-954E-2E5960FFE100}"/>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5" name="Group 94">
              <a:extLst>
                <a:ext uri="{FF2B5EF4-FFF2-40B4-BE49-F238E27FC236}">
                  <a16:creationId xmlns:a16="http://schemas.microsoft.com/office/drawing/2014/main" id="{64B35F80-45FC-49BB-BD74-25FD0429187C}"/>
                </a:ext>
              </a:extLst>
            </p:cNvPr>
            <p:cNvGrpSpPr/>
            <p:nvPr/>
          </p:nvGrpSpPr>
          <p:grpSpPr>
            <a:xfrm>
              <a:off x="7497441" y="1772816"/>
              <a:ext cx="1130790" cy="2056866"/>
              <a:chOff x="2195736" y="2938957"/>
              <a:chExt cx="1130790" cy="2056866"/>
            </a:xfrm>
          </p:grpSpPr>
          <p:pic>
            <p:nvPicPr>
              <p:cNvPr id="96" name="Picture 95">
                <a:extLst>
                  <a:ext uri="{FF2B5EF4-FFF2-40B4-BE49-F238E27FC236}">
                    <a16:creationId xmlns:a16="http://schemas.microsoft.com/office/drawing/2014/main" id="{6C669049-AA2E-4CD6-9398-0E3687CCE1E0}"/>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97" name="Picture 96">
                <a:extLst>
                  <a:ext uri="{FF2B5EF4-FFF2-40B4-BE49-F238E27FC236}">
                    <a16:creationId xmlns:a16="http://schemas.microsoft.com/office/drawing/2014/main" id="{D4CEEFBC-8B36-4529-843E-FA01F7B4D262}"/>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98" name="Content Placeholder 4" descr="A picture containing drawing, window&#10;&#10;Description automatically generated">
                <a:extLst>
                  <a:ext uri="{FF2B5EF4-FFF2-40B4-BE49-F238E27FC236}">
                    <a16:creationId xmlns:a16="http://schemas.microsoft.com/office/drawing/2014/main" id="{537BED3C-956A-4C6F-B8FE-6F5B83DE4339}"/>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00" name="TextBox 99">
            <a:extLst>
              <a:ext uri="{FF2B5EF4-FFF2-40B4-BE49-F238E27FC236}">
                <a16:creationId xmlns:a16="http://schemas.microsoft.com/office/drawing/2014/main" id="{AF77E4F1-23DC-418E-99CD-9ECA3AD9E30C}"/>
              </a:ext>
            </a:extLst>
          </p:cNvPr>
          <p:cNvSpPr txBox="1"/>
          <p:nvPr/>
        </p:nvSpPr>
        <p:spPr>
          <a:xfrm>
            <a:off x="4463614" y="2905780"/>
            <a:ext cx="4619117" cy="523220"/>
          </a:xfrm>
          <a:prstGeom prst="rect">
            <a:avLst/>
          </a:prstGeom>
          <a:noFill/>
        </p:spPr>
        <p:txBody>
          <a:bodyPr wrap="square" rtlCol="0">
            <a:spAutoFit/>
          </a:bodyPr>
          <a:lstStyle/>
          <a:p>
            <a:pPr>
              <a:buNone/>
            </a:pPr>
            <a:r>
              <a:rPr lang="en-GB" dirty="0"/>
              <a:t>True or false? </a:t>
            </a:r>
          </a:p>
        </p:txBody>
      </p:sp>
      <p:sp>
        <p:nvSpPr>
          <p:cNvPr id="101" name="TextBox 100">
            <a:extLst>
              <a:ext uri="{FF2B5EF4-FFF2-40B4-BE49-F238E27FC236}">
                <a16:creationId xmlns:a16="http://schemas.microsoft.com/office/drawing/2014/main" id="{AF354644-7E40-487F-9766-509C9359AE08}"/>
              </a:ext>
            </a:extLst>
          </p:cNvPr>
          <p:cNvSpPr txBox="1"/>
          <p:nvPr/>
        </p:nvSpPr>
        <p:spPr>
          <a:xfrm>
            <a:off x="4183496" y="3841884"/>
            <a:ext cx="6264696" cy="523220"/>
          </a:xfrm>
          <a:prstGeom prst="rect">
            <a:avLst/>
          </a:prstGeom>
          <a:noFill/>
        </p:spPr>
        <p:txBody>
          <a:bodyPr wrap="square" rtlCol="0">
            <a:spAutoFit/>
          </a:bodyPr>
          <a:lstStyle/>
          <a:p>
            <a:pPr>
              <a:buNone/>
            </a:pPr>
            <a:r>
              <a:rPr lang="en-GB" dirty="0"/>
              <a:t>9 x 5 = 5 x 5 + 4 x 5</a:t>
            </a:r>
          </a:p>
        </p:txBody>
      </p:sp>
    </p:spTree>
    <p:extLst>
      <p:ext uri="{BB962C8B-B14F-4D97-AF65-F5344CB8AC3E}">
        <p14:creationId xmlns:p14="http://schemas.microsoft.com/office/powerpoint/2010/main" val="3151801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Group 98">
            <a:extLst>
              <a:ext uri="{FF2B5EF4-FFF2-40B4-BE49-F238E27FC236}">
                <a16:creationId xmlns:a16="http://schemas.microsoft.com/office/drawing/2014/main" id="{5EA0E58A-072A-4A36-A844-31B1EC5FE977}"/>
              </a:ext>
            </a:extLst>
          </p:cNvPr>
          <p:cNvGrpSpPr/>
          <p:nvPr/>
        </p:nvGrpSpPr>
        <p:grpSpPr>
          <a:xfrm>
            <a:off x="2927648" y="1124744"/>
            <a:ext cx="5538192" cy="1368152"/>
            <a:chOff x="762000" y="1772816"/>
            <a:chExt cx="7866231" cy="2056866"/>
          </a:xfrm>
        </p:grpSpPr>
        <p:grpSp>
          <p:nvGrpSpPr>
            <p:cNvPr id="23" name="Group 22">
              <a:extLst>
                <a:ext uri="{FF2B5EF4-FFF2-40B4-BE49-F238E27FC236}">
                  <a16:creationId xmlns:a16="http://schemas.microsoft.com/office/drawing/2014/main" id="{CFB67B2C-4176-48ED-A8B7-C8AFD2902037}"/>
                </a:ext>
              </a:extLst>
            </p:cNvPr>
            <p:cNvGrpSpPr/>
            <p:nvPr/>
          </p:nvGrpSpPr>
          <p:grpSpPr>
            <a:xfrm>
              <a:off x="762000" y="1772816"/>
              <a:ext cx="1130790" cy="2056866"/>
              <a:chOff x="2195736" y="2938957"/>
              <a:chExt cx="1130790" cy="2056866"/>
            </a:xfrm>
          </p:grpSpPr>
          <p:pic>
            <p:nvPicPr>
              <p:cNvPr id="16" name="Picture 15">
                <a:extLst>
                  <a:ext uri="{FF2B5EF4-FFF2-40B4-BE49-F238E27FC236}">
                    <a16:creationId xmlns:a16="http://schemas.microsoft.com/office/drawing/2014/main" id="{092977CE-04EB-47F3-88AF-675B62A82260}"/>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20" name="Picture 19">
                <a:extLst>
                  <a:ext uri="{FF2B5EF4-FFF2-40B4-BE49-F238E27FC236}">
                    <a16:creationId xmlns:a16="http://schemas.microsoft.com/office/drawing/2014/main" id="{29608DE8-A637-48F9-B545-202912E7C094}"/>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21" name="Content Placeholder 4" descr="A picture containing drawing, window&#10;&#10;Description automatically generated">
                <a:extLst>
                  <a:ext uri="{FF2B5EF4-FFF2-40B4-BE49-F238E27FC236}">
                    <a16:creationId xmlns:a16="http://schemas.microsoft.com/office/drawing/2014/main" id="{8CCC54C1-617A-44A5-89BE-C0B178C5F138}"/>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7" name="Group 66">
              <a:extLst>
                <a:ext uri="{FF2B5EF4-FFF2-40B4-BE49-F238E27FC236}">
                  <a16:creationId xmlns:a16="http://schemas.microsoft.com/office/drawing/2014/main" id="{E3CD6B84-6E58-4922-B2E7-C93D5C05C428}"/>
                </a:ext>
              </a:extLst>
            </p:cNvPr>
            <p:cNvGrpSpPr/>
            <p:nvPr/>
          </p:nvGrpSpPr>
          <p:grpSpPr>
            <a:xfrm>
              <a:off x="1603930" y="1772816"/>
              <a:ext cx="1130790" cy="2056866"/>
              <a:chOff x="2195736" y="2938957"/>
              <a:chExt cx="1130790" cy="2056866"/>
            </a:xfrm>
          </p:grpSpPr>
          <p:pic>
            <p:nvPicPr>
              <p:cNvPr id="68" name="Picture 67">
                <a:extLst>
                  <a:ext uri="{FF2B5EF4-FFF2-40B4-BE49-F238E27FC236}">
                    <a16:creationId xmlns:a16="http://schemas.microsoft.com/office/drawing/2014/main" id="{75B652DC-4C28-4988-A160-C61C98B5FE46}"/>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69" name="Picture 68">
                <a:extLst>
                  <a:ext uri="{FF2B5EF4-FFF2-40B4-BE49-F238E27FC236}">
                    <a16:creationId xmlns:a16="http://schemas.microsoft.com/office/drawing/2014/main" id="{F201180C-54AE-44A6-A937-112F742344E5}"/>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70" name="Content Placeholder 4" descr="A picture containing drawing, window&#10;&#10;Description automatically generated">
                <a:extLst>
                  <a:ext uri="{FF2B5EF4-FFF2-40B4-BE49-F238E27FC236}">
                    <a16:creationId xmlns:a16="http://schemas.microsoft.com/office/drawing/2014/main" id="{7EDB4863-0812-4895-8A8E-B6D4D2783E36}"/>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1" name="Group 70">
              <a:extLst>
                <a:ext uri="{FF2B5EF4-FFF2-40B4-BE49-F238E27FC236}">
                  <a16:creationId xmlns:a16="http://schemas.microsoft.com/office/drawing/2014/main" id="{51F47123-7142-45FD-869D-F07087D8D705}"/>
                </a:ext>
              </a:extLst>
            </p:cNvPr>
            <p:cNvGrpSpPr/>
            <p:nvPr/>
          </p:nvGrpSpPr>
          <p:grpSpPr>
            <a:xfrm>
              <a:off x="2445860" y="1772816"/>
              <a:ext cx="1130790" cy="2056866"/>
              <a:chOff x="2195736" y="2938957"/>
              <a:chExt cx="1130790" cy="2056866"/>
            </a:xfrm>
          </p:grpSpPr>
          <p:pic>
            <p:nvPicPr>
              <p:cNvPr id="72" name="Picture 71">
                <a:extLst>
                  <a:ext uri="{FF2B5EF4-FFF2-40B4-BE49-F238E27FC236}">
                    <a16:creationId xmlns:a16="http://schemas.microsoft.com/office/drawing/2014/main" id="{F3E51877-E617-4D7C-BFE5-7B52966B2482}"/>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73" name="Picture 72">
                <a:extLst>
                  <a:ext uri="{FF2B5EF4-FFF2-40B4-BE49-F238E27FC236}">
                    <a16:creationId xmlns:a16="http://schemas.microsoft.com/office/drawing/2014/main" id="{5291F1BE-07A8-4840-ABAB-6C79DEBDC490}"/>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74" name="Content Placeholder 4" descr="A picture containing drawing, window&#10;&#10;Description automatically generated">
                <a:extLst>
                  <a:ext uri="{FF2B5EF4-FFF2-40B4-BE49-F238E27FC236}">
                    <a16:creationId xmlns:a16="http://schemas.microsoft.com/office/drawing/2014/main" id="{CA9364A0-9E54-4C54-98AC-B80C48B30F63}"/>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5" name="Group 74">
              <a:extLst>
                <a:ext uri="{FF2B5EF4-FFF2-40B4-BE49-F238E27FC236}">
                  <a16:creationId xmlns:a16="http://schemas.microsoft.com/office/drawing/2014/main" id="{7021A779-37BE-457B-A61D-F5EEE3452378}"/>
                </a:ext>
              </a:extLst>
            </p:cNvPr>
            <p:cNvGrpSpPr/>
            <p:nvPr/>
          </p:nvGrpSpPr>
          <p:grpSpPr>
            <a:xfrm>
              <a:off x="3287790" y="1772816"/>
              <a:ext cx="1130790" cy="2056866"/>
              <a:chOff x="2195736" y="2938957"/>
              <a:chExt cx="1130790" cy="2056866"/>
            </a:xfrm>
          </p:grpSpPr>
          <p:pic>
            <p:nvPicPr>
              <p:cNvPr id="76" name="Picture 75">
                <a:extLst>
                  <a:ext uri="{FF2B5EF4-FFF2-40B4-BE49-F238E27FC236}">
                    <a16:creationId xmlns:a16="http://schemas.microsoft.com/office/drawing/2014/main" id="{E1F7C8B2-2300-448D-A04F-490D95E51C37}"/>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77" name="Picture 76">
                <a:extLst>
                  <a:ext uri="{FF2B5EF4-FFF2-40B4-BE49-F238E27FC236}">
                    <a16:creationId xmlns:a16="http://schemas.microsoft.com/office/drawing/2014/main" id="{E4A74EA5-369A-4177-B8EB-12DA6F1BEAEB}"/>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78" name="Content Placeholder 4" descr="A picture containing drawing, window&#10;&#10;Description automatically generated">
                <a:extLst>
                  <a:ext uri="{FF2B5EF4-FFF2-40B4-BE49-F238E27FC236}">
                    <a16:creationId xmlns:a16="http://schemas.microsoft.com/office/drawing/2014/main" id="{494B4333-B4A6-49A4-8FA0-3D4F8B4FED9A}"/>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9" name="Group 78">
              <a:extLst>
                <a:ext uri="{FF2B5EF4-FFF2-40B4-BE49-F238E27FC236}">
                  <a16:creationId xmlns:a16="http://schemas.microsoft.com/office/drawing/2014/main" id="{AB669C4A-1EF7-4359-B68D-33660B1193DE}"/>
                </a:ext>
              </a:extLst>
            </p:cNvPr>
            <p:cNvGrpSpPr/>
            <p:nvPr/>
          </p:nvGrpSpPr>
          <p:grpSpPr>
            <a:xfrm>
              <a:off x="4129720" y="1772816"/>
              <a:ext cx="1130790" cy="2056866"/>
              <a:chOff x="2195736" y="2938957"/>
              <a:chExt cx="1130790" cy="2056866"/>
            </a:xfrm>
          </p:grpSpPr>
          <p:pic>
            <p:nvPicPr>
              <p:cNvPr id="80" name="Picture 79">
                <a:extLst>
                  <a:ext uri="{FF2B5EF4-FFF2-40B4-BE49-F238E27FC236}">
                    <a16:creationId xmlns:a16="http://schemas.microsoft.com/office/drawing/2014/main" id="{D1506BF6-3557-42E1-B1E5-7154CE2146CB}"/>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81" name="Picture 80">
                <a:extLst>
                  <a:ext uri="{FF2B5EF4-FFF2-40B4-BE49-F238E27FC236}">
                    <a16:creationId xmlns:a16="http://schemas.microsoft.com/office/drawing/2014/main" id="{40E7D27A-E789-4D34-99F1-E20DB19BFEA9}"/>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82" name="Content Placeholder 4" descr="A picture containing drawing, window&#10;&#10;Description automatically generated">
                <a:extLst>
                  <a:ext uri="{FF2B5EF4-FFF2-40B4-BE49-F238E27FC236}">
                    <a16:creationId xmlns:a16="http://schemas.microsoft.com/office/drawing/2014/main" id="{A8EB0B52-749C-4960-A14D-BCF5B57FE540}"/>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3" name="Group 82">
              <a:extLst>
                <a:ext uri="{FF2B5EF4-FFF2-40B4-BE49-F238E27FC236}">
                  <a16:creationId xmlns:a16="http://schemas.microsoft.com/office/drawing/2014/main" id="{F2040BD7-C21F-4C48-B9F5-903BD4F2D912}"/>
                </a:ext>
              </a:extLst>
            </p:cNvPr>
            <p:cNvGrpSpPr/>
            <p:nvPr/>
          </p:nvGrpSpPr>
          <p:grpSpPr>
            <a:xfrm>
              <a:off x="4971650" y="1772816"/>
              <a:ext cx="1130790" cy="2056866"/>
              <a:chOff x="2195736" y="2938957"/>
              <a:chExt cx="1130790" cy="2056866"/>
            </a:xfrm>
          </p:grpSpPr>
          <p:pic>
            <p:nvPicPr>
              <p:cNvPr id="84" name="Picture 83">
                <a:extLst>
                  <a:ext uri="{FF2B5EF4-FFF2-40B4-BE49-F238E27FC236}">
                    <a16:creationId xmlns:a16="http://schemas.microsoft.com/office/drawing/2014/main" id="{56149CF4-FD90-4A37-8EA6-61EA2B0C12BC}"/>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85" name="Picture 84">
                <a:extLst>
                  <a:ext uri="{FF2B5EF4-FFF2-40B4-BE49-F238E27FC236}">
                    <a16:creationId xmlns:a16="http://schemas.microsoft.com/office/drawing/2014/main" id="{AD1192D6-8646-499D-9800-AC4F61CE3396}"/>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86" name="Content Placeholder 4" descr="A picture containing drawing, window&#10;&#10;Description automatically generated">
                <a:extLst>
                  <a:ext uri="{FF2B5EF4-FFF2-40B4-BE49-F238E27FC236}">
                    <a16:creationId xmlns:a16="http://schemas.microsoft.com/office/drawing/2014/main" id="{89267021-B3E6-429C-9A55-DD406AB40070}"/>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7" name="Group 86">
              <a:extLst>
                <a:ext uri="{FF2B5EF4-FFF2-40B4-BE49-F238E27FC236}">
                  <a16:creationId xmlns:a16="http://schemas.microsoft.com/office/drawing/2014/main" id="{91A7F711-D437-4686-923E-9D2C27318519}"/>
                </a:ext>
              </a:extLst>
            </p:cNvPr>
            <p:cNvGrpSpPr/>
            <p:nvPr/>
          </p:nvGrpSpPr>
          <p:grpSpPr>
            <a:xfrm>
              <a:off x="5813580" y="1772816"/>
              <a:ext cx="1130790" cy="2056866"/>
              <a:chOff x="2195736" y="2938957"/>
              <a:chExt cx="1130790" cy="2056866"/>
            </a:xfrm>
          </p:grpSpPr>
          <p:pic>
            <p:nvPicPr>
              <p:cNvPr id="88" name="Picture 87">
                <a:extLst>
                  <a:ext uri="{FF2B5EF4-FFF2-40B4-BE49-F238E27FC236}">
                    <a16:creationId xmlns:a16="http://schemas.microsoft.com/office/drawing/2014/main" id="{AD3CC537-527B-4712-B609-28FD3006BA2E}"/>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89" name="Picture 88">
                <a:extLst>
                  <a:ext uri="{FF2B5EF4-FFF2-40B4-BE49-F238E27FC236}">
                    <a16:creationId xmlns:a16="http://schemas.microsoft.com/office/drawing/2014/main" id="{03C48152-2224-4527-88D3-F056588330C5}"/>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90" name="Content Placeholder 4" descr="A picture containing drawing, window&#10;&#10;Description automatically generated">
                <a:extLst>
                  <a:ext uri="{FF2B5EF4-FFF2-40B4-BE49-F238E27FC236}">
                    <a16:creationId xmlns:a16="http://schemas.microsoft.com/office/drawing/2014/main" id="{209D44D5-3D73-4BFA-A65B-4B7C9348EAD0}"/>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1" name="Group 90">
              <a:extLst>
                <a:ext uri="{FF2B5EF4-FFF2-40B4-BE49-F238E27FC236}">
                  <a16:creationId xmlns:a16="http://schemas.microsoft.com/office/drawing/2014/main" id="{425E6B38-F35A-4A77-9B86-00988D4AE424}"/>
                </a:ext>
              </a:extLst>
            </p:cNvPr>
            <p:cNvGrpSpPr/>
            <p:nvPr/>
          </p:nvGrpSpPr>
          <p:grpSpPr>
            <a:xfrm>
              <a:off x="6655510" y="1772816"/>
              <a:ext cx="1130790" cy="2056866"/>
              <a:chOff x="2195736" y="2938957"/>
              <a:chExt cx="1130790" cy="2056866"/>
            </a:xfrm>
          </p:grpSpPr>
          <p:pic>
            <p:nvPicPr>
              <p:cNvPr id="92" name="Picture 91">
                <a:extLst>
                  <a:ext uri="{FF2B5EF4-FFF2-40B4-BE49-F238E27FC236}">
                    <a16:creationId xmlns:a16="http://schemas.microsoft.com/office/drawing/2014/main" id="{BE32ED35-0CA3-490C-8F7A-0CFBE6E25CB7}"/>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93" name="Picture 92">
                <a:extLst>
                  <a:ext uri="{FF2B5EF4-FFF2-40B4-BE49-F238E27FC236}">
                    <a16:creationId xmlns:a16="http://schemas.microsoft.com/office/drawing/2014/main" id="{4A533FCC-54CD-4DAB-B389-8E765F0E784B}"/>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94" name="Content Placeholder 4" descr="A picture containing drawing, window&#10;&#10;Description automatically generated">
                <a:extLst>
                  <a:ext uri="{FF2B5EF4-FFF2-40B4-BE49-F238E27FC236}">
                    <a16:creationId xmlns:a16="http://schemas.microsoft.com/office/drawing/2014/main" id="{E23B31BF-22A8-4D5C-954E-2E5960FFE100}"/>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5" name="Group 94">
              <a:extLst>
                <a:ext uri="{FF2B5EF4-FFF2-40B4-BE49-F238E27FC236}">
                  <a16:creationId xmlns:a16="http://schemas.microsoft.com/office/drawing/2014/main" id="{64B35F80-45FC-49BB-BD74-25FD0429187C}"/>
                </a:ext>
              </a:extLst>
            </p:cNvPr>
            <p:cNvGrpSpPr/>
            <p:nvPr/>
          </p:nvGrpSpPr>
          <p:grpSpPr>
            <a:xfrm>
              <a:off x="7497441" y="1772816"/>
              <a:ext cx="1130790" cy="2056866"/>
              <a:chOff x="2195736" y="2938957"/>
              <a:chExt cx="1130790" cy="2056866"/>
            </a:xfrm>
          </p:grpSpPr>
          <p:pic>
            <p:nvPicPr>
              <p:cNvPr id="96" name="Picture 95">
                <a:extLst>
                  <a:ext uri="{FF2B5EF4-FFF2-40B4-BE49-F238E27FC236}">
                    <a16:creationId xmlns:a16="http://schemas.microsoft.com/office/drawing/2014/main" id="{6C669049-AA2E-4CD6-9398-0E3687CCE1E0}"/>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496082">
                <a:off x="2667837" y="2938957"/>
                <a:ext cx="336748" cy="1319993"/>
              </a:xfrm>
              <a:prstGeom prst="rect">
                <a:avLst/>
              </a:prstGeom>
            </p:spPr>
          </p:pic>
          <p:pic>
            <p:nvPicPr>
              <p:cNvPr id="97" name="Picture 96">
                <a:extLst>
                  <a:ext uri="{FF2B5EF4-FFF2-40B4-BE49-F238E27FC236}">
                    <a16:creationId xmlns:a16="http://schemas.microsoft.com/office/drawing/2014/main" id="{D4CEEFBC-8B36-4529-843E-FA01F7B4D262}"/>
                  </a:ext>
                </a:extLst>
              </p:cNvPr>
              <p:cNvPicPr>
                <a:picLocks noChangeAspect="1"/>
              </p:cNvPicPr>
              <p:nvPr/>
            </p:nvPicPr>
            <p:blipFill rotWithShape="1">
              <a:blip r:embed="rId3">
                <a:extLst>
                  <a:ext uri="{28A0092B-C50C-407E-A947-70E740481C1C}">
                    <a14:useLocalDpi xmlns:a14="http://schemas.microsoft.com/office/drawing/2010/main" val="0"/>
                  </a:ext>
                </a:extLst>
              </a:blip>
              <a:srcRect r="93901"/>
              <a:stretch/>
            </p:blipFill>
            <p:spPr>
              <a:xfrm rot="20964250">
                <a:off x="2471186" y="3025619"/>
                <a:ext cx="336748" cy="1400831"/>
              </a:xfrm>
              <a:prstGeom prst="rect">
                <a:avLst/>
              </a:prstGeom>
            </p:spPr>
          </p:pic>
          <p:pic>
            <p:nvPicPr>
              <p:cNvPr id="98" name="Content Placeholder 4" descr="A picture containing drawing, window&#10;&#10;Description automatically generated">
                <a:extLst>
                  <a:ext uri="{FF2B5EF4-FFF2-40B4-BE49-F238E27FC236}">
                    <a16:creationId xmlns:a16="http://schemas.microsoft.com/office/drawing/2014/main" id="{537BED3C-956A-4C6F-B8FE-6F5B83DE4339}"/>
                  </a:ext>
                </a:extLst>
              </p:cNvPr>
              <p:cNvPicPr>
                <a:picLocks noChangeAspect="1"/>
              </p:cNvPicPr>
              <p:nvPr/>
            </p:nvPicPr>
            <p:blipFill rotWithShape="1">
              <a:blip r:embed="rId4">
                <a:extLst>
                  <a:ext uri="{28A0092B-C50C-407E-A947-70E740481C1C}">
                    <a14:useLocalDpi xmlns:a14="http://schemas.microsoft.com/office/drawing/2010/main" val="0"/>
                  </a:ext>
                </a:extLst>
              </a:blip>
              <a:srcRect l="2952" r="71194"/>
              <a:stretch/>
            </p:blipFill>
            <p:spPr bwMode="auto">
              <a:xfrm>
                <a:off x="2195736" y="3172555"/>
                <a:ext cx="1130790" cy="182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00" name="TextBox 99">
            <a:extLst>
              <a:ext uri="{FF2B5EF4-FFF2-40B4-BE49-F238E27FC236}">
                <a16:creationId xmlns:a16="http://schemas.microsoft.com/office/drawing/2014/main" id="{AF77E4F1-23DC-418E-99CD-9ECA3AD9E30C}"/>
              </a:ext>
            </a:extLst>
          </p:cNvPr>
          <p:cNvSpPr txBox="1"/>
          <p:nvPr/>
        </p:nvSpPr>
        <p:spPr>
          <a:xfrm>
            <a:off x="4463614" y="2905780"/>
            <a:ext cx="4619117" cy="523220"/>
          </a:xfrm>
          <a:prstGeom prst="rect">
            <a:avLst/>
          </a:prstGeom>
          <a:noFill/>
        </p:spPr>
        <p:txBody>
          <a:bodyPr wrap="square" rtlCol="0">
            <a:spAutoFit/>
          </a:bodyPr>
          <a:lstStyle/>
          <a:p>
            <a:pPr>
              <a:buNone/>
            </a:pPr>
            <a:r>
              <a:rPr lang="en-GB" dirty="0"/>
              <a:t>True or false? </a:t>
            </a:r>
          </a:p>
        </p:txBody>
      </p:sp>
      <p:sp>
        <p:nvSpPr>
          <p:cNvPr id="101" name="TextBox 100">
            <a:extLst>
              <a:ext uri="{FF2B5EF4-FFF2-40B4-BE49-F238E27FC236}">
                <a16:creationId xmlns:a16="http://schemas.microsoft.com/office/drawing/2014/main" id="{AF354644-7E40-487F-9766-509C9359AE08}"/>
              </a:ext>
            </a:extLst>
          </p:cNvPr>
          <p:cNvSpPr txBox="1"/>
          <p:nvPr/>
        </p:nvSpPr>
        <p:spPr>
          <a:xfrm>
            <a:off x="4102114" y="3743454"/>
            <a:ext cx="6264696" cy="523220"/>
          </a:xfrm>
          <a:prstGeom prst="rect">
            <a:avLst/>
          </a:prstGeom>
          <a:noFill/>
        </p:spPr>
        <p:txBody>
          <a:bodyPr wrap="square" rtlCol="0">
            <a:spAutoFit/>
          </a:bodyPr>
          <a:lstStyle/>
          <a:p>
            <a:pPr>
              <a:buNone/>
            </a:pPr>
            <a:r>
              <a:rPr lang="en-GB" dirty="0"/>
              <a:t>9 x 5 = 10 x 5 – 1 x 5</a:t>
            </a:r>
          </a:p>
        </p:txBody>
      </p:sp>
      <p:sp>
        <p:nvSpPr>
          <p:cNvPr id="2" name="TextBox 1">
            <a:extLst>
              <a:ext uri="{FF2B5EF4-FFF2-40B4-BE49-F238E27FC236}">
                <a16:creationId xmlns:a16="http://schemas.microsoft.com/office/drawing/2014/main" id="{B165114D-C295-4F65-9E45-4ADD04AFA137}"/>
              </a:ext>
            </a:extLst>
          </p:cNvPr>
          <p:cNvSpPr txBox="1"/>
          <p:nvPr/>
        </p:nvSpPr>
        <p:spPr>
          <a:xfrm>
            <a:off x="4463614" y="5157192"/>
            <a:ext cx="3128003" cy="523220"/>
          </a:xfrm>
          <a:prstGeom prst="rect">
            <a:avLst/>
          </a:prstGeom>
          <a:noFill/>
        </p:spPr>
        <p:txBody>
          <a:bodyPr wrap="square" rtlCol="0">
            <a:spAutoFit/>
          </a:bodyPr>
          <a:lstStyle/>
          <a:p>
            <a:pPr>
              <a:buNone/>
            </a:pPr>
            <a:r>
              <a:rPr lang="en-GB" dirty="0"/>
              <a:t>Convince me…</a:t>
            </a:r>
          </a:p>
        </p:txBody>
      </p:sp>
    </p:spTree>
    <p:extLst>
      <p:ext uri="{BB962C8B-B14F-4D97-AF65-F5344CB8AC3E}">
        <p14:creationId xmlns:p14="http://schemas.microsoft.com/office/powerpoint/2010/main" val="6360889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2C2B906-CC01-45A5-B03C-7723352235D5}"/>
              </a:ext>
            </a:extLst>
          </p:cNvPr>
          <p:cNvSpPr txBox="1"/>
          <p:nvPr/>
        </p:nvSpPr>
        <p:spPr bwMode="auto">
          <a:xfrm>
            <a:off x="5388115" y="987741"/>
            <a:ext cx="14157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4 × 3 = ?</a:t>
            </a:r>
            <a:endParaRPr lang="en-GB" sz="2400" dirty="0">
              <a:solidFill>
                <a:srgbClr val="FF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7D56A483-868D-498A-BE85-189A2CA65F89}"/>
              </a:ext>
            </a:extLst>
          </p:cNvPr>
          <p:cNvSpPr txBox="1"/>
          <p:nvPr/>
        </p:nvSpPr>
        <p:spPr bwMode="auto">
          <a:xfrm>
            <a:off x="5100375" y="3384575"/>
            <a:ext cx="19912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 × 3 + 1 × 3</a:t>
            </a:r>
            <a:endParaRPr lang="en-GB" sz="2400" dirty="0">
              <a:solidFill>
                <a:srgbClr val="FF0000"/>
              </a:solidFill>
              <a:latin typeface="Myriad Pro Semibold" charset="0"/>
              <a:ea typeface="Myriad Pro Semibold" charset="0"/>
              <a:cs typeface="Myriad Pro Semibold" charset="0"/>
            </a:endParaRPr>
          </a:p>
        </p:txBody>
      </p:sp>
      <p:sp>
        <p:nvSpPr>
          <p:cNvPr id="5" name="TextBox 4">
            <a:extLst>
              <a:ext uri="{FF2B5EF4-FFF2-40B4-BE49-F238E27FC236}">
                <a16:creationId xmlns:a16="http://schemas.microsoft.com/office/drawing/2014/main" id="{C4C2DF74-007F-4339-918E-E98C42C2DD97}"/>
              </a:ext>
            </a:extLst>
          </p:cNvPr>
          <p:cNvSpPr txBox="1"/>
          <p:nvPr/>
        </p:nvSpPr>
        <p:spPr bwMode="auto">
          <a:xfrm>
            <a:off x="5100376" y="3429001"/>
            <a:ext cx="19912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 × 4 + 4 × 1</a:t>
            </a:r>
            <a:endParaRPr lang="en-GB" sz="2400" dirty="0">
              <a:solidFill>
                <a:srgbClr val="FF0000"/>
              </a:solidFill>
              <a:latin typeface="Myriad Pro Semibold" charset="0"/>
              <a:ea typeface="Myriad Pro Semibold" charset="0"/>
              <a:cs typeface="Myriad Pro Semibold" charset="0"/>
            </a:endParaRPr>
          </a:p>
        </p:txBody>
      </p:sp>
      <p:pic>
        <p:nvPicPr>
          <p:cNvPr id="7" name="Picture 6" descr="A picture containing object&#10;&#10;Description automatically generated">
            <a:extLst>
              <a:ext uri="{FF2B5EF4-FFF2-40B4-BE49-F238E27FC236}">
                <a16:creationId xmlns:a16="http://schemas.microsoft.com/office/drawing/2014/main" id="{0F7A2F96-124B-402D-AA8D-302416F365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4983" y="2166181"/>
            <a:ext cx="3482037" cy="2898455"/>
          </a:xfrm>
          <a:prstGeom prst="rect">
            <a:avLst/>
          </a:prstGeom>
        </p:spPr>
      </p:pic>
      <p:pic>
        <p:nvPicPr>
          <p:cNvPr id="9" name="Picture 8">
            <a:extLst>
              <a:ext uri="{FF2B5EF4-FFF2-40B4-BE49-F238E27FC236}">
                <a16:creationId xmlns:a16="http://schemas.microsoft.com/office/drawing/2014/main" id="{3A6DAA5D-79C8-48EA-9B4E-A0597656410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54983" y="2855086"/>
            <a:ext cx="3482037" cy="1526414"/>
          </a:xfrm>
          <a:prstGeom prst="rect">
            <a:avLst/>
          </a:prstGeom>
        </p:spPr>
      </p:pic>
      <p:pic>
        <p:nvPicPr>
          <p:cNvPr id="11" name="Picture 10" descr="A picture containing object, mirror&#10;&#10;Description automatically generated">
            <a:extLst>
              <a:ext uri="{FF2B5EF4-FFF2-40B4-BE49-F238E27FC236}">
                <a16:creationId xmlns:a16="http://schemas.microsoft.com/office/drawing/2014/main" id="{24D6C803-3030-4B77-A73A-AF1B4EF85D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4983" y="2166181"/>
            <a:ext cx="3482037" cy="2927635"/>
          </a:xfrm>
          <a:prstGeom prst="rect">
            <a:avLst/>
          </a:prstGeom>
        </p:spPr>
      </p:pic>
      <p:pic>
        <p:nvPicPr>
          <p:cNvPr id="13" name="Picture 12" descr="A picture containing clipart&#10;&#10;Description automatically generated">
            <a:extLst>
              <a:ext uri="{FF2B5EF4-FFF2-40B4-BE49-F238E27FC236}">
                <a16:creationId xmlns:a16="http://schemas.microsoft.com/office/drawing/2014/main" id="{54656785-710C-4B8B-B39F-CAE14DD5C0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78845" y="2407733"/>
            <a:ext cx="3482037" cy="2042535"/>
          </a:xfrm>
          <a:prstGeom prst="rect">
            <a:avLst/>
          </a:prstGeom>
        </p:spPr>
      </p:pic>
      <p:sp>
        <p:nvSpPr>
          <p:cNvPr id="14" name="TextBox 13">
            <a:extLst>
              <a:ext uri="{FF2B5EF4-FFF2-40B4-BE49-F238E27FC236}">
                <a16:creationId xmlns:a16="http://schemas.microsoft.com/office/drawing/2014/main" id="{AB0407CB-DB34-4227-B7DC-198B92CB7FFB}"/>
              </a:ext>
            </a:extLst>
          </p:cNvPr>
          <p:cNvSpPr txBox="1"/>
          <p:nvPr/>
        </p:nvSpPr>
        <p:spPr bwMode="auto">
          <a:xfrm>
            <a:off x="7837017" y="3261463"/>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15" name="TextBox 14">
            <a:extLst>
              <a:ext uri="{FF2B5EF4-FFF2-40B4-BE49-F238E27FC236}">
                <a16:creationId xmlns:a16="http://schemas.microsoft.com/office/drawing/2014/main" id="{7BFB35FB-3F8E-4032-8C5B-BEDF220EA9DA}"/>
              </a:ext>
            </a:extLst>
          </p:cNvPr>
          <p:cNvSpPr txBox="1"/>
          <p:nvPr/>
        </p:nvSpPr>
        <p:spPr bwMode="auto">
          <a:xfrm>
            <a:off x="7556076" y="3261464"/>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Tree>
    <p:extLst>
      <p:ext uri="{BB962C8B-B14F-4D97-AF65-F5344CB8AC3E}">
        <p14:creationId xmlns:p14="http://schemas.microsoft.com/office/powerpoint/2010/main" val="2455839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2"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par>
                                <p:cTn id="35" presetID="10" presetClass="exit" presetSubtype="0" fill="hold" grpId="3" nodeType="withEffect">
                                  <p:stCondLst>
                                    <p:cond delay="0"/>
                                  </p:stCondLst>
                                  <p:childTnLst>
                                    <p:animEffect transition="out" filter="fade">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nodeType="clickEffect">
                                  <p:stCondLst>
                                    <p:cond delay="0"/>
                                  </p:stCondLst>
                                  <p:childTnLst>
                                    <p:animEffect transition="out" filter="fade">
                                      <p:cBhvr>
                                        <p:cTn id="50" dur="500"/>
                                        <p:tgtEl>
                                          <p:spTgt spid="9"/>
                                        </p:tgtEl>
                                      </p:cBhvr>
                                    </p:animEffect>
                                    <p:set>
                                      <p:cBhvr>
                                        <p:cTn id="51" dur="1" fill="hold">
                                          <p:stCondLst>
                                            <p:cond delay="499"/>
                                          </p:stCondLst>
                                        </p:cTn>
                                        <p:tgtEl>
                                          <p:spTgt spid="9"/>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4"/>
                                        </p:tgtEl>
                                      </p:cBhvr>
                                    </p:animEffect>
                                    <p:set>
                                      <p:cBhvr>
                                        <p:cTn id="54" dur="1" fill="hold">
                                          <p:stCondLst>
                                            <p:cond delay="499"/>
                                          </p:stCondLst>
                                        </p:cTn>
                                        <p:tgtEl>
                                          <p:spTgt spid="14"/>
                                        </p:tgtEl>
                                        <p:attrNameLst>
                                          <p:attrName>style.visibility</p:attrName>
                                        </p:attrNameLst>
                                      </p:cBhvr>
                                      <p:to>
                                        <p:strVal val="hidden"/>
                                      </p:to>
                                    </p:set>
                                  </p:childTnLst>
                                </p:cTn>
                              </p:par>
                            </p:childTnLst>
                          </p:cTn>
                        </p:par>
                        <p:par>
                          <p:cTn id="55" fill="hold">
                            <p:stCondLst>
                              <p:cond delay="500"/>
                            </p:stCondLst>
                            <p:childTnLst>
                              <p:par>
                                <p:cTn id="56" presetID="10" presetClass="entr" presetSubtype="0"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2"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grpId="3" nodeType="clickEffect">
                                  <p:stCondLst>
                                    <p:cond delay="0"/>
                                  </p:stCondLst>
                                  <p:childTnLst>
                                    <p:animEffect transition="out" filter="fade">
                                      <p:cBhvr>
                                        <p:cTn id="67" dur="500"/>
                                        <p:tgtEl>
                                          <p:spTgt spid="14"/>
                                        </p:tgtEl>
                                      </p:cBhvr>
                                    </p:animEffect>
                                    <p:set>
                                      <p:cBhvr>
                                        <p:cTn id="68" dur="1" fill="hold">
                                          <p:stCondLst>
                                            <p:cond delay="499"/>
                                          </p:stCondLst>
                                        </p:cTn>
                                        <p:tgtEl>
                                          <p:spTgt spid="14"/>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13"/>
                                        </p:tgtEl>
                                      </p:cBhvr>
                                    </p:animEffect>
                                    <p:set>
                                      <p:cBhvr>
                                        <p:cTn id="71" dur="1" fill="hold">
                                          <p:stCondLst>
                                            <p:cond delay="499"/>
                                          </p:stCondLst>
                                        </p:cTn>
                                        <p:tgtEl>
                                          <p:spTgt spid="13"/>
                                        </p:tgtEl>
                                        <p:attrNameLst>
                                          <p:attrName>style.visibility</p:attrName>
                                        </p:attrNameLst>
                                      </p:cBhvr>
                                      <p:to>
                                        <p:strVal val="hidden"/>
                                      </p:to>
                                    </p:set>
                                  </p:childTnLst>
                                </p:cTn>
                              </p:par>
                            </p:childTnLst>
                          </p:cTn>
                        </p:par>
                        <p:par>
                          <p:cTn id="72" fill="hold">
                            <p:stCondLst>
                              <p:cond delay="500"/>
                            </p:stCondLst>
                            <p:childTnLst>
                              <p:par>
                                <p:cTn id="73" presetID="10" presetClass="entr" presetSubtype="0" fill="hold"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4" nodeType="click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500"/>
                                        <p:tgtEl>
                                          <p:spTgt spid="15"/>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nodeType="clickEffect">
                                  <p:stCondLst>
                                    <p:cond delay="0"/>
                                  </p:stCondLst>
                                  <p:childTnLst>
                                    <p:animEffect transition="out" filter="fade">
                                      <p:cBhvr>
                                        <p:cTn id="84" dur="500"/>
                                        <p:tgtEl>
                                          <p:spTgt spid="11"/>
                                        </p:tgtEl>
                                      </p:cBhvr>
                                    </p:animEffect>
                                    <p:set>
                                      <p:cBhvr>
                                        <p:cTn id="85" dur="1" fill="hold">
                                          <p:stCondLst>
                                            <p:cond delay="499"/>
                                          </p:stCondLst>
                                        </p:cTn>
                                        <p:tgtEl>
                                          <p:spTgt spid="11"/>
                                        </p:tgtEl>
                                        <p:attrNameLst>
                                          <p:attrName>style.visibility</p:attrName>
                                        </p:attrNameLst>
                                      </p:cBhvr>
                                      <p:to>
                                        <p:strVal val="hidden"/>
                                      </p:to>
                                    </p:set>
                                  </p:childTnLst>
                                </p:cTn>
                              </p:par>
                              <p:par>
                                <p:cTn id="86" presetID="10" presetClass="exit" presetSubtype="0" fill="hold" grpId="5"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childTnLst>
                          </p:cTn>
                        </p:par>
                        <p:par>
                          <p:cTn id="89" fill="hold">
                            <p:stCondLst>
                              <p:cond delay="500"/>
                            </p:stCondLst>
                            <p:childTnLst>
                              <p:par>
                                <p:cTn id="90" presetID="10" presetClass="entr" presetSubtype="0" fill="hold" grpId="0" nodeType="afterEffect">
                                  <p:stCondLst>
                                    <p:cond delay="0"/>
                                  </p:stCondLst>
                                  <p:childTnLst>
                                    <p:set>
                                      <p:cBhvr>
                                        <p:cTn id="91" dur="1" fill="hold">
                                          <p:stCondLst>
                                            <p:cond delay="0"/>
                                          </p:stCondLst>
                                        </p:cTn>
                                        <p:tgtEl>
                                          <p:spTgt spid="5"/>
                                        </p:tgtEl>
                                        <p:attrNameLst>
                                          <p:attrName>style.visibility</p:attrName>
                                        </p:attrNameLst>
                                      </p:cBhvr>
                                      <p:to>
                                        <p:strVal val="visible"/>
                                      </p:to>
                                    </p:set>
                                    <p:animEffect transition="in" filter="fade">
                                      <p:cBhvr>
                                        <p:cTn id="92" dur="500"/>
                                        <p:tgtEl>
                                          <p:spTgt spid="5"/>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6" nodeType="click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14" grpId="0"/>
      <p:bldP spid="14" grpId="1"/>
      <p:bldP spid="14" grpId="2"/>
      <p:bldP spid="14" grpId="3"/>
      <p:bldP spid="15" grpId="0"/>
      <p:bldP spid="15" grpId="1"/>
      <p:bldP spid="15" grpId="2"/>
      <p:bldP spid="15" grpId="3"/>
      <p:bldP spid="15" grpId="4"/>
      <p:bldP spid="15" grpId="5"/>
      <p:bldP spid="15" grpId="6"/>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0D9493-18BA-4AF8-945E-961D19D7CA96}"/>
              </a:ext>
            </a:extLst>
          </p:cNvPr>
          <p:cNvSpPr>
            <a:spLocks noGrp="1"/>
          </p:cNvSpPr>
          <p:nvPr>
            <p:ph idx="1"/>
          </p:nvPr>
        </p:nvSpPr>
        <p:spPr/>
        <p:txBody>
          <a:bodyPr>
            <a:normAutofit fontScale="92500" lnSpcReduction="20000"/>
          </a:bodyPr>
          <a:lstStyle/>
          <a:p>
            <a:pPr marL="0" indent="0">
              <a:buNone/>
            </a:pPr>
            <a:r>
              <a:rPr lang="en-GB" sz="2800" dirty="0"/>
              <a:t>Multiplication equation:</a:t>
            </a:r>
          </a:p>
          <a:p>
            <a:pPr marL="0" indent="0">
              <a:buNone/>
            </a:pPr>
            <a:r>
              <a:rPr lang="en-GB" sz="2800" dirty="0"/>
              <a:t>factor x factor = product</a:t>
            </a:r>
          </a:p>
          <a:p>
            <a:pPr marL="0" indent="0">
              <a:buNone/>
            </a:pPr>
            <a:endParaRPr lang="en-GB" sz="2800" dirty="0"/>
          </a:p>
          <a:p>
            <a:pPr marL="0" indent="0">
              <a:buNone/>
            </a:pPr>
            <a:r>
              <a:rPr lang="en-GB" sz="2800" dirty="0"/>
              <a:t>A factor can be partitioned.</a:t>
            </a:r>
          </a:p>
          <a:p>
            <a:pPr marL="0" indent="0">
              <a:buNone/>
            </a:pPr>
            <a:endParaRPr lang="en-GB" sz="2800" dirty="0"/>
          </a:p>
          <a:p>
            <a:pPr marL="0" indent="0">
              <a:buNone/>
            </a:pPr>
            <a:r>
              <a:rPr lang="en-GB" sz="2800" dirty="0"/>
              <a:t>For example: </a:t>
            </a:r>
          </a:p>
          <a:p>
            <a:pPr marL="0" indent="0">
              <a:buNone/>
            </a:pPr>
            <a:endParaRPr lang="en-GB" sz="2800" dirty="0"/>
          </a:p>
          <a:p>
            <a:pPr marL="0" indent="0">
              <a:buNone/>
            </a:pPr>
            <a:r>
              <a:rPr lang="en-GB" sz="2800" dirty="0">
                <a:solidFill>
                  <a:srgbClr val="FF0000"/>
                </a:solidFill>
              </a:rPr>
              <a:t>6</a:t>
            </a:r>
            <a:r>
              <a:rPr lang="en-GB" sz="2800" dirty="0"/>
              <a:t> x 8 = </a:t>
            </a:r>
            <a:r>
              <a:rPr lang="en-GB" sz="2800" dirty="0">
                <a:solidFill>
                  <a:srgbClr val="FF0000"/>
                </a:solidFill>
              </a:rPr>
              <a:t>5</a:t>
            </a:r>
            <a:r>
              <a:rPr lang="en-GB" sz="2800" dirty="0"/>
              <a:t> x 8 + </a:t>
            </a:r>
            <a:r>
              <a:rPr lang="en-GB" sz="2800" dirty="0">
                <a:solidFill>
                  <a:srgbClr val="FF0000"/>
                </a:solidFill>
              </a:rPr>
              <a:t>1</a:t>
            </a:r>
            <a:r>
              <a:rPr lang="en-GB" sz="2800" dirty="0"/>
              <a:t> x 8 </a:t>
            </a:r>
          </a:p>
          <a:p>
            <a:pPr marL="0" indent="0">
              <a:buNone/>
            </a:pPr>
            <a:r>
              <a:rPr lang="en-GB" sz="2800" dirty="0"/>
              <a:t>8 x </a:t>
            </a:r>
            <a:r>
              <a:rPr lang="en-GB" sz="2800" dirty="0">
                <a:solidFill>
                  <a:srgbClr val="FF0000"/>
                </a:solidFill>
              </a:rPr>
              <a:t>6</a:t>
            </a:r>
            <a:r>
              <a:rPr lang="en-GB" sz="2800" dirty="0"/>
              <a:t> = 8 x </a:t>
            </a:r>
            <a:r>
              <a:rPr lang="en-GB" sz="2800" dirty="0">
                <a:solidFill>
                  <a:srgbClr val="FF0000"/>
                </a:solidFill>
              </a:rPr>
              <a:t>5</a:t>
            </a:r>
            <a:r>
              <a:rPr lang="en-GB" sz="2800" dirty="0"/>
              <a:t> + 8 x </a:t>
            </a:r>
            <a:r>
              <a:rPr lang="en-GB" sz="2800" dirty="0">
                <a:solidFill>
                  <a:srgbClr val="FF0000"/>
                </a:solidFill>
              </a:rPr>
              <a:t>1</a:t>
            </a:r>
          </a:p>
        </p:txBody>
      </p:sp>
    </p:spTree>
    <p:extLst>
      <p:ext uri="{BB962C8B-B14F-4D97-AF65-F5344CB8AC3E}">
        <p14:creationId xmlns:p14="http://schemas.microsoft.com/office/powerpoint/2010/main" val="508817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366C3-8D2D-40AF-9A23-69922DF54658}"/>
              </a:ext>
            </a:extLst>
          </p:cNvPr>
          <p:cNvSpPr>
            <a:spLocks noGrp="1"/>
          </p:cNvSpPr>
          <p:nvPr>
            <p:ph type="title"/>
          </p:nvPr>
        </p:nvSpPr>
        <p:spPr/>
        <p:txBody>
          <a:bodyPr/>
          <a:lstStyle/>
          <a:p>
            <a:r>
              <a:rPr lang="en-GB" dirty="0"/>
              <a:t>This unit is designed to:</a:t>
            </a:r>
          </a:p>
        </p:txBody>
      </p:sp>
      <p:sp>
        <p:nvSpPr>
          <p:cNvPr id="3" name="Content Placeholder 2">
            <a:extLst>
              <a:ext uri="{FF2B5EF4-FFF2-40B4-BE49-F238E27FC236}">
                <a16:creationId xmlns:a16="http://schemas.microsoft.com/office/drawing/2014/main" id="{481938F0-844A-45EB-AEDC-1A75939A8F53}"/>
              </a:ext>
            </a:extLst>
          </p:cNvPr>
          <p:cNvSpPr>
            <a:spLocks noGrp="1"/>
          </p:cNvSpPr>
          <p:nvPr>
            <p:ph idx="1"/>
          </p:nvPr>
        </p:nvSpPr>
        <p:spPr/>
        <p:txBody>
          <a:bodyPr/>
          <a:lstStyle/>
          <a:p>
            <a:pPr marL="457200" indent="-457200">
              <a:spcAft>
                <a:spcPts val="600"/>
              </a:spcAft>
            </a:pPr>
            <a:endParaRPr lang="en-GB" sz="2800" dirty="0"/>
          </a:p>
          <a:p>
            <a:pPr marL="457200" indent="-457200">
              <a:spcAft>
                <a:spcPts val="600"/>
              </a:spcAft>
            </a:pPr>
            <a:r>
              <a:rPr lang="en-GB" sz="2800" dirty="0"/>
              <a:t>look at coherence through making connections to all the previous units</a:t>
            </a:r>
          </a:p>
          <a:p>
            <a:pPr marL="0" indent="0">
              <a:lnSpc>
                <a:spcPct val="100000"/>
              </a:lnSpc>
              <a:spcAft>
                <a:spcPts val="600"/>
              </a:spcAft>
            </a:pPr>
            <a:endParaRPr lang="en-GB" sz="2800" dirty="0"/>
          </a:p>
          <a:p>
            <a:pPr marL="457200" indent="-457200">
              <a:spcAft>
                <a:spcPts val="600"/>
              </a:spcAft>
            </a:pPr>
            <a:r>
              <a:rPr lang="en-GB" sz="2800" dirty="0"/>
              <a:t>provide the trainees with the opportunity to reflect on how they learnt maths and to experience a lesson to compare and contrast.</a:t>
            </a:r>
          </a:p>
          <a:p>
            <a:endParaRPr lang="en-GB" dirty="0"/>
          </a:p>
        </p:txBody>
      </p:sp>
    </p:spTree>
    <p:extLst>
      <p:ext uri="{BB962C8B-B14F-4D97-AF65-F5344CB8AC3E}">
        <p14:creationId xmlns:p14="http://schemas.microsoft.com/office/powerpoint/2010/main" val="38393838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784CD4D-35BA-4F8A-95FC-FE2EE884E77A}"/>
              </a:ext>
            </a:extLst>
          </p:cNvPr>
          <p:cNvSpPr>
            <a:spLocks noGrp="1"/>
          </p:cNvSpPr>
          <p:nvPr>
            <p:ph type="title"/>
          </p:nvPr>
        </p:nvSpPr>
        <p:spPr>
          <a:xfrm>
            <a:off x="263352" y="244357"/>
            <a:ext cx="8064896" cy="1152129"/>
          </a:xfrm>
        </p:spPr>
        <p:txBody>
          <a:bodyPr/>
          <a:lstStyle/>
          <a:p>
            <a:r>
              <a:rPr lang="en-GB" sz="3200" dirty="0"/>
              <a:t>What learning would you plan for next? </a:t>
            </a:r>
          </a:p>
        </p:txBody>
      </p:sp>
      <p:sp>
        <p:nvSpPr>
          <p:cNvPr id="5" name="TextBox 4">
            <a:extLst>
              <a:ext uri="{FF2B5EF4-FFF2-40B4-BE49-F238E27FC236}">
                <a16:creationId xmlns:a16="http://schemas.microsoft.com/office/drawing/2014/main" id="{CD8D8341-11E8-4115-96F3-FBE77B7039BF}"/>
              </a:ext>
            </a:extLst>
          </p:cNvPr>
          <p:cNvSpPr txBox="1"/>
          <p:nvPr/>
        </p:nvSpPr>
        <p:spPr>
          <a:xfrm>
            <a:off x="407368" y="1107599"/>
            <a:ext cx="6099242" cy="523220"/>
          </a:xfrm>
          <a:prstGeom prst="rect">
            <a:avLst/>
          </a:prstGeom>
          <a:noFill/>
        </p:spPr>
        <p:txBody>
          <a:bodyPr wrap="square">
            <a:spAutoFit/>
          </a:bodyPr>
          <a:lstStyle/>
          <a:p>
            <a:pPr>
              <a:buNone/>
            </a:pPr>
            <a:r>
              <a:rPr lang="en-GB" dirty="0"/>
              <a:t>https://www.ncetm.org.uk/masterypd</a:t>
            </a:r>
          </a:p>
        </p:txBody>
      </p:sp>
      <p:pic>
        <p:nvPicPr>
          <p:cNvPr id="9" name="Picture 8">
            <a:extLst>
              <a:ext uri="{FF2B5EF4-FFF2-40B4-BE49-F238E27FC236}">
                <a16:creationId xmlns:a16="http://schemas.microsoft.com/office/drawing/2014/main" id="{8AE29420-98FE-4E2D-BD17-824D451B8A18}"/>
              </a:ext>
            </a:extLst>
          </p:cNvPr>
          <p:cNvPicPr>
            <a:picLocks noChangeAspect="1"/>
          </p:cNvPicPr>
          <p:nvPr/>
        </p:nvPicPr>
        <p:blipFill>
          <a:blip r:embed="rId3"/>
          <a:stretch>
            <a:fillRect/>
          </a:stretch>
        </p:blipFill>
        <p:spPr>
          <a:xfrm>
            <a:off x="6019" y="2000214"/>
            <a:ext cx="12192000" cy="4573164"/>
          </a:xfrm>
          <a:prstGeom prst="rect">
            <a:avLst/>
          </a:prstGeom>
        </p:spPr>
      </p:pic>
    </p:spTree>
    <p:extLst>
      <p:ext uri="{BB962C8B-B14F-4D97-AF65-F5344CB8AC3E}">
        <p14:creationId xmlns:p14="http://schemas.microsoft.com/office/powerpoint/2010/main" val="6403758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CF0BE9E-FE51-4CBF-9763-89EED57F1745}"/>
              </a:ext>
            </a:extLst>
          </p:cNvPr>
          <p:cNvSpPr>
            <a:spLocks noGrp="1"/>
          </p:cNvSpPr>
          <p:nvPr>
            <p:ph type="title"/>
          </p:nvPr>
        </p:nvSpPr>
        <p:spPr/>
        <p:txBody>
          <a:bodyPr/>
          <a:lstStyle/>
          <a:p>
            <a:r>
              <a:rPr lang="en-GB" dirty="0"/>
              <a:t>Coherent learning journey</a:t>
            </a:r>
          </a:p>
        </p:txBody>
      </p:sp>
      <p:sp>
        <p:nvSpPr>
          <p:cNvPr id="5" name="Content Placeholder 4">
            <a:extLst>
              <a:ext uri="{FF2B5EF4-FFF2-40B4-BE49-F238E27FC236}">
                <a16:creationId xmlns:a16="http://schemas.microsoft.com/office/drawing/2014/main" id="{594D1DFB-9A39-4964-8548-EAE48D43C0E1}"/>
              </a:ext>
            </a:extLst>
          </p:cNvPr>
          <p:cNvSpPr>
            <a:spLocks noGrp="1"/>
          </p:cNvSpPr>
          <p:nvPr>
            <p:ph idx="1"/>
          </p:nvPr>
        </p:nvSpPr>
        <p:spPr/>
        <p:txBody>
          <a:bodyPr/>
          <a:lstStyle/>
          <a:p>
            <a:pPr marL="0" indent="0">
              <a:buNone/>
            </a:pPr>
            <a:r>
              <a:rPr lang="en-GB" sz="2800" dirty="0"/>
              <a:t>The teacher is able to build on concepts that the children are already secure with.</a:t>
            </a:r>
          </a:p>
          <a:p>
            <a:pPr marL="0" indent="0">
              <a:buNone/>
            </a:pPr>
            <a:endParaRPr lang="en-GB" sz="2800" dirty="0"/>
          </a:p>
          <a:p>
            <a:pPr marL="0" indent="0">
              <a:buNone/>
            </a:pPr>
            <a:r>
              <a:rPr lang="en-GB" sz="2800" dirty="0"/>
              <a:t>The steps are small enough to enable connections to be made.</a:t>
            </a:r>
          </a:p>
          <a:p>
            <a:pPr marL="0" indent="0">
              <a:buNone/>
            </a:pPr>
            <a:endParaRPr lang="en-GB" sz="2800" dirty="0"/>
          </a:p>
          <a:p>
            <a:pPr marL="0" indent="0">
              <a:buNone/>
            </a:pPr>
            <a:r>
              <a:rPr lang="en-GB" sz="2800" dirty="0"/>
              <a:t>Deep understanding is gained because representations have been used to support the children to ‘see the maths’ not ‘do the maths’. </a:t>
            </a:r>
          </a:p>
        </p:txBody>
      </p:sp>
    </p:spTree>
    <p:extLst>
      <p:ext uri="{BB962C8B-B14F-4D97-AF65-F5344CB8AC3E}">
        <p14:creationId xmlns:p14="http://schemas.microsoft.com/office/powerpoint/2010/main" val="14042237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D4215-308F-4E01-8E62-EB0E0670DB07}"/>
              </a:ext>
            </a:extLst>
          </p:cNvPr>
          <p:cNvSpPr>
            <a:spLocks noGrp="1"/>
          </p:cNvSpPr>
          <p:nvPr>
            <p:ph idx="1"/>
          </p:nvPr>
        </p:nvSpPr>
        <p:spPr>
          <a:xfrm>
            <a:off x="263352" y="1628800"/>
            <a:ext cx="11310483" cy="4025181"/>
          </a:xfrm>
        </p:spPr>
        <p:txBody>
          <a:bodyPr/>
          <a:lstStyle/>
          <a:p>
            <a:pPr marL="0" indent="0">
              <a:buNone/>
            </a:pPr>
            <a:r>
              <a:rPr lang="en-GB" dirty="0"/>
              <a:t>Sort the statements into an order that you might teach them in to support children to make connections. </a:t>
            </a:r>
          </a:p>
        </p:txBody>
      </p:sp>
      <p:sp>
        <p:nvSpPr>
          <p:cNvPr id="2" name="Title 1">
            <a:extLst>
              <a:ext uri="{FF2B5EF4-FFF2-40B4-BE49-F238E27FC236}">
                <a16:creationId xmlns:a16="http://schemas.microsoft.com/office/drawing/2014/main" id="{DCC7784D-3FF7-4DDA-9D38-7C907CE61C79}"/>
              </a:ext>
            </a:extLst>
          </p:cNvPr>
          <p:cNvSpPr>
            <a:spLocks noGrp="1"/>
          </p:cNvSpPr>
          <p:nvPr>
            <p:ph type="title"/>
          </p:nvPr>
        </p:nvSpPr>
        <p:spPr/>
        <p:txBody>
          <a:bodyPr/>
          <a:lstStyle/>
          <a:p>
            <a:r>
              <a:rPr lang="en-GB" dirty="0"/>
              <a:t>Activity: Teaching point 2 </a:t>
            </a:r>
          </a:p>
        </p:txBody>
      </p:sp>
    </p:spTree>
    <p:extLst>
      <p:ext uri="{BB962C8B-B14F-4D97-AF65-F5344CB8AC3E}">
        <p14:creationId xmlns:p14="http://schemas.microsoft.com/office/powerpoint/2010/main" val="41846510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CE472E5-4021-4192-A677-4477DDF3606A}"/>
              </a:ext>
            </a:extLst>
          </p:cNvPr>
          <p:cNvGraphicFramePr>
            <a:graphicFrameLocks noGrp="1"/>
          </p:cNvGraphicFramePr>
          <p:nvPr>
            <p:extLst>
              <p:ext uri="{D42A27DB-BD31-4B8C-83A1-F6EECF244321}">
                <p14:modId xmlns:p14="http://schemas.microsoft.com/office/powerpoint/2010/main" val="398805330"/>
              </p:ext>
            </p:extLst>
          </p:nvPr>
        </p:nvGraphicFramePr>
        <p:xfrm>
          <a:off x="407368" y="590423"/>
          <a:ext cx="11377264" cy="5206114"/>
        </p:xfrm>
        <a:graphic>
          <a:graphicData uri="http://schemas.openxmlformats.org/drawingml/2006/table">
            <a:tbl>
              <a:tblPr firstRow="1" firstCol="1" bandRow="1"/>
              <a:tblGrid>
                <a:gridCol w="680692">
                  <a:extLst>
                    <a:ext uri="{9D8B030D-6E8A-4147-A177-3AD203B41FA5}">
                      <a16:colId xmlns:a16="http://schemas.microsoft.com/office/drawing/2014/main" val="895896825"/>
                    </a:ext>
                  </a:extLst>
                </a:gridCol>
                <a:gridCol w="10696572">
                  <a:extLst>
                    <a:ext uri="{9D8B030D-6E8A-4147-A177-3AD203B41FA5}">
                      <a16:colId xmlns:a16="http://schemas.microsoft.com/office/drawing/2014/main" val="2535681488"/>
                    </a:ext>
                  </a:extLst>
                </a:gridCol>
              </a:tblGrid>
              <a:tr h="309645">
                <a:tc>
                  <a:txBody>
                    <a:bodyPr/>
                    <a:lstStyle/>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2.1</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Children have already used the distributive law informally. For each times table learnt, review children’s knowledge of the ‘adjacent multiples rule’. </a:t>
                      </a:r>
                    </a:p>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61464038"/>
                  </a:ext>
                </a:extLst>
              </a:tr>
              <a:tr h="658794">
                <a:tc>
                  <a:txBody>
                    <a:bodyPr/>
                    <a:lstStyle/>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2.2</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Represent calculations using a part–part–whole (cherry) diagram, using it to write out the more ‘expanded’ form of the equations (including the factor of ‘1’) such as: 5 × 8 = 4 × 8 + 1 × 8 </a:t>
                      </a:r>
                    </a:p>
                    <a:p>
                      <a:pPr marL="0" indent="-144145" algn="l" defTabSz="914400" rtl="0" eaLnBrk="1" latinLnBrk="0" hangingPunct="1">
                        <a:lnSpc>
                          <a:spcPct val="107000"/>
                        </a:lnSpc>
                        <a:spcBef>
                          <a:spcPts val="400"/>
                        </a:spcBef>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4 × 8 = 5 × 8 − 1 × 8 </a:t>
                      </a:r>
                      <a:endParaRPr lang="en-GB" sz="1800" kern="1200" dirty="0">
                        <a:solidFill>
                          <a:schemeClr val="tx1"/>
                        </a:solidFill>
                        <a:effectLst/>
                        <a:latin typeface="Arial" panose="020B0604020202020204" pitchFamily="34" charset="0"/>
                        <a:cs typeface="Times New Roman" panose="02020603050405020304" pitchFamily="18" charset="0"/>
                      </a:endParaRPr>
                    </a:p>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Ensure the language represents unitising in the ‘common’ factor.</a:t>
                      </a:r>
                    </a:p>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07747166"/>
                  </a:ext>
                </a:extLst>
              </a:tr>
              <a:tr h="309645">
                <a:tc>
                  <a:txBody>
                    <a:bodyPr/>
                    <a:lstStyle/>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2.3</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Use the same representations to reveal the structure of the maths and partition in a different way. Write equations based on the representations used. </a:t>
                      </a:r>
                    </a:p>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34339929"/>
                  </a:ext>
                </a:extLst>
              </a:tr>
              <a:tr h="309645">
                <a:tc>
                  <a:txBody>
                    <a:bodyPr/>
                    <a:lstStyle/>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2.4</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Use the same representations to look at cases with other group sizes. Vary the order of the factors.  </a:t>
                      </a:r>
                    </a:p>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8094260"/>
                  </a:ext>
                </a:extLst>
              </a:tr>
              <a:tr h="388042">
                <a:tc>
                  <a:txBody>
                    <a:bodyPr/>
                    <a:lstStyle/>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2.5</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Provide children with some practice partitioning the number of groups and writing associated equations.</a:t>
                      </a:r>
                    </a:p>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0595762"/>
                  </a:ext>
                </a:extLst>
              </a:tr>
              <a:tr h="388042">
                <a:tc>
                  <a:txBody>
                    <a:bodyPr/>
                    <a:lstStyle/>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2.6</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Demonstrate that the distributive law can be applied to any multiplication equation, irrespective of whether the ‘common’ factor represents the number of groups or the group size. </a:t>
                      </a:r>
                    </a:p>
                    <a:p>
                      <a:pPr marL="0" algn="l" defTabSz="914400" rtl="0" eaLnBrk="1" latinLnBrk="0" hangingPunct="1">
                        <a:lnSpc>
                          <a:spcPct val="107000"/>
                        </a:lnSpc>
                        <a:spcAft>
                          <a:spcPts val="0"/>
                        </a:spcAft>
                      </a:pPr>
                      <a:r>
                        <a:rPr lang="en-GB" sz="1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57399415"/>
                  </a:ext>
                </a:extLst>
              </a:tr>
            </a:tbl>
          </a:graphicData>
        </a:graphic>
      </p:graphicFrame>
    </p:spTree>
    <p:extLst>
      <p:ext uri="{BB962C8B-B14F-4D97-AF65-F5344CB8AC3E}">
        <p14:creationId xmlns:p14="http://schemas.microsoft.com/office/powerpoint/2010/main" val="17790046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52A1438-AD0E-40D4-A207-BFE6263D399C}"/>
              </a:ext>
            </a:extLst>
          </p:cNvPr>
          <p:cNvGraphicFramePr>
            <a:graphicFrameLocks noGrp="1"/>
          </p:cNvGraphicFramePr>
          <p:nvPr>
            <p:extLst>
              <p:ext uri="{D42A27DB-BD31-4B8C-83A1-F6EECF244321}">
                <p14:modId xmlns:p14="http://schemas.microsoft.com/office/powerpoint/2010/main" val="557557346"/>
              </p:ext>
            </p:extLst>
          </p:nvPr>
        </p:nvGraphicFramePr>
        <p:xfrm>
          <a:off x="479376" y="756158"/>
          <a:ext cx="11377264" cy="4041077"/>
        </p:xfrm>
        <a:graphic>
          <a:graphicData uri="http://schemas.openxmlformats.org/drawingml/2006/table">
            <a:tbl>
              <a:tblPr firstRow="1" firstCol="1" bandRow="1"/>
              <a:tblGrid>
                <a:gridCol w="1000266">
                  <a:extLst>
                    <a:ext uri="{9D8B030D-6E8A-4147-A177-3AD203B41FA5}">
                      <a16:colId xmlns:a16="http://schemas.microsoft.com/office/drawing/2014/main" val="1974638534"/>
                    </a:ext>
                  </a:extLst>
                </a:gridCol>
                <a:gridCol w="10376998">
                  <a:extLst>
                    <a:ext uri="{9D8B030D-6E8A-4147-A177-3AD203B41FA5}">
                      <a16:colId xmlns:a16="http://schemas.microsoft.com/office/drawing/2014/main" val="1432007639"/>
                    </a:ext>
                  </a:extLst>
                </a:gridCol>
              </a:tblGrid>
              <a:tr h="309645">
                <a:tc>
                  <a:txBody>
                    <a:bodyPr/>
                    <a:lstStyle/>
                    <a:p>
                      <a:pPr marL="0" algn="l" defTabSz="914400" rtl="0" eaLnBrk="1" latinLnBrk="0" hangingPunct="1">
                        <a:lnSpc>
                          <a:spcPct val="107000"/>
                        </a:lnSpc>
                        <a:spcAft>
                          <a:spcPts val="0"/>
                        </a:spcAft>
                      </a:pPr>
                      <a:r>
                        <a:rPr lang="en-GB" sz="16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2.7</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400" rtl="0" eaLnBrk="1" latinLnBrk="0" hangingPunct="1">
                        <a:lnSpc>
                          <a:spcPct val="107000"/>
                        </a:lnSpc>
                        <a:spcAft>
                          <a:spcPts val="0"/>
                        </a:spcAft>
                      </a:pPr>
                      <a:r>
                        <a:rPr lang="en-GB" sz="16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Apply learning to a contextual problem where the most efficient method of solving it corresponds to partitioning the factor that represents the group size.</a:t>
                      </a:r>
                    </a:p>
                    <a:p>
                      <a:pPr marL="0" algn="l" defTabSz="914400" rtl="0" eaLnBrk="1" latinLnBrk="0" hangingPunct="1">
                        <a:lnSpc>
                          <a:spcPct val="107000"/>
                        </a:lnSpc>
                        <a:spcAft>
                          <a:spcPts val="0"/>
                        </a:spcAft>
                      </a:pPr>
                      <a:r>
                        <a:rPr lang="en-GB" sz="16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84345283"/>
                  </a:ext>
                </a:extLst>
              </a:tr>
              <a:tr h="425409">
                <a:tc>
                  <a:txBody>
                    <a:bodyPr/>
                    <a:lstStyle/>
                    <a:p>
                      <a:pPr marL="0" algn="l" defTabSz="914400" rtl="0" eaLnBrk="1" latinLnBrk="0" hangingPunct="1">
                        <a:lnSpc>
                          <a:spcPct val="107000"/>
                        </a:lnSpc>
                        <a:spcAft>
                          <a:spcPts val="0"/>
                        </a:spcAft>
                      </a:pPr>
                      <a:r>
                        <a:rPr lang="en-GB" sz="16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2.8</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400" rtl="0" eaLnBrk="1" latinLnBrk="0" hangingPunct="1">
                        <a:lnSpc>
                          <a:spcPct val="107000"/>
                        </a:lnSpc>
                        <a:spcBef>
                          <a:spcPts val="400"/>
                        </a:spcBef>
                        <a:spcAft>
                          <a:spcPts val="0"/>
                        </a:spcAft>
                      </a:pPr>
                      <a:r>
                        <a:rPr lang="en-GB" sz="16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Provide children with further practice using the distributive law, including:</a:t>
                      </a:r>
                    </a:p>
                    <a:p>
                      <a:pPr marL="0" indent="-144145" algn="l" defTabSz="914400" rtl="0" eaLnBrk="1" latinLnBrk="0" hangingPunct="1">
                        <a:lnSpc>
                          <a:spcPct val="107000"/>
                        </a:lnSpc>
                        <a:spcBef>
                          <a:spcPts val="400"/>
                        </a:spcBef>
                        <a:spcAft>
                          <a:spcPts val="0"/>
                        </a:spcAft>
                      </a:pPr>
                      <a:r>
                        <a:rPr lang="en-GB" sz="16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missing-number/symbol problems, completing ratio charts, and contextual problems.</a:t>
                      </a:r>
                      <a:endParaRPr lang="en-GB" sz="1600" kern="1200" dirty="0">
                        <a:solidFill>
                          <a:schemeClr val="tx1"/>
                        </a:solidFill>
                        <a:effectLst/>
                        <a:latin typeface="Arial" panose="020B0604020202020204" pitchFamily="34" charset="0"/>
                        <a:cs typeface="Times New Roman" panose="02020603050405020304" pitchFamily="18" charset="0"/>
                      </a:endParaRPr>
                    </a:p>
                    <a:p>
                      <a:pPr marL="0" indent="-144145" algn="l" defTabSz="914400" rtl="0" eaLnBrk="1" latinLnBrk="0" hangingPunct="1">
                        <a:lnSpc>
                          <a:spcPct val="107000"/>
                        </a:lnSpc>
                        <a:spcBef>
                          <a:spcPts val="400"/>
                        </a:spcBef>
                        <a:spcAft>
                          <a:spcPts val="0"/>
                        </a:spcAft>
                      </a:pPr>
                      <a:r>
                        <a:rPr lang="en-GB" sz="16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600" kern="1200" dirty="0">
                        <a:solidFill>
                          <a:schemeClr val="tx1"/>
                        </a:solidFill>
                        <a:effectLst/>
                        <a:latin typeface="Arial" panose="020B0604020202020204" pitchFamily="34" charset="0"/>
                        <a:cs typeface="Times New Roman" panose="02020603050405020304" pitchFamily="18" charset="0"/>
                      </a:endParaRP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49170832"/>
                  </a:ext>
                </a:extLst>
              </a:tr>
              <a:tr h="547838">
                <a:tc>
                  <a:txBody>
                    <a:bodyPr/>
                    <a:lstStyle/>
                    <a:p>
                      <a:pPr marL="0" algn="l" defTabSz="914400" rtl="0" eaLnBrk="1" latinLnBrk="0" hangingPunct="1">
                        <a:lnSpc>
                          <a:spcPct val="107000"/>
                        </a:lnSpc>
                        <a:spcAft>
                          <a:spcPts val="0"/>
                        </a:spcAft>
                      </a:pPr>
                      <a:r>
                        <a:rPr lang="en-GB" sz="16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2.9</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400" rtl="0" eaLnBrk="1" latinLnBrk="0" hangingPunct="1">
                        <a:lnSpc>
                          <a:spcPct val="107000"/>
                        </a:lnSpc>
                        <a:spcBef>
                          <a:spcPts val="400"/>
                        </a:spcBef>
                        <a:spcAft>
                          <a:spcPts val="0"/>
                        </a:spcAft>
                      </a:pPr>
                      <a:r>
                        <a:rPr lang="en-GB" sz="16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Explore how two-part problems with a ‘common’ factor (e.g. 9 × 4 + 9 × 5) can be most efficiently solved by applying the distributive law and performing one multiplication calculation rather than two multiplication calculations and an addition (for example, calculating 9 × 9 rather than calculating and adding together 9 × 4 and 9 × 5).</a:t>
                      </a:r>
                    </a:p>
                    <a:p>
                      <a:pPr marL="0" algn="l" defTabSz="914400" rtl="0" eaLnBrk="1" latinLnBrk="0" hangingPunct="1">
                        <a:lnSpc>
                          <a:spcPct val="107000"/>
                        </a:lnSpc>
                        <a:spcBef>
                          <a:spcPts val="400"/>
                        </a:spcBef>
                        <a:spcAft>
                          <a:spcPts val="0"/>
                        </a:spcAft>
                      </a:pPr>
                      <a:r>
                        <a:rPr lang="en-GB" sz="16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7356842"/>
                  </a:ext>
                </a:extLst>
              </a:tr>
              <a:tr h="704632">
                <a:tc>
                  <a:txBody>
                    <a:bodyPr/>
                    <a:lstStyle/>
                    <a:p>
                      <a:pPr marL="0" algn="l" defTabSz="914400" rtl="0" eaLnBrk="1" latinLnBrk="0" hangingPunct="1">
                        <a:lnSpc>
                          <a:spcPct val="107000"/>
                        </a:lnSpc>
                        <a:spcAft>
                          <a:spcPts val="0"/>
                        </a:spcAft>
                      </a:pPr>
                      <a:r>
                        <a:rPr lang="en-GB" sz="16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2.10</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400" rtl="0" eaLnBrk="1" latinLnBrk="0" hangingPunct="1">
                        <a:lnSpc>
                          <a:spcPct val="107000"/>
                        </a:lnSpc>
                        <a:spcBef>
                          <a:spcPts val="400"/>
                        </a:spcBef>
                        <a:spcAft>
                          <a:spcPts val="0"/>
                        </a:spcAft>
                      </a:pPr>
                      <a:r>
                        <a:rPr lang="en-GB" sz="16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Finally, provide children with practice solving two-part contextual problems with a ‘common’ factor (including measures contexts). Work through the first example as a class, encouraging children to read the entire question carefully, and then to write a single equation to represent the whole problem. Children should then be able to see how they can apply the distributive law, so they need to perform only one multiplication calculation.</a:t>
                      </a:r>
                    </a:p>
                    <a:p>
                      <a:pPr marL="0" algn="l" defTabSz="914400" rtl="0" eaLnBrk="1" latinLnBrk="0" hangingPunct="1">
                        <a:lnSpc>
                          <a:spcPct val="107000"/>
                        </a:lnSpc>
                        <a:spcBef>
                          <a:spcPts val="400"/>
                        </a:spcBef>
                        <a:spcAft>
                          <a:spcPts val="0"/>
                        </a:spcAft>
                      </a:pPr>
                      <a:r>
                        <a:rPr lang="en-GB" sz="16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p>
                  </a:txBody>
                  <a:tcPr marL="27472" marR="27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50110494"/>
                  </a:ext>
                </a:extLst>
              </a:tr>
            </a:tbl>
          </a:graphicData>
        </a:graphic>
      </p:graphicFrame>
    </p:spTree>
    <p:extLst>
      <p:ext uri="{BB962C8B-B14F-4D97-AF65-F5344CB8AC3E}">
        <p14:creationId xmlns:p14="http://schemas.microsoft.com/office/powerpoint/2010/main" val="41061962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7860C-EB40-4F0C-944C-3DD1B217BD9A}"/>
              </a:ext>
            </a:extLst>
          </p:cNvPr>
          <p:cNvSpPr>
            <a:spLocks noGrp="1"/>
          </p:cNvSpPr>
          <p:nvPr>
            <p:ph type="title"/>
          </p:nvPr>
        </p:nvSpPr>
        <p:spPr>
          <a:xfrm>
            <a:off x="479376" y="338119"/>
            <a:ext cx="7924800" cy="1143000"/>
          </a:xfrm>
        </p:spPr>
        <p:txBody>
          <a:bodyPr/>
          <a:lstStyle/>
          <a:p>
            <a:r>
              <a:rPr lang="en-GB" dirty="0"/>
              <a:t>The next step:</a:t>
            </a:r>
            <a:br>
              <a:rPr lang="en-GB" dirty="0"/>
            </a:br>
            <a:r>
              <a:rPr lang="en-GB" dirty="0"/>
              <a:t>Teaching point 3</a:t>
            </a:r>
          </a:p>
        </p:txBody>
      </p:sp>
      <p:graphicFrame>
        <p:nvGraphicFramePr>
          <p:cNvPr id="5" name="Table 4">
            <a:extLst>
              <a:ext uri="{FF2B5EF4-FFF2-40B4-BE49-F238E27FC236}">
                <a16:creationId xmlns:a16="http://schemas.microsoft.com/office/drawing/2014/main" id="{7B2CAC66-611F-449F-A11F-9C6AAC5C1FD4}"/>
              </a:ext>
            </a:extLst>
          </p:cNvPr>
          <p:cNvGraphicFramePr>
            <a:graphicFrameLocks noGrp="1"/>
          </p:cNvGraphicFramePr>
          <p:nvPr>
            <p:extLst>
              <p:ext uri="{D42A27DB-BD31-4B8C-83A1-F6EECF244321}">
                <p14:modId xmlns:p14="http://schemas.microsoft.com/office/powerpoint/2010/main" val="2658878579"/>
              </p:ext>
            </p:extLst>
          </p:nvPr>
        </p:nvGraphicFramePr>
        <p:xfrm>
          <a:off x="48677" y="2008004"/>
          <a:ext cx="11665296" cy="1894713"/>
        </p:xfrm>
        <a:graphic>
          <a:graphicData uri="http://schemas.openxmlformats.org/drawingml/2006/table">
            <a:tbl>
              <a:tblPr firstRow="1" firstCol="1" bandRow="1"/>
              <a:tblGrid>
                <a:gridCol w="1102269">
                  <a:extLst>
                    <a:ext uri="{9D8B030D-6E8A-4147-A177-3AD203B41FA5}">
                      <a16:colId xmlns:a16="http://schemas.microsoft.com/office/drawing/2014/main" val="4213726079"/>
                    </a:ext>
                  </a:extLst>
                </a:gridCol>
                <a:gridCol w="10563027">
                  <a:extLst>
                    <a:ext uri="{9D8B030D-6E8A-4147-A177-3AD203B41FA5}">
                      <a16:colId xmlns:a16="http://schemas.microsoft.com/office/drawing/2014/main" val="2850529988"/>
                    </a:ext>
                  </a:extLst>
                </a:gridCol>
              </a:tblGrid>
              <a:tr h="0">
                <a:tc>
                  <a:txBody>
                    <a:bodyPr/>
                    <a:lstStyle/>
                    <a:p>
                      <a:pPr marL="0" algn="l" defTabSz="914400" rtl="0" eaLnBrk="1" latinLnBrk="0" hangingPunct="1">
                        <a:lnSpc>
                          <a:spcPct val="107000"/>
                        </a:lnSpc>
                        <a:spcAft>
                          <a:spcPts val="0"/>
                        </a:spcAft>
                      </a:pPr>
                      <a:r>
                        <a:rPr lang="en-GB" sz="2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p>
                    <a:p>
                      <a:pPr marL="0" algn="l" defTabSz="914400" rtl="0" eaLnBrk="1" latinLnBrk="0" hangingPunct="1">
                        <a:lnSpc>
                          <a:spcPct val="107000"/>
                        </a:lnSpc>
                        <a:spcAft>
                          <a:spcPts val="0"/>
                        </a:spcAft>
                      </a:pPr>
                      <a:r>
                        <a:rPr lang="en-GB" sz="2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p>
                    <a:p>
                      <a:pPr marL="0" algn="l" defTabSz="914400" rtl="0" eaLnBrk="1" latinLnBrk="0" hangingPunct="1">
                        <a:lnSpc>
                          <a:spcPct val="107000"/>
                        </a:lnSpc>
                        <a:spcAft>
                          <a:spcPts val="0"/>
                        </a:spcAft>
                      </a:pPr>
                      <a:r>
                        <a:rPr lang="en-GB" sz="2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3"/>
                    </a:solidFill>
                  </a:tcPr>
                </a:tc>
                <a:tc>
                  <a:txBody>
                    <a:bodyPr/>
                    <a:lstStyle/>
                    <a:p>
                      <a:pPr marL="0" algn="l" defTabSz="914400" rtl="0" eaLnBrk="1" latinLnBrk="0" hangingPunct="1">
                        <a:lnSpc>
                          <a:spcPct val="107000"/>
                        </a:lnSpc>
                        <a:spcBef>
                          <a:spcPts val="400"/>
                        </a:spcBef>
                        <a:spcAft>
                          <a:spcPts val="0"/>
                        </a:spcAft>
                      </a:pPr>
                      <a:r>
                        <a:rPr lang="en-GB" sz="2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p>
                    <a:p>
                      <a:pPr marL="0" algn="l" defTabSz="914400" rtl="0" eaLnBrk="1" latinLnBrk="0" hangingPunct="1">
                        <a:lnSpc>
                          <a:spcPct val="107000"/>
                        </a:lnSpc>
                        <a:spcBef>
                          <a:spcPts val="400"/>
                        </a:spcBef>
                        <a:spcAft>
                          <a:spcPts val="0"/>
                        </a:spcAft>
                      </a:pPr>
                      <a:r>
                        <a:rPr lang="en-GB" sz="2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The distributive law can be used to derive multiplication facts beyond known times tables.</a:t>
                      </a:r>
                    </a:p>
                    <a:p>
                      <a:pPr marL="0" algn="l" defTabSz="914400" rtl="0" eaLnBrk="1" latinLnBrk="0" hangingPunct="1">
                        <a:lnSpc>
                          <a:spcPct val="107000"/>
                        </a:lnSpc>
                        <a:spcBef>
                          <a:spcPts val="400"/>
                        </a:spcBef>
                        <a:spcAft>
                          <a:spcPts val="0"/>
                        </a:spcAft>
                      </a:pPr>
                      <a:r>
                        <a:rPr lang="en-GB" sz="28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3"/>
                    </a:solidFill>
                  </a:tcPr>
                </a:tc>
                <a:extLst>
                  <a:ext uri="{0D108BD9-81ED-4DB2-BD59-A6C34878D82A}">
                    <a16:rowId xmlns:a16="http://schemas.microsoft.com/office/drawing/2014/main" val="1350462513"/>
                  </a:ext>
                </a:extLst>
              </a:tr>
            </a:tbl>
          </a:graphicData>
        </a:graphic>
      </p:graphicFrame>
      <p:sp>
        <p:nvSpPr>
          <p:cNvPr id="7" name="Arrow: Right 6">
            <a:extLst>
              <a:ext uri="{FF2B5EF4-FFF2-40B4-BE49-F238E27FC236}">
                <a16:creationId xmlns:a16="http://schemas.microsoft.com/office/drawing/2014/main" id="{AE9140CD-4BDD-4C20-B877-BC99AFEAFB90}"/>
              </a:ext>
            </a:extLst>
          </p:cNvPr>
          <p:cNvSpPr/>
          <p:nvPr/>
        </p:nvSpPr>
        <p:spPr bwMode="auto">
          <a:xfrm>
            <a:off x="6096001" y="4145078"/>
            <a:ext cx="4118048" cy="547496"/>
          </a:xfrm>
          <a:prstGeom prst="rightArrow">
            <a:avLst/>
          </a:prstGeom>
          <a:solidFill>
            <a:schemeClr val="tx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8" name="TextBox 7">
            <a:extLst>
              <a:ext uri="{FF2B5EF4-FFF2-40B4-BE49-F238E27FC236}">
                <a16:creationId xmlns:a16="http://schemas.microsoft.com/office/drawing/2014/main" id="{C3C34E49-F076-4C1D-95D5-2A145834FE4A}"/>
              </a:ext>
            </a:extLst>
          </p:cNvPr>
          <p:cNvSpPr txBox="1"/>
          <p:nvPr/>
        </p:nvSpPr>
        <p:spPr>
          <a:xfrm>
            <a:off x="7054008" y="4849996"/>
            <a:ext cx="3613993" cy="523220"/>
          </a:xfrm>
          <a:prstGeom prst="rect">
            <a:avLst/>
          </a:prstGeom>
          <a:noFill/>
        </p:spPr>
        <p:txBody>
          <a:bodyPr wrap="square" rtlCol="0">
            <a:spAutoFit/>
          </a:bodyPr>
          <a:lstStyle/>
          <a:p>
            <a:pPr>
              <a:buNone/>
            </a:pPr>
            <a:r>
              <a:rPr lang="en-GB" dirty="0"/>
              <a:t>To be continued...</a:t>
            </a:r>
          </a:p>
        </p:txBody>
      </p:sp>
    </p:spTree>
    <p:extLst>
      <p:ext uri="{BB962C8B-B14F-4D97-AF65-F5344CB8AC3E}">
        <p14:creationId xmlns:p14="http://schemas.microsoft.com/office/powerpoint/2010/main" val="6824856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D4F69B-13D8-4265-866F-10ACAF783B33}"/>
              </a:ext>
            </a:extLst>
          </p:cNvPr>
          <p:cNvSpPr>
            <a:spLocks noGrp="1"/>
          </p:cNvSpPr>
          <p:nvPr>
            <p:ph idx="1"/>
          </p:nvPr>
        </p:nvSpPr>
        <p:spPr>
          <a:xfrm>
            <a:off x="601034" y="1409346"/>
            <a:ext cx="11183597" cy="4752528"/>
          </a:xfrm>
        </p:spPr>
        <p:txBody>
          <a:bodyPr/>
          <a:lstStyle/>
          <a:p>
            <a:pPr>
              <a:buFont typeface="Arial" panose="020B0604020202020204" pitchFamily="34" charset="0"/>
              <a:buChar char="•"/>
            </a:pPr>
            <a:r>
              <a:rPr lang="en-GB" dirty="0"/>
              <a:t>The teacher understands the learning journey.</a:t>
            </a:r>
          </a:p>
          <a:p>
            <a:pPr>
              <a:buFont typeface="Arial" panose="020B0604020202020204" pitchFamily="34" charset="0"/>
              <a:buChar char="•"/>
            </a:pPr>
            <a:r>
              <a:rPr lang="en-GB" dirty="0"/>
              <a:t>They are aware of what pupils will find difficult.</a:t>
            </a:r>
          </a:p>
          <a:p>
            <a:pPr>
              <a:buFont typeface="Arial" panose="020B0604020202020204" pitchFamily="34" charset="0"/>
              <a:buChar char="•"/>
            </a:pPr>
            <a:r>
              <a:rPr lang="en-GB" dirty="0"/>
              <a:t>Representations are used to reveal the structure of the maths, not to do the maths.</a:t>
            </a:r>
          </a:p>
          <a:p>
            <a:pPr>
              <a:buFont typeface="Arial" panose="020B0604020202020204" pitchFamily="34" charset="0"/>
              <a:buChar char="•"/>
            </a:pPr>
            <a:r>
              <a:rPr lang="en-GB" dirty="0"/>
              <a:t>Variation is used to draw attention to the concept being taught.  </a:t>
            </a:r>
          </a:p>
          <a:p>
            <a:pPr>
              <a:buFont typeface="Arial" panose="020B0604020202020204" pitchFamily="34" charset="0"/>
              <a:buChar char="•"/>
            </a:pPr>
            <a:r>
              <a:rPr lang="en-GB" dirty="0"/>
              <a:t>The use of stem sentences, alongside representations, provides an opportunity for children to practise language.</a:t>
            </a:r>
          </a:p>
          <a:p>
            <a:pPr>
              <a:buFont typeface="Arial" panose="020B0604020202020204" pitchFamily="34" charset="0"/>
              <a:buChar char="•"/>
            </a:pPr>
            <a:r>
              <a:rPr lang="en-GB" dirty="0"/>
              <a:t>The steps are small and connected to enable all children to understand.  </a:t>
            </a:r>
          </a:p>
        </p:txBody>
      </p:sp>
      <p:sp>
        <p:nvSpPr>
          <p:cNvPr id="4" name="Title 3">
            <a:extLst>
              <a:ext uri="{FF2B5EF4-FFF2-40B4-BE49-F238E27FC236}">
                <a16:creationId xmlns:a16="http://schemas.microsoft.com/office/drawing/2014/main" id="{AF50CB5F-5404-4FB0-BEF0-D55AA5D177E0}"/>
              </a:ext>
            </a:extLst>
          </p:cNvPr>
          <p:cNvSpPr>
            <a:spLocks noGrp="1"/>
          </p:cNvSpPr>
          <p:nvPr>
            <p:ph type="title"/>
          </p:nvPr>
        </p:nvSpPr>
        <p:spPr/>
        <p:txBody>
          <a:bodyPr/>
          <a:lstStyle/>
          <a:p>
            <a:r>
              <a:rPr lang="en-GB" dirty="0"/>
              <a:t>Key considerations for coherence</a:t>
            </a:r>
          </a:p>
        </p:txBody>
      </p:sp>
    </p:spTree>
    <p:extLst>
      <p:ext uri="{BB962C8B-B14F-4D97-AF65-F5344CB8AC3E}">
        <p14:creationId xmlns:p14="http://schemas.microsoft.com/office/powerpoint/2010/main" val="28677714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9CC24AD-D569-4B40-86DD-C50B0687AB2D}"/>
              </a:ext>
            </a:extLst>
          </p:cNvPr>
          <p:cNvSpPr>
            <a:spLocks noGrp="1"/>
          </p:cNvSpPr>
          <p:nvPr>
            <p:ph type="title"/>
          </p:nvPr>
        </p:nvSpPr>
        <p:spPr>
          <a:xfrm>
            <a:off x="1991544" y="692696"/>
            <a:ext cx="7924800" cy="936104"/>
          </a:xfrm>
        </p:spPr>
        <p:txBody>
          <a:bodyPr/>
          <a:lstStyle/>
          <a:p>
            <a:r>
              <a:rPr lang="en-GB" dirty="0"/>
              <a:t>Reflection</a:t>
            </a:r>
          </a:p>
        </p:txBody>
      </p:sp>
      <p:sp>
        <p:nvSpPr>
          <p:cNvPr id="7" name="Cloud Callout 4">
            <a:extLst>
              <a:ext uri="{FF2B5EF4-FFF2-40B4-BE49-F238E27FC236}">
                <a16:creationId xmlns:a16="http://schemas.microsoft.com/office/drawing/2014/main" id="{3BA49ECC-074F-4022-B048-3CCBCCA533B0}"/>
              </a:ext>
            </a:extLst>
          </p:cNvPr>
          <p:cNvSpPr/>
          <p:nvPr/>
        </p:nvSpPr>
        <p:spPr>
          <a:xfrm>
            <a:off x="2567608" y="1196753"/>
            <a:ext cx="8100392" cy="5359623"/>
          </a:xfrm>
          <a:prstGeom prst="cloudCallout">
            <a:avLst>
              <a:gd name="adj1" fmla="val -81769"/>
              <a:gd name="adj2" fmla="val 35258"/>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2400" dirty="0">
              <a:solidFill>
                <a:schemeClr val="tx1"/>
              </a:solidFill>
            </a:endParaRPr>
          </a:p>
          <a:p>
            <a:pPr algn="ctr">
              <a:buNone/>
            </a:pPr>
            <a:r>
              <a:rPr lang="en-GB" sz="2400" dirty="0">
                <a:solidFill>
                  <a:schemeClr val="tx1"/>
                </a:solidFill>
              </a:rPr>
              <a:t>What has this session made you think about how you want to teach maths?</a:t>
            </a:r>
          </a:p>
          <a:p>
            <a:pPr algn="ctr">
              <a:buNone/>
            </a:pPr>
            <a:endParaRPr lang="en-GB" sz="2400" dirty="0">
              <a:solidFill>
                <a:schemeClr val="tx1"/>
              </a:solidFill>
            </a:endParaRPr>
          </a:p>
          <a:p>
            <a:pPr algn="ctr">
              <a:buNone/>
            </a:pPr>
            <a:r>
              <a:rPr lang="en-GB" sz="2400" dirty="0">
                <a:solidFill>
                  <a:schemeClr val="tx1"/>
                </a:solidFill>
              </a:rPr>
              <a:t>What has this session made you think about your subject knowledge?</a:t>
            </a:r>
          </a:p>
          <a:p>
            <a:pPr algn="ctr">
              <a:buNone/>
            </a:pPr>
            <a:endParaRPr lang="en-GB" sz="2400" dirty="0">
              <a:solidFill>
                <a:schemeClr val="tx1"/>
              </a:solidFill>
            </a:endParaRPr>
          </a:p>
          <a:p>
            <a:pPr algn="ctr">
              <a:buNone/>
            </a:pPr>
            <a:r>
              <a:rPr lang="en-GB" sz="2400" dirty="0">
                <a:solidFill>
                  <a:schemeClr val="tx1"/>
                </a:solidFill>
              </a:rPr>
              <a:t>Where will you go for high-quality support?</a:t>
            </a:r>
          </a:p>
        </p:txBody>
      </p:sp>
    </p:spTree>
    <p:extLst>
      <p:ext uri="{BB962C8B-B14F-4D97-AF65-F5344CB8AC3E}">
        <p14:creationId xmlns:p14="http://schemas.microsoft.com/office/powerpoint/2010/main" val="39667286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DD7C8-36BE-4FA7-B2B6-562011A9DD3D}"/>
              </a:ext>
            </a:extLst>
          </p:cNvPr>
          <p:cNvSpPr>
            <a:spLocks noGrp="1"/>
          </p:cNvSpPr>
          <p:nvPr>
            <p:ph type="title"/>
          </p:nvPr>
        </p:nvSpPr>
        <p:spPr>
          <a:xfrm>
            <a:off x="263352" y="262388"/>
            <a:ext cx="11665296" cy="1512168"/>
          </a:xfrm>
        </p:spPr>
        <p:txBody>
          <a:bodyPr/>
          <a:lstStyle/>
          <a:p>
            <a:r>
              <a:rPr lang="en-GB" dirty="0"/>
              <a:t>Further support is available to you as you move into your teaching career </a:t>
            </a:r>
          </a:p>
        </p:txBody>
      </p:sp>
      <p:sp>
        <p:nvSpPr>
          <p:cNvPr id="3" name="Content Placeholder 2">
            <a:extLst>
              <a:ext uri="{FF2B5EF4-FFF2-40B4-BE49-F238E27FC236}">
                <a16:creationId xmlns:a16="http://schemas.microsoft.com/office/drawing/2014/main" id="{DCB1920A-9E30-46F6-9178-77DD909E0B78}"/>
              </a:ext>
            </a:extLst>
          </p:cNvPr>
          <p:cNvSpPr>
            <a:spLocks noGrp="1"/>
          </p:cNvSpPr>
          <p:nvPr>
            <p:ph idx="1"/>
          </p:nvPr>
        </p:nvSpPr>
        <p:spPr>
          <a:xfrm>
            <a:off x="263352" y="1449460"/>
            <a:ext cx="11665296" cy="3165349"/>
          </a:xfrm>
        </p:spPr>
        <p:txBody>
          <a:bodyPr vert="horz" lIns="91440" tIns="45720" rIns="91440" bIns="45720" rtlCol="0" anchor="t">
            <a:normAutofit/>
          </a:bodyPr>
          <a:lstStyle/>
          <a:p>
            <a:r>
              <a:rPr lang="en-GB" dirty="0">
                <a:latin typeface="Arial"/>
                <a:cs typeface="Arial"/>
              </a:rPr>
              <a:t>Ensure you have bookmarked the NCETM website. This will give you to access to centrally produced resources, e.g. PD materials.</a:t>
            </a:r>
          </a:p>
          <a:p>
            <a:pPr>
              <a:buFont typeface="Arial" panose="020B0604020202020204" pitchFamily="34" charset="0"/>
              <a:buChar char="•"/>
            </a:pPr>
            <a:r>
              <a:rPr lang="en-GB" dirty="0"/>
              <a:t>Ensure you register with your local maths hub. This will give you access to ongoing professional development.</a:t>
            </a:r>
          </a:p>
        </p:txBody>
      </p:sp>
      <p:sp>
        <p:nvSpPr>
          <p:cNvPr id="6" name="Rectangle 5">
            <a:extLst>
              <a:ext uri="{FF2B5EF4-FFF2-40B4-BE49-F238E27FC236}">
                <a16:creationId xmlns:a16="http://schemas.microsoft.com/office/drawing/2014/main" id="{788599FA-9D31-4600-84E5-0446A701CDDA}"/>
              </a:ext>
            </a:extLst>
          </p:cNvPr>
          <p:cNvSpPr/>
          <p:nvPr/>
        </p:nvSpPr>
        <p:spPr>
          <a:xfrm>
            <a:off x="263352" y="3513785"/>
            <a:ext cx="7056784" cy="830997"/>
          </a:xfrm>
          <a:prstGeom prst="rect">
            <a:avLst/>
          </a:prstGeom>
        </p:spPr>
        <p:txBody>
          <a:bodyPr wrap="square">
            <a:spAutoFit/>
          </a:bodyPr>
          <a:lstStyle/>
          <a:p>
            <a:pPr marL="355600" indent="-355600">
              <a:buFont typeface="Arial" panose="020B0604020202020204" pitchFamily="34" charset="0"/>
              <a:buChar char="•"/>
            </a:pPr>
            <a:r>
              <a:rPr lang="en-GB" sz="2400" dirty="0"/>
              <a:t>NCETM Mastery microsite: https://www.ncetm.org.uk/teaching-for-mastery/</a:t>
            </a:r>
          </a:p>
        </p:txBody>
      </p:sp>
      <p:pic>
        <p:nvPicPr>
          <p:cNvPr id="7" name="Picture 6">
            <a:extLst>
              <a:ext uri="{FF2B5EF4-FFF2-40B4-BE49-F238E27FC236}">
                <a16:creationId xmlns:a16="http://schemas.microsoft.com/office/drawing/2014/main" id="{02698B77-EDC8-4E01-81B6-3554976ACEF5}"/>
              </a:ext>
            </a:extLst>
          </p:cNvPr>
          <p:cNvPicPr>
            <a:picLocks noChangeAspect="1"/>
          </p:cNvPicPr>
          <p:nvPr/>
        </p:nvPicPr>
        <p:blipFill>
          <a:blip r:embed="rId3"/>
          <a:stretch>
            <a:fillRect/>
          </a:stretch>
        </p:blipFill>
        <p:spPr>
          <a:xfrm>
            <a:off x="263353" y="4335503"/>
            <a:ext cx="5832648" cy="2364063"/>
          </a:xfrm>
          <a:prstGeom prst="rect">
            <a:avLst/>
          </a:prstGeom>
        </p:spPr>
      </p:pic>
    </p:spTree>
    <p:extLst>
      <p:ext uri="{BB962C8B-B14F-4D97-AF65-F5344CB8AC3E}">
        <p14:creationId xmlns:p14="http://schemas.microsoft.com/office/powerpoint/2010/main" val="6137710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4E4BF0C-93FB-4537-9075-05D976E73D45}"/>
              </a:ext>
            </a:extLst>
          </p:cNvPr>
          <p:cNvSpPr>
            <a:spLocks noGrp="1"/>
          </p:cNvSpPr>
          <p:nvPr>
            <p:ph idx="1"/>
          </p:nvPr>
        </p:nvSpPr>
        <p:spPr>
          <a:xfrm>
            <a:off x="335361" y="1988840"/>
            <a:ext cx="11238474" cy="3953173"/>
          </a:xfrm>
        </p:spPr>
        <p:txBody>
          <a:bodyPr/>
          <a:lstStyle/>
          <a:p>
            <a:pPr marL="0" indent="0">
              <a:buNone/>
            </a:pPr>
            <a:r>
              <a:rPr lang="en-GB" sz="2800" dirty="0"/>
              <a:t>Lessons are broken down into small connected steps that gradually unfold the concept, providing access for all children and leading to a generalisation of the concept and the ability to apply the concept to a range of contexts.</a:t>
            </a:r>
          </a:p>
          <a:p>
            <a:pPr marL="0" indent="0">
              <a:buNone/>
            </a:pPr>
            <a:endParaRPr lang="en-GB" sz="2800" dirty="0"/>
          </a:p>
          <a:p>
            <a:pPr marL="0" indent="0">
              <a:buNone/>
            </a:pPr>
            <a:r>
              <a:rPr lang="en-GB" sz="2800" i="1" dirty="0"/>
              <a:t>https://www.ncetm.org.uk/teaching-for-mastery/masteryexplained/five-big-ideas-in-teaching-for-mastery/</a:t>
            </a:r>
          </a:p>
          <a:p>
            <a:pPr marL="0" indent="0">
              <a:buNone/>
            </a:pPr>
            <a:endParaRPr lang="en-GB" sz="2800" dirty="0"/>
          </a:p>
        </p:txBody>
      </p:sp>
      <p:sp>
        <p:nvSpPr>
          <p:cNvPr id="5" name="Title 4">
            <a:extLst>
              <a:ext uri="{FF2B5EF4-FFF2-40B4-BE49-F238E27FC236}">
                <a16:creationId xmlns:a16="http://schemas.microsoft.com/office/drawing/2014/main" id="{068AF093-C61F-433F-905B-F813D42E1D0D}"/>
              </a:ext>
            </a:extLst>
          </p:cNvPr>
          <p:cNvSpPr>
            <a:spLocks noGrp="1"/>
          </p:cNvSpPr>
          <p:nvPr>
            <p:ph type="title"/>
          </p:nvPr>
        </p:nvSpPr>
        <p:spPr/>
        <p:txBody>
          <a:bodyPr/>
          <a:lstStyle/>
          <a:p>
            <a:r>
              <a:rPr lang="en-GB" dirty="0"/>
              <a:t>What do we mean by coherence?</a:t>
            </a:r>
          </a:p>
        </p:txBody>
      </p:sp>
    </p:spTree>
    <p:extLst>
      <p:ext uri="{BB962C8B-B14F-4D97-AF65-F5344CB8AC3E}">
        <p14:creationId xmlns:p14="http://schemas.microsoft.com/office/powerpoint/2010/main" val="1028514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339CF1-BFE9-4EAB-A686-F98EB902C34E}"/>
              </a:ext>
            </a:extLst>
          </p:cNvPr>
          <p:cNvSpPr>
            <a:spLocks noGrp="1"/>
          </p:cNvSpPr>
          <p:nvPr>
            <p:ph idx="1"/>
          </p:nvPr>
        </p:nvSpPr>
        <p:spPr>
          <a:xfrm>
            <a:off x="530424" y="1192188"/>
            <a:ext cx="11661576" cy="5842768"/>
          </a:xfrm>
        </p:spPr>
        <p:txBody>
          <a:bodyPr/>
          <a:lstStyle/>
          <a:p>
            <a:r>
              <a:rPr lang="en-GB" sz="1800" dirty="0"/>
              <a:t>Drury, H., 2014.  Joining the dots: transforming mathematics education with a coherent whole school approach. </a:t>
            </a:r>
            <a:r>
              <a:rPr lang="en-GB" sz="1800" i="1" dirty="0"/>
              <a:t>Mathematics Teaching</a:t>
            </a:r>
            <a:r>
              <a:rPr lang="en-GB" sz="1800" dirty="0"/>
              <a:t> [online] Vol. 238. Derby; ATM. Available via:</a:t>
            </a:r>
          </a:p>
          <a:p>
            <a:r>
              <a:rPr lang="en-GB" sz="1800" dirty="0">
                <a:hlinkClick r:id="rId2"/>
              </a:rPr>
              <a:t>http://www.mathematicsmastery.org/wp-content/uploads/2014/01/Joining-the-Dots-Helen-Drury.pdf</a:t>
            </a:r>
            <a:r>
              <a:rPr lang="en-GB" sz="1800" dirty="0"/>
              <a:t> [accessed 24/04/20]</a:t>
            </a:r>
          </a:p>
          <a:p>
            <a:pPr marL="0" indent="0">
              <a:buNone/>
            </a:pPr>
            <a:r>
              <a:rPr lang="en-GB" sz="1800" b="1" dirty="0"/>
              <a:t> </a:t>
            </a:r>
            <a:endParaRPr lang="en-GB" sz="1800" dirty="0"/>
          </a:p>
          <a:p>
            <a:r>
              <a:rPr lang="en-GB" sz="1800" dirty="0"/>
              <a:t>Karp, K., Bush, S., &amp; Dougherty, B., 2014. Thirteen rules that expire. </a:t>
            </a:r>
            <a:r>
              <a:rPr lang="en-GB" sz="1800" i="1" dirty="0"/>
              <a:t>Teaching Children Mathematics</a:t>
            </a:r>
            <a:r>
              <a:rPr lang="en-GB" sz="1800" dirty="0"/>
              <a:t> [online]  Vol. 21, No. 1, August 2014, pp.18-25. [online]  Available via: </a:t>
            </a:r>
            <a:r>
              <a:rPr lang="en-GB" sz="1800" dirty="0">
                <a:hlinkClick r:id="rId3"/>
              </a:rPr>
              <a:t>https://www.nctm.org/Publications/Teaching-Children-Mathematics/2014/Vol21/Issue1/13-Rules-That-Expire/</a:t>
            </a:r>
            <a:r>
              <a:rPr lang="en-GB" sz="1800" dirty="0"/>
              <a:t> [accessed 24/04/20]</a:t>
            </a:r>
          </a:p>
          <a:p>
            <a:pPr marL="0" indent="0">
              <a:buNone/>
            </a:pPr>
            <a:r>
              <a:rPr lang="en-GB" sz="1800" dirty="0"/>
              <a:t> </a:t>
            </a:r>
          </a:p>
          <a:p>
            <a:r>
              <a:rPr lang="en-GB" sz="1800" dirty="0"/>
              <a:t>Ball, D., Thames. H., and Phelps, G. 2008. Content Knowledge for Teaching: What Makes It Special?  </a:t>
            </a:r>
            <a:r>
              <a:rPr lang="en-GB" sz="1800" i="1" dirty="0"/>
              <a:t>Journal of Teacher Education</a:t>
            </a:r>
            <a:r>
              <a:rPr lang="en-GB" sz="1800" dirty="0"/>
              <a:t>, November 2008, Vol.59(5), pp.389-407.</a:t>
            </a:r>
          </a:p>
          <a:p>
            <a:endParaRPr lang="en-GB" dirty="0"/>
          </a:p>
        </p:txBody>
      </p:sp>
      <p:sp>
        <p:nvSpPr>
          <p:cNvPr id="3" name="Title 2">
            <a:extLst>
              <a:ext uri="{FF2B5EF4-FFF2-40B4-BE49-F238E27FC236}">
                <a16:creationId xmlns:a16="http://schemas.microsoft.com/office/drawing/2014/main" id="{B879889C-5F26-4FAC-86C7-B4A77B92E16B}"/>
              </a:ext>
            </a:extLst>
          </p:cNvPr>
          <p:cNvSpPr>
            <a:spLocks noGrp="1"/>
          </p:cNvSpPr>
          <p:nvPr>
            <p:ph type="title"/>
          </p:nvPr>
        </p:nvSpPr>
        <p:spPr>
          <a:xfrm>
            <a:off x="263935" y="260648"/>
            <a:ext cx="5826224" cy="1143000"/>
          </a:xfrm>
        </p:spPr>
        <p:txBody>
          <a:bodyPr/>
          <a:lstStyle/>
          <a:p>
            <a:r>
              <a:rPr lang="en-GB" dirty="0"/>
              <a:t>Additional Reading:</a:t>
            </a:r>
          </a:p>
        </p:txBody>
      </p:sp>
    </p:spTree>
    <p:extLst>
      <p:ext uri="{BB962C8B-B14F-4D97-AF65-F5344CB8AC3E}">
        <p14:creationId xmlns:p14="http://schemas.microsoft.com/office/powerpoint/2010/main" val="18013951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14CDE1-A4CF-42B1-9407-3F6198B2CA4E}"/>
              </a:ext>
            </a:extLst>
          </p:cNvPr>
          <p:cNvSpPr>
            <a:spLocks noGrp="1"/>
          </p:cNvSpPr>
          <p:nvPr>
            <p:ph idx="1"/>
          </p:nvPr>
        </p:nvSpPr>
        <p:spPr>
          <a:xfrm>
            <a:off x="601035" y="1409346"/>
            <a:ext cx="11183597" cy="4698131"/>
          </a:xfrm>
        </p:spPr>
        <p:txBody>
          <a:bodyPr vert="horz" lIns="91440" tIns="45720" rIns="91440" bIns="45720" rtlCol="0" anchor="t">
            <a:normAutofit/>
          </a:bodyPr>
          <a:lstStyle/>
          <a:p>
            <a:pPr marL="0" indent="0">
              <a:buNone/>
            </a:pPr>
            <a:r>
              <a:rPr lang="en-GB" sz="2800" dirty="0"/>
              <a:t>Coherence is about:</a:t>
            </a:r>
            <a:endParaRPr lang="en-US" dirty="0"/>
          </a:p>
          <a:p>
            <a:pPr marL="457200" indent="-457200"/>
            <a:r>
              <a:rPr lang="en-GB" sz="2800" dirty="0">
                <a:latin typeface="Arial"/>
                <a:cs typeface="Arial"/>
              </a:rPr>
              <a:t>consistency in language</a:t>
            </a:r>
          </a:p>
          <a:p>
            <a:pPr marL="457200" indent="-457200"/>
            <a:r>
              <a:rPr lang="en-GB" sz="2800" dirty="0">
                <a:latin typeface="Arial"/>
                <a:cs typeface="Arial"/>
              </a:rPr>
              <a:t>consistency in choice and use of representations</a:t>
            </a:r>
          </a:p>
          <a:p>
            <a:pPr marL="457200" indent="-457200"/>
            <a:r>
              <a:rPr lang="en-GB" sz="2800" dirty="0">
                <a:latin typeface="Arial"/>
                <a:cs typeface="Arial"/>
              </a:rPr>
              <a:t>a shared view of the mathematics among the staff team</a:t>
            </a:r>
          </a:p>
          <a:p>
            <a:pPr marL="457200" indent="-457200"/>
            <a:r>
              <a:rPr lang="en-GB" sz="2800" dirty="0">
                <a:latin typeface="Arial"/>
                <a:cs typeface="Arial"/>
              </a:rPr>
              <a:t>breaking lessons down into small steps to spoon-feed children.</a:t>
            </a:r>
          </a:p>
        </p:txBody>
      </p:sp>
      <p:sp>
        <p:nvSpPr>
          <p:cNvPr id="4" name="Title 3">
            <a:extLst>
              <a:ext uri="{FF2B5EF4-FFF2-40B4-BE49-F238E27FC236}">
                <a16:creationId xmlns:a16="http://schemas.microsoft.com/office/drawing/2014/main" id="{4AAC2994-FB7B-472C-AFEF-DF89BEF00B80}"/>
              </a:ext>
            </a:extLst>
          </p:cNvPr>
          <p:cNvSpPr>
            <a:spLocks noGrp="1"/>
          </p:cNvSpPr>
          <p:nvPr>
            <p:ph type="title"/>
          </p:nvPr>
        </p:nvSpPr>
        <p:spPr/>
        <p:txBody>
          <a:bodyPr/>
          <a:lstStyle/>
          <a:p>
            <a:r>
              <a:rPr lang="en-GB" dirty="0"/>
              <a:t>Agree or disagree?</a:t>
            </a:r>
          </a:p>
        </p:txBody>
      </p:sp>
    </p:spTree>
    <p:extLst>
      <p:ext uri="{BB962C8B-B14F-4D97-AF65-F5344CB8AC3E}">
        <p14:creationId xmlns:p14="http://schemas.microsoft.com/office/powerpoint/2010/main" val="283264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14CDE1-A4CF-42B1-9407-3F6198B2CA4E}"/>
              </a:ext>
            </a:extLst>
          </p:cNvPr>
          <p:cNvSpPr>
            <a:spLocks noGrp="1"/>
          </p:cNvSpPr>
          <p:nvPr>
            <p:ph idx="1"/>
          </p:nvPr>
        </p:nvSpPr>
        <p:spPr/>
        <p:txBody>
          <a:bodyPr/>
          <a:lstStyle/>
          <a:p>
            <a:pPr marL="0" indent="0">
              <a:buNone/>
            </a:pPr>
            <a:r>
              <a:rPr lang="en-GB" dirty="0"/>
              <a:t>Maths is about:</a:t>
            </a:r>
          </a:p>
          <a:p>
            <a:pPr marL="457200" indent="-457200"/>
            <a:r>
              <a:rPr lang="en-GB" dirty="0"/>
              <a:t>making connections</a:t>
            </a:r>
          </a:p>
          <a:p>
            <a:pPr marL="457200" indent="-457200"/>
            <a:r>
              <a:rPr lang="en-GB" dirty="0"/>
              <a:t>learning rules and laws</a:t>
            </a:r>
          </a:p>
          <a:p>
            <a:pPr marL="457200" indent="-457200"/>
            <a:r>
              <a:rPr lang="en-GB" dirty="0"/>
              <a:t>making connections so that rules and laws can be remembered and applied with understanding.</a:t>
            </a:r>
          </a:p>
          <a:p>
            <a:pPr marL="0" indent="0"/>
            <a:endParaRPr lang="en-GB" dirty="0"/>
          </a:p>
        </p:txBody>
      </p:sp>
      <p:sp>
        <p:nvSpPr>
          <p:cNvPr id="4" name="Title 3">
            <a:extLst>
              <a:ext uri="{FF2B5EF4-FFF2-40B4-BE49-F238E27FC236}">
                <a16:creationId xmlns:a16="http://schemas.microsoft.com/office/drawing/2014/main" id="{939D778E-4849-4E7C-8C95-2E78FE2EB2D5}"/>
              </a:ext>
            </a:extLst>
          </p:cNvPr>
          <p:cNvSpPr>
            <a:spLocks noGrp="1"/>
          </p:cNvSpPr>
          <p:nvPr>
            <p:ph type="title"/>
          </p:nvPr>
        </p:nvSpPr>
        <p:spPr/>
        <p:txBody>
          <a:bodyPr/>
          <a:lstStyle/>
          <a:p>
            <a:r>
              <a:rPr lang="en-GB" dirty="0"/>
              <a:t>Agree or disagree?</a:t>
            </a:r>
          </a:p>
        </p:txBody>
      </p:sp>
    </p:spTree>
    <p:extLst>
      <p:ext uri="{BB962C8B-B14F-4D97-AF65-F5344CB8AC3E}">
        <p14:creationId xmlns:p14="http://schemas.microsoft.com/office/powerpoint/2010/main" val="2759913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Callout 4">
            <a:extLst>
              <a:ext uri="{FF2B5EF4-FFF2-40B4-BE49-F238E27FC236}">
                <a16:creationId xmlns:a16="http://schemas.microsoft.com/office/drawing/2014/main" id="{B7DD1FC5-1005-4B2D-A9E6-5E5CC184A868}"/>
              </a:ext>
            </a:extLst>
          </p:cNvPr>
          <p:cNvSpPr/>
          <p:nvPr/>
        </p:nvSpPr>
        <p:spPr>
          <a:xfrm>
            <a:off x="1774775" y="1124744"/>
            <a:ext cx="8642450" cy="5325244"/>
          </a:xfrm>
          <a:prstGeom prst="cloudCallout">
            <a:avLst>
              <a:gd name="adj1" fmla="val -64534"/>
              <a:gd name="adj2" fmla="val 31829"/>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GB" dirty="0">
              <a:solidFill>
                <a:schemeClr val="tx1"/>
              </a:solidFill>
            </a:endParaRPr>
          </a:p>
        </p:txBody>
      </p:sp>
      <p:sp>
        <p:nvSpPr>
          <p:cNvPr id="2" name="Content Placeholder 1">
            <a:extLst>
              <a:ext uri="{FF2B5EF4-FFF2-40B4-BE49-F238E27FC236}">
                <a16:creationId xmlns:a16="http://schemas.microsoft.com/office/drawing/2014/main" id="{C9CA91FD-ED65-4858-9C4A-F5F50CBFE7ED}"/>
              </a:ext>
            </a:extLst>
          </p:cNvPr>
          <p:cNvSpPr>
            <a:spLocks noGrp="1"/>
          </p:cNvSpPr>
          <p:nvPr>
            <p:ph idx="1"/>
          </p:nvPr>
        </p:nvSpPr>
        <p:spPr>
          <a:xfrm>
            <a:off x="2507506" y="1975793"/>
            <a:ext cx="6336704" cy="3457600"/>
          </a:xfrm>
        </p:spPr>
        <p:txBody>
          <a:bodyPr>
            <a:normAutofit lnSpcReduction="10000"/>
          </a:bodyPr>
          <a:lstStyle/>
          <a:p>
            <a:pPr indent="0" algn="ctr">
              <a:spcBef>
                <a:spcPts val="0"/>
              </a:spcBef>
              <a:buNone/>
            </a:pPr>
            <a:r>
              <a:rPr lang="en-GB" sz="2800" dirty="0"/>
              <a:t>What rules and laws do you remember well?  </a:t>
            </a:r>
          </a:p>
          <a:p>
            <a:pPr indent="0" algn="ctr">
              <a:spcBef>
                <a:spcPts val="0"/>
              </a:spcBef>
              <a:buNone/>
            </a:pPr>
            <a:endParaRPr lang="en-GB" sz="2800" dirty="0"/>
          </a:p>
          <a:p>
            <a:pPr indent="0" algn="ctr">
              <a:spcBef>
                <a:spcPts val="0"/>
              </a:spcBef>
              <a:buNone/>
            </a:pPr>
            <a:r>
              <a:rPr lang="en-GB" sz="2800" dirty="0"/>
              <a:t>Why do you think you remember them?</a:t>
            </a:r>
          </a:p>
          <a:p>
            <a:pPr indent="0" algn="ctr">
              <a:spcBef>
                <a:spcPts val="0"/>
              </a:spcBef>
              <a:buNone/>
            </a:pPr>
            <a:endParaRPr lang="en-GB" sz="2800" dirty="0"/>
          </a:p>
          <a:p>
            <a:pPr indent="0" algn="ctr">
              <a:spcBef>
                <a:spcPts val="0"/>
              </a:spcBef>
              <a:buNone/>
            </a:pPr>
            <a:r>
              <a:rPr lang="en-GB" sz="2800" dirty="0"/>
              <a:t>How does your current subject knowledge influence the way you teach mathematics?</a:t>
            </a:r>
          </a:p>
        </p:txBody>
      </p:sp>
      <p:sp>
        <p:nvSpPr>
          <p:cNvPr id="3" name="Title 2">
            <a:extLst>
              <a:ext uri="{FF2B5EF4-FFF2-40B4-BE49-F238E27FC236}">
                <a16:creationId xmlns:a16="http://schemas.microsoft.com/office/drawing/2014/main" id="{094583A3-A621-4189-8B66-D69E811CC10F}"/>
              </a:ext>
            </a:extLst>
          </p:cNvPr>
          <p:cNvSpPr>
            <a:spLocks noGrp="1"/>
          </p:cNvSpPr>
          <p:nvPr>
            <p:ph type="title"/>
          </p:nvPr>
        </p:nvSpPr>
        <p:spPr>
          <a:xfrm>
            <a:off x="1774775" y="408012"/>
            <a:ext cx="5826224" cy="1143000"/>
          </a:xfrm>
        </p:spPr>
        <p:txBody>
          <a:bodyPr/>
          <a:lstStyle/>
          <a:p>
            <a:r>
              <a:rPr lang="en-GB" dirty="0"/>
              <a:t>Reflection</a:t>
            </a:r>
          </a:p>
        </p:txBody>
      </p:sp>
    </p:spTree>
    <p:extLst>
      <p:ext uri="{BB962C8B-B14F-4D97-AF65-F5344CB8AC3E}">
        <p14:creationId xmlns:p14="http://schemas.microsoft.com/office/powerpoint/2010/main" val="11136955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70E0BD-01D8-46A9-BC35-E0EE7B50CAD0}"/>
              </a:ext>
            </a:extLst>
          </p:cNvPr>
          <p:cNvSpPr>
            <a:spLocks noGrp="1"/>
          </p:cNvSpPr>
          <p:nvPr>
            <p:ph idx="1"/>
          </p:nvPr>
        </p:nvSpPr>
        <p:spPr/>
        <p:txBody>
          <a:bodyPr>
            <a:normAutofit/>
          </a:bodyPr>
          <a:lstStyle/>
          <a:p>
            <a:pPr marL="0" indent="0">
              <a:buNone/>
            </a:pPr>
            <a:r>
              <a:rPr lang="en-GB" sz="2800" dirty="0"/>
              <a:t>Why does 3 x 4 = 4 x 3?</a:t>
            </a:r>
          </a:p>
          <a:p>
            <a:pPr marL="0" indent="0">
              <a:buNone/>
            </a:pPr>
            <a:endParaRPr lang="en-GB" sz="2800" b="1" i="1" dirty="0"/>
          </a:p>
          <a:p>
            <a:pPr marL="0" indent="0">
              <a:buNone/>
            </a:pPr>
            <a:r>
              <a:rPr lang="en-GB" sz="2800" dirty="0"/>
              <a:t>Is this sometimes, always or never true?</a:t>
            </a:r>
          </a:p>
          <a:p>
            <a:pPr marL="0" indent="0">
              <a:buNone/>
            </a:pPr>
            <a:r>
              <a:rPr lang="en-GB" sz="2800" dirty="0"/>
              <a:t>a × b = b × a</a:t>
            </a:r>
          </a:p>
          <a:p>
            <a:pPr marL="0" indent="0">
              <a:buNone/>
            </a:pPr>
            <a:r>
              <a:rPr lang="en-GB" sz="2800" b="1" i="1" dirty="0"/>
              <a:t>	</a:t>
            </a:r>
            <a:endParaRPr lang="en-GB" sz="2800" dirty="0"/>
          </a:p>
          <a:p>
            <a:pPr marL="0" indent="0">
              <a:buNone/>
            </a:pPr>
            <a:r>
              <a:rPr lang="en-GB" sz="2800" dirty="0"/>
              <a:t>Give an example of when you might use the commutative property of multiplication.</a:t>
            </a:r>
          </a:p>
        </p:txBody>
      </p:sp>
      <p:sp>
        <p:nvSpPr>
          <p:cNvPr id="3" name="Title 2">
            <a:extLst>
              <a:ext uri="{FF2B5EF4-FFF2-40B4-BE49-F238E27FC236}">
                <a16:creationId xmlns:a16="http://schemas.microsoft.com/office/drawing/2014/main" id="{A1F94B1B-EFA1-4068-91D9-DDA0A304593B}"/>
              </a:ext>
            </a:extLst>
          </p:cNvPr>
          <p:cNvSpPr>
            <a:spLocks noGrp="1"/>
          </p:cNvSpPr>
          <p:nvPr>
            <p:ph type="title"/>
          </p:nvPr>
        </p:nvSpPr>
        <p:spPr/>
        <p:txBody>
          <a:bodyPr/>
          <a:lstStyle/>
          <a:p>
            <a:r>
              <a:rPr lang="en-GB" sz="3200" dirty="0"/>
              <a:t>Teacher Subject Knowledge  </a:t>
            </a:r>
          </a:p>
        </p:txBody>
      </p:sp>
    </p:spTree>
    <p:extLst>
      <p:ext uri="{BB962C8B-B14F-4D97-AF65-F5344CB8AC3E}">
        <p14:creationId xmlns:p14="http://schemas.microsoft.com/office/powerpoint/2010/main" val="257277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ustom Design">
  <a:themeElements>
    <a:clrScheme name="Custom 7">
      <a:dk1>
        <a:srgbClr val="585858"/>
      </a:dk1>
      <a:lt1>
        <a:srgbClr val="FFFFFF"/>
      </a:lt1>
      <a:dk2>
        <a:srgbClr val="006666"/>
      </a:dk2>
      <a:lt2>
        <a:srgbClr val="5F5F5F"/>
      </a:lt2>
      <a:accent1>
        <a:srgbClr val="585858"/>
      </a:accent1>
      <a:accent2>
        <a:srgbClr val="99CCCC"/>
      </a:accent2>
      <a:accent3>
        <a:srgbClr val="FFFFFF"/>
      </a:accent3>
      <a:accent4>
        <a:srgbClr val="000000"/>
      </a:accent4>
      <a:accent5>
        <a:srgbClr val="ADE2E2"/>
      </a:accent5>
      <a:accent6>
        <a:srgbClr val="8AB9B9"/>
      </a:accent6>
      <a:hlink>
        <a:srgbClr val="00B0F0"/>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LongProperties xmlns="http://schemas.microsoft.com/office/2006/metadata/long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D821B99-1939-446F-9689-69BD8F7393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9bd944-225f-43f1-96dc-d5ee43d55d1c"/>
    <ds:schemaRef ds:uri="6e8f39c4-649a-4727-b531-9584b06a2d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1B18B3D-5C68-4030-BEF3-6F927E24DA37}">
  <ds:schemaRefs>
    <ds:schemaRef ds:uri="http://purl.org/dc/elements/1.1/"/>
    <ds:schemaRef ds:uri="dc9bd944-225f-43f1-96dc-d5ee43d55d1c"/>
    <ds:schemaRef ds:uri="http://schemas.openxmlformats.org/package/2006/metadata/core-properties"/>
    <ds:schemaRef ds:uri="e289c6e3-f062-4ff9-b30e-2173a1190862"/>
    <ds:schemaRef ds:uri="http://schemas.microsoft.com/office/infopath/2007/PartnerControls"/>
    <ds:schemaRef ds:uri="http://purl.org/dc/terms/"/>
    <ds:schemaRef ds:uri="http://schemas.microsoft.com/office/2006/documentManagement/types"/>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85CA48D5-CF87-4E62-9CFA-B8134F07C6D3}">
  <ds:schemaRefs>
    <ds:schemaRef ds:uri="http://schemas.microsoft.com/office/2006/metadata/longProperties"/>
  </ds:schemaRefs>
</ds:datastoreItem>
</file>

<file path=customXml/itemProps4.xml><?xml version="1.0" encoding="utf-8"?>
<ds:datastoreItem xmlns:ds="http://schemas.openxmlformats.org/officeDocument/2006/customXml" ds:itemID="{4614D725-2C21-4C66-9CD4-8D38560013A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993</TotalTime>
  <Words>5638</Words>
  <Application>Microsoft Office PowerPoint</Application>
  <PresentationFormat>Widescreen</PresentationFormat>
  <Paragraphs>547</Paragraphs>
  <Slides>50</Slides>
  <Notes>47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50</vt:i4>
      </vt:variant>
    </vt:vector>
  </HeadingPairs>
  <TitlesOfParts>
    <vt:vector size="57" baseType="lpstr">
      <vt:lpstr>Arial</vt:lpstr>
      <vt:lpstr>Calibri</vt:lpstr>
      <vt:lpstr>Comic Sans MS</vt:lpstr>
      <vt:lpstr>Kristen ITC</vt:lpstr>
      <vt:lpstr>Myriad Pro</vt:lpstr>
      <vt:lpstr>Myriad Pro Semibold</vt:lpstr>
      <vt:lpstr>Custom Design</vt:lpstr>
      <vt:lpstr>The big ideas of teaching for mastery  Primary ITE Unit 6:  Coherence</vt:lpstr>
      <vt:lpstr>PowerPoint Presentation</vt:lpstr>
      <vt:lpstr>PowerPoint Presentation</vt:lpstr>
      <vt:lpstr>This unit is designed to:</vt:lpstr>
      <vt:lpstr>What do we mean by coherence?</vt:lpstr>
      <vt:lpstr>Agree or disagree?</vt:lpstr>
      <vt:lpstr>Agree or disagree?</vt:lpstr>
      <vt:lpstr>Reflection</vt:lpstr>
      <vt:lpstr>Teacher Subject Knowledge  </vt:lpstr>
      <vt:lpstr>Activity: teaching points </vt:lpstr>
      <vt:lpstr>PowerPoint Presentation</vt:lpstr>
      <vt:lpstr>PowerPoint Presentation</vt:lpstr>
      <vt:lpstr>PowerPoint Presentation</vt:lpstr>
      <vt:lpstr>PowerPoint Presentation</vt:lpstr>
      <vt:lpstr>PowerPoint Presentation</vt:lpstr>
      <vt:lpstr>Activity Handout 3:   Teaching point 1: Multiplication is commutative; division is not commutative</vt:lpstr>
      <vt:lpstr>PowerPoint Presentation</vt:lpstr>
      <vt:lpstr>Teaching points</vt:lpstr>
      <vt:lpstr>Teacher Subject Knowledge  </vt:lpstr>
      <vt:lpstr>The Lesson </vt:lpstr>
      <vt:lpstr>PowerPoint Presentation</vt:lpstr>
      <vt:lpstr>PowerPoint Presentation</vt:lpstr>
      <vt:lpstr>PowerPoint Presentation</vt:lpstr>
      <vt:lpstr>Compare how the counters have been used</vt:lpstr>
      <vt:lpstr>PowerPoint Presentation</vt:lpstr>
      <vt:lpstr>PowerPoint Presentation</vt:lpstr>
      <vt:lpstr>PowerPoint Presentation</vt:lpstr>
      <vt:lpstr>Compare the equations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learning would you plan for next? </vt:lpstr>
      <vt:lpstr>Coherent learning journey</vt:lpstr>
      <vt:lpstr>Activity: Teaching point 2 </vt:lpstr>
      <vt:lpstr>PowerPoint Presentation</vt:lpstr>
      <vt:lpstr>PowerPoint Presentation</vt:lpstr>
      <vt:lpstr>The next step: Teaching point 3</vt:lpstr>
      <vt:lpstr>Key considerations for coherence</vt:lpstr>
      <vt:lpstr>Reflection</vt:lpstr>
      <vt:lpstr>Further support is available to you as you move into your teaching career </vt:lpstr>
      <vt:lpstr>PowerPoint Presentation</vt:lpstr>
      <vt:lpstr>Additional Reading: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Bethanie Goodliff</cp:lastModifiedBy>
  <cp:revision>73</cp:revision>
  <dcterms:created xsi:type="dcterms:W3CDTF">2008-01-11T09:41:35Z</dcterms:created>
  <dcterms:modified xsi:type="dcterms:W3CDTF">2020-11-10T13:24:03Z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0x010100E66C4E9411A2B847AB3A2FDDFBD5392E</vt:lpwstr>
  </property>
</Properties>
</file>