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5"/>
  </p:sldMasterIdLst>
  <p:notesMasterIdLst>
    <p:notesMasterId r:id="rId49"/>
  </p:notesMasterIdLst>
  <p:sldIdLst>
    <p:sldId id="267" r:id="rId6"/>
    <p:sldId id="257" r:id="rId7"/>
    <p:sldId id="261" r:id="rId8"/>
    <p:sldId id="268" r:id="rId9"/>
    <p:sldId id="1264" r:id="rId10"/>
    <p:sldId id="1259" r:id="rId11"/>
    <p:sldId id="522" r:id="rId12"/>
    <p:sldId id="505" r:id="rId13"/>
    <p:sldId id="1267" r:id="rId14"/>
    <p:sldId id="524" r:id="rId15"/>
    <p:sldId id="1268" r:id="rId16"/>
    <p:sldId id="516" r:id="rId17"/>
    <p:sldId id="508" r:id="rId18"/>
    <p:sldId id="496" r:id="rId19"/>
    <p:sldId id="497" r:id="rId20"/>
    <p:sldId id="1269" r:id="rId21"/>
    <p:sldId id="511" r:id="rId22"/>
    <p:sldId id="514" r:id="rId23"/>
    <p:sldId id="499" r:id="rId24"/>
    <p:sldId id="517" r:id="rId25"/>
    <p:sldId id="510" r:id="rId26"/>
    <p:sldId id="1260" r:id="rId27"/>
    <p:sldId id="509" r:id="rId28"/>
    <p:sldId id="258" r:id="rId29"/>
    <p:sldId id="259" r:id="rId30"/>
    <p:sldId id="519" r:id="rId31"/>
    <p:sldId id="1270" r:id="rId32"/>
    <p:sldId id="521" r:id="rId33"/>
    <p:sldId id="270" r:id="rId34"/>
    <p:sldId id="1271" r:id="rId35"/>
    <p:sldId id="520" r:id="rId36"/>
    <p:sldId id="506" r:id="rId37"/>
    <p:sldId id="1263" r:id="rId38"/>
    <p:sldId id="1262" r:id="rId39"/>
    <p:sldId id="344" r:id="rId40"/>
    <p:sldId id="278" r:id="rId41"/>
    <p:sldId id="279" r:id="rId42"/>
    <p:sldId id="1266" r:id="rId43"/>
    <p:sldId id="1265" r:id="rId44"/>
    <p:sldId id="492" r:id="rId45"/>
    <p:sldId id="1282" r:id="rId46"/>
    <p:sldId id="260" r:id="rId47"/>
    <p:sldId id="1281" r:id="rId48"/>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A89FBD-4932-4396-B198-B54F457308CF}" v="13" dt="2020-10-30T09:51:35.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718" autoAdjust="0"/>
  </p:normalViewPr>
  <p:slideViewPr>
    <p:cSldViewPr>
      <p:cViewPr varScale="1">
        <p:scale>
          <a:sx n="49" d="100"/>
          <a:sy n="49" d="100"/>
        </p:scale>
        <p:origin x="1512" y="3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10/11/2020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6ZnNfVZda6Y"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These materials were published in autumn 2020.</a:t>
            </a:r>
          </a:p>
        </p:txBody>
      </p:sp>
      <p:sp>
        <p:nvSpPr>
          <p:cNvPr id="4" name="Slide Number Placeholder 3"/>
          <p:cNvSpPr>
            <a:spLocks noGrp="1"/>
          </p:cNvSpPr>
          <p:nvPr>
            <p:ph type="sldNum" sz="quarter" idx="5"/>
          </p:nvPr>
        </p:nvSpPr>
        <p:spPr/>
        <p:txBody>
          <a:bodyPr/>
          <a:lstStyle/>
          <a:p>
            <a:fld id="{95CC6D43-B330-470E-9514-C837501A6F5A}" type="slidenum">
              <a:rPr lang="en-GB" smtClean="0"/>
              <a:t>1</a:t>
            </a:fld>
            <a:endParaRPr lang="en-GB"/>
          </a:p>
        </p:txBody>
      </p:sp>
    </p:spTree>
    <p:extLst>
      <p:ext uri="{BB962C8B-B14F-4D97-AF65-F5344CB8AC3E}">
        <p14:creationId xmlns:p14="http://schemas.microsoft.com/office/powerpoint/2010/main" val="1025761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Pause and ask the trainees to consider the above, and take feedback. </a:t>
            </a:r>
          </a:p>
          <a:p>
            <a:endParaRPr lang="en-GB" dirty="0"/>
          </a:p>
        </p:txBody>
      </p:sp>
      <p:sp>
        <p:nvSpPr>
          <p:cNvPr id="4" name="Slide Number Placeholder 3"/>
          <p:cNvSpPr>
            <a:spLocks noGrp="1"/>
          </p:cNvSpPr>
          <p:nvPr>
            <p:ph type="sldNum" sz="quarter" idx="10"/>
          </p:nvPr>
        </p:nvSpPr>
        <p:spPr/>
        <p:txBody>
          <a:bodyPr/>
          <a:lstStyle/>
          <a:p>
            <a:fld id="{E0861660-A340-4D51-93F2-D70164DB64CE}" type="slidenum">
              <a:rPr lang="en-GB" smtClean="0"/>
              <a:t>11</a:t>
            </a:fld>
            <a:endParaRPr lang="en-GB"/>
          </a:p>
        </p:txBody>
      </p:sp>
    </p:spTree>
    <p:extLst>
      <p:ext uri="{BB962C8B-B14F-4D97-AF65-F5344CB8AC3E}">
        <p14:creationId xmlns:p14="http://schemas.microsoft.com/office/powerpoint/2010/main" val="880503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this slide explaining that now we are  going to consider planning learning with a  focus on doubling.</a:t>
            </a:r>
          </a:p>
          <a:p>
            <a:r>
              <a:rPr lang="en-GB" dirty="0"/>
              <a:t>Allow the students a couple of minutes just to do this/share what they understand about the process of doubling. Don’t take feedback: this is just to get into the ‘headspace of doubling’.</a:t>
            </a:r>
          </a:p>
          <a:p>
            <a:r>
              <a:rPr lang="en-GB" dirty="0"/>
              <a:t>Then introduce the rest of the slide. </a:t>
            </a:r>
          </a:p>
          <a:p>
            <a:endParaRPr lang="en-GB" dirty="0"/>
          </a:p>
          <a:p>
            <a:r>
              <a:rPr lang="en-GB" dirty="0"/>
              <a:t>Take feedback. </a:t>
            </a:r>
          </a:p>
          <a:p>
            <a:r>
              <a:rPr lang="en-GB" dirty="0"/>
              <a:t>Why were the digits 2 and 4 used repeatedly?</a:t>
            </a:r>
          </a:p>
          <a:p>
            <a:r>
              <a:rPr lang="en-GB" dirty="0"/>
              <a:t>Share images drawn.</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12</a:t>
            </a:fld>
            <a:endParaRPr lang="en-GB"/>
          </a:p>
        </p:txBody>
      </p:sp>
    </p:spTree>
    <p:extLst>
      <p:ext uri="{BB962C8B-B14F-4D97-AF65-F5344CB8AC3E}">
        <p14:creationId xmlns:p14="http://schemas.microsoft.com/office/powerpoint/2010/main" val="4008750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these two considerations – </a:t>
            </a:r>
          </a:p>
          <a:p>
            <a:r>
              <a:rPr lang="en-GB" dirty="0"/>
              <a:t>If you were doubling 4 did you see it as 4 ones or one 4?</a:t>
            </a:r>
          </a:p>
          <a:p>
            <a:r>
              <a:rPr lang="en-GB" dirty="0"/>
              <a:t>If you saw it as one 4 did you add another 4?</a:t>
            </a:r>
          </a:p>
          <a:p>
            <a:r>
              <a:rPr lang="en-GB" dirty="0"/>
              <a:t>You may want to highlight that for fluency we want children to understand one unit of 4 rather than 1:1 matching, e.g. doing 4 + 4,</a:t>
            </a:r>
          </a:p>
          <a:p>
            <a:r>
              <a:rPr lang="en-GB" dirty="0"/>
              <a:t>as opposed to 1  1  1  1</a:t>
            </a:r>
          </a:p>
          <a:p>
            <a:endParaRPr lang="en-GB" dirty="0"/>
          </a:p>
          <a:p>
            <a:r>
              <a:rPr lang="en-GB" dirty="0"/>
              <a:t>	 1  1  1  1</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13</a:t>
            </a:fld>
            <a:endParaRPr lang="en-GB"/>
          </a:p>
        </p:txBody>
      </p:sp>
    </p:spTree>
    <p:extLst>
      <p:ext uri="{BB962C8B-B14F-4D97-AF65-F5344CB8AC3E}">
        <p14:creationId xmlns:p14="http://schemas.microsoft.com/office/powerpoint/2010/main" val="2057157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These slides using Kate’s doubling cauldron are inspired by a video of a trainee teacher, Kate. The extract of Kate’s lesson (along with many others) is available on a DVD that accompanies the publication </a:t>
            </a:r>
            <a:r>
              <a:rPr lang="en-GB" sz="1200" b="1" kern="1200" dirty="0">
                <a:solidFill>
                  <a:schemeClr val="tx1"/>
                </a:solidFill>
                <a:effectLst/>
                <a:latin typeface="+mn-lt"/>
                <a:ea typeface="+mn-ea"/>
                <a:cs typeface="+mn-cs"/>
              </a:rPr>
              <a:t>Rowland, T., Turner, F., Thwaites, A. and </a:t>
            </a:r>
            <a:r>
              <a:rPr lang="en-GB" sz="1200" b="1" kern="1200" dirty="0" err="1">
                <a:solidFill>
                  <a:schemeClr val="tx1"/>
                </a:solidFill>
                <a:effectLst/>
                <a:latin typeface="+mn-lt"/>
                <a:ea typeface="+mn-ea"/>
                <a:cs typeface="+mn-cs"/>
              </a:rPr>
              <a:t>Huckstep</a:t>
            </a:r>
            <a:r>
              <a:rPr lang="en-GB" sz="1200" b="1" kern="1200" dirty="0">
                <a:solidFill>
                  <a:schemeClr val="tx1"/>
                </a:solidFill>
                <a:effectLst/>
                <a:latin typeface="+mn-lt"/>
                <a:ea typeface="+mn-ea"/>
                <a:cs typeface="+mn-cs"/>
              </a:rPr>
              <a:t>, P. (2009) </a:t>
            </a:r>
            <a:r>
              <a:rPr lang="en-GB" sz="1200" b="1" i="1" kern="1200" dirty="0">
                <a:solidFill>
                  <a:schemeClr val="tx1"/>
                </a:solidFill>
                <a:effectLst/>
                <a:latin typeface="+mn-lt"/>
                <a:ea typeface="+mn-ea"/>
                <a:cs typeface="+mn-cs"/>
              </a:rPr>
              <a:t>Developing primary mathematics teaching: reflecting on practice with the knowledge quartet.</a:t>
            </a:r>
            <a:r>
              <a:rPr lang="en-GB" sz="1200" b="1" kern="1200" dirty="0">
                <a:solidFill>
                  <a:schemeClr val="tx1"/>
                </a:solidFill>
                <a:effectLst/>
                <a:latin typeface="+mn-lt"/>
                <a:ea typeface="+mn-ea"/>
                <a:cs typeface="+mn-cs"/>
              </a:rPr>
              <a:t> Los Angeles: SAGE</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If you have a copy of this, you may want to watch the video of Kate using the cauldron before (or instead of) running the next few slides. In the book, these questions are suggested as reflection points for after watching the video:</a:t>
            </a:r>
          </a:p>
          <a:p>
            <a:pPr lvl="0"/>
            <a:r>
              <a:rPr lang="en-GB" sz="1200" i="1" kern="1200" dirty="0">
                <a:solidFill>
                  <a:schemeClr val="tx1"/>
                </a:solidFill>
                <a:effectLst/>
                <a:latin typeface="+mn-lt"/>
                <a:ea typeface="+mn-ea"/>
                <a:cs typeface="+mn-cs"/>
              </a:rPr>
              <a:t>What did you think of Kate’s use of the cauldron picture as a way of representing and recording doubling?</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Kate always recorded the procedure of doubling as </a:t>
            </a:r>
            <a:r>
              <a:rPr lang="en-GB" sz="1200" i="1" kern="1200" dirty="0" err="1">
                <a:solidFill>
                  <a:schemeClr val="tx1"/>
                </a:solidFill>
                <a:effectLst/>
                <a:latin typeface="+mn-lt"/>
                <a:ea typeface="+mn-ea"/>
                <a:cs typeface="+mn-cs"/>
              </a:rPr>
              <a:t>n+n</a:t>
            </a:r>
            <a:r>
              <a:rPr lang="en-GB" sz="1200" i="1" kern="1200" dirty="0">
                <a:solidFill>
                  <a:schemeClr val="tx1"/>
                </a:solidFill>
                <a:effectLst/>
                <a:latin typeface="+mn-lt"/>
                <a:ea typeface="+mn-ea"/>
                <a:cs typeface="+mn-cs"/>
              </a:rPr>
              <a:t>. How else might she have recorded this in the cauldron?</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Why was Kate unable to record the doubling of 15 using her bubbles?</a:t>
            </a:r>
            <a:endParaRPr lang="en-GB" sz="1200" kern="1200" dirty="0">
              <a:solidFill>
                <a:schemeClr val="tx1"/>
              </a:solidFill>
              <a:effectLst/>
              <a:latin typeface="+mn-lt"/>
              <a:ea typeface="+mn-ea"/>
              <a:cs typeface="+mn-cs"/>
            </a:endParaRPr>
          </a:p>
          <a:p>
            <a:pPr lvl="0"/>
            <a:r>
              <a:rPr lang="en-GB" sz="1200" i="1" kern="1200" dirty="0">
                <a:solidFill>
                  <a:schemeClr val="tx1"/>
                </a:solidFill>
                <a:effectLst/>
                <a:latin typeface="+mn-lt"/>
                <a:ea typeface="+mn-ea"/>
                <a:cs typeface="+mn-cs"/>
              </a:rPr>
              <a:t>What was problematic about the way Kate recorded the answer to doubling tens in the second bubble?</a:t>
            </a:r>
            <a:endParaRPr lang="en-GB" sz="1200" kern="1200" dirty="0">
              <a:solidFill>
                <a:schemeClr val="tx1"/>
              </a:solidFill>
              <a:effectLst/>
              <a:latin typeface="+mn-lt"/>
              <a:ea typeface="+mn-ea"/>
              <a:cs typeface="+mn-cs"/>
            </a:endParaRPr>
          </a:p>
          <a:p>
            <a:endParaRPr lang="en-GB" dirty="0"/>
          </a:p>
          <a:p>
            <a:r>
              <a:rPr lang="en-GB" dirty="0"/>
              <a:t>If you don’t have a copy of the above then you may want to use the prompts below.</a:t>
            </a:r>
          </a:p>
          <a:p>
            <a:r>
              <a:rPr lang="en-GB" dirty="0"/>
              <a:t>Explain that Kate introduced the magic doubling cauldron (note the slide is animated to show this appearing).</a:t>
            </a:r>
          </a:p>
          <a:p>
            <a:r>
              <a:rPr lang="en-GB" dirty="0"/>
              <a:t>And showed that if 3 went in the cauldron another 3 was added and then 6 was the total so double 3 is 6.</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0" i="0" kern="1200" dirty="0">
                <a:solidFill>
                  <a:schemeClr val="tx1"/>
                </a:solidFill>
                <a:effectLst/>
                <a:latin typeface="+mn-lt"/>
                <a:ea typeface="+mn-ea"/>
                <a:cs typeface="+mn-cs"/>
              </a:rPr>
              <a:t>What did you think of Kate’s use of the cauldron picture as a way of representing and recording doubling?</a:t>
            </a:r>
          </a:p>
          <a:p>
            <a:endParaRPr lang="en-GB" dirty="0"/>
          </a:p>
          <a:p>
            <a:r>
              <a:rPr lang="en-GB" dirty="0"/>
              <a:t>What mathematical structures are shown by this image/context?</a:t>
            </a:r>
          </a:p>
          <a:p>
            <a:r>
              <a:rPr lang="en-GB" dirty="0"/>
              <a:t>Draw attention to the repeated addition?</a:t>
            </a:r>
          </a:p>
          <a:p>
            <a:r>
              <a:rPr lang="en-GB" dirty="0"/>
              <a:t>What are the strengths or limitations of this?</a:t>
            </a:r>
          </a:p>
          <a:p>
            <a:endParaRPr lang="en-GB" dirty="0"/>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Kate always recorded the procedure of doubling as </a:t>
            </a:r>
            <a:r>
              <a:rPr lang="en-GB" sz="1200" b="0" i="1" kern="1200" dirty="0" err="1">
                <a:solidFill>
                  <a:schemeClr val="tx1"/>
                </a:solidFill>
                <a:effectLst/>
                <a:latin typeface="+mn-lt"/>
                <a:ea typeface="+mn-ea"/>
                <a:cs typeface="+mn-cs"/>
              </a:rPr>
              <a:t>n+n</a:t>
            </a:r>
            <a:r>
              <a:rPr lang="en-GB" sz="1200" b="0" i="0" kern="1200" dirty="0">
                <a:solidFill>
                  <a:schemeClr val="tx1"/>
                </a:solidFill>
                <a:effectLst/>
                <a:latin typeface="+mn-lt"/>
                <a:ea typeface="+mn-ea"/>
                <a:cs typeface="+mn-cs"/>
              </a:rPr>
              <a:t>. How else might she have recorded this in the cauldron?</a:t>
            </a:r>
          </a:p>
          <a:p>
            <a:endParaRPr lang="en-GB" dirty="0"/>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14</a:t>
            </a:fld>
            <a:endParaRPr lang="en-GB"/>
          </a:p>
        </p:txBody>
      </p:sp>
    </p:spTree>
    <p:extLst>
      <p:ext uri="{BB962C8B-B14F-4D97-AF65-F5344CB8AC3E}">
        <p14:creationId xmlns:p14="http://schemas.microsoft.com/office/powerpoint/2010/main" val="4158273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how Kate moved on to two-digit numbers</a:t>
            </a:r>
          </a:p>
          <a:p>
            <a:endParaRPr lang="en-GB" dirty="0"/>
          </a:p>
          <a:p>
            <a:r>
              <a:rPr lang="en-GB" dirty="0"/>
              <a:t>Invite trainees to discuss how these images do/do not support children with understanding the concept of doubling.</a:t>
            </a:r>
          </a:p>
          <a:p>
            <a:r>
              <a:rPr lang="en-GB" dirty="0"/>
              <a:t>Why are images like this used? Make reference to the notion of fun, engaging, entertaining – remind that we are focusing on exposing the structure of the maths concept.</a:t>
            </a:r>
          </a:p>
          <a:p>
            <a:endParaRPr lang="en-GB" dirty="0"/>
          </a:p>
          <a:p>
            <a:r>
              <a:rPr lang="en-GB" dirty="0"/>
              <a:t>What mathematical structures are shown by this image or context?</a:t>
            </a:r>
          </a:p>
          <a:p>
            <a:r>
              <a:rPr lang="en-GB" dirty="0"/>
              <a:t>Draw attention to the repeated addition?</a:t>
            </a:r>
          </a:p>
          <a:p>
            <a:r>
              <a:rPr lang="en-GB" dirty="0"/>
              <a:t>What are the strengths or limitations of this?</a:t>
            </a:r>
          </a:p>
          <a:p>
            <a:endParaRPr lang="en-GB" dirty="0"/>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What was problematic about the way Kate recorded the answer to doubling tens in the second bubble?</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15</a:t>
            </a:fld>
            <a:endParaRPr lang="en-GB"/>
          </a:p>
        </p:txBody>
      </p:sp>
    </p:spTree>
    <p:extLst>
      <p:ext uri="{BB962C8B-B14F-4D97-AF65-F5344CB8AC3E}">
        <p14:creationId xmlns:p14="http://schemas.microsoft.com/office/powerpoint/2010/main" val="771493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might happen here?</a:t>
            </a:r>
          </a:p>
          <a:p>
            <a:r>
              <a:rPr lang="en-GB" dirty="0"/>
              <a:t>What would be recorded?</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16</a:t>
            </a:fld>
            <a:endParaRPr lang="en-GB"/>
          </a:p>
        </p:txBody>
      </p:sp>
    </p:spTree>
    <p:extLst>
      <p:ext uri="{BB962C8B-B14F-4D97-AF65-F5344CB8AC3E}">
        <p14:creationId xmlns:p14="http://schemas.microsoft.com/office/powerpoint/2010/main" val="4782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the </a:t>
            </a:r>
            <a:r>
              <a:rPr lang="en-GB" i="1" dirty="0"/>
              <a:t>Numberblocks</a:t>
            </a:r>
            <a:r>
              <a:rPr lang="en-GB" dirty="0"/>
              <a:t> episode </a:t>
            </a:r>
            <a:r>
              <a:rPr lang="en-GB" sz="1200" b="0" i="0" u="none" strike="noStrike" kern="1200" dirty="0">
                <a:solidFill>
                  <a:schemeClr val="tx1"/>
                </a:solidFill>
                <a:effectLst/>
                <a:latin typeface="+mn-lt"/>
                <a:ea typeface="+mn-ea"/>
                <a:cs typeface="+mn-cs"/>
                <a:hlinkClick r:id="rId3" tooltip="View original video: Numberblocks Double Trouble S01E24 2017 learn the numbers Preschool"/>
              </a:rPr>
              <a:t>Numberblocks Double Trouble S01E24 2017 </a:t>
            </a:r>
            <a:endParaRPr lang="en-GB" sz="1200" b="0" i="0" u="none" strike="noStrike"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https://www.bbc.co.uk/iplayer/episode/b08q4jkq/numberblocks-series-2-double-trouble</a:t>
            </a:r>
          </a:p>
          <a:p>
            <a:r>
              <a:rPr lang="en-GB" sz="1200" b="0" i="0" u="none" strike="noStrike" kern="1200" dirty="0">
                <a:solidFill>
                  <a:schemeClr val="tx1"/>
                </a:solidFill>
                <a:effectLst/>
                <a:latin typeface="+mn-lt"/>
                <a:ea typeface="+mn-ea"/>
                <a:cs typeface="+mn-cs"/>
              </a:rPr>
              <a:t>If not available on the BBC iPlayer then search online, as YouTube has some videos of this episode, or the DVD can be purchased.</a:t>
            </a:r>
          </a:p>
          <a:p>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How does this episode support the understanding of doubling?</a:t>
            </a:r>
          </a:p>
          <a:p>
            <a:endParaRPr lang="en-GB" sz="1200" b="0" i="0" u="none" strike="noStrike" kern="1200" dirty="0">
              <a:solidFill>
                <a:schemeClr val="tx1"/>
              </a:solidFill>
              <a:effectLst/>
              <a:latin typeface="+mn-lt"/>
              <a:ea typeface="+mn-ea"/>
              <a:cs typeface="+mn-cs"/>
            </a:endParaRPr>
          </a:p>
          <a:p>
            <a:r>
              <a:rPr lang="en-GB" sz="1200" b="0" i="0" u="none" strike="noStrike" kern="1200" dirty="0">
                <a:solidFill>
                  <a:schemeClr val="tx1"/>
                </a:solidFill>
                <a:effectLst/>
                <a:latin typeface="+mn-lt"/>
                <a:ea typeface="+mn-ea"/>
                <a:cs typeface="+mn-cs"/>
              </a:rPr>
              <a:t>What’s the same/what’s different from the cauldron image?</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17</a:t>
            </a:fld>
            <a:endParaRPr lang="en-GB"/>
          </a:p>
        </p:txBody>
      </p:sp>
    </p:spTree>
    <p:extLst>
      <p:ext uri="{BB962C8B-B14F-4D97-AF65-F5344CB8AC3E}">
        <p14:creationId xmlns:p14="http://schemas.microsoft.com/office/powerpoint/2010/main" val="3411678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Have a range of resources on the tables.</a:t>
            </a:r>
          </a:p>
          <a:p>
            <a:r>
              <a:rPr lang="en-GB" dirty="0"/>
              <a:t>Dienes, counters, Numicon, Cuisenaire®, Multilink®.</a:t>
            </a:r>
          </a:p>
          <a:p>
            <a:r>
              <a:rPr lang="en-GB" dirty="0"/>
              <a:t>Justify your choice to the person next to you (see also the next slide).</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18</a:t>
            </a:fld>
            <a:endParaRPr lang="en-GB"/>
          </a:p>
        </p:txBody>
      </p:sp>
    </p:spTree>
    <p:extLst>
      <p:ext uri="{BB962C8B-B14F-4D97-AF65-F5344CB8AC3E}">
        <p14:creationId xmlns:p14="http://schemas.microsoft.com/office/powerpoint/2010/main" val="2162476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does the manipulative you have chosen support the maths concept being explored?</a:t>
            </a:r>
          </a:p>
          <a:p>
            <a:r>
              <a:rPr lang="en-GB" dirty="0"/>
              <a:t>Which are the most/least helpful?</a:t>
            </a:r>
          </a:p>
          <a:p>
            <a:r>
              <a:rPr lang="en-GB" dirty="0"/>
              <a:t>Discuss the notion of a unit of 5 so one counter could represent 5. The Numicon shows the cardinality of 5, do five counters support this as much?</a:t>
            </a:r>
          </a:p>
          <a:p>
            <a:r>
              <a:rPr lang="en-GB" b="0" dirty="0">
                <a:solidFill>
                  <a:schemeClr val="tx1"/>
                </a:solidFill>
              </a:rPr>
              <a:t>Did you use five ones?</a:t>
            </a:r>
            <a:br>
              <a:rPr lang="en-GB" b="0" dirty="0">
                <a:solidFill>
                  <a:schemeClr val="tx1"/>
                </a:solidFill>
              </a:rPr>
            </a:br>
            <a:r>
              <a:rPr lang="en-GB" b="0" dirty="0">
                <a:solidFill>
                  <a:schemeClr val="tx1"/>
                </a:solidFill>
              </a:rPr>
              <a:t>Did you use one five?</a:t>
            </a:r>
            <a:br>
              <a:rPr lang="en-GB" b="0" dirty="0">
                <a:solidFill>
                  <a:schemeClr val="tx1"/>
                </a:solidFill>
              </a:rPr>
            </a:br>
            <a:r>
              <a:rPr lang="en-GB" b="0" dirty="0">
                <a:solidFill>
                  <a:schemeClr val="tx1"/>
                </a:solidFill>
              </a:rPr>
              <a:t>Did you use other ways. e.g. 3+2?</a:t>
            </a:r>
            <a:br>
              <a:rPr lang="en-GB" b="0" dirty="0">
                <a:solidFill>
                  <a:schemeClr val="tx1"/>
                </a:solidFill>
              </a:rPr>
            </a:br>
            <a:br>
              <a:rPr lang="en-GB" b="0" dirty="0">
                <a:solidFill>
                  <a:schemeClr val="tx1"/>
                </a:solidFill>
              </a:rPr>
            </a:br>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19</a:t>
            </a:fld>
            <a:endParaRPr lang="en-GB"/>
          </a:p>
        </p:txBody>
      </p:sp>
    </p:spTree>
    <p:extLst>
      <p:ext uri="{BB962C8B-B14F-4D97-AF65-F5344CB8AC3E}">
        <p14:creationId xmlns:p14="http://schemas.microsoft.com/office/powerpoint/2010/main" val="136173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consider representations – how would you record this? How would children record this?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20</a:t>
            </a:fld>
            <a:endParaRPr lang="en-GB"/>
          </a:p>
        </p:txBody>
      </p:sp>
    </p:spTree>
    <p:extLst>
      <p:ext uri="{BB962C8B-B14F-4D97-AF65-F5344CB8AC3E}">
        <p14:creationId xmlns:p14="http://schemas.microsoft.com/office/powerpoint/2010/main" val="2100264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image is just for recap the big ideas and where this focus sits within them</a:t>
            </a:r>
          </a:p>
        </p:txBody>
      </p:sp>
      <p:sp>
        <p:nvSpPr>
          <p:cNvPr id="4" name="Slide Number Placeholder 3"/>
          <p:cNvSpPr>
            <a:spLocks noGrp="1"/>
          </p:cNvSpPr>
          <p:nvPr>
            <p:ph type="sldNum" sz="quarter" idx="5"/>
          </p:nvPr>
        </p:nvSpPr>
        <p:spPr/>
        <p:txBody>
          <a:bodyPr/>
          <a:lstStyle/>
          <a:p>
            <a:fld id="{F5D0E34A-7B03-44C3-900C-FEF57A9EAD25}" type="slidenum">
              <a:rPr lang="en-GB" smtClean="0"/>
              <a:t>3</a:t>
            </a:fld>
            <a:endParaRPr lang="en-GB"/>
          </a:p>
        </p:txBody>
      </p:sp>
    </p:spTree>
    <p:extLst>
      <p:ext uri="{BB962C8B-B14F-4D97-AF65-F5344CB8AC3E}">
        <p14:creationId xmlns:p14="http://schemas.microsoft.com/office/powerpoint/2010/main" val="3456538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the above slide and consider what this means to the students.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21</a:t>
            </a:fld>
            <a:endParaRPr lang="en-GB"/>
          </a:p>
        </p:txBody>
      </p:sp>
    </p:spTree>
    <p:extLst>
      <p:ext uri="{BB962C8B-B14F-4D97-AF65-F5344CB8AC3E}">
        <p14:creationId xmlns:p14="http://schemas.microsoft.com/office/powerpoint/2010/main" val="4122815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Pause for students to consider the above.</a:t>
            </a:r>
          </a:p>
        </p:txBody>
      </p:sp>
      <p:sp>
        <p:nvSpPr>
          <p:cNvPr id="4" name="Slide Number Placeholder 3"/>
          <p:cNvSpPr>
            <a:spLocks noGrp="1"/>
          </p:cNvSpPr>
          <p:nvPr>
            <p:ph type="sldNum" sz="quarter" idx="10"/>
          </p:nvPr>
        </p:nvSpPr>
        <p:spPr/>
        <p:txBody>
          <a:bodyPr/>
          <a:lstStyle/>
          <a:p>
            <a:fld id="{E0861660-A340-4D51-93F2-D70164DB64CE}" type="slidenum">
              <a:rPr lang="en-GB" smtClean="0"/>
              <a:t>22</a:t>
            </a:fld>
            <a:endParaRPr lang="en-GB"/>
          </a:p>
        </p:txBody>
      </p:sp>
    </p:spTree>
    <p:extLst>
      <p:ext uri="{BB962C8B-B14F-4D97-AF65-F5344CB8AC3E}">
        <p14:creationId xmlns:p14="http://schemas.microsoft.com/office/powerpoint/2010/main" val="3444525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the information in the slide and note that Concrete-Pictorial-Abstract (CPA) was not Bruner’s definition, and that CPA are not a linear order. The next slide highlights this further.</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23</a:t>
            </a:fld>
            <a:endParaRPr lang="en-GB"/>
          </a:p>
        </p:txBody>
      </p:sp>
    </p:spTree>
    <p:extLst>
      <p:ext uri="{BB962C8B-B14F-4D97-AF65-F5344CB8AC3E}">
        <p14:creationId xmlns:p14="http://schemas.microsoft.com/office/powerpoint/2010/main" val="1570274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the interconnections show on this diagram,</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24</a:t>
            </a:fld>
            <a:endParaRPr lang="en-GB"/>
          </a:p>
        </p:txBody>
      </p:sp>
    </p:spTree>
    <p:extLst>
      <p:ext uri="{BB962C8B-B14F-4D97-AF65-F5344CB8AC3E}">
        <p14:creationId xmlns:p14="http://schemas.microsoft.com/office/powerpoint/2010/main" val="3596376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Haylock’s model as one that offers more connections between the CPA approach, and also highlight the importance of language in the learning process.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25</a:t>
            </a:fld>
            <a:endParaRPr lang="en-GB"/>
          </a:p>
        </p:txBody>
      </p:sp>
    </p:spTree>
    <p:extLst>
      <p:ext uri="{BB962C8B-B14F-4D97-AF65-F5344CB8AC3E}">
        <p14:creationId xmlns:p14="http://schemas.microsoft.com/office/powerpoint/2010/main" val="3391418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this question – discuss if it is doubling and what is the same as/what is different from the previous examples.</a:t>
            </a:r>
          </a:p>
          <a:p>
            <a:r>
              <a:rPr lang="en-GB" dirty="0"/>
              <a:t>Discuss what would you want to use to show this and justify why. </a:t>
            </a:r>
          </a:p>
          <a:p>
            <a:r>
              <a:rPr lang="en-GB" dirty="0"/>
              <a:t>Unpick what manipulatives have been selected as appropriate and why.</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26</a:t>
            </a:fld>
            <a:endParaRPr lang="en-GB"/>
          </a:p>
        </p:txBody>
      </p:sp>
    </p:spTree>
    <p:extLst>
      <p:ext uri="{BB962C8B-B14F-4D97-AF65-F5344CB8AC3E}">
        <p14:creationId xmlns:p14="http://schemas.microsoft.com/office/powerpoint/2010/main" val="2713668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trainees to reflect on the question – how is it phrased differently</a:t>
            </a:r>
            <a:r>
              <a:rPr lang="en-GB"/>
              <a:t>? What’s </a:t>
            </a:r>
            <a:r>
              <a:rPr lang="en-GB" dirty="0"/>
              <a:t>the significance of this?</a:t>
            </a:r>
          </a:p>
          <a:p>
            <a:r>
              <a:rPr lang="en-GB" dirty="0"/>
              <a:t>Establish that this is exposing scaling.</a:t>
            </a:r>
          </a:p>
          <a:p>
            <a:endParaRPr lang="en-GB" dirty="0"/>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27</a:t>
            </a:fld>
            <a:endParaRPr lang="en-GB"/>
          </a:p>
        </p:txBody>
      </p:sp>
    </p:spTree>
    <p:extLst>
      <p:ext uri="{BB962C8B-B14F-4D97-AF65-F5344CB8AC3E}">
        <p14:creationId xmlns:p14="http://schemas.microsoft.com/office/powerpoint/2010/main" val="3367490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highlight what we mean by scaling and the conceptual differences to repeated addition</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28</a:t>
            </a:fld>
            <a:endParaRPr lang="en-GB"/>
          </a:p>
        </p:txBody>
      </p:sp>
    </p:spTree>
    <p:extLst>
      <p:ext uri="{BB962C8B-B14F-4D97-AF65-F5344CB8AC3E}">
        <p14:creationId xmlns:p14="http://schemas.microsoft.com/office/powerpoint/2010/main" val="4225537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a:t>https://www.ncetm.org.uk/classroom-resources/primm-2-17-structures-using-measures-and-comparison-to-understand-scaling/</a:t>
            </a:r>
          </a:p>
          <a:p>
            <a:r>
              <a:rPr lang="en-GB" i="0" dirty="0"/>
              <a:t>Representation section</a:t>
            </a:r>
          </a:p>
          <a:p>
            <a:r>
              <a:rPr lang="en-GB" i="0" dirty="0"/>
              <a:t>Share these examples to show trainees ways of representing scaling:</a:t>
            </a:r>
          </a:p>
          <a:p>
            <a:pPr marL="171450" indent="-171450">
              <a:buFont typeface="Arial" panose="020B0604020202020204" pitchFamily="34" charset="0"/>
              <a:buChar char="•"/>
            </a:pPr>
            <a:r>
              <a:rPr lang="en-GB" i="0" dirty="0"/>
              <a:t>The elastic is ten centimetres long.</a:t>
            </a:r>
          </a:p>
          <a:p>
            <a:pPr marL="171450" indent="-171450">
              <a:buFont typeface="Arial" panose="020B0604020202020204" pitchFamily="34" charset="0"/>
              <a:buChar char="•"/>
            </a:pPr>
            <a:r>
              <a:rPr lang="en-GB" i="0" dirty="0"/>
              <a:t>We stretch it to </a:t>
            </a:r>
            <a:r>
              <a:rPr lang="en-GB" i="0" u="sng" dirty="0"/>
              <a:t>two times</a:t>
            </a:r>
            <a:r>
              <a:rPr lang="en-GB" i="0" u="none" dirty="0"/>
              <a:t> </a:t>
            </a:r>
            <a:r>
              <a:rPr lang="en-GB" i="0" dirty="0"/>
              <a:t>the original length.</a:t>
            </a:r>
          </a:p>
          <a:p>
            <a:pPr marL="171450" indent="-171450">
              <a:buFont typeface="Arial" panose="020B0604020202020204" pitchFamily="34" charset="0"/>
              <a:buChar char="•"/>
            </a:pPr>
            <a:r>
              <a:rPr lang="en-GB" i="0" dirty="0"/>
              <a:t>Ten centimetres times/multiplied by two is equal to twenty centimetres. </a:t>
            </a:r>
          </a:p>
          <a:p>
            <a:pPr marL="171450" indent="-171450">
              <a:buFont typeface="Arial" panose="020B0604020202020204" pitchFamily="34" charset="0"/>
              <a:buChar char="•"/>
            </a:pPr>
            <a:r>
              <a:rPr lang="en-GB" i="0" dirty="0"/>
              <a:t>The elastic is now twenty centimetres long.</a:t>
            </a:r>
          </a:p>
        </p:txBody>
      </p:sp>
      <p:sp>
        <p:nvSpPr>
          <p:cNvPr id="4" name="Slide Number Placeholder 3"/>
          <p:cNvSpPr>
            <a:spLocks noGrp="1"/>
          </p:cNvSpPr>
          <p:nvPr>
            <p:ph type="sldNum" sz="quarter" idx="5"/>
          </p:nvPr>
        </p:nvSpPr>
        <p:spPr/>
        <p:txBody>
          <a:bodyPr/>
          <a:lstStyle/>
          <a:p>
            <a:fld id="{38B2033A-FB0F-7949-A9F0-CBC790DC54B4}" type="slidenum">
              <a:rPr lang="en-US" smtClean="0"/>
              <a:t>29</a:t>
            </a:fld>
            <a:endParaRPr lang="en-US"/>
          </a:p>
        </p:txBody>
      </p:sp>
    </p:spTree>
    <p:extLst>
      <p:ext uri="{BB962C8B-B14F-4D97-AF65-F5344CB8AC3E}">
        <p14:creationId xmlns:p14="http://schemas.microsoft.com/office/powerpoint/2010/main" val="12880082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highlight what we mean by scaling and the conceptual differences to repeated addition.</a:t>
            </a:r>
          </a:p>
          <a:p>
            <a:r>
              <a:rPr lang="en-GB" dirty="0"/>
              <a:t>If time allows it may be helpful to use Cuisenaire® to show this. Invite trainees to select rods that show the doubling relationship.</a:t>
            </a:r>
          </a:p>
          <a:p>
            <a:r>
              <a:rPr lang="en-GB" dirty="0"/>
              <a:t>Have they all picked the same? Are there different ways?</a:t>
            </a:r>
          </a:p>
          <a:p>
            <a:r>
              <a:rPr lang="en-GB" dirty="0"/>
              <a:t>Identify that, as the rods have no value, we can show this using a range of rods pairs.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30</a:t>
            </a:fld>
            <a:endParaRPr lang="en-GB"/>
          </a:p>
        </p:txBody>
      </p:sp>
    </p:spTree>
    <p:extLst>
      <p:ext uri="{BB962C8B-B14F-4D97-AF65-F5344CB8AC3E}">
        <p14:creationId xmlns:p14="http://schemas.microsoft.com/office/powerpoint/2010/main" val="2557232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Share the aims of this unit</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4</a:t>
            </a:fld>
            <a:endParaRPr lang="en-GB"/>
          </a:p>
        </p:txBody>
      </p:sp>
    </p:spTree>
    <p:extLst>
      <p:ext uri="{BB962C8B-B14F-4D97-AF65-F5344CB8AC3E}">
        <p14:creationId xmlns:p14="http://schemas.microsoft.com/office/powerpoint/2010/main" val="40032457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Identify that doubling could be considered in the ways above, and highlight that a double number line may be a helpful representation to show this.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31</a:t>
            </a:fld>
            <a:endParaRPr lang="en-GB"/>
          </a:p>
        </p:txBody>
      </p:sp>
    </p:spTree>
    <p:extLst>
      <p:ext uri="{BB962C8B-B14F-4D97-AF65-F5344CB8AC3E}">
        <p14:creationId xmlns:p14="http://schemas.microsoft.com/office/powerpoint/2010/main" val="40170475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deliberate repeat of slide 8</a:t>
            </a:r>
          </a:p>
          <a:p>
            <a:r>
              <a:rPr lang="en-GB" dirty="0"/>
              <a:t>Re-emphasise this key point: in the past manipulatives may have been seen as a way to help the child get to the answer. There is a fundamental difference in this approach – the manipulatives/representations are used to show the structure of the mathematics.</a:t>
            </a:r>
          </a:p>
          <a:p>
            <a:endParaRPr lang="en-GB" dirty="0"/>
          </a:p>
          <a:p>
            <a:r>
              <a:rPr lang="en-GB" dirty="0"/>
              <a:t>Allow trainees a few minutes to reflect on what the messages from this session mean for them.</a:t>
            </a:r>
          </a:p>
          <a:p>
            <a:endParaRPr lang="en-GB" dirty="0"/>
          </a:p>
          <a:p>
            <a:r>
              <a:rPr lang="en-GB" dirty="0"/>
              <a:t>Take some feedback.</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32</a:t>
            </a:fld>
            <a:endParaRPr lang="en-GB"/>
          </a:p>
        </p:txBody>
      </p:sp>
    </p:spTree>
    <p:extLst>
      <p:ext uri="{BB962C8B-B14F-4D97-AF65-F5344CB8AC3E}">
        <p14:creationId xmlns:p14="http://schemas.microsoft.com/office/powerpoint/2010/main" val="3093066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https://educationendowmentfoundation.org.uk/public/files/Publications/Maths/5660_EEF_-_Maths_Guidance_RAG_v5.pdf</a:t>
            </a:r>
          </a:p>
          <a:p>
            <a:r>
              <a:rPr lang="en-GB" dirty="0"/>
              <a:t>This may be a helpful chart for trainees to self-audit against.</a:t>
            </a:r>
          </a:p>
          <a:p>
            <a:r>
              <a:rPr lang="en-GB" dirty="0"/>
              <a:t>If time allows this activity could be developed – where trainees bring in a lesson they have planned and review in pairs against this audit. Unpick the decisions they have made. Can they make any adjustments in light of their thinking from today?</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33</a:t>
            </a:fld>
            <a:endParaRPr lang="en-GB"/>
          </a:p>
        </p:txBody>
      </p:sp>
    </p:spTree>
    <p:extLst>
      <p:ext uri="{BB962C8B-B14F-4D97-AF65-F5344CB8AC3E}">
        <p14:creationId xmlns:p14="http://schemas.microsoft.com/office/powerpoint/2010/main" val="21517013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may be helpful to reference some of the key representations used in mathematics (but we do not intend to fully explore them here).</a:t>
            </a:r>
          </a:p>
          <a:p>
            <a:r>
              <a:rPr lang="en-GB" dirty="0"/>
              <a:t>It is helpful to highlight that representations are embedded in the primary PD materials, and the PD section of the secondary materials has a set of useful overviews of representations. These are shown in the next few slides.</a:t>
            </a:r>
          </a:p>
          <a:p>
            <a:r>
              <a:rPr lang="en-GB" dirty="0"/>
              <a:t>It is worth emphasising here that the primary PD materials have these structures and representations embedded and the slides are produced and editable for your use. These ideas and references may be further developed with activities if your time allows.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34</a:t>
            </a:fld>
            <a:endParaRPr lang="en-GB"/>
          </a:p>
        </p:txBody>
      </p:sp>
    </p:spTree>
    <p:extLst>
      <p:ext uri="{BB962C8B-B14F-4D97-AF65-F5344CB8AC3E}">
        <p14:creationId xmlns:p14="http://schemas.microsoft.com/office/powerpoint/2010/main" val="1905886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https://www.ncetm.org.uk/classroom-resources/primm-1-07-addition-and-subtraction-strategies-within-10/</a:t>
            </a:r>
          </a:p>
          <a:p>
            <a:r>
              <a:rPr lang="en-GB" dirty="0"/>
              <a:t>Identify that this is a tens frame. Discuss what you can see – what structure can it be used to show? Highlight the 5-and-a-bit relationship and the constant reference point to 10.</a:t>
            </a:r>
          </a:p>
        </p:txBody>
      </p:sp>
      <p:sp>
        <p:nvSpPr>
          <p:cNvPr id="4" name="Slide Number Placeholder 3"/>
          <p:cNvSpPr>
            <a:spLocks noGrp="1"/>
          </p:cNvSpPr>
          <p:nvPr>
            <p:ph type="sldNum" sz="quarter" idx="10"/>
          </p:nvPr>
        </p:nvSpPr>
        <p:spPr/>
        <p:txBody>
          <a:bodyPr/>
          <a:lstStyle/>
          <a:p>
            <a:fld id="{38B2033A-FB0F-7949-A9F0-CBC790DC54B4}" type="slidenum">
              <a:rPr lang="en-US" smtClean="0"/>
              <a:pPr/>
              <a:t>35</a:t>
            </a:fld>
            <a:endParaRPr lang="en-US"/>
          </a:p>
        </p:txBody>
      </p:sp>
    </p:spTree>
    <p:extLst>
      <p:ext uri="{BB962C8B-B14F-4D97-AF65-F5344CB8AC3E}">
        <p14:creationId xmlns:p14="http://schemas.microsoft.com/office/powerpoint/2010/main" val="3598812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https://www.ncetm.org.uk/classroom-resources/primm-1-05-additive-structures-introduction-to-aggregation-and-partitioning/</a:t>
            </a:r>
          </a:p>
          <a:p>
            <a:r>
              <a:rPr lang="en-GB" dirty="0"/>
              <a:t>Highlight that this is an early part-part-whole model (some call this this the ‘cherries model’). The slide is animated to show partitioning and aggregation.</a:t>
            </a:r>
          </a:p>
        </p:txBody>
      </p:sp>
      <p:sp>
        <p:nvSpPr>
          <p:cNvPr id="4" name="Slide Number Placeholder 3"/>
          <p:cNvSpPr>
            <a:spLocks noGrp="1"/>
          </p:cNvSpPr>
          <p:nvPr>
            <p:ph type="sldNum" sz="quarter" idx="10"/>
          </p:nvPr>
        </p:nvSpPr>
        <p:spPr/>
        <p:txBody>
          <a:bodyPr/>
          <a:lstStyle/>
          <a:p>
            <a:fld id="{38B2033A-FB0F-7949-A9F0-CBC790DC54B4}" type="slidenum">
              <a:rPr lang="en-US" smtClean="0"/>
              <a:pPr/>
              <a:t>36</a:t>
            </a:fld>
            <a:endParaRPr lang="en-US"/>
          </a:p>
        </p:txBody>
      </p:sp>
    </p:spTree>
    <p:extLst>
      <p:ext uri="{BB962C8B-B14F-4D97-AF65-F5344CB8AC3E}">
        <p14:creationId xmlns:p14="http://schemas.microsoft.com/office/powerpoint/2010/main" val="37710093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Move on to the bar model – this uses the same images as previously. </a:t>
            </a:r>
          </a:p>
        </p:txBody>
      </p:sp>
      <p:sp>
        <p:nvSpPr>
          <p:cNvPr id="4" name="Slide Number Placeholder 3"/>
          <p:cNvSpPr>
            <a:spLocks noGrp="1"/>
          </p:cNvSpPr>
          <p:nvPr>
            <p:ph type="sldNum" sz="quarter" idx="10"/>
          </p:nvPr>
        </p:nvSpPr>
        <p:spPr/>
        <p:txBody>
          <a:bodyPr/>
          <a:lstStyle/>
          <a:p>
            <a:fld id="{38B2033A-FB0F-7949-A9F0-CBC790DC54B4}" type="slidenum">
              <a:rPr lang="en-US" smtClean="0"/>
              <a:pPr/>
              <a:t>37</a:t>
            </a:fld>
            <a:endParaRPr lang="en-US"/>
          </a:p>
        </p:txBody>
      </p:sp>
    </p:spTree>
    <p:extLst>
      <p:ext uri="{BB962C8B-B14F-4D97-AF65-F5344CB8AC3E}">
        <p14:creationId xmlns:p14="http://schemas.microsoft.com/office/powerpoint/2010/main" val="37287470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a:t>Highlight that we have also referenced the secondary materials – while some of the activities may not be relevant, each of these guides starts with an overview of the representation and what it is useful in supporting. These are a very helpful professional development resource for you to provide a more-detailed overview of these representations.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39</a:t>
            </a:fld>
            <a:endParaRPr lang="en-GB"/>
          </a:p>
        </p:txBody>
      </p:sp>
    </p:spTree>
    <p:extLst>
      <p:ext uri="{BB962C8B-B14F-4D97-AF65-F5344CB8AC3E}">
        <p14:creationId xmlns:p14="http://schemas.microsoft.com/office/powerpoint/2010/main" val="980641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trainees time to read these big ideas. </a:t>
            </a:r>
          </a:p>
          <a:p>
            <a:r>
              <a:rPr lang="en-GB" dirty="0"/>
              <a:t>Note we have not focused on point 3 (stem sentences) as this may come up in another session.</a:t>
            </a:r>
          </a:p>
          <a:p>
            <a:r>
              <a:rPr lang="en-GB" dirty="0"/>
              <a:t>Discuss any as needed and signpost to additional reading.</a:t>
            </a:r>
          </a:p>
        </p:txBody>
      </p:sp>
      <p:sp>
        <p:nvSpPr>
          <p:cNvPr id="4" name="Slide Number Placeholder 3"/>
          <p:cNvSpPr>
            <a:spLocks noGrp="1"/>
          </p:cNvSpPr>
          <p:nvPr>
            <p:ph type="sldNum" sz="quarter" idx="10"/>
          </p:nvPr>
        </p:nvSpPr>
        <p:spPr/>
        <p:txBody>
          <a:bodyPr/>
          <a:lstStyle/>
          <a:p>
            <a:fld id="{F385F9E8-66F2-43ED-BF9C-01A3D25CCF13}" type="slidenum">
              <a:rPr lang="en-GB" smtClean="0"/>
              <a:t>40</a:t>
            </a:fld>
            <a:endParaRPr lang="en-GB"/>
          </a:p>
        </p:txBody>
      </p:sp>
    </p:spTree>
    <p:extLst>
      <p:ext uri="{BB962C8B-B14F-4D97-AF65-F5344CB8AC3E}">
        <p14:creationId xmlns:p14="http://schemas.microsoft.com/office/powerpoint/2010/main" val="23697559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Guide students to, and if there is time, allow them to explore the NCETM website.</a:t>
            </a:r>
          </a:p>
          <a:p>
            <a:endParaRPr lang="en-GB" dirty="0"/>
          </a:p>
        </p:txBody>
      </p:sp>
      <p:sp>
        <p:nvSpPr>
          <p:cNvPr id="4" name="Slide Number Placeholder 3"/>
          <p:cNvSpPr>
            <a:spLocks noGrp="1"/>
          </p:cNvSpPr>
          <p:nvPr>
            <p:ph type="sldNum" sz="quarter" idx="5"/>
          </p:nvPr>
        </p:nvSpPr>
        <p:spPr/>
        <p:txBody>
          <a:bodyPr/>
          <a:lstStyle/>
          <a:p>
            <a:fld id="{F5D0E34A-7B03-44C3-900C-FEF57A9EAD25}" type="slidenum">
              <a:rPr lang="en-GB" smtClean="0"/>
              <a:t>41</a:t>
            </a:fld>
            <a:endParaRPr lang="en-GB"/>
          </a:p>
        </p:txBody>
      </p:sp>
    </p:spTree>
    <p:extLst>
      <p:ext uri="{BB962C8B-B14F-4D97-AF65-F5344CB8AC3E}">
        <p14:creationId xmlns:p14="http://schemas.microsoft.com/office/powerpoint/2010/main" val="1573575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Show this NCETM definition – what do you think this means? Have you seen any examples in classrooms where you think this has applied?</a:t>
            </a:r>
          </a:p>
          <a:p>
            <a:r>
              <a:rPr lang="en-GB" dirty="0"/>
              <a:t>Explore some initial thoughts and explain we are going to develop our thinking on this throughout the session</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5</a:t>
            </a:fld>
            <a:endParaRPr lang="en-GB"/>
          </a:p>
        </p:txBody>
      </p:sp>
    </p:spTree>
    <p:extLst>
      <p:ext uri="{BB962C8B-B14F-4D97-AF65-F5344CB8AC3E}">
        <p14:creationId xmlns:p14="http://schemas.microsoft.com/office/powerpoint/2010/main" val="2282180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Play the audio or read the calculation 6 add 4.</a:t>
            </a:r>
          </a:p>
          <a:p>
            <a:endParaRPr lang="en-GB" dirty="0"/>
          </a:p>
          <a:p>
            <a:r>
              <a:rPr lang="en-GB" dirty="0"/>
              <a:t>It would be helpful if trainees had access to a wide range of resources such as Numicon, Multilink®, counters, Cuisenaire® rods, shells, buttons, etc.</a:t>
            </a:r>
          </a:p>
          <a:p>
            <a:endParaRPr lang="en-GB" dirty="0"/>
          </a:p>
          <a:p>
            <a:r>
              <a:rPr lang="en-GB" dirty="0"/>
              <a:t>Draw attention to the ways the calculation has been represented, using examples in the room.</a:t>
            </a:r>
          </a:p>
          <a:p>
            <a:endParaRPr lang="en-GB" dirty="0"/>
          </a:p>
          <a:p>
            <a:r>
              <a:rPr lang="en-GB" dirty="0"/>
              <a:t>Ask who has used a manipulative and who has used a representation - show the next slide to clarify.</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6</a:t>
            </a:fld>
            <a:endParaRPr lang="en-GB"/>
          </a:p>
        </p:txBody>
      </p:sp>
    </p:spTree>
    <p:extLst>
      <p:ext uri="{BB962C8B-B14F-4D97-AF65-F5344CB8AC3E}">
        <p14:creationId xmlns:p14="http://schemas.microsoft.com/office/powerpoint/2010/main" val="291329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highlight the use of these terms and bridge into the EEF Guidance reports. </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7</a:t>
            </a:fld>
            <a:endParaRPr lang="en-GB"/>
          </a:p>
        </p:txBody>
      </p:sp>
    </p:spTree>
    <p:extLst>
      <p:ext uri="{BB962C8B-B14F-4D97-AF65-F5344CB8AC3E}">
        <p14:creationId xmlns:p14="http://schemas.microsoft.com/office/powerpoint/2010/main" val="1195264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a:t>Share the two reports and identify that both documents have sections on manipulatives and representations.  </a:t>
            </a:r>
          </a:p>
          <a:p>
            <a:r>
              <a:rPr lang="en-GB" dirty="0"/>
              <a:t>Work with a partner</a:t>
            </a:r>
          </a:p>
          <a:p>
            <a:r>
              <a:rPr lang="en-GB" dirty="0"/>
              <a:t>A has section 3 </a:t>
            </a:r>
            <a:r>
              <a:rPr lang="en-GB" dirty="0" err="1"/>
              <a:t>pg</a:t>
            </a:r>
            <a:r>
              <a:rPr lang="en-GB" dirty="0"/>
              <a:t> 20-25 Improving Mathematics in Early Years and Key Stage 1 Guidance Report: https://educationendowmentfoundation.org.uk/public/files/Publications/Maths/EEF_Maths_EY_KS1_Guidance_Report.pdf</a:t>
            </a:r>
          </a:p>
          <a:p>
            <a:r>
              <a:rPr lang="en-GB" dirty="0"/>
              <a:t>B has section 2 </a:t>
            </a:r>
            <a:r>
              <a:rPr lang="en-GB" dirty="0" err="1"/>
              <a:t>pg</a:t>
            </a:r>
            <a:r>
              <a:rPr lang="en-GB" dirty="0"/>
              <a:t> 10-13 Improving Mathematics in Key Stages 2 and 3 Guidance Report</a:t>
            </a:r>
          </a:p>
          <a:p>
            <a:r>
              <a:rPr lang="en-GB" dirty="0"/>
              <a:t>https://educationendowmentfoundation.org.uk/public/files/Publications/Maths/KS2_KS3_Maths_Guidance_2017.pdf</a:t>
            </a:r>
          </a:p>
          <a:p>
            <a:endParaRPr lang="en-GB" dirty="0"/>
          </a:p>
          <a:p>
            <a:r>
              <a:rPr lang="en-GB" dirty="0"/>
              <a:t>Ask students to read their report section and to identify key messages about manipulations and representations.</a:t>
            </a:r>
          </a:p>
          <a:p>
            <a:r>
              <a:rPr lang="en-GB" dirty="0"/>
              <a:t>Share these with their partner and use a Venn diagram to identify which things were age-specific and where the messages were consistent across the ages.</a:t>
            </a:r>
          </a:p>
          <a:p>
            <a:r>
              <a:rPr lang="en-GB" dirty="0"/>
              <a:t>Pull out the key messages from these reports – discuss as needed.</a:t>
            </a:r>
          </a:p>
          <a:p>
            <a:r>
              <a:rPr lang="en-GB" dirty="0"/>
              <a:t>Key messages should include: (we will develop these in the session but helpful to hear these a few times):</a:t>
            </a:r>
          </a:p>
          <a:p>
            <a:pPr marL="171450" indent="-171450">
              <a:buFont typeface="Arial" panose="020B0604020202020204" pitchFamily="34" charset="0"/>
              <a:buChar char="•"/>
            </a:pPr>
            <a:r>
              <a:rPr lang="en-GB" dirty="0"/>
              <a:t>a clear rationale for using the manipulative/representation</a:t>
            </a:r>
          </a:p>
          <a:p>
            <a:pPr marL="171450" indent="-171450">
              <a:buFont typeface="Arial" panose="020B0604020202020204" pitchFamily="34" charset="0"/>
              <a:buChar char="•"/>
            </a:pPr>
            <a:r>
              <a:rPr lang="en-GB" dirty="0"/>
              <a:t>there  should be clear links between the manipulatives and the mathematical ideas they represent</a:t>
            </a:r>
          </a:p>
          <a:p>
            <a:pPr marL="171450" indent="-171450">
              <a:buFont typeface="Arial" panose="020B0604020202020204" pitchFamily="34" charset="0"/>
              <a:buChar char="•"/>
            </a:pPr>
            <a:r>
              <a:rPr lang="en-GB" dirty="0"/>
              <a:t>when using manipulatives avoid over-reliance on the concrete resource – it is a scaffold  that should be removed.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8</a:t>
            </a:fld>
            <a:endParaRPr lang="en-GB"/>
          </a:p>
        </p:txBody>
      </p:sp>
    </p:spTree>
    <p:extLst>
      <p:ext uri="{BB962C8B-B14F-4D97-AF65-F5344CB8AC3E}">
        <p14:creationId xmlns:p14="http://schemas.microsoft.com/office/powerpoint/2010/main" val="2644663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students to read their report section and to identify key messages about manipulations and representations.</a:t>
            </a:r>
          </a:p>
          <a:p>
            <a:r>
              <a:rPr lang="en-GB" dirty="0"/>
              <a:t>Share these with their partner and use a Venn diagram to identify which things were age-specific and where the messages were consistent across the ages.</a:t>
            </a:r>
          </a:p>
          <a:p>
            <a:r>
              <a:rPr lang="en-GB" dirty="0"/>
              <a:t>Pull out the key messages from these reports – discuss as needed.</a:t>
            </a:r>
          </a:p>
          <a:p>
            <a:r>
              <a:rPr lang="en-GB" dirty="0"/>
              <a:t>Key messages should include: (we will develop these in the session but helpful to hear these a few times):</a:t>
            </a:r>
          </a:p>
          <a:p>
            <a:pPr marL="171450" indent="-171450">
              <a:buFont typeface="Arial" panose="020B0604020202020204" pitchFamily="34" charset="0"/>
              <a:buChar char="•"/>
            </a:pPr>
            <a:r>
              <a:rPr lang="en-GB" dirty="0"/>
              <a:t>a clear rationale for using the manipulative/representation</a:t>
            </a:r>
          </a:p>
          <a:p>
            <a:pPr marL="171450" indent="-171450">
              <a:buFont typeface="Arial" panose="020B0604020202020204" pitchFamily="34" charset="0"/>
              <a:buChar char="•"/>
            </a:pPr>
            <a:r>
              <a:rPr lang="en-GB" dirty="0"/>
              <a:t>there  should be clear links between the manipulatives and the mathematical ideas they represent</a:t>
            </a:r>
          </a:p>
          <a:p>
            <a:pPr marL="171450" indent="-171450">
              <a:buFont typeface="Arial" panose="020B0604020202020204" pitchFamily="34" charset="0"/>
              <a:buChar char="•"/>
            </a:pPr>
            <a:r>
              <a:rPr lang="en-GB" dirty="0"/>
              <a:t>when using manipulatives avoid over-reliance on the concrete resource – it is a scaffold  that should be removed. </a:t>
            </a:r>
          </a:p>
          <a:p>
            <a:endParaRPr lang="en-GB" dirty="0"/>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9</a:t>
            </a:fld>
            <a:endParaRPr lang="en-GB"/>
          </a:p>
        </p:txBody>
      </p:sp>
    </p:spTree>
    <p:extLst>
      <p:ext uri="{BB962C8B-B14F-4D97-AF65-F5344CB8AC3E}">
        <p14:creationId xmlns:p14="http://schemas.microsoft.com/office/powerpoint/2010/main" val="711690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Make the link to manipulatives as a physical way of interacting with mathematics which may lead to representations, but the key message is that they are used to expose the structure of the mathematics.</a:t>
            </a:r>
          </a:p>
        </p:txBody>
      </p:sp>
      <p:sp>
        <p:nvSpPr>
          <p:cNvPr id="4" name="Slide Number Placeholder 3"/>
          <p:cNvSpPr>
            <a:spLocks noGrp="1"/>
          </p:cNvSpPr>
          <p:nvPr>
            <p:ph type="sldNum" sz="quarter" idx="5"/>
          </p:nvPr>
        </p:nvSpPr>
        <p:spPr/>
        <p:txBody>
          <a:bodyPr/>
          <a:lstStyle/>
          <a:p>
            <a:pPr>
              <a:defRPr/>
            </a:pPr>
            <a:fld id="{4690288D-C24C-4B36-8822-8F2174DE7646}" type="slidenum">
              <a:rPr lang="en-GB" smtClean="0"/>
              <a:pPr>
                <a:defRPr/>
              </a:pPr>
              <a:t>10</a:t>
            </a:fld>
            <a:endParaRPr lang="en-GB"/>
          </a:p>
        </p:txBody>
      </p:sp>
    </p:spTree>
    <p:extLst>
      <p:ext uri="{BB962C8B-B14F-4D97-AF65-F5344CB8AC3E}">
        <p14:creationId xmlns:p14="http://schemas.microsoft.com/office/powerpoint/2010/main" val="34022803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73"/>
            <a:ext cx="6049764" cy="648071"/>
          </a:xfrm>
        </p:spPr>
        <p:txBody>
          <a:bodyPr anchor="t"/>
          <a:lstStyle>
            <a:lvl1pPr>
              <a:defRPr>
                <a:solidFill>
                  <a:schemeClr val="bg1"/>
                </a:solidFill>
                <a:latin typeface="Arial" panose="020B0604020202020204" pitchFamily="34" charset="0"/>
                <a:cs typeface="Arial" panose="020B0604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normAutofit/>
          </a:bodyPr>
          <a:lstStyle>
            <a:lvl1pPr marL="0" indent="0">
              <a:buNone/>
              <a:defRPr sz="24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7961841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2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normAutofit/>
          </a:bodyPr>
          <a:lstStyle>
            <a:lvl1pPr marL="342900" indent="-342900">
              <a:buFont typeface="Arial" panose="020B0604020202020204" pitchFamily="34" charset="0"/>
              <a:buChar char="•"/>
              <a:defRPr sz="2400">
                <a:solidFill>
                  <a:srgbClr val="585858"/>
                </a:solidFill>
                <a:latin typeface="Arial" panose="020B0604020202020204" pitchFamily="34" charset="0"/>
                <a:cs typeface="Arial" panose="020B0604020202020204" pitchFamily="34" charset="0"/>
              </a:defRPr>
            </a:lvl1pPr>
            <a:lvl2pPr marL="742950" indent="-285750">
              <a:buClr>
                <a:srgbClr val="585858"/>
              </a:buClr>
              <a:buFont typeface="Arial" panose="020B0604020202020204" pitchFamily="34" charset="0"/>
              <a:buChar char="•"/>
              <a:defRPr sz="2000">
                <a:solidFill>
                  <a:srgbClr val="585858"/>
                </a:solidFill>
                <a:latin typeface="Arial" panose="020B0604020202020204" pitchFamily="34" charset="0"/>
                <a:cs typeface="Arial" panose="020B0604020202020204" pitchFamily="34" charset="0"/>
              </a:defRPr>
            </a:lvl2pPr>
            <a:lvl3pPr marL="1143000" indent="-228600">
              <a:buClr>
                <a:srgbClr val="585858"/>
              </a:buClr>
              <a:buFont typeface="Arial" panose="020B0604020202020204" pitchFamily="34" charset="0"/>
              <a:buChar char="•"/>
              <a:defRPr sz="1800">
                <a:solidFill>
                  <a:srgbClr val="585858"/>
                </a:solidFill>
                <a:latin typeface="Arial" panose="020B0604020202020204" pitchFamily="34" charset="0"/>
                <a:cs typeface="Arial" panose="020B0604020202020204" pitchFamily="34" charset="0"/>
              </a:defRPr>
            </a:lvl3pPr>
            <a:lvl4pPr marL="16002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4pPr>
            <a:lvl5pPr marL="2057400" indent="-228600">
              <a:buClr>
                <a:srgbClr val="585858"/>
              </a:buClr>
              <a:buFont typeface="Arial" panose="020B0604020202020204" pitchFamily="34" charset="0"/>
              <a:buChar char="•"/>
              <a:defRPr sz="1600">
                <a:solidFill>
                  <a:srgbClr val="585858"/>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3961792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823279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buNone/>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pPr>
              <a:buFont typeface="Arial" panose="020B0604020202020204" pitchFamily="34" charset="0"/>
              <a:buNone/>
            </a:pPr>
            <a:endParaRPr lang="en-GB" altLang="en-US" dirty="0"/>
          </a:p>
        </p:txBody>
      </p:sp>
    </p:spTree>
    <p:extLst>
      <p:ext uri="{BB962C8B-B14F-4D97-AF65-F5344CB8AC3E}">
        <p14:creationId xmlns:p14="http://schemas.microsoft.com/office/powerpoint/2010/main" val="3901247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buNone/>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dirty="0"/>
          </a:p>
        </p:txBody>
      </p:sp>
      <p:sp>
        <p:nvSpPr>
          <p:cNvPr id="2" name="TextBox 1">
            <a:extLst>
              <a:ext uri="{FF2B5EF4-FFF2-40B4-BE49-F238E27FC236}">
                <a16:creationId xmlns:a16="http://schemas.microsoft.com/office/drawing/2014/main" id="{68D0B289-4844-44AC-86A0-5AEEE34C6957}"/>
              </a:ext>
            </a:extLst>
          </p:cNvPr>
          <p:cNvSpPr txBox="1"/>
          <p:nvPr userDrawn="1"/>
        </p:nvSpPr>
        <p:spPr>
          <a:xfrm>
            <a:off x="623392" y="2348880"/>
            <a:ext cx="5616624" cy="646331"/>
          </a:xfrm>
          <a:prstGeom prst="rect">
            <a:avLst/>
          </a:prstGeom>
          <a:noFill/>
        </p:spPr>
        <p:txBody>
          <a:bodyPr wrap="square" rtlCol="0">
            <a:spAutoFit/>
          </a:bodyPr>
          <a:lstStyle/>
          <a:p>
            <a:pPr>
              <a:buNone/>
            </a:pPr>
            <a:r>
              <a:rPr lang="en-GB" sz="3600" b="1" noProof="0" dirty="0">
                <a:solidFill>
                  <a:schemeClr val="bg1"/>
                </a:solidFill>
              </a:rPr>
              <a:t>Thank you</a:t>
            </a:r>
            <a:endParaRPr lang="en-GB" sz="3600" b="1" dirty="0">
              <a:solidFill>
                <a:schemeClr val="bg1"/>
              </a:solidFill>
            </a:endParaRPr>
          </a:p>
        </p:txBody>
      </p:sp>
    </p:spTree>
    <p:extLst>
      <p:ext uri="{BB962C8B-B14F-4D97-AF65-F5344CB8AC3E}">
        <p14:creationId xmlns:p14="http://schemas.microsoft.com/office/powerpoint/2010/main" val="367966152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946198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043FF3-1B19-4F6E-AED6-1F0E0B12665B}"/>
              </a:ext>
            </a:extLst>
          </p:cNvPr>
          <p:cNvSpPr>
            <a:spLocks noGrp="1"/>
          </p:cNvSpPr>
          <p:nvPr>
            <p:ph type="title"/>
          </p:nvPr>
        </p:nvSpPr>
        <p:spPr>
          <a:xfrm>
            <a:off x="609437" y="365125"/>
            <a:ext cx="1096856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CA78F67-7D07-4B89-B1B7-77FCB2FBCB01}"/>
              </a:ext>
            </a:extLst>
          </p:cNvPr>
          <p:cNvSpPr>
            <a:spLocks noGrp="1"/>
          </p:cNvSpPr>
          <p:nvPr>
            <p:ph type="body" idx="1"/>
          </p:nvPr>
        </p:nvSpPr>
        <p:spPr>
          <a:xfrm>
            <a:off x="609437" y="1825625"/>
            <a:ext cx="1096856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C9AF1F1-6765-45EE-BEB9-185EDFB653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buFont typeface="Arial" panose="020B0604020202020204" pitchFamily="34" charset="0"/>
              <a:buNone/>
            </a:pPr>
            <a:fld id="{52CA6C61-5C46-4CCD-83FB-18DE309C7599}" type="datetimeFigureOut">
              <a:rPr lang="en-GB" smtClean="0"/>
              <a:pPr>
                <a:buFont typeface="Arial" panose="020B0604020202020204" pitchFamily="34" charset="0"/>
                <a:buNone/>
              </a:pPr>
              <a:t>10/11/2020</a:t>
            </a:fld>
            <a:endParaRPr lang="en-GB" dirty="0"/>
          </a:p>
        </p:txBody>
      </p:sp>
      <p:sp>
        <p:nvSpPr>
          <p:cNvPr id="5" name="Footer Placeholder 4">
            <a:extLst>
              <a:ext uri="{FF2B5EF4-FFF2-40B4-BE49-F238E27FC236}">
                <a16:creationId xmlns:a16="http://schemas.microsoft.com/office/drawing/2014/main" id="{223D2AC0-4764-4C71-9EC2-3E3309ED3F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51279FDB-13C2-4DC1-8C93-EEA50C7287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fld id="{3A4A998D-6F83-4D71-AA77-13FC1A139956}" type="slidenum">
              <a:rPr lang="en-GB" smtClean="0"/>
              <a:pPr>
                <a:buFont typeface="Arial" panose="020B0604020202020204" pitchFamily="34" charset="0"/>
                <a:buNone/>
              </a:pPr>
              <a:t>‹#›</a:t>
            </a:fld>
            <a:endParaRPr lang="en-GB" dirty="0"/>
          </a:p>
        </p:txBody>
      </p:sp>
    </p:spTree>
    <p:extLst>
      <p:ext uri="{BB962C8B-B14F-4D97-AF65-F5344CB8AC3E}">
        <p14:creationId xmlns:p14="http://schemas.microsoft.com/office/powerpoint/2010/main" val="3953001669"/>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Lst>
  <p:txStyles>
    <p:title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6ZnNfVZda6Y"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mailto:viv.lloyd@ncetm.org.uk"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nuffieldfoundation.org/sites/default/files/files/Developing%20the%20use%20of%20visual%20representations%20in%20the%20primary%20classroom%2013Jun13.pdf"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eur02.safelinks.protection.outlook.com/?url=https%3A%2F%2Frepository.nie.edu.sg%2Fbitstream%2F10497%2F18889%2F1%2FTME-16-1-1.pdf&amp;data=02%7C01%7Cviv.lloyd%40ncetm.org.uk%7C528a6650589c458d08f108d7dc66bb5f%7C78731c4015ca4cd7938f4960a2cb0713%7C0%7C1%7C637220206106716784&amp;sdata=DriBN5o2T2IcHccZHukBhq%2BwUuSpt1YzJoUdTen3NHI%3D&amp;reserved=0"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7" Type="http://schemas.microsoft.com/office/2007/relationships/hdphoto" Target="../media/hdphoto3.wdp"/><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6.png"/><Relationship Id="rId5" Type="http://schemas.microsoft.com/office/2007/relationships/hdphoto" Target="../media/hdphoto2.wdp"/><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6">
            <a:extLst>
              <a:ext uri="{FF2B5EF4-FFF2-40B4-BE49-F238E27FC236}">
                <a16:creationId xmlns:a16="http://schemas.microsoft.com/office/drawing/2014/main" id="{7CB2007B-5C79-4E64-B90D-0A5AD23791AC}"/>
              </a:ext>
            </a:extLst>
          </p:cNvPr>
          <p:cNvSpPr>
            <a:spLocks noGrp="1" noChangeArrowheads="1"/>
          </p:cNvSpPr>
          <p:nvPr>
            <p:ph type="ctrTitle"/>
          </p:nvPr>
        </p:nvSpPr>
        <p:spPr>
          <a:xfrm>
            <a:off x="191344" y="188640"/>
            <a:ext cx="7239000" cy="2952328"/>
          </a:xfrm>
        </p:spPr>
        <p:txBody>
          <a:bodyPr>
            <a:normAutofit/>
          </a:bodyPr>
          <a:lstStyle/>
          <a:p>
            <a:pPr eaLnBrk="1" hangingPunct="1">
              <a:buNone/>
              <a:defRPr/>
            </a:pPr>
            <a:r>
              <a:rPr lang="en-GB" altLang="en-US" dirty="0"/>
              <a:t>The big ideas of teaching for mastery </a:t>
            </a:r>
            <a:br>
              <a:rPr lang="en-GB" altLang="en-US" dirty="0"/>
            </a:br>
            <a:r>
              <a:rPr lang="en-GB" altLang="en-US" dirty="0"/>
              <a:t>Primary ITE Unit 4: </a:t>
            </a:r>
            <a:br>
              <a:rPr lang="en-GB" altLang="en-US" dirty="0"/>
            </a:br>
            <a:br>
              <a:rPr lang="en-GB" altLang="en-US" dirty="0"/>
            </a:br>
            <a:r>
              <a:rPr lang="en-GB" altLang="en-US" dirty="0"/>
              <a:t>Representation and Structure</a:t>
            </a:r>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83E9F3-12A2-41E5-910A-6A95DBD9B125}"/>
              </a:ext>
            </a:extLst>
          </p:cNvPr>
          <p:cNvSpPr>
            <a:spLocks noGrp="1"/>
          </p:cNvSpPr>
          <p:nvPr>
            <p:ph idx="1"/>
          </p:nvPr>
        </p:nvSpPr>
        <p:spPr>
          <a:xfrm>
            <a:off x="695400" y="1124744"/>
            <a:ext cx="10873208" cy="4114800"/>
          </a:xfrm>
        </p:spPr>
        <p:txBody>
          <a:bodyPr vert="horz" lIns="91440" tIns="45720" rIns="91440" bIns="45720" rtlCol="0" anchor="t">
            <a:normAutofit/>
          </a:bodyPr>
          <a:lstStyle/>
          <a:p>
            <a:pPr marL="0" indent="0">
              <a:buNone/>
            </a:pPr>
            <a:r>
              <a:rPr lang="en-GB" sz="2800" dirty="0"/>
              <a:t>Our aim is to ensure that we develop children’s understanding of mathematical structures through careful use of representations.</a:t>
            </a:r>
            <a:endParaRPr lang="en-US" dirty="0"/>
          </a:p>
          <a:p>
            <a:pPr marL="0" indent="0"/>
            <a:endParaRPr lang="en-GB" sz="2800" dirty="0"/>
          </a:p>
          <a:p>
            <a:pPr marL="0" indent="0">
              <a:buNone/>
            </a:pPr>
            <a:r>
              <a:rPr lang="en-GB" sz="2800" dirty="0"/>
              <a:t>Which means:</a:t>
            </a:r>
          </a:p>
          <a:p>
            <a:pPr marL="457200" indent="-457200"/>
            <a:r>
              <a:rPr lang="en-GB" sz="2800" dirty="0">
                <a:latin typeface="Arial"/>
                <a:cs typeface="Arial"/>
              </a:rPr>
              <a:t>consider their use carefully </a:t>
            </a:r>
            <a:endParaRPr lang="en-GB" sz="2800" dirty="0"/>
          </a:p>
          <a:p>
            <a:pPr marL="457200" indent="-457200"/>
            <a:r>
              <a:rPr lang="en-GB" sz="2800" dirty="0">
                <a:latin typeface="Arial"/>
                <a:cs typeface="Arial"/>
              </a:rPr>
              <a:t>they are there to </a:t>
            </a:r>
            <a:r>
              <a:rPr lang="en-GB" sz="2800" b="1" dirty="0">
                <a:latin typeface="Arial"/>
                <a:cs typeface="Arial"/>
              </a:rPr>
              <a:t>see the structure of the mathematics not as a crutch to do the mathematics.</a:t>
            </a:r>
          </a:p>
          <a:p>
            <a:pPr marL="0" indent="0"/>
            <a:endParaRPr lang="en-GB" sz="2800" b="1" dirty="0"/>
          </a:p>
        </p:txBody>
      </p:sp>
      <p:sp>
        <p:nvSpPr>
          <p:cNvPr id="3" name="Title 2">
            <a:extLst>
              <a:ext uri="{FF2B5EF4-FFF2-40B4-BE49-F238E27FC236}">
                <a16:creationId xmlns:a16="http://schemas.microsoft.com/office/drawing/2014/main" id="{D695B939-CB5A-473F-81BE-4A0D24F7EB76}"/>
              </a:ext>
            </a:extLst>
          </p:cNvPr>
          <p:cNvSpPr>
            <a:spLocks noGrp="1"/>
          </p:cNvSpPr>
          <p:nvPr>
            <p:ph type="title"/>
          </p:nvPr>
        </p:nvSpPr>
        <p:spPr>
          <a:xfrm>
            <a:off x="263352" y="332656"/>
            <a:ext cx="11665296" cy="1143000"/>
          </a:xfrm>
        </p:spPr>
        <p:txBody>
          <a:bodyPr/>
          <a:lstStyle/>
          <a:p>
            <a:r>
              <a:rPr lang="en-GB" sz="2800" dirty="0"/>
              <a:t>Why are manipulatives and representations important?</a:t>
            </a:r>
          </a:p>
        </p:txBody>
      </p:sp>
    </p:spTree>
    <p:extLst>
      <p:ext uri="{BB962C8B-B14F-4D97-AF65-F5344CB8AC3E}">
        <p14:creationId xmlns:p14="http://schemas.microsoft.com/office/powerpoint/2010/main" val="3255714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CC24AD-D569-4B40-86DD-C50B0687AB2D}"/>
              </a:ext>
            </a:extLst>
          </p:cNvPr>
          <p:cNvSpPr>
            <a:spLocks noGrp="1"/>
          </p:cNvSpPr>
          <p:nvPr>
            <p:ph type="title"/>
          </p:nvPr>
        </p:nvSpPr>
        <p:spPr>
          <a:xfrm>
            <a:off x="407368" y="476672"/>
            <a:ext cx="7924800" cy="1143000"/>
          </a:xfrm>
        </p:spPr>
        <p:txBody>
          <a:bodyPr/>
          <a:lstStyle/>
          <a:p>
            <a:r>
              <a:rPr lang="en-GB" dirty="0"/>
              <a:t>Reflection</a:t>
            </a:r>
          </a:p>
        </p:txBody>
      </p:sp>
      <p:sp>
        <p:nvSpPr>
          <p:cNvPr id="7" name="Cloud Callout 4">
            <a:extLst>
              <a:ext uri="{FF2B5EF4-FFF2-40B4-BE49-F238E27FC236}">
                <a16:creationId xmlns:a16="http://schemas.microsoft.com/office/drawing/2014/main" id="{3BA49ECC-074F-4022-B048-3CCBCCA533B0}"/>
              </a:ext>
            </a:extLst>
          </p:cNvPr>
          <p:cNvSpPr/>
          <p:nvPr/>
        </p:nvSpPr>
        <p:spPr>
          <a:xfrm>
            <a:off x="2616200" y="1484785"/>
            <a:ext cx="8232328" cy="5071591"/>
          </a:xfrm>
          <a:prstGeom prst="cloudCallout">
            <a:avLst>
              <a:gd name="adj1" fmla="val -71846"/>
              <a:gd name="adj2" fmla="val 2681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solidFill>
                <a:schemeClr val="tx1"/>
              </a:solidFill>
            </a:endParaRPr>
          </a:p>
          <a:p>
            <a:pPr algn="ctr">
              <a:buNone/>
            </a:pPr>
            <a:endParaRPr lang="en-US" dirty="0">
              <a:solidFill>
                <a:schemeClr val="tx1"/>
              </a:solidFill>
            </a:endParaRPr>
          </a:p>
          <a:p>
            <a:pPr algn="ctr">
              <a:buNone/>
            </a:pPr>
            <a:r>
              <a:rPr lang="en-US" dirty="0">
                <a:solidFill>
                  <a:schemeClr val="tx1"/>
                </a:solidFill>
              </a:rPr>
              <a:t>How have you seen manipulatives and representations used in the classroom?</a:t>
            </a:r>
          </a:p>
          <a:p>
            <a:pPr algn="ctr">
              <a:buNone/>
            </a:pPr>
            <a:r>
              <a:rPr lang="en-US" dirty="0">
                <a:solidFill>
                  <a:schemeClr val="tx1"/>
                </a:solidFill>
              </a:rPr>
              <a:t>How did they expose the mathematical structure?</a:t>
            </a:r>
          </a:p>
          <a:p>
            <a:pPr algn="ctr">
              <a:buNone/>
            </a:pPr>
            <a:endParaRPr lang="en-US" dirty="0">
              <a:solidFill>
                <a:schemeClr val="tx1"/>
              </a:solidFill>
            </a:endParaRPr>
          </a:p>
          <a:p>
            <a:pPr algn="ctr">
              <a:buNone/>
            </a:pPr>
            <a:endParaRPr lang="en-GB" dirty="0">
              <a:solidFill>
                <a:schemeClr val="tx1"/>
              </a:solidFill>
            </a:endParaRPr>
          </a:p>
        </p:txBody>
      </p:sp>
    </p:spTree>
    <p:extLst>
      <p:ext uri="{BB962C8B-B14F-4D97-AF65-F5344CB8AC3E}">
        <p14:creationId xmlns:p14="http://schemas.microsoft.com/office/powerpoint/2010/main" val="1305946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8B3570-5095-4219-A65F-12F887CCB06E}"/>
              </a:ext>
            </a:extLst>
          </p:cNvPr>
          <p:cNvSpPr>
            <a:spLocks noGrp="1"/>
          </p:cNvSpPr>
          <p:nvPr>
            <p:ph idx="1"/>
          </p:nvPr>
        </p:nvSpPr>
        <p:spPr>
          <a:xfrm>
            <a:off x="335360" y="1628800"/>
            <a:ext cx="7921625" cy="4114800"/>
          </a:xfrm>
        </p:spPr>
        <p:txBody>
          <a:bodyPr/>
          <a:lstStyle/>
          <a:p>
            <a:r>
              <a:rPr lang="en-GB" sz="2800" dirty="0"/>
              <a:t>Double these numbers:</a:t>
            </a:r>
          </a:p>
          <a:p>
            <a:pPr marL="800100" lvl="2" indent="0">
              <a:buNone/>
            </a:pPr>
            <a:r>
              <a:rPr lang="en-GB" sz="2200" dirty="0"/>
              <a:t> 4</a:t>
            </a:r>
          </a:p>
          <a:p>
            <a:pPr marL="800100" lvl="2" indent="0">
              <a:buNone/>
            </a:pPr>
            <a:r>
              <a:rPr lang="en-GB" sz="2200" dirty="0"/>
              <a:t>24</a:t>
            </a:r>
          </a:p>
          <a:p>
            <a:pPr marL="800100" lvl="2" indent="0">
              <a:buNone/>
            </a:pPr>
            <a:r>
              <a:rPr lang="en-GB" sz="2200" dirty="0"/>
              <a:t>42</a:t>
            </a:r>
          </a:p>
          <a:p>
            <a:r>
              <a:rPr lang="en-GB" sz="2800" dirty="0"/>
              <a:t>Can you draw a picture to show this?</a:t>
            </a:r>
          </a:p>
          <a:p>
            <a:endParaRPr lang="en-GB" sz="2800" dirty="0"/>
          </a:p>
          <a:p>
            <a:r>
              <a:rPr lang="en-GB" sz="2800" dirty="0"/>
              <a:t>What understanding did you need?</a:t>
            </a:r>
          </a:p>
          <a:p>
            <a:r>
              <a:rPr lang="en-GB" sz="2800" dirty="0"/>
              <a:t>What maths concepts are being explored?</a:t>
            </a:r>
          </a:p>
        </p:txBody>
      </p:sp>
      <p:sp>
        <p:nvSpPr>
          <p:cNvPr id="3" name="Title 2">
            <a:extLst>
              <a:ext uri="{FF2B5EF4-FFF2-40B4-BE49-F238E27FC236}">
                <a16:creationId xmlns:a16="http://schemas.microsoft.com/office/drawing/2014/main" id="{EB11C534-C7D0-448B-83F4-D9C661ECE0AE}"/>
              </a:ext>
            </a:extLst>
          </p:cNvPr>
          <p:cNvSpPr>
            <a:spLocks noGrp="1"/>
          </p:cNvSpPr>
          <p:nvPr>
            <p:ph type="title"/>
          </p:nvPr>
        </p:nvSpPr>
        <p:spPr>
          <a:xfrm>
            <a:off x="335360" y="332656"/>
            <a:ext cx="10729192" cy="1143000"/>
          </a:xfrm>
        </p:spPr>
        <p:txBody>
          <a:bodyPr/>
          <a:lstStyle/>
          <a:p>
            <a:r>
              <a:rPr lang="en-GB" sz="2800" dirty="0"/>
              <a:t>Thinking about how this features in planning for learning: </a:t>
            </a:r>
            <a:r>
              <a:rPr lang="en-GB" sz="2800" i="1" dirty="0"/>
              <a:t>Focus on doubling</a:t>
            </a:r>
          </a:p>
        </p:txBody>
      </p:sp>
    </p:spTree>
    <p:extLst>
      <p:ext uri="{BB962C8B-B14F-4D97-AF65-F5344CB8AC3E}">
        <p14:creationId xmlns:p14="http://schemas.microsoft.com/office/powerpoint/2010/main" val="344144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EBE5E2-58F3-45A3-9112-D8BD647D4A9B}"/>
              </a:ext>
            </a:extLst>
          </p:cNvPr>
          <p:cNvSpPr>
            <a:spLocks noGrp="1"/>
          </p:cNvSpPr>
          <p:nvPr>
            <p:ph idx="1"/>
          </p:nvPr>
        </p:nvSpPr>
        <p:spPr/>
        <p:txBody>
          <a:bodyPr vert="horz" lIns="91440" tIns="45720" rIns="91440" bIns="45720" rtlCol="0" anchor="t">
            <a:normAutofit/>
          </a:bodyPr>
          <a:lstStyle/>
          <a:p>
            <a:pPr marL="457200" indent="-457200"/>
            <a:r>
              <a:rPr lang="en-GB" sz="2800" dirty="0">
                <a:latin typeface="Arial"/>
                <a:cs typeface="Arial"/>
              </a:rPr>
              <a:t>Seeing the amount to be doubled as a unit (1 group of 4 as opposed to 1+1+1+1).</a:t>
            </a:r>
          </a:p>
          <a:p>
            <a:pPr marL="457200" indent="-457200"/>
            <a:endParaRPr lang="en-GB" sz="2800" dirty="0"/>
          </a:p>
          <a:p>
            <a:pPr marL="457200" indent="-457200"/>
            <a:r>
              <a:rPr lang="en-GB" sz="2800" dirty="0"/>
              <a:t>Seeing it as a repeated addition.</a:t>
            </a:r>
          </a:p>
          <a:p>
            <a:pPr marL="457200" indent="-457200"/>
            <a:endParaRPr lang="en-GB" sz="2800" dirty="0"/>
          </a:p>
          <a:p>
            <a:pPr marL="0" indent="0"/>
            <a:endParaRPr lang="en-GB" sz="2800" dirty="0"/>
          </a:p>
          <a:p>
            <a:endParaRPr lang="en-GB" dirty="0"/>
          </a:p>
        </p:txBody>
      </p:sp>
      <p:sp>
        <p:nvSpPr>
          <p:cNvPr id="3" name="Title 2">
            <a:extLst>
              <a:ext uri="{FF2B5EF4-FFF2-40B4-BE49-F238E27FC236}">
                <a16:creationId xmlns:a16="http://schemas.microsoft.com/office/drawing/2014/main" id="{CF125B3E-A130-44B4-935F-6AF9A3B03182}"/>
              </a:ext>
            </a:extLst>
          </p:cNvPr>
          <p:cNvSpPr>
            <a:spLocks noGrp="1"/>
          </p:cNvSpPr>
          <p:nvPr>
            <p:ph type="title"/>
          </p:nvPr>
        </p:nvSpPr>
        <p:spPr/>
        <p:txBody>
          <a:bodyPr/>
          <a:lstStyle/>
          <a:p>
            <a:r>
              <a:rPr lang="en-GB" dirty="0"/>
              <a:t>Consider</a:t>
            </a:r>
          </a:p>
        </p:txBody>
      </p:sp>
      <p:sp>
        <p:nvSpPr>
          <p:cNvPr id="5" name="Rectangle: Rounded Corners 4">
            <a:extLst>
              <a:ext uri="{FF2B5EF4-FFF2-40B4-BE49-F238E27FC236}">
                <a16:creationId xmlns:a16="http://schemas.microsoft.com/office/drawing/2014/main" id="{995D3500-656C-467E-AA25-09574E8E74AC}"/>
              </a:ext>
            </a:extLst>
          </p:cNvPr>
          <p:cNvSpPr/>
          <p:nvPr/>
        </p:nvSpPr>
        <p:spPr bwMode="auto">
          <a:xfrm>
            <a:off x="609600" y="4293096"/>
            <a:ext cx="9481629" cy="1296143"/>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eaLnBrk="1" hangingPunct="1">
              <a:spcBef>
                <a:spcPct val="20000"/>
              </a:spcBef>
              <a:buClr>
                <a:srgbClr val="00628C"/>
              </a:buClr>
              <a:buNone/>
            </a:pPr>
            <a:r>
              <a:rPr lang="en-GB" dirty="0">
                <a:latin typeface="Arial" charset="0"/>
              </a:rPr>
              <a:t>Look at the next example, which of these concepts is trying to be explored?</a:t>
            </a:r>
          </a:p>
        </p:txBody>
      </p:sp>
    </p:spTree>
    <p:extLst>
      <p:ext uri="{BB962C8B-B14F-4D97-AF65-F5344CB8AC3E}">
        <p14:creationId xmlns:p14="http://schemas.microsoft.com/office/powerpoint/2010/main" val="2032410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5DAD1F-765C-42DA-B18E-1560C7507C2A}"/>
              </a:ext>
            </a:extLst>
          </p:cNvPr>
          <p:cNvSpPr>
            <a:spLocks noGrp="1"/>
          </p:cNvSpPr>
          <p:nvPr>
            <p:ph idx="1"/>
          </p:nvPr>
        </p:nvSpPr>
        <p:spPr>
          <a:xfrm>
            <a:off x="233773" y="1040382"/>
            <a:ext cx="8712968" cy="3785030"/>
          </a:xfrm>
        </p:spPr>
        <p:txBody>
          <a:bodyPr/>
          <a:lstStyle/>
          <a:p>
            <a:pPr marL="0" indent="0">
              <a:buNone/>
            </a:pPr>
            <a:r>
              <a:rPr lang="en-GB" sz="2800" dirty="0"/>
              <a:t>Kate was teaching a lesson about doubling numbers.</a:t>
            </a:r>
          </a:p>
        </p:txBody>
      </p:sp>
      <p:sp>
        <p:nvSpPr>
          <p:cNvPr id="3" name="Title 2">
            <a:extLst>
              <a:ext uri="{FF2B5EF4-FFF2-40B4-BE49-F238E27FC236}">
                <a16:creationId xmlns:a16="http://schemas.microsoft.com/office/drawing/2014/main" id="{C3AC4E96-CB00-48E6-9553-F52BF7C200D4}"/>
              </a:ext>
            </a:extLst>
          </p:cNvPr>
          <p:cNvSpPr>
            <a:spLocks noGrp="1"/>
          </p:cNvSpPr>
          <p:nvPr>
            <p:ph type="title"/>
          </p:nvPr>
        </p:nvSpPr>
        <p:spPr>
          <a:xfrm>
            <a:off x="269776" y="280564"/>
            <a:ext cx="5826224" cy="679921"/>
          </a:xfrm>
        </p:spPr>
        <p:txBody>
          <a:bodyPr/>
          <a:lstStyle/>
          <a:p>
            <a:r>
              <a:rPr lang="en-GB" dirty="0"/>
              <a:t>Doubling numbers</a:t>
            </a:r>
          </a:p>
        </p:txBody>
      </p:sp>
      <p:pic>
        <p:nvPicPr>
          <p:cNvPr id="5" name="Picture 4" descr="A picture containing pot, sitting, black&#10;&#10;Description automatically generated">
            <a:extLst>
              <a:ext uri="{FF2B5EF4-FFF2-40B4-BE49-F238E27FC236}">
                <a16:creationId xmlns:a16="http://schemas.microsoft.com/office/drawing/2014/main" id="{B164BAFB-219D-4383-9024-BDDE03B2A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4800" y="2783861"/>
            <a:ext cx="3418342" cy="2664296"/>
          </a:xfrm>
          <a:prstGeom prst="rect">
            <a:avLst/>
          </a:prstGeom>
        </p:spPr>
      </p:pic>
      <p:sp>
        <p:nvSpPr>
          <p:cNvPr id="9" name="TextBox 8">
            <a:extLst>
              <a:ext uri="{FF2B5EF4-FFF2-40B4-BE49-F238E27FC236}">
                <a16:creationId xmlns:a16="http://schemas.microsoft.com/office/drawing/2014/main" id="{34DC3B9E-67CE-4CE7-A7CA-4A6DDDA8D257}"/>
              </a:ext>
            </a:extLst>
          </p:cNvPr>
          <p:cNvSpPr txBox="1"/>
          <p:nvPr/>
        </p:nvSpPr>
        <p:spPr>
          <a:xfrm>
            <a:off x="2561523" y="2513287"/>
            <a:ext cx="720080" cy="707886"/>
          </a:xfrm>
          <a:prstGeom prst="rect">
            <a:avLst/>
          </a:prstGeom>
          <a:noFill/>
        </p:spPr>
        <p:txBody>
          <a:bodyPr wrap="square" rtlCol="0">
            <a:spAutoFit/>
          </a:bodyPr>
          <a:lstStyle/>
          <a:p>
            <a:pPr>
              <a:buNone/>
            </a:pPr>
            <a:r>
              <a:rPr lang="en-GB" sz="4000" b="1" dirty="0"/>
              <a:t>3</a:t>
            </a:r>
          </a:p>
        </p:txBody>
      </p:sp>
      <p:sp>
        <p:nvSpPr>
          <p:cNvPr id="10" name="TextBox 9">
            <a:extLst>
              <a:ext uri="{FF2B5EF4-FFF2-40B4-BE49-F238E27FC236}">
                <a16:creationId xmlns:a16="http://schemas.microsoft.com/office/drawing/2014/main" id="{F64BA680-67D2-43C8-8B7F-95B84526FC41}"/>
              </a:ext>
            </a:extLst>
          </p:cNvPr>
          <p:cNvSpPr txBox="1"/>
          <p:nvPr/>
        </p:nvSpPr>
        <p:spPr>
          <a:xfrm>
            <a:off x="1665718" y="5547681"/>
            <a:ext cx="4565673" cy="523220"/>
          </a:xfrm>
          <a:prstGeom prst="rect">
            <a:avLst/>
          </a:prstGeom>
          <a:noFill/>
        </p:spPr>
        <p:txBody>
          <a:bodyPr wrap="none" rtlCol="0">
            <a:spAutoFit/>
          </a:bodyPr>
          <a:lstStyle/>
          <a:p>
            <a:pPr>
              <a:buNone/>
            </a:pPr>
            <a:r>
              <a:rPr lang="en-GB" dirty="0"/>
              <a:t>This is a doubling cauldron.</a:t>
            </a:r>
          </a:p>
        </p:txBody>
      </p:sp>
      <p:sp>
        <p:nvSpPr>
          <p:cNvPr id="11" name="TextBox 10">
            <a:extLst>
              <a:ext uri="{FF2B5EF4-FFF2-40B4-BE49-F238E27FC236}">
                <a16:creationId xmlns:a16="http://schemas.microsoft.com/office/drawing/2014/main" id="{9A8A810A-F672-477C-B73C-1CC8FC27B590}"/>
              </a:ext>
            </a:extLst>
          </p:cNvPr>
          <p:cNvSpPr txBox="1"/>
          <p:nvPr/>
        </p:nvSpPr>
        <p:spPr>
          <a:xfrm>
            <a:off x="3327172" y="2504510"/>
            <a:ext cx="991742" cy="707886"/>
          </a:xfrm>
          <a:prstGeom prst="rect">
            <a:avLst/>
          </a:prstGeom>
          <a:noFill/>
        </p:spPr>
        <p:txBody>
          <a:bodyPr wrap="square" rtlCol="0">
            <a:spAutoFit/>
          </a:bodyPr>
          <a:lstStyle/>
          <a:p>
            <a:pPr>
              <a:buNone/>
            </a:pPr>
            <a:r>
              <a:rPr lang="en-GB" sz="4000" b="1" dirty="0"/>
              <a:t>+3</a:t>
            </a:r>
          </a:p>
        </p:txBody>
      </p:sp>
      <p:sp>
        <p:nvSpPr>
          <p:cNvPr id="12" name="Cloud 11">
            <a:extLst>
              <a:ext uri="{FF2B5EF4-FFF2-40B4-BE49-F238E27FC236}">
                <a16:creationId xmlns:a16="http://schemas.microsoft.com/office/drawing/2014/main" id="{8292EB7E-F0F5-4E50-8159-1907CC90B8CC}"/>
              </a:ext>
            </a:extLst>
          </p:cNvPr>
          <p:cNvSpPr/>
          <p:nvPr/>
        </p:nvSpPr>
        <p:spPr bwMode="auto">
          <a:xfrm>
            <a:off x="4898013" y="2149010"/>
            <a:ext cx="1297935" cy="859888"/>
          </a:xfrm>
          <a:prstGeom prst="cloud">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solidFill>
                <a:schemeClr val="tx1"/>
              </a:solidFill>
              <a:latin typeface="Arial" charset="0"/>
            </a:endParaRPr>
          </a:p>
        </p:txBody>
      </p:sp>
      <p:sp>
        <p:nvSpPr>
          <p:cNvPr id="13" name="TextBox 12">
            <a:extLst>
              <a:ext uri="{FF2B5EF4-FFF2-40B4-BE49-F238E27FC236}">
                <a16:creationId xmlns:a16="http://schemas.microsoft.com/office/drawing/2014/main" id="{B0E137CE-CF2B-4834-88D7-9F9F4570E5BD}"/>
              </a:ext>
            </a:extLst>
          </p:cNvPr>
          <p:cNvSpPr txBox="1"/>
          <p:nvPr/>
        </p:nvSpPr>
        <p:spPr>
          <a:xfrm>
            <a:off x="5264505" y="2225011"/>
            <a:ext cx="720080" cy="707886"/>
          </a:xfrm>
          <a:prstGeom prst="rect">
            <a:avLst/>
          </a:prstGeom>
          <a:noFill/>
        </p:spPr>
        <p:txBody>
          <a:bodyPr wrap="square" rtlCol="0">
            <a:spAutoFit/>
          </a:bodyPr>
          <a:lstStyle/>
          <a:p>
            <a:pPr>
              <a:buNone/>
            </a:pPr>
            <a:r>
              <a:rPr lang="en-GB" sz="4000" b="1" dirty="0"/>
              <a:t>6</a:t>
            </a:r>
          </a:p>
        </p:txBody>
      </p:sp>
      <p:sp>
        <p:nvSpPr>
          <p:cNvPr id="4" name="Cloud 3">
            <a:extLst>
              <a:ext uri="{FF2B5EF4-FFF2-40B4-BE49-F238E27FC236}">
                <a16:creationId xmlns:a16="http://schemas.microsoft.com/office/drawing/2014/main" id="{295B38E4-D586-4AE8-80CC-E2AD743D6CC1}"/>
              </a:ext>
            </a:extLst>
          </p:cNvPr>
          <p:cNvSpPr/>
          <p:nvPr/>
        </p:nvSpPr>
        <p:spPr bwMode="auto">
          <a:xfrm>
            <a:off x="7601744" y="3068960"/>
            <a:ext cx="1950640" cy="1872208"/>
          </a:xfrm>
          <a:prstGeom prst="cloud">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4" name="Rectangle: Rounded Corners 13">
            <a:extLst>
              <a:ext uri="{FF2B5EF4-FFF2-40B4-BE49-F238E27FC236}">
                <a16:creationId xmlns:a16="http://schemas.microsoft.com/office/drawing/2014/main" id="{D9FC0510-AAF7-4AF0-8E6F-EA1B55B52563}"/>
              </a:ext>
            </a:extLst>
          </p:cNvPr>
          <p:cNvSpPr/>
          <p:nvPr/>
        </p:nvSpPr>
        <p:spPr bwMode="auto">
          <a:xfrm>
            <a:off x="7231772" y="2108639"/>
            <a:ext cx="4552860" cy="1320361"/>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eaLnBrk="1" hangingPunct="1">
              <a:spcBef>
                <a:spcPct val="20000"/>
              </a:spcBef>
              <a:buClr>
                <a:srgbClr val="00628C"/>
              </a:buClr>
              <a:buNone/>
            </a:pPr>
            <a:r>
              <a:rPr lang="en-GB" sz="2000" dirty="0">
                <a:latin typeface="Arial" charset="0"/>
              </a:rPr>
              <a:t>How does this image/context help develop/explore the mathematical concept?</a:t>
            </a:r>
          </a:p>
        </p:txBody>
      </p:sp>
      <p:sp>
        <p:nvSpPr>
          <p:cNvPr id="6" name="Rectangle 5">
            <a:extLst>
              <a:ext uri="{FF2B5EF4-FFF2-40B4-BE49-F238E27FC236}">
                <a16:creationId xmlns:a16="http://schemas.microsoft.com/office/drawing/2014/main" id="{BA08B032-FE6C-453A-B750-66A10D2CF8D1}"/>
              </a:ext>
            </a:extLst>
          </p:cNvPr>
          <p:cNvSpPr/>
          <p:nvPr/>
        </p:nvSpPr>
        <p:spPr>
          <a:xfrm>
            <a:off x="178871" y="6119336"/>
            <a:ext cx="8822772" cy="738664"/>
          </a:xfrm>
          <a:prstGeom prst="rect">
            <a:avLst/>
          </a:prstGeom>
        </p:spPr>
        <p:txBody>
          <a:bodyPr wrap="square">
            <a:spAutoFit/>
          </a:bodyPr>
          <a:lstStyle/>
          <a:p>
            <a:pPr>
              <a:spcAft>
                <a:spcPts val="0"/>
              </a:spcAft>
              <a:buNone/>
            </a:pPr>
            <a:r>
              <a:rPr lang="en-GB" sz="1400" dirty="0">
                <a:latin typeface="Calibri" panose="020F0502020204030204" pitchFamily="34" charset="0"/>
                <a:ea typeface="Calibri" panose="020F0502020204030204" pitchFamily="34" charset="0"/>
              </a:rPr>
              <a:t>This slide is inspired by an example in Rowland, T., Turner, F., Thwaites, A. and </a:t>
            </a:r>
            <a:r>
              <a:rPr lang="en-GB" sz="1400" dirty="0" err="1">
                <a:latin typeface="Calibri" panose="020F0502020204030204" pitchFamily="34" charset="0"/>
                <a:ea typeface="Calibri" panose="020F0502020204030204" pitchFamily="34" charset="0"/>
              </a:rPr>
              <a:t>Huckstep</a:t>
            </a:r>
            <a:r>
              <a:rPr lang="en-GB" sz="1400" dirty="0">
                <a:latin typeface="Calibri" panose="020F0502020204030204" pitchFamily="34" charset="0"/>
                <a:ea typeface="Calibri" panose="020F0502020204030204" pitchFamily="34" charset="0"/>
              </a:rPr>
              <a:t>, P. (2009) </a:t>
            </a:r>
            <a:r>
              <a:rPr lang="en-GB" sz="1400" i="1" dirty="0">
                <a:latin typeface="Calibri" panose="020F0502020204030204" pitchFamily="34" charset="0"/>
                <a:ea typeface="Calibri" panose="020F0502020204030204" pitchFamily="34" charset="0"/>
              </a:rPr>
              <a:t>Developing primary mathematics teaching: reflecting on practice with the knowledge quartet.</a:t>
            </a:r>
            <a:r>
              <a:rPr lang="en-GB" sz="1400" dirty="0">
                <a:latin typeface="Calibri" panose="020F0502020204030204" pitchFamily="34" charset="0"/>
                <a:ea typeface="Calibri" panose="020F0502020204030204" pitchFamily="34" charset="0"/>
              </a:rPr>
              <a:t> Los Angeles: SAGE</a:t>
            </a:r>
            <a:r>
              <a:rPr lang="en-GB" dirty="0">
                <a:latin typeface="Calibri" panose="020F0502020204030204" pitchFamily="34" charset="0"/>
                <a:ea typeface="Calibri" panose="020F0502020204030204" pitchFamily="34" charset="0"/>
              </a:rPr>
              <a:t>.</a:t>
            </a:r>
          </a:p>
        </p:txBody>
      </p:sp>
    </p:spTree>
    <p:extLst>
      <p:ext uri="{BB962C8B-B14F-4D97-AF65-F5344CB8AC3E}">
        <p14:creationId xmlns:p14="http://schemas.microsoft.com/office/powerpoint/2010/main" val="102414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5DAD1F-765C-42DA-B18E-1560C7507C2A}"/>
              </a:ext>
            </a:extLst>
          </p:cNvPr>
          <p:cNvSpPr>
            <a:spLocks noGrp="1"/>
          </p:cNvSpPr>
          <p:nvPr>
            <p:ph idx="1"/>
          </p:nvPr>
        </p:nvSpPr>
        <p:spPr>
          <a:xfrm>
            <a:off x="83957" y="988668"/>
            <a:ext cx="8712968" cy="3826768"/>
          </a:xfrm>
        </p:spPr>
        <p:txBody>
          <a:bodyPr/>
          <a:lstStyle/>
          <a:p>
            <a:pPr marL="0" indent="0">
              <a:buNone/>
            </a:pPr>
            <a:r>
              <a:rPr lang="en-GB" dirty="0"/>
              <a:t>Kate was teaching a lesson about doubling numbers.</a:t>
            </a:r>
          </a:p>
        </p:txBody>
      </p:sp>
      <p:sp>
        <p:nvSpPr>
          <p:cNvPr id="3" name="Title 2">
            <a:extLst>
              <a:ext uri="{FF2B5EF4-FFF2-40B4-BE49-F238E27FC236}">
                <a16:creationId xmlns:a16="http://schemas.microsoft.com/office/drawing/2014/main" id="{C3AC4E96-CB00-48E6-9553-F52BF7C200D4}"/>
              </a:ext>
            </a:extLst>
          </p:cNvPr>
          <p:cNvSpPr>
            <a:spLocks noGrp="1"/>
          </p:cNvSpPr>
          <p:nvPr>
            <p:ph type="title"/>
          </p:nvPr>
        </p:nvSpPr>
        <p:spPr>
          <a:xfrm>
            <a:off x="125033" y="127665"/>
            <a:ext cx="5826224" cy="679921"/>
          </a:xfrm>
        </p:spPr>
        <p:txBody>
          <a:bodyPr/>
          <a:lstStyle/>
          <a:p>
            <a:r>
              <a:rPr lang="en-GB" dirty="0"/>
              <a:t>Doubling numbers</a:t>
            </a:r>
          </a:p>
        </p:txBody>
      </p:sp>
      <p:pic>
        <p:nvPicPr>
          <p:cNvPr id="5" name="Picture 4" descr="A picture containing pot, sitting, black&#10;&#10;Description automatically generated">
            <a:extLst>
              <a:ext uri="{FF2B5EF4-FFF2-40B4-BE49-F238E27FC236}">
                <a16:creationId xmlns:a16="http://schemas.microsoft.com/office/drawing/2014/main" id="{B164BAFB-219D-4383-9024-BDDE03B2A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342" y="2692661"/>
            <a:ext cx="3418342" cy="2664296"/>
          </a:xfrm>
          <a:prstGeom prst="rect">
            <a:avLst/>
          </a:prstGeom>
        </p:spPr>
      </p:pic>
      <p:sp>
        <p:nvSpPr>
          <p:cNvPr id="9" name="TextBox 8">
            <a:extLst>
              <a:ext uri="{FF2B5EF4-FFF2-40B4-BE49-F238E27FC236}">
                <a16:creationId xmlns:a16="http://schemas.microsoft.com/office/drawing/2014/main" id="{34DC3B9E-67CE-4CE7-A7CA-4A6DDDA8D257}"/>
              </a:ext>
            </a:extLst>
          </p:cNvPr>
          <p:cNvSpPr txBox="1"/>
          <p:nvPr/>
        </p:nvSpPr>
        <p:spPr>
          <a:xfrm>
            <a:off x="1853225" y="2563075"/>
            <a:ext cx="1184920" cy="707886"/>
          </a:xfrm>
          <a:prstGeom prst="rect">
            <a:avLst/>
          </a:prstGeom>
          <a:noFill/>
        </p:spPr>
        <p:txBody>
          <a:bodyPr wrap="square" rtlCol="0">
            <a:spAutoFit/>
          </a:bodyPr>
          <a:lstStyle/>
          <a:p>
            <a:pPr>
              <a:buNone/>
            </a:pPr>
            <a:r>
              <a:rPr lang="en-GB" sz="4000" b="1" dirty="0"/>
              <a:t>23</a:t>
            </a:r>
          </a:p>
        </p:txBody>
      </p:sp>
      <p:sp>
        <p:nvSpPr>
          <p:cNvPr id="10" name="TextBox 9">
            <a:extLst>
              <a:ext uri="{FF2B5EF4-FFF2-40B4-BE49-F238E27FC236}">
                <a16:creationId xmlns:a16="http://schemas.microsoft.com/office/drawing/2014/main" id="{F64BA680-67D2-43C8-8B7F-95B84526FC41}"/>
              </a:ext>
            </a:extLst>
          </p:cNvPr>
          <p:cNvSpPr txBox="1"/>
          <p:nvPr/>
        </p:nvSpPr>
        <p:spPr>
          <a:xfrm>
            <a:off x="1618862" y="5486543"/>
            <a:ext cx="4565673" cy="523220"/>
          </a:xfrm>
          <a:prstGeom prst="rect">
            <a:avLst/>
          </a:prstGeom>
          <a:noFill/>
        </p:spPr>
        <p:txBody>
          <a:bodyPr wrap="none" rtlCol="0">
            <a:spAutoFit/>
          </a:bodyPr>
          <a:lstStyle/>
          <a:p>
            <a:pPr>
              <a:buNone/>
            </a:pPr>
            <a:r>
              <a:rPr lang="en-GB" dirty="0"/>
              <a:t>This is a doubling cauldron.</a:t>
            </a:r>
          </a:p>
        </p:txBody>
      </p:sp>
      <p:sp>
        <p:nvSpPr>
          <p:cNvPr id="11" name="TextBox 10">
            <a:extLst>
              <a:ext uri="{FF2B5EF4-FFF2-40B4-BE49-F238E27FC236}">
                <a16:creationId xmlns:a16="http://schemas.microsoft.com/office/drawing/2014/main" id="{9A8A810A-F672-477C-B73C-1CC8FC27B590}"/>
              </a:ext>
            </a:extLst>
          </p:cNvPr>
          <p:cNvSpPr txBox="1"/>
          <p:nvPr/>
        </p:nvSpPr>
        <p:spPr>
          <a:xfrm>
            <a:off x="2895050" y="2574558"/>
            <a:ext cx="1562870" cy="707886"/>
          </a:xfrm>
          <a:prstGeom prst="rect">
            <a:avLst/>
          </a:prstGeom>
          <a:noFill/>
        </p:spPr>
        <p:txBody>
          <a:bodyPr wrap="square" rtlCol="0">
            <a:spAutoFit/>
          </a:bodyPr>
          <a:lstStyle/>
          <a:p>
            <a:pPr>
              <a:buNone/>
            </a:pPr>
            <a:r>
              <a:rPr lang="en-GB" sz="4000" b="1" dirty="0"/>
              <a:t>+ 23</a:t>
            </a:r>
          </a:p>
        </p:txBody>
      </p:sp>
      <p:sp>
        <p:nvSpPr>
          <p:cNvPr id="15" name="Cloud 14">
            <a:extLst>
              <a:ext uri="{FF2B5EF4-FFF2-40B4-BE49-F238E27FC236}">
                <a16:creationId xmlns:a16="http://schemas.microsoft.com/office/drawing/2014/main" id="{79200B36-9DD1-481F-BE62-A832185929DF}"/>
              </a:ext>
            </a:extLst>
          </p:cNvPr>
          <p:cNvSpPr/>
          <p:nvPr/>
        </p:nvSpPr>
        <p:spPr bwMode="auto">
          <a:xfrm>
            <a:off x="6180820" y="1957488"/>
            <a:ext cx="1297935" cy="859888"/>
          </a:xfrm>
          <a:prstGeom prst="cloud">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solidFill>
                <a:schemeClr val="tx1"/>
              </a:solidFill>
              <a:latin typeface="Arial" charset="0"/>
            </a:endParaRPr>
          </a:p>
        </p:txBody>
      </p:sp>
      <p:sp>
        <p:nvSpPr>
          <p:cNvPr id="17" name="TextBox 16">
            <a:extLst>
              <a:ext uri="{FF2B5EF4-FFF2-40B4-BE49-F238E27FC236}">
                <a16:creationId xmlns:a16="http://schemas.microsoft.com/office/drawing/2014/main" id="{F8C25F8D-2803-4A70-B762-82FDE5CCBD04}"/>
              </a:ext>
            </a:extLst>
          </p:cNvPr>
          <p:cNvSpPr txBox="1"/>
          <p:nvPr/>
        </p:nvSpPr>
        <p:spPr>
          <a:xfrm>
            <a:off x="6402354" y="2036291"/>
            <a:ext cx="1077267" cy="707886"/>
          </a:xfrm>
          <a:prstGeom prst="rect">
            <a:avLst/>
          </a:prstGeom>
          <a:noFill/>
        </p:spPr>
        <p:txBody>
          <a:bodyPr wrap="square" lIns="91440" tIns="45720" rIns="91440" bIns="45720" rtlCol="0" anchor="t">
            <a:spAutoFit/>
          </a:bodyPr>
          <a:lstStyle/>
          <a:p>
            <a:pPr>
              <a:buNone/>
            </a:pPr>
            <a:r>
              <a:rPr lang="en-GB" sz="4000" b="1" dirty="0">
                <a:latin typeface="Arial"/>
                <a:cs typeface="Arial"/>
              </a:rPr>
              <a:t>46</a:t>
            </a:r>
            <a:endParaRPr lang="en-GB" sz="4000" b="1" dirty="0"/>
          </a:p>
        </p:txBody>
      </p:sp>
      <p:sp>
        <p:nvSpPr>
          <p:cNvPr id="16" name="Rectangle: Rounded Corners 15">
            <a:extLst>
              <a:ext uri="{FF2B5EF4-FFF2-40B4-BE49-F238E27FC236}">
                <a16:creationId xmlns:a16="http://schemas.microsoft.com/office/drawing/2014/main" id="{EE28B936-B69F-405F-A7EC-007B7E7EB1E7}"/>
              </a:ext>
            </a:extLst>
          </p:cNvPr>
          <p:cNvSpPr/>
          <p:nvPr/>
        </p:nvSpPr>
        <p:spPr bwMode="auto">
          <a:xfrm>
            <a:off x="7478754" y="4033146"/>
            <a:ext cx="4565672" cy="1323811"/>
          </a:xfrm>
          <a:prstGeom prst="roundRect">
            <a:avLst/>
          </a:prstGeom>
          <a:noFill/>
          <a:ln w="28575">
            <a:solidFill>
              <a:schemeClr val="tx1"/>
            </a:solidFill>
          </a:ln>
          <a:effectLst/>
        </p:spPr>
        <p:txBody>
          <a:bodyPr vert="horz" wrap="square" lIns="91440" tIns="45720" rIns="91440" bIns="45720" numCol="1" rtlCol="0" anchor="t" anchorCtr="0" compatLnSpc="1">
            <a:prstTxWarp prst="textNoShape">
              <a:avLst/>
            </a:prstTxWarp>
          </a:bodyPr>
          <a:lstStyle/>
          <a:p>
            <a:pPr eaLnBrk="1" hangingPunct="1">
              <a:spcBef>
                <a:spcPct val="20000"/>
              </a:spcBef>
              <a:buClr>
                <a:srgbClr val="00628C"/>
              </a:buClr>
              <a:buNone/>
            </a:pPr>
            <a:r>
              <a:rPr lang="en-GB" sz="2000" dirty="0">
                <a:latin typeface="Arial" charset="0"/>
              </a:rPr>
              <a:t>How does this image/context help develop/explore the mathematical concept?</a:t>
            </a:r>
          </a:p>
        </p:txBody>
      </p:sp>
      <p:sp>
        <p:nvSpPr>
          <p:cNvPr id="14" name="Rectangle 13">
            <a:extLst>
              <a:ext uri="{FF2B5EF4-FFF2-40B4-BE49-F238E27FC236}">
                <a16:creationId xmlns:a16="http://schemas.microsoft.com/office/drawing/2014/main" id="{0A9804D0-D22B-47F1-B465-698019076D41}"/>
              </a:ext>
            </a:extLst>
          </p:cNvPr>
          <p:cNvSpPr/>
          <p:nvPr/>
        </p:nvSpPr>
        <p:spPr>
          <a:xfrm>
            <a:off x="97341" y="6033984"/>
            <a:ext cx="9008996" cy="738664"/>
          </a:xfrm>
          <a:prstGeom prst="rect">
            <a:avLst/>
          </a:prstGeom>
        </p:spPr>
        <p:txBody>
          <a:bodyPr wrap="square">
            <a:spAutoFit/>
          </a:bodyPr>
          <a:lstStyle/>
          <a:p>
            <a:pPr>
              <a:spcAft>
                <a:spcPts val="0"/>
              </a:spcAft>
              <a:buNone/>
            </a:pPr>
            <a:r>
              <a:rPr lang="en-GB" sz="1400" dirty="0">
                <a:latin typeface="Calibri" panose="020F0502020204030204" pitchFamily="34" charset="0"/>
                <a:ea typeface="Calibri" panose="020F0502020204030204" pitchFamily="34" charset="0"/>
              </a:rPr>
              <a:t>This slide is inspired by an example in Rowland, T., Turner, F., Thwaites, A. and </a:t>
            </a:r>
            <a:r>
              <a:rPr lang="en-GB" sz="1400" dirty="0" err="1">
                <a:latin typeface="Calibri" panose="020F0502020204030204" pitchFamily="34" charset="0"/>
                <a:ea typeface="Calibri" panose="020F0502020204030204" pitchFamily="34" charset="0"/>
              </a:rPr>
              <a:t>Huckstep</a:t>
            </a:r>
            <a:r>
              <a:rPr lang="en-GB" sz="1400" dirty="0">
                <a:latin typeface="Calibri" panose="020F0502020204030204" pitchFamily="34" charset="0"/>
                <a:ea typeface="Calibri" panose="020F0502020204030204" pitchFamily="34" charset="0"/>
              </a:rPr>
              <a:t>, P. (2009) </a:t>
            </a:r>
            <a:r>
              <a:rPr lang="en-GB" sz="1400" i="1" dirty="0">
                <a:latin typeface="Calibri" panose="020F0502020204030204" pitchFamily="34" charset="0"/>
                <a:ea typeface="Calibri" panose="020F0502020204030204" pitchFamily="34" charset="0"/>
              </a:rPr>
              <a:t>Developing primary mathematics teaching: reflecting on practice with the knowledge quartet.</a:t>
            </a:r>
            <a:r>
              <a:rPr lang="en-GB" sz="1400" dirty="0">
                <a:latin typeface="Calibri" panose="020F0502020204030204" pitchFamily="34" charset="0"/>
                <a:ea typeface="Calibri" panose="020F0502020204030204" pitchFamily="34" charset="0"/>
              </a:rPr>
              <a:t> Los Angeles: SAGE</a:t>
            </a:r>
            <a:r>
              <a:rPr lang="en-GB" dirty="0">
                <a:latin typeface="Calibri" panose="020F0502020204030204" pitchFamily="34" charset="0"/>
                <a:ea typeface="Calibri" panose="020F0502020204030204" pitchFamily="34" charset="0"/>
              </a:rPr>
              <a:t>.</a:t>
            </a:r>
          </a:p>
        </p:txBody>
      </p:sp>
    </p:spTree>
    <p:extLst>
      <p:ext uri="{BB962C8B-B14F-4D97-AF65-F5344CB8AC3E}">
        <p14:creationId xmlns:p14="http://schemas.microsoft.com/office/powerpoint/2010/main" val="114018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5DAD1F-765C-42DA-B18E-1560C7507C2A}"/>
              </a:ext>
            </a:extLst>
          </p:cNvPr>
          <p:cNvSpPr>
            <a:spLocks noGrp="1"/>
          </p:cNvSpPr>
          <p:nvPr>
            <p:ph idx="1"/>
          </p:nvPr>
        </p:nvSpPr>
        <p:spPr>
          <a:xfrm>
            <a:off x="106823" y="982007"/>
            <a:ext cx="8712968" cy="3910908"/>
          </a:xfrm>
        </p:spPr>
        <p:txBody>
          <a:bodyPr/>
          <a:lstStyle/>
          <a:p>
            <a:pPr marL="0" indent="0">
              <a:buNone/>
            </a:pPr>
            <a:r>
              <a:rPr lang="en-GB" dirty="0"/>
              <a:t>Kate was teaching a lesson about doubling numbers.</a:t>
            </a:r>
          </a:p>
        </p:txBody>
      </p:sp>
      <p:sp>
        <p:nvSpPr>
          <p:cNvPr id="3" name="Title 2">
            <a:extLst>
              <a:ext uri="{FF2B5EF4-FFF2-40B4-BE49-F238E27FC236}">
                <a16:creationId xmlns:a16="http://schemas.microsoft.com/office/drawing/2014/main" id="{C3AC4E96-CB00-48E6-9553-F52BF7C200D4}"/>
              </a:ext>
            </a:extLst>
          </p:cNvPr>
          <p:cNvSpPr>
            <a:spLocks noGrp="1"/>
          </p:cNvSpPr>
          <p:nvPr>
            <p:ph type="title"/>
          </p:nvPr>
        </p:nvSpPr>
        <p:spPr>
          <a:xfrm>
            <a:off x="47328" y="143882"/>
            <a:ext cx="5826224" cy="679921"/>
          </a:xfrm>
        </p:spPr>
        <p:txBody>
          <a:bodyPr/>
          <a:lstStyle/>
          <a:p>
            <a:r>
              <a:rPr lang="en-GB" dirty="0"/>
              <a:t>Doubling numbers</a:t>
            </a:r>
          </a:p>
        </p:txBody>
      </p:sp>
      <p:pic>
        <p:nvPicPr>
          <p:cNvPr id="5" name="Picture 4" descr="A picture containing pot, sitting, black&#10;&#10;Description automatically generated">
            <a:extLst>
              <a:ext uri="{FF2B5EF4-FFF2-40B4-BE49-F238E27FC236}">
                <a16:creationId xmlns:a16="http://schemas.microsoft.com/office/drawing/2014/main" id="{B164BAFB-219D-4383-9024-BDDE03B2A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3041" y="2852936"/>
            <a:ext cx="3418342" cy="2664296"/>
          </a:xfrm>
          <a:prstGeom prst="rect">
            <a:avLst/>
          </a:prstGeom>
        </p:spPr>
      </p:pic>
      <p:sp>
        <p:nvSpPr>
          <p:cNvPr id="9" name="TextBox 8">
            <a:extLst>
              <a:ext uri="{FF2B5EF4-FFF2-40B4-BE49-F238E27FC236}">
                <a16:creationId xmlns:a16="http://schemas.microsoft.com/office/drawing/2014/main" id="{34DC3B9E-67CE-4CE7-A7CA-4A6DDDA8D257}"/>
              </a:ext>
            </a:extLst>
          </p:cNvPr>
          <p:cNvSpPr txBox="1"/>
          <p:nvPr/>
        </p:nvSpPr>
        <p:spPr>
          <a:xfrm>
            <a:off x="1775520" y="2440287"/>
            <a:ext cx="1184920" cy="707886"/>
          </a:xfrm>
          <a:prstGeom prst="rect">
            <a:avLst/>
          </a:prstGeom>
          <a:noFill/>
        </p:spPr>
        <p:txBody>
          <a:bodyPr wrap="square" rtlCol="0">
            <a:spAutoFit/>
          </a:bodyPr>
          <a:lstStyle/>
          <a:p>
            <a:pPr>
              <a:buNone/>
            </a:pPr>
            <a:r>
              <a:rPr lang="en-GB" sz="4000" b="1" dirty="0"/>
              <a:t>15</a:t>
            </a:r>
          </a:p>
        </p:txBody>
      </p:sp>
      <p:sp>
        <p:nvSpPr>
          <p:cNvPr id="10" name="TextBox 9">
            <a:extLst>
              <a:ext uri="{FF2B5EF4-FFF2-40B4-BE49-F238E27FC236}">
                <a16:creationId xmlns:a16="http://schemas.microsoft.com/office/drawing/2014/main" id="{F64BA680-67D2-43C8-8B7F-95B84526FC41}"/>
              </a:ext>
            </a:extLst>
          </p:cNvPr>
          <p:cNvSpPr txBox="1"/>
          <p:nvPr/>
        </p:nvSpPr>
        <p:spPr>
          <a:xfrm>
            <a:off x="1745900" y="5537408"/>
            <a:ext cx="4565673" cy="523220"/>
          </a:xfrm>
          <a:prstGeom prst="rect">
            <a:avLst/>
          </a:prstGeom>
          <a:noFill/>
        </p:spPr>
        <p:txBody>
          <a:bodyPr wrap="none" rtlCol="0">
            <a:spAutoFit/>
          </a:bodyPr>
          <a:lstStyle/>
          <a:p>
            <a:pPr>
              <a:buNone/>
            </a:pPr>
            <a:r>
              <a:rPr lang="en-GB" dirty="0"/>
              <a:t>This is a doubling cauldron.</a:t>
            </a:r>
          </a:p>
        </p:txBody>
      </p:sp>
      <p:sp>
        <p:nvSpPr>
          <p:cNvPr id="11" name="TextBox 10">
            <a:extLst>
              <a:ext uri="{FF2B5EF4-FFF2-40B4-BE49-F238E27FC236}">
                <a16:creationId xmlns:a16="http://schemas.microsoft.com/office/drawing/2014/main" id="{9A8A810A-F672-477C-B73C-1CC8FC27B590}"/>
              </a:ext>
            </a:extLst>
          </p:cNvPr>
          <p:cNvSpPr txBox="1"/>
          <p:nvPr/>
        </p:nvSpPr>
        <p:spPr>
          <a:xfrm>
            <a:off x="2873528" y="2474845"/>
            <a:ext cx="1562870" cy="707886"/>
          </a:xfrm>
          <a:prstGeom prst="rect">
            <a:avLst/>
          </a:prstGeom>
          <a:noFill/>
        </p:spPr>
        <p:txBody>
          <a:bodyPr wrap="square" rtlCol="0">
            <a:spAutoFit/>
          </a:bodyPr>
          <a:lstStyle/>
          <a:p>
            <a:pPr>
              <a:buNone/>
            </a:pPr>
            <a:r>
              <a:rPr lang="en-GB" sz="4000" b="1" dirty="0"/>
              <a:t>+ 15</a:t>
            </a:r>
          </a:p>
        </p:txBody>
      </p:sp>
      <p:sp>
        <p:nvSpPr>
          <p:cNvPr id="15" name="Cloud 14">
            <a:extLst>
              <a:ext uri="{FF2B5EF4-FFF2-40B4-BE49-F238E27FC236}">
                <a16:creationId xmlns:a16="http://schemas.microsoft.com/office/drawing/2014/main" id="{79200B36-9DD1-481F-BE62-A832185929DF}"/>
              </a:ext>
            </a:extLst>
          </p:cNvPr>
          <p:cNvSpPr/>
          <p:nvPr/>
        </p:nvSpPr>
        <p:spPr bwMode="auto">
          <a:xfrm>
            <a:off x="6180820" y="2117763"/>
            <a:ext cx="1297935" cy="859888"/>
          </a:xfrm>
          <a:prstGeom prst="cloud">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solidFill>
                <a:schemeClr val="tx1"/>
              </a:solidFill>
              <a:latin typeface="Arial" charset="0"/>
            </a:endParaRPr>
          </a:p>
        </p:txBody>
      </p:sp>
      <p:sp>
        <p:nvSpPr>
          <p:cNvPr id="17" name="TextBox 16">
            <a:extLst>
              <a:ext uri="{FF2B5EF4-FFF2-40B4-BE49-F238E27FC236}">
                <a16:creationId xmlns:a16="http://schemas.microsoft.com/office/drawing/2014/main" id="{F8C25F8D-2803-4A70-B762-82FDE5CCBD04}"/>
              </a:ext>
            </a:extLst>
          </p:cNvPr>
          <p:cNvSpPr txBox="1"/>
          <p:nvPr/>
        </p:nvSpPr>
        <p:spPr>
          <a:xfrm>
            <a:off x="6521417" y="2137035"/>
            <a:ext cx="1232048" cy="707886"/>
          </a:xfrm>
          <a:prstGeom prst="rect">
            <a:avLst/>
          </a:prstGeom>
          <a:noFill/>
        </p:spPr>
        <p:txBody>
          <a:bodyPr wrap="square" rtlCol="0">
            <a:spAutoFit/>
          </a:bodyPr>
          <a:lstStyle/>
          <a:p>
            <a:pPr>
              <a:buNone/>
            </a:pPr>
            <a:r>
              <a:rPr lang="en-GB" sz="4000" b="1" dirty="0"/>
              <a:t>?</a:t>
            </a:r>
          </a:p>
        </p:txBody>
      </p:sp>
      <p:sp>
        <p:nvSpPr>
          <p:cNvPr id="16" name="Rectangle: Rounded Corners 15">
            <a:extLst>
              <a:ext uri="{FF2B5EF4-FFF2-40B4-BE49-F238E27FC236}">
                <a16:creationId xmlns:a16="http://schemas.microsoft.com/office/drawing/2014/main" id="{EE28B936-B69F-405F-A7EC-007B7E7EB1E7}"/>
              </a:ext>
            </a:extLst>
          </p:cNvPr>
          <p:cNvSpPr/>
          <p:nvPr/>
        </p:nvSpPr>
        <p:spPr bwMode="auto">
          <a:xfrm>
            <a:off x="7478754" y="4033146"/>
            <a:ext cx="4377886" cy="1280609"/>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eaLnBrk="1" hangingPunct="1">
              <a:spcBef>
                <a:spcPct val="20000"/>
              </a:spcBef>
              <a:buClr>
                <a:srgbClr val="00628C"/>
              </a:buClr>
              <a:buNone/>
            </a:pPr>
            <a:r>
              <a:rPr lang="en-GB" sz="2000" dirty="0">
                <a:latin typeface="Arial" charset="0"/>
              </a:rPr>
              <a:t>How does this image/context help develop/explore the mathematical concept?</a:t>
            </a:r>
          </a:p>
        </p:txBody>
      </p:sp>
      <p:sp>
        <p:nvSpPr>
          <p:cNvPr id="18" name="Rectangle 17">
            <a:extLst>
              <a:ext uri="{FF2B5EF4-FFF2-40B4-BE49-F238E27FC236}">
                <a16:creationId xmlns:a16="http://schemas.microsoft.com/office/drawing/2014/main" id="{E47D6932-2E17-4885-BD7B-1B4238D4223E}"/>
              </a:ext>
            </a:extLst>
          </p:cNvPr>
          <p:cNvSpPr/>
          <p:nvPr/>
        </p:nvSpPr>
        <p:spPr>
          <a:xfrm>
            <a:off x="106823" y="6080804"/>
            <a:ext cx="9008996" cy="738664"/>
          </a:xfrm>
          <a:prstGeom prst="rect">
            <a:avLst/>
          </a:prstGeom>
        </p:spPr>
        <p:txBody>
          <a:bodyPr wrap="square">
            <a:spAutoFit/>
          </a:bodyPr>
          <a:lstStyle/>
          <a:p>
            <a:pPr>
              <a:spcAft>
                <a:spcPts val="0"/>
              </a:spcAft>
              <a:buNone/>
            </a:pPr>
            <a:r>
              <a:rPr lang="en-GB" sz="1400" dirty="0">
                <a:latin typeface="Calibri" panose="020F0502020204030204" pitchFamily="34" charset="0"/>
                <a:ea typeface="Calibri" panose="020F0502020204030204" pitchFamily="34" charset="0"/>
              </a:rPr>
              <a:t>This slide is inspired by an example in Rowland, T., Turner, F., Thwaites, A. and </a:t>
            </a:r>
            <a:r>
              <a:rPr lang="en-GB" sz="1400" dirty="0" err="1">
                <a:latin typeface="Calibri" panose="020F0502020204030204" pitchFamily="34" charset="0"/>
                <a:ea typeface="Calibri" panose="020F0502020204030204" pitchFamily="34" charset="0"/>
              </a:rPr>
              <a:t>Huckstep</a:t>
            </a:r>
            <a:r>
              <a:rPr lang="en-GB" sz="1400" dirty="0">
                <a:latin typeface="Calibri" panose="020F0502020204030204" pitchFamily="34" charset="0"/>
                <a:ea typeface="Calibri" panose="020F0502020204030204" pitchFamily="34" charset="0"/>
              </a:rPr>
              <a:t>, P. (2009) </a:t>
            </a:r>
            <a:r>
              <a:rPr lang="en-GB" sz="1400" i="1" dirty="0">
                <a:latin typeface="Calibri" panose="020F0502020204030204" pitchFamily="34" charset="0"/>
                <a:ea typeface="Calibri" panose="020F0502020204030204" pitchFamily="34" charset="0"/>
              </a:rPr>
              <a:t>Developing primary mathematics teaching: reflecting on practice with the knowledge quartet.</a:t>
            </a:r>
            <a:r>
              <a:rPr lang="en-GB" sz="1400" dirty="0">
                <a:latin typeface="Calibri" panose="020F0502020204030204" pitchFamily="34" charset="0"/>
                <a:ea typeface="Calibri" panose="020F0502020204030204" pitchFamily="34" charset="0"/>
              </a:rPr>
              <a:t> Los Angeles: SAGE</a:t>
            </a:r>
            <a:r>
              <a:rPr lang="en-GB" dirty="0">
                <a:latin typeface="Calibri" panose="020F0502020204030204" pitchFamily="34" charset="0"/>
                <a:ea typeface="Calibri" panose="020F0502020204030204" pitchFamily="34" charset="0"/>
              </a:rPr>
              <a:t>.</a:t>
            </a:r>
          </a:p>
        </p:txBody>
      </p:sp>
    </p:spTree>
    <p:extLst>
      <p:ext uri="{BB962C8B-B14F-4D97-AF65-F5344CB8AC3E}">
        <p14:creationId xmlns:p14="http://schemas.microsoft.com/office/powerpoint/2010/main" val="267062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0B284C-3837-4364-A245-E5DDAB406F36}"/>
              </a:ext>
            </a:extLst>
          </p:cNvPr>
          <p:cNvSpPr>
            <a:spLocks noGrp="1"/>
          </p:cNvSpPr>
          <p:nvPr>
            <p:ph idx="1"/>
          </p:nvPr>
        </p:nvSpPr>
        <p:spPr>
          <a:xfrm>
            <a:off x="551385" y="5708708"/>
            <a:ext cx="5904656" cy="920179"/>
          </a:xfrm>
        </p:spPr>
        <p:txBody>
          <a:bodyPr/>
          <a:lstStyle/>
          <a:p>
            <a:r>
              <a:rPr lang="en-GB" sz="1600" dirty="0">
                <a:hlinkClick r:id="rId3" tooltip="View original video: Numberblocks Double Trouble S01E24 2017 learn the numbers Preschool"/>
              </a:rPr>
              <a:t>Numberblocks Double Trouble S01E24 2017 </a:t>
            </a:r>
            <a:endParaRPr lang="en-GB" sz="1600" dirty="0"/>
          </a:p>
          <a:p>
            <a:endParaRPr lang="en-GB" sz="1600" dirty="0"/>
          </a:p>
        </p:txBody>
      </p:sp>
      <p:pic>
        <p:nvPicPr>
          <p:cNvPr id="4" name="Picture 3">
            <a:extLst>
              <a:ext uri="{FF2B5EF4-FFF2-40B4-BE49-F238E27FC236}">
                <a16:creationId xmlns:a16="http://schemas.microsoft.com/office/drawing/2014/main" id="{B8A5641E-1399-45A9-A602-A9F4AB8C97BC}"/>
              </a:ext>
            </a:extLst>
          </p:cNvPr>
          <p:cNvPicPr>
            <a:picLocks noChangeAspect="1"/>
          </p:cNvPicPr>
          <p:nvPr/>
        </p:nvPicPr>
        <p:blipFill>
          <a:blip r:embed="rId4"/>
          <a:stretch>
            <a:fillRect/>
          </a:stretch>
        </p:blipFill>
        <p:spPr>
          <a:xfrm>
            <a:off x="407368" y="476672"/>
            <a:ext cx="6192688" cy="4607983"/>
          </a:xfrm>
          <a:prstGeom prst="rect">
            <a:avLst/>
          </a:prstGeom>
        </p:spPr>
      </p:pic>
      <p:sp>
        <p:nvSpPr>
          <p:cNvPr id="5" name="Rectangle: Rounded Corners 4">
            <a:extLst>
              <a:ext uri="{FF2B5EF4-FFF2-40B4-BE49-F238E27FC236}">
                <a16:creationId xmlns:a16="http://schemas.microsoft.com/office/drawing/2014/main" id="{48F69271-389C-4EB1-9696-9576E2CC885F}"/>
              </a:ext>
            </a:extLst>
          </p:cNvPr>
          <p:cNvSpPr/>
          <p:nvPr/>
        </p:nvSpPr>
        <p:spPr bwMode="auto">
          <a:xfrm>
            <a:off x="6960096" y="1844559"/>
            <a:ext cx="4824536" cy="1368417"/>
          </a:xfrm>
          <a:prstGeom prst="roundRect">
            <a:avLst/>
          </a:prstGeom>
          <a:noFill/>
          <a:ln w="28575">
            <a:solidFill>
              <a:schemeClr val="tx2"/>
            </a:solidFill>
          </a:ln>
          <a:effectLst/>
        </p:spPr>
        <p:txBody>
          <a:bodyPr vert="horz" wrap="square" lIns="91440" tIns="45720" rIns="91440" bIns="45720" numCol="1" rtlCol="0" anchor="t" anchorCtr="0" compatLnSpc="1">
            <a:prstTxWarp prst="textNoShape">
              <a:avLst/>
            </a:prstTxWarp>
          </a:bodyPr>
          <a:lstStyle/>
          <a:p>
            <a:pPr eaLnBrk="1" hangingPunct="1">
              <a:spcBef>
                <a:spcPct val="20000"/>
              </a:spcBef>
              <a:buClr>
                <a:srgbClr val="00628C"/>
              </a:buClr>
              <a:buNone/>
            </a:pPr>
            <a:r>
              <a:rPr lang="en-GB" sz="2000" dirty="0">
                <a:latin typeface="Arial" charset="0"/>
              </a:rPr>
              <a:t>How does this image/context help develop/explore the mathematical concept?</a:t>
            </a:r>
          </a:p>
        </p:txBody>
      </p:sp>
    </p:spTree>
    <p:extLst>
      <p:ext uri="{BB962C8B-B14F-4D97-AF65-F5344CB8AC3E}">
        <p14:creationId xmlns:p14="http://schemas.microsoft.com/office/powerpoint/2010/main" val="3948165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DDCC89-6136-461D-9906-F558FBEA612C}"/>
              </a:ext>
            </a:extLst>
          </p:cNvPr>
          <p:cNvSpPr>
            <a:spLocks noGrp="1"/>
          </p:cNvSpPr>
          <p:nvPr>
            <p:ph idx="1"/>
          </p:nvPr>
        </p:nvSpPr>
        <p:spPr>
          <a:xfrm>
            <a:off x="263352" y="908720"/>
            <a:ext cx="11593288" cy="4114800"/>
          </a:xfrm>
        </p:spPr>
        <p:txBody>
          <a:bodyPr vert="horz" lIns="91440" tIns="45720" rIns="91440" bIns="45720" rtlCol="0" anchor="t">
            <a:normAutofit/>
          </a:bodyPr>
          <a:lstStyle/>
          <a:p>
            <a:pPr marL="0" indent="0">
              <a:buNone/>
            </a:pPr>
            <a:r>
              <a:rPr lang="en-GB" dirty="0"/>
              <a:t>If five had gone through the doubling mirror what would it now look like?</a:t>
            </a:r>
            <a:endParaRPr lang="en-US" dirty="0"/>
          </a:p>
          <a:p>
            <a:pPr marL="0" indent="0"/>
            <a:endParaRPr lang="en-GB" dirty="0"/>
          </a:p>
          <a:p>
            <a:pPr marL="0" indent="0">
              <a:buNone/>
            </a:pPr>
            <a:r>
              <a:rPr lang="en-GB" dirty="0"/>
              <a:t>How could you represent five going through the doubling mirror?</a:t>
            </a:r>
          </a:p>
          <a:p>
            <a:pPr marL="0" indent="0"/>
            <a:endParaRPr lang="en-GB" dirty="0"/>
          </a:p>
          <a:p>
            <a:pPr marL="0" indent="0">
              <a:buNone/>
            </a:pPr>
            <a:r>
              <a:rPr lang="en-GB" dirty="0"/>
              <a:t>Can you do it in another way?</a:t>
            </a:r>
          </a:p>
          <a:p>
            <a:pPr marL="0" indent="0">
              <a:buNone/>
            </a:pPr>
            <a:r>
              <a:rPr lang="en-GB" dirty="0"/>
              <a:t>What’s the same, what’s different?</a:t>
            </a:r>
          </a:p>
          <a:p>
            <a:endParaRPr lang="en-GB" dirty="0"/>
          </a:p>
        </p:txBody>
      </p:sp>
    </p:spTree>
    <p:extLst>
      <p:ext uri="{BB962C8B-B14F-4D97-AF65-F5344CB8AC3E}">
        <p14:creationId xmlns:p14="http://schemas.microsoft.com/office/powerpoint/2010/main" val="748597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9CCDDE-DB57-44C4-9249-3C655E813260}"/>
              </a:ext>
            </a:extLst>
          </p:cNvPr>
          <p:cNvSpPr>
            <a:spLocks noGrp="1"/>
          </p:cNvSpPr>
          <p:nvPr>
            <p:ph type="title"/>
          </p:nvPr>
        </p:nvSpPr>
        <p:spPr>
          <a:xfrm>
            <a:off x="263352" y="476672"/>
            <a:ext cx="11449272" cy="1143000"/>
          </a:xfrm>
        </p:spPr>
        <p:txBody>
          <a:bodyPr>
            <a:normAutofit fontScale="90000"/>
          </a:bodyPr>
          <a:lstStyle/>
          <a:p>
            <a:r>
              <a:rPr lang="en-GB" dirty="0"/>
              <a:t>Discussion </a:t>
            </a:r>
            <a:br>
              <a:rPr lang="en-GB" dirty="0"/>
            </a:br>
            <a:br>
              <a:rPr lang="en-GB" dirty="0">
                <a:solidFill>
                  <a:schemeClr val="tx1"/>
                </a:solidFill>
              </a:rPr>
            </a:br>
            <a:r>
              <a:rPr lang="en-GB" b="0" dirty="0">
                <a:solidFill>
                  <a:schemeClr val="tx1"/>
                </a:solidFill>
              </a:rPr>
              <a:t>How do these manipulatives help develop an understanding of doubling?</a:t>
            </a:r>
            <a:br>
              <a:rPr lang="en-GB" b="0" dirty="0">
                <a:solidFill>
                  <a:schemeClr val="tx1"/>
                </a:solidFill>
              </a:rPr>
            </a:br>
            <a:br>
              <a:rPr lang="en-GB" b="0" dirty="0">
                <a:solidFill>
                  <a:schemeClr val="tx1"/>
                </a:solidFill>
              </a:rPr>
            </a:br>
            <a:r>
              <a:rPr lang="en-GB" b="0" dirty="0">
                <a:solidFill>
                  <a:schemeClr val="tx1"/>
                </a:solidFill>
              </a:rPr>
              <a:t>How did you represent five?</a:t>
            </a:r>
            <a:br>
              <a:rPr lang="en-GB" b="0" dirty="0">
                <a:solidFill>
                  <a:schemeClr val="tx1"/>
                </a:solidFill>
              </a:rPr>
            </a:br>
            <a:br>
              <a:rPr lang="en-GB" b="0" dirty="0">
                <a:solidFill>
                  <a:schemeClr val="tx1"/>
                </a:solidFill>
              </a:rPr>
            </a:br>
            <a:br>
              <a:rPr lang="en-GB" dirty="0"/>
            </a:br>
            <a:endParaRPr lang="en-GB" dirty="0"/>
          </a:p>
        </p:txBody>
      </p:sp>
    </p:spTree>
    <p:extLst>
      <p:ext uri="{BB962C8B-B14F-4D97-AF65-F5344CB8AC3E}">
        <p14:creationId xmlns:p14="http://schemas.microsoft.com/office/powerpoint/2010/main" val="1070257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C106933-3721-48E5-9EE2-F8E70BBF2435}"/>
              </a:ext>
            </a:extLst>
          </p:cNvPr>
          <p:cNvSpPr>
            <a:spLocks noGrp="1"/>
          </p:cNvSpPr>
          <p:nvPr>
            <p:ph idx="1"/>
          </p:nvPr>
        </p:nvSpPr>
        <p:spPr>
          <a:xfrm>
            <a:off x="335360" y="404664"/>
            <a:ext cx="11856640" cy="5040461"/>
          </a:xfrm>
        </p:spPr>
        <p:txBody>
          <a:bodyPr vert="horz" lIns="91440" tIns="45720" rIns="91440" bIns="45720" rtlCol="0" anchor="t">
            <a:normAutofit/>
          </a:bodyPr>
          <a:lstStyle/>
          <a:p>
            <a:pPr marL="0" indent="0">
              <a:spcBef>
                <a:spcPts val="0"/>
              </a:spcBef>
              <a:buNone/>
            </a:pPr>
            <a:r>
              <a:rPr lang="en-GB" dirty="0"/>
              <a:t>These materials have been produced to support you in introducing the Five Big Ideas in Teaching for Mastery to ITE trainees. They are designed to be used and adapted to meet the needs of your trainees. They have been developed in partnership with ITE providers and the NCETM team. </a:t>
            </a:r>
            <a:endParaRPr lang="en-US" dirty="0"/>
          </a:p>
          <a:p>
            <a:pPr marL="0" indent="0">
              <a:spcBef>
                <a:spcPts val="0"/>
              </a:spcBef>
            </a:pPr>
            <a:endParaRPr lang="en-GB" sz="2000" dirty="0"/>
          </a:p>
          <a:p>
            <a:pPr marL="0" indent="0">
              <a:spcBef>
                <a:spcPts val="0"/>
              </a:spcBef>
              <a:buNone/>
            </a:pPr>
            <a:r>
              <a:rPr lang="en-GB" dirty="0"/>
              <a:t>With grateful thanks to:</a:t>
            </a:r>
          </a:p>
          <a:p>
            <a:pPr>
              <a:spcBef>
                <a:spcPts val="0"/>
              </a:spcBef>
            </a:pPr>
            <a:r>
              <a:rPr lang="en-GB" dirty="0"/>
              <a:t>Tom Isherwood, Lead Practitioner (Flying High Trust)</a:t>
            </a:r>
          </a:p>
          <a:p>
            <a:pPr>
              <a:spcBef>
                <a:spcPts val="0"/>
              </a:spcBef>
            </a:pPr>
            <a:r>
              <a:rPr lang="en-GB" dirty="0"/>
              <a:t>Elizabeth Lambert (Assistant Director for Primary, NCETM)</a:t>
            </a:r>
          </a:p>
          <a:p>
            <a:pPr>
              <a:spcBef>
                <a:spcPts val="0"/>
              </a:spcBef>
            </a:pPr>
            <a:r>
              <a:rPr lang="en-GB" dirty="0"/>
              <a:t>Vivian Lloyd (Assistant Director, PD Leadership and Evaluation, NCETM)</a:t>
            </a:r>
          </a:p>
          <a:p>
            <a:pPr>
              <a:spcBef>
                <a:spcPts val="0"/>
              </a:spcBef>
            </a:pPr>
            <a:r>
              <a:rPr lang="en-GB" dirty="0" err="1">
                <a:latin typeface="Arial"/>
                <a:cs typeface="Arial"/>
              </a:rPr>
              <a:t>Deliah</a:t>
            </a:r>
            <a:r>
              <a:rPr lang="en-GB" dirty="0">
                <a:latin typeface="Arial"/>
                <a:cs typeface="Arial"/>
              </a:rPr>
              <a:t> Pawluch, Senior Lecturer in Primary Education (Nottingham Trent University)</a:t>
            </a:r>
          </a:p>
          <a:p>
            <a:pPr>
              <a:spcBef>
                <a:spcPts val="0"/>
              </a:spcBef>
            </a:pPr>
            <a:r>
              <a:rPr lang="en-GB" dirty="0"/>
              <a:t>Vivien Townsend, Primary Mathematics Tutor (Leicester and Leicestershire SCITT)</a:t>
            </a:r>
          </a:p>
          <a:p>
            <a:pPr marL="0" indent="0">
              <a:spcBef>
                <a:spcPts val="0"/>
              </a:spcBef>
              <a:buNone/>
            </a:pPr>
            <a:endParaRPr lang="en-GB" dirty="0"/>
          </a:p>
          <a:p>
            <a:pPr marL="0" indent="0">
              <a:spcBef>
                <a:spcPts val="0"/>
              </a:spcBef>
              <a:buNone/>
            </a:pPr>
            <a:r>
              <a:rPr lang="en-GB" dirty="0"/>
              <a:t>If you have any queries about these materials, please contact </a:t>
            </a:r>
            <a:r>
              <a:rPr lang="en-GB" dirty="0">
                <a:hlinkClick r:id="rId2"/>
              </a:rPr>
              <a:t>viv.lloyd@ncetm.org.uk</a:t>
            </a:r>
            <a:r>
              <a:rPr lang="en-GB" dirty="0"/>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DDCC89-6136-461D-9906-F558FBEA612C}"/>
              </a:ext>
            </a:extLst>
          </p:cNvPr>
          <p:cNvSpPr>
            <a:spLocks noGrp="1"/>
          </p:cNvSpPr>
          <p:nvPr>
            <p:ph idx="1"/>
          </p:nvPr>
        </p:nvSpPr>
        <p:spPr/>
        <p:txBody>
          <a:bodyPr vert="horz" lIns="91440" tIns="45720" rIns="91440" bIns="45720" rtlCol="0" anchor="t">
            <a:normAutofit/>
          </a:bodyPr>
          <a:lstStyle/>
          <a:p>
            <a:pPr marL="0" indent="0">
              <a:buNone/>
            </a:pPr>
            <a:r>
              <a:rPr lang="en-GB" sz="2800" dirty="0"/>
              <a:t>If five had gone through the doubling mirror what would it now look like?</a:t>
            </a:r>
            <a:endParaRPr lang="en-US"/>
          </a:p>
          <a:p>
            <a:endParaRPr lang="en-GB" sz="2800" dirty="0"/>
          </a:p>
          <a:p>
            <a:pPr marL="0" indent="0">
              <a:buNone/>
            </a:pPr>
            <a:r>
              <a:rPr lang="en-GB" sz="2800" dirty="0"/>
              <a:t>Can you record this?</a:t>
            </a:r>
          </a:p>
          <a:p>
            <a:pPr marL="0" indent="0">
              <a:buNone/>
            </a:pPr>
            <a:r>
              <a:rPr lang="en-GB" sz="2800" dirty="0"/>
              <a:t>Can you record it in more than one way?</a:t>
            </a:r>
          </a:p>
        </p:txBody>
      </p:sp>
      <p:sp>
        <p:nvSpPr>
          <p:cNvPr id="3" name="Title 2">
            <a:extLst>
              <a:ext uri="{FF2B5EF4-FFF2-40B4-BE49-F238E27FC236}">
                <a16:creationId xmlns:a16="http://schemas.microsoft.com/office/drawing/2014/main" id="{527C08B5-C3ED-444B-82E5-F21458B76D5D}"/>
              </a:ext>
            </a:extLst>
          </p:cNvPr>
          <p:cNvSpPr>
            <a:spLocks noGrp="1"/>
          </p:cNvSpPr>
          <p:nvPr>
            <p:ph type="title"/>
          </p:nvPr>
        </p:nvSpPr>
        <p:spPr>
          <a:xfrm>
            <a:off x="263352" y="272648"/>
            <a:ext cx="7921624" cy="1143000"/>
          </a:xfrm>
        </p:spPr>
        <p:txBody>
          <a:bodyPr/>
          <a:lstStyle/>
          <a:p>
            <a:r>
              <a:rPr lang="en-GB" dirty="0"/>
              <a:t>Moving to representations</a:t>
            </a:r>
          </a:p>
        </p:txBody>
      </p:sp>
    </p:spTree>
    <p:extLst>
      <p:ext uri="{BB962C8B-B14F-4D97-AF65-F5344CB8AC3E}">
        <p14:creationId xmlns:p14="http://schemas.microsoft.com/office/powerpoint/2010/main" val="4211985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D40422-ED17-4028-BEDB-7759877A0EEC}"/>
              </a:ext>
            </a:extLst>
          </p:cNvPr>
          <p:cNvSpPr>
            <a:spLocks noGrp="1"/>
          </p:cNvSpPr>
          <p:nvPr>
            <p:ph idx="1"/>
          </p:nvPr>
        </p:nvSpPr>
        <p:spPr>
          <a:xfrm>
            <a:off x="263352" y="1124744"/>
            <a:ext cx="11665296" cy="4114800"/>
          </a:xfrm>
        </p:spPr>
        <p:txBody>
          <a:bodyPr>
            <a:normAutofit/>
          </a:bodyPr>
          <a:lstStyle/>
          <a:p>
            <a:pPr marL="0" indent="0">
              <a:buNone/>
            </a:pPr>
            <a:r>
              <a:rPr lang="en-GB" sz="2800" dirty="0"/>
              <a:t>The ability to draw on multiple representations is an important aspect of pupils’ mathematical understanding (Hiebert &amp; Carpenter, 1992; </a:t>
            </a:r>
            <a:r>
              <a:rPr lang="en-GB" sz="2800" dirty="0" err="1"/>
              <a:t>Greeno</a:t>
            </a:r>
            <a:r>
              <a:rPr lang="en-GB" sz="2800" dirty="0"/>
              <a:t> &amp; Hall, 1997). Visual representations enable pupils to make connections between their own experience and mathematical concepts (Post &amp; Cramer, 1989), and therefore gain insight into these abstract mathematical ideas (Duval, 1999; </a:t>
            </a:r>
            <a:r>
              <a:rPr lang="en-GB" sz="2800" dirty="0" err="1"/>
              <a:t>Flevares</a:t>
            </a:r>
            <a:r>
              <a:rPr lang="en-GB" sz="2800" dirty="0"/>
              <a:t> &amp; Perry, 2001).  </a:t>
            </a:r>
          </a:p>
          <a:p>
            <a:pPr marL="0" indent="0">
              <a:buNone/>
            </a:pPr>
            <a:endParaRPr lang="en-GB" sz="2800" dirty="0"/>
          </a:p>
          <a:p>
            <a:pPr marL="0" indent="0">
              <a:buNone/>
            </a:pPr>
            <a:r>
              <a:rPr lang="en-GB" sz="1600" dirty="0"/>
              <a:t>Developing the use of visual representations in classrooms Patrick </a:t>
            </a:r>
            <a:r>
              <a:rPr lang="en-GB" sz="1600" dirty="0" err="1"/>
              <a:t>Barmby</a:t>
            </a:r>
            <a:r>
              <a:rPr lang="en-GB" sz="1600" dirty="0"/>
              <a:t>, David Bolden, Stephanie Raine &amp; Lynn Thompson Durham University</a:t>
            </a:r>
          </a:p>
          <a:p>
            <a:pPr marL="0" indent="0">
              <a:buNone/>
            </a:pPr>
            <a:r>
              <a:rPr lang="en-GB" sz="1600" dirty="0">
                <a:hlinkClick r:id="rId3"/>
              </a:rPr>
              <a:t>https://www.nuffieldfoundation.org/sites/default/files/files/Developing%20the%20use%20of%20visual%20representations%20in%20the%20primary%20classroom%2013Jun13.pdf</a:t>
            </a:r>
            <a:r>
              <a:rPr lang="en-GB" sz="1600" dirty="0"/>
              <a:t> </a:t>
            </a:r>
          </a:p>
        </p:txBody>
      </p:sp>
      <p:sp>
        <p:nvSpPr>
          <p:cNvPr id="3" name="Title 2">
            <a:extLst>
              <a:ext uri="{FF2B5EF4-FFF2-40B4-BE49-F238E27FC236}">
                <a16:creationId xmlns:a16="http://schemas.microsoft.com/office/drawing/2014/main" id="{EEC02F4C-CB60-46B5-8C7D-9358549DD3D8}"/>
              </a:ext>
            </a:extLst>
          </p:cNvPr>
          <p:cNvSpPr>
            <a:spLocks noGrp="1"/>
          </p:cNvSpPr>
          <p:nvPr>
            <p:ph type="title"/>
          </p:nvPr>
        </p:nvSpPr>
        <p:spPr>
          <a:xfrm>
            <a:off x="29213" y="188640"/>
            <a:ext cx="7921625" cy="1143000"/>
          </a:xfrm>
        </p:spPr>
        <p:txBody>
          <a:bodyPr/>
          <a:lstStyle/>
          <a:p>
            <a:r>
              <a:rPr lang="en-GB" dirty="0"/>
              <a:t>Representations</a:t>
            </a:r>
          </a:p>
        </p:txBody>
      </p:sp>
    </p:spTree>
    <p:extLst>
      <p:ext uri="{BB962C8B-B14F-4D97-AF65-F5344CB8AC3E}">
        <p14:creationId xmlns:p14="http://schemas.microsoft.com/office/powerpoint/2010/main" val="2847406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CC24AD-D569-4B40-86DD-C50B0687AB2D}"/>
              </a:ext>
            </a:extLst>
          </p:cNvPr>
          <p:cNvSpPr>
            <a:spLocks noGrp="1"/>
          </p:cNvSpPr>
          <p:nvPr>
            <p:ph type="title"/>
          </p:nvPr>
        </p:nvSpPr>
        <p:spPr>
          <a:xfrm>
            <a:off x="1775520" y="481236"/>
            <a:ext cx="7924800" cy="1075556"/>
          </a:xfrm>
        </p:spPr>
        <p:txBody>
          <a:bodyPr/>
          <a:lstStyle/>
          <a:p>
            <a:r>
              <a:rPr lang="en-GB" dirty="0"/>
              <a:t>Reflection</a:t>
            </a:r>
          </a:p>
        </p:txBody>
      </p:sp>
      <p:sp>
        <p:nvSpPr>
          <p:cNvPr id="7" name="Cloud Callout 4">
            <a:extLst>
              <a:ext uri="{FF2B5EF4-FFF2-40B4-BE49-F238E27FC236}">
                <a16:creationId xmlns:a16="http://schemas.microsoft.com/office/drawing/2014/main" id="{3BA49ECC-074F-4022-B048-3CCBCCA533B0}"/>
              </a:ext>
            </a:extLst>
          </p:cNvPr>
          <p:cNvSpPr/>
          <p:nvPr/>
        </p:nvSpPr>
        <p:spPr>
          <a:xfrm>
            <a:off x="2999656" y="749188"/>
            <a:ext cx="7584256" cy="5359623"/>
          </a:xfrm>
          <a:prstGeom prst="cloudCallout">
            <a:avLst>
              <a:gd name="adj1" fmla="val -56310"/>
              <a:gd name="adj2" fmla="val 46511"/>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US" dirty="0">
              <a:solidFill>
                <a:schemeClr val="tx1"/>
              </a:solidFill>
            </a:endParaRPr>
          </a:p>
          <a:p>
            <a:pPr algn="ctr">
              <a:buNone/>
            </a:pPr>
            <a:endParaRPr lang="en-US" dirty="0">
              <a:solidFill>
                <a:schemeClr val="tx1"/>
              </a:solidFill>
            </a:endParaRPr>
          </a:p>
          <a:p>
            <a:pPr algn="ctr">
              <a:buNone/>
            </a:pPr>
            <a:r>
              <a:rPr lang="en-US" dirty="0">
                <a:solidFill>
                  <a:schemeClr val="tx1"/>
                </a:solidFill>
              </a:rPr>
              <a:t>When have you observed children creating and sharing their own mathematical representations?</a:t>
            </a:r>
          </a:p>
          <a:p>
            <a:pPr algn="ctr">
              <a:buNone/>
            </a:pPr>
            <a:endParaRPr lang="en-US" dirty="0">
              <a:solidFill>
                <a:schemeClr val="tx1"/>
              </a:solidFill>
            </a:endParaRPr>
          </a:p>
          <a:p>
            <a:pPr algn="ctr">
              <a:buNone/>
            </a:pPr>
            <a:r>
              <a:rPr lang="en-US" dirty="0">
                <a:solidFill>
                  <a:schemeClr val="tx1"/>
                </a:solidFill>
              </a:rPr>
              <a:t>How was this valued and encouraged ?</a:t>
            </a:r>
          </a:p>
          <a:p>
            <a:pPr algn="ctr">
              <a:buNone/>
            </a:pPr>
            <a:endParaRPr lang="en-US" dirty="0">
              <a:solidFill>
                <a:schemeClr val="tx1"/>
              </a:solidFill>
            </a:endParaRPr>
          </a:p>
          <a:p>
            <a:pPr algn="ctr">
              <a:buNone/>
            </a:pPr>
            <a:endParaRPr lang="en-GB" dirty="0">
              <a:solidFill>
                <a:schemeClr val="tx1"/>
              </a:solidFill>
            </a:endParaRPr>
          </a:p>
        </p:txBody>
      </p:sp>
    </p:spTree>
    <p:extLst>
      <p:ext uri="{BB962C8B-B14F-4D97-AF65-F5344CB8AC3E}">
        <p14:creationId xmlns:p14="http://schemas.microsoft.com/office/powerpoint/2010/main" val="3966728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F86154C-8FE3-4588-B2A7-529AF4E8BD81}"/>
              </a:ext>
            </a:extLst>
          </p:cNvPr>
          <p:cNvSpPr>
            <a:spLocks noGrp="1"/>
          </p:cNvSpPr>
          <p:nvPr>
            <p:ph type="title"/>
          </p:nvPr>
        </p:nvSpPr>
        <p:spPr>
          <a:xfrm>
            <a:off x="191344" y="260648"/>
            <a:ext cx="8352928" cy="535905"/>
          </a:xfrm>
        </p:spPr>
        <p:txBody>
          <a:bodyPr/>
          <a:lstStyle/>
          <a:p>
            <a:r>
              <a:rPr lang="en-GB" sz="2800" dirty="0"/>
              <a:t>Considering the learning experience</a:t>
            </a:r>
          </a:p>
        </p:txBody>
      </p:sp>
      <p:sp>
        <p:nvSpPr>
          <p:cNvPr id="9" name="TextBox 8">
            <a:extLst>
              <a:ext uri="{FF2B5EF4-FFF2-40B4-BE49-F238E27FC236}">
                <a16:creationId xmlns:a16="http://schemas.microsoft.com/office/drawing/2014/main" id="{88314A0F-7836-417C-AC44-7366CF508E5F}"/>
              </a:ext>
            </a:extLst>
          </p:cNvPr>
          <p:cNvSpPr txBox="1"/>
          <p:nvPr/>
        </p:nvSpPr>
        <p:spPr>
          <a:xfrm>
            <a:off x="335360" y="819424"/>
            <a:ext cx="11737304" cy="5607689"/>
          </a:xfrm>
          <a:prstGeom prst="rect">
            <a:avLst/>
          </a:prstGeom>
          <a:noFill/>
        </p:spPr>
        <p:txBody>
          <a:bodyPr wrap="square" rtlCol="0">
            <a:spAutoFit/>
          </a:bodyPr>
          <a:lstStyle/>
          <a:p>
            <a:pPr>
              <a:buNone/>
            </a:pPr>
            <a:r>
              <a:rPr lang="en-GB" sz="2000" b="1" dirty="0"/>
              <a:t>Jerome Bruner’s</a:t>
            </a:r>
            <a:r>
              <a:rPr lang="en-GB" sz="2000" dirty="0"/>
              <a:t> research on children’s cognitive development proposed three ‘modes of representation’:</a:t>
            </a:r>
          </a:p>
          <a:p>
            <a:pPr marL="457200" indent="-457200">
              <a:buFont typeface="+mj-lt"/>
              <a:buAutoNum type="arabicPeriod"/>
            </a:pPr>
            <a:r>
              <a:rPr lang="en-GB" sz="2000" dirty="0"/>
              <a:t>Enactive representation (based on action) </a:t>
            </a:r>
          </a:p>
          <a:p>
            <a:pPr marL="457200" indent="-457200">
              <a:buFont typeface="+mj-lt"/>
              <a:buAutoNum type="arabicPeriod"/>
            </a:pPr>
            <a:r>
              <a:rPr lang="en-GB" sz="2000" dirty="0"/>
              <a:t>Iconic representation (based on images)</a:t>
            </a:r>
          </a:p>
          <a:p>
            <a:pPr marL="457200" indent="-457200">
              <a:buFont typeface="+mj-lt"/>
              <a:buAutoNum type="arabicPeriod"/>
            </a:pPr>
            <a:r>
              <a:rPr lang="en-GB" sz="2000" dirty="0"/>
              <a:t>Symbolic representation (based on language)</a:t>
            </a:r>
          </a:p>
          <a:p>
            <a:pPr>
              <a:buNone/>
            </a:pPr>
            <a:r>
              <a:rPr lang="en-GB" sz="2000" dirty="0"/>
              <a:t>These were seen as sequential.</a:t>
            </a:r>
          </a:p>
          <a:p>
            <a:pPr>
              <a:buNone/>
            </a:pPr>
            <a:endParaRPr lang="en-GB" sz="2000" dirty="0"/>
          </a:p>
          <a:p>
            <a:pPr>
              <a:buNone/>
            </a:pPr>
            <a:r>
              <a:rPr lang="en-US" sz="1600" dirty="0"/>
              <a:t>Bruner, J. S. (1966) </a:t>
            </a:r>
            <a:r>
              <a:rPr lang="en-US" sz="1600" i="1" dirty="0"/>
              <a:t>Toward a theory of instruction.</a:t>
            </a:r>
            <a:r>
              <a:rPr lang="en-US" sz="1600" dirty="0"/>
              <a:t> Cambridge Massachusetts: Belknap Press of Harvard University Press.</a:t>
            </a:r>
            <a:endParaRPr lang="en-GB" sz="1600" dirty="0"/>
          </a:p>
          <a:p>
            <a:pPr>
              <a:buNone/>
            </a:pPr>
            <a:endParaRPr lang="en-GB" sz="2000" dirty="0"/>
          </a:p>
          <a:p>
            <a:pPr>
              <a:buNone/>
            </a:pPr>
            <a:r>
              <a:rPr lang="en-GB" sz="2000" dirty="0"/>
              <a:t>While Bruner’s work referred to distinct stages in child development these broad principles have been adopted by the Education Ministry in Singapore and referred to as Concrete–Pictorial–Abstract [CPA] which are not sequential</a:t>
            </a:r>
          </a:p>
          <a:p>
            <a:pPr>
              <a:buNone/>
            </a:pPr>
            <a:endParaRPr lang="en-GB" sz="2000" dirty="0"/>
          </a:p>
          <a:p>
            <a:pPr>
              <a:buNone/>
            </a:pPr>
            <a:r>
              <a:rPr lang="en-GB" sz="1600" dirty="0"/>
              <a:t>(</a:t>
            </a:r>
            <a:r>
              <a:rPr lang="en-GB" sz="1600" u="sng" dirty="0">
                <a:hlinkClick r:id="rId3">
                  <a:extLst>
                    <a:ext uri="{A12FA001-AC4F-418D-AE19-62706E023703}">
                      <ahyp:hlinkClr xmlns:ahyp="http://schemas.microsoft.com/office/drawing/2018/hyperlinkcolor" val="tx"/>
                    </a:ext>
                  </a:extLst>
                </a:hlinkClick>
              </a:rPr>
              <a:t>https://repository.nie.edu.sg/bitstream/10497/18889/1/TME-16-1-1.pdf</a:t>
            </a:r>
            <a:r>
              <a:rPr lang="en-GB" sz="1600" dirty="0"/>
              <a:t>)</a:t>
            </a:r>
          </a:p>
          <a:p>
            <a:pPr>
              <a:buNone/>
            </a:pPr>
            <a:endParaRPr lang="en-GB" sz="2000" dirty="0"/>
          </a:p>
          <a:p>
            <a:pPr>
              <a:buNone/>
            </a:pPr>
            <a:endParaRPr lang="en-GB" sz="2000" dirty="0"/>
          </a:p>
        </p:txBody>
      </p:sp>
    </p:spTree>
    <p:extLst>
      <p:ext uri="{BB962C8B-B14F-4D97-AF65-F5344CB8AC3E}">
        <p14:creationId xmlns:p14="http://schemas.microsoft.com/office/powerpoint/2010/main" val="1085295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776" y="275559"/>
            <a:ext cx="5826224" cy="979378"/>
          </a:xfrm>
        </p:spPr>
        <p:txBody>
          <a:bodyPr/>
          <a:lstStyle/>
          <a:p>
            <a:r>
              <a:rPr lang="en-GB" dirty="0"/>
              <a:t>CPA: it’s not linear!</a:t>
            </a:r>
          </a:p>
        </p:txBody>
      </p:sp>
      <p:pic>
        <p:nvPicPr>
          <p:cNvPr id="6" name="Content Placeholder 5"/>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7502" r="5713"/>
          <a:stretch/>
        </p:blipFill>
        <p:spPr>
          <a:xfrm rot="5400000">
            <a:off x="3434511" y="1503479"/>
            <a:ext cx="4499396" cy="3597910"/>
          </a:xfrm>
        </p:spPr>
      </p:pic>
      <p:sp>
        <p:nvSpPr>
          <p:cNvPr id="10" name="TextBox 9"/>
          <p:cNvSpPr txBox="1"/>
          <p:nvPr/>
        </p:nvSpPr>
        <p:spPr>
          <a:xfrm rot="16200000">
            <a:off x="2389822" y="3167390"/>
            <a:ext cx="1606876" cy="523220"/>
          </a:xfrm>
          <a:prstGeom prst="rect">
            <a:avLst/>
          </a:prstGeom>
          <a:noFill/>
        </p:spPr>
        <p:txBody>
          <a:bodyPr wrap="square" rtlCol="0">
            <a:spAutoFit/>
          </a:bodyPr>
          <a:lstStyle/>
          <a:p>
            <a:pPr>
              <a:buNone/>
            </a:pPr>
            <a:r>
              <a:rPr lang="en-GB" dirty="0"/>
              <a:t>concrete</a:t>
            </a:r>
          </a:p>
        </p:txBody>
      </p:sp>
      <p:sp>
        <p:nvSpPr>
          <p:cNvPr id="11" name="TextBox 10"/>
          <p:cNvSpPr txBox="1"/>
          <p:nvPr/>
        </p:nvSpPr>
        <p:spPr>
          <a:xfrm rot="5400000">
            <a:off x="6447460" y="4012508"/>
            <a:ext cx="3455396" cy="523220"/>
          </a:xfrm>
          <a:prstGeom prst="rect">
            <a:avLst/>
          </a:prstGeom>
          <a:noFill/>
        </p:spPr>
        <p:txBody>
          <a:bodyPr wrap="square" rtlCol="0">
            <a:spAutoFit/>
          </a:bodyPr>
          <a:lstStyle/>
          <a:p>
            <a:pPr>
              <a:buNone/>
            </a:pPr>
            <a:r>
              <a:rPr lang="en-GB" dirty="0"/>
              <a:t>pictorial</a:t>
            </a:r>
          </a:p>
        </p:txBody>
      </p:sp>
      <p:sp>
        <p:nvSpPr>
          <p:cNvPr id="12" name="TextBox 11"/>
          <p:cNvSpPr txBox="1"/>
          <p:nvPr/>
        </p:nvSpPr>
        <p:spPr>
          <a:xfrm>
            <a:off x="8688288" y="4274118"/>
            <a:ext cx="3321949" cy="1354217"/>
          </a:xfrm>
          <a:prstGeom prst="rect">
            <a:avLst/>
          </a:prstGeom>
          <a:solidFill>
            <a:schemeClr val="bg1"/>
          </a:solidFill>
        </p:spPr>
        <p:txBody>
          <a:bodyPr wrap="square" rtlCol="0">
            <a:spAutoFit/>
          </a:bodyPr>
          <a:lstStyle/>
          <a:p>
            <a:pPr>
              <a:buNone/>
            </a:pPr>
            <a:r>
              <a:rPr lang="en-US" sz="1800" dirty="0"/>
              <a:t>Picture taken from Griffiths, R., Back, J. and Gifford, S. (2016) </a:t>
            </a:r>
            <a:r>
              <a:rPr lang="en-US" sz="1800" i="1" dirty="0"/>
              <a:t>Making Numbers.</a:t>
            </a:r>
            <a:r>
              <a:rPr lang="en-US" sz="1800" dirty="0"/>
              <a:t> Oxford: OUP</a:t>
            </a:r>
            <a:r>
              <a:rPr lang="en-US" dirty="0"/>
              <a:t>.</a:t>
            </a:r>
            <a:endParaRPr lang="en-GB" dirty="0"/>
          </a:p>
        </p:txBody>
      </p:sp>
      <p:sp>
        <p:nvSpPr>
          <p:cNvPr id="13" name="TextBox 12">
            <a:extLst>
              <a:ext uri="{FF2B5EF4-FFF2-40B4-BE49-F238E27FC236}">
                <a16:creationId xmlns:a16="http://schemas.microsoft.com/office/drawing/2014/main" id="{14D5ADAB-D2E6-441E-9BBB-E47E272B600B}"/>
              </a:ext>
            </a:extLst>
          </p:cNvPr>
          <p:cNvSpPr txBox="1"/>
          <p:nvPr/>
        </p:nvSpPr>
        <p:spPr>
          <a:xfrm>
            <a:off x="5239813" y="6228946"/>
            <a:ext cx="2136554" cy="523220"/>
          </a:xfrm>
          <a:prstGeom prst="rect">
            <a:avLst/>
          </a:prstGeom>
          <a:noFill/>
        </p:spPr>
        <p:txBody>
          <a:bodyPr wrap="square" rtlCol="0">
            <a:spAutoFit/>
          </a:bodyPr>
          <a:lstStyle/>
          <a:p>
            <a:pPr>
              <a:buNone/>
            </a:pPr>
            <a:r>
              <a:rPr lang="en-GB" dirty="0"/>
              <a:t>abstract</a:t>
            </a:r>
          </a:p>
        </p:txBody>
      </p:sp>
    </p:spTree>
    <p:extLst>
      <p:ext uri="{BB962C8B-B14F-4D97-AF65-F5344CB8AC3E}">
        <p14:creationId xmlns:p14="http://schemas.microsoft.com/office/powerpoint/2010/main" val="42284279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733" y="280020"/>
            <a:ext cx="7986464" cy="894204"/>
          </a:xfrm>
        </p:spPr>
        <p:txBody>
          <a:bodyPr>
            <a:normAutofit fontScale="90000"/>
          </a:bodyPr>
          <a:lstStyle/>
          <a:p>
            <a:r>
              <a:rPr lang="en-GB" dirty="0"/>
              <a:t>Derek Haylock – making connections</a:t>
            </a:r>
          </a:p>
        </p:txBody>
      </p:sp>
      <p:pic>
        <p:nvPicPr>
          <p:cNvPr id="7" name="Picture 6"/>
          <p:cNvPicPr>
            <a:picLocks noChangeAspect="1"/>
          </p:cNvPicPr>
          <p:nvPr/>
        </p:nvPicPr>
        <p:blipFill rotWithShape="1">
          <a:blip r:embed="rId3"/>
          <a:srcRect l="65440" t="17838" r="11172" b="35123"/>
          <a:stretch/>
        </p:blipFill>
        <p:spPr>
          <a:xfrm>
            <a:off x="3627402" y="1656921"/>
            <a:ext cx="5508225" cy="3115763"/>
          </a:xfrm>
          <a:prstGeom prst="rect">
            <a:avLst/>
          </a:prstGeom>
        </p:spPr>
      </p:pic>
      <p:sp>
        <p:nvSpPr>
          <p:cNvPr id="9" name="TextBox 8"/>
          <p:cNvSpPr txBox="1"/>
          <p:nvPr/>
        </p:nvSpPr>
        <p:spPr>
          <a:xfrm>
            <a:off x="183528" y="6052417"/>
            <a:ext cx="8580306" cy="646331"/>
          </a:xfrm>
          <a:prstGeom prst="rect">
            <a:avLst/>
          </a:prstGeom>
          <a:noFill/>
        </p:spPr>
        <p:txBody>
          <a:bodyPr wrap="square" rtlCol="0">
            <a:spAutoFit/>
          </a:bodyPr>
          <a:lstStyle/>
          <a:p>
            <a:pPr>
              <a:buNone/>
            </a:pPr>
            <a:r>
              <a:rPr lang="en-US" sz="1800" dirty="0"/>
              <a:t>Haylock, D. and Thangata, F. (2007) 'Making connections.' </a:t>
            </a:r>
            <a:r>
              <a:rPr lang="en-US" sz="1800" i="1" dirty="0"/>
              <a:t>In</a:t>
            </a:r>
            <a:r>
              <a:rPr lang="en-US" sz="1800" dirty="0"/>
              <a:t> </a:t>
            </a:r>
            <a:r>
              <a:rPr lang="en-US" sz="1800" i="1" dirty="0"/>
              <a:t>Key concepts in teaching primary mathematics</a:t>
            </a:r>
            <a:r>
              <a:rPr lang="en-US" sz="1800" dirty="0"/>
              <a:t>. London: SAGE Publications</a:t>
            </a:r>
          </a:p>
        </p:txBody>
      </p:sp>
      <p:pic>
        <p:nvPicPr>
          <p:cNvPr id="10" name="Picture 9" descr="A picture containing indoor, sitting, table, green&#10;&#10;Description automatically generated">
            <a:extLst>
              <a:ext uri="{FF2B5EF4-FFF2-40B4-BE49-F238E27FC236}">
                <a16:creationId xmlns:a16="http://schemas.microsoft.com/office/drawing/2014/main" id="{C1A8B282-E624-4447-9587-E0EABA3459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7518" y="4772684"/>
            <a:ext cx="1786332" cy="1339749"/>
          </a:xfrm>
          <a:prstGeom prst="rect">
            <a:avLst/>
          </a:prstGeom>
        </p:spPr>
      </p:pic>
      <p:pic>
        <p:nvPicPr>
          <p:cNvPr id="11" name="Picture 10" descr="A close up of text on a whiteboard&#10;&#10;Description automatically generated">
            <a:extLst>
              <a:ext uri="{FF2B5EF4-FFF2-40B4-BE49-F238E27FC236}">
                <a16:creationId xmlns:a16="http://schemas.microsoft.com/office/drawing/2014/main" id="{02423A2E-A30C-414E-A54E-10F59CFA7AB3}"/>
              </a:ext>
            </a:extLst>
          </p:cNvPr>
          <p:cNvPicPr>
            <a:picLocks noChangeAspect="1"/>
          </p:cNvPicPr>
          <p:nvPr/>
        </p:nvPicPr>
        <p:blipFill rotWithShape="1">
          <a:blip r:embed="rId5">
            <a:extLst>
              <a:ext uri="{28A0092B-C50C-407E-A947-70E740481C1C}">
                <a14:useLocalDpi xmlns:a14="http://schemas.microsoft.com/office/drawing/2010/main" val="0"/>
              </a:ext>
            </a:extLst>
          </a:blip>
          <a:srcRect l="8613" t="10284" r="24800" b="36000"/>
          <a:stretch/>
        </p:blipFill>
        <p:spPr>
          <a:xfrm>
            <a:off x="1841069" y="1993943"/>
            <a:ext cx="1786333" cy="1080781"/>
          </a:xfrm>
          <a:prstGeom prst="rect">
            <a:avLst/>
          </a:prstGeom>
        </p:spPr>
      </p:pic>
      <p:pic>
        <p:nvPicPr>
          <p:cNvPr id="12" name="Picture 11" descr="A close up of text on a whiteboard&#10;&#10;Description automatically generated">
            <a:extLst>
              <a:ext uri="{FF2B5EF4-FFF2-40B4-BE49-F238E27FC236}">
                <a16:creationId xmlns:a16="http://schemas.microsoft.com/office/drawing/2014/main" id="{B2E1D786-1BB8-4225-816F-C88FBE396DAF}"/>
              </a:ext>
            </a:extLst>
          </p:cNvPr>
          <p:cNvPicPr>
            <a:picLocks noChangeAspect="1"/>
          </p:cNvPicPr>
          <p:nvPr/>
        </p:nvPicPr>
        <p:blipFill rotWithShape="1">
          <a:blip r:embed="rId6">
            <a:extLst>
              <a:ext uri="{28A0092B-C50C-407E-A947-70E740481C1C}">
                <a14:useLocalDpi xmlns:a14="http://schemas.microsoft.com/office/drawing/2010/main" val="0"/>
              </a:ext>
            </a:extLst>
          </a:blip>
          <a:srcRect r="17990" b="10918"/>
          <a:stretch/>
        </p:blipFill>
        <p:spPr>
          <a:xfrm>
            <a:off x="1875967" y="3267655"/>
            <a:ext cx="1519997" cy="1238306"/>
          </a:xfrm>
          <a:prstGeom prst="rect">
            <a:avLst/>
          </a:prstGeom>
        </p:spPr>
      </p:pic>
      <p:sp>
        <p:nvSpPr>
          <p:cNvPr id="3" name="Rectangle 2">
            <a:extLst>
              <a:ext uri="{FF2B5EF4-FFF2-40B4-BE49-F238E27FC236}">
                <a16:creationId xmlns:a16="http://schemas.microsoft.com/office/drawing/2014/main" id="{35FD7B56-6529-48B9-AFDA-24F713F4AC96}"/>
              </a:ext>
            </a:extLst>
          </p:cNvPr>
          <p:cNvSpPr/>
          <p:nvPr/>
        </p:nvSpPr>
        <p:spPr>
          <a:xfrm>
            <a:off x="4689846" y="1314835"/>
            <a:ext cx="1406154" cy="523220"/>
          </a:xfrm>
          <a:prstGeom prst="rect">
            <a:avLst/>
          </a:prstGeom>
        </p:spPr>
        <p:txBody>
          <a:bodyPr wrap="none">
            <a:spAutoFit/>
          </a:bodyPr>
          <a:lstStyle/>
          <a:p>
            <a:pPr>
              <a:buNone/>
            </a:pPr>
            <a:r>
              <a:rPr lang="en-GB" dirty="0"/>
              <a:t>5+5=10</a:t>
            </a:r>
          </a:p>
        </p:txBody>
      </p:sp>
      <p:sp>
        <p:nvSpPr>
          <p:cNvPr id="5" name="Speech Bubble: Oval 4">
            <a:extLst>
              <a:ext uri="{FF2B5EF4-FFF2-40B4-BE49-F238E27FC236}">
                <a16:creationId xmlns:a16="http://schemas.microsoft.com/office/drawing/2014/main" id="{68BC130A-86E6-4583-9E00-EEF662E79461}"/>
              </a:ext>
            </a:extLst>
          </p:cNvPr>
          <p:cNvSpPr/>
          <p:nvPr/>
        </p:nvSpPr>
        <p:spPr bwMode="auto">
          <a:xfrm>
            <a:off x="7980934" y="1260252"/>
            <a:ext cx="2484150" cy="2232248"/>
          </a:xfrm>
          <a:prstGeom prst="wedgeEllipseCallout">
            <a:avLst>
              <a:gd name="adj1" fmla="val -46290"/>
              <a:gd name="adj2" fmla="val 50928"/>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GB" sz="1800" dirty="0">
                <a:latin typeface="Arial" charset="0"/>
              </a:rPr>
              <a:t>If you have 5 then doubling means the same again so you have another 5 </a:t>
            </a:r>
          </a:p>
        </p:txBody>
      </p:sp>
    </p:spTree>
    <p:extLst>
      <p:ext uri="{BB962C8B-B14F-4D97-AF65-F5344CB8AC3E}">
        <p14:creationId xmlns:p14="http://schemas.microsoft.com/office/powerpoint/2010/main" val="195878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2DB988-C42E-441C-A7FA-B36288730932}"/>
              </a:ext>
            </a:extLst>
          </p:cNvPr>
          <p:cNvSpPr>
            <a:spLocks noGrp="1"/>
          </p:cNvSpPr>
          <p:nvPr>
            <p:ph idx="1"/>
          </p:nvPr>
        </p:nvSpPr>
        <p:spPr>
          <a:xfrm>
            <a:off x="263352" y="1179141"/>
            <a:ext cx="8360097" cy="2249859"/>
          </a:xfrm>
        </p:spPr>
        <p:txBody>
          <a:bodyPr/>
          <a:lstStyle/>
          <a:p>
            <a:pPr marL="0" indent="0">
              <a:buNone/>
            </a:pPr>
            <a:r>
              <a:rPr lang="en-GB" sz="2800" b="1" dirty="0"/>
              <a:t>Emma is 12. </a:t>
            </a:r>
          </a:p>
          <a:p>
            <a:pPr marL="0" indent="0">
              <a:buNone/>
            </a:pPr>
            <a:r>
              <a:rPr lang="en-GB" sz="2800" b="1" dirty="0"/>
              <a:t>Sandeep is twice as old as Emma.</a:t>
            </a:r>
          </a:p>
          <a:p>
            <a:pPr marL="0" indent="0">
              <a:buNone/>
            </a:pPr>
            <a:r>
              <a:rPr lang="en-GB" sz="2800" b="1" dirty="0"/>
              <a:t>But Josh is twice the age of Sandeep.</a:t>
            </a:r>
          </a:p>
          <a:p>
            <a:pPr marL="0" indent="0">
              <a:buNone/>
            </a:pPr>
            <a:r>
              <a:rPr lang="en-GB" sz="2800" b="1" dirty="0"/>
              <a:t>How old is Josh?</a:t>
            </a:r>
          </a:p>
          <a:p>
            <a:endParaRPr lang="en-GB" b="1" dirty="0"/>
          </a:p>
          <a:p>
            <a:endParaRPr lang="en-GB" b="1" dirty="0"/>
          </a:p>
          <a:p>
            <a:endParaRPr lang="en-GB" dirty="0"/>
          </a:p>
          <a:p>
            <a:endParaRPr lang="en-GB" dirty="0"/>
          </a:p>
        </p:txBody>
      </p:sp>
      <p:sp>
        <p:nvSpPr>
          <p:cNvPr id="3" name="Title 2">
            <a:extLst>
              <a:ext uri="{FF2B5EF4-FFF2-40B4-BE49-F238E27FC236}">
                <a16:creationId xmlns:a16="http://schemas.microsoft.com/office/drawing/2014/main" id="{784B85AB-8DB7-41A8-B7F9-39868D3D85BB}"/>
              </a:ext>
            </a:extLst>
          </p:cNvPr>
          <p:cNvSpPr>
            <a:spLocks noGrp="1"/>
          </p:cNvSpPr>
          <p:nvPr>
            <p:ph type="title"/>
          </p:nvPr>
        </p:nvSpPr>
        <p:spPr>
          <a:xfrm>
            <a:off x="23603" y="188640"/>
            <a:ext cx="7921246" cy="1143000"/>
          </a:xfrm>
        </p:spPr>
        <p:txBody>
          <a:bodyPr/>
          <a:lstStyle/>
          <a:p>
            <a:r>
              <a:rPr lang="en-GB" dirty="0"/>
              <a:t>Now what about this question?</a:t>
            </a:r>
          </a:p>
        </p:txBody>
      </p:sp>
      <p:sp>
        <p:nvSpPr>
          <p:cNvPr id="4" name="Content Placeholder 1">
            <a:extLst>
              <a:ext uri="{FF2B5EF4-FFF2-40B4-BE49-F238E27FC236}">
                <a16:creationId xmlns:a16="http://schemas.microsoft.com/office/drawing/2014/main" id="{74FA78DA-21E0-4DED-94F7-CE24363AC59B}"/>
              </a:ext>
            </a:extLst>
          </p:cNvPr>
          <p:cNvSpPr txBox="1">
            <a:spLocks/>
          </p:cNvSpPr>
          <p:nvPr/>
        </p:nvSpPr>
        <p:spPr bwMode="auto">
          <a:xfrm>
            <a:off x="258814" y="3645024"/>
            <a:ext cx="11669834" cy="203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Font typeface="Arial" panose="020B0604020202020204" pitchFamily="34"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panose="020B0604020202020204"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panose="020B0604020202020204"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a:lstStyle>
          <a:p>
            <a:pPr marL="0" indent="0">
              <a:buNone/>
            </a:pPr>
            <a:r>
              <a:rPr lang="en-GB" kern="0" dirty="0"/>
              <a:t>Draw up a list of manipulatives that you would use to represent this question.</a:t>
            </a:r>
          </a:p>
          <a:p>
            <a:pPr marL="0" indent="0">
              <a:buNone/>
            </a:pPr>
            <a:r>
              <a:rPr lang="en-GB" kern="0" dirty="0"/>
              <a:t>Which are the most appropriate?</a:t>
            </a:r>
          </a:p>
          <a:p>
            <a:pPr marL="0" indent="0">
              <a:buNone/>
            </a:pPr>
            <a:r>
              <a:rPr lang="en-GB" kern="0" dirty="0"/>
              <a:t>Why?</a:t>
            </a:r>
          </a:p>
          <a:p>
            <a:endParaRPr lang="en-GB" kern="0" dirty="0"/>
          </a:p>
          <a:p>
            <a:endParaRPr lang="en-GB" kern="0" dirty="0"/>
          </a:p>
          <a:p>
            <a:endParaRPr lang="en-GB" kern="0" dirty="0"/>
          </a:p>
        </p:txBody>
      </p:sp>
    </p:spTree>
    <p:extLst>
      <p:ext uri="{BB962C8B-B14F-4D97-AF65-F5344CB8AC3E}">
        <p14:creationId xmlns:p14="http://schemas.microsoft.com/office/powerpoint/2010/main" val="1909180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2DB988-C42E-441C-A7FA-B36288730932}"/>
              </a:ext>
            </a:extLst>
          </p:cNvPr>
          <p:cNvSpPr>
            <a:spLocks noGrp="1"/>
          </p:cNvSpPr>
          <p:nvPr>
            <p:ph idx="1"/>
          </p:nvPr>
        </p:nvSpPr>
        <p:spPr>
          <a:xfrm>
            <a:off x="216786" y="1048995"/>
            <a:ext cx="8392497" cy="2240731"/>
          </a:xfrm>
        </p:spPr>
        <p:txBody>
          <a:bodyPr/>
          <a:lstStyle/>
          <a:p>
            <a:pPr marL="0" indent="0">
              <a:buNone/>
            </a:pPr>
            <a:r>
              <a:rPr lang="en-GB" b="1" dirty="0"/>
              <a:t>Emma is 12. </a:t>
            </a:r>
          </a:p>
          <a:p>
            <a:pPr marL="0" indent="0">
              <a:buNone/>
            </a:pPr>
            <a:r>
              <a:rPr lang="en-GB" b="1" dirty="0"/>
              <a:t>Sandeep is twice as old as Emma.</a:t>
            </a:r>
          </a:p>
          <a:p>
            <a:pPr marL="0" indent="0">
              <a:buNone/>
            </a:pPr>
            <a:r>
              <a:rPr lang="en-GB" b="1" dirty="0"/>
              <a:t>But Josh is twice the age of Sandeep.</a:t>
            </a:r>
          </a:p>
          <a:p>
            <a:pPr marL="0" indent="0">
              <a:buNone/>
            </a:pPr>
            <a:r>
              <a:rPr lang="en-GB" b="1" dirty="0"/>
              <a:t>How old is Josh?</a:t>
            </a:r>
          </a:p>
          <a:p>
            <a:endParaRPr lang="en-GB" b="1" dirty="0"/>
          </a:p>
          <a:p>
            <a:endParaRPr lang="en-GB" dirty="0"/>
          </a:p>
          <a:p>
            <a:endParaRPr lang="en-GB" dirty="0"/>
          </a:p>
          <a:p>
            <a:endParaRPr lang="en-GB" dirty="0"/>
          </a:p>
        </p:txBody>
      </p:sp>
      <p:sp>
        <p:nvSpPr>
          <p:cNvPr id="3" name="Title 2">
            <a:extLst>
              <a:ext uri="{FF2B5EF4-FFF2-40B4-BE49-F238E27FC236}">
                <a16:creationId xmlns:a16="http://schemas.microsoft.com/office/drawing/2014/main" id="{784B85AB-8DB7-41A8-B7F9-39868D3D85BB}"/>
              </a:ext>
            </a:extLst>
          </p:cNvPr>
          <p:cNvSpPr>
            <a:spLocks noGrp="1"/>
          </p:cNvSpPr>
          <p:nvPr>
            <p:ph type="title"/>
          </p:nvPr>
        </p:nvSpPr>
        <p:spPr>
          <a:xfrm>
            <a:off x="191344" y="235856"/>
            <a:ext cx="7630117" cy="792088"/>
          </a:xfrm>
        </p:spPr>
        <p:txBody>
          <a:bodyPr/>
          <a:lstStyle/>
          <a:p>
            <a:r>
              <a:rPr lang="en-GB" dirty="0"/>
              <a:t>How is this question different?</a:t>
            </a:r>
          </a:p>
        </p:txBody>
      </p:sp>
      <p:sp>
        <p:nvSpPr>
          <p:cNvPr id="7" name="Title 2">
            <a:extLst>
              <a:ext uri="{FF2B5EF4-FFF2-40B4-BE49-F238E27FC236}">
                <a16:creationId xmlns:a16="http://schemas.microsoft.com/office/drawing/2014/main" id="{CDD079A9-1E3A-4263-B629-1E846FB03B23}"/>
              </a:ext>
            </a:extLst>
          </p:cNvPr>
          <p:cNvSpPr txBox="1">
            <a:spLocks/>
          </p:cNvSpPr>
          <p:nvPr/>
        </p:nvSpPr>
        <p:spPr bwMode="auto">
          <a:xfrm>
            <a:off x="161700" y="3933056"/>
            <a:ext cx="1153946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buNone/>
            </a:pPr>
            <a:r>
              <a:rPr lang="en-GB" kern="0" dirty="0"/>
              <a:t>What mathematical structure does it expose?</a:t>
            </a:r>
            <a:br>
              <a:rPr lang="en-GB" kern="0" dirty="0"/>
            </a:br>
            <a:endParaRPr lang="en-GB" kern="0" dirty="0"/>
          </a:p>
        </p:txBody>
      </p:sp>
    </p:spTree>
    <p:extLst>
      <p:ext uri="{BB962C8B-B14F-4D97-AF65-F5344CB8AC3E}">
        <p14:creationId xmlns:p14="http://schemas.microsoft.com/office/powerpoint/2010/main" val="27218115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B4AF7D3-C370-4045-A1AB-E4165562322C}"/>
              </a:ext>
            </a:extLst>
          </p:cNvPr>
          <p:cNvSpPr>
            <a:spLocks noGrp="1"/>
          </p:cNvSpPr>
          <p:nvPr>
            <p:ph idx="1"/>
          </p:nvPr>
        </p:nvSpPr>
        <p:spPr/>
        <p:txBody>
          <a:bodyPr/>
          <a:lstStyle/>
          <a:p>
            <a:pPr marL="457200" indent="-457200"/>
            <a:r>
              <a:rPr lang="en-GB" sz="2800" dirty="0"/>
              <a:t>This is not about putting two discrete sets together (aggregation – repeated addition).</a:t>
            </a:r>
          </a:p>
          <a:p>
            <a:pPr marL="457200" indent="-457200"/>
            <a:endParaRPr lang="en-GB" sz="2800" dirty="0"/>
          </a:p>
          <a:p>
            <a:pPr marL="457200" indent="-457200"/>
            <a:r>
              <a:rPr lang="en-GB" sz="2800" dirty="0"/>
              <a:t>This is scaling, i.e. twice the length, twice the weight, twice the height (we are comparing).</a:t>
            </a:r>
          </a:p>
          <a:p>
            <a:endParaRPr lang="en-GB" dirty="0"/>
          </a:p>
        </p:txBody>
      </p:sp>
      <p:sp>
        <p:nvSpPr>
          <p:cNvPr id="5" name="Title 4">
            <a:extLst>
              <a:ext uri="{FF2B5EF4-FFF2-40B4-BE49-F238E27FC236}">
                <a16:creationId xmlns:a16="http://schemas.microsoft.com/office/drawing/2014/main" id="{C18E2E7D-0E77-48E8-9373-92CC29712EBE}"/>
              </a:ext>
            </a:extLst>
          </p:cNvPr>
          <p:cNvSpPr>
            <a:spLocks noGrp="1"/>
          </p:cNvSpPr>
          <p:nvPr>
            <p:ph type="title"/>
          </p:nvPr>
        </p:nvSpPr>
        <p:spPr/>
        <p:txBody>
          <a:bodyPr/>
          <a:lstStyle/>
          <a:p>
            <a:r>
              <a:rPr lang="en-GB" dirty="0"/>
              <a:t>Scaling</a:t>
            </a:r>
          </a:p>
        </p:txBody>
      </p:sp>
    </p:spTree>
    <p:extLst>
      <p:ext uri="{BB962C8B-B14F-4D97-AF65-F5344CB8AC3E}">
        <p14:creationId xmlns:p14="http://schemas.microsoft.com/office/powerpoint/2010/main" val="16241557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algn="l"/>
            <a:r>
              <a:rPr lang="en-US" dirty="0"/>
              <a:t>PD Materials 2.17 Scaling: measures and comparison</a:t>
            </a:r>
            <a:r>
              <a:rPr lang="en-GB" dirty="0"/>
              <a:t>	</a:t>
            </a:r>
            <a:r>
              <a:rPr lang="en-US" dirty="0">
                <a:solidFill>
                  <a:srgbClr val="00628C"/>
                </a:solidFill>
              </a:rPr>
              <a:t>Step 1:4</a:t>
            </a:r>
          </a:p>
        </p:txBody>
      </p:sp>
      <p:pic>
        <p:nvPicPr>
          <p:cNvPr id="27" name="Picture 26" descr="A picture containing object&#10;&#10;Description automatically generated">
            <a:extLst>
              <a:ext uri="{FF2B5EF4-FFF2-40B4-BE49-F238E27FC236}">
                <a16:creationId xmlns:a16="http://schemas.microsoft.com/office/drawing/2014/main" id="{780CCC27-9D7C-4236-95F0-B291C80F3D9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08297" y="2395993"/>
            <a:ext cx="288084" cy="2256516"/>
          </a:xfrm>
          <a:prstGeom prst="rect">
            <a:avLst/>
          </a:prstGeom>
        </p:spPr>
      </p:pic>
      <p:pic>
        <p:nvPicPr>
          <p:cNvPr id="28" name="Picture 27" descr="A picture containing object&#10;&#10;Description automatically generated">
            <a:extLst>
              <a:ext uri="{FF2B5EF4-FFF2-40B4-BE49-F238E27FC236}">
                <a16:creationId xmlns:a16="http://schemas.microsoft.com/office/drawing/2014/main" id="{F5D9D3CF-8574-48E4-A5C5-8BEA7F6A2E6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77636" y="2395993"/>
            <a:ext cx="288084" cy="2256516"/>
          </a:xfrm>
          <a:prstGeom prst="rect">
            <a:avLst/>
          </a:prstGeom>
        </p:spPr>
      </p:pic>
      <p:pic>
        <p:nvPicPr>
          <p:cNvPr id="17" name="Picture 16">
            <a:extLst>
              <a:ext uri="{FF2B5EF4-FFF2-40B4-BE49-F238E27FC236}">
                <a16:creationId xmlns:a16="http://schemas.microsoft.com/office/drawing/2014/main" id="{28243F36-EDAA-402D-BF12-0E2F7B54BD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7967" y="2916284"/>
            <a:ext cx="5116066" cy="126442"/>
          </a:xfrm>
          <a:prstGeom prst="rect">
            <a:avLst/>
          </a:prstGeom>
        </p:spPr>
      </p:pic>
      <p:sp>
        <p:nvSpPr>
          <p:cNvPr id="5" name="TextBox 4">
            <a:extLst>
              <a:ext uri="{FF2B5EF4-FFF2-40B4-BE49-F238E27FC236}">
                <a16:creationId xmlns:a16="http://schemas.microsoft.com/office/drawing/2014/main" id="{12AC0304-5C65-4104-B3CC-3F77DA54DD03}"/>
              </a:ext>
            </a:extLst>
          </p:cNvPr>
          <p:cNvSpPr txBox="1"/>
          <p:nvPr/>
        </p:nvSpPr>
        <p:spPr bwMode="auto">
          <a:xfrm>
            <a:off x="5339223" y="2350677"/>
            <a:ext cx="15135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r>
              <a:rPr lang="en-GB" sz="1200" dirty="0">
                <a:latin typeface="Myriad Pro Semibold" charset="0"/>
                <a:ea typeface="Myriad Pro Semibold" charset="0"/>
                <a:cs typeface="Myriad Pro Semibold" charset="0"/>
              </a:rPr>
              <a:t> </a:t>
            </a:r>
            <a:r>
              <a:rPr lang="en-GB" sz="2400" dirty="0">
                <a:latin typeface="Myriad Pro Semibold" charset="0"/>
                <a:ea typeface="Myriad Pro Semibold" charset="0"/>
                <a:cs typeface="Myriad Pro Semibold" charset="0"/>
              </a:rPr>
              <a:t>cm × 2</a:t>
            </a:r>
          </a:p>
        </p:txBody>
      </p:sp>
      <p:sp>
        <p:nvSpPr>
          <p:cNvPr id="9" name="TextBox 8">
            <a:extLst>
              <a:ext uri="{FF2B5EF4-FFF2-40B4-BE49-F238E27FC236}">
                <a16:creationId xmlns:a16="http://schemas.microsoft.com/office/drawing/2014/main" id="{F72C4949-C6D2-4300-A1AD-F13406F566B3}"/>
              </a:ext>
            </a:extLst>
          </p:cNvPr>
          <p:cNvSpPr txBox="1"/>
          <p:nvPr/>
        </p:nvSpPr>
        <p:spPr bwMode="auto">
          <a:xfrm>
            <a:off x="4758136" y="5310350"/>
            <a:ext cx="2675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r>
              <a:rPr lang="en-GB" sz="1200" dirty="0">
                <a:latin typeface="Myriad Pro Semibold" charset="0"/>
                <a:ea typeface="Myriad Pro Semibold" charset="0"/>
                <a:cs typeface="Myriad Pro Semibold" charset="0"/>
              </a:rPr>
              <a:t> </a:t>
            </a:r>
            <a:r>
              <a:rPr lang="en-GB" sz="2400" dirty="0">
                <a:latin typeface="Myriad Pro Semibold" charset="0"/>
                <a:ea typeface="Myriad Pro Semibold" charset="0"/>
                <a:cs typeface="Myriad Pro Semibold" charset="0"/>
              </a:rPr>
              <a:t>cm </a:t>
            </a:r>
            <a:r>
              <a:rPr lang="en-GB" sz="2400" b="1" dirty="0">
                <a:latin typeface="Myriad Pro Semibold" charset="0"/>
                <a:ea typeface="Myriad Pro Semibold" charset="0"/>
                <a:cs typeface="Myriad Pro Semibold" charset="0"/>
              </a:rPr>
              <a:t>× 2</a:t>
            </a:r>
            <a:r>
              <a:rPr lang="en-GB" sz="2400" dirty="0">
                <a:latin typeface="Myriad Pro Semibold" charset="0"/>
                <a:ea typeface="Myriad Pro Semibold" charset="0"/>
                <a:cs typeface="Myriad Pro Semibold" charset="0"/>
              </a:rPr>
              <a:t> = 20</a:t>
            </a:r>
            <a:r>
              <a:rPr lang="en-GB" sz="1200" dirty="0">
                <a:latin typeface="Myriad Pro Semibold" charset="0"/>
                <a:ea typeface="Myriad Pro Semibold" charset="0"/>
                <a:cs typeface="Myriad Pro Semibold" charset="0"/>
              </a:rPr>
              <a:t> </a:t>
            </a:r>
            <a:r>
              <a:rPr lang="en-GB" sz="2400" dirty="0">
                <a:latin typeface="Myriad Pro Semibold" charset="0"/>
                <a:ea typeface="Myriad Pro Semibold" charset="0"/>
                <a:cs typeface="Myriad Pro Semibold" charset="0"/>
              </a:rPr>
              <a:t>cm</a:t>
            </a:r>
          </a:p>
        </p:txBody>
      </p:sp>
      <p:grpSp>
        <p:nvGrpSpPr>
          <p:cNvPr id="30" name="Group 29">
            <a:extLst>
              <a:ext uri="{FF2B5EF4-FFF2-40B4-BE49-F238E27FC236}">
                <a16:creationId xmlns:a16="http://schemas.microsoft.com/office/drawing/2014/main" id="{A7180C33-8D8F-40BC-A7E7-1021C1893718}"/>
              </a:ext>
            </a:extLst>
          </p:cNvPr>
          <p:cNvGrpSpPr/>
          <p:nvPr/>
        </p:nvGrpSpPr>
        <p:grpSpPr>
          <a:xfrm>
            <a:off x="3498521" y="2395993"/>
            <a:ext cx="1361690" cy="2256516"/>
            <a:chOff x="1974521" y="2395993"/>
            <a:chExt cx="1361690" cy="2256516"/>
          </a:xfrm>
        </p:grpSpPr>
        <p:pic>
          <p:nvPicPr>
            <p:cNvPr id="22" name="Picture 21" descr="A picture containing object&#10;&#10;Description automatically generated">
              <a:extLst>
                <a:ext uri="{FF2B5EF4-FFF2-40B4-BE49-F238E27FC236}">
                  <a16:creationId xmlns:a16="http://schemas.microsoft.com/office/drawing/2014/main" id="{6714C21F-F86B-48D0-92A1-57FB091FE22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974521" y="2395993"/>
              <a:ext cx="1225879" cy="2256516"/>
            </a:xfrm>
            <a:prstGeom prst="rect">
              <a:avLst/>
            </a:prstGeom>
          </p:spPr>
        </p:pic>
        <p:pic>
          <p:nvPicPr>
            <p:cNvPr id="20" name="Picture 19">
              <a:extLst>
                <a:ext uri="{FF2B5EF4-FFF2-40B4-BE49-F238E27FC236}">
                  <a16:creationId xmlns:a16="http://schemas.microsoft.com/office/drawing/2014/main" id="{C0BFBAF8-9C7B-43E9-B9B7-8C25598B4E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74521" y="2827648"/>
              <a:ext cx="1361690" cy="1244974"/>
            </a:xfrm>
            <a:prstGeom prst="rect">
              <a:avLst/>
            </a:prstGeom>
          </p:spPr>
        </p:pic>
      </p:grpSp>
      <p:grpSp>
        <p:nvGrpSpPr>
          <p:cNvPr id="29" name="Group 28">
            <a:extLst>
              <a:ext uri="{FF2B5EF4-FFF2-40B4-BE49-F238E27FC236}">
                <a16:creationId xmlns:a16="http://schemas.microsoft.com/office/drawing/2014/main" id="{F5C2CB38-761F-4136-B803-856ED5A38330}"/>
              </a:ext>
            </a:extLst>
          </p:cNvPr>
          <p:cNvGrpSpPr/>
          <p:nvPr/>
        </p:nvGrpSpPr>
        <p:grpSpPr>
          <a:xfrm>
            <a:off x="7313806" y="2395993"/>
            <a:ext cx="1361690" cy="2256516"/>
            <a:chOff x="5789806" y="2395993"/>
            <a:chExt cx="1361690" cy="2256516"/>
          </a:xfrm>
        </p:grpSpPr>
        <p:pic>
          <p:nvPicPr>
            <p:cNvPr id="26" name="Picture 25" descr="A picture containing object&#10;&#10;Description automatically generated">
              <a:extLst>
                <a:ext uri="{FF2B5EF4-FFF2-40B4-BE49-F238E27FC236}">
                  <a16:creationId xmlns:a16="http://schemas.microsoft.com/office/drawing/2014/main" id="{C3571164-1B0B-488E-B2FE-86E602FC513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909868" y="2395993"/>
              <a:ext cx="1241627" cy="2256516"/>
            </a:xfrm>
            <a:prstGeom prst="rect">
              <a:avLst/>
            </a:prstGeom>
          </p:spPr>
        </p:pic>
        <p:pic>
          <p:nvPicPr>
            <p:cNvPr id="24" name="Picture 23">
              <a:extLst>
                <a:ext uri="{FF2B5EF4-FFF2-40B4-BE49-F238E27FC236}">
                  <a16:creationId xmlns:a16="http://schemas.microsoft.com/office/drawing/2014/main" id="{12191E9D-6A06-429E-BE4A-6ABC4B8F791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89806" y="2827648"/>
              <a:ext cx="1361690" cy="1244974"/>
            </a:xfrm>
            <a:prstGeom prst="rect">
              <a:avLst/>
            </a:prstGeom>
          </p:spPr>
        </p:pic>
      </p:grpSp>
      <p:sp>
        <p:nvSpPr>
          <p:cNvPr id="31" name="TextBox 30">
            <a:extLst>
              <a:ext uri="{FF2B5EF4-FFF2-40B4-BE49-F238E27FC236}">
                <a16:creationId xmlns:a16="http://schemas.microsoft.com/office/drawing/2014/main" id="{E412A971-DB7C-47AD-BD16-2D9D87F2BCD4}"/>
              </a:ext>
            </a:extLst>
          </p:cNvPr>
          <p:cNvSpPr txBox="1"/>
          <p:nvPr/>
        </p:nvSpPr>
        <p:spPr bwMode="auto">
          <a:xfrm>
            <a:off x="5612536" y="3213239"/>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a:t>
            </a:r>
            <a:r>
              <a:rPr lang="en-GB" sz="1200" dirty="0">
                <a:latin typeface="Myriad Pro Semibold" charset="0"/>
                <a:ea typeface="Myriad Pro Semibold" charset="0"/>
                <a:cs typeface="Myriad Pro Semibold" charset="0"/>
              </a:rPr>
              <a:t> </a:t>
            </a:r>
            <a:r>
              <a:rPr lang="en-GB" sz="2400" dirty="0">
                <a:latin typeface="Myriad Pro Semibold" charset="0"/>
                <a:ea typeface="Myriad Pro Semibold" charset="0"/>
                <a:cs typeface="Myriad Pro Semibold" charset="0"/>
              </a:rPr>
              <a:t>cm</a:t>
            </a:r>
          </a:p>
        </p:txBody>
      </p:sp>
      <p:sp>
        <p:nvSpPr>
          <p:cNvPr id="18" name="TextBox 17">
            <a:extLst>
              <a:ext uri="{FF2B5EF4-FFF2-40B4-BE49-F238E27FC236}">
                <a16:creationId xmlns:a16="http://schemas.microsoft.com/office/drawing/2014/main" id="{60B8E954-A641-4CFA-8C4B-08A9F1823E7C}"/>
              </a:ext>
            </a:extLst>
          </p:cNvPr>
          <p:cNvSpPr txBox="1"/>
          <p:nvPr/>
        </p:nvSpPr>
        <p:spPr>
          <a:xfrm>
            <a:off x="34012" y="662623"/>
            <a:ext cx="12191999" cy="307777"/>
          </a:xfrm>
          <a:prstGeom prst="rect">
            <a:avLst/>
          </a:prstGeom>
          <a:noFill/>
        </p:spPr>
        <p:txBody>
          <a:bodyPr wrap="square">
            <a:spAutoFit/>
          </a:bodyPr>
          <a:lstStyle/>
          <a:p>
            <a:pPr>
              <a:buNone/>
            </a:pPr>
            <a:r>
              <a:rPr lang="en-GB" sz="1400" dirty="0"/>
              <a:t>https://www.ncetm.org.uk/classroom-resources/primm-2-17-structures-using-measures-and-comparison-to-understand-scaling/</a:t>
            </a:r>
          </a:p>
        </p:txBody>
      </p:sp>
    </p:spTree>
    <p:extLst>
      <p:ext uri="{BB962C8B-B14F-4D97-AF65-F5344CB8AC3E}">
        <p14:creationId xmlns:p14="http://schemas.microsoft.com/office/powerpoint/2010/main" val="277723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11111E-6 1.11111E-6 L 0.13906 -0.0007 " pathEditMode="relative" rAng="0" ptsTypes="AA">
                                      <p:cBhvr>
                                        <p:cTn id="6" dur="2000" fill="hold"/>
                                        <p:tgtEl>
                                          <p:spTgt spid="29"/>
                                        </p:tgtEl>
                                        <p:attrNameLst>
                                          <p:attrName>ppt_x</p:attrName>
                                          <p:attrName>ppt_y</p:attrName>
                                        </p:attrNameLst>
                                      </p:cBhvr>
                                      <p:rCtr x="6944" y="-46"/>
                                    </p:animMotion>
                                  </p:childTnLst>
                                </p:cTn>
                              </p:par>
                              <p:par>
                                <p:cTn id="7" presetID="63" presetClass="path" presetSubtype="0" accel="50000" decel="50000" fill="hold" nodeType="withEffect">
                                  <p:stCondLst>
                                    <p:cond delay="0"/>
                                  </p:stCondLst>
                                  <p:childTnLst>
                                    <p:animMotion origin="layout" path="M 2.22222E-6 1.11111E-6 L 0.13941 -0.00116 " pathEditMode="relative" rAng="0" ptsTypes="AA">
                                      <p:cBhvr>
                                        <p:cTn id="8" dur="2000" fill="hold"/>
                                        <p:tgtEl>
                                          <p:spTgt spid="28"/>
                                        </p:tgtEl>
                                        <p:attrNameLst>
                                          <p:attrName>ppt_x</p:attrName>
                                          <p:attrName>ppt_y</p:attrName>
                                        </p:attrNameLst>
                                      </p:cBhvr>
                                      <p:rCtr x="6962" y="-69"/>
                                    </p:animMotion>
                                  </p:childTnLst>
                                </p:cTn>
                              </p:par>
                              <p:par>
                                <p:cTn id="9" presetID="35" presetClass="path" presetSubtype="0" accel="50000" decel="50000" fill="hold" nodeType="withEffect">
                                  <p:stCondLst>
                                    <p:cond delay="0"/>
                                  </p:stCondLst>
                                  <p:childTnLst>
                                    <p:animMotion origin="layout" path="M -1.38889E-6 1.11111E-6 L -0.1375 -0.00208 " pathEditMode="relative" rAng="0" ptsTypes="AA">
                                      <p:cBhvr>
                                        <p:cTn id="10" dur="2000" fill="hold"/>
                                        <p:tgtEl>
                                          <p:spTgt spid="30"/>
                                        </p:tgtEl>
                                        <p:attrNameLst>
                                          <p:attrName>ppt_x</p:attrName>
                                          <p:attrName>ppt_y</p:attrName>
                                        </p:attrNameLst>
                                      </p:cBhvr>
                                      <p:rCtr x="-6875" y="-116"/>
                                    </p:animMotion>
                                  </p:childTnLst>
                                </p:cTn>
                              </p:par>
                              <p:par>
                                <p:cTn id="11" presetID="35" presetClass="path" presetSubtype="0" accel="50000" decel="50000" fill="hold" nodeType="withEffect">
                                  <p:stCondLst>
                                    <p:cond delay="0"/>
                                  </p:stCondLst>
                                  <p:childTnLst>
                                    <p:animMotion origin="layout" path="M 1.11111E-6 1.11111E-6 L -0.13715 -0.00162 " pathEditMode="relative" rAng="0" ptsTypes="AA">
                                      <p:cBhvr>
                                        <p:cTn id="12" dur="2000" fill="hold"/>
                                        <p:tgtEl>
                                          <p:spTgt spid="27"/>
                                        </p:tgtEl>
                                        <p:attrNameLst>
                                          <p:attrName>ppt_x</p:attrName>
                                          <p:attrName>ppt_y</p:attrName>
                                        </p:attrNameLst>
                                      </p:cBhvr>
                                      <p:rCtr x="-6858" y="-93"/>
                                    </p:animMotion>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05A1F854-A1A0-41F9-8DE3-58DDCE97DD6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79376" y="332656"/>
            <a:ext cx="8352928" cy="6305208"/>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E92893-EA6D-4860-BF34-E04CB75C92E2}"/>
              </a:ext>
            </a:extLst>
          </p:cNvPr>
          <p:cNvSpPr>
            <a:spLocks noGrp="1"/>
          </p:cNvSpPr>
          <p:nvPr>
            <p:ph type="title"/>
          </p:nvPr>
        </p:nvSpPr>
        <p:spPr>
          <a:xfrm>
            <a:off x="116398" y="228594"/>
            <a:ext cx="5826224" cy="1143000"/>
          </a:xfrm>
        </p:spPr>
        <p:txBody>
          <a:bodyPr/>
          <a:lstStyle/>
          <a:p>
            <a:r>
              <a:rPr lang="en-GB" dirty="0"/>
              <a:t>Scaling</a:t>
            </a:r>
          </a:p>
        </p:txBody>
      </p:sp>
      <p:sp>
        <p:nvSpPr>
          <p:cNvPr id="10" name="Text Box 5">
            <a:extLst>
              <a:ext uri="{FF2B5EF4-FFF2-40B4-BE49-F238E27FC236}">
                <a16:creationId xmlns:a16="http://schemas.microsoft.com/office/drawing/2014/main" id="{F1B22AC9-B6A0-437D-A06E-BF6D61F92183}"/>
              </a:ext>
            </a:extLst>
          </p:cNvPr>
          <p:cNvSpPr txBox="1">
            <a:spLocks noChangeArrowheads="1"/>
          </p:cNvSpPr>
          <p:nvPr/>
        </p:nvSpPr>
        <p:spPr bwMode="auto">
          <a:xfrm>
            <a:off x="278408" y="2223983"/>
            <a:ext cx="77049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buNone/>
            </a:pPr>
            <a:r>
              <a:rPr lang="en-GB" altLang="en-US" sz="2400" dirty="0">
                <a:ea typeface="ヒラギノ角ゴ Pro W3"/>
                <a:cs typeface="ヒラギノ角ゴ Pro W3"/>
              </a:rPr>
              <a:t>Twice the height is not the same as twice as many</a:t>
            </a:r>
            <a:r>
              <a:rPr lang="en-GB" altLang="en-US" sz="2400" dirty="0">
                <a:solidFill>
                  <a:srgbClr val="00628C"/>
                </a:solidFill>
                <a:ea typeface="ヒラギノ角ゴ Pro W3"/>
                <a:cs typeface="ヒラギノ角ゴ Pro W3"/>
              </a:rPr>
              <a:t>.</a:t>
            </a:r>
            <a:endParaRPr lang="en-GB" altLang="en-US" sz="2400" dirty="0">
              <a:ea typeface="ヒラギノ角ゴ Pro W3"/>
              <a:cs typeface="ヒラギノ角ゴ Pro W3"/>
            </a:endParaRPr>
          </a:p>
        </p:txBody>
      </p:sp>
      <p:sp>
        <p:nvSpPr>
          <p:cNvPr id="11" name="Text Box 5">
            <a:extLst>
              <a:ext uri="{FF2B5EF4-FFF2-40B4-BE49-F238E27FC236}">
                <a16:creationId xmlns:a16="http://schemas.microsoft.com/office/drawing/2014/main" id="{D5DAD80D-54F0-43B0-B6C6-5D1A362A02E0}"/>
              </a:ext>
            </a:extLst>
          </p:cNvPr>
          <p:cNvSpPr txBox="1">
            <a:spLocks noChangeArrowheads="1"/>
          </p:cNvSpPr>
          <p:nvPr/>
        </p:nvSpPr>
        <p:spPr bwMode="auto">
          <a:xfrm>
            <a:off x="324875" y="1335531"/>
            <a:ext cx="8327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buNone/>
            </a:pPr>
            <a:r>
              <a:rPr lang="en-GB" altLang="en-US" sz="2400" dirty="0">
                <a:ea typeface="ヒラギノ角ゴ Pro W3"/>
                <a:cs typeface="ヒラギノ角ゴ Pro W3"/>
              </a:rPr>
              <a:t>A flower grows twice its height in six weeks.</a:t>
            </a:r>
          </a:p>
        </p:txBody>
      </p:sp>
      <p:pic>
        <p:nvPicPr>
          <p:cNvPr id="9" name="Picture 8" descr="A picture containing plant, flower&#10;&#10;Description automatically generated">
            <a:extLst>
              <a:ext uri="{FF2B5EF4-FFF2-40B4-BE49-F238E27FC236}">
                <a16:creationId xmlns:a16="http://schemas.microsoft.com/office/drawing/2014/main" id="{61C441C2-B194-405F-ADC5-510E37CAE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408" y="5296512"/>
            <a:ext cx="1426727" cy="1434130"/>
          </a:xfrm>
          <a:prstGeom prst="rect">
            <a:avLst/>
          </a:prstGeom>
        </p:spPr>
      </p:pic>
      <p:pic>
        <p:nvPicPr>
          <p:cNvPr id="14" name="Picture 13" descr="A picture containing plant, flower&#10;&#10;Description automatically generated">
            <a:extLst>
              <a:ext uri="{FF2B5EF4-FFF2-40B4-BE49-F238E27FC236}">
                <a16:creationId xmlns:a16="http://schemas.microsoft.com/office/drawing/2014/main" id="{932EB645-BC3B-43FE-ADB5-151329C749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7888" y="5417486"/>
            <a:ext cx="1426727" cy="1434130"/>
          </a:xfrm>
          <a:prstGeom prst="rect">
            <a:avLst/>
          </a:prstGeom>
        </p:spPr>
      </p:pic>
      <p:pic>
        <p:nvPicPr>
          <p:cNvPr id="15" name="Picture 14" descr="A picture containing plant, flower&#10;&#10;Description automatically generated">
            <a:extLst>
              <a:ext uri="{FF2B5EF4-FFF2-40B4-BE49-F238E27FC236}">
                <a16:creationId xmlns:a16="http://schemas.microsoft.com/office/drawing/2014/main" id="{4B2CD5AD-18D3-4773-B743-CA2393AFE0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1161" y="5423870"/>
            <a:ext cx="1426727" cy="1434130"/>
          </a:xfrm>
          <a:prstGeom prst="rect">
            <a:avLst/>
          </a:prstGeom>
        </p:spPr>
      </p:pic>
      <p:sp>
        <p:nvSpPr>
          <p:cNvPr id="7" name="Rectangle 6">
            <a:extLst>
              <a:ext uri="{FF2B5EF4-FFF2-40B4-BE49-F238E27FC236}">
                <a16:creationId xmlns:a16="http://schemas.microsoft.com/office/drawing/2014/main" id="{F88B5E35-088A-41F8-8504-D6C21B6FF5D9}"/>
              </a:ext>
            </a:extLst>
          </p:cNvPr>
          <p:cNvSpPr/>
          <p:nvPr/>
        </p:nvSpPr>
        <p:spPr>
          <a:xfrm>
            <a:off x="5942622" y="4615416"/>
            <a:ext cx="985538" cy="923330"/>
          </a:xfrm>
          <a:prstGeom prst="rect">
            <a:avLst/>
          </a:prstGeom>
          <a:noFill/>
        </p:spPr>
        <p:txBody>
          <a:bodyPr wrap="square" lIns="91440" tIns="45720" rIns="91440" bIns="45720">
            <a:spAutoFit/>
          </a:bodyPr>
          <a:lstStyle/>
          <a:p>
            <a:pPr algn="ctr">
              <a:buNone/>
            </a:pPr>
            <a:r>
              <a:rPr lang="en-US" sz="5400" dirty="0">
                <a:ln w="0"/>
                <a:solidFill>
                  <a:srgbClr val="FF0000"/>
                </a:solidFill>
                <a:effectLst>
                  <a:outerShdw blurRad="38100" dist="19050" dir="2700000" algn="tl" rotWithShape="0">
                    <a:schemeClr val="dk1">
                      <a:alpha val="40000"/>
                    </a:schemeClr>
                  </a:outerShdw>
                </a:effectLst>
              </a:rPr>
              <a:t>x</a:t>
            </a:r>
          </a:p>
        </p:txBody>
      </p:sp>
      <p:pic>
        <p:nvPicPr>
          <p:cNvPr id="21" name="Picture 20" descr="A picture containing plant, flower&#10;&#10;Description automatically generated">
            <a:extLst>
              <a:ext uri="{FF2B5EF4-FFF2-40B4-BE49-F238E27FC236}">
                <a16:creationId xmlns:a16="http://schemas.microsoft.com/office/drawing/2014/main" id="{D480F41E-0083-424B-9495-0765A4D521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4887" y="3934320"/>
            <a:ext cx="1426727" cy="2940535"/>
          </a:xfrm>
          <a:prstGeom prst="rect">
            <a:avLst/>
          </a:prstGeom>
        </p:spPr>
      </p:pic>
      <p:cxnSp>
        <p:nvCxnSpPr>
          <p:cNvPr id="24" name="Straight Connector 23">
            <a:extLst>
              <a:ext uri="{FF2B5EF4-FFF2-40B4-BE49-F238E27FC236}">
                <a16:creationId xmlns:a16="http://schemas.microsoft.com/office/drawing/2014/main" id="{092D139F-97CE-46BC-AC61-B8460AE0E65F}"/>
              </a:ext>
            </a:extLst>
          </p:cNvPr>
          <p:cNvCxnSpPr>
            <a:stCxn id="9" idx="0"/>
            <a:endCxn id="21" idx="0"/>
          </p:cNvCxnSpPr>
          <p:nvPr/>
        </p:nvCxnSpPr>
        <p:spPr bwMode="auto">
          <a:xfrm flipV="1">
            <a:off x="991772" y="3934320"/>
            <a:ext cx="8076479" cy="1362192"/>
          </a:xfrm>
          <a:prstGeom prst="line">
            <a:avLst/>
          </a:prstGeom>
          <a:ln>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9583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xit" presetSubtype="0" fill="hold" grpId="1" nodeType="clickEffect">
                                  <p:stCondLst>
                                    <p:cond delay="0"/>
                                  </p:stCondLst>
                                  <p:childTnLst>
                                    <p:animEffect transition="out" filter="dissolv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par>
                                <p:cTn id="20" presetID="9" presetClass="exit" presetSubtype="0" fill="hold" nodeType="withEffect">
                                  <p:stCondLst>
                                    <p:cond delay="0"/>
                                  </p:stCondLst>
                                  <p:childTnLst>
                                    <p:animEffect transition="out" filter="dissolv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9" presetClass="exit" presetSubtype="0" fill="hold" nodeType="withEffect">
                                  <p:stCondLst>
                                    <p:cond delay="0"/>
                                  </p:stCondLst>
                                  <p:childTnLst>
                                    <p:animEffect transition="out" filter="dissolv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02BEA9-C486-4092-965D-0D7FB1EFABAB}"/>
              </a:ext>
            </a:extLst>
          </p:cNvPr>
          <p:cNvSpPr>
            <a:spLocks noGrp="1"/>
          </p:cNvSpPr>
          <p:nvPr>
            <p:ph idx="1"/>
          </p:nvPr>
        </p:nvSpPr>
        <p:spPr>
          <a:xfrm>
            <a:off x="78993" y="1408438"/>
            <a:ext cx="8144073" cy="3830156"/>
          </a:xfrm>
        </p:spPr>
        <p:txBody>
          <a:bodyPr/>
          <a:lstStyle/>
          <a:p>
            <a:pPr marL="457200" indent="-457200"/>
            <a:r>
              <a:rPr lang="en-GB" sz="2800" dirty="0"/>
              <a:t>Many-to-one/one-to-many (unitising)</a:t>
            </a:r>
          </a:p>
          <a:p>
            <a:pPr marL="457200" indent="-457200"/>
            <a:endParaRPr lang="en-GB" sz="2800" dirty="0"/>
          </a:p>
          <a:p>
            <a:pPr marL="457200" indent="-457200"/>
            <a:r>
              <a:rPr lang="en-GB" sz="2800" dirty="0"/>
              <a:t>Repeated addition</a:t>
            </a:r>
          </a:p>
          <a:p>
            <a:pPr marL="457200" indent="-457200"/>
            <a:endParaRPr lang="en-GB" sz="2800" dirty="0"/>
          </a:p>
          <a:p>
            <a:pPr marL="457200" indent="-457200"/>
            <a:r>
              <a:rPr lang="en-GB" sz="2800" b="1" dirty="0"/>
              <a:t>Scaling </a:t>
            </a:r>
          </a:p>
        </p:txBody>
      </p:sp>
      <p:sp>
        <p:nvSpPr>
          <p:cNvPr id="3" name="Title 2">
            <a:extLst>
              <a:ext uri="{FF2B5EF4-FFF2-40B4-BE49-F238E27FC236}">
                <a16:creationId xmlns:a16="http://schemas.microsoft.com/office/drawing/2014/main" id="{74186F18-1FF6-4357-850B-22DCD26FF657}"/>
              </a:ext>
            </a:extLst>
          </p:cNvPr>
          <p:cNvSpPr>
            <a:spLocks noGrp="1"/>
          </p:cNvSpPr>
          <p:nvPr>
            <p:ph type="title"/>
          </p:nvPr>
        </p:nvSpPr>
        <p:spPr>
          <a:xfrm>
            <a:off x="48460" y="288223"/>
            <a:ext cx="11736171" cy="1143000"/>
          </a:xfrm>
        </p:spPr>
        <p:txBody>
          <a:bodyPr/>
          <a:lstStyle/>
          <a:p>
            <a:r>
              <a:rPr lang="en-GB" sz="3200" dirty="0"/>
              <a:t>The structure of multiplication relating to doubling</a:t>
            </a:r>
          </a:p>
        </p:txBody>
      </p:sp>
      <p:pic>
        <p:nvPicPr>
          <p:cNvPr id="5" name="Picture 4" descr="A close up of a logo&#10;&#10;Description automatically generated">
            <a:extLst>
              <a:ext uri="{FF2B5EF4-FFF2-40B4-BE49-F238E27FC236}">
                <a16:creationId xmlns:a16="http://schemas.microsoft.com/office/drawing/2014/main" id="{A2FEBE3D-25F6-4D39-8901-C6A9E28BA9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4533" y="4098925"/>
            <a:ext cx="5410200" cy="2457450"/>
          </a:xfrm>
          <a:prstGeom prst="rect">
            <a:avLst/>
          </a:prstGeom>
        </p:spPr>
      </p:pic>
      <p:sp>
        <p:nvSpPr>
          <p:cNvPr id="7" name="TextBox 6">
            <a:extLst>
              <a:ext uri="{FF2B5EF4-FFF2-40B4-BE49-F238E27FC236}">
                <a16:creationId xmlns:a16="http://schemas.microsoft.com/office/drawing/2014/main" id="{765311B6-0AD5-403C-B6C5-EF686DC3C55E}"/>
              </a:ext>
            </a:extLst>
          </p:cNvPr>
          <p:cNvSpPr txBox="1"/>
          <p:nvPr/>
        </p:nvSpPr>
        <p:spPr>
          <a:xfrm>
            <a:off x="6738800" y="6033155"/>
            <a:ext cx="2968533" cy="523220"/>
          </a:xfrm>
          <a:prstGeom prst="rect">
            <a:avLst/>
          </a:prstGeom>
          <a:solidFill>
            <a:schemeClr val="bg1"/>
          </a:solidFill>
        </p:spPr>
        <p:txBody>
          <a:bodyPr wrap="square" rtlCol="0">
            <a:spAutoFit/>
          </a:bodyPr>
          <a:lstStyle/>
          <a:p>
            <a:pPr>
              <a:buNone/>
            </a:pPr>
            <a:r>
              <a:rPr lang="en-GB" dirty="0"/>
              <a:t>Original flower</a:t>
            </a:r>
          </a:p>
        </p:txBody>
      </p:sp>
      <p:sp>
        <p:nvSpPr>
          <p:cNvPr id="8" name="TextBox 7">
            <a:extLst>
              <a:ext uri="{FF2B5EF4-FFF2-40B4-BE49-F238E27FC236}">
                <a16:creationId xmlns:a16="http://schemas.microsoft.com/office/drawing/2014/main" id="{CE33F0A2-DC4F-4946-B059-51E9C4543B4B}"/>
              </a:ext>
            </a:extLst>
          </p:cNvPr>
          <p:cNvSpPr txBox="1"/>
          <p:nvPr/>
        </p:nvSpPr>
        <p:spPr>
          <a:xfrm>
            <a:off x="6054633" y="4182785"/>
            <a:ext cx="3810000" cy="523220"/>
          </a:xfrm>
          <a:prstGeom prst="rect">
            <a:avLst/>
          </a:prstGeom>
          <a:solidFill>
            <a:schemeClr val="bg1"/>
          </a:solidFill>
        </p:spPr>
        <p:txBody>
          <a:bodyPr wrap="square" rtlCol="0">
            <a:spAutoFit/>
          </a:bodyPr>
          <a:lstStyle/>
          <a:p>
            <a:pPr>
              <a:buNone/>
            </a:pPr>
            <a:r>
              <a:rPr lang="en-GB" dirty="0"/>
              <a:t>Flower after six weeks </a:t>
            </a:r>
          </a:p>
        </p:txBody>
      </p:sp>
    </p:spTree>
    <p:extLst>
      <p:ext uri="{BB962C8B-B14F-4D97-AF65-F5344CB8AC3E}">
        <p14:creationId xmlns:p14="http://schemas.microsoft.com/office/powerpoint/2010/main" val="9184786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ought Bubble: Cloud 3">
            <a:extLst>
              <a:ext uri="{FF2B5EF4-FFF2-40B4-BE49-F238E27FC236}">
                <a16:creationId xmlns:a16="http://schemas.microsoft.com/office/drawing/2014/main" id="{5F1EC57E-6BE9-41FB-AABE-B42145ECDB81}"/>
              </a:ext>
            </a:extLst>
          </p:cNvPr>
          <p:cNvSpPr/>
          <p:nvPr/>
        </p:nvSpPr>
        <p:spPr bwMode="auto">
          <a:xfrm>
            <a:off x="4655840" y="4581128"/>
            <a:ext cx="5400600" cy="2088232"/>
          </a:xfrm>
          <a:prstGeom prst="cloudCallout">
            <a:avLst>
              <a:gd name="adj1" fmla="val -69018"/>
              <a:gd name="adj2" fmla="val 16352"/>
            </a:avLst>
          </a:prstGeom>
          <a:solidFill>
            <a:schemeClr val="accent2">
              <a:lumMod val="75000"/>
            </a:schemeClr>
          </a:solidFill>
          <a:ln>
            <a:noFill/>
          </a:ln>
          <a:effectLst/>
        </p:spPr>
        <p:txBody>
          <a:bodyPr vert="horz" wrap="square" lIns="91440" tIns="45720" rIns="91440" bIns="45720" numCol="1" rtlCol="0" anchor="t" anchorCtr="0" compatLnSpc="1">
            <a:prstTxWarp prst="textNoShape">
              <a:avLst/>
            </a:prstTxWarp>
          </a:bodyPr>
          <a:lstStyle/>
          <a:p>
            <a:pPr marL="457200">
              <a:buNone/>
            </a:pPr>
            <a:r>
              <a:rPr lang="en-GB" sz="2400" dirty="0">
                <a:latin typeface="Arial" charset="0"/>
              </a:rPr>
              <a:t>What does this mean for you in the maths learning you design?</a:t>
            </a:r>
          </a:p>
        </p:txBody>
      </p:sp>
      <p:sp>
        <p:nvSpPr>
          <p:cNvPr id="2" name="Content Placeholder 1">
            <a:extLst>
              <a:ext uri="{FF2B5EF4-FFF2-40B4-BE49-F238E27FC236}">
                <a16:creationId xmlns:a16="http://schemas.microsoft.com/office/drawing/2014/main" id="{C183E9F3-12A2-41E5-910A-6A95DBD9B125}"/>
              </a:ext>
            </a:extLst>
          </p:cNvPr>
          <p:cNvSpPr>
            <a:spLocks noGrp="1"/>
          </p:cNvSpPr>
          <p:nvPr>
            <p:ph idx="1"/>
          </p:nvPr>
        </p:nvSpPr>
        <p:spPr>
          <a:xfrm>
            <a:off x="312612" y="871279"/>
            <a:ext cx="11544028" cy="4186808"/>
          </a:xfrm>
        </p:spPr>
        <p:txBody>
          <a:bodyPr>
            <a:noAutofit/>
          </a:bodyPr>
          <a:lstStyle/>
          <a:p>
            <a:pPr marL="0" indent="0">
              <a:buNone/>
            </a:pPr>
            <a:r>
              <a:rPr lang="en-GB" sz="2800" dirty="0"/>
              <a:t>Our aim is to ensure that we develop children’s understanding of mathematical structures through careful use of representations.</a:t>
            </a:r>
          </a:p>
          <a:p>
            <a:pPr marL="0" indent="0">
              <a:buNone/>
            </a:pPr>
            <a:endParaRPr lang="en-GB" sz="2800" dirty="0"/>
          </a:p>
          <a:p>
            <a:pPr marL="0" indent="0">
              <a:buNone/>
            </a:pPr>
            <a:r>
              <a:rPr lang="en-GB" sz="2800" dirty="0"/>
              <a:t>Which means:</a:t>
            </a:r>
          </a:p>
          <a:p>
            <a:pPr marL="0" indent="0">
              <a:buNone/>
            </a:pPr>
            <a:endParaRPr lang="en-GB" sz="2800" dirty="0"/>
          </a:p>
          <a:p>
            <a:pPr marL="0" indent="0">
              <a:buNone/>
            </a:pPr>
            <a:r>
              <a:rPr lang="en-GB" sz="2800" dirty="0"/>
              <a:t>Consider their use carefully… </a:t>
            </a:r>
          </a:p>
          <a:p>
            <a:pPr marL="0" indent="0">
              <a:buNone/>
            </a:pPr>
            <a:r>
              <a:rPr lang="en-GB" sz="2800" dirty="0"/>
              <a:t>…they are there to </a:t>
            </a:r>
            <a:r>
              <a:rPr lang="en-GB" sz="2800" b="1" dirty="0"/>
              <a:t>see the structure of the mathematics not as a crutch to do the mathematics.</a:t>
            </a:r>
          </a:p>
        </p:txBody>
      </p:sp>
      <p:sp>
        <p:nvSpPr>
          <p:cNvPr id="3" name="Title 2">
            <a:extLst>
              <a:ext uri="{FF2B5EF4-FFF2-40B4-BE49-F238E27FC236}">
                <a16:creationId xmlns:a16="http://schemas.microsoft.com/office/drawing/2014/main" id="{D695B939-CB5A-473F-81BE-4A0D24F7EB76}"/>
              </a:ext>
            </a:extLst>
          </p:cNvPr>
          <p:cNvSpPr>
            <a:spLocks noGrp="1"/>
          </p:cNvSpPr>
          <p:nvPr>
            <p:ph type="title"/>
          </p:nvPr>
        </p:nvSpPr>
        <p:spPr>
          <a:xfrm>
            <a:off x="83840" y="179076"/>
            <a:ext cx="11772800" cy="1143000"/>
          </a:xfrm>
        </p:spPr>
        <p:txBody>
          <a:bodyPr/>
          <a:lstStyle/>
          <a:p>
            <a:r>
              <a:rPr lang="en-GB" sz="2800" dirty="0"/>
              <a:t>Why are these manipulatives and representations important?</a:t>
            </a:r>
          </a:p>
        </p:txBody>
      </p:sp>
    </p:spTree>
    <p:extLst>
      <p:ext uri="{BB962C8B-B14F-4D97-AF65-F5344CB8AC3E}">
        <p14:creationId xmlns:p14="http://schemas.microsoft.com/office/powerpoint/2010/main" val="941992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0C82883-2F04-4CCB-A887-6A0276E501C1}"/>
              </a:ext>
            </a:extLst>
          </p:cNvPr>
          <p:cNvPicPr>
            <a:picLocks noGrp="1" noChangeAspect="1"/>
          </p:cNvPicPr>
          <p:nvPr>
            <p:ph idx="1"/>
          </p:nvPr>
        </p:nvPicPr>
        <p:blipFill rotWithShape="1">
          <a:blip r:embed="rId3"/>
          <a:srcRect l="2792" r="4542"/>
          <a:stretch/>
        </p:blipFill>
        <p:spPr>
          <a:xfrm>
            <a:off x="263352" y="0"/>
            <a:ext cx="9252520" cy="6583657"/>
          </a:xfrm>
          <a:prstGeom prst="rect">
            <a:avLst/>
          </a:prstGeom>
          <a:noFill/>
        </p:spPr>
      </p:pic>
      <p:sp>
        <p:nvSpPr>
          <p:cNvPr id="5" name="TextBox 4">
            <a:extLst>
              <a:ext uri="{FF2B5EF4-FFF2-40B4-BE49-F238E27FC236}">
                <a16:creationId xmlns:a16="http://schemas.microsoft.com/office/drawing/2014/main" id="{717A9E2D-14C3-4DF5-B624-FF4FE5CC6076}"/>
              </a:ext>
            </a:extLst>
          </p:cNvPr>
          <p:cNvSpPr txBox="1"/>
          <p:nvPr/>
        </p:nvSpPr>
        <p:spPr>
          <a:xfrm>
            <a:off x="257273" y="6445157"/>
            <a:ext cx="9680775" cy="276999"/>
          </a:xfrm>
          <a:prstGeom prst="rect">
            <a:avLst/>
          </a:prstGeom>
          <a:noFill/>
        </p:spPr>
        <p:txBody>
          <a:bodyPr wrap="square">
            <a:spAutoFit/>
          </a:bodyPr>
          <a:lstStyle/>
          <a:p>
            <a:pPr>
              <a:buNone/>
            </a:pPr>
            <a:r>
              <a:rPr lang="en-GB" sz="1200" dirty="0"/>
              <a:t>https://educationendowmentfoundation.org.uk/public/files/Publications/Maths/5660_EEF_-_Maths_Guidance_RAG_v5.pdf</a:t>
            </a:r>
          </a:p>
        </p:txBody>
      </p:sp>
    </p:spTree>
    <p:extLst>
      <p:ext uri="{BB962C8B-B14F-4D97-AF65-F5344CB8AC3E}">
        <p14:creationId xmlns:p14="http://schemas.microsoft.com/office/powerpoint/2010/main" val="17696742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DA1C3E-1F15-48ED-A66E-4A0C0BCE2CC0}"/>
              </a:ext>
            </a:extLst>
          </p:cNvPr>
          <p:cNvSpPr>
            <a:spLocks noGrp="1"/>
          </p:cNvSpPr>
          <p:nvPr>
            <p:ph idx="1"/>
          </p:nvPr>
        </p:nvSpPr>
        <p:spPr/>
        <p:txBody>
          <a:bodyPr/>
          <a:lstStyle/>
          <a:p>
            <a:pPr marL="457200" indent="-457200"/>
            <a:r>
              <a:rPr lang="en-GB" dirty="0"/>
              <a:t>Tens frame</a:t>
            </a:r>
          </a:p>
          <a:p>
            <a:pPr marL="457200" indent="-457200"/>
            <a:r>
              <a:rPr lang="en-GB" dirty="0"/>
              <a:t>Part-part-whole </a:t>
            </a:r>
          </a:p>
          <a:p>
            <a:pPr marL="457200" indent="-457200"/>
            <a:r>
              <a:rPr lang="en-GB" dirty="0"/>
              <a:t>Bar model</a:t>
            </a:r>
          </a:p>
          <a:p>
            <a:pPr marL="457200" indent="-457200"/>
            <a:r>
              <a:rPr lang="en-GB" dirty="0" err="1"/>
              <a:t>Gattegno</a:t>
            </a:r>
            <a:r>
              <a:rPr lang="en-GB" dirty="0"/>
              <a:t> chart</a:t>
            </a:r>
          </a:p>
          <a:p>
            <a:pPr marL="457200" indent="-457200"/>
            <a:r>
              <a:rPr lang="en-GB" dirty="0"/>
              <a:t>Dienes</a:t>
            </a:r>
          </a:p>
          <a:p>
            <a:pPr marL="457200" indent="-457200"/>
            <a:r>
              <a:rPr lang="en-GB" dirty="0"/>
              <a:t>Place value counters</a:t>
            </a:r>
          </a:p>
          <a:p>
            <a:pPr marL="457200" indent="-457200"/>
            <a:r>
              <a:rPr lang="en-GB" dirty="0"/>
              <a:t>Cuisenaire</a:t>
            </a:r>
            <a:r>
              <a:rPr lang="en-GB" baseline="30000" dirty="0"/>
              <a:t>®</a:t>
            </a:r>
            <a:r>
              <a:rPr lang="en-GB" dirty="0"/>
              <a:t> rods</a:t>
            </a:r>
          </a:p>
          <a:p>
            <a:endParaRPr lang="en-GB" dirty="0"/>
          </a:p>
        </p:txBody>
      </p:sp>
      <p:sp>
        <p:nvSpPr>
          <p:cNvPr id="4" name="Title 3">
            <a:extLst>
              <a:ext uri="{FF2B5EF4-FFF2-40B4-BE49-F238E27FC236}">
                <a16:creationId xmlns:a16="http://schemas.microsoft.com/office/drawing/2014/main" id="{4E35A192-A3B8-446B-84D6-D5B0DD0C389F}"/>
              </a:ext>
            </a:extLst>
          </p:cNvPr>
          <p:cNvSpPr>
            <a:spLocks noGrp="1"/>
          </p:cNvSpPr>
          <p:nvPr>
            <p:ph type="title"/>
          </p:nvPr>
        </p:nvSpPr>
        <p:spPr/>
        <p:txBody>
          <a:bodyPr/>
          <a:lstStyle/>
          <a:p>
            <a:r>
              <a:rPr lang="en-GB" dirty="0"/>
              <a:t>Some key representations</a:t>
            </a:r>
          </a:p>
        </p:txBody>
      </p:sp>
    </p:spTree>
    <p:extLst>
      <p:ext uri="{BB962C8B-B14F-4D97-AF65-F5344CB8AC3E}">
        <p14:creationId xmlns:p14="http://schemas.microsoft.com/office/powerpoint/2010/main" val="1548588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62A4258-E63B-46A2-8D10-6563607E92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4399" y="2475721"/>
            <a:ext cx="3382063" cy="1875367"/>
          </a:xfrm>
          <a:prstGeom prst="rect">
            <a:avLst/>
          </a:prstGeom>
        </p:spPr>
      </p:pic>
      <p:pic>
        <p:nvPicPr>
          <p:cNvPr id="11" name="Picture 10">
            <a:extLst>
              <a:ext uri="{FF2B5EF4-FFF2-40B4-BE49-F238E27FC236}">
                <a16:creationId xmlns:a16="http://schemas.microsoft.com/office/drawing/2014/main" id="{0037E640-1CB1-491C-B451-9DC7E8F891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24398" y="2475721"/>
            <a:ext cx="3358204" cy="1875367"/>
          </a:xfrm>
          <a:prstGeom prst="rect">
            <a:avLst/>
          </a:prstGeom>
        </p:spPr>
      </p:pic>
      <p:sp>
        <p:nvSpPr>
          <p:cNvPr id="2" name="Text Placeholder 1"/>
          <p:cNvSpPr>
            <a:spLocks noGrp="1"/>
          </p:cNvSpPr>
          <p:nvPr>
            <p:ph type="body" sz="quarter" idx="11"/>
          </p:nvPr>
        </p:nvSpPr>
        <p:spPr>
          <a:xfrm>
            <a:off x="1" y="0"/>
            <a:ext cx="12192000" cy="630000"/>
          </a:xfrm>
        </p:spPr>
        <p:txBody>
          <a:bodyPr/>
          <a:lstStyle/>
          <a:p>
            <a:pPr algn="l"/>
            <a:r>
              <a:rPr lang="en-GB" dirty="0"/>
              <a:t>1.7 Calculation: strategies within 10 – step 10:2</a:t>
            </a:r>
          </a:p>
        </p:txBody>
      </p:sp>
      <p:sp>
        <p:nvSpPr>
          <p:cNvPr id="12" name="Rectangle 11">
            <a:extLst>
              <a:ext uri="{FF2B5EF4-FFF2-40B4-BE49-F238E27FC236}">
                <a16:creationId xmlns:a16="http://schemas.microsoft.com/office/drawing/2014/main" id="{1D8A672E-AE65-45BF-A8B9-7E9F3AC6B1F1}"/>
              </a:ext>
            </a:extLst>
          </p:cNvPr>
          <p:cNvSpPr/>
          <p:nvPr/>
        </p:nvSpPr>
        <p:spPr bwMode="auto">
          <a:xfrm>
            <a:off x="8256240" y="3861049"/>
            <a:ext cx="216024" cy="571953"/>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3" name="Rectangle 12">
            <a:extLst>
              <a:ext uri="{FF2B5EF4-FFF2-40B4-BE49-F238E27FC236}">
                <a16:creationId xmlns:a16="http://schemas.microsoft.com/office/drawing/2014/main" id="{751655A4-2F0E-4ED4-868D-758D318803C0}"/>
              </a:ext>
            </a:extLst>
          </p:cNvPr>
          <p:cNvSpPr/>
          <p:nvPr/>
        </p:nvSpPr>
        <p:spPr bwMode="auto">
          <a:xfrm>
            <a:off x="8760296" y="3937168"/>
            <a:ext cx="360040" cy="571953"/>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pic>
        <p:nvPicPr>
          <p:cNvPr id="14" name="Picture 13">
            <a:extLst>
              <a:ext uri="{FF2B5EF4-FFF2-40B4-BE49-F238E27FC236}">
                <a16:creationId xmlns:a16="http://schemas.microsoft.com/office/drawing/2014/main" id="{481F1F0D-9750-47C7-9F60-1B2FBF2373A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38000" y="3996000"/>
            <a:ext cx="216024" cy="360040"/>
          </a:xfrm>
          <a:prstGeom prst="rect">
            <a:avLst/>
          </a:prstGeom>
        </p:spPr>
      </p:pic>
      <p:pic>
        <p:nvPicPr>
          <p:cNvPr id="15" name="Picture 14">
            <a:extLst>
              <a:ext uri="{FF2B5EF4-FFF2-40B4-BE49-F238E27FC236}">
                <a16:creationId xmlns:a16="http://schemas.microsoft.com/office/drawing/2014/main" id="{1F095EAB-0D91-4AB2-8F53-96D8D796940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706000" y="3996001"/>
            <a:ext cx="317532" cy="355087"/>
          </a:xfrm>
          <a:prstGeom prst="rect">
            <a:avLst/>
          </a:prstGeom>
        </p:spPr>
      </p:pic>
      <p:sp>
        <p:nvSpPr>
          <p:cNvPr id="3" name="Rectangle 2">
            <a:extLst>
              <a:ext uri="{FF2B5EF4-FFF2-40B4-BE49-F238E27FC236}">
                <a16:creationId xmlns:a16="http://schemas.microsoft.com/office/drawing/2014/main" id="{037E5073-2A1E-498B-9F28-1FC0D2E13638}"/>
              </a:ext>
            </a:extLst>
          </p:cNvPr>
          <p:cNvSpPr/>
          <p:nvPr/>
        </p:nvSpPr>
        <p:spPr bwMode="auto">
          <a:xfrm>
            <a:off x="9444000" y="3168000"/>
            <a:ext cx="576064"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16" name="TextBox 15">
            <a:extLst>
              <a:ext uri="{FF2B5EF4-FFF2-40B4-BE49-F238E27FC236}">
                <a16:creationId xmlns:a16="http://schemas.microsoft.com/office/drawing/2014/main" id="{8AD73FED-7FB4-4D4F-BDBB-D6232E7B63D2}"/>
              </a:ext>
            </a:extLst>
          </p:cNvPr>
          <p:cNvSpPr txBox="1"/>
          <p:nvPr/>
        </p:nvSpPr>
        <p:spPr>
          <a:xfrm>
            <a:off x="926" y="630000"/>
            <a:ext cx="11927722" cy="369332"/>
          </a:xfrm>
          <a:prstGeom prst="rect">
            <a:avLst/>
          </a:prstGeom>
          <a:noFill/>
        </p:spPr>
        <p:txBody>
          <a:bodyPr wrap="square">
            <a:spAutoFit/>
          </a:bodyPr>
          <a:lstStyle/>
          <a:p>
            <a:pPr>
              <a:buNone/>
            </a:pPr>
            <a:r>
              <a:rPr lang="en-GB" sz="1800" dirty="0"/>
              <a:t>https://www.ncetm.org.uk/classroom-resources/primm-1-07-addition-and-subtraction-strategies-within-10/</a:t>
            </a:r>
          </a:p>
        </p:txBody>
      </p:sp>
    </p:spTree>
    <p:extLst>
      <p:ext uri="{BB962C8B-B14F-4D97-AF65-F5344CB8AC3E}">
        <p14:creationId xmlns:p14="http://schemas.microsoft.com/office/powerpoint/2010/main" val="222058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decel="50000" fill="hold" nodeType="withEffect">
                                  <p:stCondLst>
                                    <p:cond delay="0"/>
                                  </p:stCondLst>
                                  <p:childTnLst>
                                    <p:animMotion origin="layout" path="M 4.44444E-6 4.81481E-6 L 0.50954 4.81481E-6 " pathEditMode="relative" rAng="0" ptsTypes="AA">
                                      <p:cBhvr>
                                        <p:cTn id="9" dur="2000" fill="hold"/>
                                        <p:tgtEl>
                                          <p:spTgt spid="11"/>
                                        </p:tgtEl>
                                        <p:attrNameLst>
                                          <p:attrName>ppt_x</p:attrName>
                                          <p:attrName>ppt_y</p:attrName>
                                        </p:attrNameLst>
                                      </p:cBhvr>
                                      <p:rCtr x="25469"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750"/>
                            </p:stCondLst>
                            <p:childTnLst>
                              <p:par>
                                <p:cTn id="22" presetID="10" presetClass="entr" presetSubtype="0" fill="hold" nodeType="afterEffect">
                                  <p:stCondLst>
                                    <p:cond delay="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A3C0DC5-581D-42BF-9422-265B7C56F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7768" y="1276805"/>
            <a:ext cx="9070714" cy="5242113"/>
          </a:xfrm>
          <a:prstGeom prst="rect">
            <a:avLst/>
          </a:prstGeom>
        </p:spPr>
      </p:pic>
      <p:sp>
        <p:nvSpPr>
          <p:cNvPr id="2" name="Text Placeholder 1"/>
          <p:cNvSpPr>
            <a:spLocks noGrp="1"/>
          </p:cNvSpPr>
          <p:nvPr>
            <p:ph type="body" sz="quarter" idx="11"/>
          </p:nvPr>
        </p:nvSpPr>
        <p:spPr>
          <a:xfrm>
            <a:off x="0" y="0"/>
            <a:ext cx="12192000" cy="832474"/>
          </a:xfrm>
        </p:spPr>
        <p:txBody>
          <a:bodyPr>
            <a:normAutofit/>
          </a:bodyPr>
          <a:lstStyle/>
          <a:p>
            <a:pPr algn="l"/>
            <a:r>
              <a:rPr lang="en-GB" dirty="0"/>
              <a:t>1.5 Aggregation and partitioning – step 2:2 (part whole model)</a:t>
            </a:r>
          </a:p>
        </p:txBody>
      </p:sp>
      <p:sp>
        <p:nvSpPr>
          <p:cNvPr id="7" name="Oval 6">
            <a:extLst>
              <a:ext uri="{FF2B5EF4-FFF2-40B4-BE49-F238E27FC236}">
                <a16:creationId xmlns:a16="http://schemas.microsoft.com/office/drawing/2014/main" id="{05DC8D0D-0D66-4765-99A6-1FF96D671AF0}"/>
              </a:ext>
            </a:extLst>
          </p:cNvPr>
          <p:cNvSpPr/>
          <p:nvPr/>
        </p:nvSpPr>
        <p:spPr bwMode="auto">
          <a:xfrm>
            <a:off x="8303086" y="1300279"/>
            <a:ext cx="622910" cy="935610"/>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40" name="Oval 39">
            <a:extLst>
              <a:ext uri="{FF2B5EF4-FFF2-40B4-BE49-F238E27FC236}">
                <a16:creationId xmlns:a16="http://schemas.microsoft.com/office/drawing/2014/main" id="{1DD42D96-7874-4FB8-89FD-8659211CB239}"/>
              </a:ext>
            </a:extLst>
          </p:cNvPr>
          <p:cNvSpPr/>
          <p:nvPr/>
        </p:nvSpPr>
        <p:spPr bwMode="auto">
          <a:xfrm>
            <a:off x="5519936" y="2780435"/>
            <a:ext cx="720080" cy="111742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67" name="Oval 66">
            <a:extLst>
              <a:ext uri="{FF2B5EF4-FFF2-40B4-BE49-F238E27FC236}">
                <a16:creationId xmlns:a16="http://schemas.microsoft.com/office/drawing/2014/main" id="{AF7E1AA0-811A-43CD-AC1A-F90BE89ABAE8}"/>
              </a:ext>
            </a:extLst>
          </p:cNvPr>
          <p:cNvSpPr/>
          <p:nvPr/>
        </p:nvSpPr>
        <p:spPr bwMode="auto">
          <a:xfrm>
            <a:off x="8256240" y="4653136"/>
            <a:ext cx="669756" cy="100761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pic>
        <p:nvPicPr>
          <p:cNvPr id="6" name="Picture 5">
            <a:extLst>
              <a:ext uri="{FF2B5EF4-FFF2-40B4-BE49-F238E27FC236}">
                <a16:creationId xmlns:a16="http://schemas.microsoft.com/office/drawing/2014/main" id="{40D3AA48-69F1-4FFA-951B-A2E24CB0BD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15681" y="3162164"/>
            <a:ext cx="432048" cy="410853"/>
          </a:xfrm>
          <a:prstGeom prst="rect">
            <a:avLst/>
          </a:prstGeom>
        </p:spPr>
      </p:pic>
      <p:pic>
        <p:nvPicPr>
          <p:cNvPr id="68" name="Picture 67">
            <a:extLst>
              <a:ext uri="{FF2B5EF4-FFF2-40B4-BE49-F238E27FC236}">
                <a16:creationId xmlns:a16="http://schemas.microsoft.com/office/drawing/2014/main" id="{81F2A0C1-1AA1-4B04-B61B-DD2D483028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75201" y="2970080"/>
            <a:ext cx="408047" cy="602937"/>
          </a:xfrm>
          <a:prstGeom prst="rect">
            <a:avLst/>
          </a:prstGeom>
        </p:spPr>
      </p:pic>
      <p:pic>
        <p:nvPicPr>
          <p:cNvPr id="69" name="Picture 68">
            <a:extLst>
              <a:ext uri="{FF2B5EF4-FFF2-40B4-BE49-F238E27FC236}">
                <a16:creationId xmlns:a16="http://schemas.microsoft.com/office/drawing/2014/main" id="{304D3C6A-1585-44E4-A433-A8EF41EC885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099"/>
          <a:stretch/>
        </p:blipFill>
        <p:spPr>
          <a:xfrm>
            <a:off x="3863752" y="3162164"/>
            <a:ext cx="432048" cy="410853"/>
          </a:xfrm>
          <a:prstGeom prst="rect">
            <a:avLst/>
          </a:prstGeom>
        </p:spPr>
      </p:pic>
      <p:pic>
        <p:nvPicPr>
          <p:cNvPr id="70" name="Picture 69">
            <a:extLst>
              <a:ext uri="{FF2B5EF4-FFF2-40B4-BE49-F238E27FC236}">
                <a16:creationId xmlns:a16="http://schemas.microsoft.com/office/drawing/2014/main" id="{3F987353-AAF9-46CE-906D-33B78B99F81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12503"/>
          <a:stretch/>
        </p:blipFill>
        <p:spPr>
          <a:xfrm>
            <a:off x="3503712" y="3429000"/>
            <a:ext cx="504056" cy="648072"/>
          </a:xfrm>
          <a:prstGeom prst="ellipse">
            <a:avLst/>
          </a:prstGeom>
        </p:spPr>
      </p:pic>
      <p:pic>
        <p:nvPicPr>
          <p:cNvPr id="71" name="Picture 70">
            <a:extLst>
              <a:ext uri="{FF2B5EF4-FFF2-40B4-BE49-F238E27FC236}">
                <a16:creationId xmlns:a16="http://schemas.microsoft.com/office/drawing/2014/main" id="{CDBA90F3-36B4-4D56-A656-2538F27363D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5"/>
          <a:stretch/>
        </p:blipFill>
        <p:spPr>
          <a:xfrm>
            <a:off x="2855640" y="3623828"/>
            <a:ext cx="432048" cy="381236"/>
          </a:xfrm>
          <a:prstGeom prst="rect">
            <a:avLst/>
          </a:prstGeom>
        </p:spPr>
      </p:pic>
      <p:sp>
        <p:nvSpPr>
          <p:cNvPr id="72" name="Oval 71">
            <a:extLst>
              <a:ext uri="{FF2B5EF4-FFF2-40B4-BE49-F238E27FC236}">
                <a16:creationId xmlns:a16="http://schemas.microsoft.com/office/drawing/2014/main" id="{E2C74A3C-3FB9-4783-BC17-838E8A8D1C56}"/>
              </a:ext>
            </a:extLst>
          </p:cNvPr>
          <p:cNvSpPr/>
          <p:nvPr/>
        </p:nvSpPr>
        <p:spPr bwMode="auto">
          <a:xfrm>
            <a:off x="7811174" y="975502"/>
            <a:ext cx="1728192" cy="1728192"/>
          </a:xfrm>
          <a:prstGeom prst="ellipse">
            <a:avLst/>
          </a:prstGeom>
          <a:solidFill>
            <a:schemeClr val="bg1">
              <a:alpha val="55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73" name="Oval 72">
            <a:extLst>
              <a:ext uri="{FF2B5EF4-FFF2-40B4-BE49-F238E27FC236}">
                <a16:creationId xmlns:a16="http://schemas.microsoft.com/office/drawing/2014/main" id="{776F50DA-4E1B-4011-8901-67CBBD3EADB3}"/>
              </a:ext>
            </a:extLst>
          </p:cNvPr>
          <p:cNvSpPr/>
          <p:nvPr/>
        </p:nvSpPr>
        <p:spPr bwMode="auto">
          <a:xfrm>
            <a:off x="7727022" y="4149080"/>
            <a:ext cx="1728192" cy="1728192"/>
          </a:xfrm>
          <a:prstGeom prst="ellipse">
            <a:avLst/>
          </a:prstGeom>
          <a:solidFill>
            <a:schemeClr val="bg1">
              <a:alpha val="55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74" name="TextBox 73">
            <a:extLst>
              <a:ext uri="{FF2B5EF4-FFF2-40B4-BE49-F238E27FC236}">
                <a16:creationId xmlns:a16="http://schemas.microsoft.com/office/drawing/2014/main" id="{89D10790-B3C3-494D-B610-36A99B30D05A}"/>
              </a:ext>
            </a:extLst>
          </p:cNvPr>
          <p:cNvSpPr txBox="1"/>
          <p:nvPr/>
        </p:nvSpPr>
        <p:spPr bwMode="auto">
          <a:xfrm>
            <a:off x="8495250" y="1982596"/>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3</a:t>
            </a:r>
          </a:p>
        </p:txBody>
      </p:sp>
      <p:sp>
        <p:nvSpPr>
          <p:cNvPr id="75" name="TextBox 74">
            <a:extLst>
              <a:ext uri="{FF2B5EF4-FFF2-40B4-BE49-F238E27FC236}">
                <a16:creationId xmlns:a16="http://schemas.microsoft.com/office/drawing/2014/main" id="{F599F1DC-E123-415A-9411-CBD3510952DA}"/>
              </a:ext>
            </a:extLst>
          </p:cNvPr>
          <p:cNvSpPr txBox="1"/>
          <p:nvPr/>
        </p:nvSpPr>
        <p:spPr bwMode="auto">
          <a:xfrm>
            <a:off x="8495250" y="516479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2</a:t>
            </a:r>
          </a:p>
        </p:txBody>
      </p:sp>
      <p:sp>
        <p:nvSpPr>
          <p:cNvPr id="8" name="Oval 7">
            <a:extLst>
              <a:ext uri="{FF2B5EF4-FFF2-40B4-BE49-F238E27FC236}">
                <a16:creationId xmlns:a16="http://schemas.microsoft.com/office/drawing/2014/main" id="{5A4723B9-A7B8-41AD-9CE8-75DAF07D0F46}"/>
              </a:ext>
            </a:extLst>
          </p:cNvPr>
          <p:cNvSpPr/>
          <p:nvPr/>
        </p:nvSpPr>
        <p:spPr bwMode="auto">
          <a:xfrm>
            <a:off x="5087888" y="2528900"/>
            <a:ext cx="1728192" cy="1728192"/>
          </a:xfrm>
          <a:prstGeom prst="ellipse">
            <a:avLst/>
          </a:prstGeom>
          <a:solidFill>
            <a:schemeClr val="bg1">
              <a:alpha val="55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9" name="TextBox 8">
            <a:extLst>
              <a:ext uri="{FF2B5EF4-FFF2-40B4-BE49-F238E27FC236}">
                <a16:creationId xmlns:a16="http://schemas.microsoft.com/office/drawing/2014/main" id="{4B5C1A41-FDD0-4B54-B248-7407C99CD205}"/>
              </a:ext>
            </a:extLst>
          </p:cNvPr>
          <p:cNvSpPr txBox="1"/>
          <p:nvPr/>
        </p:nvSpPr>
        <p:spPr bwMode="auto">
          <a:xfrm>
            <a:off x="5726759" y="360982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5</a:t>
            </a:r>
          </a:p>
        </p:txBody>
      </p:sp>
      <p:sp>
        <p:nvSpPr>
          <p:cNvPr id="19" name="TextBox 18">
            <a:extLst>
              <a:ext uri="{FF2B5EF4-FFF2-40B4-BE49-F238E27FC236}">
                <a16:creationId xmlns:a16="http://schemas.microsoft.com/office/drawing/2014/main" id="{283705CC-61E1-49D5-9EB2-10331B47E406}"/>
              </a:ext>
            </a:extLst>
          </p:cNvPr>
          <p:cNvSpPr txBox="1"/>
          <p:nvPr/>
        </p:nvSpPr>
        <p:spPr>
          <a:xfrm>
            <a:off x="51218" y="872846"/>
            <a:ext cx="11805422" cy="646331"/>
          </a:xfrm>
          <a:prstGeom prst="rect">
            <a:avLst/>
          </a:prstGeom>
          <a:noFill/>
        </p:spPr>
        <p:txBody>
          <a:bodyPr wrap="square">
            <a:spAutoFit/>
          </a:bodyPr>
          <a:lstStyle/>
          <a:p>
            <a:pPr>
              <a:buNone/>
            </a:pPr>
            <a:r>
              <a:rPr lang="en-GB" sz="1800" dirty="0"/>
              <a:t>https://www.ncetm.org.uk/classroom-resources/primm-1-05-additive-structures-introduction-to-aggregation-and-partitioning/</a:t>
            </a:r>
          </a:p>
        </p:txBody>
      </p:sp>
    </p:spTree>
    <p:extLst>
      <p:ext uri="{BB962C8B-B14F-4D97-AF65-F5344CB8AC3E}">
        <p14:creationId xmlns:p14="http://schemas.microsoft.com/office/powerpoint/2010/main" val="208112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5.55556E-7 -2.22222E-6 L 0.2757 -2.22222E-6 " pathEditMode="relative" rAng="0" ptsTypes="AA">
                                      <p:cBhvr>
                                        <p:cTn id="6" dur="2000" fill="hold"/>
                                        <p:tgtEl>
                                          <p:spTgt spid="6"/>
                                        </p:tgtEl>
                                        <p:attrNameLst>
                                          <p:attrName>ppt_x</p:attrName>
                                          <p:attrName>ppt_y</p:attrName>
                                        </p:attrNameLst>
                                      </p:cBhvr>
                                      <p:rCtr x="13785" y="0"/>
                                    </p:animMotion>
                                  </p:childTnLst>
                                </p:cTn>
                              </p:par>
                              <p:par>
                                <p:cTn id="7" presetID="63" presetClass="path" presetSubtype="0" accel="50000" decel="50000" fill="hold" nodeType="withEffect">
                                  <p:stCondLst>
                                    <p:cond delay="0"/>
                                  </p:stCondLst>
                                  <p:childTnLst>
                                    <p:animMotion origin="layout" path="M -2.77778E-6 -3.33333E-6 L 0.2757 -3.33333E-6 " pathEditMode="relative" rAng="0" ptsTypes="AA">
                                      <p:cBhvr>
                                        <p:cTn id="8" dur="2000" fill="hold"/>
                                        <p:tgtEl>
                                          <p:spTgt spid="68"/>
                                        </p:tgtEl>
                                        <p:attrNameLst>
                                          <p:attrName>ppt_x</p:attrName>
                                          <p:attrName>ppt_y</p:attrName>
                                        </p:attrNameLst>
                                      </p:cBhvr>
                                      <p:rCtr x="13785" y="0"/>
                                    </p:animMotion>
                                  </p:childTnLst>
                                </p:cTn>
                              </p:par>
                              <p:par>
                                <p:cTn id="9" presetID="63" presetClass="path" presetSubtype="0" accel="50000" decel="50000" fill="hold" nodeType="withEffect">
                                  <p:stCondLst>
                                    <p:cond delay="0"/>
                                  </p:stCondLst>
                                  <p:childTnLst>
                                    <p:animMotion origin="layout" path="M -3.88889E-6 -2.22222E-6 L 0.2757 -2.22222E-6 " pathEditMode="relative" rAng="0" ptsTypes="AA">
                                      <p:cBhvr>
                                        <p:cTn id="10" dur="2000" fill="hold"/>
                                        <p:tgtEl>
                                          <p:spTgt spid="69"/>
                                        </p:tgtEl>
                                        <p:attrNameLst>
                                          <p:attrName>ppt_x</p:attrName>
                                          <p:attrName>ppt_y</p:attrName>
                                        </p:attrNameLst>
                                      </p:cBhvr>
                                      <p:rCtr x="13785" y="0"/>
                                    </p:animMotion>
                                  </p:childTnLst>
                                </p:cTn>
                              </p:par>
                              <p:par>
                                <p:cTn id="11" presetID="63" presetClass="path" presetSubtype="0" accel="50000" decel="50000" fill="hold" nodeType="withEffect">
                                  <p:stCondLst>
                                    <p:cond delay="0"/>
                                  </p:stCondLst>
                                  <p:childTnLst>
                                    <p:animMotion origin="layout" path="M 2.77778E-6 -2.22222E-6 L 0.27569 -2.22222E-6 " pathEditMode="relative" rAng="0" ptsTypes="AA">
                                      <p:cBhvr>
                                        <p:cTn id="12" dur="2000" fill="hold"/>
                                        <p:tgtEl>
                                          <p:spTgt spid="70"/>
                                        </p:tgtEl>
                                        <p:attrNameLst>
                                          <p:attrName>ppt_x</p:attrName>
                                          <p:attrName>ppt_y</p:attrName>
                                        </p:attrNameLst>
                                      </p:cBhvr>
                                      <p:rCtr x="13785" y="0"/>
                                    </p:animMotion>
                                  </p:childTnLst>
                                </p:cTn>
                              </p:par>
                              <p:par>
                                <p:cTn id="13" presetID="63" presetClass="path" presetSubtype="0" accel="50000" decel="50000" fill="hold" nodeType="withEffect">
                                  <p:stCondLst>
                                    <p:cond delay="0"/>
                                  </p:stCondLst>
                                  <p:childTnLst>
                                    <p:animMotion origin="layout" path="M -8.33333E-7 0 L 0.2757 0 " pathEditMode="relative" rAng="0" ptsTypes="AA">
                                      <p:cBhvr>
                                        <p:cTn id="14" dur="2000" fill="hold"/>
                                        <p:tgtEl>
                                          <p:spTgt spid="71"/>
                                        </p:tgtEl>
                                        <p:attrNameLst>
                                          <p:attrName>ppt_x</p:attrName>
                                          <p:attrName>ppt_y</p:attrName>
                                        </p:attrNameLst>
                                      </p:cBhvr>
                                      <p:rCtr x="13785"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par>
                          <p:cTn id="28" fill="hold">
                            <p:stCondLst>
                              <p:cond delay="500"/>
                            </p:stCondLst>
                            <p:childTnLst>
                              <p:par>
                                <p:cTn id="29" presetID="42" presetClass="path" presetSubtype="0" accel="50000" decel="50000" fill="hold" nodeType="afterEffect">
                                  <p:stCondLst>
                                    <p:cond delay="250"/>
                                  </p:stCondLst>
                                  <p:childTnLst>
                                    <p:animMotion origin="layout" path="M 0.2757 4.81481E-6 L 0.60417 0.25463 " pathEditMode="relative" rAng="0" ptsTypes="AA">
                                      <p:cBhvr>
                                        <p:cTn id="30" dur="2000" fill="hold"/>
                                        <p:tgtEl>
                                          <p:spTgt spid="68"/>
                                        </p:tgtEl>
                                        <p:attrNameLst>
                                          <p:attrName>ppt_x</p:attrName>
                                          <p:attrName>ppt_y</p:attrName>
                                        </p:attrNameLst>
                                      </p:cBhvr>
                                      <p:rCtr x="16927" y="12639"/>
                                    </p:animMotion>
                                  </p:childTnLst>
                                </p:cTn>
                              </p:par>
                              <p:par>
                                <p:cTn id="31" presetID="42" presetClass="path" presetSubtype="0" accel="50000" decel="50000" fill="hold" nodeType="withEffect">
                                  <p:stCondLst>
                                    <p:cond delay="250"/>
                                  </p:stCondLst>
                                  <p:childTnLst>
                                    <p:animMotion origin="layout" path="M 0.2757 3.7037E-6 L 0.56545 0.18449 " pathEditMode="relative" rAng="0" ptsTypes="AA">
                                      <p:cBhvr>
                                        <p:cTn id="32" dur="2000" fill="hold"/>
                                        <p:tgtEl>
                                          <p:spTgt spid="70"/>
                                        </p:tgtEl>
                                        <p:attrNameLst>
                                          <p:attrName>ppt_x</p:attrName>
                                          <p:attrName>ppt_y</p:attrName>
                                        </p:attrNameLst>
                                      </p:cBhvr>
                                      <p:rCtr x="14687" y="8958"/>
                                    </p:animMotion>
                                  </p:childTnLst>
                                </p:cTn>
                              </p:par>
                              <p:par>
                                <p:cTn id="33" presetID="64" presetClass="path" presetSubtype="0" accel="50000" decel="50000" fill="hold" nodeType="withEffect">
                                  <p:stCondLst>
                                    <p:cond delay="250"/>
                                  </p:stCondLst>
                                  <p:childTnLst>
                                    <p:animMotion origin="layout" path="M 0.2757 -3.29597E-17 L 0.56701 -0.25555 " pathEditMode="relative" rAng="0" ptsTypes="AA">
                                      <p:cBhvr>
                                        <p:cTn id="34" dur="2000" fill="hold"/>
                                        <p:tgtEl>
                                          <p:spTgt spid="6"/>
                                        </p:tgtEl>
                                        <p:attrNameLst>
                                          <p:attrName>ppt_x</p:attrName>
                                          <p:attrName>ppt_y</p:attrName>
                                        </p:attrNameLst>
                                      </p:cBhvr>
                                      <p:rCtr x="14965" y="-13241"/>
                                    </p:animMotion>
                                  </p:childTnLst>
                                </p:cTn>
                              </p:par>
                              <p:par>
                                <p:cTn id="35" presetID="64" presetClass="path" presetSubtype="0" accel="50000" decel="50000" fill="hold" nodeType="withEffect">
                                  <p:stCondLst>
                                    <p:cond delay="250"/>
                                  </p:stCondLst>
                                  <p:childTnLst>
                                    <p:animMotion origin="layout" path="M 0.27569 -3.29597E-17 L 0.53004 -0.1831 " pathEditMode="relative" rAng="0" ptsTypes="AA">
                                      <p:cBhvr>
                                        <p:cTn id="36" dur="2000" fill="hold"/>
                                        <p:tgtEl>
                                          <p:spTgt spid="69"/>
                                        </p:tgtEl>
                                        <p:attrNameLst>
                                          <p:attrName>ppt_x</p:attrName>
                                          <p:attrName>ppt_y</p:attrName>
                                        </p:attrNameLst>
                                      </p:cBhvr>
                                      <p:rCtr x="12326" y="-9606"/>
                                    </p:animMotion>
                                  </p:childTnLst>
                                </p:cTn>
                              </p:par>
                              <p:par>
                                <p:cTn id="37" presetID="64" presetClass="path" presetSubtype="0" accel="50000" decel="50000" fill="hold" nodeType="withEffect">
                                  <p:stCondLst>
                                    <p:cond delay="250"/>
                                  </p:stCondLst>
                                  <p:childTnLst>
                                    <p:animMotion origin="layout" path="M 0.27569 3.7037E-6 L 0.57205 -0.2537 " pathEditMode="relative" rAng="0" ptsTypes="AA">
                                      <p:cBhvr>
                                        <p:cTn id="38" dur="2000" fill="hold"/>
                                        <p:tgtEl>
                                          <p:spTgt spid="71"/>
                                        </p:tgtEl>
                                        <p:attrNameLst>
                                          <p:attrName>ppt_x</p:attrName>
                                          <p:attrName>ppt_y</p:attrName>
                                        </p:attrNameLst>
                                      </p:cBhvr>
                                      <p:rCtr x="14826" y="-12500"/>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72"/>
                                        </p:tgtEl>
                                      </p:cBhvr>
                                    </p:animEffect>
                                    <p:set>
                                      <p:cBhvr>
                                        <p:cTn id="57" dur="1" fill="hold">
                                          <p:stCondLst>
                                            <p:cond delay="499"/>
                                          </p:stCondLst>
                                        </p:cTn>
                                        <p:tgtEl>
                                          <p:spTgt spid="72"/>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73"/>
                                        </p:tgtEl>
                                      </p:cBhvr>
                                    </p:animEffect>
                                    <p:set>
                                      <p:cBhvr>
                                        <p:cTn id="60" dur="1" fill="hold">
                                          <p:stCondLst>
                                            <p:cond delay="499"/>
                                          </p:stCondLst>
                                        </p:cTn>
                                        <p:tgtEl>
                                          <p:spTgt spid="7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74"/>
                                        </p:tgtEl>
                                      </p:cBhvr>
                                    </p:animEffect>
                                    <p:set>
                                      <p:cBhvr>
                                        <p:cTn id="63" dur="1" fill="hold">
                                          <p:stCondLst>
                                            <p:cond delay="499"/>
                                          </p:stCondLst>
                                        </p:cTn>
                                        <p:tgtEl>
                                          <p:spTgt spid="7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5"/>
                                        </p:tgtEl>
                                      </p:cBhvr>
                                    </p:animEffect>
                                    <p:set>
                                      <p:cBhvr>
                                        <p:cTn id="66" dur="1" fill="hold">
                                          <p:stCondLst>
                                            <p:cond delay="499"/>
                                          </p:stCondLst>
                                        </p:cTn>
                                        <p:tgtEl>
                                          <p:spTgt spid="75"/>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childTnLst>
                          </p:cTn>
                        </p:par>
                        <p:par>
                          <p:cTn id="70" fill="hold">
                            <p:stCondLst>
                              <p:cond delay="500"/>
                            </p:stCondLst>
                            <p:childTnLst>
                              <p:par>
                                <p:cTn id="71" presetID="64" presetClass="path" presetSubtype="0" accel="50000" decel="50000" fill="hold" nodeType="afterEffect">
                                  <p:stCondLst>
                                    <p:cond delay="250"/>
                                  </p:stCondLst>
                                  <p:childTnLst>
                                    <p:animMotion origin="layout" path="M 0.60417 0.25463 L 0.27569 4.81481E-6 " pathEditMode="relative" rAng="0" ptsTypes="AA">
                                      <p:cBhvr>
                                        <p:cTn id="72" dur="2000" fill="hold"/>
                                        <p:tgtEl>
                                          <p:spTgt spid="68"/>
                                        </p:tgtEl>
                                        <p:attrNameLst>
                                          <p:attrName>ppt_x</p:attrName>
                                          <p:attrName>ppt_y</p:attrName>
                                        </p:attrNameLst>
                                      </p:cBhvr>
                                      <p:rCtr x="-16007" y="-12639"/>
                                    </p:animMotion>
                                  </p:childTnLst>
                                </p:cTn>
                              </p:par>
                              <p:par>
                                <p:cTn id="73" presetID="64" presetClass="path" presetSubtype="0" accel="50000" decel="50000" fill="hold" nodeType="withEffect">
                                  <p:stCondLst>
                                    <p:cond delay="250"/>
                                  </p:stCondLst>
                                  <p:childTnLst>
                                    <p:animMotion origin="layout" path="M 0.56545 0.18449 L 0.2757 3.7037E-6 " pathEditMode="relative" rAng="0" ptsTypes="AA">
                                      <p:cBhvr>
                                        <p:cTn id="74" dur="2000" fill="hold"/>
                                        <p:tgtEl>
                                          <p:spTgt spid="70"/>
                                        </p:tgtEl>
                                        <p:attrNameLst>
                                          <p:attrName>ppt_x</p:attrName>
                                          <p:attrName>ppt_y</p:attrName>
                                        </p:attrNameLst>
                                      </p:cBhvr>
                                      <p:rCtr x="-14687" y="-8958"/>
                                    </p:animMotion>
                                  </p:childTnLst>
                                </p:cTn>
                              </p:par>
                              <p:par>
                                <p:cTn id="75" presetID="42" presetClass="path" presetSubtype="0" accel="50000" decel="50000" fill="hold" nodeType="withEffect">
                                  <p:stCondLst>
                                    <p:cond delay="250"/>
                                  </p:stCondLst>
                                  <p:childTnLst>
                                    <p:animMotion origin="layout" path="M 0.56701 -0.25555 L 0.27569 3.7037E-6 " pathEditMode="relative" rAng="0" ptsTypes="AA">
                                      <p:cBhvr>
                                        <p:cTn id="76" dur="2000" fill="hold"/>
                                        <p:tgtEl>
                                          <p:spTgt spid="6"/>
                                        </p:tgtEl>
                                        <p:attrNameLst>
                                          <p:attrName>ppt_x</p:attrName>
                                          <p:attrName>ppt_y</p:attrName>
                                        </p:attrNameLst>
                                      </p:cBhvr>
                                      <p:rCtr x="-15556" y="10231"/>
                                    </p:animMotion>
                                  </p:childTnLst>
                                </p:cTn>
                              </p:par>
                              <p:par>
                                <p:cTn id="77" presetID="42" presetClass="path" presetSubtype="0" accel="50000" decel="50000" fill="hold" nodeType="withEffect">
                                  <p:stCondLst>
                                    <p:cond delay="250"/>
                                  </p:stCondLst>
                                  <p:childTnLst>
                                    <p:animMotion origin="layout" path="M 0.53004 -0.1831 L 0.27569 4.07407E-6 " pathEditMode="relative" rAng="0" ptsTypes="AA">
                                      <p:cBhvr>
                                        <p:cTn id="78" dur="2000" fill="hold"/>
                                        <p:tgtEl>
                                          <p:spTgt spid="69"/>
                                        </p:tgtEl>
                                        <p:attrNameLst>
                                          <p:attrName>ppt_x</p:attrName>
                                          <p:attrName>ppt_y</p:attrName>
                                        </p:attrNameLst>
                                      </p:cBhvr>
                                      <p:rCtr x="-12326" y="6829"/>
                                    </p:animMotion>
                                  </p:childTnLst>
                                </p:cTn>
                              </p:par>
                              <p:par>
                                <p:cTn id="79" presetID="42" presetClass="path" presetSubtype="0" accel="50000" decel="50000" fill="hold" nodeType="withEffect">
                                  <p:stCondLst>
                                    <p:cond delay="250"/>
                                  </p:stCondLst>
                                  <p:childTnLst>
                                    <p:animMotion origin="layout" path="M 0.57205 -0.2537 L 0.2757 2.96296E-6 " pathEditMode="relative" rAng="0" ptsTypes="AA">
                                      <p:cBhvr>
                                        <p:cTn id="80" dur="2000" fill="hold"/>
                                        <p:tgtEl>
                                          <p:spTgt spid="71"/>
                                        </p:tgtEl>
                                        <p:attrNameLst>
                                          <p:attrName>ppt_x</p:attrName>
                                          <p:attrName>ppt_y</p:attrName>
                                        </p:attrNameLst>
                                      </p:cBhvr>
                                      <p:rCtr x="-15226" y="13287"/>
                                    </p:animMotion>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2" nodeType="click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fade">
                                      <p:cBhvr>
                                        <p:cTn id="85" dur="500"/>
                                        <p:tgtEl>
                                          <p:spTgt spid="8"/>
                                        </p:tgtEl>
                                      </p:cBhvr>
                                    </p:animEffect>
                                  </p:childTnLst>
                                </p:cTn>
                              </p:par>
                              <p:par>
                                <p:cTn id="86" presetID="10" presetClass="entr" presetSubtype="0" fill="hold" grpId="2"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3" nodeType="clickEffect">
                                  <p:stCondLst>
                                    <p:cond delay="0"/>
                                  </p:stCondLst>
                                  <p:childTnLst>
                                    <p:animEffect transition="out" filter="fade">
                                      <p:cBhvr>
                                        <p:cTn id="92" dur="500"/>
                                        <p:tgtEl>
                                          <p:spTgt spid="8"/>
                                        </p:tgtEl>
                                      </p:cBhvr>
                                    </p:animEffect>
                                    <p:set>
                                      <p:cBhvr>
                                        <p:cTn id="93" dur="1" fill="hold">
                                          <p:stCondLst>
                                            <p:cond delay="499"/>
                                          </p:stCondLst>
                                        </p:cTn>
                                        <p:tgtEl>
                                          <p:spTgt spid="8"/>
                                        </p:tgtEl>
                                        <p:attrNameLst>
                                          <p:attrName>style.visibility</p:attrName>
                                        </p:attrNameLst>
                                      </p:cBhvr>
                                      <p:to>
                                        <p:strVal val="hidden"/>
                                      </p:to>
                                    </p:set>
                                  </p:childTnLst>
                                </p:cTn>
                              </p:par>
                            </p:childTnLst>
                          </p:cTn>
                        </p:par>
                        <p:par>
                          <p:cTn id="94" fill="hold">
                            <p:stCondLst>
                              <p:cond delay="500"/>
                            </p:stCondLst>
                            <p:childTnLst>
                              <p:par>
                                <p:cTn id="95" presetID="42" presetClass="path" presetSubtype="0" accel="50000" decel="50000" fill="hold" nodeType="afterEffect">
                                  <p:stCondLst>
                                    <p:cond delay="250"/>
                                  </p:stCondLst>
                                  <p:childTnLst>
                                    <p:animMotion origin="layout" path="M 0.38263 0.07014 L 0.6724 0.25463 " pathEditMode="relative" rAng="0" ptsTypes="AA">
                                      <p:cBhvr>
                                        <p:cTn id="96" dur="2000" fill="hold"/>
                                        <p:tgtEl>
                                          <p:spTgt spid="68"/>
                                        </p:tgtEl>
                                        <p:attrNameLst>
                                          <p:attrName>ppt_x</p:attrName>
                                          <p:attrName>ppt_y</p:attrName>
                                        </p:attrNameLst>
                                      </p:cBhvr>
                                      <p:rCtr x="14097" y="8796"/>
                                    </p:animMotion>
                                  </p:childTnLst>
                                </p:cTn>
                              </p:par>
                              <p:par>
                                <p:cTn id="97" presetID="42" presetClass="path" presetSubtype="0" accel="50000" decel="50000" fill="hold" nodeType="withEffect">
                                  <p:stCondLst>
                                    <p:cond delay="250"/>
                                  </p:stCondLst>
                                  <p:childTnLst>
                                    <p:animMotion origin="layout" path="M 0.16875 -0.07013 L 0.49722 0.18449 " pathEditMode="relative" rAng="0" ptsTypes="AA">
                                      <p:cBhvr>
                                        <p:cTn id="98" dur="2000" fill="hold"/>
                                        <p:tgtEl>
                                          <p:spTgt spid="70"/>
                                        </p:tgtEl>
                                        <p:attrNameLst>
                                          <p:attrName>ppt_x</p:attrName>
                                          <p:attrName>ppt_y</p:attrName>
                                        </p:attrNameLst>
                                      </p:cBhvr>
                                      <p:rCtr x="16493" y="12639"/>
                                    </p:animMotion>
                                  </p:childTnLst>
                                </p:cTn>
                              </p:par>
                              <p:par>
                                <p:cTn id="99" presetID="64" presetClass="path" presetSubtype="0" accel="50000" decel="50000" fill="hold" nodeType="withEffect">
                                  <p:stCondLst>
                                    <p:cond delay="250"/>
                                  </p:stCondLst>
                                  <p:childTnLst>
                                    <p:animMotion origin="layout" path="M 0.27569 -3.29597E-17 L 0.56701 -0.25555 " pathEditMode="relative" rAng="0" ptsTypes="AA">
                                      <p:cBhvr>
                                        <p:cTn id="100" dur="2000" fill="hold"/>
                                        <p:tgtEl>
                                          <p:spTgt spid="6"/>
                                        </p:tgtEl>
                                        <p:attrNameLst>
                                          <p:attrName>ppt_x</p:attrName>
                                          <p:attrName>ppt_y</p:attrName>
                                        </p:attrNameLst>
                                      </p:cBhvr>
                                      <p:rCtr x="14566" y="-13241"/>
                                    </p:animMotion>
                                  </p:childTnLst>
                                </p:cTn>
                              </p:par>
                              <p:par>
                                <p:cTn id="101" presetID="64" presetClass="path" presetSubtype="0" accel="50000" decel="50000" fill="hold" nodeType="withEffect">
                                  <p:stCondLst>
                                    <p:cond delay="250"/>
                                  </p:stCondLst>
                                  <p:childTnLst>
                                    <p:animMotion origin="layout" path="M 0.27569 -3.29597E-17 L 0.53004 -0.1831 " pathEditMode="relative" rAng="0" ptsTypes="AA">
                                      <p:cBhvr>
                                        <p:cTn id="102" dur="2000" fill="hold"/>
                                        <p:tgtEl>
                                          <p:spTgt spid="69"/>
                                        </p:tgtEl>
                                        <p:attrNameLst>
                                          <p:attrName>ppt_x</p:attrName>
                                          <p:attrName>ppt_y</p:attrName>
                                        </p:attrNameLst>
                                      </p:cBhvr>
                                      <p:rCtr x="12326" y="-9606"/>
                                    </p:animMotion>
                                  </p:childTnLst>
                                </p:cTn>
                              </p:par>
                              <p:par>
                                <p:cTn id="103" presetID="64" presetClass="path" presetSubtype="0" accel="50000" decel="50000" fill="hold" nodeType="withEffect">
                                  <p:stCondLst>
                                    <p:cond delay="250"/>
                                  </p:stCondLst>
                                  <p:childTnLst>
                                    <p:animMotion origin="layout" path="M 0.27569 2.96296E-6 L 0.57205 -0.2537 " pathEditMode="relative" rAng="0" ptsTypes="AA">
                                      <p:cBhvr>
                                        <p:cTn id="104" dur="2000" fill="hold"/>
                                        <p:tgtEl>
                                          <p:spTgt spid="71"/>
                                        </p:tgtEl>
                                        <p:attrNameLst>
                                          <p:attrName>ppt_x</p:attrName>
                                          <p:attrName>ppt_y</p:attrName>
                                        </p:attrNameLst>
                                      </p:cBhvr>
                                      <p:rCtr x="14826" y="-13287"/>
                                    </p:animMotion>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2" nodeType="click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fade">
                                      <p:cBhvr>
                                        <p:cTn id="109" dur="500"/>
                                        <p:tgtEl>
                                          <p:spTgt spid="72"/>
                                        </p:tgtEl>
                                      </p:cBhvr>
                                    </p:animEffect>
                                  </p:childTnLst>
                                </p:cTn>
                              </p:par>
                              <p:par>
                                <p:cTn id="110" presetID="10" presetClass="entr" presetSubtype="0" fill="hold" grpId="2"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par>
                                <p:cTn id="113" presetID="10" presetClass="entr" presetSubtype="0" fill="hold" grpId="2" nodeType="withEffect">
                                  <p:stCondLst>
                                    <p:cond delay="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500"/>
                                        <p:tgtEl>
                                          <p:spTgt spid="74"/>
                                        </p:tgtEl>
                                      </p:cBhvr>
                                    </p:animEffect>
                                  </p:childTnLst>
                                </p:cTn>
                              </p:par>
                              <p:par>
                                <p:cTn id="116" presetID="10" presetClass="entr" presetSubtype="0" fill="hold" grpId="2" nodeType="withEffect">
                                  <p:stCondLst>
                                    <p:cond delay="0"/>
                                  </p:stCondLst>
                                  <p:childTnLst>
                                    <p:set>
                                      <p:cBhvr>
                                        <p:cTn id="117" dur="1" fill="hold">
                                          <p:stCondLst>
                                            <p:cond delay="0"/>
                                          </p:stCondLst>
                                        </p:cTn>
                                        <p:tgtEl>
                                          <p:spTgt spid="75"/>
                                        </p:tgtEl>
                                        <p:attrNameLst>
                                          <p:attrName>style.visibility</p:attrName>
                                        </p:attrNameLst>
                                      </p:cBhvr>
                                      <p:to>
                                        <p:strVal val="visible"/>
                                      </p:to>
                                    </p:set>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nodeType="clickEffect">
                                  <p:stCondLst>
                                    <p:cond delay="0"/>
                                  </p:stCondLst>
                                  <p:childTnLst>
                                    <p:animEffect transition="out" filter="fade">
                                      <p:cBhvr>
                                        <p:cTn id="122" dur="500"/>
                                        <p:tgtEl>
                                          <p:spTgt spid="6"/>
                                        </p:tgtEl>
                                      </p:cBhvr>
                                    </p:animEffect>
                                    <p:set>
                                      <p:cBhvr>
                                        <p:cTn id="123" dur="1" fill="hold">
                                          <p:stCondLst>
                                            <p:cond delay="499"/>
                                          </p:stCondLst>
                                        </p:cTn>
                                        <p:tgtEl>
                                          <p:spTgt spid="6"/>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68"/>
                                        </p:tgtEl>
                                      </p:cBhvr>
                                    </p:animEffect>
                                    <p:set>
                                      <p:cBhvr>
                                        <p:cTn id="126" dur="1" fill="hold">
                                          <p:stCondLst>
                                            <p:cond delay="499"/>
                                          </p:stCondLst>
                                        </p:cTn>
                                        <p:tgtEl>
                                          <p:spTgt spid="68"/>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69"/>
                                        </p:tgtEl>
                                      </p:cBhvr>
                                    </p:animEffect>
                                    <p:set>
                                      <p:cBhvr>
                                        <p:cTn id="129" dur="1" fill="hold">
                                          <p:stCondLst>
                                            <p:cond delay="499"/>
                                          </p:stCondLst>
                                        </p:cTn>
                                        <p:tgtEl>
                                          <p:spTgt spid="69"/>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70"/>
                                        </p:tgtEl>
                                      </p:cBhvr>
                                    </p:animEffect>
                                    <p:set>
                                      <p:cBhvr>
                                        <p:cTn id="132" dur="1" fill="hold">
                                          <p:stCondLst>
                                            <p:cond delay="499"/>
                                          </p:stCondLst>
                                        </p:cTn>
                                        <p:tgtEl>
                                          <p:spTgt spid="70"/>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71"/>
                                        </p:tgtEl>
                                      </p:cBhvr>
                                    </p:animEffect>
                                    <p:set>
                                      <p:cBhvr>
                                        <p:cTn id="135" dur="1" fill="hold">
                                          <p:stCondLst>
                                            <p:cond delay="499"/>
                                          </p:stCondLst>
                                        </p:cTn>
                                        <p:tgtEl>
                                          <p:spTgt spid="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72" grpId="2" animBg="1"/>
      <p:bldP spid="73" grpId="0" animBg="1"/>
      <p:bldP spid="73" grpId="1" animBg="1"/>
      <p:bldP spid="73" grpId="2" animBg="1"/>
      <p:bldP spid="74" grpId="0"/>
      <p:bldP spid="74" grpId="1"/>
      <p:bldP spid="74" grpId="2"/>
      <p:bldP spid="75" grpId="0"/>
      <p:bldP spid="75" grpId="1"/>
      <p:bldP spid="75" grpId="2"/>
      <p:bldP spid="8" grpId="0" animBg="1"/>
      <p:bldP spid="8" grpId="1" animBg="1"/>
      <p:bldP spid="8" grpId="2" animBg="1"/>
      <p:bldP spid="8" grpId="3" animBg="1"/>
      <p:bldP spid="9" grpId="0"/>
      <p:bldP spid="9" grpId="1"/>
      <p:bldP spid="9" grpId="2"/>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algn="l"/>
            <a:r>
              <a:rPr lang="en-GB" dirty="0"/>
              <a:t>1.5 Aggregation and partitioning – step 2:2</a:t>
            </a:r>
          </a:p>
        </p:txBody>
      </p:sp>
      <p:pic>
        <p:nvPicPr>
          <p:cNvPr id="4" name="Picture 3">
            <a:extLst>
              <a:ext uri="{FF2B5EF4-FFF2-40B4-BE49-F238E27FC236}">
                <a16:creationId xmlns:a16="http://schemas.microsoft.com/office/drawing/2014/main" id="{B45DFC77-6C1C-4CED-9DA3-8DC8AAAFF0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2541824"/>
            <a:ext cx="7936377" cy="1774355"/>
          </a:xfrm>
          <a:prstGeom prst="rect">
            <a:avLst/>
          </a:prstGeom>
        </p:spPr>
      </p:pic>
      <p:sp>
        <p:nvSpPr>
          <p:cNvPr id="16" name="Rectangle 15">
            <a:extLst>
              <a:ext uri="{FF2B5EF4-FFF2-40B4-BE49-F238E27FC236}">
                <a16:creationId xmlns:a16="http://schemas.microsoft.com/office/drawing/2014/main" id="{B71C3CB1-22CD-4C22-B316-78DE218F6DF7}"/>
              </a:ext>
            </a:extLst>
          </p:cNvPr>
          <p:cNvSpPr/>
          <p:nvPr/>
        </p:nvSpPr>
        <p:spPr bwMode="auto">
          <a:xfrm>
            <a:off x="5693663" y="2708920"/>
            <a:ext cx="804674" cy="43204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7" name="Rectangle 26">
            <a:extLst>
              <a:ext uri="{FF2B5EF4-FFF2-40B4-BE49-F238E27FC236}">
                <a16:creationId xmlns:a16="http://schemas.microsoft.com/office/drawing/2014/main" id="{A4615EFD-831B-43E6-8204-EDF685B0B318}"/>
              </a:ext>
            </a:extLst>
          </p:cNvPr>
          <p:cNvSpPr/>
          <p:nvPr/>
        </p:nvSpPr>
        <p:spPr bwMode="auto">
          <a:xfrm>
            <a:off x="4079776" y="3577212"/>
            <a:ext cx="804674" cy="43204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28" name="Rectangle 27">
            <a:extLst>
              <a:ext uri="{FF2B5EF4-FFF2-40B4-BE49-F238E27FC236}">
                <a16:creationId xmlns:a16="http://schemas.microsoft.com/office/drawing/2014/main" id="{CFD713FF-74F1-471B-8DC3-88F26B5CF075}"/>
              </a:ext>
            </a:extLst>
          </p:cNvPr>
          <p:cNvSpPr/>
          <p:nvPr/>
        </p:nvSpPr>
        <p:spPr bwMode="auto">
          <a:xfrm>
            <a:off x="7878926" y="3577212"/>
            <a:ext cx="804674" cy="43204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pic>
        <p:nvPicPr>
          <p:cNvPr id="29" name="Picture 28">
            <a:extLst>
              <a:ext uri="{FF2B5EF4-FFF2-40B4-BE49-F238E27FC236}">
                <a16:creationId xmlns:a16="http://schemas.microsoft.com/office/drawing/2014/main" id="{EF6EC19B-5728-4347-B6B6-CFC9D5EA4D1B}"/>
              </a:ext>
            </a:extLst>
          </p:cNvPr>
          <p:cNvPicPr>
            <a:picLocks noChangeAspect="1"/>
          </p:cNvPicPr>
          <p:nvPr/>
        </p:nvPicPr>
        <p:blipFill>
          <a:blip r:embed="rId4" cstate="hqprint">
            <a:extLst>
              <a:ext uri="{BEBA8EAE-BF5A-486C-A8C5-ECC9F3942E4B}">
                <a14:imgProps xmlns:a14="http://schemas.microsoft.com/office/drawing/2010/main">
                  <a14:imgLayer r:embed="rId5">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4223792" y="2852936"/>
            <a:ext cx="482804" cy="437084"/>
          </a:xfrm>
          <a:prstGeom prst="rect">
            <a:avLst/>
          </a:prstGeom>
        </p:spPr>
      </p:pic>
      <p:pic>
        <p:nvPicPr>
          <p:cNvPr id="30" name="Picture 29">
            <a:extLst>
              <a:ext uri="{FF2B5EF4-FFF2-40B4-BE49-F238E27FC236}">
                <a16:creationId xmlns:a16="http://schemas.microsoft.com/office/drawing/2014/main" id="{895E7EF0-0497-4392-A2F8-0AFD42013A3C}"/>
              </a:ext>
            </a:extLst>
          </p:cNvPr>
          <p:cNvPicPr>
            <a:picLocks noChangeAspect="1"/>
          </p:cNvPicPr>
          <p:nvPr/>
        </p:nvPicPr>
        <p:blipFill>
          <a:blip r:embed="rId4" cstate="hqprint">
            <a:extLst>
              <a:ext uri="{BEBA8EAE-BF5A-486C-A8C5-ECC9F3942E4B}">
                <a14:imgProps xmlns:a14="http://schemas.microsoft.com/office/drawing/2010/main">
                  <a14:imgLayer r:embed="rId5">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4943872" y="2857133"/>
            <a:ext cx="482804" cy="437084"/>
          </a:xfrm>
          <a:prstGeom prst="rect">
            <a:avLst/>
          </a:prstGeom>
        </p:spPr>
      </p:pic>
      <p:pic>
        <p:nvPicPr>
          <p:cNvPr id="31" name="Picture 30">
            <a:extLst>
              <a:ext uri="{FF2B5EF4-FFF2-40B4-BE49-F238E27FC236}">
                <a16:creationId xmlns:a16="http://schemas.microsoft.com/office/drawing/2014/main" id="{F2C0E26D-AE8C-49BC-9D7A-A68D4A9A63A0}"/>
              </a:ext>
            </a:extLst>
          </p:cNvPr>
          <p:cNvPicPr>
            <a:picLocks noChangeAspect="1"/>
          </p:cNvPicPr>
          <p:nvPr/>
        </p:nvPicPr>
        <p:blipFill>
          <a:blip r:embed="rId4" cstate="hqprint">
            <a:extLst>
              <a:ext uri="{BEBA8EAE-BF5A-486C-A8C5-ECC9F3942E4B}">
                <a14:imgProps xmlns:a14="http://schemas.microsoft.com/office/drawing/2010/main">
                  <a14:imgLayer r:embed="rId5">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5663951" y="2857133"/>
            <a:ext cx="482804" cy="437084"/>
          </a:xfrm>
          <a:prstGeom prst="rect">
            <a:avLst/>
          </a:prstGeom>
        </p:spPr>
      </p:pic>
      <p:pic>
        <p:nvPicPr>
          <p:cNvPr id="33" name="Picture 32">
            <a:extLst>
              <a:ext uri="{FF2B5EF4-FFF2-40B4-BE49-F238E27FC236}">
                <a16:creationId xmlns:a16="http://schemas.microsoft.com/office/drawing/2014/main" id="{7789B105-C0C6-4EF8-AC5D-DD18CC15B9CB}"/>
              </a:ext>
            </a:extLst>
          </p:cNvPr>
          <p:cNvPicPr>
            <a:picLocks noChangeAspect="1"/>
          </p:cNvPicPr>
          <p:nvPr/>
        </p:nvPicPr>
        <p:blipFill>
          <a:blip r:embed="rId6" cstate="hqprint">
            <a:extLst>
              <a:ext uri="{BEBA8EAE-BF5A-486C-A8C5-ECC9F3942E4B}">
                <a14:imgProps xmlns:a14="http://schemas.microsoft.com/office/drawing/2010/main">
                  <a14:imgLayer r:embed="rId7">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6384030" y="2643065"/>
            <a:ext cx="482804" cy="669342"/>
          </a:xfrm>
          <a:prstGeom prst="rect">
            <a:avLst/>
          </a:prstGeom>
        </p:spPr>
      </p:pic>
      <p:pic>
        <p:nvPicPr>
          <p:cNvPr id="34" name="Picture 33">
            <a:extLst>
              <a:ext uri="{FF2B5EF4-FFF2-40B4-BE49-F238E27FC236}">
                <a16:creationId xmlns:a16="http://schemas.microsoft.com/office/drawing/2014/main" id="{49A56C72-6D93-4FC9-AAFC-01F8F9847BBD}"/>
              </a:ext>
            </a:extLst>
          </p:cNvPr>
          <p:cNvPicPr>
            <a:picLocks noChangeAspect="1"/>
          </p:cNvPicPr>
          <p:nvPr/>
        </p:nvPicPr>
        <p:blipFill>
          <a:blip r:embed="rId6" cstate="hqprint">
            <a:extLst>
              <a:ext uri="{BEBA8EAE-BF5A-486C-A8C5-ECC9F3942E4B}">
                <a14:imgProps xmlns:a14="http://schemas.microsoft.com/office/drawing/2010/main">
                  <a14:imgLayer r:embed="rId7">
                    <a14:imgEffect>
                      <a14:colorTemperature colorTemp="10320"/>
                    </a14:imgEffect>
                  </a14:imgLayer>
                </a14:imgProps>
              </a:ext>
              <a:ext uri="{28A0092B-C50C-407E-A947-70E740481C1C}">
                <a14:useLocalDpi xmlns:a14="http://schemas.microsoft.com/office/drawing/2010/main" val="0"/>
              </a:ext>
            </a:extLst>
          </a:blip>
          <a:stretch>
            <a:fillRect/>
          </a:stretch>
        </p:blipFill>
        <p:spPr>
          <a:xfrm>
            <a:off x="7104109" y="2643065"/>
            <a:ext cx="482804" cy="669342"/>
          </a:xfrm>
          <a:prstGeom prst="rect">
            <a:avLst/>
          </a:prstGeom>
        </p:spPr>
      </p:pic>
      <p:sp>
        <p:nvSpPr>
          <p:cNvPr id="17" name="Rectangle 16">
            <a:extLst>
              <a:ext uri="{FF2B5EF4-FFF2-40B4-BE49-F238E27FC236}">
                <a16:creationId xmlns:a16="http://schemas.microsoft.com/office/drawing/2014/main" id="{60BD4296-3BEA-438D-9BEC-ED5CA6AA83EB}"/>
              </a:ext>
            </a:extLst>
          </p:cNvPr>
          <p:cNvSpPr/>
          <p:nvPr/>
        </p:nvSpPr>
        <p:spPr bwMode="auto">
          <a:xfrm>
            <a:off x="3431704" y="2615642"/>
            <a:ext cx="4896544" cy="696765"/>
          </a:xfrm>
          <a:prstGeom prst="rect">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7" name="Rectangle 36">
            <a:extLst>
              <a:ext uri="{FF2B5EF4-FFF2-40B4-BE49-F238E27FC236}">
                <a16:creationId xmlns:a16="http://schemas.microsoft.com/office/drawing/2014/main" id="{FEB3DA3F-6DBA-4CE6-9555-42F193D3934C}"/>
              </a:ext>
            </a:extLst>
          </p:cNvPr>
          <p:cNvSpPr/>
          <p:nvPr/>
        </p:nvSpPr>
        <p:spPr bwMode="auto">
          <a:xfrm>
            <a:off x="2495601" y="3502957"/>
            <a:ext cx="4002737" cy="696765"/>
          </a:xfrm>
          <a:prstGeom prst="rect">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38" name="Rectangle 37">
            <a:extLst>
              <a:ext uri="{FF2B5EF4-FFF2-40B4-BE49-F238E27FC236}">
                <a16:creationId xmlns:a16="http://schemas.microsoft.com/office/drawing/2014/main" id="{BB0A95F7-7F59-4820-BB0A-8B4DFFAC21A9}"/>
              </a:ext>
            </a:extLst>
          </p:cNvPr>
          <p:cNvSpPr/>
          <p:nvPr/>
        </p:nvSpPr>
        <p:spPr bwMode="auto">
          <a:xfrm>
            <a:off x="7104109" y="3456416"/>
            <a:ext cx="2448276" cy="696765"/>
          </a:xfrm>
          <a:prstGeom prst="rect">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39" name="TextBox 38">
            <a:extLst>
              <a:ext uri="{FF2B5EF4-FFF2-40B4-BE49-F238E27FC236}">
                <a16:creationId xmlns:a16="http://schemas.microsoft.com/office/drawing/2014/main" id="{DA418A3B-40BD-4F69-9D15-1F56778F55C9}"/>
              </a:ext>
            </a:extLst>
          </p:cNvPr>
          <p:cNvSpPr txBox="1"/>
          <p:nvPr/>
        </p:nvSpPr>
        <p:spPr bwMode="auto">
          <a:xfrm>
            <a:off x="5509310" y="2791558"/>
            <a:ext cx="7920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5</a:t>
            </a:r>
          </a:p>
        </p:txBody>
      </p:sp>
      <p:sp>
        <p:nvSpPr>
          <p:cNvPr id="18" name="TextBox 17">
            <a:extLst>
              <a:ext uri="{FF2B5EF4-FFF2-40B4-BE49-F238E27FC236}">
                <a16:creationId xmlns:a16="http://schemas.microsoft.com/office/drawing/2014/main" id="{C5D68AD5-056D-4EB6-AF8F-F4734F2D6515}"/>
              </a:ext>
            </a:extLst>
          </p:cNvPr>
          <p:cNvSpPr txBox="1"/>
          <p:nvPr/>
        </p:nvSpPr>
        <p:spPr bwMode="auto">
          <a:xfrm>
            <a:off x="4066642" y="3605824"/>
            <a:ext cx="7920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42" name="TextBox 41">
            <a:extLst>
              <a:ext uri="{FF2B5EF4-FFF2-40B4-BE49-F238E27FC236}">
                <a16:creationId xmlns:a16="http://schemas.microsoft.com/office/drawing/2014/main" id="{61AEB293-72CA-4273-A70E-3F9DB7F0625B}"/>
              </a:ext>
            </a:extLst>
          </p:cNvPr>
          <p:cNvSpPr txBox="1"/>
          <p:nvPr/>
        </p:nvSpPr>
        <p:spPr bwMode="auto">
          <a:xfrm>
            <a:off x="7929863" y="3605314"/>
            <a:ext cx="7920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2612546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3.7037E-6 L -0.08247 0.11527 " pathEditMode="relative" rAng="0" ptsTypes="AA">
                                      <p:cBhvr>
                                        <p:cTn id="6" dur="1500" fill="hold"/>
                                        <p:tgtEl>
                                          <p:spTgt spid="29"/>
                                        </p:tgtEl>
                                        <p:attrNameLst>
                                          <p:attrName>ppt_x</p:attrName>
                                          <p:attrName>ppt_y</p:attrName>
                                        </p:attrNameLst>
                                      </p:cBhvr>
                                      <p:rCtr x="-4132" y="5764"/>
                                    </p:animMotion>
                                  </p:childTnLst>
                                </p:cTn>
                              </p:par>
                              <p:par>
                                <p:cTn id="7" presetID="42" presetClass="path" presetSubtype="0" accel="50000" decel="50000" fill="hold" nodeType="withEffect">
                                  <p:stCondLst>
                                    <p:cond delay="0"/>
                                  </p:stCondLst>
                                  <p:childTnLst>
                                    <p:animMotion origin="layout" path="M 2.77778E-6 3.7037E-7 L -0.08143 0.11458 " pathEditMode="relative" rAng="0" ptsTypes="AA">
                                      <p:cBhvr>
                                        <p:cTn id="8" dur="1500" fill="hold"/>
                                        <p:tgtEl>
                                          <p:spTgt spid="30"/>
                                        </p:tgtEl>
                                        <p:attrNameLst>
                                          <p:attrName>ppt_x</p:attrName>
                                          <p:attrName>ppt_y</p:attrName>
                                        </p:attrNameLst>
                                      </p:cBhvr>
                                      <p:rCtr x="-4080" y="5718"/>
                                    </p:animMotion>
                                  </p:childTnLst>
                                </p:cTn>
                              </p:par>
                              <p:par>
                                <p:cTn id="9" presetID="42" presetClass="path" presetSubtype="0" accel="50000" decel="50000" fill="hold" nodeType="withEffect">
                                  <p:stCondLst>
                                    <p:cond delay="0"/>
                                  </p:stCondLst>
                                  <p:childTnLst>
                                    <p:animMotion origin="layout" path="M 3.33333E-6 3.7037E-7 L -0.08247 0.11458 " pathEditMode="relative" rAng="0" ptsTypes="AA">
                                      <p:cBhvr>
                                        <p:cTn id="10" dur="1500" fill="hold"/>
                                        <p:tgtEl>
                                          <p:spTgt spid="31"/>
                                        </p:tgtEl>
                                        <p:attrNameLst>
                                          <p:attrName>ppt_x</p:attrName>
                                          <p:attrName>ppt_y</p:attrName>
                                        </p:attrNameLst>
                                      </p:cBhvr>
                                      <p:rCtr x="-4219" y="5718"/>
                                    </p:animMotion>
                                  </p:childTnLst>
                                </p:cTn>
                              </p:par>
                              <p:par>
                                <p:cTn id="11" presetID="64" presetClass="path" presetSubtype="0" accel="50000" decel="50000" fill="hold" nodeType="withEffect">
                                  <p:stCondLst>
                                    <p:cond delay="0"/>
                                  </p:stCondLst>
                                  <p:childTnLst>
                                    <p:animMotion origin="layout" path="M -2.5E-6 7.40741E-7 L 0.13716 0.11829 " pathEditMode="relative" rAng="0" ptsTypes="AA">
                                      <p:cBhvr>
                                        <p:cTn id="12" dur="1500" fill="hold"/>
                                        <p:tgtEl>
                                          <p:spTgt spid="33"/>
                                        </p:tgtEl>
                                        <p:attrNameLst>
                                          <p:attrName>ppt_x</p:attrName>
                                          <p:attrName>ppt_y</p:attrName>
                                        </p:attrNameLst>
                                      </p:cBhvr>
                                      <p:rCtr x="6858" y="5903"/>
                                    </p:animMotion>
                                  </p:childTnLst>
                                </p:cTn>
                              </p:par>
                              <p:par>
                                <p:cTn id="13" presetID="64" presetClass="path" presetSubtype="0" accel="50000" decel="50000" fill="hold" nodeType="withEffect">
                                  <p:stCondLst>
                                    <p:cond delay="0"/>
                                  </p:stCondLst>
                                  <p:childTnLst>
                                    <p:animMotion origin="layout" path="M -1.94444E-6 7.40741E-7 L 0.14636 0.11829 " pathEditMode="relative" rAng="0" ptsTypes="AA">
                                      <p:cBhvr>
                                        <p:cTn id="14" dur="1500" fill="hold"/>
                                        <p:tgtEl>
                                          <p:spTgt spid="34"/>
                                        </p:tgtEl>
                                        <p:attrNameLst>
                                          <p:attrName>ppt_x</p:attrName>
                                          <p:attrName>ppt_y</p:attrName>
                                        </p:attrNameLst>
                                      </p:cBhvr>
                                      <p:rCtr x="7309" y="5903"/>
                                    </p:animMotion>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0.08246 0.11527 L -1.38889E-6 4.81481E-6 " pathEditMode="relative" rAng="0" ptsTypes="AA">
                                      <p:cBhvr>
                                        <p:cTn id="18" dur="1500" fill="hold"/>
                                        <p:tgtEl>
                                          <p:spTgt spid="29"/>
                                        </p:tgtEl>
                                        <p:attrNameLst>
                                          <p:attrName>ppt_x</p:attrName>
                                          <p:attrName>ppt_y</p:attrName>
                                        </p:attrNameLst>
                                      </p:cBhvr>
                                      <p:rCtr x="4115" y="-5764"/>
                                    </p:animMotion>
                                  </p:childTnLst>
                                </p:cTn>
                              </p:par>
                              <p:par>
                                <p:cTn id="19" presetID="64" presetClass="path" presetSubtype="0" accel="50000" decel="50000" fill="hold" nodeType="withEffect">
                                  <p:stCondLst>
                                    <p:cond delay="0"/>
                                  </p:stCondLst>
                                  <p:childTnLst>
                                    <p:animMotion origin="layout" path="M -0.08143 0.11458 L 2.77778E-6 3.7037E-7 " pathEditMode="relative" rAng="0" ptsTypes="AA">
                                      <p:cBhvr>
                                        <p:cTn id="20" dur="1500" fill="hold"/>
                                        <p:tgtEl>
                                          <p:spTgt spid="30"/>
                                        </p:tgtEl>
                                        <p:attrNameLst>
                                          <p:attrName>ppt_x</p:attrName>
                                          <p:attrName>ppt_y</p:attrName>
                                        </p:attrNameLst>
                                      </p:cBhvr>
                                      <p:rCtr x="4062" y="-5741"/>
                                    </p:animMotion>
                                  </p:childTnLst>
                                </p:cTn>
                              </p:par>
                              <p:par>
                                <p:cTn id="21" presetID="64" presetClass="path" presetSubtype="0" accel="50000" decel="50000" fill="hold" nodeType="withEffect">
                                  <p:stCondLst>
                                    <p:cond delay="0"/>
                                  </p:stCondLst>
                                  <p:childTnLst>
                                    <p:animMotion origin="layout" path="M -0.08247 0.11458 L 3.33333E-6 3.7037E-7 " pathEditMode="relative" rAng="0" ptsTypes="AA">
                                      <p:cBhvr>
                                        <p:cTn id="22" dur="1500" fill="hold"/>
                                        <p:tgtEl>
                                          <p:spTgt spid="31"/>
                                        </p:tgtEl>
                                        <p:attrNameLst>
                                          <p:attrName>ppt_x</p:attrName>
                                          <p:attrName>ppt_y</p:attrName>
                                        </p:attrNameLst>
                                      </p:cBhvr>
                                      <p:rCtr x="4115" y="-5741"/>
                                    </p:animMotion>
                                  </p:childTnLst>
                                </p:cTn>
                              </p:par>
                              <p:par>
                                <p:cTn id="23" presetID="64" presetClass="path" presetSubtype="0" accel="50000" decel="50000" fill="hold" nodeType="withEffect">
                                  <p:stCondLst>
                                    <p:cond delay="0"/>
                                  </p:stCondLst>
                                  <p:childTnLst>
                                    <p:animMotion origin="layout" path="M 0.13716 0.11829 L -2.5E-6 7.40741E-7 " pathEditMode="relative" rAng="0" ptsTypes="AA">
                                      <p:cBhvr>
                                        <p:cTn id="24" dur="1500" fill="hold"/>
                                        <p:tgtEl>
                                          <p:spTgt spid="33"/>
                                        </p:tgtEl>
                                        <p:attrNameLst>
                                          <p:attrName>ppt_x</p:attrName>
                                          <p:attrName>ppt_y</p:attrName>
                                        </p:attrNameLst>
                                      </p:cBhvr>
                                      <p:rCtr x="-6858" y="-5926"/>
                                    </p:animMotion>
                                  </p:childTnLst>
                                </p:cTn>
                              </p:par>
                              <p:par>
                                <p:cTn id="25" presetID="64" presetClass="path" presetSubtype="0" accel="50000" decel="50000" fill="hold" nodeType="withEffect">
                                  <p:stCondLst>
                                    <p:cond delay="0"/>
                                  </p:stCondLst>
                                  <p:childTnLst>
                                    <p:animMotion origin="layout" path="M 0.14636 0.11829 L 5E-6 2.96296E-6 " pathEditMode="relative" rAng="0" ptsTypes="AA">
                                      <p:cBhvr>
                                        <p:cTn id="26" dur="1500" fill="hold"/>
                                        <p:tgtEl>
                                          <p:spTgt spid="34"/>
                                        </p:tgtEl>
                                        <p:attrNameLst>
                                          <p:attrName>ppt_x</p:attrName>
                                          <p:attrName>ppt_y</p:attrName>
                                        </p:attrNameLst>
                                      </p:cBhvr>
                                      <p:rCtr x="-7431" y="-5787"/>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par>
                                <p:cTn id="40" presetID="42" presetClass="path" presetSubtype="0" accel="50000" decel="50000" fill="hold" nodeType="withEffect">
                                  <p:stCondLst>
                                    <p:cond delay="250"/>
                                  </p:stCondLst>
                                  <p:childTnLst>
                                    <p:animMotion origin="layout" path="M -1.38889E-6 4.81481E-6 L -0.08246 0.11527 " pathEditMode="relative" rAng="0" ptsTypes="AA">
                                      <p:cBhvr>
                                        <p:cTn id="41" dur="1500" fill="hold"/>
                                        <p:tgtEl>
                                          <p:spTgt spid="29"/>
                                        </p:tgtEl>
                                        <p:attrNameLst>
                                          <p:attrName>ppt_x</p:attrName>
                                          <p:attrName>ppt_y</p:attrName>
                                        </p:attrNameLst>
                                      </p:cBhvr>
                                      <p:rCtr x="-4132" y="5764"/>
                                    </p:animMotion>
                                  </p:childTnLst>
                                </p:cTn>
                              </p:par>
                              <p:par>
                                <p:cTn id="42" presetID="42" presetClass="path" presetSubtype="0" accel="50000" decel="50000" fill="hold" nodeType="withEffect">
                                  <p:stCondLst>
                                    <p:cond delay="250"/>
                                  </p:stCondLst>
                                  <p:childTnLst>
                                    <p:animMotion origin="layout" path="M 2.77778E-6 3.7037E-7 L -0.08143 0.11458 " pathEditMode="relative" rAng="0" ptsTypes="AA">
                                      <p:cBhvr>
                                        <p:cTn id="43" dur="1500" fill="hold"/>
                                        <p:tgtEl>
                                          <p:spTgt spid="30"/>
                                        </p:tgtEl>
                                        <p:attrNameLst>
                                          <p:attrName>ppt_x</p:attrName>
                                          <p:attrName>ppt_y</p:attrName>
                                        </p:attrNameLst>
                                      </p:cBhvr>
                                      <p:rCtr x="-4080" y="5718"/>
                                    </p:animMotion>
                                  </p:childTnLst>
                                </p:cTn>
                              </p:par>
                              <p:par>
                                <p:cTn id="44" presetID="42" presetClass="path" presetSubtype="0" accel="50000" decel="50000" fill="hold" nodeType="withEffect">
                                  <p:stCondLst>
                                    <p:cond delay="250"/>
                                  </p:stCondLst>
                                  <p:childTnLst>
                                    <p:animMotion origin="layout" path="M 3.33333E-6 3.7037E-7 L -0.08247 0.11458 " pathEditMode="relative" rAng="0" ptsTypes="AA">
                                      <p:cBhvr>
                                        <p:cTn id="45" dur="1500" fill="hold"/>
                                        <p:tgtEl>
                                          <p:spTgt spid="31"/>
                                        </p:tgtEl>
                                        <p:attrNameLst>
                                          <p:attrName>ppt_x</p:attrName>
                                          <p:attrName>ppt_y</p:attrName>
                                        </p:attrNameLst>
                                      </p:cBhvr>
                                      <p:rCtr x="-4132" y="5718"/>
                                    </p:animMotion>
                                  </p:childTnLst>
                                </p:cTn>
                              </p:par>
                              <p:par>
                                <p:cTn id="46" presetID="42" presetClass="path" presetSubtype="0" accel="50000" decel="50000" fill="hold" nodeType="withEffect">
                                  <p:stCondLst>
                                    <p:cond delay="250"/>
                                  </p:stCondLst>
                                  <p:childTnLst>
                                    <p:animMotion origin="layout" path="M -2.5E-6 7.40741E-7 L 0.13716 0.11829 " pathEditMode="relative" rAng="0" ptsTypes="AA">
                                      <p:cBhvr>
                                        <p:cTn id="47" dur="1500" fill="hold"/>
                                        <p:tgtEl>
                                          <p:spTgt spid="33"/>
                                        </p:tgtEl>
                                        <p:attrNameLst>
                                          <p:attrName>ppt_x</p:attrName>
                                          <p:attrName>ppt_y</p:attrName>
                                        </p:attrNameLst>
                                      </p:cBhvr>
                                      <p:rCtr x="6858" y="5903"/>
                                    </p:animMotion>
                                  </p:childTnLst>
                                </p:cTn>
                              </p:par>
                              <p:par>
                                <p:cTn id="48" presetID="42" presetClass="path" presetSubtype="0" accel="50000" decel="50000" fill="hold" nodeType="withEffect">
                                  <p:stCondLst>
                                    <p:cond delay="250"/>
                                  </p:stCondLst>
                                  <p:childTnLst>
                                    <p:animMotion origin="layout" path="M -1.94444E-6 7.40741E-7 L 0.14636 0.11829 " pathEditMode="relative" rAng="0" ptsTypes="AA">
                                      <p:cBhvr>
                                        <p:cTn id="49" dur="1500" fill="hold"/>
                                        <p:tgtEl>
                                          <p:spTgt spid="34"/>
                                        </p:tgtEl>
                                        <p:attrNameLst>
                                          <p:attrName>ppt_x</p:attrName>
                                          <p:attrName>ppt_y</p:attrName>
                                        </p:attrNameLst>
                                      </p:cBhvr>
                                      <p:rCtr x="7309" y="5903"/>
                                    </p:animMotion>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29"/>
                                        </p:tgtEl>
                                      </p:cBhvr>
                                    </p:animEffect>
                                    <p:set>
                                      <p:cBhvr>
                                        <p:cTn id="69" dur="1" fill="hold">
                                          <p:stCondLst>
                                            <p:cond delay="499"/>
                                          </p:stCondLst>
                                        </p:cTn>
                                        <p:tgtEl>
                                          <p:spTgt spid="29"/>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31"/>
                                        </p:tgtEl>
                                      </p:cBhvr>
                                    </p:animEffect>
                                    <p:set>
                                      <p:cBhvr>
                                        <p:cTn id="75" dur="1" fill="hold">
                                          <p:stCondLst>
                                            <p:cond delay="499"/>
                                          </p:stCondLst>
                                        </p:cTn>
                                        <p:tgtEl>
                                          <p:spTgt spid="31"/>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33"/>
                                        </p:tgtEl>
                                      </p:cBhvr>
                                    </p:animEffect>
                                    <p:set>
                                      <p:cBhvr>
                                        <p:cTn id="78" dur="1" fill="hold">
                                          <p:stCondLst>
                                            <p:cond delay="499"/>
                                          </p:stCondLst>
                                        </p:cTn>
                                        <p:tgtEl>
                                          <p:spTgt spid="33"/>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34"/>
                                        </p:tgtEl>
                                      </p:cBhvr>
                                    </p:animEffect>
                                    <p:set>
                                      <p:cBhvr>
                                        <p:cTn id="81"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37" grpId="0" animBg="1"/>
      <p:bldP spid="38" grpId="0" animBg="1"/>
      <p:bldP spid="39" grpId="0"/>
      <p:bldP spid="18"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A1F822-746E-4049-89D7-65250899029C}"/>
              </a:ext>
            </a:extLst>
          </p:cNvPr>
          <p:cNvSpPr>
            <a:spLocks noGrp="1"/>
          </p:cNvSpPr>
          <p:nvPr>
            <p:ph type="title"/>
          </p:nvPr>
        </p:nvSpPr>
        <p:spPr>
          <a:xfrm>
            <a:off x="2286000" y="301625"/>
            <a:ext cx="7410400" cy="1143000"/>
          </a:xfrm>
        </p:spPr>
        <p:txBody>
          <a:bodyPr/>
          <a:lstStyle/>
          <a:p>
            <a:r>
              <a:rPr lang="en-GB" dirty="0"/>
              <a:t>An overview of bar models </a:t>
            </a:r>
          </a:p>
        </p:txBody>
      </p:sp>
      <p:sp>
        <p:nvSpPr>
          <p:cNvPr id="5" name="Rectangle 4">
            <a:extLst>
              <a:ext uri="{FF2B5EF4-FFF2-40B4-BE49-F238E27FC236}">
                <a16:creationId xmlns:a16="http://schemas.microsoft.com/office/drawing/2014/main" id="{FC715546-B0F7-4120-8153-9B51097EF0C0}"/>
              </a:ext>
            </a:extLst>
          </p:cNvPr>
          <p:cNvSpPr/>
          <p:nvPr/>
        </p:nvSpPr>
        <p:spPr>
          <a:xfrm>
            <a:off x="191344" y="5602268"/>
            <a:ext cx="9073008" cy="400110"/>
          </a:xfrm>
          <a:prstGeom prst="rect">
            <a:avLst/>
          </a:prstGeom>
        </p:spPr>
        <p:txBody>
          <a:bodyPr wrap="square">
            <a:spAutoFit/>
          </a:bodyPr>
          <a:lstStyle/>
          <a:p>
            <a:pPr>
              <a:buNone/>
            </a:pPr>
            <a:r>
              <a:rPr lang="en-GB" sz="2000" i="1" u="sng" dirty="0">
                <a:solidFill>
                  <a:schemeClr val="tx2"/>
                </a:solidFill>
              </a:rPr>
              <a:t>https://www.ncetm.org.uk/classroom-resources/ca-the-bar-model/</a:t>
            </a:r>
          </a:p>
        </p:txBody>
      </p:sp>
      <p:sp>
        <p:nvSpPr>
          <p:cNvPr id="6" name="TextBox 5">
            <a:extLst>
              <a:ext uri="{FF2B5EF4-FFF2-40B4-BE49-F238E27FC236}">
                <a16:creationId xmlns:a16="http://schemas.microsoft.com/office/drawing/2014/main" id="{DE17AF45-EAB3-47C4-B80C-CBD7B98A1411}"/>
              </a:ext>
            </a:extLst>
          </p:cNvPr>
          <p:cNvSpPr txBox="1"/>
          <p:nvPr/>
        </p:nvSpPr>
        <p:spPr>
          <a:xfrm>
            <a:off x="8519592" y="1444625"/>
            <a:ext cx="3672408" cy="2308324"/>
          </a:xfrm>
          <a:prstGeom prst="rect">
            <a:avLst/>
          </a:prstGeom>
          <a:noFill/>
        </p:spPr>
        <p:txBody>
          <a:bodyPr wrap="square" rtlCol="0">
            <a:spAutoFit/>
          </a:bodyPr>
          <a:lstStyle/>
          <a:p>
            <a:pPr>
              <a:buNone/>
            </a:pPr>
            <a:r>
              <a:rPr lang="en-GB" sz="2400" dirty="0"/>
              <a:t>This section of the NCETM site has a helpful overview of how bar models can help to highlight mathematical structures.</a:t>
            </a:r>
          </a:p>
        </p:txBody>
      </p:sp>
      <p:pic>
        <p:nvPicPr>
          <p:cNvPr id="9" name="Picture 8">
            <a:extLst>
              <a:ext uri="{FF2B5EF4-FFF2-40B4-BE49-F238E27FC236}">
                <a16:creationId xmlns:a16="http://schemas.microsoft.com/office/drawing/2014/main" id="{2AC00E7B-8E3B-48C0-893C-F6C93593962F}"/>
              </a:ext>
            </a:extLst>
          </p:cNvPr>
          <p:cNvPicPr>
            <a:picLocks noChangeAspect="1"/>
          </p:cNvPicPr>
          <p:nvPr/>
        </p:nvPicPr>
        <p:blipFill>
          <a:blip r:embed="rId2"/>
          <a:stretch>
            <a:fillRect/>
          </a:stretch>
        </p:blipFill>
        <p:spPr>
          <a:xfrm>
            <a:off x="407368" y="1268761"/>
            <a:ext cx="7560840" cy="4179464"/>
          </a:xfrm>
          <a:prstGeom prst="rect">
            <a:avLst/>
          </a:prstGeom>
        </p:spPr>
      </p:pic>
    </p:spTree>
    <p:extLst>
      <p:ext uri="{BB962C8B-B14F-4D97-AF65-F5344CB8AC3E}">
        <p14:creationId xmlns:p14="http://schemas.microsoft.com/office/powerpoint/2010/main" val="927369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5699B2-1CDC-4614-A1B7-BD0697763600}"/>
              </a:ext>
            </a:extLst>
          </p:cNvPr>
          <p:cNvSpPr>
            <a:spLocks noGrp="1"/>
          </p:cNvSpPr>
          <p:nvPr>
            <p:ph idx="1"/>
          </p:nvPr>
        </p:nvSpPr>
        <p:spPr>
          <a:xfrm>
            <a:off x="28384" y="33405"/>
            <a:ext cx="11900263" cy="3538736"/>
          </a:xfrm>
        </p:spPr>
        <p:txBody>
          <a:bodyPr/>
          <a:lstStyle/>
          <a:p>
            <a:pPr marL="0" indent="0">
              <a:buNone/>
            </a:pPr>
            <a:r>
              <a:rPr lang="en-GB" dirty="0"/>
              <a:t>While these materials are part of the secondary PD materials, they provide a useful overview of representations and helpful Word documents that highlight uses for that representation.</a:t>
            </a:r>
          </a:p>
        </p:txBody>
      </p:sp>
      <p:pic>
        <p:nvPicPr>
          <p:cNvPr id="6" name="Picture 5">
            <a:extLst>
              <a:ext uri="{FF2B5EF4-FFF2-40B4-BE49-F238E27FC236}">
                <a16:creationId xmlns:a16="http://schemas.microsoft.com/office/drawing/2014/main" id="{921B8FF3-FB2C-4C0F-87DA-576BE4514D17}"/>
              </a:ext>
            </a:extLst>
          </p:cNvPr>
          <p:cNvPicPr>
            <a:picLocks noChangeAspect="1"/>
          </p:cNvPicPr>
          <p:nvPr/>
        </p:nvPicPr>
        <p:blipFill>
          <a:blip r:embed="rId3"/>
          <a:stretch>
            <a:fillRect/>
          </a:stretch>
        </p:blipFill>
        <p:spPr>
          <a:xfrm rot="706679">
            <a:off x="8839077" y="1988177"/>
            <a:ext cx="1820770" cy="2785581"/>
          </a:xfrm>
          <a:prstGeom prst="rect">
            <a:avLst/>
          </a:prstGeom>
        </p:spPr>
      </p:pic>
      <p:sp>
        <p:nvSpPr>
          <p:cNvPr id="7" name="Rectangle 6">
            <a:extLst>
              <a:ext uri="{FF2B5EF4-FFF2-40B4-BE49-F238E27FC236}">
                <a16:creationId xmlns:a16="http://schemas.microsoft.com/office/drawing/2014/main" id="{364266C7-54BE-44D0-81F9-2667FA059F4A}"/>
              </a:ext>
            </a:extLst>
          </p:cNvPr>
          <p:cNvSpPr/>
          <p:nvPr/>
        </p:nvSpPr>
        <p:spPr>
          <a:xfrm>
            <a:off x="28384" y="6093297"/>
            <a:ext cx="8568952" cy="646331"/>
          </a:xfrm>
          <a:prstGeom prst="rect">
            <a:avLst/>
          </a:prstGeom>
        </p:spPr>
        <p:txBody>
          <a:bodyPr wrap="square">
            <a:spAutoFit/>
          </a:bodyPr>
          <a:lstStyle/>
          <a:p>
            <a:pPr>
              <a:buNone/>
            </a:pPr>
            <a:r>
              <a:rPr lang="en-GB" sz="1800" i="1" u="sng" dirty="0">
                <a:solidFill>
                  <a:schemeClr val="tx2"/>
                </a:solidFill>
              </a:rPr>
              <a:t>https://www.ncetm.org.uk/classroom-resources/secmm-using-mathematical-representations-at-ks3/</a:t>
            </a:r>
          </a:p>
        </p:txBody>
      </p:sp>
      <p:pic>
        <p:nvPicPr>
          <p:cNvPr id="4" name="Picture 3">
            <a:extLst>
              <a:ext uri="{FF2B5EF4-FFF2-40B4-BE49-F238E27FC236}">
                <a16:creationId xmlns:a16="http://schemas.microsoft.com/office/drawing/2014/main" id="{7488F09C-D7A2-420D-9261-502136048204}"/>
              </a:ext>
            </a:extLst>
          </p:cNvPr>
          <p:cNvPicPr>
            <a:picLocks noChangeAspect="1"/>
          </p:cNvPicPr>
          <p:nvPr/>
        </p:nvPicPr>
        <p:blipFill>
          <a:blip r:embed="rId4"/>
          <a:stretch>
            <a:fillRect/>
          </a:stretch>
        </p:blipFill>
        <p:spPr>
          <a:xfrm>
            <a:off x="263353" y="1600937"/>
            <a:ext cx="6749777" cy="3560059"/>
          </a:xfrm>
          <a:prstGeom prst="rect">
            <a:avLst/>
          </a:prstGeom>
        </p:spPr>
      </p:pic>
    </p:spTree>
    <p:extLst>
      <p:ext uri="{BB962C8B-B14F-4D97-AF65-F5344CB8AC3E}">
        <p14:creationId xmlns:p14="http://schemas.microsoft.com/office/powerpoint/2010/main" val="1765509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366C3-8D2D-40AF-9A23-69922DF54658}"/>
              </a:ext>
            </a:extLst>
          </p:cNvPr>
          <p:cNvSpPr>
            <a:spLocks noGrp="1"/>
          </p:cNvSpPr>
          <p:nvPr>
            <p:ph type="title"/>
          </p:nvPr>
        </p:nvSpPr>
        <p:spPr/>
        <p:txBody>
          <a:bodyPr/>
          <a:lstStyle/>
          <a:p>
            <a:r>
              <a:rPr lang="en-GB" dirty="0"/>
              <a:t>This unit is designed to:</a:t>
            </a:r>
          </a:p>
        </p:txBody>
      </p:sp>
      <p:sp>
        <p:nvSpPr>
          <p:cNvPr id="3" name="Content Placeholder 2">
            <a:extLst>
              <a:ext uri="{FF2B5EF4-FFF2-40B4-BE49-F238E27FC236}">
                <a16:creationId xmlns:a16="http://schemas.microsoft.com/office/drawing/2014/main" id="{481938F0-844A-45EB-AEDC-1A75939A8F53}"/>
              </a:ext>
            </a:extLst>
          </p:cNvPr>
          <p:cNvSpPr>
            <a:spLocks noGrp="1"/>
          </p:cNvSpPr>
          <p:nvPr>
            <p:ph idx="1"/>
          </p:nvPr>
        </p:nvSpPr>
        <p:spPr/>
        <p:txBody>
          <a:bodyPr/>
          <a:lstStyle/>
          <a:p>
            <a:pPr eaLnBrk="1" hangingPunct="1">
              <a:buFont typeface="Arial" panose="020B0604020202020204" pitchFamily="34" charset="0"/>
              <a:buChar char="•"/>
            </a:pPr>
            <a:r>
              <a:rPr lang="en-US" altLang="en-US" sz="2800" dirty="0"/>
              <a:t>identify what we mean by Representation and Structure</a:t>
            </a:r>
          </a:p>
          <a:p>
            <a:pPr eaLnBrk="1" hangingPunct="1">
              <a:buFont typeface="Arial" panose="020B0604020202020204" pitchFamily="34" charset="0"/>
              <a:buChar char="•"/>
            </a:pPr>
            <a:endParaRPr lang="en-US" altLang="en-US" sz="2800" dirty="0"/>
          </a:p>
          <a:p>
            <a:pPr eaLnBrk="1" hangingPunct="1">
              <a:buFont typeface="Arial" panose="020B0604020202020204" pitchFamily="34" charset="0"/>
              <a:buChar char="•"/>
            </a:pPr>
            <a:r>
              <a:rPr lang="en-US" altLang="en-US" sz="2800" dirty="0"/>
              <a:t>identify why representations and structures are important aspects of mathematics pedagogy</a:t>
            </a:r>
          </a:p>
          <a:p>
            <a:pPr eaLnBrk="1" hangingPunct="1">
              <a:buFont typeface="Arial" panose="020B0604020202020204" pitchFamily="34" charset="0"/>
              <a:buChar char="•"/>
            </a:pPr>
            <a:endParaRPr lang="en-US" altLang="en-US" sz="2800" dirty="0"/>
          </a:p>
          <a:p>
            <a:pPr eaLnBrk="1" hangingPunct="1">
              <a:buFont typeface="Arial" panose="020B0604020202020204" pitchFamily="34" charset="0"/>
              <a:buChar char="•"/>
            </a:pPr>
            <a:r>
              <a:rPr lang="en-US" altLang="en-US" sz="2800" dirty="0"/>
              <a:t>identify how to select appropriate representations for a given structure of mathematics. </a:t>
            </a:r>
          </a:p>
          <a:p>
            <a:endParaRPr lang="en-GB" dirty="0"/>
          </a:p>
        </p:txBody>
      </p:sp>
    </p:spTree>
    <p:extLst>
      <p:ext uri="{BB962C8B-B14F-4D97-AF65-F5344CB8AC3E}">
        <p14:creationId xmlns:p14="http://schemas.microsoft.com/office/powerpoint/2010/main" val="32343288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5E8CE3-F1ED-444D-A554-887D7378B6A6}"/>
              </a:ext>
            </a:extLst>
          </p:cNvPr>
          <p:cNvSpPr>
            <a:spLocks noGrp="1"/>
          </p:cNvSpPr>
          <p:nvPr>
            <p:ph type="title"/>
          </p:nvPr>
        </p:nvSpPr>
        <p:spPr>
          <a:xfrm>
            <a:off x="191344" y="178296"/>
            <a:ext cx="7924800" cy="936104"/>
          </a:xfrm>
        </p:spPr>
        <p:txBody>
          <a:bodyPr/>
          <a:lstStyle/>
          <a:p>
            <a:r>
              <a:rPr lang="en-GB" dirty="0"/>
              <a:t>Key Messages</a:t>
            </a:r>
          </a:p>
        </p:txBody>
      </p:sp>
      <p:sp>
        <p:nvSpPr>
          <p:cNvPr id="5" name="Content Placeholder 4">
            <a:extLst>
              <a:ext uri="{FF2B5EF4-FFF2-40B4-BE49-F238E27FC236}">
                <a16:creationId xmlns:a16="http://schemas.microsoft.com/office/drawing/2014/main" id="{4A3BB983-89DC-46FC-9D97-E5F2C93DB17A}"/>
              </a:ext>
            </a:extLst>
          </p:cNvPr>
          <p:cNvSpPr>
            <a:spLocks noGrp="1"/>
          </p:cNvSpPr>
          <p:nvPr>
            <p:ph idx="1"/>
          </p:nvPr>
        </p:nvSpPr>
        <p:spPr>
          <a:xfrm>
            <a:off x="226399" y="1139252"/>
            <a:ext cx="11702249" cy="4666012"/>
          </a:xfrm>
        </p:spPr>
        <p:txBody>
          <a:bodyPr>
            <a:normAutofit/>
          </a:bodyPr>
          <a:lstStyle/>
          <a:p>
            <a:pPr marL="457200" indent="-457200">
              <a:buFont typeface="+mj-lt"/>
              <a:buAutoNum type="arabicPeriod"/>
            </a:pPr>
            <a:r>
              <a:rPr lang="en-GB" sz="2200" dirty="0"/>
              <a:t>The representation needs to clearly show the concept being taught, and in particular the key difficulty point.</a:t>
            </a:r>
            <a:r>
              <a:rPr lang="en-GB" sz="2200" b="1" dirty="0"/>
              <a:t> It exposes the structure.</a:t>
            </a:r>
          </a:p>
          <a:p>
            <a:pPr marL="457200" indent="-457200">
              <a:buFont typeface="+mj-lt"/>
              <a:buAutoNum type="arabicPeriod"/>
            </a:pPr>
            <a:r>
              <a:rPr lang="en-GB" sz="2200" dirty="0"/>
              <a:t>In the end, the </a:t>
            </a:r>
            <a:r>
              <a:rPr lang="en-GB" sz="2200" b="1" dirty="0"/>
              <a:t>students need to be able to do the maths without the representation.</a:t>
            </a:r>
          </a:p>
          <a:p>
            <a:pPr marL="457200" indent="-457200">
              <a:buFont typeface="+mj-lt"/>
              <a:buAutoNum type="arabicPeriod"/>
            </a:pPr>
            <a:r>
              <a:rPr lang="en-GB" sz="2200" i="1" dirty="0"/>
              <a:t>A stem sentence describes the representation and helps the students move to working in the abstract (“ten tenths is equivalent to one whole”) and could be seen as a representation in itself.</a:t>
            </a:r>
          </a:p>
          <a:p>
            <a:pPr marL="457200" indent="-457200">
              <a:buFont typeface="+mj-lt"/>
              <a:buAutoNum type="arabicPeriod"/>
            </a:pPr>
            <a:r>
              <a:rPr lang="en-GB" sz="2200" dirty="0"/>
              <a:t>There will be some key representations which the students will meet time and again.</a:t>
            </a:r>
          </a:p>
          <a:p>
            <a:pPr marL="457200" indent="-457200">
              <a:buFont typeface="+mj-lt"/>
              <a:buAutoNum type="arabicPeriod"/>
            </a:pPr>
            <a:r>
              <a:rPr lang="en-GB" sz="2200" b="1" dirty="0"/>
              <a:t>Pattern and structure are related but different</a:t>
            </a:r>
            <a:r>
              <a:rPr lang="en-GB" sz="2200" dirty="0"/>
              <a:t>: students may have seen a pattern without understanding the structure which causes that pattern.</a:t>
            </a:r>
          </a:p>
          <a:p>
            <a:endParaRPr lang="en-GB" sz="2200" dirty="0"/>
          </a:p>
        </p:txBody>
      </p:sp>
    </p:spTree>
    <p:extLst>
      <p:ext uri="{BB962C8B-B14F-4D97-AF65-F5344CB8AC3E}">
        <p14:creationId xmlns:p14="http://schemas.microsoft.com/office/powerpoint/2010/main" val="1009671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D7C8-36BE-4FA7-B2B6-562011A9DD3D}"/>
              </a:ext>
            </a:extLst>
          </p:cNvPr>
          <p:cNvSpPr>
            <a:spLocks noGrp="1"/>
          </p:cNvSpPr>
          <p:nvPr>
            <p:ph type="title"/>
          </p:nvPr>
        </p:nvSpPr>
        <p:spPr>
          <a:xfrm>
            <a:off x="263352" y="262388"/>
            <a:ext cx="11665296" cy="1512168"/>
          </a:xfrm>
        </p:spPr>
        <p:txBody>
          <a:bodyPr/>
          <a:lstStyle/>
          <a:p>
            <a:r>
              <a:rPr lang="en-GB" dirty="0"/>
              <a:t>Further support is available to you as you move into your teaching career </a:t>
            </a:r>
          </a:p>
        </p:txBody>
      </p:sp>
      <p:sp>
        <p:nvSpPr>
          <p:cNvPr id="3" name="Content Placeholder 2">
            <a:extLst>
              <a:ext uri="{FF2B5EF4-FFF2-40B4-BE49-F238E27FC236}">
                <a16:creationId xmlns:a16="http://schemas.microsoft.com/office/drawing/2014/main" id="{DCB1920A-9E30-46F6-9178-77DD909E0B78}"/>
              </a:ext>
            </a:extLst>
          </p:cNvPr>
          <p:cNvSpPr>
            <a:spLocks noGrp="1"/>
          </p:cNvSpPr>
          <p:nvPr>
            <p:ph idx="1"/>
          </p:nvPr>
        </p:nvSpPr>
        <p:spPr>
          <a:xfrm>
            <a:off x="263352" y="1449460"/>
            <a:ext cx="11665296" cy="3165349"/>
          </a:xfrm>
        </p:spPr>
        <p:txBody>
          <a:bodyPr vert="horz" lIns="91440" tIns="45720" rIns="91440" bIns="45720" rtlCol="0" anchor="t">
            <a:normAutofit/>
          </a:bodyPr>
          <a:lstStyle/>
          <a:p>
            <a:r>
              <a:rPr lang="en-GB" dirty="0">
                <a:latin typeface="Arial"/>
                <a:cs typeface="Arial"/>
              </a:rPr>
              <a:t>Ensure you have bookmarked the NCETM website. This will give you to access to centrally produced resources, e.g. PD materials.</a:t>
            </a:r>
          </a:p>
          <a:p>
            <a:pPr>
              <a:buFont typeface="Arial" panose="020B0604020202020204" pitchFamily="34" charset="0"/>
              <a:buChar char="•"/>
            </a:pPr>
            <a:r>
              <a:rPr lang="en-GB" dirty="0"/>
              <a:t>Ensure you register with your local maths hub. This will give you access to ongoing professional development.</a:t>
            </a:r>
          </a:p>
        </p:txBody>
      </p:sp>
      <p:sp>
        <p:nvSpPr>
          <p:cNvPr id="6" name="Rectangle 5">
            <a:extLst>
              <a:ext uri="{FF2B5EF4-FFF2-40B4-BE49-F238E27FC236}">
                <a16:creationId xmlns:a16="http://schemas.microsoft.com/office/drawing/2014/main" id="{788599FA-9D31-4600-84E5-0446A701CDDA}"/>
              </a:ext>
            </a:extLst>
          </p:cNvPr>
          <p:cNvSpPr/>
          <p:nvPr/>
        </p:nvSpPr>
        <p:spPr>
          <a:xfrm>
            <a:off x="263352" y="3513785"/>
            <a:ext cx="7056784" cy="830997"/>
          </a:xfrm>
          <a:prstGeom prst="rect">
            <a:avLst/>
          </a:prstGeom>
        </p:spPr>
        <p:txBody>
          <a:bodyPr wrap="square">
            <a:spAutoFit/>
          </a:bodyPr>
          <a:lstStyle/>
          <a:p>
            <a:pPr marL="355600" indent="-355600">
              <a:buFont typeface="Arial" panose="020B0604020202020204" pitchFamily="34" charset="0"/>
              <a:buChar char="•"/>
            </a:pPr>
            <a:r>
              <a:rPr lang="en-GB" sz="2400" dirty="0"/>
              <a:t>NCETM Mastery microsite: https://www.ncetm.org.uk/teaching-for-mastery/</a:t>
            </a:r>
          </a:p>
        </p:txBody>
      </p:sp>
      <p:pic>
        <p:nvPicPr>
          <p:cNvPr id="7" name="Picture 6">
            <a:extLst>
              <a:ext uri="{FF2B5EF4-FFF2-40B4-BE49-F238E27FC236}">
                <a16:creationId xmlns:a16="http://schemas.microsoft.com/office/drawing/2014/main" id="{02698B77-EDC8-4E01-81B6-3554976ACEF5}"/>
              </a:ext>
            </a:extLst>
          </p:cNvPr>
          <p:cNvPicPr>
            <a:picLocks noChangeAspect="1"/>
          </p:cNvPicPr>
          <p:nvPr/>
        </p:nvPicPr>
        <p:blipFill>
          <a:blip r:embed="rId3"/>
          <a:stretch>
            <a:fillRect/>
          </a:stretch>
        </p:blipFill>
        <p:spPr>
          <a:xfrm>
            <a:off x="263353" y="4335503"/>
            <a:ext cx="5832648" cy="2364063"/>
          </a:xfrm>
          <a:prstGeom prst="rect">
            <a:avLst/>
          </a:prstGeom>
        </p:spPr>
      </p:pic>
    </p:spTree>
    <p:extLst>
      <p:ext uri="{BB962C8B-B14F-4D97-AF65-F5344CB8AC3E}">
        <p14:creationId xmlns:p14="http://schemas.microsoft.com/office/powerpoint/2010/main" val="613771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DF577-127C-46CB-B09C-FECDC206E9C4}"/>
              </a:ext>
            </a:extLst>
          </p:cNvPr>
          <p:cNvSpPr>
            <a:spLocks noGrp="1"/>
          </p:cNvSpPr>
          <p:nvPr>
            <p:ph type="title"/>
          </p:nvPr>
        </p:nvSpPr>
        <p:spPr>
          <a:xfrm>
            <a:off x="119336" y="211086"/>
            <a:ext cx="7924800" cy="919709"/>
          </a:xfrm>
        </p:spPr>
        <p:txBody>
          <a:bodyPr/>
          <a:lstStyle/>
          <a:p>
            <a:r>
              <a:rPr lang="en-GB" sz="2800" dirty="0"/>
              <a:t>References and more information</a:t>
            </a:r>
          </a:p>
        </p:txBody>
      </p:sp>
      <p:sp>
        <p:nvSpPr>
          <p:cNvPr id="5" name="Content Placeholder 1">
            <a:extLst>
              <a:ext uri="{FF2B5EF4-FFF2-40B4-BE49-F238E27FC236}">
                <a16:creationId xmlns:a16="http://schemas.microsoft.com/office/drawing/2014/main" id="{29F7F196-1DA4-46E4-A2E2-AAA3DD3B6F66}"/>
              </a:ext>
            </a:extLst>
          </p:cNvPr>
          <p:cNvSpPr>
            <a:spLocks noGrp="1"/>
          </p:cNvSpPr>
          <p:nvPr>
            <p:ph idx="1"/>
          </p:nvPr>
        </p:nvSpPr>
        <p:spPr>
          <a:xfrm>
            <a:off x="263352" y="980728"/>
            <a:ext cx="11593288" cy="5184576"/>
          </a:xfrm>
        </p:spPr>
        <p:txBody>
          <a:bodyPr>
            <a:normAutofit fontScale="92500" lnSpcReduction="10000"/>
          </a:bodyPr>
          <a:lstStyle/>
          <a:p>
            <a:r>
              <a:rPr lang="en-GB" sz="1800" dirty="0"/>
              <a:t>Bruner, J. S. (1966) </a:t>
            </a:r>
            <a:r>
              <a:rPr lang="en-GB" sz="1800" i="1" dirty="0"/>
              <a:t>Toward a theory of instruction.</a:t>
            </a:r>
            <a:r>
              <a:rPr lang="en-GB" sz="1800" dirty="0"/>
              <a:t> Cambridge Massachusetts: </a:t>
            </a:r>
            <a:r>
              <a:rPr lang="en-GB" sz="1800" dirty="0" err="1"/>
              <a:t>Belknap</a:t>
            </a:r>
            <a:r>
              <a:rPr lang="en-GB" sz="1800" dirty="0"/>
              <a:t> Press of Harvard University Press.</a:t>
            </a:r>
          </a:p>
          <a:p>
            <a:r>
              <a:rPr lang="en-GB" sz="1800" dirty="0"/>
              <a:t>EEF. (2017) </a:t>
            </a:r>
            <a:r>
              <a:rPr lang="en-GB" sz="1800" i="1" dirty="0"/>
              <a:t>Improving Mathematics in Key Stages 2 and 3 - guidance report.</a:t>
            </a:r>
            <a:r>
              <a:rPr lang="en-GB" sz="1800" dirty="0"/>
              <a:t> Online: Education Endowment Foundation.</a:t>
            </a:r>
          </a:p>
          <a:p>
            <a:r>
              <a:rPr lang="en-GB" sz="1800" dirty="0"/>
              <a:t>EEF. (2020) </a:t>
            </a:r>
            <a:r>
              <a:rPr lang="en-GB" sz="1800" i="1" dirty="0"/>
              <a:t>Improving Mathematics in the Early Years and Key Stage 1 - guidance report.</a:t>
            </a:r>
            <a:r>
              <a:rPr lang="en-GB" sz="1800" dirty="0"/>
              <a:t> Online: Education Endowment Foundation.</a:t>
            </a:r>
          </a:p>
          <a:p>
            <a:r>
              <a:rPr lang="en-GB" sz="1800" dirty="0"/>
              <a:t>Griffiths, R., Back, J. and Gifford, S. (2016) </a:t>
            </a:r>
            <a:r>
              <a:rPr lang="en-GB" sz="1800" i="1" dirty="0"/>
              <a:t>Making Numbers.</a:t>
            </a:r>
            <a:r>
              <a:rPr lang="en-GB" sz="1800" dirty="0"/>
              <a:t> Oxford: OUP.</a:t>
            </a:r>
          </a:p>
          <a:p>
            <a:r>
              <a:rPr lang="en-GB" sz="1800" dirty="0"/>
              <a:t>Haylock, D. and Thangata, F. (2007) 'Making connections.' </a:t>
            </a:r>
            <a:r>
              <a:rPr lang="en-GB" sz="1800" i="1" dirty="0"/>
              <a:t>In</a:t>
            </a:r>
            <a:r>
              <a:rPr lang="en-GB" sz="1800" dirty="0"/>
              <a:t> Haylock, D. and Thangata, F. (eds.) </a:t>
            </a:r>
            <a:r>
              <a:rPr lang="en-GB" sz="1800" i="1" dirty="0"/>
              <a:t>Key concepts in teaching primary mathematics</a:t>
            </a:r>
            <a:r>
              <a:rPr lang="en-GB" sz="1800" dirty="0"/>
              <a:t>. London: SAGE Publications, pp. 109-111.</a:t>
            </a:r>
          </a:p>
          <a:p>
            <a:r>
              <a:rPr lang="en-GB" sz="1800" dirty="0"/>
              <a:t>Leong, Y. H., Ho, W. K. and Cheng, L. P. (2015) 'Concrete-Pictorial-Abstract: Surveying its origins and charting its future.' </a:t>
            </a:r>
            <a:r>
              <a:rPr lang="en-GB" sz="1800" i="1" dirty="0"/>
              <a:t>The Mathematics Educator</a:t>
            </a:r>
            <a:r>
              <a:rPr lang="en-GB" sz="1800" dirty="0"/>
              <a:t>, 16(1) pp. 1-18.</a:t>
            </a:r>
          </a:p>
          <a:p>
            <a:r>
              <a:rPr lang="en-GB" sz="1800" dirty="0"/>
              <a:t>Ma, L. (2010) </a:t>
            </a:r>
            <a:r>
              <a:rPr lang="en-GB" sz="1800" i="1" dirty="0"/>
              <a:t>Knowing and teaching elementary mathematics: teachers' understanding of fundamental mathematics in China and the United States.</a:t>
            </a:r>
            <a:r>
              <a:rPr lang="en-GB" sz="1800" dirty="0"/>
              <a:t> New York: Routledge.</a:t>
            </a:r>
          </a:p>
          <a:p>
            <a:pPr>
              <a:buNone/>
            </a:pPr>
            <a:r>
              <a:rPr lang="en-GB" sz="1800" dirty="0"/>
              <a:t>NCETM. (2019) </a:t>
            </a:r>
            <a:r>
              <a:rPr lang="en-GB" sz="1800" i="1" dirty="0"/>
              <a:t>Five big ideas in teaching for mastery</a:t>
            </a:r>
            <a:r>
              <a:rPr lang="en-GB" sz="1800" dirty="0"/>
              <a:t>. [Online] [Accessed on 11 September 2020] </a:t>
            </a:r>
            <a:r>
              <a:rPr lang="en-GB" sz="1800" i="1" u="sng" dirty="0">
                <a:solidFill>
                  <a:schemeClr val="tx2"/>
                </a:solidFill>
              </a:rPr>
              <a:t>https://www.ncetm.org.uk/teaching-for-mastery/mastery-explained/five-big-ideas-in-teaching-for-mastery/</a:t>
            </a:r>
            <a:endParaRPr lang="en-GB" sz="2000" dirty="0"/>
          </a:p>
          <a:p>
            <a:r>
              <a:rPr lang="en-GB" sz="1800" dirty="0"/>
              <a:t>Rowland, T., Turner, F., Thwaites, A. and </a:t>
            </a:r>
            <a:r>
              <a:rPr lang="en-GB" sz="1800" dirty="0" err="1"/>
              <a:t>Huckstep</a:t>
            </a:r>
            <a:r>
              <a:rPr lang="en-GB" sz="1800" dirty="0"/>
              <a:t>, P. (2009) </a:t>
            </a:r>
            <a:r>
              <a:rPr lang="en-GB" sz="1800" i="1" dirty="0"/>
              <a:t>Developing primary mathematics teaching: reflecting on practice with the knowledge quartet.</a:t>
            </a:r>
            <a:r>
              <a:rPr lang="en-GB" sz="1800" dirty="0"/>
              <a:t> Los Angeles: SAGE.</a:t>
            </a:r>
          </a:p>
          <a:p>
            <a:r>
              <a:rPr lang="en-GB" sz="1800" dirty="0"/>
              <a:t>Willingham, D. T. (2017) 'Do manipulatives help students learn?' </a:t>
            </a:r>
            <a:r>
              <a:rPr lang="en-GB" sz="1800" i="1" dirty="0"/>
              <a:t>American Educator</a:t>
            </a:r>
            <a:r>
              <a:rPr lang="en-GB" sz="1800" dirty="0"/>
              <a:t>, Fall 2017 pp. 25-30, 40.</a:t>
            </a:r>
          </a:p>
          <a:p>
            <a:endParaRPr lang="en-GB" sz="1600" dirty="0"/>
          </a:p>
          <a:p>
            <a:endParaRPr lang="en-GB" sz="2800" dirty="0"/>
          </a:p>
        </p:txBody>
      </p:sp>
    </p:spTree>
    <p:extLst>
      <p:ext uri="{BB962C8B-B14F-4D97-AF65-F5344CB8AC3E}">
        <p14:creationId xmlns:p14="http://schemas.microsoft.com/office/powerpoint/2010/main" val="555582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5B6D08-8340-4A5F-B23B-507C0A781597}"/>
              </a:ext>
            </a:extLst>
          </p:cNvPr>
          <p:cNvSpPr>
            <a:spLocks noGrp="1"/>
          </p:cNvSpPr>
          <p:nvPr>
            <p:ph idx="1"/>
          </p:nvPr>
        </p:nvSpPr>
        <p:spPr>
          <a:xfrm>
            <a:off x="202900" y="1052736"/>
            <a:ext cx="11797756" cy="3322712"/>
          </a:xfrm>
        </p:spPr>
        <p:txBody>
          <a:bodyPr vert="horz" lIns="91440" tIns="45720" rIns="91440" bIns="45720" rtlCol="0" anchor="t">
            <a:normAutofit/>
          </a:bodyPr>
          <a:lstStyle/>
          <a:p>
            <a:endParaRPr lang="en-GB" sz="2800" b="1" dirty="0"/>
          </a:p>
          <a:p>
            <a:pPr marL="0" indent="0">
              <a:buNone/>
            </a:pPr>
            <a:br>
              <a:rPr lang="en-GB" sz="2800" dirty="0"/>
            </a:br>
            <a:r>
              <a:rPr lang="en-GB" sz="2800" dirty="0"/>
              <a:t>Representations used in lessons expose the mathematical structure being taught, the aim being that students can do the maths without recourse to the representation.</a:t>
            </a:r>
          </a:p>
        </p:txBody>
      </p:sp>
      <p:sp>
        <p:nvSpPr>
          <p:cNvPr id="3" name="Title 2">
            <a:extLst>
              <a:ext uri="{FF2B5EF4-FFF2-40B4-BE49-F238E27FC236}">
                <a16:creationId xmlns:a16="http://schemas.microsoft.com/office/drawing/2014/main" id="{306DF065-3ED1-467C-8F2B-F3F421EFC9F8}"/>
              </a:ext>
            </a:extLst>
          </p:cNvPr>
          <p:cNvSpPr>
            <a:spLocks noGrp="1"/>
          </p:cNvSpPr>
          <p:nvPr>
            <p:ph type="title"/>
          </p:nvPr>
        </p:nvSpPr>
        <p:spPr>
          <a:xfrm>
            <a:off x="191344" y="188640"/>
            <a:ext cx="11233248" cy="1143000"/>
          </a:xfrm>
        </p:spPr>
        <p:txBody>
          <a:bodyPr/>
          <a:lstStyle/>
          <a:p>
            <a:r>
              <a:rPr lang="en-GB" sz="3200" dirty="0"/>
              <a:t>What do we mean by Representation and Structure?</a:t>
            </a:r>
          </a:p>
        </p:txBody>
      </p:sp>
      <p:sp>
        <p:nvSpPr>
          <p:cNvPr id="4" name="TextBox 3">
            <a:extLst>
              <a:ext uri="{FF2B5EF4-FFF2-40B4-BE49-F238E27FC236}">
                <a16:creationId xmlns:a16="http://schemas.microsoft.com/office/drawing/2014/main" id="{D9B0B092-4AA6-4355-B79E-F778878C0839}"/>
              </a:ext>
            </a:extLst>
          </p:cNvPr>
          <p:cNvSpPr txBox="1"/>
          <p:nvPr/>
        </p:nvSpPr>
        <p:spPr>
          <a:xfrm>
            <a:off x="335360" y="5239544"/>
            <a:ext cx="8928992" cy="830997"/>
          </a:xfrm>
          <a:prstGeom prst="rect">
            <a:avLst/>
          </a:prstGeom>
          <a:noFill/>
        </p:spPr>
        <p:txBody>
          <a:bodyPr wrap="square" rtlCol="0">
            <a:spAutoFit/>
          </a:bodyPr>
          <a:lstStyle/>
          <a:p>
            <a:pPr>
              <a:buNone/>
            </a:pPr>
            <a:r>
              <a:rPr lang="en-GB" sz="2400" i="1" u="sng" dirty="0">
                <a:solidFill>
                  <a:schemeClr val="tx2"/>
                </a:solidFill>
              </a:rPr>
              <a:t>https://www.ncetm.org.uk/teaching-for-mastery/mastery-explained/five-big-ideas-in-teaching-for-mastery/</a:t>
            </a:r>
            <a:endParaRPr lang="en-GB" dirty="0"/>
          </a:p>
        </p:txBody>
      </p:sp>
    </p:spTree>
    <p:extLst>
      <p:ext uri="{BB962C8B-B14F-4D97-AF65-F5344CB8AC3E}">
        <p14:creationId xmlns:p14="http://schemas.microsoft.com/office/powerpoint/2010/main" val="22259364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87E56A-1673-4202-9D8B-3C6500FACD6F}"/>
              </a:ext>
            </a:extLst>
          </p:cNvPr>
          <p:cNvSpPr>
            <a:spLocks noGrp="1"/>
          </p:cNvSpPr>
          <p:nvPr>
            <p:ph type="title"/>
          </p:nvPr>
        </p:nvSpPr>
        <p:spPr>
          <a:xfrm>
            <a:off x="1879948" y="3140968"/>
            <a:ext cx="8432105" cy="1143000"/>
          </a:xfrm>
        </p:spPr>
        <p:txBody>
          <a:bodyPr>
            <a:normAutofit fontScale="90000"/>
          </a:bodyPr>
          <a:lstStyle/>
          <a:p>
            <a:r>
              <a:rPr lang="en-GB" dirty="0"/>
              <a:t>How would you show this calculation?</a:t>
            </a:r>
            <a:br>
              <a:rPr lang="en-GB" dirty="0"/>
            </a:br>
            <a:endParaRPr lang="en-GB" dirty="0"/>
          </a:p>
        </p:txBody>
      </p:sp>
      <p:pic>
        <p:nvPicPr>
          <p:cNvPr id="2" name="Recorded Sound">
            <a:hlinkClick r:id="" action="ppaction://media"/>
            <a:extLst>
              <a:ext uri="{FF2B5EF4-FFF2-40B4-BE49-F238E27FC236}">
                <a16:creationId xmlns:a16="http://schemas.microsoft.com/office/drawing/2014/main" id="{09274745-D1F5-4209-A84A-6603FAB9F39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95600" y="1162513"/>
            <a:ext cx="609600" cy="978768"/>
          </a:xfrm>
          <a:prstGeom prst="rect">
            <a:avLst/>
          </a:prstGeom>
        </p:spPr>
      </p:pic>
    </p:spTree>
    <p:extLst>
      <p:ext uri="{BB962C8B-B14F-4D97-AF65-F5344CB8AC3E}">
        <p14:creationId xmlns:p14="http://schemas.microsoft.com/office/powerpoint/2010/main" val="13585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2A6158-E40A-4953-8AC3-AB5E8230C223}"/>
              </a:ext>
            </a:extLst>
          </p:cNvPr>
          <p:cNvSpPr>
            <a:spLocks noGrp="1"/>
          </p:cNvSpPr>
          <p:nvPr>
            <p:ph idx="1"/>
          </p:nvPr>
        </p:nvSpPr>
        <p:spPr>
          <a:xfrm>
            <a:off x="479376" y="1129951"/>
            <a:ext cx="11305256" cy="4577680"/>
          </a:xfrm>
        </p:spPr>
        <p:txBody>
          <a:bodyPr vert="horz" lIns="91440" tIns="45720" rIns="91440" bIns="45720" rtlCol="0" anchor="t">
            <a:normAutofit/>
          </a:bodyPr>
          <a:lstStyle/>
          <a:p>
            <a:r>
              <a:rPr lang="en-GB" dirty="0">
                <a:latin typeface="Arial"/>
                <a:cs typeface="Arial"/>
              </a:rPr>
              <a:t>A manipulative is an object that children or practitioners can interact with and move to represent mathematical ideas. Manipulatives could include everyday objects such as pine cones, buttons, and small toys as well as resources like interlocking cubes, Cuisenaire</a:t>
            </a:r>
            <a:r>
              <a:rPr lang="en-GB" baseline="30000" dirty="0">
                <a:latin typeface="Arial"/>
                <a:cs typeface="Arial"/>
              </a:rPr>
              <a:t>®</a:t>
            </a:r>
            <a:r>
              <a:rPr lang="en-GB" dirty="0">
                <a:latin typeface="Arial"/>
                <a:cs typeface="Arial"/>
              </a:rPr>
              <a:t> rods, Dienes blocks, and building blocks. </a:t>
            </a:r>
            <a:endParaRPr lang="en-GB" dirty="0"/>
          </a:p>
          <a:p>
            <a:pPr>
              <a:buFont typeface="Arial" panose="020B0604020202020204" pitchFamily="34" charset="0"/>
              <a:buChar char="•"/>
            </a:pPr>
            <a:r>
              <a:rPr lang="en-GB" dirty="0"/>
              <a:t>A ‘representation’ refers to a particular form in which mathematics is presented. Representations include informal drawings, mathematical symbols, and more formal diagrams, such as a number line or graph.</a:t>
            </a:r>
          </a:p>
          <a:p>
            <a:endParaRPr lang="en-GB" dirty="0"/>
          </a:p>
          <a:p>
            <a:pPr marL="0" indent="0">
              <a:buNone/>
            </a:pPr>
            <a:r>
              <a:rPr lang="en-GB" sz="1800" dirty="0"/>
              <a:t>EEF. (2020) </a:t>
            </a:r>
            <a:r>
              <a:rPr lang="en-GB" sz="1800" i="1" dirty="0"/>
              <a:t>Improving Mathematics in the Early Years and Key Stage 1 - guidance report.</a:t>
            </a:r>
            <a:r>
              <a:rPr lang="en-GB" sz="1800" dirty="0"/>
              <a:t> Online: Education Endowment Foundation.</a:t>
            </a:r>
          </a:p>
          <a:p>
            <a:endParaRPr lang="en-GB" dirty="0"/>
          </a:p>
        </p:txBody>
      </p:sp>
      <p:sp>
        <p:nvSpPr>
          <p:cNvPr id="3" name="Title 2">
            <a:extLst>
              <a:ext uri="{FF2B5EF4-FFF2-40B4-BE49-F238E27FC236}">
                <a16:creationId xmlns:a16="http://schemas.microsoft.com/office/drawing/2014/main" id="{0ED03194-00B0-456F-B899-31C4916ACB3B}"/>
              </a:ext>
            </a:extLst>
          </p:cNvPr>
          <p:cNvSpPr>
            <a:spLocks noGrp="1"/>
          </p:cNvSpPr>
          <p:nvPr>
            <p:ph type="title"/>
          </p:nvPr>
        </p:nvSpPr>
        <p:spPr>
          <a:xfrm>
            <a:off x="263352" y="236192"/>
            <a:ext cx="8130480" cy="895944"/>
          </a:xfrm>
        </p:spPr>
        <p:txBody>
          <a:bodyPr/>
          <a:lstStyle/>
          <a:p>
            <a:r>
              <a:rPr lang="en-GB" dirty="0"/>
              <a:t>Manipulatives and representations</a:t>
            </a:r>
          </a:p>
        </p:txBody>
      </p:sp>
    </p:spTree>
    <p:extLst>
      <p:ext uri="{BB962C8B-B14F-4D97-AF65-F5344CB8AC3E}">
        <p14:creationId xmlns:p14="http://schemas.microsoft.com/office/powerpoint/2010/main" val="989653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78D739-28DD-4C9F-907D-C522418B93C7}"/>
              </a:ext>
            </a:extLst>
          </p:cNvPr>
          <p:cNvSpPr>
            <a:spLocks noGrp="1"/>
          </p:cNvSpPr>
          <p:nvPr>
            <p:ph type="title"/>
          </p:nvPr>
        </p:nvSpPr>
        <p:spPr>
          <a:xfrm>
            <a:off x="191344" y="218306"/>
            <a:ext cx="8927976" cy="751929"/>
          </a:xfrm>
        </p:spPr>
        <p:txBody>
          <a:bodyPr>
            <a:normAutofit fontScale="90000"/>
          </a:bodyPr>
          <a:lstStyle/>
          <a:p>
            <a:r>
              <a:rPr lang="en-GB" sz="2800" dirty="0"/>
              <a:t>Manipulatives and Representations and research:</a:t>
            </a:r>
            <a:br>
              <a:rPr lang="en-GB" sz="2800" dirty="0"/>
            </a:br>
            <a:r>
              <a:rPr lang="en-GB" sz="2800" dirty="0"/>
              <a:t>EEF Guidance Reports Early Years/KS1 and KS2/KS3</a:t>
            </a:r>
          </a:p>
        </p:txBody>
      </p:sp>
      <p:sp>
        <p:nvSpPr>
          <p:cNvPr id="8" name="TextBox 7">
            <a:extLst>
              <a:ext uri="{FF2B5EF4-FFF2-40B4-BE49-F238E27FC236}">
                <a16:creationId xmlns:a16="http://schemas.microsoft.com/office/drawing/2014/main" id="{EB344C9C-8C16-4C96-AB9A-98D00205BCEC}"/>
              </a:ext>
            </a:extLst>
          </p:cNvPr>
          <p:cNvSpPr txBox="1"/>
          <p:nvPr/>
        </p:nvSpPr>
        <p:spPr>
          <a:xfrm>
            <a:off x="407368" y="5309212"/>
            <a:ext cx="4476605" cy="830997"/>
          </a:xfrm>
          <a:prstGeom prst="rect">
            <a:avLst/>
          </a:prstGeom>
          <a:noFill/>
        </p:spPr>
        <p:txBody>
          <a:bodyPr wrap="square" rtlCol="0">
            <a:spAutoFit/>
          </a:bodyPr>
          <a:lstStyle/>
          <a:p>
            <a:pPr>
              <a:buNone/>
            </a:pPr>
            <a:r>
              <a:rPr lang="en-GB" sz="1600" dirty="0"/>
              <a:t>EEF. (2020) </a:t>
            </a:r>
            <a:r>
              <a:rPr lang="en-GB" sz="1600" i="1" dirty="0"/>
              <a:t>Improving Mathematics in the Early Years and Key Stage 1 - guidance report.</a:t>
            </a:r>
            <a:r>
              <a:rPr lang="en-GB" sz="1600" dirty="0"/>
              <a:t> Online: Education Endowment Foundation.</a:t>
            </a:r>
          </a:p>
        </p:txBody>
      </p:sp>
      <p:sp>
        <p:nvSpPr>
          <p:cNvPr id="9" name="TextBox 8">
            <a:extLst>
              <a:ext uri="{FF2B5EF4-FFF2-40B4-BE49-F238E27FC236}">
                <a16:creationId xmlns:a16="http://schemas.microsoft.com/office/drawing/2014/main" id="{C1D26A9F-53FF-4156-8324-DBCA2B5CB7F1}"/>
              </a:ext>
            </a:extLst>
          </p:cNvPr>
          <p:cNvSpPr txBox="1"/>
          <p:nvPr/>
        </p:nvSpPr>
        <p:spPr>
          <a:xfrm>
            <a:off x="5604053" y="5279232"/>
            <a:ext cx="4129183" cy="830997"/>
          </a:xfrm>
          <a:prstGeom prst="rect">
            <a:avLst/>
          </a:prstGeom>
          <a:noFill/>
        </p:spPr>
        <p:txBody>
          <a:bodyPr wrap="square" rtlCol="0">
            <a:spAutoFit/>
          </a:bodyPr>
          <a:lstStyle/>
          <a:p>
            <a:pPr>
              <a:buNone/>
            </a:pPr>
            <a:r>
              <a:rPr lang="en-GB" sz="1600" dirty="0"/>
              <a:t>EEF. (2017) </a:t>
            </a:r>
            <a:r>
              <a:rPr lang="en-GB" sz="1600" i="1" dirty="0"/>
              <a:t>Improving Mathematics in Ley Stages 2 and 3 - guidance report.</a:t>
            </a:r>
            <a:r>
              <a:rPr lang="en-GB" sz="1600" dirty="0"/>
              <a:t> Online: Education Endowment Foundation.</a:t>
            </a:r>
          </a:p>
        </p:txBody>
      </p:sp>
      <p:pic>
        <p:nvPicPr>
          <p:cNvPr id="5" name="Picture 4">
            <a:extLst>
              <a:ext uri="{FF2B5EF4-FFF2-40B4-BE49-F238E27FC236}">
                <a16:creationId xmlns:a16="http://schemas.microsoft.com/office/drawing/2014/main" id="{7F916C56-BECC-4646-9000-F9E18EF0B840}"/>
              </a:ext>
            </a:extLst>
          </p:cNvPr>
          <p:cNvPicPr>
            <a:picLocks noChangeAspect="1"/>
          </p:cNvPicPr>
          <p:nvPr/>
        </p:nvPicPr>
        <p:blipFill>
          <a:blip r:embed="rId3"/>
          <a:stretch>
            <a:fillRect/>
          </a:stretch>
        </p:blipFill>
        <p:spPr>
          <a:xfrm>
            <a:off x="5537772" y="1207995"/>
            <a:ext cx="2971794" cy="3877101"/>
          </a:xfrm>
          <a:prstGeom prst="rect">
            <a:avLst/>
          </a:prstGeom>
        </p:spPr>
      </p:pic>
      <p:pic>
        <p:nvPicPr>
          <p:cNvPr id="4" name="Picture 3">
            <a:extLst>
              <a:ext uri="{FF2B5EF4-FFF2-40B4-BE49-F238E27FC236}">
                <a16:creationId xmlns:a16="http://schemas.microsoft.com/office/drawing/2014/main" id="{219F6BEC-EA4F-4DF5-A112-4AE20711491D}"/>
              </a:ext>
            </a:extLst>
          </p:cNvPr>
          <p:cNvPicPr>
            <a:picLocks noChangeAspect="1"/>
          </p:cNvPicPr>
          <p:nvPr/>
        </p:nvPicPr>
        <p:blipFill>
          <a:blip r:embed="rId4"/>
          <a:stretch>
            <a:fillRect/>
          </a:stretch>
        </p:blipFill>
        <p:spPr>
          <a:xfrm>
            <a:off x="551384" y="1207995"/>
            <a:ext cx="2802261" cy="3877101"/>
          </a:xfrm>
          <a:prstGeom prst="rect">
            <a:avLst/>
          </a:prstGeom>
        </p:spPr>
      </p:pic>
    </p:spTree>
    <p:extLst>
      <p:ext uri="{BB962C8B-B14F-4D97-AF65-F5344CB8AC3E}">
        <p14:creationId xmlns:p14="http://schemas.microsoft.com/office/powerpoint/2010/main" val="128172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78D739-28DD-4C9F-907D-C522418B93C7}"/>
              </a:ext>
            </a:extLst>
          </p:cNvPr>
          <p:cNvSpPr>
            <a:spLocks noGrp="1"/>
          </p:cNvSpPr>
          <p:nvPr>
            <p:ph type="title"/>
          </p:nvPr>
        </p:nvSpPr>
        <p:spPr>
          <a:xfrm>
            <a:off x="260624" y="249494"/>
            <a:ext cx="9144000" cy="751929"/>
          </a:xfrm>
        </p:spPr>
        <p:txBody>
          <a:bodyPr>
            <a:normAutofit fontScale="90000"/>
          </a:bodyPr>
          <a:lstStyle/>
          <a:p>
            <a:r>
              <a:rPr lang="en-GB" sz="2800" dirty="0"/>
              <a:t>Manipulatives and Representations and research:</a:t>
            </a:r>
            <a:br>
              <a:rPr lang="en-GB" sz="2800" dirty="0"/>
            </a:br>
            <a:r>
              <a:rPr lang="en-GB" sz="2800" dirty="0"/>
              <a:t>EEF Guidance Reports Early Years/KS1 and KS2/KS3</a:t>
            </a:r>
          </a:p>
        </p:txBody>
      </p:sp>
      <p:sp>
        <p:nvSpPr>
          <p:cNvPr id="6" name="Oval 5">
            <a:extLst>
              <a:ext uri="{FF2B5EF4-FFF2-40B4-BE49-F238E27FC236}">
                <a16:creationId xmlns:a16="http://schemas.microsoft.com/office/drawing/2014/main" id="{4AED7380-7628-4D6B-9AE2-F574A7879790}"/>
              </a:ext>
            </a:extLst>
          </p:cNvPr>
          <p:cNvSpPr/>
          <p:nvPr/>
        </p:nvSpPr>
        <p:spPr bwMode="auto">
          <a:xfrm>
            <a:off x="5303912" y="1777076"/>
            <a:ext cx="3240360" cy="2880320"/>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7" name="Oval 6">
            <a:extLst>
              <a:ext uri="{FF2B5EF4-FFF2-40B4-BE49-F238E27FC236}">
                <a16:creationId xmlns:a16="http://schemas.microsoft.com/office/drawing/2014/main" id="{C575346B-ACD8-4822-B741-40D99A9D9FF7}"/>
              </a:ext>
            </a:extLst>
          </p:cNvPr>
          <p:cNvSpPr/>
          <p:nvPr/>
        </p:nvSpPr>
        <p:spPr bwMode="auto">
          <a:xfrm>
            <a:off x="2999656" y="1813033"/>
            <a:ext cx="3240360" cy="2880320"/>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a:latin typeface="Arial" charset="0"/>
            </a:endParaRPr>
          </a:p>
        </p:txBody>
      </p:sp>
      <p:sp>
        <p:nvSpPr>
          <p:cNvPr id="8" name="TextBox 7">
            <a:extLst>
              <a:ext uri="{FF2B5EF4-FFF2-40B4-BE49-F238E27FC236}">
                <a16:creationId xmlns:a16="http://schemas.microsoft.com/office/drawing/2014/main" id="{EB344C9C-8C16-4C96-AB9A-98D00205BCEC}"/>
              </a:ext>
            </a:extLst>
          </p:cNvPr>
          <p:cNvSpPr txBox="1"/>
          <p:nvPr/>
        </p:nvSpPr>
        <p:spPr>
          <a:xfrm>
            <a:off x="1654062" y="5278127"/>
            <a:ext cx="3178562" cy="634020"/>
          </a:xfrm>
          <a:prstGeom prst="rect">
            <a:avLst/>
          </a:prstGeom>
          <a:noFill/>
        </p:spPr>
        <p:txBody>
          <a:bodyPr wrap="square" rtlCol="0">
            <a:spAutoFit/>
          </a:bodyPr>
          <a:lstStyle/>
          <a:p>
            <a:pPr>
              <a:buNone/>
            </a:pPr>
            <a:r>
              <a:rPr lang="en-GB" sz="1600" dirty="0"/>
              <a:t>Key messages from</a:t>
            </a:r>
          </a:p>
          <a:p>
            <a:pPr>
              <a:buNone/>
            </a:pPr>
            <a:r>
              <a:rPr lang="en-GB" sz="1600" dirty="0"/>
              <a:t>EEF Guidance Reports EY/KS1</a:t>
            </a:r>
          </a:p>
        </p:txBody>
      </p:sp>
      <p:sp>
        <p:nvSpPr>
          <p:cNvPr id="9" name="TextBox 8">
            <a:extLst>
              <a:ext uri="{FF2B5EF4-FFF2-40B4-BE49-F238E27FC236}">
                <a16:creationId xmlns:a16="http://schemas.microsoft.com/office/drawing/2014/main" id="{C1D26A9F-53FF-4156-8324-DBCA2B5CB7F1}"/>
              </a:ext>
            </a:extLst>
          </p:cNvPr>
          <p:cNvSpPr txBox="1"/>
          <p:nvPr/>
        </p:nvSpPr>
        <p:spPr>
          <a:xfrm>
            <a:off x="7357260" y="5278127"/>
            <a:ext cx="3180678" cy="634020"/>
          </a:xfrm>
          <a:prstGeom prst="rect">
            <a:avLst/>
          </a:prstGeom>
          <a:noFill/>
        </p:spPr>
        <p:txBody>
          <a:bodyPr wrap="none" rtlCol="0">
            <a:spAutoFit/>
          </a:bodyPr>
          <a:lstStyle/>
          <a:p>
            <a:pPr algn="r">
              <a:buNone/>
            </a:pPr>
            <a:r>
              <a:rPr lang="en-GB" sz="1600" dirty="0"/>
              <a:t>Key messages from </a:t>
            </a:r>
          </a:p>
          <a:p>
            <a:pPr algn="r">
              <a:buNone/>
            </a:pPr>
            <a:r>
              <a:rPr lang="en-GB" sz="1600" dirty="0"/>
              <a:t>EEF Guidance Reports KS2/KS3</a:t>
            </a:r>
          </a:p>
        </p:txBody>
      </p:sp>
    </p:spTree>
    <p:extLst>
      <p:ext uri="{BB962C8B-B14F-4D97-AF65-F5344CB8AC3E}">
        <p14:creationId xmlns:p14="http://schemas.microsoft.com/office/powerpoint/2010/main" val="2827008337"/>
      </p:ext>
    </p:extLst>
  </p:cSld>
  <p:clrMapOvr>
    <a:masterClrMapping/>
  </p:clrMapOvr>
</p:sld>
</file>

<file path=ppt/theme/theme1.xml><?xml version="1.0" encoding="utf-8"?>
<a:theme xmlns:a="http://schemas.openxmlformats.org/drawingml/2006/main" name="Custom Design">
  <a:themeElements>
    <a:clrScheme name="Custom 7">
      <a:dk1>
        <a:srgbClr val="585858"/>
      </a:dk1>
      <a:lt1>
        <a:srgbClr val="FFFFFF"/>
      </a:lt1>
      <a:dk2>
        <a:srgbClr val="006666"/>
      </a:dk2>
      <a:lt2>
        <a:srgbClr val="5F5F5F"/>
      </a:lt2>
      <a:accent1>
        <a:srgbClr val="585858"/>
      </a:accent1>
      <a:accent2>
        <a:srgbClr val="99CCCC"/>
      </a:accent2>
      <a:accent3>
        <a:srgbClr val="FFFFFF"/>
      </a:accent3>
      <a:accent4>
        <a:srgbClr val="000000"/>
      </a:accent4>
      <a:accent5>
        <a:srgbClr val="ADE2E2"/>
      </a:accent5>
      <a:accent6>
        <a:srgbClr val="8AB9B9"/>
      </a:accent6>
      <a:hlink>
        <a:srgbClr val="00B0F0"/>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2.xml><?xml version="1.0" encoding="utf-8"?>
<ds:datastoreItem xmlns:ds="http://schemas.openxmlformats.org/officeDocument/2006/customXml" ds:itemID="{B1B18B3D-5C68-4030-BEF3-6F927E24DA37}">
  <ds:schemaRefs>
    <ds:schemaRef ds:uri="http://schemas.microsoft.com/office/2006/metadata/properties"/>
    <ds:schemaRef ds:uri="http://purl.org/dc/terms/"/>
    <ds:schemaRef ds:uri="e289c6e3-f062-4ff9-b30e-2173a1190862"/>
    <ds:schemaRef ds:uri="http://schemas.microsoft.com/office/2006/documentManagement/types"/>
    <ds:schemaRef ds:uri="http://schemas.openxmlformats.org/package/2006/metadata/core-properties"/>
    <ds:schemaRef ds:uri="http://schemas.microsoft.com/office/infopath/2007/PartnerControls"/>
    <ds:schemaRef ds:uri="http://purl.org/dc/elements/1.1/"/>
    <ds:schemaRef ds:uri="dc9bd944-225f-43f1-96dc-d5ee43d55d1c"/>
    <ds:schemaRef ds:uri="http://www.w3.org/XML/1998/namespace"/>
    <ds:schemaRef ds:uri="http://purl.org/dc/dcmitype/"/>
  </ds:schemaRefs>
</ds:datastoreItem>
</file>

<file path=customXml/itemProps3.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4.xml><?xml version="1.0" encoding="utf-8"?>
<ds:datastoreItem xmlns:ds="http://schemas.openxmlformats.org/officeDocument/2006/customXml" ds:itemID="{BAC71D7F-9EF0-41AD-8905-D244AE5D77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9bd944-225f-43f1-96dc-d5ee43d55d1c"/>
    <ds:schemaRef ds:uri="6e8f39c4-649a-4727-b531-9584b06a2d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767</TotalTime>
  <Words>4618</Words>
  <Application>Microsoft Office PowerPoint</Application>
  <PresentationFormat>Widescreen</PresentationFormat>
  <Paragraphs>406</Paragraphs>
  <Slides>43</Slides>
  <Notes>39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Myriad Pro</vt:lpstr>
      <vt:lpstr>Myriad Pro Semibold</vt:lpstr>
      <vt:lpstr>Custom Design</vt:lpstr>
      <vt:lpstr>The big ideas of teaching for mastery  Primary ITE Unit 4:   Representation and Structure</vt:lpstr>
      <vt:lpstr>PowerPoint Presentation</vt:lpstr>
      <vt:lpstr>PowerPoint Presentation</vt:lpstr>
      <vt:lpstr>This unit is designed to:</vt:lpstr>
      <vt:lpstr>What do we mean by Representation and Structure?</vt:lpstr>
      <vt:lpstr>How would you show this calculation? </vt:lpstr>
      <vt:lpstr>Manipulatives and representations</vt:lpstr>
      <vt:lpstr>Manipulatives and Representations and research: EEF Guidance Reports Early Years/KS1 and KS2/KS3</vt:lpstr>
      <vt:lpstr>Manipulatives and Representations and research: EEF Guidance Reports Early Years/KS1 and KS2/KS3</vt:lpstr>
      <vt:lpstr>Why are manipulatives and representations important?</vt:lpstr>
      <vt:lpstr>Reflection</vt:lpstr>
      <vt:lpstr>Thinking about how this features in planning for learning: Focus on doubling</vt:lpstr>
      <vt:lpstr>Consider</vt:lpstr>
      <vt:lpstr>Doubling numbers</vt:lpstr>
      <vt:lpstr>Doubling numbers</vt:lpstr>
      <vt:lpstr>Doubling numbers</vt:lpstr>
      <vt:lpstr>PowerPoint Presentation</vt:lpstr>
      <vt:lpstr>PowerPoint Presentation</vt:lpstr>
      <vt:lpstr>Discussion   How do these manipulatives help develop an understanding of doubling?  How did you represent five?   </vt:lpstr>
      <vt:lpstr>Moving to representations</vt:lpstr>
      <vt:lpstr>Representations</vt:lpstr>
      <vt:lpstr>Reflection</vt:lpstr>
      <vt:lpstr>Considering the learning experience</vt:lpstr>
      <vt:lpstr>CPA: it’s not linear!</vt:lpstr>
      <vt:lpstr>Derek Haylock – making connections</vt:lpstr>
      <vt:lpstr>Now what about this question?</vt:lpstr>
      <vt:lpstr>How is this question different?</vt:lpstr>
      <vt:lpstr>Scaling</vt:lpstr>
      <vt:lpstr>PowerPoint Presentation</vt:lpstr>
      <vt:lpstr>Scaling</vt:lpstr>
      <vt:lpstr>The structure of multiplication relating to doubling</vt:lpstr>
      <vt:lpstr>Why are these manipulatives and representations important?</vt:lpstr>
      <vt:lpstr>PowerPoint Presentation</vt:lpstr>
      <vt:lpstr>Some key representations</vt:lpstr>
      <vt:lpstr>PowerPoint Presentation</vt:lpstr>
      <vt:lpstr>PowerPoint Presentation</vt:lpstr>
      <vt:lpstr>PowerPoint Presentation</vt:lpstr>
      <vt:lpstr>An overview of bar models </vt:lpstr>
      <vt:lpstr>PowerPoint Presentation</vt:lpstr>
      <vt:lpstr>Key Messages</vt:lpstr>
      <vt:lpstr>Further support is available to you as you move into your teaching career </vt:lpstr>
      <vt:lpstr>PowerPoint Presentation</vt:lpstr>
      <vt:lpstr>References and more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Bethanie Goodliff</cp:lastModifiedBy>
  <cp:revision>75</cp:revision>
  <dcterms:created xsi:type="dcterms:W3CDTF">2008-01-11T09:41:35Z</dcterms:created>
  <dcterms:modified xsi:type="dcterms:W3CDTF">2020-11-10T13:21:18Z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0x010100E66C4E9411A2B847AB3A2FDDFBD5392E</vt:lpwstr>
  </property>
</Properties>
</file>