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47"/>
  </p:notesMasterIdLst>
  <p:sldIdLst>
    <p:sldId id="267" r:id="rId6"/>
    <p:sldId id="257" r:id="rId7"/>
    <p:sldId id="261"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300"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316" r:id="rId40"/>
    <p:sldId id="317" r:id="rId41"/>
    <p:sldId id="1264" r:id="rId42"/>
    <p:sldId id="318" r:id="rId43"/>
    <p:sldId id="1265" r:id="rId44"/>
    <p:sldId id="260" r:id="rId45"/>
    <p:sldId id="262" r:id="rId46"/>
  </p:sldIdLst>
  <p:sldSz cx="12192000" cy="6858000"/>
  <p:notesSz cx="6858000" cy="914400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anie Tyas" initials="ST" lastIdx="22" clrIdx="0">
    <p:extLst>
      <p:ext uri="{19B8F6BF-5375-455C-9EA6-DF929625EA0E}">
        <p15:presenceInfo xmlns:p15="http://schemas.microsoft.com/office/powerpoint/2012/main" userId="S::Stephanie.Tyas@tribalgroup.com::e7a465ee-311c-4652-9cf7-4dcda120982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C8E2E8"/>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686" autoAdjust="0"/>
  </p:normalViewPr>
  <p:slideViewPr>
    <p:cSldViewPr>
      <p:cViewPr varScale="1">
        <p:scale>
          <a:sx n="51" d="100"/>
          <a:sy n="51" d="100"/>
        </p:scale>
        <p:origin x="1476" y="6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ie Goodliff" userId="8525f53f-a5d4-49a0-b205-476dc8a76e72" providerId="ADAL" clId="{D33FE255-368D-4848-8187-4F54DD09D146}"/>
    <pc:docChg chg="modSld">
      <pc:chgData name="Bethanie Goodliff" userId="8525f53f-a5d4-49a0-b205-476dc8a76e72" providerId="ADAL" clId="{D33FE255-368D-4848-8187-4F54DD09D146}" dt="2020-11-10T13:19:57.311" v="0" actId="20577"/>
      <pc:docMkLst>
        <pc:docMk/>
      </pc:docMkLst>
      <pc:sldChg chg="modNotesTx">
        <pc:chgData name="Bethanie Goodliff" userId="8525f53f-a5d4-49a0-b205-476dc8a76e72" providerId="ADAL" clId="{D33FE255-368D-4848-8187-4F54DD09D146}" dt="2020-11-10T13:19:57.311" v="0" actId="20577"/>
        <pc:sldMkLst>
          <pc:docMk/>
          <pc:sldMk cId="0" sldId="26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DD315-CABA-48C9-B8B8-E7F4A7C4E8FE}" type="datetimeFigureOut">
              <a:rPr lang="en-GB" smtClean="0"/>
              <a:t>10/11/2020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These materials were published in autumn 2020.</a:t>
            </a:r>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a:p>
        </p:txBody>
      </p:sp>
    </p:spTree>
    <p:extLst>
      <p:ext uri="{BB962C8B-B14F-4D97-AF65-F5344CB8AC3E}">
        <p14:creationId xmlns:p14="http://schemas.microsoft.com/office/powerpoint/2010/main" val="2588884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a small group discussion about the images seen with reference to the points in the slide.</a:t>
            </a:r>
          </a:p>
          <a:p>
            <a:r>
              <a:rPr lang="en-GB" dirty="0"/>
              <a:t>Highlight:</a:t>
            </a:r>
          </a:p>
          <a:p>
            <a:r>
              <a:rPr lang="en-GB" dirty="0"/>
              <a:t>Key criteria for defining a rectangle </a:t>
            </a:r>
          </a:p>
          <a:p>
            <a:r>
              <a:rPr lang="en-GB" dirty="0"/>
              <a:t>Use of common misconception, i.e. orientation/a square.</a:t>
            </a:r>
          </a:p>
          <a:p>
            <a:endParaRPr lang="en-GB" dirty="0"/>
          </a:p>
          <a:p>
            <a:r>
              <a:rPr lang="en-GB" dirty="0"/>
              <a:t>Take feedback if any other images could be used and why they would deepen thinking.</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12</a:t>
            </a:fld>
            <a:endParaRPr lang="en-GB"/>
          </a:p>
        </p:txBody>
      </p:sp>
    </p:spTree>
    <p:extLst>
      <p:ext uri="{BB962C8B-B14F-4D97-AF65-F5344CB8AC3E}">
        <p14:creationId xmlns:p14="http://schemas.microsoft.com/office/powerpoint/2010/main" val="2082596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ltLang="en-US" dirty="0"/>
              <a:t>Identify that the two main strands have been classified as conceptual and procedural variation. Helpful terms as broad brushstrokes to think about the examples and activities we are asking learners to engage with, but do not get bogged down with having to classify each example. They need to work in tandem. I am hearing the term conceptual variation to support procedural fluency being used, and this seems to highlight that we need to draw attention to it in the explicit teaching, and the consideration that we need to give to the questions that we ask children to engage with.</a:t>
            </a:r>
          </a:p>
          <a:p>
            <a:pPr>
              <a:defRPr/>
            </a:pPr>
            <a:endParaRPr lang="en-GB" altLang="en-US" dirty="0"/>
          </a:p>
          <a:p>
            <a:pPr>
              <a:defRPr/>
            </a:pPr>
            <a:r>
              <a:rPr lang="en-GB" altLang="en-US" dirty="0"/>
              <a:t>Discussion here (if time allows, or pick up in later work) may be useful to explore what is meant by a concept? </a:t>
            </a:r>
          </a:p>
          <a:p>
            <a:pPr>
              <a:defRPr/>
            </a:pPr>
            <a:r>
              <a:rPr lang="en-GB" altLang="en-US" dirty="0"/>
              <a:t>Focus on the concept of half of a shape and ask trainees to consider what that means: what do you think about when someone says ‘half’ and representations that they might use to show what this is and what it is not.</a:t>
            </a:r>
          </a:p>
          <a:p>
            <a:pPr>
              <a:defRPr/>
            </a:pPr>
            <a:endParaRPr lang="en-GB" altLang="en-US" dirty="0"/>
          </a:p>
          <a:p>
            <a:pPr>
              <a:defRPr/>
            </a:pPr>
            <a:r>
              <a:rPr lang="en-GB" altLang="en-US" dirty="0"/>
              <a:t>How do you plan/support planning for mathematical concepts?</a:t>
            </a:r>
          </a:p>
          <a:p>
            <a:pPr>
              <a:defRPr/>
            </a:pPr>
            <a:r>
              <a:rPr lang="en-GB" altLang="en-US" dirty="0"/>
              <a:t>Points to draw out: </a:t>
            </a:r>
          </a:p>
          <a:p>
            <a:pPr marL="171450" indent="-171450">
              <a:buFontTx/>
              <a:buChar char="-"/>
              <a:defRPr/>
            </a:pPr>
            <a:r>
              <a:rPr lang="en-GB" altLang="en-US" dirty="0"/>
              <a:t>What is a concept?</a:t>
            </a:r>
          </a:p>
          <a:p>
            <a:pPr marL="171450" indent="-171450">
              <a:buFontTx/>
              <a:buChar char="-"/>
              <a:defRPr/>
            </a:pPr>
            <a:r>
              <a:rPr lang="en-GB" altLang="en-US" dirty="0"/>
              <a:t>Big Ideas in maths and relationships – need to define a relationship in order to derive a generalisation.</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13</a:t>
            </a:fld>
            <a:endParaRPr lang="en-GB"/>
          </a:p>
        </p:txBody>
      </p:sp>
    </p:spTree>
    <p:extLst>
      <p:ext uri="{BB962C8B-B14F-4D97-AF65-F5344CB8AC3E}">
        <p14:creationId xmlns:p14="http://schemas.microsoft.com/office/powerpoint/2010/main" val="4113656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Summary of conceptual variation</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14</a:t>
            </a:fld>
            <a:endParaRPr lang="en-GB"/>
          </a:p>
        </p:txBody>
      </p:sp>
    </p:spTree>
    <p:extLst>
      <p:ext uri="{BB962C8B-B14F-4D97-AF65-F5344CB8AC3E}">
        <p14:creationId xmlns:p14="http://schemas.microsoft.com/office/powerpoint/2010/main" val="3533941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a pause for reflection/discussion</a:t>
            </a:r>
          </a:p>
          <a:p>
            <a:endParaRPr lang="en-GB" dirty="0"/>
          </a:p>
          <a:p>
            <a:r>
              <a:rPr lang="en-GB" dirty="0"/>
              <a:t>Key point – for practice development – include non-examples</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15</a:t>
            </a:fld>
            <a:endParaRPr lang="en-GB"/>
          </a:p>
        </p:txBody>
      </p:sp>
    </p:spTree>
    <p:extLst>
      <p:ext uri="{BB962C8B-B14F-4D97-AF65-F5344CB8AC3E}">
        <p14:creationId xmlns:p14="http://schemas.microsoft.com/office/powerpoint/2010/main" val="2375418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slide is just to provide a bridge into the next section where we will focus on procedural variation and the way questions are asked.</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16</a:t>
            </a:fld>
            <a:endParaRPr lang="en-GB"/>
          </a:p>
        </p:txBody>
      </p:sp>
    </p:spTree>
    <p:extLst>
      <p:ext uri="{BB962C8B-B14F-4D97-AF65-F5344CB8AC3E}">
        <p14:creationId xmlns:p14="http://schemas.microsoft.com/office/powerpoint/2010/main" val="31914450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Show this slide as a reference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17</a:t>
            </a:fld>
            <a:endParaRPr lang="en-GB"/>
          </a:p>
        </p:txBody>
      </p:sp>
    </p:spTree>
    <p:extLst>
      <p:ext uri="{BB962C8B-B14F-4D97-AF65-F5344CB8AC3E}">
        <p14:creationId xmlns:p14="http://schemas.microsoft.com/office/powerpoint/2010/main" val="2947446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now moving onto the design of learning activities</a:t>
            </a:r>
          </a:p>
          <a:p>
            <a:endParaRPr lang="en-GB" dirty="0"/>
          </a:p>
          <a:p>
            <a:r>
              <a:rPr lang="en-GB" dirty="0"/>
              <a:t>As trainees carry of the calculations they may notice that some of the calculations have the same answer.</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18</a:t>
            </a:fld>
            <a:endParaRPr lang="en-GB"/>
          </a:p>
        </p:txBody>
      </p:sp>
    </p:spTree>
    <p:extLst>
      <p:ext uri="{BB962C8B-B14F-4D97-AF65-F5344CB8AC3E}">
        <p14:creationId xmlns:p14="http://schemas.microsoft.com/office/powerpoint/2010/main" val="883682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Have the calculations on strips and ask trainees to work with a partner. This activity is designed to get them to look carefully at each question and to consider relationships between calculations.</a:t>
            </a:r>
          </a:p>
          <a:p>
            <a:endParaRPr lang="en-GB" dirty="0"/>
          </a:p>
          <a:p>
            <a:r>
              <a:rPr lang="en-GB" dirty="0"/>
              <a:t>Discuss what is noticed about these calculations – consider what the intention of the teacher may be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19</a:t>
            </a:fld>
            <a:endParaRPr lang="en-GB"/>
          </a:p>
        </p:txBody>
      </p:sp>
    </p:spTree>
    <p:extLst>
      <p:ext uri="{BB962C8B-B14F-4D97-AF65-F5344CB8AC3E}">
        <p14:creationId xmlns:p14="http://schemas.microsoft.com/office/powerpoint/2010/main" val="8969211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feedback about to the connections trainees made between the calculations.</a:t>
            </a:r>
          </a:p>
          <a:p>
            <a:r>
              <a:rPr lang="en-GB" dirty="0"/>
              <a:t>Show the slide as one possible order and show the intention behind the questions asked.</a:t>
            </a:r>
          </a:p>
          <a:p>
            <a:endParaRPr lang="en-GB" dirty="0"/>
          </a:p>
          <a:p>
            <a:r>
              <a:rPr lang="en-GB" dirty="0"/>
              <a:t>You may want to point out to trainees why the answers were included on the strips – link to the emphasis not being on the answer but the connections</a:t>
            </a:r>
          </a:p>
          <a:p>
            <a:endParaRPr lang="en-GB" dirty="0"/>
          </a:p>
          <a:p>
            <a:r>
              <a:rPr lang="en-GB" dirty="0"/>
              <a:t>PD materials Spine 1.29 (https://www.ncetm.org.uk/classroom-resources/primm-1-29-using-equivalence-and-the-compensation-property-to-calculate/) using equivalence and the compensation property to calculate – </a:t>
            </a:r>
          </a:p>
          <a:p>
            <a:r>
              <a:rPr lang="en-GB" dirty="0"/>
              <a:t>If trainees want some more guidance on teaching or the concept of same difference this direct to Teaching Point 3.</a:t>
            </a:r>
          </a:p>
          <a:p>
            <a:endParaRPr lang="en-GB" dirty="0"/>
          </a:p>
          <a:p>
            <a:r>
              <a:rPr lang="en-GB" dirty="0"/>
              <a:t>N.B. minuend the first number in the subtraction calculation, the subtrahend the second</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20</a:t>
            </a:fld>
            <a:endParaRPr lang="en-GB"/>
          </a:p>
        </p:txBody>
      </p:sp>
    </p:spTree>
    <p:extLst>
      <p:ext uri="{BB962C8B-B14F-4D97-AF65-F5344CB8AC3E}">
        <p14:creationId xmlns:p14="http://schemas.microsoft.com/office/powerpoint/2010/main" val="10115451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the above question discuss how the children may prove this to be true. Consider what resources/representations may be helpful to show this</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21</a:t>
            </a:fld>
            <a:endParaRPr lang="en-GB"/>
          </a:p>
        </p:txBody>
      </p:sp>
    </p:spTree>
    <p:extLst>
      <p:ext uri="{BB962C8B-B14F-4D97-AF65-F5344CB8AC3E}">
        <p14:creationId xmlns:p14="http://schemas.microsoft.com/office/powerpoint/2010/main" val="1860926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For reference/to support with discussion. Based on PhD work of Debbie Morgan, and is used in teaching for mastery training to provide a framework for thinking about teaching for mastery.</a:t>
            </a:r>
          </a:p>
          <a:p>
            <a:r>
              <a:rPr lang="en-GB" altLang="en-US" dirty="0"/>
              <a:t>Identify that in this session we are going to focus in on variation.</a:t>
            </a:r>
          </a:p>
        </p:txBody>
      </p:sp>
      <p:sp>
        <p:nvSpPr>
          <p:cNvPr id="4" name="Slide Number Placeholder 3"/>
          <p:cNvSpPr>
            <a:spLocks noGrp="1"/>
          </p:cNvSpPr>
          <p:nvPr>
            <p:ph type="sldNum" sz="quarter" idx="5"/>
          </p:nvPr>
        </p:nvSpPr>
        <p:spPr/>
        <p:txBody>
          <a:bodyPr/>
          <a:lstStyle/>
          <a:p>
            <a:fld id="{F5D0E34A-7B03-44C3-900C-FEF57A9EAD25}" type="slidenum">
              <a:rPr lang="en-GB" smtClean="0"/>
              <a:t>3</a:t>
            </a:fld>
            <a:endParaRPr lang="en-GB"/>
          </a:p>
        </p:txBody>
      </p:sp>
    </p:spTree>
    <p:extLst>
      <p:ext uri="{BB962C8B-B14F-4D97-AF65-F5344CB8AC3E}">
        <p14:creationId xmlns:p14="http://schemas.microsoft.com/office/powerpoint/2010/main" val="3456538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https://www.ncetm.org.uk/classroom-resources/primm-1-29-using-equivalence-and-the-compensation-property-to-calculate/ Show the next three slides (which are animated) to show the same difference in different ways</a:t>
            </a:r>
          </a:p>
        </p:txBody>
      </p:sp>
      <p:sp>
        <p:nvSpPr>
          <p:cNvPr id="4" name="Slide Number Placeholder 3"/>
          <p:cNvSpPr>
            <a:spLocks noGrp="1"/>
          </p:cNvSpPr>
          <p:nvPr>
            <p:ph type="sldNum" sz="quarter" idx="5"/>
          </p:nvPr>
        </p:nvSpPr>
        <p:spPr/>
        <p:txBody>
          <a:bodyPr/>
          <a:lstStyle/>
          <a:p>
            <a:fld id="{38B2033A-FB0F-7949-A9F0-CBC790DC54B4}" type="slidenum">
              <a:rPr lang="en-US" smtClean="0"/>
              <a:t>22</a:t>
            </a:fld>
            <a:endParaRPr lang="en-US" dirty="0"/>
          </a:p>
        </p:txBody>
      </p:sp>
    </p:spTree>
    <p:extLst>
      <p:ext uri="{BB962C8B-B14F-4D97-AF65-F5344CB8AC3E}">
        <p14:creationId xmlns:p14="http://schemas.microsoft.com/office/powerpoint/2010/main" val="986959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23</a:t>
            </a:fld>
            <a:endParaRPr lang="en-US" dirty="0"/>
          </a:p>
        </p:txBody>
      </p:sp>
    </p:spTree>
    <p:extLst>
      <p:ext uri="{BB962C8B-B14F-4D97-AF65-F5344CB8AC3E}">
        <p14:creationId xmlns:p14="http://schemas.microsoft.com/office/powerpoint/2010/main" val="1589171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24</a:t>
            </a:fld>
            <a:endParaRPr lang="en-US" dirty="0"/>
          </a:p>
        </p:txBody>
      </p:sp>
    </p:spTree>
    <p:extLst>
      <p:ext uri="{BB962C8B-B14F-4D97-AF65-F5344CB8AC3E}">
        <p14:creationId xmlns:p14="http://schemas.microsoft.com/office/powerpoint/2010/main" val="2555476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the first part of the slide.  Explain that in the design of lessons consideration will be give to these types of questions – they have not been taught this explicitly but if they have understood the concept they will be able to apply this understanding to the context.  This is called </a:t>
            </a:r>
            <a:r>
              <a:rPr lang="en-GB" i="1" dirty="0"/>
              <a:t>dong </a:t>
            </a:r>
            <a:r>
              <a:rPr lang="en-GB" i="1" dirty="0" err="1"/>
              <a:t>nao</a:t>
            </a:r>
            <a:r>
              <a:rPr lang="en-GB" i="1" dirty="0"/>
              <a:t> </a:t>
            </a:r>
            <a:r>
              <a:rPr lang="en-GB" i="1" dirty="0" err="1"/>
              <a:t>jin</a:t>
            </a:r>
            <a:r>
              <a:rPr lang="en-GB" i="1" dirty="0"/>
              <a:t> </a:t>
            </a:r>
          </a:p>
          <a:p>
            <a:endParaRPr lang="en-GB" dirty="0"/>
          </a:p>
          <a:p>
            <a:r>
              <a:rPr lang="en-GB" dirty="0"/>
              <a:t>Reveal the question and allow time to solve</a:t>
            </a:r>
          </a:p>
          <a:p>
            <a:r>
              <a:rPr lang="en-GB" dirty="0"/>
              <a:t>Then point out/ask</a:t>
            </a:r>
          </a:p>
          <a:p>
            <a:pPr marL="171450" indent="-171450">
              <a:buFont typeface="Arial" panose="020B0604020202020204" pitchFamily="34" charset="0"/>
              <a:buChar char="•"/>
            </a:pPr>
            <a:r>
              <a:rPr lang="en-GB" dirty="0"/>
              <a:t>Notice that you are given two calculations – use the first one to help you solve the second one</a:t>
            </a:r>
          </a:p>
          <a:p>
            <a:pPr marL="171450" indent="-171450">
              <a:buFont typeface="Arial" panose="020B0604020202020204" pitchFamily="34" charset="0"/>
              <a:buChar char="•"/>
            </a:pPr>
            <a:r>
              <a:rPr lang="en-GB" dirty="0"/>
              <a:t>Draw out, what do you notice? – highlight that the answers are the same  so what do you know you can do.</a:t>
            </a:r>
          </a:p>
          <a:p>
            <a:pPr marL="171450" indent="-171450">
              <a:buFont typeface="Arial" panose="020B0604020202020204" pitchFamily="34" charset="0"/>
              <a:buChar char="•"/>
            </a:pPr>
            <a:r>
              <a:rPr lang="en-GB" dirty="0"/>
              <a:t>Identify that the minuend/subtrahend can be adjusted by the same amount to give the same difference.</a:t>
            </a:r>
          </a:p>
          <a:p>
            <a:pPr marL="171450" indent="-171450">
              <a:buFont typeface="Arial" panose="020B0604020202020204" pitchFamily="34" charset="0"/>
              <a:buChar char="•"/>
            </a:pPr>
            <a:r>
              <a:rPr lang="en-GB" dirty="0"/>
              <a:t>Here the minuend is given in both cases – I notice that in the second example it has decreased by 7. If I also decrease the subtrahend by 7, then the difference will remain the same.</a:t>
            </a:r>
          </a:p>
          <a:p>
            <a:pPr marL="171450" indent="-171450">
              <a:buFont typeface="Arial" panose="020B0604020202020204" pitchFamily="34" charset="0"/>
              <a:buChar char="•"/>
            </a:pPr>
            <a:r>
              <a:rPr lang="en-GB" dirty="0"/>
              <a:t>So I will decrease 2679 by 7 so the subtrahend will be 2672</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25</a:t>
            </a:fld>
            <a:endParaRPr lang="en-GB"/>
          </a:p>
        </p:txBody>
      </p:sp>
    </p:spTree>
    <p:extLst>
      <p:ext uri="{BB962C8B-B14F-4D97-AF65-F5344CB8AC3E}">
        <p14:creationId xmlns:p14="http://schemas.microsoft.com/office/powerpoint/2010/main" val="442166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False: the minuend and subtrahend both need to increase or decrease by the same amount</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26</a:t>
            </a:fld>
            <a:endParaRPr lang="en-GB"/>
          </a:p>
        </p:txBody>
      </p:sp>
    </p:spTree>
    <p:extLst>
      <p:ext uri="{BB962C8B-B14F-4D97-AF65-F5344CB8AC3E}">
        <p14:creationId xmlns:p14="http://schemas.microsoft.com/office/powerpoint/2010/main" val="3637472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False – in this example the difference will stay the same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27</a:t>
            </a:fld>
            <a:endParaRPr lang="en-GB"/>
          </a:p>
        </p:txBody>
      </p:sp>
    </p:spTree>
    <p:extLst>
      <p:ext uri="{BB962C8B-B14F-4D97-AF65-F5344CB8AC3E}">
        <p14:creationId xmlns:p14="http://schemas.microsoft.com/office/powerpoint/2010/main" val="1215661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True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28</a:t>
            </a:fld>
            <a:endParaRPr lang="en-GB"/>
          </a:p>
        </p:txBody>
      </p:sp>
    </p:spTree>
    <p:extLst>
      <p:ext uri="{BB962C8B-B14F-4D97-AF65-F5344CB8AC3E}">
        <p14:creationId xmlns:p14="http://schemas.microsoft.com/office/powerpoint/2010/main" val="25209241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the first point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Get feedback – it may be that the previous example is repeated, i.e. </a:t>
            </a:r>
            <a:r>
              <a:rPr lang="en-GB" i="1" dirty="0"/>
              <a:t>If the minuend  decreases and the subtrahend decreases by the same amount then the difference remains the same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If so ask if there are any other generalisations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If the minuend increases and the subtrahend increases by the same amount then the difference remains the same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It may be helpful to capture these.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Show the next part of the slide – can this generalisation be refined? Explain that a generalisation needs to be more applicable, so how can we adjust what we have to cover either case?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Reveal the example – note the reference to the PD materials as this can be explored more in those materials (Year 5). The structure of difference should already be clearly understood (in previous learning) and the partitioning and reduction structures are already embedded. Careful choice of numbers should be appropriate to what children should already be able to do, as the lesson focus is on making the generalisation.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29</a:t>
            </a:fld>
            <a:endParaRPr lang="en-GB"/>
          </a:p>
        </p:txBody>
      </p:sp>
    </p:spTree>
    <p:extLst>
      <p:ext uri="{BB962C8B-B14F-4D97-AF65-F5344CB8AC3E}">
        <p14:creationId xmlns:p14="http://schemas.microsoft.com/office/powerpoint/2010/main" val="20354747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Show this slide as a reference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30</a:t>
            </a:fld>
            <a:endParaRPr lang="en-GB"/>
          </a:p>
        </p:txBody>
      </p:sp>
    </p:spTree>
    <p:extLst>
      <p:ext uri="{BB962C8B-B14F-4D97-AF65-F5344CB8AC3E}">
        <p14:creationId xmlns:p14="http://schemas.microsoft.com/office/powerpoint/2010/main" val="13476925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Highlight the above and make reference to how available prepared resources may/may not do this.  </a:t>
            </a:r>
          </a:p>
          <a:p>
            <a:r>
              <a:rPr lang="en-GB" altLang="en-US" dirty="0"/>
              <a:t>You may want to provide a sample of resources for students to analyse.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31</a:t>
            </a:fld>
            <a:endParaRPr lang="en-GB"/>
          </a:p>
        </p:txBody>
      </p:sp>
    </p:spTree>
    <p:extLst>
      <p:ext uri="{BB962C8B-B14F-4D97-AF65-F5344CB8AC3E}">
        <p14:creationId xmlns:p14="http://schemas.microsoft.com/office/powerpoint/2010/main" val="224930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Ask participants to consider what they understand by the term </a:t>
            </a:r>
            <a:r>
              <a:rPr lang="en-GB" altLang="en-US" i="1" dirty="0"/>
              <a:t>variation</a:t>
            </a:r>
            <a:r>
              <a:rPr lang="en-GB" altLang="en-US" dirty="0"/>
              <a:t>.</a:t>
            </a:r>
          </a:p>
          <a:p>
            <a:r>
              <a:rPr lang="en-GB" altLang="en-US" dirty="0"/>
              <a:t>It may be helpful to print out this slide on large sheets and consider what these definitions mean.</a:t>
            </a:r>
          </a:p>
          <a:p>
            <a:r>
              <a:rPr lang="en-GB" altLang="en-US" dirty="0"/>
              <a:t>Two aspects to consider – the way the maths was represented and the way the tasks were sequenced.</a:t>
            </a:r>
          </a:p>
          <a:p>
            <a:endParaRPr lang="en-GB" altLang="en-US" dirty="0"/>
          </a:p>
          <a:p>
            <a:r>
              <a:rPr lang="en-GB" altLang="en-US" dirty="0"/>
              <a:t>If terms such as conceptual/procedural occur – discuss these and what we understand these to mean – how are they the same/how are they different? – don’t dwell on these definitions.</a:t>
            </a:r>
          </a:p>
          <a:p>
            <a:endParaRPr lang="en-GB" altLang="en-US" dirty="0"/>
          </a:p>
          <a:p>
            <a:r>
              <a:rPr lang="en-GB" altLang="en-US" dirty="0"/>
              <a:t>Discussion may focus around conceptual/procedural variation –  there are more slides on this so these points may be brought out in discussion throughout this session.</a:t>
            </a:r>
          </a:p>
          <a:p>
            <a:endParaRPr lang="en-GB" altLang="en-US" dirty="0"/>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5</a:t>
            </a:fld>
            <a:endParaRPr lang="en-GB"/>
          </a:p>
        </p:txBody>
      </p:sp>
    </p:spTree>
    <p:extLst>
      <p:ext uri="{BB962C8B-B14F-4D97-AF65-F5344CB8AC3E}">
        <p14:creationId xmlns:p14="http://schemas.microsoft.com/office/powerpoint/2010/main" val="24077784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a pause for consideration.</a:t>
            </a:r>
          </a:p>
          <a:p>
            <a:r>
              <a:rPr lang="en-GB" dirty="0"/>
              <a:t>These may be questions that you need to unpick further, or ask the trainees to talk to school-based mentors/staff about with specific expertise.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32</a:t>
            </a:fld>
            <a:endParaRPr lang="en-GB"/>
          </a:p>
        </p:txBody>
      </p:sp>
    </p:spTree>
    <p:extLst>
      <p:ext uri="{BB962C8B-B14F-4D97-AF65-F5344CB8AC3E}">
        <p14:creationId xmlns:p14="http://schemas.microsoft.com/office/powerpoint/2010/main" val="39878981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slide is a useful summary – </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33</a:t>
            </a:fld>
            <a:endParaRPr lang="en-GB"/>
          </a:p>
        </p:txBody>
      </p:sp>
    </p:spTree>
    <p:extLst>
      <p:ext uri="{BB962C8B-B14F-4D97-AF65-F5344CB8AC3E}">
        <p14:creationId xmlns:p14="http://schemas.microsoft.com/office/powerpoint/2010/main" val="13257604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Identify that some practitioners may get caught up in ‘is it procedural or conceptual variation?’. However this is not where their attention should be focused. Instead encourage them to think about how the activity is presented to support the learners with making connections.</a:t>
            </a:r>
          </a:p>
          <a:p>
            <a:r>
              <a:rPr lang="en-GB" altLang="en-US" dirty="0"/>
              <a:t>Review a couple of the strategies used, i.e. true/false, emphasising exploring what it is not to identify what makes it.</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34</a:t>
            </a:fld>
            <a:endParaRPr lang="en-GB"/>
          </a:p>
        </p:txBody>
      </p:sp>
    </p:spTree>
    <p:extLst>
      <p:ext uri="{BB962C8B-B14F-4D97-AF65-F5344CB8AC3E}">
        <p14:creationId xmlns:p14="http://schemas.microsoft.com/office/powerpoint/2010/main" val="36427016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Identify that some practitioners may get caught up in ‘is it procedural or conceptual variation?’ however this is not where their attention should be focused.  Instead encourage them to think about how the activity is presented to support the learners with making connections.</a:t>
            </a:r>
          </a:p>
          <a:p>
            <a:r>
              <a:rPr lang="en-GB" altLang="en-US" dirty="0"/>
              <a:t>Review a coupe of the strategies used i.e. true/false, emphasising exploring </a:t>
            </a:r>
            <a:r>
              <a:rPr lang="en-GB" altLang="en-US" i="1" dirty="0"/>
              <a:t>what it is not</a:t>
            </a:r>
            <a:r>
              <a:rPr lang="en-GB" altLang="en-US" dirty="0"/>
              <a:t> to identify what makes it.</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35</a:t>
            </a:fld>
            <a:endParaRPr lang="en-GB"/>
          </a:p>
        </p:txBody>
      </p:sp>
    </p:spTree>
    <p:extLst>
      <p:ext uri="{BB962C8B-B14F-4D97-AF65-F5344CB8AC3E}">
        <p14:creationId xmlns:p14="http://schemas.microsoft.com/office/powerpoint/2010/main" val="7214505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Guide students to, and if there is time, allow them to explore the NCETM website.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39</a:t>
            </a:fld>
            <a:endParaRPr lang="en-GB"/>
          </a:p>
        </p:txBody>
      </p:sp>
    </p:spTree>
    <p:extLst>
      <p:ext uri="{BB962C8B-B14F-4D97-AF65-F5344CB8AC3E}">
        <p14:creationId xmlns:p14="http://schemas.microsoft.com/office/powerpoint/2010/main" val="1573575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dirty="0"/>
              <a:t>Share the points above.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dirty="0"/>
              <a:t>Explain that this meant pupils may be able to answer a question when presented in one way but not if presented in another way.  Ask if they have seen examples of this. </a:t>
            </a:r>
            <a:endParaRPr lang="zh-CN" altLang="en-US" dirty="0"/>
          </a:p>
          <a:p>
            <a:r>
              <a:rPr lang="en-GB" dirty="0"/>
              <a:t>If none given may make reference to children who can do a column calculation but don’t notice when the numbers are close together and it may be easier to find the difference, e.g. 4002 – 3998.</a:t>
            </a:r>
          </a:p>
          <a:p>
            <a:r>
              <a:rPr lang="en-GB" dirty="0"/>
              <a:t>Or children that can solve 6 + 4 = 10 but don’t know how to tackle 10 = ? + 4.</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6</a:t>
            </a:fld>
            <a:endParaRPr lang="en-GB"/>
          </a:p>
        </p:txBody>
      </p:sp>
    </p:spTree>
    <p:extLst>
      <p:ext uri="{BB962C8B-B14F-4D97-AF65-F5344CB8AC3E}">
        <p14:creationId xmlns:p14="http://schemas.microsoft.com/office/powerpoint/2010/main" val="1318556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Share this slide – and emphasise that in lesson design we are thinking carefully about each part of the lesson, to support children with making connections; this includes the representations provided, the questions asked and their sequence.</a:t>
            </a:r>
          </a:p>
          <a:p>
            <a:endParaRPr lang="en-GB" dirty="0"/>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7</a:t>
            </a:fld>
            <a:endParaRPr lang="en-GB"/>
          </a:p>
        </p:txBody>
      </p:sp>
    </p:spTree>
    <p:extLst>
      <p:ext uri="{BB962C8B-B14F-4D97-AF65-F5344CB8AC3E}">
        <p14:creationId xmlns:p14="http://schemas.microsoft.com/office/powerpoint/2010/main" val="2830585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Show the picture (African elephant) only use the visual reference in front of you. </a:t>
            </a:r>
          </a:p>
          <a:p>
            <a:r>
              <a:rPr lang="en-GB" altLang="en-US" dirty="0"/>
              <a:t>Explore - what is an elephant?</a:t>
            </a:r>
          </a:p>
          <a:p>
            <a:r>
              <a:rPr lang="en-GB" altLang="en-US" dirty="0"/>
              <a:t>Ask participants to define – it is helpful to write a list. </a:t>
            </a:r>
          </a:p>
          <a:p>
            <a:endParaRPr lang="en-GB" altLang="en-US" dirty="0"/>
          </a:p>
          <a:p>
            <a:r>
              <a:rPr lang="en-GB" altLang="en-US" dirty="0"/>
              <a:t>Compare their list to this image – any additions or adjustments.</a:t>
            </a:r>
          </a:p>
          <a:p>
            <a:endParaRPr lang="en-GB" altLang="en-US" dirty="0"/>
          </a:p>
          <a:p>
            <a:r>
              <a:rPr lang="en-GB" altLang="en-US" dirty="0"/>
              <a:t>Show picture 2 (Indian elephant) – any adjustments needed?</a:t>
            </a:r>
          </a:p>
          <a:p>
            <a:r>
              <a:rPr lang="en-GB" altLang="en-US" dirty="0"/>
              <a:t> </a:t>
            </a:r>
          </a:p>
          <a:p>
            <a:r>
              <a:rPr lang="en-GB" altLang="en-US" dirty="0"/>
              <a:t>Repeat with picture 3 (baby elephant) </a:t>
            </a:r>
          </a:p>
          <a:p>
            <a:endParaRPr lang="en-GB" altLang="en-US" dirty="0"/>
          </a:p>
          <a:p>
            <a:r>
              <a:rPr lang="en-GB" altLang="en-US" dirty="0"/>
              <a:t>Then show picture 4 (rhino) </a:t>
            </a:r>
          </a:p>
          <a:p>
            <a:r>
              <a:rPr lang="en-GB" altLang="en-US" dirty="0"/>
              <a:t>Why is this not an elephant?</a:t>
            </a:r>
          </a:p>
          <a:p>
            <a:r>
              <a:rPr lang="en-GB" altLang="en-US" dirty="0"/>
              <a:t>Finally show picture 5 (Elmer the elephant)</a:t>
            </a:r>
          </a:p>
          <a:p>
            <a:endParaRPr lang="en-GB" altLang="en-US" dirty="0"/>
          </a:p>
          <a:p>
            <a:r>
              <a:rPr lang="en-GB" altLang="en-US" dirty="0"/>
              <a:t>How has your thinking about elephants developed?  How has your understanding of defining an elephant developed?</a:t>
            </a:r>
          </a:p>
          <a:p>
            <a:r>
              <a:rPr lang="en-GB" altLang="en-US" dirty="0"/>
              <a:t>Why were these images selected?</a:t>
            </a:r>
          </a:p>
          <a:p>
            <a:endParaRPr lang="en-GB" altLang="en-US" dirty="0"/>
          </a:p>
          <a:p>
            <a:endParaRPr lang="en-GB" altLang="en-US" dirty="0"/>
          </a:p>
          <a:p>
            <a:r>
              <a:rPr lang="en-GB" altLang="en-US" dirty="0"/>
              <a:t>What are we expecting people to be thinking as a result of engaging with this task?</a:t>
            </a:r>
          </a:p>
          <a:p>
            <a:r>
              <a:rPr lang="en-GB" altLang="en-US" dirty="0"/>
              <a:t>Emphasise the importance of identifying what is the same, what is different, and it is a key prompt when showing more than one thing – actively looking for variation and non-variation.</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8</a:t>
            </a:fld>
            <a:endParaRPr lang="en-GB"/>
          </a:p>
        </p:txBody>
      </p:sp>
    </p:spTree>
    <p:extLst>
      <p:ext uri="{BB962C8B-B14F-4D97-AF65-F5344CB8AC3E}">
        <p14:creationId xmlns:p14="http://schemas.microsoft.com/office/powerpoint/2010/main" val="843349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a:p>
            <a:r>
              <a:rPr lang="en-GB" altLang="en-US" dirty="0"/>
              <a:t>Show picture 2 (Indian elephant) – intention is that the ear size does not define.</a:t>
            </a:r>
          </a:p>
          <a:p>
            <a:r>
              <a:rPr lang="en-GB" alt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Repeat with picture 3 (baby elephant) - intention is that the size does not define.</a:t>
            </a:r>
          </a:p>
          <a:p>
            <a:endParaRPr lang="en-GB" altLang="en-US" dirty="0"/>
          </a:p>
          <a:p>
            <a:r>
              <a:rPr lang="en-GB" altLang="en-US" dirty="0"/>
              <a:t> </a:t>
            </a:r>
          </a:p>
          <a:p>
            <a:r>
              <a:rPr lang="en-GB" altLang="en-US" dirty="0"/>
              <a:t>Then show picture 4 (rhino)  - a non-example which is close to the actual.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Finally show picture 5 (Elmer the elephant) - intention is to debate if it needs to be alive/grey.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a:p>
            <a:endParaRPr lang="en-GB" altLang="en-US" dirty="0"/>
          </a:p>
          <a:p>
            <a:r>
              <a:rPr lang="en-GB" altLang="en-US" dirty="0"/>
              <a:t>How has your thinking about elephants developed? How has your understanding of defining an elephant developed?</a:t>
            </a:r>
          </a:p>
          <a:p>
            <a:r>
              <a:rPr lang="en-GB" altLang="en-US" dirty="0"/>
              <a:t>Why were these images selected?</a:t>
            </a:r>
          </a:p>
          <a:p>
            <a:endParaRPr lang="en-GB" altLang="en-US" dirty="0"/>
          </a:p>
          <a:p>
            <a:endParaRPr lang="en-GB" altLang="en-US" dirty="0"/>
          </a:p>
          <a:p>
            <a:r>
              <a:rPr lang="en-GB" altLang="en-US" dirty="0"/>
              <a:t>What are we expecting people to be thinking as a result of engaging with this task?</a:t>
            </a:r>
          </a:p>
          <a:p>
            <a:r>
              <a:rPr lang="en-GB" altLang="en-US" dirty="0"/>
              <a:t>Emphasise the importance of identifying what is the same, what is different, and it is a key prompt when showing more than one thing – actively looking for variation and non-variation</a:t>
            </a:r>
          </a:p>
          <a:p>
            <a:r>
              <a:rPr lang="en-GB" altLang="en-US" dirty="0"/>
              <a:t>And that all children come to a common agreement/understanding.</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9</a:t>
            </a:fld>
            <a:endParaRPr lang="en-GB"/>
          </a:p>
        </p:txBody>
      </p:sp>
    </p:spTree>
    <p:extLst>
      <p:ext uri="{BB962C8B-B14F-4D97-AF65-F5344CB8AC3E}">
        <p14:creationId xmlns:p14="http://schemas.microsoft.com/office/powerpoint/2010/main" val="243700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repeated slide – make reference to the elephants - those images were carefully chosen to draw attention to specific features.</a:t>
            </a:r>
          </a:p>
          <a:p>
            <a:r>
              <a:rPr lang="en-GB" dirty="0"/>
              <a:t>Explain that the teacher needs to use variation in designing the sequence of learning to highlight what the children should be observing. This means the teacher needs to be clear about key learning points and making connections.</a:t>
            </a:r>
          </a:p>
          <a:p>
            <a:r>
              <a:rPr lang="en-GB" dirty="0"/>
              <a:t>This means that the emphasis is not just on correct answers but on the connections between them.</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10</a:t>
            </a:fld>
            <a:endParaRPr lang="en-GB"/>
          </a:p>
        </p:txBody>
      </p:sp>
    </p:spTree>
    <p:extLst>
      <p:ext uri="{BB962C8B-B14F-4D97-AF65-F5344CB8AC3E}">
        <p14:creationId xmlns:p14="http://schemas.microsoft.com/office/powerpoint/2010/main" val="3949683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this image define a rectangle – what can you see?</a:t>
            </a:r>
          </a:p>
          <a:p>
            <a:r>
              <a:rPr lang="en-GB" dirty="0"/>
              <a:t>Take feedback on how we define a rectangle – you may want to capture this list of criteria. Apply this list of criteria/modify the criteria as needed (repeat as each image is revealed).</a:t>
            </a:r>
          </a:p>
          <a:p>
            <a:r>
              <a:rPr lang="en-GB" dirty="0"/>
              <a:t>Show the next rectangle -</a:t>
            </a:r>
          </a:p>
          <a:p>
            <a:r>
              <a:rPr lang="en-GB" dirty="0"/>
              <a:t>1. Is this still a rectangle? Does it meet your definition? (colour)</a:t>
            </a:r>
          </a:p>
          <a:p>
            <a:endParaRPr lang="en-GB" dirty="0"/>
          </a:p>
          <a:p>
            <a:r>
              <a:rPr lang="en-GB" dirty="0"/>
              <a:t>2. Is this still a rectangle? Does it meet your definition?  (length of sides)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3. Is this still a rectangle? Does it meet your definition? (orientation does not matter)</a:t>
            </a:r>
          </a:p>
          <a:p>
            <a:endParaRPr lang="en-GB" dirty="0"/>
          </a:p>
          <a:p>
            <a:r>
              <a:rPr lang="en-GB" dirty="0"/>
              <a:t>4. Is this still a rectangle? Does it meet your definition? (square) – yes it is a rectangle – need to define as four sides and note that a square is a regular rectangle and four vertices that are all the same (right angles)</a:t>
            </a:r>
          </a:p>
          <a:p>
            <a:r>
              <a:rPr lang="en-GB" dirty="0"/>
              <a:t>5. Is this still a rectangle? Does it meet your definition? Non-concept – sides must be straight</a:t>
            </a:r>
          </a:p>
          <a:p>
            <a:r>
              <a:rPr lang="en-GB" dirty="0"/>
              <a:t>6. Is this still a rectangle? Does it meet your definition? Non-concept – vertices must be equal</a:t>
            </a:r>
          </a:p>
          <a:p>
            <a:r>
              <a:rPr lang="en-GB" dirty="0"/>
              <a:t>7. Is this still a rectangle? Does it meet your definition? Non-concept – must be a closed shape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11</a:t>
            </a:fld>
            <a:endParaRPr lang="en-GB"/>
          </a:p>
        </p:txBody>
      </p:sp>
    </p:spTree>
    <p:extLst>
      <p:ext uri="{BB962C8B-B14F-4D97-AF65-F5344CB8AC3E}">
        <p14:creationId xmlns:p14="http://schemas.microsoft.com/office/powerpoint/2010/main" val="4792971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Arial" panose="020B0604020202020204" pitchFamily="34" charset="0"/>
                <a:cs typeface="Arial" panose="020B0604020202020204" pitchFamily="34" charset="0"/>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
        <p:nvSpPr>
          <p:cNvPr id="2" name="TextBox 1">
            <a:extLst>
              <a:ext uri="{FF2B5EF4-FFF2-40B4-BE49-F238E27FC236}">
                <a16:creationId xmlns:a16="http://schemas.microsoft.com/office/drawing/2014/main" id="{68D0B289-4844-44AC-86A0-5AEEE34C6957}"/>
              </a:ext>
            </a:extLst>
          </p:cNvPr>
          <p:cNvSpPr txBox="1"/>
          <p:nvPr userDrawn="1"/>
        </p:nvSpPr>
        <p:spPr>
          <a:xfrm>
            <a:off x="623392" y="2348880"/>
            <a:ext cx="5616624" cy="646331"/>
          </a:xfrm>
          <a:prstGeom prst="rect">
            <a:avLst/>
          </a:prstGeom>
          <a:noFill/>
        </p:spPr>
        <p:txBody>
          <a:bodyPr wrap="square" rtlCol="0">
            <a:spAutoFit/>
          </a:bodyPr>
          <a:lstStyle/>
          <a:p>
            <a:pPr>
              <a:buNone/>
            </a:pPr>
            <a:r>
              <a:rPr lang="en-GB" sz="3600" b="1" noProof="0" dirty="0">
                <a:solidFill>
                  <a:schemeClr val="bg1"/>
                </a:solidFill>
              </a:rPr>
              <a:t>Thank you</a:t>
            </a:r>
            <a:endParaRPr lang="en-GB" sz="3600" b="1" dirty="0">
              <a:solidFill>
                <a:schemeClr val="bg1"/>
              </a:solidFill>
            </a:endParaRPr>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BDD4A84-8B3F-4F94-B225-1F8714A01F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481485" y="74613"/>
            <a:ext cx="3710516"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6842F4B-5054-40DA-A467-F73851BBA7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1168" y="1"/>
            <a:ext cx="2554817"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07435" y="692696"/>
            <a:ext cx="10566400" cy="1143000"/>
          </a:xfr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016001" y="1827213"/>
            <a:ext cx="5179484"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98684" y="1827213"/>
            <a:ext cx="517948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Tree>
    <p:extLst>
      <p:ext uri="{BB962C8B-B14F-4D97-AF65-F5344CB8AC3E}">
        <p14:creationId xmlns:p14="http://schemas.microsoft.com/office/powerpoint/2010/main" val="679950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2018 pilot</a:t>
            </a:r>
          </a:p>
        </p:txBody>
      </p:sp>
    </p:spTree>
    <p:extLst>
      <p:ext uri="{BB962C8B-B14F-4D97-AF65-F5344CB8AC3E}">
        <p14:creationId xmlns:p14="http://schemas.microsoft.com/office/powerpoint/2010/main" val="688367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10/11/2020</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Lst>
  <p:txStyles>
    <p:title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mailto:viv.lloyd@ncetm.org.uk"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www.atm.org.uk/"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www.atm.org.uk/" TargetMode="External"/><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hyperlink" Target="http://www.cimt.org.uk/journal/lai.pdf" TargetMode="External"/><Relationship Id="rId2" Type="http://schemas.openxmlformats.org/officeDocument/2006/relationships/hyperlink" Target="http://www.atm.org.uk/"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ncetm.org.uk/teaching-for-mastery/mastery-explained/five-big-ideas-in-teaching-for-mastery/"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6">
            <a:extLst>
              <a:ext uri="{FF2B5EF4-FFF2-40B4-BE49-F238E27FC236}">
                <a16:creationId xmlns:a16="http://schemas.microsoft.com/office/drawing/2014/main" id="{7CB2007B-5C79-4E64-B90D-0A5AD23791AC}"/>
              </a:ext>
            </a:extLst>
          </p:cNvPr>
          <p:cNvSpPr>
            <a:spLocks noGrp="1" noChangeArrowheads="1"/>
          </p:cNvSpPr>
          <p:nvPr>
            <p:ph type="ctrTitle"/>
          </p:nvPr>
        </p:nvSpPr>
        <p:spPr>
          <a:xfrm>
            <a:off x="0" y="188640"/>
            <a:ext cx="7239000" cy="2872954"/>
          </a:xfrm>
        </p:spPr>
        <p:txBody>
          <a:bodyPr>
            <a:normAutofit/>
          </a:bodyPr>
          <a:lstStyle/>
          <a:p>
            <a:pPr eaLnBrk="1" hangingPunct="1">
              <a:buNone/>
              <a:defRPr/>
            </a:pPr>
            <a:r>
              <a:rPr lang="en-GB" altLang="en-US" dirty="0"/>
              <a:t>The big ideas of teaching </a:t>
            </a:r>
            <a:r>
              <a:rPr lang="en-GB" altLang="en-US"/>
              <a:t>for mastery</a:t>
            </a:r>
            <a:br>
              <a:rPr lang="en-GB" altLang="en-US"/>
            </a:br>
            <a:br>
              <a:rPr lang="en-GB" altLang="en-US" dirty="0"/>
            </a:br>
            <a:r>
              <a:rPr lang="en-GB" altLang="en-US" dirty="0"/>
              <a:t>Primary ITE Unit 3: </a:t>
            </a:r>
            <a:br>
              <a:rPr lang="en-GB" altLang="en-US" dirty="0"/>
            </a:br>
            <a:r>
              <a:rPr lang="en-GB" altLang="en-US" dirty="0"/>
              <a:t>Variation</a:t>
            </a:r>
            <a:endParaRPr lang="en-US"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C096E-0D06-4A5F-820B-BD8BAE9B1821}"/>
              </a:ext>
            </a:extLst>
          </p:cNvPr>
          <p:cNvSpPr>
            <a:spLocks noGrp="1"/>
          </p:cNvSpPr>
          <p:nvPr>
            <p:ph type="title"/>
          </p:nvPr>
        </p:nvSpPr>
        <p:spPr/>
        <p:txBody>
          <a:bodyPr/>
          <a:lstStyle/>
          <a:p>
            <a:r>
              <a:rPr lang="en-GB" dirty="0"/>
              <a:t>In essence…</a:t>
            </a:r>
          </a:p>
        </p:txBody>
      </p:sp>
      <p:sp>
        <p:nvSpPr>
          <p:cNvPr id="3" name="Content Placeholder 2">
            <a:extLst>
              <a:ext uri="{FF2B5EF4-FFF2-40B4-BE49-F238E27FC236}">
                <a16:creationId xmlns:a16="http://schemas.microsoft.com/office/drawing/2014/main" id="{04EFC93C-3547-4848-961A-F5EE500E86A3}"/>
              </a:ext>
            </a:extLst>
          </p:cNvPr>
          <p:cNvSpPr>
            <a:spLocks noGrp="1"/>
          </p:cNvSpPr>
          <p:nvPr>
            <p:ph idx="1"/>
          </p:nvPr>
        </p:nvSpPr>
        <p:spPr>
          <a:xfrm>
            <a:off x="335360" y="1407469"/>
            <a:ext cx="10972800" cy="3888432"/>
          </a:xfrm>
        </p:spPr>
        <p:txBody>
          <a:bodyPr/>
          <a:lstStyle/>
          <a:p>
            <a:pPr marL="0" indent="0">
              <a:buClr>
                <a:srgbClr val="00628C"/>
              </a:buClr>
            </a:pPr>
            <a:endParaRPr lang="en-GB" sz="3000" b="1" dirty="0">
              <a:solidFill>
                <a:srgbClr val="000000"/>
              </a:solidFill>
            </a:endParaRPr>
          </a:p>
          <a:p>
            <a:pPr marL="0" indent="0">
              <a:buClr>
                <a:srgbClr val="00628C"/>
              </a:buClr>
              <a:buNone/>
            </a:pPr>
            <a:r>
              <a:rPr lang="en-GB" sz="3000" b="1" dirty="0">
                <a:solidFill>
                  <a:srgbClr val="000000"/>
                </a:solidFill>
              </a:rPr>
              <a:t>Deepening the way children think through:</a:t>
            </a:r>
          </a:p>
          <a:p>
            <a:pPr marL="0" lvl="0" indent="0">
              <a:buClr>
                <a:srgbClr val="00628C"/>
              </a:buClr>
              <a:buNone/>
            </a:pPr>
            <a:endParaRPr lang="en-GB" sz="3000" b="1" dirty="0">
              <a:solidFill>
                <a:srgbClr val="000000"/>
              </a:solidFill>
            </a:endParaRPr>
          </a:p>
          <a:p>
            <a:pPr marL="0" lvl="0" indent="0">
              <a:buClr>
                <a:srgbClr val="00628C"/>
              </a:buClr>
              <a:buNone/>
            </a:pPr>
            <a:r>
              <a:rPr lang="en-GB" sz="3000" b="1" dirty="0">
                <a:solidFill>
                  <a:srgbClr val="000000"/>
                </a:solidFill>
              </a:rPr>
              <a:t>What we keep the </a:t>
            </a:r>
            <a:r>
              <a:rPr lang="en-GB" sz="3000" b="1" dirty="0">
                <a:solidFill>
                  <a:srgbClr val="92D050"/>
                </a:solidFill>
              </a:rPr>
              <a:t>SAME. </a:t>
            </a:r>
          </a:p>
          <a:p>
            <a:pPr marL="0" lvl="0" indent="0">
              <a:buClr>
                <a:srgbClr val="00628C"/>
              </a:buClr>
              <a:buNone/>
            </a:pPr>
            <a:r>
              <a:rPr lang="en-GB" sz="3000" b="1" dirty="0">
                <a:solidFill>
                  <a:srgbClr val="000000"/>
                </a:solidFill>
              </a:rPr>
              <a:t>What we </a:t>
            </a:r>
            <a:r>
              <a:rPr lang="en-GB" sz="3000" b="1" dirty="0">
                <a:solidFill>
                  <a:srgbClr val="FF0000"/>
                </a:solidFill>
              </a:rPr>
              <a:t>CHANGE.</a:t>
            </a:r>
          </a:p>
          <a:p>
            <a:pPr marL="0" indent="0">
              <a:buClr>
                <a:srgbClr val="00628C"/>
              </a:buClr>
              <a:buNone/>
            </a:pPr>
            <a:endParaRPr lang="en-GB" sz="3000" b="1" dirty="0">
              <a:solidFill>
                <a:srgbClr val="FF0000"/>
              </a:solidFill>
            </a:endParaRPr>
          </a:p>
          <a:p>
            <a:pPr marL="0" indent="0">
              <a:buNone/>
            </a:pPr>
            <a:r>
              <a:rPr lang="en-GB" b="1" i="1" dirty="0"/>
              <a:t>Our aim is to support children in becoming mathematically observant.</a:t>
            </a:r>
          </a:p>
          <a:p>
            <a:endParaRPr lang="en-GB" dirty="0"/>
          </a:p>
        </p:txBody>
      </p:sp>
    </p:spTree>
    <p:extLst>
      <p:ext uri="{BB962C8B-B14F-4D97-AF65-F5344CB8AC3E}">
        <p14:creationId xmlns:p14="http://schemas.microsoft.com/office/powerpoint/2010/main" val="3461947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6C11-3D22-40CE-8AE7-E1364B6BBE74}"/>
              </a:ext>
            </a:extLst>
          </p:cNvPr>
          <p:cNvSpPr>
            <a:spLocks noGrp="1"/>
          </p:cNvSpPr>
          <p:nvPr>
            <p:ph type="title"/>
          </p:nvPr>
        </p:nvSpPr>
        <p:spPr>
          <a:xfrm>
            <a:off x="227856" y="223082"/>
            <a:ext cx="8892480" cy="899163"/>
          </a:xfrm>
        </p:spPr>
        <p:txBody>
          <a:bodyPr/>
          <a:lstStyle/>
          <a:p>
            <a:r>
              <a:rPr lang="en-GB" dirty="0"/>
              <a:t>A maths example: what is a rectangle?</a:t>
            </a:r>
          </a:p>
        </p:txBody>
      </p:sp>
      <p:sp>
        <p:nvSpPr>
          <p:cNvPr id="4" name="Rectangle 3">
            <a:extLst>
              <a:ext uri="{FF2B5EF4-FFF2-40B4-BE49-F238E27FC236}">
                <a16:creationId xmlns:a16="http://schemas.microsoft.com/office/drawing/2014/main" id="{98409C32-7766-4983-A2FB-0536CE7E9801}"/>
              </a:ext>
            </a:extLst>
          </p:cNvPr>
          <p:cNvSpPr/>
          <p:nvPr/>
        </p:nvSpPr>
        <p:spPr bwMode="auto">
          <a:xfrm>
            <a:off x="414395" y="1384204"/>
            <a:ext cx="2944893" cy="1143000"/>
          </a:xfrm>
          <a:prstGeom prst="rect">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5" name="Rectangle 4">
            <a:extLst>
              <a:ext uri="{FF2B5EF4-FFF2-40B4-BE49-F238E27FC236}">
                <a16:creationId xmlns:a16="http://schemas.microsoft.com/office/drawing/2014/main" id="{5264E370-50B0-43FB-BFFD-B3697129885A}"/>
              </a:ext>
            </a:extLst>
          </p:cNvPr>
          <p:cNvSpPr/>
          <p:nvPr/>
        </p:nvSpPr>
        <p:spPr bwMode="auto">
          <a:xfrm>
            <a:off x="9577273" y="983336"/>
            <a:ext cx="2091680" cy="1977752"/>
          </a:xfrm>
          <a:prstGeom prst="rect">
            <a:avLst/>
          </a:prstGeom>
          <a:no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6" name="Rectangle 5">
            <a:extLst>
              <a:ext uri="{FF2B5EF4-FFF2-40B4-BE49-F238E27FC236}">
                <a16:creationId xmlns:a16="http://schemas.microsoft.com/office/drawing/2014/main" id="{5802E084-9810-457B-81F1-46790A8D95CC}"/>
              </a:ext>
            </a:extLst>
          </p:cNvPr>
          <p:cNvSpPr/>
          <p:nvPr/>
        </p:nvSpPr>
        <p:spPr bwMode="auto">
          <a:xfrm rot="5400000">
            <a:off x="5648016" y="3790031"/>
            <a:ext cx="4539949" cy="143606"/>
          </a:xfrm>
          <a:prstGeom prst="rect">
            <a:avLst/>
          </a:prstGeom>
          <a:no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7" name="Rectangle 6">
            <a:extLst>
              <a:ext uri="{FF2B5EF4-FFF2-40B4-BE49-F238E27FC236}">
                <a16:creationId xmlns:a16="http://schemas.microsoft.com/office/drawing/2014/main" id="{23A0E852-B68E-495B-8A2C-905124E54493}"/>
              </a:ext>
            </a:extLst>
          </p:cNvPr>
          <p:cNvSpPr/>
          <p:nvPr/>
        </p:nvSpPr>
        <p:spPr bwMode="auto">
          <a:xfrm rot="3385154">
            <a:off x="317328" y="4817650"/>
            <a:ext cx="1931948" cy="1189803"/>
          </a:xfrm>
          <a:prstGeom prst="rect">
            <a:avLst/>
          </a:prstGeom>
          <a:no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8" name="Rectangle 7">
            <a:extLst>
              <a:ext uri="{FF2B5EF4-FFF2-40B4-BE49-F238E27FC236}">
                <a16:creationId xmlns:a16="http://schemas.microsoft.com/office/drawing/2014/main" id="{1B9E955D-1ECC-425C-9024-46E3631993E3}"/>
              </a:ext>
            </a:extLst>
          </p:cNvPr>
          <p:cNvSpPr/>
          <p:nvPr/>
        </p:nvSpPr>
        <p:spPr bwMode="auto">
          <a:xfrm>
            <a:off x="4200883" y="3801204"/>
            <a:ext cx="2803710" cy="2151897"/>
          </a:xfrm>
          <a:prstGeom prst="rect">
            <a:avLst/>
          </a:prstGeom>
          <a:solidFill>
            <a:srgbClr val="FF0000"/>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nvGrpSpPr>
          <p:cNvPr id="9" name="Group 8">
            <a:extLst>
              <a:ext uri="{FF2B5EF4-FFF2-40B4-BE49-F238E27FC236}">
                <a16:creationId xmlns:a16="http://schemas.microsoft.com/office/drawing/2014/main" id="{D8F37B78-0B0C-43D7-B3B3-00C38680F969}"/>
              </a:ext>
            </a:extLst>
          </p:cNvPr>
          <p:cNvGrpSpPr/>
          <p:nvPr/>
        </p:nvGrpSpPr>
        <p:grpSpPr>
          <a:xfrm>
            <a:off x="9463113" y="3461742"/>
            <a:ext cx="1160000" cy="1767771"/>
            <a:chOff x="7303375" y="4969033"/>
            <a:chExt cx="1160000" cy="1767771"/>
          </a:xfrm>
        </p:grpSpPr>
        <p:sp>
          <p:nvSpPr>
            <p:cNvPr id="10" name="Rectangle 9">
              <a:extLst>
                <a:ext uri="{FF2B5EF4-FFF2-40B4-BE49-F238E27FC236}">
                  <a16:creationId xmlns:a16="http://schemas.microsoft.com/office/drawing/2014/main" id="{F7C7D816-B86C-428B-951D-31F137DCDE48}"/>
                </a:ext>
              </a:extLst>
            </p:cNvPr>
            <p:cNvSpPr/>
            <p:nvPr/>
          </p:nvSpPr>
          <p:spPr bwMode="auto">
            <a:xfrm rot="7506036">
              <a:off x="6914972" y="5357436"/>
              <a:ext cx="1559590" cy="782784"/>
            </a:xfrm>
            <a:prstGeom prst="rect">
              <a:avLst/>
            </a:prstGeom>
            <a:no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1" name="Rectangle 10">
              <a:extLst>
                <a:ext uri="{FF2B5EF4-FFF2-40B4-BE49-F238E27FC236}">
                  <a16:creationId xmlns:a16="http://schemas.microsoft.com/office/drawing/2014/main" id="{EBC95888-DAB6-4B34-B04F-217F100EABA5}"/>
                </a:ext>
              </a:extLst>
            </p:cNvPr>
            <p:cNvSpPr/>
            <p:nvPr/>
          </p:nvSpPr>
          <p:spPr bwMode="auto">
            <a:xfrm>
              <a:off x="7596336" y="5953100"/>
              <a:ext cx="648072" cy="783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2" name="Rectangle 11">
              <a:extLst>
                <a:ext uri="{FF2B5EF4-FFF2-40B4-BE49-F238E27FC236}">
                  <a16:creationId xmlns:a16="http://schemas.microsoft.com/office/drawing/2014/main" id="{16BAA317-A906-485E-B295-37CF6C1B2935}"/>
                </a:ext>
              </a:extLst>
            </p:cNvPr>
            <p:cNvSpPr/>
            <p:nvPr/>
          </p:nvSpPr>
          <p:spPr bwMode="auto">
            <a:xfrm>
              <a:off x="7574231" y="5953100"/>
              <a:ext cx="889144" cy="22911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grpSp>
      <p:sp>
        <p:nvSpPr>
          <p:cNvPr id="13" name="Rectangle: Rounded Corners 12">
            <a:extLst>
              <a:ext uri="{FF2B5EF4-FFF2-40B4-BE49-F238E27FC236}">
                <a16:creationId xmlns:a16="http://schemas.microsoft.com/office/drawing/2014/main" id="{98313D6E-92AC-483B-AA27-60620E006389}"/>
              </a:ext>
            </a:extLst>
          </p:cNvPr>
          <p:cNvSpPr/>
          <p:nvPr/>
        </p:nvSpPr>
        <p:spPr bwMode="auto">
          <a:xfrm>
            <a:off x="4674096" y="1299508"/>
            <a:ext cx="2360108" cy="1143000"/>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4" name="Trapezoid 13">
            <a:extLst>
              <a:ext uri="{FF2B5EF4-FFF2-40B4-BE49-F238E27FC236}">
                <a16:creationId xmlns:a16="http://schemas.microsoft.com/office/drawing/2014/main" id="{24A4C47D-8CBB-4ED9-8EFF-6937B16D726F}"/>
              </a:ext>
            </a:extLst>
          </p:cNvPr>
          <p:cNvSpPr/>
          <p:nvPr/>
        </p:nvSpPr>
        <p:spPr bwMode="auto">
          <a:xfrm>
            <a:off x="1119759" y="2908537"/>
            <a:ext cx="2091679" cy="988875"/>
          </a:xfrm>
          <a:prstGeom prst="trapezoid">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Tree>
    <p:extLst>
      <p:ext uri="{BB962C8B-B14F-4D97-AF65-F5344CB8AC3E}">
        <p14:creationId xmlns:p14="http://schemas.microsoft.com/office/powerpoint/2010/main" val="1018536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932D8-10EC-4C5F-BBC1-1D909D9AFA4D}"/>
              </a:ext>
            </a:extLst>
          </p:cNvPr>
          <p:cNvSpPr>
            <a:spLocks noGrp="1"/>
          </p:cNvSpPr>
          <p:nvPr>
            <p:ph type="title"/>
          </p:nvPr>
        </p:nvSpPr>
        <p:spPr/>
        <p:txBody>
          <a:bodyPr/>
          <a:lstStyle/>
          <a:p>
            <a:r>
              <a:rPr lang="en-GB" dirty="0"/>
              <a:t>Discuss</a:t>
            </a:r>
          </a:p>
        </p:txBody>
      </p:sp>
      <p:sp>
        <p:nvSpPr>
          <p:cNvPr id="3" name="Content Placeholder 2">
            <a:extLst>
              <a:ext uri="{FF2B5EF4-FFF2-40B4-BE49-F238E27FC236}">
                <a16:creationId xmlns:a16="http://schemas.microsoft.com/office/drawing/2014/main" id="{33344999-1449-4BE2-B05B-DCDEA00E4222}"/>
              </a:ext>
            </a:extLst>
          </p:cNvPr>
          <p:cNvSpPr>
            <a:spLocks noGrp="1"/>
          </p:cNvSpPr>
          <p:nvPr>
            <p:ph idx="1"/>
          </p:nvPr>
        </p:nvSpPr>
        <p:spPr/>
        <p:txBody>
          <a:bodyPr/>
          <a:lstStyle/>
          <a:p>
            <a:pPr marL="457200" indent="-457200"/>
            <a:r>
              <a:rPr lang="en-GB" sz="2800" dirty="0"/>
              <a:t>What images were chosen?</a:t>
            </a:r>
          </a:p>
          <a:p>
            <a:pPr marL="457200" indent="-457200"/>
            <a:r>
              <a:rPr lang="en-GB" sz="2800" dirty="0"/>
              <a:t>How did these deepen children’s thinking about the features of a rectangle?</a:t>
            </a:r>
          </a:p>
          <a:p>
            <a:pPr marL="457200" indent="-457200"/>
            <a:r>
              <a:rPr lang="en-GB" sz="2800" dirty="0"/>
              <a:t>Where were the cognitive wobbles?</a:t>
            </a:r>
          </a:p>
          <a:p>
            <a:pPr marL="457200" indent="-457200"/>
            <a:r>
              <a:rPr lang="en-GB" sz="2800" dirty="0"/>
              <a:t>How did they support the learning?</a:t>
            </a:r>
          </a:p>
          <a:p>
            <a:pPr marL="457200" indent="-457200"/>
            <a:r>
              <a:rPr lang="en-GB" sz="2800" dirty="0"/>
              <a:t>Any other examples that you would want to use to draw attention to specific features of a rectangle?</a:t>
            </a:r>
          </a:p>
          <a:p>
            <a:endParaRPr lang="en-GB" dirty="0"/>
          </a:p>
        </p:txBody>
      </p:sp>
    </p:spTree>
    <p:extLst>
      <p:ext uri="{BB962C8B-B14F-4D97-AF65-F5344CB8AC3E}">
        <p14:creationId xmlns:p14="http://schemas.microsoft.com/office/powerpoint/2010/main" val="1288070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F34F1-EE68-4420-A7BD-101247B73ACF}"/>
              </a:ext>
            </a:extLst>
          </p:cNvPr>
          <p:cNvSpPr>
            <a:spLocks noGrp="1"/>
          </p:cNvSpPr>
          <p:nvPr>
            <p:ph type="title"/>
          </p:nvPr>
        </p:nvSpPr>
        <p:spPr>
          <a:xfrm>
            <a:off x="191344" y="162446"/>
            <a:ext cx="7924800" cy="1146862"/>
          </a:xfrm>
        </p:spPr>
        <p:txBody>
          <a:bodyPr/>
          <a:lstStyle/>
          <a:p>
            <a:r>
              <a:rPr lang="en-GB" altLang="en-US" dirty="0"/>
              <a:t>Conceptual variation</a:t>
            </a:r>
            <a:endParaRPr lang="en-GB" dirty="0"/>
          </a:p>
        </p:txBody>
      </p:sp>
      <p:sp>
        <p:nvSpPr>
          <p:cNvPr id="3" name="Content Placeholder 2">
            <a:extLst>
              <a:ext uri="{FF2B5EF4-FFF2-40B4-BE49-F238E27FC236}">
                <a16:creationId xmlns:a16="http://schemas.microsoft.com/office/drawing/2014/main" id="{6B8EA964-B47C-455C-BD43-A3C87B423C47}"/>
              </a:ext>
            </a:extLst>
          </p:cNvPr>
          <p:cNvSpPr>
            <a:spLocks noGrp="1"/>
          </p:cNvSpPr>
          <p:nvPr>
            <p:ph idx="1"/>
          </p:nvPr>
        </p:nvSpPr>
        <p:spPr>
          <a:xfrm>
            <a:off x="191344" y="1052736"/>
            <a:ext cx="11809312" cy="4114800"/>
          </a:xfrm>
        </p:spPr>
        <p:txBody>
          <a:bodyPr vert="horz" lIns="91440" tIns="45720" rIns="91440" bIns="45720" rtlCol="0" anchor="t">
            <a:normAutofit lnSpcReduction="10000"/>
          </a:bodyPr>
          <a:lstStyle/>
          <a:p>
            <a:pPr marL="0" indent="0">
              <a:buNone/>
            </a:pPr>
            <a:r>
              <a:rPr lang="en-GB" altLang="en-US" dirty="0"/>
              <a:t>The aim of variation is to develop a deep understanding of the concept.</a:t>
            </a:r>
            <a:endParaRPr lang="en-US" dirty="0"/>
          </a:p>
          <a:p>
            <a:pPr marL="0" indent="0"/>
            <a:endParaRPr lang="en-GB" altLang="en-US" dirty="0">
              <a:solidFill>
                <a:srgbClr val="00628C"/>
              </a:solidFill>
            </a:endParaRPr>
          </a:p>
          <a:p>
            <a:pPr marL="0" indent="0">
              <a:buNone/>
            </a:pPr>
            <a:r>
              <a:rPr lang="en-GB" altLang="en-US" dirty="0"/>
              <a:t>An important teaching method: it intends to illustrate the essential features by demonstrating different forms of visual materials and instances or highlight the essence of a concept by </a:t>
            </a:r>
            <a:r>
              <a:rPr lang="en-GB" altLang="en-US" b="1" dirty="0"/>
              <a:t>varying the non-essential features.</a:t>
            </a:r>
          </a:p>
          <a:p>
            <a:pPr marL="0" indent="0"/>
            <a:endParaRPr lang="en-GB" altLang="en-US" b="1" dirty="0"/>
          </a:p>
          <a:p>
            <a:pPr marL="0" indent="0">
              <a:buNone/>
            </a:pPr>
            <a:r>
              <a:rPr lang="en-GB" altLang="en-US" dirty="0"/>
              <a:t>It aims at understanding the essence of object and forming a scientific concept by putting away the non-essential features (M Gu 1999).</a:t>
            </a:r>
          </a:p>
          <a:p>
            <a:pPr marL="0" indent="0"/>
            <a:endParaRPr lang="en-GB" altLang="en-US" dirty="0"/>
          </a:p>
          <a:p>
            <a:pPr marL="0" indent="0">
              <a:buNone/>
            </a:pPr>
            <a:r>
              <a:rPr lang="en-GB" altLang="en-US" dirty="0"/>
              <a:t>That is, utilising examples that show the concept and ones that do not to draw out the aspects that are significant, </a:t>
            </a:r>
            <a:r>
              <a:rPr lang="en-GB" altLang="en-US" b="1" dirty="0"/>
              <a:t>examples and non-examples.</a:t>
            </a:r>
          </a:p>
          <a:p>
            <a:endParaRPr lang="en-GB" b="1" dirty="0"/>
          </a:p>
        </p:txBody>
      </p:sp>
      <p:sp>
        <p:nvSpPr>
          <p:cNvPr id="4" name="TextBox 6">
            <a:extLst>
              <a:ext uri="{FF2B5EF4-FFF2-40B4-BE49-F238E27FC236}">
                <a16:creationId xmlns:a16="http://schemas.microsoft.com/office/drawing/2014/main" id="{AFFAE4A0-14C5-4EB8-92EA-C3F6380C178E}"/>
              </a:ext>
            </a:extLst>
          </p:cNvPr>
          <p:cNvSpPr txBox="1">
            <a:spLocks noChangeArrowheads="1"/>
          </p:cNvSpPr>
          <p:nvPr/>
        </p:nvSpPr>
        <p:spPr bwMode="auto">
          <a:xfrm>
            <a:off x="191344" y="6036072"/>
            <a:ext cx="79248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spcBef>
                <a:spcPct val="0"/>
              </a:spcBef>
              <a:buClrTx/>
              <a:buFontTx/>
              <a:buNone/>
            </a:pPr>
            <a:r>
              <a:rPr lang="en-GB" altLang="en-US" sz="1400" dirty="0">
                <a:cs typeface="Arial" panose="020B0604020202020204" pitchFamily="34" charset="0"/>
              </a:rPr>
              <a:t>Taken from “How Chinese Learn Mathematics: Perspectives from Insiders (2004), Chapter 12 Teaching with Variation: A Chinese Way of Promoting Effective Mathematics Learning.</a:t>
            </a:r>
          </a:p>
        </p:txBody>
      </p:sp>
    </p:spTree>
    <p:extLst>
      <p:ext uri="{BB962C8B-B14F-4D97-AF65-F5344CB8AC3E}">
        <p14:creationId xmlns:p14="http://schemas.microsoft.com/office/powerpoint/2010/main" val="4260432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A4A8-B929-4C11-AE19-D95F00C3DEA2}"/>
              </a:ext>
            </a:extLst>
          </p:cNvPr>
          <p:cNvSpPr>
            <a:spLocks noGrp="1"/>
          </p:cNvSpPr>
          <p:nvPr>
            <p:ph type="title"/>
          </p:nvPr>
        </p:nvSpPr>
        <p:spPr/>
        <p:txBody>
          <a:bodyPr/>
          <a:lstStyle/>
          <a:p>
            <a:r>
              <a:rPr lang="en-GB" dirty="0"/>
              <a:t>Conceptual variation</a:t>
            </a:r>
          </a:p>
        </p:txBody>
      </p:sp>
      <p:sp>
        <p:nvSpPr>
          <p:cNvPr id="3" name="Content Placeholder 2">
            <a:extLst>
              <a:ext uri="{FF2B5EF4-FFF2-40B4-BE49-F238E27FC236}">
                <a16:creationId xmlns:a16="http://schemas.microsoft.com/office/drawing/2014/main" id="{77AF6347-DDD3-476A-80F0-B7A4A9CA6FD8}"/>
              </a:ext>
            </a:extLst>
          </p:cNvPr>
          <p:cNvSpPr>
            <a:spLocks noGrp="1"/>
          </p:cNvSpPr>
          <p:nvPr>
            <p:ph idx="1"/>
          </p:nvPr>
        </p:nvSpPr>
        <p:spPr/>
        <p:txBody>
          <a:bodyPr/>
          <a:lstStyle/>
          <a:p>
            <a:pPr marL="0" indent="0">
              <a:buNone/>
            </a:pPr>
            <a:r>
              <a:rPr lang="en-GB" sz="2800" dirty="0"/>
              <a:t>As a teacher you need to be clear about:</a:t>
            </a:r>
          </a:p>
          <a:p>
            <a:pPr marL="0" indent="0">
              <a:buNone/>
            </a:pPr>
            <a:endParaRPr lang="en-GB" sz="1100" dirty="0"/>
          </a:p>
          <a:p>
            <a:pPr>
              <a:defRPr/>
            </a:pPr>
            <a:r>
              <a:rPr lang="en-GB" sz="2800" dirty="0"/>
              <a:t>varying the representation to extract the essence of the concept </a:t>
            </a:r>
          </a:p>
          <a:p>
            <a:pPr>
              <a:defRPr/>
            </a:pPr>
            <a:r>
              <a:rPr lang="en-GB" sz="2800" dirty="0"/>
              <a:t>supporting the generalisation of a concept, to recognise it in any context</a:t>
            </a:r>
          </a:p>
          <a:p>
            <a:pPr>
              <a:defRPr/>
            </a:pPr>
            <a:r>
              <a:rPr lang="en-GB" sz="2800" dirty="0"/>
              <a:t>drawing out the structure of a concept – what it is and what it isn’t.</a:t>
            </a:r>
          </a:p>
          <a:p>
            <a:endParaRPr lang="en-GB" dirty="0"/>
          </a:p>
        </p:txBody>
      </p:sp>
    </p:spTree>
    <p:extLst>
      <p:ext uri="{BB962C8B-B14F-4D97-AF65-F5344CB8AC3E}">
        <p14:creationId xmlns:p14="http://schemas.microsoft.com/office/powerpoint/2010/main" val="248255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20ACC-61E8-45EA-890E-E467438D801B}"/>
              </a:ext>
            </a:extLst>
          </p:cNvPr>
          <p:cNvSpPr>
            <a:spLocks noGrp="1"/>
          </p:cNvSpPr>
          <p:nvPr>
            <p:ph type="title"/>
          </p:nvPr>
        </p:nvSpPr>
        <p:spPr/>
        <p:txBody>
          <a:bodyPr/>
          <a:lstStyle/>
          <a:p>
            <a:r>
              <a:rPr lang="en-GB" dirty="0"/>
              <a:t>Reflection</a:t>
            </a:r>
          </a:p>
        </p:txBody>
      </p:sp>
      <p:sp>
        <p:nvSpPr>
          <p:cNvPr id="4" name="Thought Bubble: Cloud 3">
            <a:extLst>
              <a:ext uri="{FF2B5EF4-FFF2-40B4-BE49-F238E27FC236}">
                <a16:creationId xmlns:a16="http://schemas.microsoft.com/office/drawing/2014/main" id="{980DF469-09F0-433A-88F3-7DB1B1225157}"/>
              </a:ext>
            </a:extLst>
          </p:cNvPr>
          <p:cNvSpPr/>
          <p:nvPr/>
        </p:nvSpPr>
        <p:spPr bwMode="auto">
          <a:xfrm>
            <a:off x="1199456" y="1124744"/>
            <a:ext cx="10657184" cy="4104456"/>
          </a:xfrm>
          <a:prstGeom prst="cloudCallout">
            <a:avLst>
              <a:gd name="adj1" fmla="val -53239"/>
              <a:gd name="adj2" fmla="val 58405"/>
            </a:avLst>
          </a:prstGeom>
          <a:solidFill>
            <a:schemeClr val="accent2">
              <a:lumMod val="75000"/>
            </a:schemeClr>
          </a:solidFill>
          <a:ln>
            <a:solidFill>
              <a:schemeClr val="tx1"/>
            </a:solidFill>
          </a:ln>
          <a:effectLst/>
        </p:spPr>
        <p:txBody>
          <a:bodyPr vert="horz" wrap="square" lIns="91440" tIns="45720" rIns="91440" bIns="45720" numCol="1" rtlCol="0" anchor="t" anchorCtr="0" compatLnSpc="1">
            <a:prstTxWarp prst="textNoShape">
              <a:avLst/>
            </a:prstTxWarp>
          </a:bodyPr>
          <a:lstStyle/>
          <a:p>
            <a:pPr marL="457200">
              <a:buNone/>
            </a:pPr>
            <a:r>
              <a:rPr lang="en-GB" dirty="0">
                <a:latin typeface="Arial" charset="0"/>
              </a:rPr>
              <a:t>Have I seen examples of conceptual variation in the lessons I have observed?</a:t>
            </a:r>
          </a:p>
          <a:p>
            <a:pPr marL="457200">
              <a:buNone/>
            </a:pPr>
            <a:endParaRPr lang="en-GB" dirty="0">
              <a:latin typeface="Arial" charset="0"/>
            </a:endParaRPr>
          </a:p>
          <a:p>
            <a:pPr marL="457200">
              <a:buNone/>
            </a:pPr>
            <a:r>
              <a:rPr lang="en-GB" dirty="0">
                <a:latin typeface="Arial" charset="0"/>
              </a:rPr>
              <a:t>How can I develop this in my practice?</a:t>
            </a:r>
          </a:p>
        </p:txBody>
      </p:sp>
    </p:spTree>
    <p:extLst>
      <p:ext uri="{BB962C8B-B14F-4D97-AF65-F5344CB8AC3E}">
        <p14:creationId xmlns:p14="http://schemas.microsoft.com/office/powerpoint/2010/main" val="22259686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AD755-343A-4D5E-88D9-2BB9C3BB15EA}"/>
              </a:ext>
            </a:extLst>
          </p:cNvPr>
          <p:cNvSpPr>
            <a:spLocks noGrp="1"/>
          </p:cNvSpPr>
          <p:nvPr>
            <p:ph type="title"/>
          </p:nvPr>
        </p:nvSpPr>
        <p:spPr>
          <a:xfrm>
            <a:off x="839416" y="1052736"/>
            <a:ext cx="10729192" cy="1723628"/>
          </a:xfrm>
        </p:spPr>
        <p:txBody>
          <a:bodyPr/>
          <a:lstStyle/>
          <a:p>
            <a:r>
              <a:rPr lang="en-GB" dirty="0"/>
              <a:t>Moving into thinking carefully about the questions you ask… </a:t>
            </a:r>
            <a:br>
              <a:rPr lang="en-GB" dirty="0"/>
            </a:br>
            <a:r>
              <a:rPr lang="en-GB" dirty="0"/>
              <a:t>proceeding through the learning</a:t>
            </a:r>
          </a:p>
        </p:txBody>
      </p:sp>
    </p:spTree>
    <p:extLst>
      <p:ext uri="{BB962C8B-B14F-4D97-AF65-F5344CB8AC3E}">
        <p14:creationId xmlns:p14="http://schemas.microsoft.com/office/powerpoint/2010/main" val="3887270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CA7725-924C-462A-8CC7-AF7E49C259AD}"/>
              </a:ext>
            </a:extLst>
          </p:cNvPr>
          <p:cNvSpPr>
            <a:spLocks noGrp="1"/>
          </p:cNvSpPr>
          <p:nvPr>
            <p:ph idx="1"/>
          </p:nvPr>
        </p:nvSpPr>
        <p:spPr/>
        <p:txBody>
          <a:bodyPr/>
          <a:lstStyle/>
          <a:p>
            <a:pPr marL="0" indent="0">
              <a:buNone/>
              <a:defRPr/>
            </a:pPr>
            <a:r>
              <a:rPr lang="en-GB" sz="3200" i="1" dirty="0">
                <a:latin typeface="Calibri" panose="020F0502020204030204" pitchFamily="34" charset="0"/>
                <a:cs typeface="Arial"/>
              </a:rPr>
              <a:t>In designing [these] exercises, the teacher is advised to avoid mechanical repetition and to create an appropriate path for </a:t>
            </a:r>
            <a:r>
              <a:rPr lang="en-GB" sz="3200" b="1" i="1" dirty="0">
                <a:solidFill>
                  <a:srgbClr val="FF0000"/>
                </a:solidFill>
                <a:latin typeface="Calibri" panose="020F0502020204030204" pitchFamily="34" charset="0"/>
                <a:cs typeface="Arial"/>
              </a:rPr>
              <a:t>practising the thinking process</a:t>
            </a:r>
            <a:r>
              <a:rPr lang="en-GB" sz="3200" i="1" dirty="0">
                <a:latin typeface="Calibri" panose="020F0502020204030204" pitchFamily="34" charset="0"/>
                <a:cs typeface="Arial"/>
              </a:rPr>
              <a:t> with increasing creativity. </a:t>
            </a:r>
          </a:p>
          <a:p>
            <a:pPr marL="0" indent="0">
              <a:buNone/>
              <a:defRPr/>
            </a:pPr>
            <a:r>
              <a:rPr lang="en-GB" sz="3200" dirty="0">
                <a:latin typeface="Calibri" panose="020F0502020204030204" pitchFamily="34" charset="0"/>
              </a:rPr>
              <a:t>									(Gu, 1991)</a:t>
            </a:r>
          </a:p>
          <a:p>
            <a:endParaRPr lang="en-GB" dirty="0"/>
          </a:p>
        </p:txBody>
      </p:sp>
    </p:spTree>
    <p:extLst>
      <p:ext uri="{BB962C8B-B14F-4D97-AF65-F5344CB8AC3E}">
        <p14:creationId xmlns:p14="http://schemas.microsoft.com/office/powerpoint/2010/main" val="7433136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32BF3-618B-4CA2-A317-21CACC1686E0}"/>
              </a:ext>
            </a:extLst>
          </p:cNvPr>
          <p:cNvSpPr>
            <a:spLocks noGrp="1"/>
          </p:cNvSpPr>
          <p:nvPr>
            <p:ph type="title"/>
          </p:nvPr>
        </p:nvSpPr>
        <p:spPr>
          <a:xfrm>
            <a:off x="191344" y="138118"/>
            <a:ext cx="11593288" cy="1143000"/>
          </a:xfrm>
        </p:spPr>
        <p:txBody>
          <a:bodyPr/>
          <a:lstStyle/>
          <a:p>
            <a:r>
              <a:rPr lang="en-GB" dirty="0"/>
              <a:t>Thinking about the questions children are asked to practise with</a:t>
            </a:r>
          </a:p>
        </p:txBody>
      </p:sp>
      <p:sp>
        <p:nvSpPr>
          <p:cNvPr id="3" name="Content Placeholder 2">
            <a:extLst>
              <a:ext uri="{FF2B5EF4-FFF2-40B4-BE49-F238E27FC236}">
                <a16:creationId xmlns:a16="http://schemas.microsoft.com/office/drawing/2014/main" id="{4F6A3183-7647-406A-A05B-B5C841DD2B6E}"/>
              </a:ext>
            </a:extLst>
          </p:cNvPr>
          <p:cNvSpPr>
            <a:spLocks noGrp="1"/>
          </p:cNvSpPr>
          <p:nvPr>
            <p:ph idx="1"/>
          </p:nvPr>
        </p:nvSpPr>
        <p:spPr>
          <a:xfrm>
            <a:off x="194420" y="1556792"/>
            <a:ext cx="11878244" cy="4114800"/>
          </a:xfrm>
        </p:spPr>
        <p:txBody>
          <a:bodyPr vert="horz" lIns="91440" tIns="45720" rIns="91440" bIns="45720" rtlCol="0" anchor="t">
            <a:normAutofit/>
          </a:bodyPr>
          <a:lstStyle/>
          <a:p>
            <a:pPr marL="0" indent="0">
              <a:buClr>
                <a:srgbClr val="00628C"/>
              </a:buClr>
              <a:buNone/>
            </a:pPr>
            <a:r>
              <a:rPr lang="en-GB" dirty="0"/>
              <a:t>In a subtraction lesson pupils were given these calculations. Have a go at them:</a:t>
            </a:r>
            <a:endParaRPr lang="en-US" dirty="0"/>
          </a:p>
          <a:p>
            <a:pPr lvl="1">
              <a:buNone/>
            </a:pPr>
            <a:r>
              <a:rPr lang="en-GB" dirty="0"/>
              <a:t>120 – 90</a:t>
            </a:r>
          </a:p>
          <a:p>
            <a:pPr lvl="1">
              <a:buNone/>
            </a:pPr>
            <a:r>
              <a:rPr lang="en-GB" dirty="0"/>
              <a:t>110 – 80</a:t>
            </a:r>
          </a:p>
          <a:p>
            <a:pPr lvl="1">
              <a:buNone/>
            </a:pPr>
            <a:r>
              <a:rPr lang="en-GB" dirty="0"/>
              <a:t>122 – 92</a:t>
            </a:r>
          </a:p>
          <a:p>
            <a:pPr lvl="1">
              <a:buNone/>
            </a:pPr>
            <a:r>
              <a:rPr lang="en-GB" dirty="0"/>
              <a:t>119 – 89</a:t>
            </a:r>
          </a:p>
          <a:p>
            <a:pPr lvl="1">
              <a:buNone/>
            </a:pPr>
            <a:r>
              <a:rPr lang="en-GB" dirty="0"/>
              <a:t>220 – 190</a:t>
            </a:r>
          </a:p>
          <a:p>
            <a:pPr>
              <a:spcBef>
                <a:spcPts val="0"/>
              </a:spcBef>
              <a:buClr>
                <a:srgbClr val="00628C"/>
              </a:buClr>
            </a:pPr>
            <a:endParaRPr lang="en-GB" sz="1100" dirty="0"/>
          </a:p>
          <a:p>
            <a:pPr marL="0" indent="0">
              <a:buClr>
                <a:srgbClr val="00628C"/>
              </a:buClr>
              <a:buNone/>
            </a:pPr>
            <a:r>
              <a:rPr lang="en-GB" dirty="0"/>
              <a:t>What did you notice from solving these?</a:t>
            </a:r>
          </a:p>
          <a:p>
            <a:pPr marL="0" indent="0">
              <a:buClr>
                <a:srgbClr val="00628C"/>
              </a:buClr>
              <a:buNone/>
            </a:pPr>
            <a:r>
              <a:rPr lang="en-GB" dirty="0"/>
              <a:t>What do you think the teacher’s intention was in giving these calculations?</a:t>
            </a:r>
          </a:p>
          <a:p>
            <a:endParaRPr lang="en-GB" dirty="0"/>
          </a:p>
        </p:txBody>
      </p:sp>
      <p:sp>
        <p:nvSpPr>
          <p:cNvPr id="4" name="TextBox 3">
            <a:extLst>
              <a:ext uri="{FF2B5EF4-FFF2-40B4-BE49-F238E27FC236}">
                <a16:creationId xmlns:a16="http://schemas.microsoft.com/office/drawing/2014/main" id="{7B28E717-A30D-4DAB-980C-1F08C2974FE2}"/>
              </a:ext>
            </a:extLst>
          </p:cNvPr>
          <p:cNvSpPr txBox="1"/>
          <p:nvPr/>
        </p:nvSpPr>
        <p:spPr>
          <a:xfrm>
            <a:off x="208112" y="6165304"/>
            <a:ext cx="8892480" cy="338554"/>
          </a:xfrm>
          <a:prstGeom prst="rect">
            <a:avLst/>
          </a:prstGeom>
          <a:noFill/>
        </p:spPr>
        <p:txBody>
          <a:bodyPr wrap="square" rtlCol="0">
            <a:spAutoFit/>
          </a:bodyPr>
          <a:lstStyle/>
          <a:p>
            <a:pPr fontAlgn="base">
              <a:spcBef>
                <a:spcPct val="20000"/>
              </a:spcBef>
              <a:spcAft>
                <a:spcPct val="0"/>
              </a:spcAft>
              <a:buClr>
                <a:srgbClr val="00628C"/>
              </a:buClr>
              <a:buFont typeface="Arial" pitchFamily="34" charset="0"/>
              <a:buNone/>
            </a:pPr>
            <a:r>
              <a:rPr lang="en-GB" sz="1600" dirty="0">
                <a:solidFill>
                  <a:schemeClr val="tx2"/>
                </a:solidFill>
              </a:rPr>
              <a:t>Taken (and slightly modified) from Mike Askew, Transforming Primary Mathematics, Chapter 6</a:t>
            </a:r>
          </a:p>
        </p:txBody>
      </p:sp>
    </p:spTree>
    <p:extLst>
      <p:ext uri="{BB962C8B-B14F-4D97-AF65-F5344CB8AC3E}">
        <p14:creationId xmlns:p14="http://schemas.microsoft.com/office/powerpoint/2010/main" val="22724737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9A419-D503-4153-8C80-0A2F332AC819}"/>
              </a:ext>
            </a:extLst>
          </p:cNvPr>
          <p:cNvSpPr>
            <a:spLocks noGrp="1"/>
          </p:cNvSpPr>
          <p:nvPr>
            <p:ph type="title"/>
          </p:nvPr>
        </p:nvSpPr>
        <p:spPr/>
        <p:txBody>
          <a:bodyPr/>
          <a:lstStyle/>
          <a:p>
            <a:r>
              <a:rPr lang="en-GB" dirty="0"/>
              <a:t>Calculations on strips</a:t>
            </a:r>
          </a:p>
        </p:txBody>
      </p:sp>
      <p:sp>
        <p:nvSpPr>
          <p:cNvPr id="3" name="Content Placeholder 2">
            <a:extLst>
              <a:ext uri="{FF2B5EF4-FFF2-40B4-BE49-F238E27FC236}">
                <a16:creationId xmlns:a16="http://schemas.microsoft.com/office/drawing/2014/main" id="{A3B944C0-3282-403C-8941-F08C7D12E173}"/>
              </a:ext>
            </a:extLst>
          </p:cNvPr>
          <p:cNvSpPr>
            <a:spLocks noGrp="1"/>
          </p:cNvSpPr>
          <p:nvPr>
            <p:ph idx="1"/>
          </p:nvPr>
        </p:nvSpPr>
        <p:spPr>
          <a:xfrm>
            <a:off x="191344" y="1412777"/>
            <a:ext cx="10972800" cy="3888432"/>
          </a:xfrm>
        </p:spPr>
        <p:txBody>
          <a:bodyPr/>
          <a:lstStyle/>
          <a:p>
            <a:pPr marL="0" indent="0"/>
            <a:endParaRPr lang="en-GB" sz="2800" dirty="0"/>
          </a:p>
          <a:p>
            <a:pPr marL="0" indent="0">
              <a:buNone/>
            </a:pPr>
            <a:r>
              <a:rPr lang="en-GB" sz="2800" dirty="0"/>
              <a:t>Work with a partner.</a:t>
            </a:r>
          </a:p>
          <a:p>
            <a:pPr marL="0" indent="0">
              <a:buNone/>
            </a:pPr>
            <a:r>
              <a:rPr lang="en-GB" sz="2800" dirty="0"/>
              <a:t>Have the completed calculations on strips.</a:t>
            </a:r>
          </a:p>
          <a:p>
            <a:pPr marL="0" indent="0">
              <a:buNone/>
            </a:pPr>
            <a:r>
              <a:rPr lang="en-GB" sz="2800" dirty="0"/>
              <a:t>What do you notice about these calculations?</a:t>
            </a:r>
          </a:p>
          <a:p>
            <a:pPr marL="0" indent="0">
              <a:buNone/>
            </a:pPr>
            <a:endParaRPr lang="en-GB" sz="2800" dirty="0"/>
          </a:p>
          <a:p>
            <a:pPr marL="0" indent="0">
              <a:buNone/>
            </a:pPr>
            <a:r>
              <a:rPr lang="en-GB" sz="2800" dirty="0"/>
              <a:t>Can you put these into an order that would support children to make connections?</a:t>
            </a:r>
          </a:p>
          <a:p>
            <a:endParaRPr lang="en-GB" dirty="0"/>
          </a:p>
        </p:txBody>
      </p:sp>
    </p:spTree>
    <p:extLst>
      <p:ext uri="{BB962C8B-B14F-4D97-AF65-F5344CB8AC3E}">
        <p14:creationId xmlns:p14="http://schemas.microsoft.com/office/powerpoint/2010/main" val="1285880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9ED49AD4-2478-4B6E-A8CE-54631541891C}"/>
              </a:ext>
            </a:extLst>
          </p:cNvPr>
          <p:cNvSpPr>
            <a:spLocks noGrp="1"/>
          </p:cNvSpPr>
          <p:nvPr>
            <p:ph idx="1"/>
          </p:nvPr>
        </p:nvSpPr>
        <p:spPr>
          <a:xfrm>
            <a:off x="335360" y="404664"/>
            <a:ext cx="11856640" cy="5040461"/>
          </a:xfrm>
        </p:spPr>
        <p:txBody>
          <a:bodyPr vert="horz" lIns="91440" tIns="45720" rIns="91440" bIns="45720" rtlCol="0" anchor="t">
            <a:normAutofit/>
          </a:bodyPr>
          <a:lstStyle/>
          <a:p>
            <a:pPr marL="0" indent="0">
              <a:spcBef>
                <a:spcPts val="0"/>
              </a:spcBef>
              <a:buNone/>
            </a:pPr>
            <a:r>
              <a:rPr lang="en-GB" dirty="0"/>
              <a:t>These materials have been produced to support you in introducing the Five Big Ideas in Teaching for Mastery to ITE trainees. They are designed to be used and adapted to meet the needs of your trainees. They have been developed in partnership with ITE providers and the NCETM team. </a:t>
            </a:r>
            <a:endParaRPr lang="en-US" dirty="0"/>
          </a:p>
          <a:p>
            <a:pPr marL="0" indent="0">
              <a:spcBef>
                <a:spcPts val="0"/>
              </a:spcBef>
            </a:pPr>
            <a:endParaRPr lang="en-GB" sz="2000" dirty="0"/>
          </a:p>
          <a:p>
            <a:pPr marL="0" indent="0">
              <a:spcBef>
                <a:spcPts val="0"/>
              </a:spcBef>
              <a:buNone/>
            </a:pPr>
            <a:r>
              <a:rPr lang="en-GB" dirty="0"/>
              <a:t>With grateful thanks to:</a:t>
            </a:r>
          </a:p>
          <a:p>
            <a:pPr>
              <a:spcBef>
                <a:spcPts val="0"/>
              </a:spcBef>
            </a:pPr>
            <a:r>
              <a:rPr lang="en-GB" dirty="0"/>
              <a:t>Tom Isherwood, Lead Practitioner (Flying High Trust)</a:t>
            </a:r>
          </a:p>
          <a:p>
            <a:pPr>
              <a:spcBef>
                <a:spcPts val="0"/>
              </a:spcBef>
            </a:pPr>
            <a:r>
              <a:rPr lang="en-GB" dirty="0"/>
              <a:t>Elizabeth Lambert (Assistant Director for Primary, NCETM)</a:t>
            </a:r>
          </a:p>
          <a:p>
            <a:pPr>
              <a:spcBef>
                <a:spcPts val="0"/>
              </a:spcBef>
            </a:pPr>
            <a:r>
              <a:rPr lang="en-GB" dirty="0"/>
              <a:t>Vivian Lloyd (Assistant Director, PD Leadership and Evaluation, NCETM)</a:t>
            </a:r>
          </a:p>
          <a:p>
            <a:pPr>
              <a:spcBef>
                <a:spcPts val="0"/>
              </a:spcBef>
            </a:pPr>
            <a:r>
              <a:rPr lang="en-GB" dirty="0" err="1">
                <a:latin typeface="Arial"/>
                <a:cs typeface="Arial"/>
              </a:rPr>
              <a:t>Deliah</a:t>
            </a:r>
            <a:r>
              <a:rPr lang="en-GB" dirty="0">
                <a:latin typeface="Arial"/>
                <a:cs typeface="Arial"/>
              </a:rPr>
              <a:t> Pawluch, Senior Lecturer in Primary Education (Nottingham Trent University)</a:t>
            </a:r>
          </a:p>
          <a:p>
            <a:pPr>
              <a:spcBef>
                <a:spcPts val="0"/>
              </a:spcBef>
            </a:pPr>
            <a:r>
              <a:rPr lang="en-GB" dirty="0"/>
              <a:t>Vivien Townsend, Primary Mathematics Tutor (Leicester and Leicestershire SCITT)</a:t>
            </a:r>
          </a:p>
          <a:p>
            <a:pPr marL="0" indent="0">
              <a:spcBef>
                <a:spcPts val="0"/>
              </a:spcBef>
              <a:buNone/>
            </a:pPr>
            <a:endParaRPr lang="en-GB" dirty="0"/>
          </a:p>
          <a:p>
            <a:pPr marL="0" indent="0">
              <a:spcBef>
                <a:spcPts val="0"/>
              </a:spcBef>
              <a:buNone/>
            </a:pPr>
            <a:r>
              <a:rPr lang="en-GB" dirty="0"/>
              <a:t>If you have any queries about these materials, please contact </a:t>
            </a:r>
            <a:r>
              <a:rPr lang="en-GB" dirty="0">
                <a:hlinkClick r:id="rId2"/>
              </a:rPr>
              <a:t>viv.lloyd@ncetm.org.uk</a:t>
            </a:r>
            <a:r>
              <a:rPr lang="en-GB"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86A08-036C-43AA-B087-B84D03DB5FF9}"/>
              </a:ext>
            </a:extLst>
          </p:cNvPr>
          <p:cNvSpPr>
            <a:spLocks noGrp="1"/>
          </p:cNvSpPr>
          <p:nvPr>
            <p:ph type="title"/>
          </p:nvPr>
        </p:nvSpPr>
        <p:spPr>
          <a:xfrm>
            <a:off x="263352" y="222349"/>
            <a:ext cx="10972800" cy="426170"/>
          </a:xfrm>
        </p:spPr>
        <p:txBody>
          <a:bodyPr>
            <a:noAutofit/>
          </a:bodyPr>
          <a:lstStyle/>
          <a:p>
            <a:r>
              <a:rPr lang="en-GB" sz="2800" dirty="0"/>
              <a:t>Carefully-chosen calculations</a:t>
            </a:r>
          </a:p>
        </p:txBody>
      </p:sp>
      <p:sp>
        <p:nvSpPr>
          <p:cNvPr id="3" name="Content Placeholder 2">
            <a:extLst>
              <a:ext uri="{FF2B5EF4-FFF2-40B4-BE49-F238E27FC236}">
                <a16:creationId xmlns:a16="http://schemas.microsoft.com/office/drawing/2014/main" id="{01B3724B-FC56-4B7C-ACFE-00659C71C244}"/>
              </a:ext>
            </a:extLst>
          </p:cNvPr>
          <p:cNvSpPr>
            <a:spLocks noGrp="1"/>
          </p:cNvSpPr>
          <p:nvPr>
            <p:ph type="body" sz="half" idx="2"/>
          </p:nvPr>
        </p:nvSpPr>
        <p:spPr>
          <a:xfrm>
            <a:off x="0" y="980728"/>
            <a:ext cx="10972800" cy="720080"/>
          </a:xfrm>
        </p:spPr>
        <p:txBody>
          <a:bodyPr>
            <a:normAutofit fontScale="25000" lnSpcReduction="20000"/>
          </a:bodyPr>
          <a:lstStyle/>
          <a:p>
            <a:pPr>
              <a:buNone/>
            </a:pPr>
            <a:r>
              <a:rPr lang="en-GB" sz="12800" dirty="0"/>
              <a:t>120 - 90 = 30</a:t>
            </a:r>
          </a:p>
          <a:p>
            <a:pPr>
              <a:buNone/>
            </a:pPr>
            <a:endParaRPr lang="en-GB" sz="12800" dirty="0"/>
          </a:p>
          <a:p>
            <a:pPr>
              <a:buNone/>
            </a:pPr>
            <a:r>
              <a:rPr lang="en-GB" sz="12800" dirty="0"/>
              <a:t>122 - 92 = 30</a:t>
            </a:r>
          </a:p>
          <a:p>
            <a:pPr>
              <a:buNone/>
            </a:pPr>
            <a:endParaRPr lang="en-GB" sz="2400" dirty="0"/>
          </a:p>
          <a:p>
            <a:pPr>
              <a:buNone/>
            </a:pPr>
            <a:endParaRPr lang="en-GB" sz="2400" dirty="0"/>
          </a:p>
          <a:p>
            <a:pPr>
              <a:buNone/>
            </a:pPr>
            <a:r>
              <a:rPr lang="en-GB" sz="12800" dirty="0"/>
              <a:t>220 - 190 = 30</a:t>
            </a:r>
          </a:p>
          <a:p>
            <a:pPr>
              <a:buNone/>
            </a:pPr>
            <a:endParaRPr lang="en-GB" sz="12800" dirty="0"/>
          </a:p>
          <a:p>
            <a:pPr>
              <a:buNone/>
            </a:pPr>
            <a:endParaRPr lang="en-GB" sz="12800" dirty="0"/>
          </a:p>
          <a:p>
            <a:pPr>
              <a:buNone/>
            </a:pPr>
            <a:r>
              <a:rPr lang="en-GB" sz="12800" dirty="0"/>
              <a:t>119 - 89 = 30</a:t>
            </a:r>
          </a:p>
          <a:p>
            <a:pPr>
              <a:buNone/>
            </a:pPr>
            <a:endParaRPr lang="en-GB" sz="12800" dirty="0"/>
          </a:p>
          <a:p>
            <a:pPr>
              <a:buNone/>
            </a:pPr>
            <a:r>
              <a:rPr lang="en-GB" sz="12800" dirty="0"/>
              <a:t>110 - 80 = 30</a:t>
            </a:r>
          </a:p>
          <a:p>
            <a:endParaRPr lang="en-GB" dirty="0"/>
          </a:p>
        </p:txBody>
      </p:sp>
      <p:sp>
        <p:nvSpPr>
          <p:cNvPr id="4" name="Content Placeholder 3">
            <a:extLst>
              <a:ext uri="{FF2B5EF4-FFF2-40B4-BE49-F238E27FC236}">
                <a16:creationId xmlns:a16="http://schemas.microsoft.com/office/drawing/2014/main" id="{D99C7762-6276-4288-94E1-3D1D82A1F1DC}"/>
              </a:ext>
            </a:extLst>
          </p:cNvPr>
          <p:cNvSpPr>
            <a:spLocks noGrp="1"/>
          </p:cNvSpPr>
          <p:nvPr>
            <p:ph sz="half" idx="4294967295"/>
          </p:nvPr>
        </p:nvSpPr>
        <p:spPr>
          <a:xfrm>
            <a:off x="3431704" y="817562"/>
            <a:ext cx="8184232" cy="5222875"/>
          </a:xfrm>
        </p:spPr>
        <p:txBody>
          <a:bodyPr vert="horz" lIns="91440" tIns="45720" rIns="91440" bIns="45720" rtlCol="0" anchor="t">
            <a:normAutofit fontScale="92500" lnSpcReduction="10000"/>
          </a:bodyPr>
          <a:lstStyle/>
          <a:p>
            <a:pPr marL="0" indent="0">
              <a:buNone/>
            </a:pPr>
            <a:r>
              <a:rPr lang="en-GB" sz="2000" dirty="0"/>
              <a:t>Starting off with a calculation that is accessible to all.</a:t>
            </a:r>
            <a:endParaRPr lang="en-US" dirty="0"/>
          </a:p>
          <a:p>
            <a:pPr marL="0" indent="0"/>
            <a:endParaRPr lang="en-GB" sz="2000" dirty="0"/>
          </a:p>
          <a:p>
            <a:pPr marL="0" indent="0">
              <a:buNone/>
            </a:pPr>
            <a:r>
              <a:rPr lang="en-GB" sz="2000" dirty="0"/>
              <a:t>Notice that the minuend and subtrahend have both increased by 2 and the difference has stayed the same.</a:t>
            </a:r>
          </a:p>
          <a:p>
            <a:pPr marL="0" indent="0"/>
            <a:endParaRPr lang="en-GB" sz="2000" dirty="0"/>
          </a:p>
          <a:p>
            <a:pPr marL="0" indent="0">
              <a:buNone/>
            </a:pPr>
            <a:r>
              <a:rPr lang="en-GB" sz="2000" dirty="0"/>
              <a:t>Notice that if the minuend and subtrahend increase by the same amount the difference stays the same.</a:t>
            </a:r>
          </a:p>
          <a:p>
            <a:pPr marL="0" indent="0">
              <a:buNone/>
            </a:pPr>
            <a:r>
              <a:rPr lang="en-GB" sz="2000" dirty="0">
                <a:latin typeface="Arial"/>
                <a:cs typeface="Arial"/>
              </a:rPr>
              <a:t>I can add a larger amount to the minuend and subtrahend and, as long as those amounts are the same, the difference stays the same.</a:t>
            </a:r>
          </a:p>
          <a:p>
            <a:pPr marL="0" indent="0"/>
            <a:endParaRPr lang="en-GB" sz="2000" dirty="0"/>
          </a:p>
          <a:p>
            <a:pPr marL="0" indent="0">
              <a:buNone/>
            </a:pPr>
            <a:r>
              <a:rPr lang="en-GB" sz="2000" dirty="0"/>
              <a:t>Notice that the minuend and subtrahend have both decreased by 1 and the difference has stayed the same. Notice that if the minuend and subtrahend decrease by the same amount, the difference stays the same.</a:t>
            </a:r>
          </a:p>
          <a:p>
            <a:pPr marL="0" indent="0"/>
            <a:endParaRPr lang="en-GB" sz="2000" dirty="0"/>
          </a:p>
          <a:p>
            <a:pPr marL="0" indent="0">
              <a:buNone/>
            </a:pPr>
            <a:r>
              <a:rPr lang="en-GB" sz="2000" dirty="0"/>
              <a:t>Notice I can decrease the minuend and subtrahend by a larger amount, as long as those amounts are the same, the difference stays the same..</a:t>
            </a:r>
          </a:p>
          <a:p>
            <a:pPr marL="0" indent="0"/>
            <a:endParaRPr lang="en-GB" dirty="0"/>
          </a:p>
        </p:txBody>
      </p:sp>
      <p:sp>
        <p:nvSpPr>
          <p:cNvPr id="5" name="TextBox 4">
            <a:extLst>
              <a:ext uri="{FF2B5EF4-FFF2-40B4-BE49-F238E27FC236}">
                <a16:creationId xmlns:a16="http://schemas.microsoft.com/office/drawing/2014/main" id="{2597C27A-75B9-408B-A7FE-B8C8A4F1AC5E}"/>
              </a:ext>
            </a:extLst>
          </p:cNvPr>
          <p:cNvSpPr txBox="1"/>
          <p:nvPr/>
        </p:nvSpPr>
        <p:spPr>
          <a:xfrm>
            <a:off x="1524001" y="6563682"/>
            <a:ext cx="9143999" cy="307853"/>
          </a:xfrm>
          <a:prstGeom prst="rect">
            <a:avLst/>
          </a:prstGeom>
          <a:noFill/>
        </p:spPr>
        <p:txBody>
          <a:bodyPr wrap="square" rtlCol="0">
            <a:spAutoFit/>
          </a:bodyPr>
          <a:lstStyle/>
          <a:p>
            <a:pPr algn="ctr" fontAlgn="base">
              <a:spcBef>
                <a:spcPct val="20000"/>
              </a:spcBef>
              <a:spcAft>
                <a:spcPct val="0"/>
              </a:spcAft>
              <a:buClr>
                <a:srgbClr val="00628C"/>
              </a:buClr>
              <a:buFont typeface="Arial" pitchFamily="34" charset="0"/>
              <a:buNone/>
            </a:pPr>
            <a:r>
              <a:rPr lang="en-GB" sz="1400" dirty="0">
                <a:solidFill>
                  <a:schemeClr val="tx2"/>
                </a:solidFill>
              </a:rPr>
              <a:t>Taken (and slightly modified) from Mike Askew, Transforming Primary Mathematics, Chapter 6</a:t>
            </a:r>
          </a:p>
        </p:txBody>
      </p:sp>
    </p:spTree>
    <p:extLst>
      <p:ext uri="{BB962C8B-B14F-4D97-AF65-F5344CB8AC3E}">
        <p14:creationId xmlns:p14="http://schemas.microsoft.com/office/powerpoint/2010/main" val="1711087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ECF41-F490-4C0B-9DBE-8FFF3495E19C}"/>
              </a:ext>
            </a:extLst>
          </p:cNvPr>
          <p:cNvSpPr>
            <a:spLocks noGrp="1"/>
          </p:cNvSpPr>
          <p:nvPr>
            <p:ph type="title"/>
          </p:nvPr>
        </p:nvSpPr>
        <p:spPr>
          <a:xfrm>
            <a:off x="695400" y="1556792"/>
            <a:ext cx="11161240" cy="1143000"/>
          </a:xfrm>
        </p:spPr>
        <p:txBody>
          <a:bodyPr>
            <a:normAutofit/>
          </a:bodyPr>
          <a:lstStyle/>
          <a:p>
            <a:r>
              <a:rPr lang="en-GB" dirty="0"/>
              <a:t>What could the learners produce to convince you that the difference remains the same?</a:t>
            </a:r>
          </a:p>
        </p:txBody>
      </p:sp>
    </p:spTree>
    <p:extLst>
      <p:ext uri="{BB962C8B-B14F-4D97-AF65-F5344CB8AC3E}">
        <p14:creationId xmlns:p14="http://schemas.microsoft.com/office/powerpoint/2010/main" val="4775363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D65DF6B-3E64-4025-9855-A9B90E3279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7273" y="2344378"/>
            <a:ext cx="2528854" cy="381573"/>
          </a:xfrm>
          <a:prstGeom prst="rect">
            <a:avLst/>
          </a:prstGeom>
        </p:spPr>
      </p:pic>
      <p:pic>
        <p:nvPicPr>
          <p:cNvPr id="12" name="Picture 11" descr="A close up of a clock&#10;&#10;Description generated with high confidence">
            <a:extLst>
              <a:ext uri="{FF2B5EF4-FFF2-40B4-BE49-F238E27FC236}">
                <a16:creationId xmlns:a16="http://schemas.microsoft.com/office/drawing/2014/main" id="{A17F3073-28A7-43EE-B597-E575A1C64D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7108" y="2595881"/>
            <a:ext cx="4825771" cy="1204573"/>
          </a:xfrm>
          <a:prstGeom prst="rect">
            <a:avLst/>
          </a:prstGeom>
        </p:spPr>
      </p:pic>
      <p:pic>
        <p:nvPicPr>
          <p:cNvPr id="13" name="Picture 12" descr="A close up of a clock&#10;&#10;Description generated with high confidence">
            <a:extLst>
              <a:ext uri="{FF2B5EF4-FFF2-40B4-BE49-F238E27FC236}">
                <a16:creationId xmlns:a16="http://schemas.microsoft.com/office/drawing/2014/main" id="{23C2A8E1-8FA5-4929-86CB-53D32E1235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4549" y="2595881"/>
            <a:ext cx="4825771" cy="1204573"/>
          </a:xfrm>
          <a:prstGeom prst="rect">
            <a:avLst/>
          </a:prstGeom>
        </p:spPr>
      </p:pic>
      <p:sp>
        <p:nvSpPr>
          <p:cNvPr id="2" name="Text Placeholder 1"/>
          <p:cNvSpPr>
            <a:spLocks noGrp="1"/>
          </p:cNvSpPr>
          <p:nvPr>
            <p:ph type="body" sz="quarter" idx="11"/>
          </p:nvPr>
        </p:nvSpPr>
        <p:spPr/>
        <p:txBody>
          <a:bodyPr/>
          <a:lstStyle/>
          <a:p>
            <a:pPr algn="l"/>
            <a:r>
              <a:rPr lang="en-US" dirty="0"/>
              <a:t>PD materials 1.29 Equivalence and compensation – step 3:1</a:t>
            </a:r>
          </a:p>
        </p:txBody>
      </p:sp>
      <p:pic>
        <p:nvPicPr>
          <p:cNvPr id="7" name="Picture 6" descr="A close up of a clock&#10;&#10;Description generated with high confidence">
            <a:extLst>
              <a:ext uri="{FF2B5EF4-FFF2-40B4-BE49-F238E27FC236}">
                <a16:creationId xmlns:a16="http://schemas.microsoft.com/office/drawing/2014/main" id="{B5D1622D-5E07-4432-AE4C-735FAB2C7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4371" y="2595881"/>
            <a:ext cx="4825771" cy="1204573"/>
          </a:xfrm>
          <a:prstGeom prst="rect">
            <a:avLst/>
          </a:prstGeom>
        </p:spPr>
      </p:pic>
      <p:sp>
        <p:nvSpPr>
          <p:cNvPr id="8" name="TextBox 7">
            <a:extLst>
              <a:ext uri="{FF2B5EF4-FFF2-40B4-BE49-F238E27FC236}">
                <a16:creationId xmlns:a16="http://schemas.microsoft.com/office/drawing/2014/main" id="{D35A358A-DECC-4595-B10F-DCA48736C156}"/>
              </a:ext>
            </a:extLst>
          </p:cNvPr>
          <p:cNvSpPr txBox="1"/>
          <p:nvPr/>
        </p:nvSpPr>
        <p:spPr bwMode="auto">
          <a:xfrm>
            <a:off x="8266191" y="2967335"/>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 </a:t>
            </a:r>
            <a:r>
              <a:rPr lang="en-GB" sz="2400" dirty="0">
                <a:latin typeface="Myriad Pro Semibold"/>
                <a:ea typeface="Myriad Pro Semibold" charset="0"/>
                <a:cs typeface="Arial" panose="020B0604020202020204" pitchFamily="34" charset="0"/>
              </a:rPr>
              <a:t>− 0 = 45</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446812A5-44AE-4F0C-B296-7C9049B1DCC7}"/>
              </a:ext>
            </a:extLst>
          </p:cNvPr>
          <p:cNvSpPr txBox="1"/>
          <p:nvPr/>
        </p:nvSpPr>
        <p:spPr bwMode="auto">
          <a:xfrm>
            <a:off x="8268596" y="2967335"/>
            <a:ext cx="1944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55 </a:t>
            </a:r>
            <a:r>
              <a:rPr lang="en-GB" sz="2400" dirty="0">
                <a:latin typeface="Myriad Pro Semibold"/>
                <a:ea typeface="Myriad Pro Semibold" charset="0"/>
                <a:cs typeface="Arial" panose="020B0604020202020204" pitchFamily="34" charset="0"/>
              </a:rPr>
              <a:t>− 10 = 45</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F08EE84F-CABD-4821-A8B3-97A46F2AAA56}"/>
              </a:ext>
            </a:extLst>
          </p:cNvPr>
          <p:cNvSpPr txBox="1"/>
          <p:nvPr/>
        </p:nvSpPr>
        <p:spPr bwMode="auto">
          <a:xfrm>
            <a:off x="8268596" y="2967335"/>
            <a:ext cx="1944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65 </a:t>
            </a:r>
            <a:r>
              <a:rPr lang="en-GB" sz="2400" dirty="0">
                <a:latin typeface="Myriad Pro Semibold"/>
                <a:ea typeface="Myriad Pro Semibold" charset="0"/>
                <a:cs typeface="Arial" panose="020B0604020202020204" pitchFamily="34" charset="0"/>
              </a:rPr>
              <a:t>− 20 = 45</a:t>
            </a:r>
            <a:endParaRPr lang="en-GB" sz="2400" dirty="0">
              <a:latin typeface="Myriad Pro Semibold"/>
              <a:ea typeface="Myriad Pro Semibold" charset="0"/>
              <a:cs typeface="Myriad Pro Semibold" charset="0"/>
            </a:endParaRPr>
          </a:p>
        </p:txBody>
      </p:sp>
      <p:sp>
        <p:nvSpPr>
          <p:cNvPr id="3" name="Rectangle 2">
            <a:extLst>
              <a:ext uri="{FF2B5EF4-FFF2-40B4-BE49-F238E27FC236}">
                <a16:creationId xmlns:a16="http://schemas.microsoft.com/office/drawing/2014/main" id="{27E96BD0-116C-4A1B-84E0-2E4F676BE745}"/>
              </a:ext>
            </a:extLst>
          </p:cNvPr>
          <p:cNvSpPr/>
          <p:nvPr/>
        </p:nvSpPr>
        <p:spPr>
          <a:xfrm>
            <a:off x="0" y="670072"/>
            <a:ext cx="11928647" cy="707886"/>
          </a:xfrm>
          <a:prstGeom prst="rect">
            <a:avLst/>
          </a:prstGeom>
        </p:spPr>
        <p:txBody>
          <a:bodyPr wrap="square">
            <a:spAutoFit/>
          </a:bodyPr>
          <a:lstStyle/>
          <a:p>
            <a:pPr>
              <a:buNone/>
            </a:pPr>
            <a:r>
              <a:rPr lang="en-GB" sz="2000" dirty="0"/>
              <a:t>https://www.ncetm.org.uk/classroom-resources/primm-1-29-using-equivalence-and-the-compensation-property-to-calculate/</a:t>
            </a:r>
          </a:p>
        </p:txBody>
      </p:sp>
    </p:spTree>
    <p:extLst>
      <p:ext uri="{BB962C8B-B14F-4D97-AF65-F5344CB8AC3E}">
        <p14:creationId xmlns:p14="http://schemas.microsoft.com/office/powerpoint/2010/main" val="292537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par>
                          <p:cTn id="13" fill="hold">
                            <p:stCondLst>
                              <p:cond delay="500"/>
                            </p:stCondLst>
                            <p:childTnLst>
                              <p:par>
                                <p:cTn id="14" presetID="35" presetClass="path" presetSubtype="0" accel="49000" fill="hold" nodeType="afterEffect">
                                  <p:stCondLst>
                                    <p:cond delay="0"/>
                                  </p:stCondLst>
                                  <p:childTnLst>
                                    <p:animMotion origin="layout" path="M 8.33333E-7 -3.7037E-6 L -0.06111 -3.7037E-6 " pathEditMode="relative" rAng="0" ptsTypes="AA">
                                      <p:cBhvr>
                                        <p:cTn id="15" dur="1500" fill="hold"/>
                                        <p:tgtEl>
                                          <p:spTgt spid="7"/>
                                        </p:tgtEl>
                                        <p:attrNameLst>
                                          <p:attrName>ppt_x</p:attrName>
                                          <p:attrName>ppt_y</p:attrName>
                                        </p:attrNameLst>
                                      </p:cBhvr>
                                      <p:rCtr x="-3056" y="0"/>
                                    </p:animMotion>
                                  </p:childTnLst>
                                </p:cTn>
                              </p:par>
                            </p:childTnLst>
                          </p:cTn>
                        </p:par>
                        <p:par>
                          <p:cTn id="16" fill="hold">
                            <p:stCondLst>
                              <p:cond delay="2000"/>
                            </p:stCondLst>
                            <p:childTnLst>
                              <p:par>
                                <p:cTn id="17" presetID="1" presetClass="exit" presetSubtype="0" fill="hold" nodeType="after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par>
                          <p:cTn id="31" fill="hold">
                            <p:stCondLst>
                              <p:cond delay="500"/>
                            </p:stCondLst>
                            <p:childTnLst>
                              <p:par>
                                <p:cTn id="32" presetID="35" presetClass="path" presetSubtype="0" accel="49000" fill="hold" nodeType="afterEffect">
                                  <p:stCondLst>
                                    <p:cond delay="0"/>
                                  </p:stCondLst>
                                  <p:childTnLst>
                                    <p:animMotion origin="layout" path="M 8.33333E-7 -3.7037E-6 L -0.06111 -3.7037E-6 " pathEditMode="relative" rAng="0" ptsTypes="AA">
                                      <p:cBhvr>
                                        <p:cTn id="33" dur="1500" fill="hold"/>
                                        <p:tgtEl>
                                          <p:spTgt spid="13"/>
                                        </p:tgtEl>
                                        <p:attrNameLst>
                                          <p:attrName>ppt_x</p:attrName>
                                          <p:attrName>ppt_y</p:attrName>
                                        </p:attrNameLst>
                                      </p:cBhvr>
                                      <p:rCtr x="-3056" y="0"/>
                                    </p:animMotion>
                                  </p:childTnLst>
                                </p:cTn>
                              </p:par>
                            </p:childTnLst>
                          </p:cTn>
                        </p:par>
                        <p:par>
                          <p:cTn id="34" fill="hold">
                            <p:stCondLst>
                              <p:cond delay="2000"/>
                            </p:stCondLst>
                            <p:childTnLst>
                              <p:par>
                                <p:cTn id="35" presetID="1" presetClass="exit" presetSubtype="0" fill="hold" nodeType="afterEffect">
                                  <p:stCondLst>
                                    <p:cond delay="0"/>
                                  </p:stCondLst>
                                  <p:childTnLst>
                                    <p:set>
                                      <p:cBhvr>
                                        <p:cTn id="36" dur="1" fill="hold">
                                          <p:stCondLst>
                                            <p:cond delay="0"/>
                                          </p:stCondLst>
                                        </p:cTn>
                                        <p:tgtEl>
                                          <p:spTgt spid="13"/>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algn="l"/>
            <a:r>
              <a:rPr lang="en-US" dirty="0"/>
              <a:t>1.29 Equivalence and compensation – step 3:3</a:t>
            </a:r>
          </a:p>
        </p:txBody>
      </p:sp>
      <p:grpSp>
        <p:nvGrpSpPr>
          <p:cNvPr id="23" name="Group 22"/>
          <p:cNvGrpSpPr/>
          <p:nvPr/>
        </p:nvGrpSpPr>
        <p:grpSpPr>
          <a:xfrm>
            <a:off x="4850109" y="2864870"/>
            <a:ext cx="2407691" cy="1128260"/>
            <a:chOff x="3326108" y="2864870"/>
            <a:chExt cx="2407691" cy="112826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1037" y="2864870"/>
              <a:ext cx="612762" cy="56413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6108" y="3429000"/>
              <a:ext cx="612762" cy="56413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2726" y="2864870"/>
              <a:ext cx="612762" cy="56413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4417" y="2864870"/>
              <a:ext cx="612762" cy="56413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6108" y="2864870"/>
              <a:ext cx="612762" cy="564130"/>
            </a:xfrm>
            <a:prstGeom prst="rect">
              <a:avLst/>
            </a:prstGeom>
          </p:spPr>
        </p:pic>
      </p:grpSp>
      <p:grpSp>
        <p:nvGrpSpPr>
          <p:cNvPr id="24" name="Group 23"/>
          <p:cNvGrpSpPr/>
          <p:nvPr/>
        </p:nvGrpSpPr>
        <p:grpSpPr>
          <a:xfrm>
            <a:off x="4251799" y="2864870"/>
            <a:ext cx="612762" cy="1128260"/>
            <a:chOff x="2727799" y="2864870"/>
            <a:chExt cx="612762" cy="112826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7799" y="2864870"/>
              <a:ext cx="612762" cy="56413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7799" y="3429000"/>
              <a:ext cx="612762" cy="564130"/>
            </a:xfrm>
            <a:prstGeom prst="rect">
              <a:avLst/>
            </a:prstGeom>
          </p:spPr>
        </p:pic>
      </p:grpSp>
      <p:grpSp>
        <p:nvGrpSpPr>
          <p:cNvPr id="25" name="Group 24"/>
          <p:cNvGrpSpPr/>
          <p:nvPr/>
        </p:nvGrpSpPr>
        <p:grpSpPr>
          <a:xfrm>
            <a:off x="3653490" y="2864870"/>
            <a:ext cx="612762" cy="1128260"/>
            <a:chOff x="2129490" y="2864870"/>
            <a:chExt cx="612762" cy="112826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490" y="2864870"/>
              <a:ext cx="612762" cy="56413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490" y="3429000"/>
              <a:ext cx="612762" cy="564130"/>
            </a:xfrm>
            <a:prstGeom prst="rect">
              <a:avLst/>
            </a:prstGeom>
          </p:spPr>
        </p:pic>
      </p:grpSp>
      <p:grpSp>
        <p:nvGrpSpPr>
          <p:cNvPr id="26" name="Group 25"/>
          <p:cNvGrpSpPr/>
          <p:nvPr/>
        </p:nvGrpSpPr>
        <p:grpSpPr>
          <a:xfrm>
            <a:off x="3052800" y="2864870"/>
            <a:ext cx="612762" cy="1128260"/>
            <a:chOff x="1528800" y="2864870"/>
            <a:chExt cx="612762" cy="112826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8800" y="2864870"/>
              <a:ext cx="612762" cy="56413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8800" y="3429000"/>
              <a:ext cx="612762" cy="564130"/>
            </a:xfrm>
            <a:prstGeom prst="rect">
              <a:avLst/>
            </a:prstGeom>
          </p:spPr>
        </p:pic>
      </p:grpSp>
      <p:sp>
        <p:nvSpPr>
          <p:cNvPr id="16" name="TextBox 15">
            <a:extLst>
              <a:ext uri="{FF2B5EF4-FFF2-40B4-BE49-F238E27FC236}">
                <a16:creationId xmlns:a16="http://schemas.microsoft.com/office/drawing/2014/main" id="{7BF02CA3-764F-4BCD-AA1D-1754540C10E7}"/>
              </a:ext>
            </a:extLst>
          </p:cNvPr>
          <p:cNvSpPr txBox="1"/>
          <p:nvPr/>
        </p:nvSpPr>
        <p:spPr bwMode="auto">
          <a:xfrm>
            <a:off x="7728029" y="3198169"/>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 </a:t>
            </a:r>
            <a:r>
              <a:rPr lang="en-GB" sz="2400" dirty="0">
                <a:latin typeface="Myriad Pro Semibold"/>
                <a:ea typeface="Myriad Pro Semibold" charset="0"/>
                <a:cs typeface="Arial" panose="020B0604020202020204" pitchFamily="34" charset="0"/>
              </a:rPr>
              <a:t>−</a:t>
            </a:r>
            <a:r>
              <a:rPr lang="en-GB" sz="2400" dirty="0">
                <a:latin typeface="Myriad Pro Semibold"/>
                <a:ea typeface="Myriad Pro Semibold" charset="0"/>
                <a:cs typeface="Myriad Pro Semibold" charset="0"/>
              </a:rPr>
              <a:t> 1 = 3</a:t>
            </a:r>
          </a:p>
        </p:txBody>
      </p:sp>
      <p:sp>
        <p:nvSpPr>
          <p:cNvPr id="20" name="TextBox 19">
            <a:extLst>
              <a:ext uri="{FF2B5EF4-FFF2-40B4-BE49-F238E27FC236}">
                <a16:creationId xmlns:a16="http://schemas.microsoft.com/office/drawing/2014/main" id="{7BF02CA3-764F-4BCD-AA1D-1754540C10E7}"/>
              </a:ext>
            </a:extLst>
          </p:cNvPr>
          <p:cNvSpPr txBox="1"/>
          <p:nvPr/>
        </p:nvSpPr>
        <p:spPr bwMode="auto">
          <a:xfrm>
            <a:off x="7728029" y="3198169"/>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 </a:t>
            </a:r>
            <a:r>
              <a:rPr lang="en-GB" sz="2400" dirty="0">
                <a:latin typeface="Myriad Pro Semibold"/>
                <a:ea typeface="Myriad Pro Semibold" charset="0"/>
                <a:cs typeface="Arial" panose="020B0604020202020204" pitchFamily="34" charset="0"/>
              </a:rPr>
              <a:t>−</a:t>
            </a:r>
            <a:r>
              <a:rPr lang="en-GB" sz="2400" dirty="0">
                <a:latin typeface="Myriad Pro Semibold"/>
                <a:ea typeface="Myriad Pro Semibold" charset="0"/>
                <a:cs typeface="Myriad Pro Semibold" charset="0"/>
              </a:rPr>
              <a:t> 2 = 3</a:t>
            </a:r>
          </a:p>
        </p:txBody>
      </p:sp>
      <p:sp>
        <p:nvSpPr>
          <p:cNvPr id="21" name="TextBox 20">
            <a:extLst>
              <a:ext uri="{FF2B5EF4-FFF2-40B4-BE49-F238E27FC236}">
                <a16:creationId xmlns:a16="http://schemas.microsoft.com/office/drawing/2014/main" id="{7BF02CA3-764F-4BCD-AA1D-1754540C10E7}"/>
              </a:ext>
            </a:extLst>
          </p:cNvPr>
          <p:cNvSpPr txBox="1"/>
          <p:nvPr/>
        </p:nvSpPr>
        <p:spPr bwMode="auto">
          <a:xfrm>
            <a:off x="7728029" y="3198169"/>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 </a:t>
            </a:r>
            <a:r>
              <a:rPr lang="en-GB" sz="2400" dirty="0">
                <a:latin typeface="Myriad Pro Semibold"/>
                <a:ea typeface="Myriad Pro Semibold" charset="0"/>
                <a:cs typeface="Arial" panose="020B0604020202020204" pitchFamily="34" charset="0"/>
              </a:rPr>
              <a:t>−</a:t>
            </a:r>
            <a:r>
              <a:rPr lang="en-GB" sz="2400" dirty="0">
                <a:latin typeface="Myriad Pro Semibold"/>
                <a:ea typeface="Myriad Pro Semibold" charset="0"/>
                <a:cs typeface="Myriad Pro Semibold" charset="0"/>
              </a:rPr>
              <a:t> 3 = 3</a:t>
            </a:r>
          </a:p>
        </p:txBody>
      </p:sp>
      <p:sp>
        <p:nvSpPr>
          <p:cNvPr id="22" name="TextBox 21">
            <a:extLst>
              <a:ext uri="{FF2B5EF4-FFF2-40B4-BE49-F238E27FC236}">
                <a16:creationId xmlns:a16="http://schemas.microsoft.com/office/drawing/2014/main" id="{7BF02CA3-764F-4BCD-AA1D-1754540C10E7}"/>
              </a:ext>
            </a:extLst>
          </p:cNvPr>
          <p:cNvSpPr txBox="1"/>
          <p:nvPr/>
        </p:nvSpPr>
        <p:spPr bwMode="auto">
          <a:xfrm>
            <a:off x="7728029" y="3198169"/>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 </a:t>
            </a:r>
            <a:r>
              <a:rPr lang="en-GB" sz="2400" dirty="0">
                <a:latin typeface="Myriad Pro Semibold"/>
                <a:ea typeface="Myriad Pro Semibold" charset="0"/>
                <a:cs typeface="Arial" panose="020B0604020202020204" pitchFamily="34" charset="0"/>
              </a:rPr>
              <a:t>−</a:t>
            </a:r>
            <a:r>
              <a:rPr lang="en-GB" sz="2400" dirty="0">
                <a:latin typeface="Myriad Pro Semibold"/>
                <a:ea typeface="Myriad Pro Semibold" charset="0"/>
                <a:cs typeface="Myriad Pro Semibold" charset="0"/>
              </a:rPr>
              <a:t> 4 = 3</a:t>
            </a:r>
          </a:p>
        </p:txBody>
      </p:sp>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7122" y="1052593"/>
            <a:ext cx="6217756" cy="5057614"/>
          </a:xfrm>
          <a:prstGeom prst="rect">
            <a:avLst/>
          </a:prstGeom>
        </p:spPr>
      </p:pic>
    </p:spTree>
    <p:extLst>
      <p:ext uri="{BB962C8B-B14F-4D97-AF65-F5344CB8AC3E}">
        <p14:creationId xmlns:p14="http://schemas.microsoft.com/office/powerpoint/2010/main" val="142960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0"/>
                                        </p:tgtEl>
                                      </p:cBhvr>
                                    </p:animEffect>
                                    <p:set>
                                      <p:cBhvr>
                                        <p:cTn id="26" dur="1" fill="hold">
                                          <p:stCondLst>
                                            <p:cond delay="499"/>
                                          </p:stCondLst>
                                        </p:cTn>
                                        <p:tgtEl>
                                          <p:spTgt spid="20"/>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24"/>
                                        </p:tgtEl>
                                      </p:cBhvr>
                                    </p:animEffect>
                                    <p:set>
                                      <p:cBhvr>
                                        <p:cTn id="54" dur="1" fill="hold">
                                          <p:stCondLst>
                                            <p:cond delay="499"/>
                                          </p:stCondLst>
                                        </p:cTn>
                                        <p:tgtEl>
                                          <p:spTgt spid="24"/>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25"/>
                                        </p:tgtEl>
                                      </p:cBhvr>
                                    </p:animEffect>
                                    <p:set>
                                      <p:cBhvr>
                                        <p:cTn id="57" dur="1" fill="hold">
                                          <p:stCondLst>
                                            <p:cond delay="499"/>
                                          </p:stCondLst>
                                        </p:cTn>
                                        <p:tgtEl>
                                          <p:spTgt spid="25"/>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6"/>
                                        </p:tgtEl>
                                      </p:cBhvr>
                                    </p:animEffect>
                                    <p:set>
                                      <p:cBhvr>
                                        <p:cTn id="60" dur="1" fill="hold">
                                          <p:stCondLst>
                                            <p:cond delay="499"/>
                                          </p:stCondLst>
                                        </p:cTn>
                                        <p:tgtEl>
                                          <p:spTgt spid="26"/>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23"/>
                                        </p:tgtEl>
                                      </p:cBhvr>
                                    </p:animEffect>
                                    <p:set>
                                      <p:cBhvr>
                                        <p:cTn id="63" dur="1" fill="hold">
                                          <p:stCondLst>
                                            <p:cond delay="499"/>
                                          </p:stCondLst>
                                        </p:cTn>
                                        <p:tgtEl>
                                          <p:spTgt spid="23"/>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2"/>
                                        </p:tgtEl>
                                      </p:cBhvr>
                                    </p:animEffect>
                                    <p:set>
                                      <p:cBhvr>
                                        <p:cTn id="66" dur="1" fill="hold">
                                          <p:stCondLst>
                                            <p:cond delay="499"/>
                                          </p:stCondLst>
                                        </p:cTn>
                                        <p:tgtEl>
                                          <p:spTgt spid="22"/>
                                        </p:tgtEl>
                                        <p:attrNameLst>
                                          <p:attrName>style.visibility</p:attrName>
                                        </p:attrNameLst>
                                      </p:cBhvr>
                                      <p:to>
                                        <p:strVal val="hidden"/>
                                      </p:to>
                                    </p:set>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20" grpId="0"/>
      <p:bldP spid="20" grpId="1"/>
      <p:bldP spid="21" grpId="0"/>
      <p:bldP spid="21" grpId="1"/>
      <p:bldP spid="22" grpId="0"/>
      <p:bldP spid="2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A46762C-47B1-4ED7-ABB8-3CBC548E88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3167" y="2773951"/>
            <a:ext cx="1838283" cy="671119"/>
          </a:xfrm>
          <a:prstGeom prst="rect">
            <a:avLst/>
          </a:prstGeom>
        </p:spPr>
      </p:pic>
      <p:pic>
        <p:nvPicPr>
          <p:cNvPr id="16" name="Picture 15">
            <a:extLst>
              <a:ext uri="{FF2B5EF4-FFF2-40B4-BE49-F238E27FC236}">
                <a16:creationId xmlns:a16="http://schemas.microsoft.com/office/drawing/2014/main" id="{CBBC0255-8E8A-4840-B290-10999836A2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730" y="2773951"/>
            <a:ext cx="1838283" cy="671119"/>
          </a:xfrm>
          <a:prstGeom prst="rect">
            <a:avLst/>
          </a:prstGeom>
        </p:spPr>
      </p:pic>
      <p:sp>
        <p:nvSpPr>
          <p:cNvPr id="2" name="Text Placeholder 1"/>
          <p:cNvSpPr>
            <a:spLocks noGrp="1"/>
          </p:cNvSpPr>
          <p:nvPr>
            <p:ph type="body" sz="quarter" idx="11"/>
          </p:nvPr>
        </p:nvSpPr>
        <p:spPr/>
        <p:txBody>
          <a:bodyPr/>
          <a:lstStyle/>
          <a:p>
            <a:pPr algn="l"/>
            <a:r>
              <a:rPr lang="en-US" dirty="0"/>
              <a:t>1.29 Equivalence and compensation – step 3:4</a:t>
            </a:r>
          </a:p>
        </p:txBody>
      </p:sp>
      <p:pic>
        <p:nvPicPr>
          <p:cNvPr id="6" name="Picture 5">
            <a:extLst>
              <a:ext uri="{FF2B5EF4-FFF2-40B4-BE49-F238E27FC236}">
                <a16:creationId xmlns:a16="http://schemas.microsoft.com/office/drawing/2014/main" id="{AC5DC1F2-0EBF-42AD-8E89-2686946313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9706" y="3445069"/>
            <a:ext cx="6283228" cy="661392"/>
          </a:xfrm>
          <a:prstGeom prst="rect">
            <a:avLst/>
          </a:prstGeom>
        </p:spPr>
      </p:pic>
      <p:pic>
        <p:nvPicPr>
          <p:cNvPr id="8" name="Picture 7">
            <a:extLst>
              <a:ext uri="{FF2B5EF4-FFF2-40B4-BE49-F238E27FC236}">
                <a16:creationId xmlns:a16="http://schemas.microsoft.com/office/drawing/2014/main" id="{C1A8AFDB-5B7C-4D9B-95A6-3DE59C7296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1387" y="2773951"/>
            <a:ext cx="1838283" cy="671119"/>
          </a:xfrm>
          <a:prstGeom prst="rect">
            <a:avLst/>
          </a:prstGeom>
        </p:spPr>
      </p:pic>
      <p:sp>
        <p:nvSpPr>
          <p:cNvPr id="9" name="TextBox 8">
            <a:extLst>
              <a:ext uri="{FF2B5EF4-FFF2-40B4-BE49-F238E27FC236}">
                <a16:creationId xmlns:a16="http://schemas.microsoft.com/office/drawing/2014/main" id="{042F1CE7-C53B-4E9A-AE94-7B7727D3E65F}"/>
              </a:ext>
            </a:extLst>
          </p:cNvPr>
          <p:cNvSpPr txBox="1"/>
          <p:nvPr/>
        </p:nvSpPr>
        <p:spPr bwMode="auto">
          <a:xfrm>
            <a:off x="8686063" y="354493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 </a:t>
            </a:r>
            <a:r>
              <a:rPr lang="en-GB" sz="2400" dirty="0">
                <a:latin typeface="Myriad Pro Semibold"/>
                <a:ea typeface="Myriad Pro Semibold" charset="0"/>
                <a:cs typeface="Arial" panose="020B0604020202020204" pitchFamily="34" charset="0"/>
              </a:rPr>
              <a:t>− 4 = 3</a:t>
            </a:r>
            <a:endParaRPr lang="en-GB" sz="2400" dirty="0">
              <a:latin typeface="Myriad Pro Semibold"/>
              <a:ea typeface="Myriad Pro Semibold" charset="0"/>
              <a:cs typeface="Myriad Pro Semibold" charset="0"/>
            </a:endParaRPr>
          </a:p>
        </p:txBody>
      </p:sp>
      <p:sp>
        <p:nvSpPr>
          <p:cNvPr id="12" name="TextBox 11">
            <a:extLst>
              <a:ext uri="{FF2B5EF4-FFF2-40B4-BE49-F238E27FC236}">
                <a16:creationId xmlns:a16="http://schemas.microsoft.com/office/drawing/2014/main" id="{1155E6BE-8B94-4FFB-8F80-9C9CDBA2DFCC}"/>
              </a:ext>
            </a:extLst>
          </p:cNvPr>
          <p:cNvSpPr txBox="1"/>
          <p:nvPr/>
        </p:nvSpPr>
        <p:spPr bwMode="auto">
          <a:xfrm>
            <a:off x="8686063" y="354493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 </a:t>
            </a:r>
            <a:r>
              <a:rPr lang="en-GB" sz="2400" dirty="0">
                <a:latin typeface="Myriad Pro Semibold"/>
                <a:ea typeface="Myriad Pro Semibold" charset="0"/>
                <a:cs typeface="Arial" panose="020B0604020202020204" pitchFamily="34" charset="0"/>
              </a:rPr>
              <a:t>− 3 = 3</a:t>
            </a:r>
            <a:endParaRPr lang="en-GB" sz="2400" dirty="0">
              <a:latin typeface="Myriad Pro Semibold"/>
              <a:ea typeface="Myriad Pro Semibold" charset="0"/>
              <a:cs typeface="Myriad Pro Semibold" charset="0"/>
            </a:endParaRPr>
          </a:p>
        </p:txBody>
      </p:sp>
      <p:sp>
        <p:nvSpPr>
          <p:cNvPr id="13" name="TextBox 12">
            <a:extLst>
              <a:ext uri="{FF2B5EF4-FFF2-40B4-BE49-F238E27FC236}">
                <a16:creationId xmlns:a16="http://schemas.microsoft.com/office/drawing/2014/main" id="{E349EC21-E984-4868-BFFA-ACC45DFD5F24}"/>
              </a:ext>
            </a:extLst>
          </p:cNvPr>
          <p:cNvSpPr txBox="1"/>
          <p:nvPr/>
        </p:nvSpPr>
        <p:spPr bwMode="auto">
          <a:xfrm>
            <a:off x="8686063" y="354493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 </a:t>
            </a:r>
            <a:r>
              <a:rPr lang="en-GB" sz="2400" dirty="0">
                <a:latin typeface="Myriad Pro Semibold"/>
                <a:ea typeface="Myriad Pro Semibold" charset="0"/>
                <a:cs typeface="Arial" panose="020B0604020202020204" pitchFamily="34" charset="0"/>
              </a:rPr>
              <a:t>− 2 = 3</a:t>
            </a:r>
            <a:endParaRPr lang="en-GB" sz="2400" dirty="0">
              <a:latin typeface="Myriad Pro Semibold"/>
              <a:ea typeface="Myriad Pro Semibold" charset="0"/>
              <a:cs typeface="Myriad Pro Semibold" charset="0"/>
            </a:endParaRPr>
          </a:p>
        </p:txBody>
      </p:sp>
      <p:sp>
        <p:nvSpPr>
          <p:cNvPr id="14" name="TextBox 13">
            <a:extLst>
              <a:ext uri="{FF2B5EF4-FFF2-40B4-BE49-F238E27FC236}">
                <a16:creationId xmlns:a16="http://schemas.microsoft.com/office/drawing/2014/main" id="{63CB6D2A-2E6A-49F9-8E7E-13EE2B8A922E}"/>
              </a:ext>
            </a:extLst>
          </p:cNvPr>
          <p:cNvSpPr txBox="1"/>
          <p:nvPr/>
        </p:nvSpPr>
        <p:spPr bwMode="auto">
          <a:xfrm>
            <a:off x="8686063" y="354493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 </a:t>
            </a:r>
            <a:r>
              <a:rPr lang="en-GB" sz="2400" dirty="0">
                <a:latin typeface="Myriad Pro Semibold"/>
                <a:ea typeface="Myriad Pro Semibold" charset="0"/>
                <a:cs typeface="Arial" panose="020B0604020202020204" pitchFamily="34" charset="0"/>
              </a:rPr>
              <a:t>− 1 = 3</a:t>
            </a:r>
            <a:endParaRPr lang="en-GB" sz="2400" dirty="0">
              <a:latin typeface="Myriad Pro Semibold"/>
              <a:ea typeface="Myriad Pro Semibold" charset="0"/>
              <a:cs typeface="Myriad Pro Semibold" charset="0"/>
            </a:endParaRPr>
          </a:p>
        </p:txBody>
      </p:sp>
      <p:pic>
        <p:nvPicPr>
          <p:cNvPr id="15" name="Picture 14">
            <a:extLst>
              <a:ext uri="{FF2B5EF4-FFF2-40B4-BE49-F238E27FC236}">
                <a16:creationId xmlns:a16="http://schemas.microsoft.com/office/drawing/2014/main" id="{C168A28F-FCCC-425E-B571-73E5C93D9B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6559" y="2773951"/>
            <a:ext cx="1838283" cy="671119"/>
          </a:xfrm>
          <a:prstGeom prst="rect">
            <a:avLst/>
          </a:prstGeom>
        </p:spPr>
      </p:pic>
      <p:pic>
        <p:nvPicPr>
          <p:cNvPr id="19" name="Picture 18">
            <a:extLst>
              <a:ext uri="{FF2B5EF4-FFF2-40B4-BE49-F238E27FC236}">
                <a16:creationId xmlns:a16="http://schemas.microsoft.com/office/drawing/2014/main" id="{23815748-D5F7-47AD-BFD8-D7A0FF1F64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8456" y="1199038"/>
            <a:ext cx="6135088" cy="4967924"/>
          </a:xfrm>
          <a:prstGeom prst="rect">
            <a:avLst/>
          </a:prstGeom>
        </p:spPr>
      </p:pic>
    </p:spTree>
    <p:extLst>
      <p:ext uri="{BB962C8B-B14F-4D97-AF65-F5344CB8AC3E}">
        <p14:creationId xmlns:p14="http://schemas.microsoft.com/office/powerpoint/2010/main" val="3445984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par>
                          <p:cTn id="13" fill="hold">
                            <p:stCondLst>
                              <p:cond delay="500"/>
                            </p:stCondLst>
                            <p:childTnLst>
                              <p:par>
                                <p:cTn id="14" presetID="35" presetClass="path" presetSubtype="0" accel="49000" fill="hold" nodeType="afterEffect">
                                  <p:stCondLst>
                                    <p:cond delay="0"/>
                                  </p:stCondLst>
                                  <p:childTnLst>
                                    <p:animMotion origin="layout" path="M -3.88889E-6 -7.40741E-7 L -0.06614 -7.40741E-7 " pathEditMode="relative" rAng="0" ptsTypes="AA">
                                      <p:cBhvr>
                                        <p:cTn id="15" dur="1500" fill="hold"/>
                                        <p:tgtEl>
                                          <p:spTgt spid="8"/>
                                        </p:tgtEl>
                                        <p:attrNameLst>
                                          <p:attrName>ppt_x</p:attrName>
                                          <p:attrName>ppt_y</p:attrName>
                                        </p:attrNameLst>
                                      </p:cBhvr>
                                      <p:rCtr x="-3316" y="0"/>
                                    </p:animMotion>
                                  </p:childTnLst>
                                </p:cTn>
                              </p:par>
                            </p:childTnLst>
                          </p:cTn>
                        </p:par>
                        <p:par>
                          <p:cTn id="16" fill="hold">
                            <p:stCondLst>
                              <p:cond delay="2000"/>
                            </p:stCondLst>
                            <p:childTnLst>
                              <p:par>
                                <p:cTn id="17" presetID="1" presetClass="exit" presetSubtype="0" fill="hold" nodeType="after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par>
                          <p:cTn id="31" fill="hold">
                            <p:stCondLst>
                              <p:cond delay="500"/>
                            </p:stCondLst>
                            <p:childTnLst>
                              <p:par>
                                <p:cTn id="32" presetID="35" presetClass="path" presetSubtype="0" accel="49000" fill="hold" nodeType="afterEffect">
                                  <p:stCondLst>
                                    <p:cond delay="0"/>
                                  </p:stCondLst>
                                  <p:childTnLst>
                                    <p:animMotion origin="layout" path="M -3.88889E-6 -7.40741E-7 L -0.06614 -7.40741E-7 " pathEditMode="relative" rAng="0" ptsTypes="AA">
                                      <p:cBhvr>
                                        <p:cTn id="33" dur="1500" fill="hold"/>
                                        <p:tgtEl>
                                          <p:spTgt spid="15"/>
                                        </p:tgtEl>
                                        <p:attrNameLst>
                                          <p:attrName>ppt_x</p:attrName>
                                          <p:attrName>ppt_y</p:attrName>
                                        </p:attrNameLst>
                                      </p:cBhvr>
                                      <p:rCtr x="-3316" y="0"/>
                                    </p:animMotion>
                                  </p:childTnLst>
                                </p:cTn>
                              </p:par>
                            </p:childTnLst>
                          </p:cTn>
                        </p:par>
                        <p:par>
                          <p:cTn id="34" fill="hold">
                            <p:stCondLst>
                              <p:cond delay="2000"/>
                            </p:stCondLst>
                            <p:childTnLst>
                              <p:par>
                                <p:cTn id="35" presetID="1" presetClass="exit" presetSubtype="0" fill="hold" nodeType="afterEffect">
                                  <p:stCondLst>
                                    <p:cond delay="0"/>
                                  </p:stCondLst>
                                  <p:childTnLst>
                                    <p:set>
                                      <p:cBhvr>
                                        <p:cTn id="36" dur="1" fill="hold">
                                          <p:stCondLst>
                                            <p:cond delay="0"/>
                                          </p:stCondLst>
                                        </p:cTn>
                                        <p:tgtEl>
                                          <p:spTgt spid="15"/>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par>
                          <p:cTn id="49" fill="hold">
                            <p:stCondLst>
                              <p:cond delay="500"/>
                            </p:stCondLst>
                            <p:childTnLst>
                              <p:par>
                                <p:cTn id="50" presetID="35" presetClass="path" presetSubtype="0" accel="49000" fill="hold" nodeType="afterEffect">
                                  <p:stCondLst>
                                    <p:cond delay="0"/>
                                  </p:stCondLst>
                                  <p:childTnLst>
                                    <p:animMotion origin="layout" path="M -3.88889E-6 -7.40741E-7 L -0.06614 -7.40741E-7 " pathEditMode="relative" rAng="0" ptsTypes="AA">
                                      <p:cBhvr>
                                        <p:cTn id="51" dur="1500" fill="hold"/>
                                        <p:tgtEl>
                                          <p:spTgt spid="16"/>
                                        </p:tgtEl>
                                        <p:attrNameLst>
                                          <p:attrName>ppt_x</p:attrName>
                                          <p:attrName>ppt_y</p:attrName>
                                        </p:attrNameLst>
                                      </p:cBhvr>
                                      <p:rCtr x="-3316" y="0"/>
                                    </p:animMotion>
                                  </p:childTnLst>
                                </p:cTn>
                              </p:par>
                            </p:childTnLst>
                          </p:cTn>
                        </p:par>
                        <p:par>
                          <p:cTn id="52" fill="hold">
                            <p:stCondLst>
                              <p:cond delay="2000"/>
                            </p:stCondLst>
                            <p:childTnLst>
                              <p:par>
                                <p:cTn id="53" presetID="1" presetClass="exit" presetSubtype="0" fill="hold" nodeType="afterEffect">
                                  <p:stCondLst>
                                    <p:cond delay="0"/>
                                  </p:stCondLst>
                                  <p:childTnLst>
                                    <p:set>
                                      <p:cBhvr>
                                        <p:cTn id="54" dur="1" fill="hold">
                                          <p:stCondLst>
                                            <p:cond delay="0"/>
                                          </p:stCondLst>
                                        </p:cTn>
                                        <p:tgtEl>
                                          <p:spTgt spid="16"/>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2" nodeType="clickEffect">
                                  <p:stCondLst>
                                    <p:cond delay="0"/>
                                  </p:stCondLst>
                                  <p:childTnLst>
                                    <p:animEffect transition="out" filter="fade">
                                      <p:cBhvr>
                                        <p:cTn id="65" dur="500"/>
                                        <p:tgtEl>
                                          <p:spTgt spid="9"/>
                                        </p:tgtEl>
                                      </p:cBhvr>
                                    </p:animEffect>
                                    <p:set>
                                      <p:cBhvr>
                                        <p:cTn id="66" dur="1" fill="hold">
                                          <p:stCondLst>
                                            <p:cond delay="499"/>
                                          </p:stCondLst>
                                        </p:cTn>
                                        <p:tgtEl>
                                          <p:spTgt spid="9"/>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8"/>
                                        </p:tgtEl>
                                      </p:cBhvr>
                                    </p:animEffect>
                                    <p:set>
                                      <p:cBhvr>
                                        <p:cTn id="69" dur="1" fill="hold">
                                          <p:stCondLst>
                                            <p:cond delay="499"/>
                                          </p:stCondLst>
                                        </p:cTn>
                                        <p:tgtEl>
                                          <p:spTgt spid="8"/>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10" presetClass="exit" presetSubtype="0" fill="hold" grpId="2" nodeType="withEffect">
                                  <p:stCondLst>
                                    <p:cond delay="0"/>
                                  </p:stCondLst>
                                  <p:childTnLst>
                                    <p:animEffect transition="out" filter="fade">
                                      <p:cBhvr>
                                        <p:cTn id="74" dur="500"/>
                                        <p:tgtEl>
                                          <p:spTgt spid="12"/>
                                        </p:tgtEl>
                                      </p:cBhvr>
                                    </p:animEffect>
                                    <p:set>
                                      <p:cBhvr>
                                        <p:cTn id="75" dur="1" fill="hold">
                                          <p:stCondLst>
                                            <p:cond delay="499"/>
                                          </p:stCondLst>
                                        </p:cTn>
                                        <p:tgtEl>
                                          <p:spTgt spid="12"/>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10" presetClass="exit" presetSubtype="0" fill="hold" grpId="2" nodeType="withEffect">
                                  <p:stCondLst>
                                    <p:cond delay="0"/>
                                  </p:stCondLst>
                                  <p:childTnLst>
                                    <p:animEffect transition="out" filter="fade">
                                      <p:cBhvr>
                                        <p:cTn id="80" dur="500"/>
                                        <p:tgtEl>
                                          <p:spTgt spid="13"/>
                                        </p:tgtEl>
                                      </p:cBhvr>
                                    </p:animEffect>
                                    <p:set>
                                      <p:cBhvr>
                                        <p:cTn id="81" dur="1" fill="hold">
                                          <p:stCondLst>
                                            <p:cond delay="499"/>
                                          </p:stCondLst>
                                        </p:cTn>
                                        <p:tgtEl>
                                          <p:spTgt spid="13"/>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17"/>
                                        </p:tgtEl>
                                      </p:cBhvr>
                                    </p:animEffect>
                                    <p:set>
                                      <p:cBhvr>
                                        <p:cTn id="84" dur="1" fill="hold">
                                          <p:stCondLst>
                                            <p:cond delay="499"/>
                                          </p:stCondLst>
                                        </p:cTn>
                                        <p:tgtEl>
                                          <p:spTgt spid="17"/>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14"/>
                                        </p:tgtEl>
                                      </p:cBhvr>
                                    </p:animEffect>
                                    <p:set>
                                      <p:cBhvr>
                                        <p:cTn id="87" dur="1" fill="hold">
                                          <p:stCondLst>
                                            <p:cond delay="499"/>
                                          </p:stCondLst>
                                        </p:cTn>
                                        <p:tgtEl>
                                          <p:spTgt spid="14"/>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6"/>
                                        </p:tgtEl>
                                      </p:cBhvr>
                                    </p:animEffect>
                                    <p:set>
                                      <p:cBhvr>
                                        <p:cTn id="90" dur="1" fill="hold">
                                          <p:stCondLst>
                                            <p:cond delay="499"/>
                                          </p:stCondLst>
                                        </p:cTn>
                                        <p:tgtEl>
                                          <p:spTgt spid="6"/>
                                        </p:tgtEl>
                                        <p:attrNameLst>
                                          <p:attrName>style.visibility</p:attrName>
                                        </p:attrNameLst>
                                      </p:cBhvr>
                                      <p:to>
                                        <p:strVal val="hidden"/>
                                      </p:to>
                                    </p:set>
                                  </p:childTnLst>
                                </p:cTn>
                              </p:par>
                            </p:childTnLst>
                          </p:cTn>
                        </p:par>
                        <p:par>
                          <p:cTn id="91" fill="hold">
                            <p:stCondLst>
                              <p:cond delay="500"/>
                            </p:stCondLst>
                            <p:childTnLst>
                              <p:par>
                                <p:cTn id="92" presetID="10" presetClass="entr" presetSubtype="0" fill="hold"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9" grpId="2"/>
      <p:bldP spid="12" grpId="0"/>
      <p:bldP spid="12" grpId="1"/>
      <p:bldP spid="12" grpId="2"/>
      <p:bldP spid="13" grpId="0"/>
      <p:bldP spid="13" grpId="1"/>
      <p:bldP spid="13" grpId="2"/>
      <p:bldP spid="14" grpId="0"/>
      <p:bldP spid="1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B8EF1-41E4-4F7B-8D89-250867FEC5A4}"/>
              </a:ext>
            </a:extLst>
          </p:cNvPr>
          <p:cNvSpPr>
            <a:spLocks noGrp="1"/>
          </p:cNvSpPr>
          <p:nvPr>
            <p:ph type="title"/>
          </p:nvPr>
        </p:nvSpPr>
        <p:spPr/>
        <p:txBody>
          <a:bodyPr/>
          <a:lstStyle/>
          <a:p>
            <a:r>
              <a:rPr lang="en-GB" dirty="0"/>
              <a:t>Make them think</a:t>
            </a:r>
          </a:p>
        </p:txBody>
      </p:sp>
      <p:sp>
        <p:nvSpPr>
          <p:cNvPr id="4" name="Content Placeholder 2">
            <a:extLst>
              <a:ext uri="{FF2B5EF4-FFF2-40B4-BE49-F238E27FC236}">
                <a16:creationId xmlns:a16="http://schemas.microsoft.com/office/drawing/2014/main" id="{72FD7BD2-87CC-466D-821F-9AB66EC5931B}"/>
              </a:ext>
            </a:extLst>
          </p:cNvPr>
          <p:cNvSpPr>
            <a:spLocks noGrp="1"/>
          </p:cNvSpPr>
          <p:nvPr>
            <p:ph idx="1"/>
          </p:nvPr>
        </p:nvSpPr>
        <p:spPr>
          <a:xfrm>
            <a:off x="45368" y="1196752"/>
            <a:ext cx="11883280" cy="4896543"/>
          </a:xfrm>
        </p:spPr>
        <p:txBody>
          <a:bodyPr vert="horz" lIns="91440" tIns="45720" rIns="91440" bIns="45720" rtlCol="0" anchor="t">
            <a:normAutofit lnSpcReduction="10000"/>
          </a:bodyPr>
          <a:lstStyle/>
          <a:p>
            <a:pPr marL="0" indent="0">
              <a:buNone/>
            </a:pPr>
            <a:r>
              <a:rPr lang="en-GB" dirty="0"/>
              <a:t>This is the moment in a lesson where the children are encouraged to use the relationships from their learning and apply them to an unfamiliar context, and the incorporation of these questions are important in a sequence of learning.</a:t>
            </a:r>
            <a:endParaRPr lang="en-US" dirty="0"/>
          </a:p>
          <a:p>
            <a:pPr marL="0" indent="0"/>
            <a:endParaRPr lang="en-GB" dirty="0"/>
          </a:p>
          <a:p>
            <a:pPr marL="0" indent="0">
              <a:buNone/>
            </a:pPr>
            <a:r>
              <a:rPr lang="en-GB" dirty="0"/>
              <a:t>You have learnt about how calculations can be adjusted but the difference remains the same. Use this knowledge to solve these:</a:t>
            </a:r>
          </a:p>
          <a:p>
            <a:pPr marL="0" indent="0">
              <a:buNone/>
            </a:pPr>
            <a:r>
              <a:rPr lang="en-GB" dirty="0">
                <a:solidFill>
                  <a:schemeClr val="tx2"/>
                </a:solidFill>
              </a:rPr>
              <a:t>3258 - 2679 = 579</a:t>
            </a:r>
          </a:p>
          <a:p>
            <a:pPr marL="0" indent="0">
              <a:buNone/>
            </a:pPr>
            <a:r>
              <a:rPr lang="en-GB" dirty="0">
                <a:solidFill>
                  <a:schemeClr val="tx2"/>
                </a:solidFill>
              </a:rPr>
              <a:t>3251 -          = 579</a:t>
            </a:r>
          </a:p>
          <a:p>
            <a:pPr marL="0" indent="0"/>
            <a:endParaRPr lang="en-GB" dirty="0"/>
          </a:p>
          <a:p>
            <a:pPr marL="0" indent="0">
              <a:buNone/>
            </a:pPr>
            <a:r>
              <a:rPr lang="en-GB" dirty="0"/>
              <a:t>Use your knowledge to change this calculation to one that will be easy to solve mentally:</a:t>
            </a:r>
          </a:p>
          <a:p>
            <a:pPr marL="0" indent="0">
              <a:buNone/>
            </a:pPr>
            <a:r>
              <a:rPr lang="en-GB" dirty="0">
                <a:solidFill>
                  <a:schemeClr val="tx2"/>
                </a:solidFill>
              </a:rPr>
              <a:t>2324 - 1995=</a:t>
            </a:r>
          </a:p>
          <a:p>
            <a:pPr marL="0" indent="0"/>
            <a:endParaRPr lang="en-GB" sz="2800" dirty="0"/>
          </a:p>
          <a:p>
            <a:pPr marL="0" indent="0"/>
            <a:endParaRPr lang="en-GB" dirty="0"/>
          </a:p>
          <a:p>
            <a:pPr marL="0" indent="0"/>
            <a:endParaRPr lang="en-GB" dirty="0"/>
          </a:p>
        </p:txBody>
      </p:sp>
      <p:sp>
        <p:nvSpPr>
          <p:cNvPr id="5" name="Rectangle 4">
            <a:extLst>
              <a:ext uri="{FF2B5EF4-FFF2-40B4-BE49-F238E27FC236}">
                <a16:creationId xmlns:a16="http://schemas.microsoft.com/office/drawing/2014/main" id="{E904E73C-0B32-4B7C-ACA1-0CA41BC6950F}"/>
              </a:ext>
            </a:extLst>
          </p:cNvPr>
          <p:cNvSpPr/>
          <p:nvPr/>
        </p:nvSpPr>
        <p:spPr bwMode="auto">
          <a:xfrm>
            <a:off x="1199456" y="3789040"/>
            <a:ext cx="720080" cy="360040"/>
          </a:xfrm>
          <a:prstGeom prst="rect">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Tree>
    <p:extLst>
      <p:ext uri="{BB962C8B-B14F-4D97-AF65-F5344CB8AC3E}">
        <p14:creationId xmlns:p14="http://schemas.microsoft.com/office/powerpoint/2010/main" val="103574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269A3-2A08-46D8-B470-3EBEA694D97B}"/>
              </a:ext>
            </a:extLst>
          </p:cNvPr>
          <p:cNvSpPr>
            <a:spLocks noGrp="1"/>
          </p:cNvSpPr>
          <p:nvPr>
            <p:ph type="title"/>
          </p:nvPr>
        </p:nvSpPr>
        <p:spPr/>
        <p:txBody>
          <a:bodyPr/>
          <a:lstStyle/>
          <a:p>
            <a:r>
              <a:rPr lang="en-GB" dirty="0"/>
              <a:t>True or false</a:t>
            </a:r>
          </a:p>
        </p:txBody>
      </p:sp>
      <p:sp>
        <p:nvSpPr>
          <p:cNvPr id="3" name="Content Placeholder 2">
            <a:extLst>
              <a:ext uri="{FF2B5EF4-FFF2-40B4-BE49-F238E27FC236}">
                <a16:creationId xmlns:a16="http://schemas.microsoft.com/office/drawing/2014/main" id="{D67D2F61-D73E-4752-9C8B-592CABF3CBC0}"/>
              </a:ext>
            </a:extLst>
          </p:cNvPr>
          <p:cNvSpPr>
            <a:spLocks noGrp="1"/>
          </p:cNvSpPr>
          <p:nvPr>
            <p:ph idx="1"/>
          </p:nvPr>
        </p:nvSpPr>
        <p:spPr/>
        <p:txBody>
          <a:bodyPr/>
          <a:lstStyle/>
          <a:p>
            <a:endParaRPr lang="en-GB" dirty="0"/>
          </a:p>
          <a:p>
            <a:pPr marL="0" indent="0">
              <a:buNone/>
            </a:pPr>
            <a:r>
              <a:rPr lang="en-GB" dirty="0"/>
              <a:t>Minuend – subtrahend = difference</a:t>
            </a:r>
          </a:p>
          <a:p>
            <a:pPr marL="0" indent="0">
              <a:buNone/>
            </a:pPr>
            <a:endParaRPr lang="en-GB" dirty="0"/>
          </a:p>
          <a:p>
            <a:pPr marL="0" indent="0">
              <a:buNone/>
            </a:pPr>
            <a:r>
              <a:rPr lang="en-GB" dirty="0"/>
              <a:t>If the minuend increases and the subtrahend decreases by the same amount then the difference remains the same.</a:t>
            </a:r>
          </a:p>
          <a:p>
            <a:endParaRPr lang="en-GB" dirty="0"/>
          </a:p>
        </p:txBody>
      </p:sp>
    </p:spTree>
    <p:extLst>
      <p:ext uri="{BB962C8B-B14F-4D97-AF65-F5344CB8AC3E}">
        <p14:creationId xmlns:p14="http://schemas.microsoft.com/office/powerpoint/2010/main" val="15034611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B1983-265B-48C2-BAC4-C471642BEC1C}"/>
              </a:ext>
            </a:extLst>
          </p:cNvPr>
          <p:cNvSpPr>
            <a:spLocks noGrp="1"/>
          </p:cNvSpPr>
          <p:nvPr>
            <p:ph type="title"/>
          </p:nvPr>
        </p:nvSpPr>
        <p:spPr/>
        <p:txBody>
          <a:bodyPr/>
          <a:lstStyle/>
          <a:p>
            <a:r>
              <a:rPr lang="en-GB" dirty="0"/>
              <a:t>True or false</a:t>
            </a:r>
          </a:p>
        </p:txBody>
      </p:sp>
      <p:sp>
        <p:nvSpPr>
          <p:cNvPr id="3" name="Content Placeholder 2">
            <a:extLst>
              <a:ext uri="{FF2B5EF4-FFF2-40B4-BE49-F238E27FC236}">
                <a16:creationId xmlns:a16="http://schemas.microsoft.com/office/drawing/2014/main" id="{EAED78DE-FC92-4739-90A6-27E98E9008EB}"/>
              </a:ext>
            </a:extLst>
          </p:cNvPr>
          <p:cNvSpPr>
            <a:spLocks noGrp="1"/>
          </p:cNvSpPr>
          <p:nvPr>
            <p:ph idx="1"/>
          </p:nvPr>
        </p:nvSpPr>
        <p:spPr/>
        <p:txBody>
          <a:bodyPr/>
          <a:lstStyle/>
          <a:p>
            <a:endParaRPr lang="en-GB" dirty="0"/>
          </a:p>
          <a:p>
            <a:pPr marL="0" indent="0">
              <a:buNone/>
            </a:pPr>
            <a:r>
              <a:rPr lang="en-GB" dirty="0"/>
              <a:t>Minuend – subtrahend = difference</a:t>
            </a:r>
          </a:p>
          <a:p>
            <a:pPr marL="0" indent="0">
              <a:buNone/>
            </a:pPr>
            <a:endParaRPr lang="en-GB" dirty="0"/>
          </a:p>
          <a:p>
            <a:pPr marL="0" indent="0">
              <a:buNone/>
            </a:pPr>
            <a:r>
              <a:rPr lang="en-GB" dirty="0"/>
              <a:t>If the minuend increases and the subtrahend increases by the same amount then the difference will increase.</a:t>
            </a:r>
          </a:p>
          <a:p>
            <a:endParaRPr lang="en-GB" dirty="0"/>
          </a:p>
        </p:txBody>
      </p:sp>
    </p:spTree>
    <p:extLst>
      <p:ext uri="{BB962C8B-B14F-4D97-AF65-F5344CB8AC3E}">
        <p14:creationId xmlns:p14="http://schemas.microsoft.com/office/powerpoint/2010/main" val="21497870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0BAFB-40E5-4806-8D1C-AC558D311C7A}"/>
              </a:ext>
            </a:extLst>
          </p:cNvPr>
          <p:cNvSpPr>
            <a:spLocks noGrp="1"/>
          </p:cNvSpPr>
          <p:nvPr>
            <p:ph type="title"/>
          </p:nvPr>
        </p:nvSpPr>
        <p:spPr/>
        <p:txBody>
          <a:bodyPr/>
          <a:lstStyle/>
          <a:p>
            <a:r>
              <a:rPr lang="en-GB" dirty="0"/>
              <a:t>True or false</a:t>
            </a:r>
          </a:p>
        </p:txBody>
      </p:sp>
      <p:sp>
        <p:nvSpPr>
          <p:cNvPr id="3" name="Content Placeholder 2">
            <a:extLst>
              <a:ext uri="{FF2B5EF4-FFF2-40B4-BE49-F238E27FC236}">
                <a16:creationId xmlns:a16="http://schemas.microsoft.com/office/drawing/2014/main" id="{8B716E9B-474E-422A-AC91-2BCA78E8225A}"/>
              </a:ext>
            </a:extLst>
          </p:cNvPr>
          <p:cNvSpPr>
            <a:spLocks noGrp="1"/>
          </p:cNvSpPr>
          <p:nvPr>
            <p:ph idx="1"/>
          </p:nvPr>
        </p:nvSpPr>
        <p:spPr/>
        <p:txBody>
          <a:bodyPr/>
          <a:lstStyle/>
          <a:p>
            <a:endParaRPr lang="en-GB" dirty="0"/>
          </a:p>
          <a:p>
            <a:pPr marL="0" indent="0">
              <a:buNone/>
            </a:pPr>
            <a:r>
              <a:rPr lang="en-GB" dirty="0"/>
              <a:t>Minuend – subtrahend = difference</a:t>
            </a:r>
          </a:p>
          <a:p>
            <a:pPr marL="0" indent="0">
              <a:buNone/>
            </a:pPr>
            <a:endParaRPr lang="en-GB" dirty="0"/>
          </a:p>
          <a:p>
            <a:pPr marL="0" indent="0">
              <a:buNone/>
            </a:pPr>
            <a:r>
              <a:rPr lang="en-GB" dirty="0"/>
              <a:t>If the minuend  decreases and the subtrahend decreases by the same amount then the difference remains the same.</a:t>
            </a:r>
          </a:p>
          <a:p>
            <a:endParaRPr lang="en-GB" dirty="0"/>
          </a:p>
        </p:txBody>
      </p:sp>
    </p:spTree>
    <p:extLst>
      <p:ext uri="{BB962C8B-B14F-4D97-AF65-F5344CB8AC3E}">
        <p14:creationId xmlns:p14="http://schemas.microsoft.com/office/powerpoint/2010/main" val="4958323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5A389-7010-4026-BB86-152B3DDE197C}"/>
              </a:ext>
            </a:extLst>
          </p:cNvPr>
          <p:cNvSpPr>
            <a:spLocks noGrp="1"/>
          </p:cNvSpPr>
          <p:nvPr>
            <p:ph type="title"/>
          </p:nvPr>
        </p:nvSpPr>
        <p:spPr/>
        <p:txBody>
          <a:bodyPr/>
          <a:lstStyle/>
          <a:p>
            <a:r>
              <a:rPr lang="en-GB" dirty="0"/>
              <a:t>Generalisation</a:t>
            </a:r>
          </a:p>
        </p:txBody>
      </p:sp>
      <p:sp>
        <p:nvSpPr>
          <p:cNvPr id="3" name="Content Placeholder 2">
            <a:extLst>
              <a:ext uri="{FF2B5EF4-FFF2-40B4-BE49-F238E27FC236}">
                <a16:creationId xmlns:a16="http://schemas.microsoft.com/office/drawing/2014/main" id="{9DC84B9B-FAE6-4E7A-9EAA-64E3432CEBFE}"/>
              </a:ext>
            </a:extLst>
          </p:cNvPr>
          <p:cNvSpPr>
            <a:spLocks noGrp="1"/>
          </p:cNvSpPr>
          <p:nvPr>
            <p:ph idx="1"/>
          </p:nvPr>
        </p:nvSpPr>
        <p:spPr/>
        <p:txBody>
          <a:bodyPr vert="horz" lIns="91440" tIns="45720" rIns="91440" bIns="45720" rtlCol="0" anchor="t">
            <a:normAutofit fontScale="92500"/>
          </a:bodyPr>
          <a:lstStyle/>
          <a:p>
            <a:pPr marL="0" indent="0"/>
            <a:endParaRPr lang="en-GB" sz="2800" dirty="0"/>
          </a:p>
          <a:p>
            <a:pPr marL="0" indent="0">
              <a:buNone/>
            </a:pPr>
            <a:r>
              <a:rPr lang="en-GB" sz="2800" dirty="0"/>
              <a:t>What generalisation can be made through completing these exercises?</a:t>
            </a:r>
          </a:p>
          <a:p>
            <a:pPr marL="0" indent="0"/>
            <a:endParaRPr lang="en-GB" sz="2800" dirty="0"/>
          </a:p>
          <a:p>
            <a:pPr marL="0" indent="0">
              <a:buNone/>
            </a:pPr>
            <a:r>
              <a:rPr lang="en-GB" sz="2800" dirty="0"/>
              <a:t>Can this be refined to cover all examples?</a:t>
            </a:r>
          </a:p>
          <a:p>
            <a:pPr marL="0" indent="0"/>
            <a:endParaRPr lang="en-GB" sz="2800" dirty="0"/>
          </a:p>
          <a:p>
            <a:pPr marL="0" indent="0">
              <a:buNone/>
            </a:pPr>
            <a:r>
              <a:rPr lang="en-GB" sz="2800" i="1" dirty="0"/>
              <a:t>If the minuend and subtrahend are changed by the same amount, the difference stays the same</a:t>
            </a:r>
          </a:p>
          <a:p>
            <a:pPr marL="0" indent="0">
              <a:buNone/>
            </a:pPr>
            <a:r>
              <a:rPr lang="en-GB" sz="2800" i="1" dirty="0"/>
              <a:t>(Spine 1.29 Teaching Point 3 )</a:t>
            </a:r>
            <a:endParaRPr lang="en-GB" sz="2800" dirty="0"/>
          </a:p>
        </p:txBody>
      </p:sp>
    </p:spTree>
    <p:extLst>
      <p:ext uri="{BB962C8B-B14F-4D97-AF65-F5344CB8AC3E}">
        <p14:creationId xmlns:p14="http://schemas.microsoft.com/office/powerpoint/2010/main" val="4224348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05A1F854-A1A0-41F9-8DE3-58DDCE97DD6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63352" y="113330"/>
            <a:ext cx="8784976" cy="6631340"/>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D154D82-47B0-4B02-BD1F-2BCB07FE71B8}"/>
              </a:ext>
            </a:extLst>
          </p:cNvPr>
          <p:cNvSpPr>
            <a:spLocks noGrp="1"/>
          </p:cNvSpPr>
          <p:nvPr>
            <p:ph idx="1"/>
          </p:nvPr>
        </p:nvSpPr>
        <p:spPr>
          <a:xfrm>
            <a:off x="263352" y="746820"/>
            <a:ext cx="11737304" cy="2969939"/>
          </a:xfrm>
        </p:spPr>
        <p:txBody>
          <a:bodyPr/>
          <a:lstStyle/>
          <a:p>
            <a:pPr marL="0" indent="0">
              <a:buNone/>
              <a:defRPr/>
            </a:pPr>
            <a:r>
              <a:rPr lang="en-GB" sz="2800" i="1" dirty="0">
                <a:latin typeface="Calibri" panose="020F0502020204030204" pitchFamily="34" charset="0"/>
                <a:cs typeface="Arial"/>
              </a:rPr>
              <a:t>In designing [these] exercises, the teacher is advised to avoid mechanical repetition and to create an appropriate path for </a:t>
            </a:r>
            <a:r>
              <a:rPr lang="en-GB" sz="2800" b="1" i="1" dirty="0">
                <a:solidFill>
                  <a:srgbClr val="FF0000"/>
                </a:solidFill>
                <a:latin typeface="Calibri" panose="020F0502020204030204" pitchFamily="34" charset="0"/>
                <a:cs typeface="Arial"/>
              </a:rPr>
              <a:t>practising the thinking process</a:t>
            </a:r>
            <a:r>
              <a:rPr lang="en-GB" sz="2800" i="1" dirty="0">
                <a:latin typeface="Calibri" panose="020F0502020204030204" pitchFamily="34" charset="0"/>
                <a:cs typeface="Arial"/>
              </a:rPr>
              <a:t> with increasing creativity. </a:t>
            </a:r>
          </a:p>
          <a:p>
            <a:pPr marL="0" indent="0">
              <a:buNone/>
              <a:defRPr/>
            </a:pPr>
            <a:r>
              <a:rPr lang="en-GB" sz="2800" dirty="0">
                <a:latin typeface="Calibri" panose="020F0502020204030204" pitchFamily="34" charset="0"/>
              </a:rPr>
              <a:t>										(Gu, 1991)</a:t>
            </a:r>
          </a:p>
          <a:p>
            <a:pPr>
              <a:defRPr/>
            </a:pPr>
            <a:endParaRPr lang="en-GB" dirty="0"/>
          </a:p>
        </p:txBody>
      </p:sp>
      <p:sp>
        <p:nvSpPr>
          <p:cNvPr id="5" name="Rectangle: Rounded Corners 4">
            <a:extLst>
              <a:ext uri="{FF2B5EF4-FFF2-40B4-BE49-F238E27FC236}">
                <a16:creationId xmlns:a16="http://schemas.microsoft.com/office/drawing/2014/main" id="{848465C0-4435-4858-A3EA-D7EF49B420BA}"/>
              </a:ext>
            </a:extLst>
          </p:cNvPr>
          <p:cNvSpPr/>
          <p:nvPr/>
        </p:nvSpPr>
        <p:spPr>
          <a:xfrm>
            <a:off x="623392" y="3716759"/>
            <a:ext cx="11161240" cy="1296144"/>
          </a:xfrm>
          <a:prstGeom prst="roundRect">
            <a:avLst/>
          </a:prstGeom>
          <a:ln w="28575">
            <a:solidFill>
              <a:schemeClr val="tx2"/>
            </a:solidFill>
          </a:ln>
        </p:spPr>
        <p:style>
          <a:lnRef idx="2">
            <a:schemeClr val="accent2"/>
          </a:lnRef>
          <a:fillRef idx="1">
            <a:schemeClr val="lt1"/>
          </a:fillRef>
          <a:effectRef idx="0">
            <a:schemeClr val="accent2"/>
          </a:effectRef>
          <a:fontRef idx="minor">
            <a:schemeClr val="dk1"/>
          </a:fontRef>
        </p:style>
        <p:txBody>
          <a:bodyPr wrap="square" anchor="ctr">
            <a:noAutofit/>
          </a:bodyPr>
          <a:lstStyle/>
          <a:p>
            <a:pPr algn="ctr">
              <a:buNone/>
              <a:defRPr/>
            </a:pPr>
            <a:r>
              <a:rPr lang="en-GB" b="1" dirty="0"/>
              <a:t>How did the choice of examples encourage you to think deeply?</a:t>
            </a:r>
          </a:p>
        </p:txBody>
      </p:sp>
    </p:spTree>
    <p:extLst>
      <p:ext uri="{BB962C8B-B14F-4D97-AF65-F5344CB8AC3E}">
        <p14:creationId xmlns:p14="http://schemas.microsoft.com/office/powerpoint/2010/main" val="3073536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C79B6-E825-4456-8132-0450193CC2E0}"/>
              </a:ext>
            </a:extLst>
          </p:cNvPr>
          <p:cNvSpPr>
            <a:spLocks noGrp="1"/>
          </p:cNvSpPr>
          <p:nvPr>
            <p:ph type="title"/>
          </p:nvPr>
        </p:nvSpPr>
        <p:spPr>
          <a:xfrm>
            <a:off x="263352" y="161629"/>
            <a:ext cx="11665296" cy="2160240"/>
          </a:xfrm>
        </p:spPr>
        <p:txBody>
          <a:bodyPr/>
          <a:lstStyle/>
          <a:p>
            <a:r>
              <a:rPr lang="en-GB" altLang="en-US" dirty="0"/>
              <a:t>Procedural Variation: t</a:t>
            </a:r>
            <a:r>
              <a:rPr lang="en-GB" dirty="0"/>
              <a:t>he questions that are asked are important</a:t>
            </a:r>
            <a:br>
              <a:rPr lang="en-GB" dirty="0"/>
            </a:br>
            <a:endParaRPr lang="en-GB" dirty="0"/>
          </a:p>
        </p:txBody>
      </p:sp>
      <p:sp>
        <p:nvSpPr>
          <p:cNvPr id="3" name="Content Placeholder 2">
            <a:extLst>
              <a:ext uri="{FF2B5EF4-FFF2-40B4-BE49-F238E27FC236}">
                <a16:creationId xmlns:a16="http://schemas.microsoft.com/office/drawing/2014/main" id="{7FC87CFB-1F74-4E67-9D4F-CF9E2987BF23}"/>
              </a:ext>
            </a:extLst>
          </p:cNvPr>
          <p:cNvSpPr>
            <a:spLocks noGrp="1"/>
          </p:cNvSpPr>
          <p:nvPr>
            <p:ph idx="1"/>
          </p:nvPr>
        </p:nvSpPr>
        <p:spPr>
          <a:xfrm>
            <a:off x="263352" y="1412776"/>
            <a:ext cx="11665296" cy="3593132"/>
          </a:xfrm>
        </p:spPr>
        <p:txBody>
          <a:bodyPr vert="horz" lIns="91440" tIns="45720" rIns="91440" bIns="45720" rtlCol="0" anchor="t">
            <a:normAutofit/>
          </a:bodyPr>
          <a:lstStyle/>
          <a:p>
            <a:pPr marL="0" indent="0">
              <a:buNone/>
            </a:pPr>
            <a:r>
              <a:rPr lang="en-GB" dirty="0"/>
              <a:t>As a teacher are you providing the opportunity:</a:t>
            </a:r>
            <a:endParaRPr lang="en-US" dirty="0"/>
          </a:p>
          <a:p>
            <a:pPr marL="457200" indent="-457200"/>
            <a:r>
              <a:rPr lang="en-GB" dirty="0"/>
              <a:t>for practice (intelligent rather than mechanical)</a:t>
            </a:r>
          </a:p>
          <a:p>
            <a:pPr marL="457200" indent="-457200"/>
            <a:r>
              <a:rPr lang="en-GB" dirty="0"/>
              <a:t>to focus on relationships, not just the procedure</a:t>
            </a:r>
          </a:p>
          <a:p>
            <a:pPr marL="457200" indent="-457200"/>
            <a:r>
              <a:rPr lang="en-GB" dirty="0"/>
              <a:t>to make connections between problems</a:t>
            </a:r>
          </a:p>
          <a:p>
            <a:pPr marL="457200" indent="-457200"/>
            <a:r>
              <a:rPr lang="en-GB" dirty="0"/>
              <a:t>to use one problem to work out the next</a:t>
            </a:r>
          </a:p>
          <a:p>
            <a:pPr marL="457200" indent="-457200"/>
            <a:r>
              <a:rPr lang="en-GB" dirty="0"/>
              <a:t>to create other examples of their own.</a:t>
            </a:r>
          </a:p>
          <a:p>
            <a:endParaRPr lang="en-GB" sz="2800" dirty="0"/>
          </a:p>
        </p:txBody>
      </p:sp>
      <p:sp>
        <p:nvSpPr>
          <p:cNvPr id="4" name="Rectangle: Rounded Corners 3">
            <a:extLst>
              <a:ext uri="{FF2B5EF4-FFF2-40B4-BE49-F238E27FC236}">
                <a16:creationId xmlns:a16="http://schemas.microsoft.com/office/drawing/2014/main" id="{7DE3EEDF-B961-4386-8F46-EE53A1D6F11D}"/>
              </a:ext>
            </a:extLst>
          </p:cNvPr>
          <p:cNvSpPr/>
          <p:nvPr/>
        </p:nvSpPr>
        <p:spPr>
          <a:xfrm>
            <a:off x="245046" y="4437112"/>
            <a:ext cx="11665296" cy="1368152"/>
          </a:xfrm>
          <a:prstGeom prst="roundRect">
            <a:avLst/>
          </a:prstGeom>
          <a:ln w="28575">
            <a:solidFill>
              <a:schemeClr val="tx2"/>
            </a:solidFill>
          </a:ln>
        </p:spPr>
        <p:style>
          <a:lnRef idx="2">
            <a:schemeClr val="accent2"/>
          </a:lnRef>
          <a:fillRef idx="1">
            <a:schemeClr val="lt1"/>
          </a:fillRef>
          <a:effectRef idx="0">
            <a:schemeClr val="accent2"/>
          </a:effectRef>
          <a:fontRef idx="minor">
            <a:schemeClr val="dk1"/>
          </a:fontRef>
        </p:style>
        <p:txBody>
          <a:bodyPr wrap="square" anchor="ctr">
            <a:noAutofit/>
          </a:bodyPr>
          <a:lstStyle/>
          <a:p>
            <a:pPr marL="457200" algn="ctr">
              <a:buNone/>
              <a:defRPr/>
            </a:pPr>
            <a:r>
              <a:rPr lang="en-GB" sz="2400" b="1" dirty="0">
                <a:latin typeface="Arial" charset="0"/>
              </a:rPr>
              <a:t>The questions that are asked are important, as they develop mathematical thinking.</a:t>
            </a:r>
          </a:p>
        </p:txBody>
      </p:sp>
    </p:spTree>
    <p:extLst>
      <p:ext uri="{BB962C8B-B14F-4D97-AF65-F5344CB8AC3E}">
        <p14:creationId xmlns:p14="http://schemas.microsoft.com/office/powerpoint/2010/main" val="42652610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hought Bubble: Cloud 3">
            <a:extLst>
              <a:ext uri="{FF2B5EF4-FFF2-40B4-BE49-F238E27FC236}">
                <a16:creationId xmlns:a16="http://schemas.microsoft.com/office/drawing/2014/main" id="{1481BBC4-E541-45DD-B493-3AA9A57CF292}"/>
              </a:ext>
            </a:extLst>
          </p:cNvPr>
          <p:cNvSpPr/>
          <p:nvPr/>
        </p:nvSpPr>
        <p:spPr bwMode="auto">
          <a:xfrm>
            <a:off x="2855640" y="332656"/>
            <a:ext cx="7776865" cy="5400600"/>
          </a:xfrm>
          <a:prstGeom prst="cloudCallout">
            <a:avLst>
              <a:gd name="adj1" fmla="val -61640"/>
              <a:gd name="adj2" fmla="val 54790"/>
            </a:avLst>
          </a:prstGeom>
          <a:solidFill>
            <a:schemeClr val="accent2">
              <a:lumMod val="75000"/>
            </a:schemeClr>
          </a:solidFill>
          <a:ln>
            <a:solidFill>
              <a:schemeClr val="tx1"/>
            </a:solidFill>
          </a:ln>
          <a:effectLst/>
        </p:spPr>
        <p:txBody>
          <a:bodyPr vert="horz" wrap="square" lIns="91440" tIns="45720" rIns="91440" bIns="45720" numCol="1" rtlCol="0" anchor="t" anchorCtr="0" compatLnSpc="1">
            <a:prstTxWarp prst="textNoShape">
              <a:avLst/>
            </a:prstTxWarp>
          </a:bodyPr>
          <a:lstStyle/>
          <a:p>
            <a:pPr marL="457200">
              <a:buNone/>
            </a:pPr>
            <a:r>
              <a:rPr lang="en-GB" dirty="0">
                <a:latin typeface="Arial" charset="0"/>
              </a:rPr>
              <a:t>How do the examples provided/questions asked in maths lessons focus on practising the thinking process?  </a:t>
            </a:r>
          </a:p>
          <a:p>
            <a:pPr marL="457200">
              <a:buNone/>
            </a:pPr>
            <a:endParaRPr lang="en-GB" sz="1200" dirty="0">
              <a:latin typeface="Arial" charset="0"/>
            </a:endParaRPr>
          </a:p>
          <a:p>
            <a:pPr marL="457200">
              <a:buNone/>
            </a:pPr>
            <a:r>
              <a:rPr lang="en-GB" dirty="0">
                <a:latin typeface="Arial" charset="0"/>
              </a:rPr>
              <a:t>How does the choice of examples lead to connections building?</a:t>
            </a:r>
          </a:p>
          <a:p>
            <a:pPr marL="457200">
              <a:buNone/>
            </a:pPr>
            <a:endParaRPr lang="en-GB" dirty="0">
              <a:latin typeface="Arial" charset="0"/>
            </a:endParaRPr>
          </a:p>
          <a:p>
            <a:pPr marL="457200">
              <a:buNone/>
            </a:pPr>
            <a:endParaRPr lang="en-GB" dirty="0">
              <a:latin typeface="Arial" charset="0"/>
            </a:endParaRPr>
          </a:p>
          <a:p>
            <a:pPr marL="457200">
              <a:buNone/>
            </a:pPr>
            <a:endParaRPr lang="en-GB" dirty="0">
              <a:latin typeface="Arial" charset="0"/>
            </a:endParaRPr>
          </a:p>
        </p:txBody>
      </p:sp>
    </p:spTree>
    <p:extLst>
      <p:ext uri="{BB962C8B-B14F-4D97-AF65-F5344CB8AC3E}">
        <p14:creationId xmlns:p14="http://schemas.microsoft.com/office/powerpoint/2010/main" val="19145097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66877-FD2E-4467-9B9B-0865A48209CF}"/>
              </a:ext>
            </a:extLst>
          </p:cNvPr>
          <p:cNvSpPr>
            <a:spLocks noGrp="1"/>
          </p:cNvSpPr>
          <p:nvPr>
            <p:ph type="title"/>
          </p:nvPr>
        </p:nvSpPr>
        <p:spPr/>
        <p:txBody>
          <a:bodyPr/>
          <a:lstStyle/>
          <a:p>
            <a:r>
              <a:rPr lang="en-GB" sz="4400" dirty="0"/>
              <a:t>Variation versus variety</a:t>
            </a:r>
            <a:endParaRPr lang="en-GB" dirty="0"/>
          </a:p>
        </p:txBody>
      </p:sp>
      <p:sp>
        <p:nvSpPr>
          <p:cNvPr id="3" name="Content Placeholder 2">
            <a:extLst>
              <a:ext uri="{FF2B5EF4-FFF2-40B4-BE49-F238E27FC236}">
                <a16:creationId xmlns:a16="http://schemas.microsoft.com/office/drawing/2014/main" id="{34AB07E1-E42D-4D9B-8B9E-26BBAFFDADDC}"/>
              </a:ext>
            </a:extLst>
          </p:cNvPr>
          <p:cNvSpPr>
            <a:spLocks noGrp="1"/>
          </p:cNvSpPr>
          <p:nvPr>
            <p:ph idx="1"/>
          </p:nvPr>
        </p:nvSpPr>
        <p:spPr/>
        <p:txBody>
          <a:bodyPr/>
          <a:lstStyle/>
          <a:p>
            <a:pPr marL="0" indent="0">
              <a:buNone/>
            </a:pPr>
            <a:r>
              <a:rPr lang="en-GB" sz="2800" b="1" dirty="0"/>
              <a:t>Variety</a:t>
            </a:r>
          </a:p>
          <a:p>
            <a:pPr marL="457200" indent="-457200"/>
            <a:r>
              <a:rPr lang="en-GB" sz="2800" dirty="0"/>
              <a:t>‘Pick and mix’</a:t>
            </a:r>
          </a:p>
          <a:p>
            <a:pPr marL="457200" indent="-457200"/>
            <a:r>
              <a:rPr lang="en-GB" sz="2800" dirty="0"/>
              <a:t>Most practice exercises contain variety</a:t>
            </a:r>
          </a:p>
          <a:p>
            <a:endParaRPr lang="en-GB" sz="1400" dirty="0"/>
          </a:p>
          <a:p>
            <a:pPr marL="0" indent="0">
              <a:buNone/>
            </a:pPr>
            <a:r>
              <a:rPr lang="en-GB" sz="2800" b="1" dirty="0"/>
              <a:t>Variation</a:t>
            </a:r>
          </a:p>
          <a:p>
            <a:pPr marL="457200" indent="-457200"/>
            <a:r>
              <a:rPr lang="en-GB" sz="2800" dirty="0"/>
              <a:t>Careful choice of WHAT to vary</a:t>
            </a:r>
          </a:p>
          <a:p>
            <a:pPr marL="457200" indent="-457200"/>
            <a:r>
              <a:rPr lang="en-GB" sz="2800" dirty="0"/>
              <a:t>Careful choice of what the variation will draw attention to</a:t>
            </a:r>
          </a:p>
          <a:p>
            <a:endParaRPr lang="en-GB" dirty="0"/>
          </a:p>
        </p:txBody>
      </p:sp>
      <p:sp>
        <p:nvSpPr>
          <p:cNvPr id="4" name="TextBox 3">
            <a:extLst>
              <a:ext uri="{FF2B5EF4-FFF2-40B4-BE49-F238E27FC236}">
                <a16:creationId xmlns:a16="http://schemas.microsoft.com/office/drawing/2014/main" id="{F1B4EFE2-E0A6-4535-9EC3-0257F8D24671}"/>
              </a:ext>
            </a:extLst>
          </p:cNvPr>
          <p:cNvSpPr txBox="1"/>
          <p:nvPr/>
        </p:nvSpPr>
        <p:spPr>
          <a:xfrm>
            <a:off x="1775521" y="6480284"/>
            <a:ext cx="5232907" cy="338554"/>
          </a:xfrm>
          <a:prstGeom prst="rect">
            <a:avLst/>
          </a:prstGeom>
          <a:noFill/>
        </p:spPr>
        <p:txBody>
          <a:bodyPr wrap="none" rtlCol="0">
            <a:spAutoFit/>
          </a:bodyPr>
          <a:lstStyle/>
          <a:p>
            <a:pPr>
              <a:buNone/>
            </a:pPr>
            <a:r>
              <a:rPr lang="en-GB" sz="1600" dirty="0"/>
              <a:t>2011, Mike Askew, Transforming Primary Mathematics</a:t>
            </a:r>
          </a:p>
        </p:txBody>
      </p:sp>
      <p:sp>
        <p:nvSpPr>
          <p:cNvPr id="5" name="TextBox 4">
            <a:extLst>
              <a:ext uri="{FF2B5EF4-FFF2-40B4-BE49-F238E27FC236}">
                <a16:creationId xmlns:a16="http://schemas.microsoft.com/office/drawing/2014/main" id="{6DA49DCB-5116-409E-BF24-80CD96017D20}"/>
              </a:ext>
            </a:extLst>
          </p:cNvPr>
          <p:cNvSpPr txBox="1"/>
          <p:nvPr/>
        </p:nvSpPr>
        <p:spPr>
          <a:xfrm>
            <a:off x="625252" y="5214391"/>
            <a:ext cx="8928992" cy="461665"/>
          </a:xfrm>
          <a:prstGeom prst="rect">
            <a:avLst/>
          </a:prstGeom>
          <a:solidFill>
            <a:schemeClr val="accent2"/>
          </a:solidFill>
        </p:spPr>
        <p:txBody>
          <a:bodyPr wrap="square" rtlCol="0">
            <a:spAutoFit/>
          </a:bodyPr>
          <a:lstStyle/>
          <a:p>
            <a:pPr>
              <a:buNone/>
            </a:pPr>
            <a:r>
              <a:rPr lang="en-GB" sz="2400" b="1" dirty="0"/>
              <a:t>The application of variation always has a particular purpose </a:t>
            </a:r>
          </a:p>
        </p:txBody>
      </p:sp>
    </p:spTree>
    <p:extLst>
      <p:ext uri="{BB962C8B-B14F-4D97-AF65-F5344CB8AC3E}">
        <p14:creationId xmlns:p14="http://schemas.microsoft.com/office/powerpoint/2010/main" val="32684525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62DC9C-0F5D-4060-AFB9-B77431328003}"/>
              </a:ext>
            </a:extLst>
          </p:cNvPr>
          <p:cNvSpPr/>
          <p:nvPr/>
        </p:nvSpPr>
        <p:spPr>
          <a:xfrm>
            <a:off x="335360" y="444722"/>
            <a:ext cx="11593288" cy="4659737"/>
          </a:xfrm>
          <a:prstGeom prst="rect">
            <a:avLst/>
          </a:prstGeom>
        </p:spPr>
        <p:txBody>
          <a:bodyPr wrap="square">
            <a:spAutoFit/>
          </a:bodyPr>
          <a:lstStyle/>
          <a:p>
            <a:pPr>
              <a:spcBef>
                <a:spcPct val="0"/>
              </a:spcBef>
              <a:buClrTx/>
              <a:buFontTx/>
              <a:buNone/>
            </a:pPr>
            <a:r>
              <a:rPr lang="en-GB" altLang="en-US" dirty="0">
                <a:latin typeface="ArialMT"/>
              </a:rPr>
              <a:t>“I hope that this exploration has made it clear that a distinction between procedural and conceptual variation is unclear, </a:t>
            </a:r>
            <a:r>
              <a:rPr lang="en-GB" altLang="en-US" b="1" dirty="0">
                <a:latin typeface="ArialMT"/>
              </a:rPr>
              <a:t>and it may be more productive to think about what is to be learnt, and how it is going to be learnt through experiencing, or generating, and reflecting on a varied set of examples, cases or questions</a:t>
            </a:r>
            <a:r>
              <a:rPr lang="en-GB" altLang="en-US" dirty="0">
                <a:latin typeface="ArialMT"/>
              </a:rPr>
              <a:t>.”</a:t>
            </a:r>
          </a:p>
          <a:p>
            <a:pPr>
              <a:spcBef>
                <a:spcPct val="0"/>
              </a:spcBef>
              <a:buClrTx/>
              <a:buFontTx/>
              <a:buNone/>
            </a:pPr>
            <a:endParaRPr lang="en-GB" altLang="en-US" dirty="0">
              <a:latin typeface="ArialMT"/>
            </a:endParaRPr>
          </a:p>
          <a:p>
            <a:pPr>
              <a:buNone/>
              <a:defRPr/>
            </a:pPr>
            <a:r>
              <a:rPr lang="en-GB" altLang="en-US" sz="2800" i="1" dirty="0"/>
              <a:t>Anne Watson </a:t>
            </a:r>
          </a:p>
          <a:p>
            <a:pPr>
              <a:buNone/>
              <a:defRPr/>
            </a:pPr>
            <a:r>
              <a:rPr lang="en-GB" altLang="en-US" sz="2800" i="1" dirty="0"/>
              <a:t>Variation: analysing and designing tasks </a:t>
            </a:r>
          </a:p>
          <a:p>
            <a:pPr>
              <a:buNone/>
              <a:defRPr/>
            </a:pPr>
            <a:r>
              <a:rPr lang="en-GB" altLang="en-US" sz="2800" i="1" dirty="0"/>
              <a:t>ATM June 2016  </a:t>
            </a:r>
            <a:r>
              <a:rPr lang="en-GB" altLang="en-US" sz="2800" i="1" dirty="0">
                <a:hlinkClick r:id="rId3"/>
              </a:rPr>
              <a:t>www.atm.org.uk</a:t>
            </a:r>
            <a:endParaRPr lang="en-GB" altLang="en-US" sz="3600" i="1" dirty="0"/>
          </a:p>
          <a:p>
            <a:pPr>
              <a:spcBef>
                <a:spcPct val="0"/>
              </a:spcBef>
              <a:buClrTx/>
              <a:buFontTx/>
              <a:buNone/>
            </a:pPr>
            <a:endParaRPr lang="en-GB" altLang="en-US" dirty="0">
              <a:latin typeface="ArialMT"/>
            </a:endParaRPr>
          </a:p>
        </p:txBody>
      </p:sp>
    </p:spTree>
    <p:extLst>
      <p:ext uri="{BB962C8B-B14F-4D97-AF65-F5344CB8AC3E}">
        <p14:creationId xmlns:p14="http://schemas.microsoft.com/office/powerpoint/2010/main" val="31983255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859502-2ADB-4770-9D0E-6C97525F9B62}"/>
              </a:ext>
            </a:extLst>
          </p:cNvPr>
          <p:cNvSpPr>
            <a:spLocks noGrp="1"/>
          </p:cNvSpPr>
          <p:nvPr>
            <p:ph idx="1"/>
          </p:nvPr>
        </p:nvSpPr>
        <p:spPr>
          <a:xfrm>
            <a:off x="119336" y="204526"/>
            <a:ext cx="11737304" cy="4673253"/>
          </a:xfrm>
        </p:spPr>
        <p:txBody>
          <a:bodyPr>
            <a:normAutofit lnSpcReduction="10000"/>
          </a:bodyPr>
          <a:lstStyle/>
          <a:p>
            <a:pPr>
              <a:spcBef>
                <a:spcPct val="0"/>
              </a:spcBef>
              <a:buClrTx/>
              <a:buFontTx/>
              <a:buNone/>
            </a:pPr>
            <a:r>
              <a:rPr lang="en-GB" altLang="en-US" dirty="0">
                <a:latin typeface="ArialMT"/>
              </a:rPr>
              <a:t>The questions for teachers and designers are: </a:t>
            </a:r>
          </a:p>
          <a:p>
            <a:pPr>
              <a:spcBef>
                <a:spcPct val="0"/>
              </a:spcBef>
              <a:buClrTx/>
              <a:buFontTx/>
              <a:buNone/>
            </a:pPr>
            <a:endParaRPr lang="en-GB" altLang="en-US" dirty="0">
              <a:latin typeface="ArialMT"/>
            </a:endParaRPr>
          </a:p>
          <a:p>
            <a:pPr>
              <a:spcBef>
                <a:spcPct val="0"/>
              </a:spcBef>
              <a:buClrTx/>
              <a:buFontTx/>
              <a:buNone/>
            </a:pPr>
            <a:r>
              <a:rPr lang="en-GB" altLang="en-US" dirty="0">
                <a:latin typeface="ArialMT"/>
              </a:rPr>
              <a:t>“What juxtaposition of items, or sequential presentation, or use of materials or layouts can make the underlying relationships discoverable?” </a:t>
            </a:r>
          </a:p>
          <a:p>
            <a:pPr>
              <a:spcBef>
                <a:spcPct val="0"/>
              </a:spcBef>
              <a:buClrTx/>
              <a:buFontTx/>
              <a:buNone/>
            </a:pPr>
            <a:endParaRPr lang="en-GB" altLang="en-US" dirty="0">
              <a:latin typeface="ArialMT"/>
            </a:endParaRPr>
          </a:p>
          <a:p>
            <a:pPr>
              <a:spcBef>
                <a:spcPct val="0"/>
              </a:spcBef>
              <a:buClrTx/>
              <a:buFontTx/>
              <a:buNone/>
            </a:pPr>
            <a:r>
              <a:rPr lang="en-GB" altLang="en-US" dirty="0">
                <a:latin typeface="ArialMT"/>
              </a:rPr>
              <a:t>And </a:t>
            </a:r>
          </a:p>
          <a:p>
            <a:pPr>
              <a:spcBef>
                <a:spcPct val="0"/>
              </a:spcBef>
              <a:buClrTx/>
              <a:buFontTx/>
              <a:buNone/>
            </a:pPr>
            <a:endParaRPr lang="en-GB" altLang="en-US" dirty="0">
              <a:latin typeface="ArialMT"/>
            </a:endParaRPr>
          </a:p>
          <a:p>
            <a:pPr>
              <a:spcBef>
                <a:spcPct val="0"/>
              </a:spcBef>
              <a:buClrTx/>
              <a:buFontTx/>
              <a:buNone/>
            </a:pPr>
            <a:r>
              <a:rPr lang="en-GB" altLang="en-US" dirty="0">
                <a:latin typeface="ArialMT"/>
              </a:rPr>
              <a:t>“How can I make it likely that all students appreciate the underlying structures intended in the design process?” </a:t>
            </a:r>
          </a:p>
          <a:p>
            <a:endParaRPr lang="en-GB" dirty="0"/>
          </a:p>
          <a:p>
            <a:pPr>
              <a:buNone/>
              <a:defRPr/>
            </a:pPr>
            <a:r>
              <a:rPr lang="en-GB" altLang="en-US" sz="2400" i="1" dirty="0"/>
              <a:t>Anne Watson </a:t>
            </a:r>
          </a:p>
          <a:p>
            <a:pPr>
              <a:buNone/>
              <a:defRPr/>
            </a:pPr>
            <a:r>
              <a:rPr lang="en-GB" altLang="en-US" sz="2400" i="1" dirty="0"/>
              <a:t>Variation: analysing and designing tasks </a:t>
            </a:r>
          </a:p>
          <a:p>
            <a:pPr>
              <a:buNone/>
              <a:defRPr/>
            </a:pPr>
            <a:r>
              <a:rPr lang="en-GB" altLang="en-US" sz="2400" i="1" dirty="0"/>
              <a:t>ATM June 2016  </a:t>
            </a:r>
            <a:r>
              <a:rPr lang="en-GB" altLang="en-US" sz="2400" i="1" dirty="0">
                <a:hlinkClick r:id="rId3"/>
              </a:rPr>
              <a:t>www.atm.org.uk</a:t>
            </a:r>
            <a:endParaRPr lang="en-GB" altLang="en-US" sz="3200" i="1" dirty="0"/>
          </a:p>
          <a:p>
            <a:endParaRPr lang="en-GB" dirty="0"/>
          </a:p>
        </p:txBody>
      </p:sp>
    </p:spTree>
    <p:extLst>
      <p:ext uri="{BB962C8B-B14F-4D97-AF65-F5344CB8AC3E}">
        <p14:creationId xmlns:p14="http://schemas.microsoft.com/office/powerpoint/2010/main" val="27197052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6BAD1-A548-4F52-976E-4CB28B7DFA76}"/>
              </a:ext>
            </a:extLst>
          </p:cNvPr>
          <p:cNvSpPr>
            <a:spLocks noGrp="1"/>
          </p:cNvSpPr>
          <p:nvPr>
            <p:ph type="title"/>
          </p:nvPr>
        </p:nvSpPr>
        <p:spPr/>
        <p:txBody>
          <a:bodyPr/>
          <a:lstStyle/>
          <a:p>
            <a:r>
              <a:rPr lang="en-GB" dirty="0"/>
              <a:t>To conclude</a:t>
            </a:r>
          </a:p>
        </p:txBody>
      </p:sp>
      <p:sp>
        <p:nvSpPr>
          <p:cNvPr id="3" name="Content Placeholder 2">
            <a:extLst>
              <a:ext uri="{FF2B5EF4-FFF2-40B4-BE49-F238E27FC236}">
                <a16:creationId xmlns:a16="http://schemas.microsoft.com/office/drawing/2014/main" id="{91F4D299-9F0E-4CFA-839F-899CD8C4F212}"/>
              </a:ext>
            </a:extLst>
          </p:cNvPr>
          <p:cNvSpPr>
            <a:spLocks noGrp="1"/>
          </p:cNvSpPr>
          <p:nvPr>
            <p:ph idx="1"/>
          </p:nvPr>
        </p:nvSpPr>
        <p:spPr>
          <a:xfrm>
            <a:off x="591163" y="1412777"/>
            <a:ext cx="10972800" cy="3888432"/>
          </a:xfrm>
        </p:spPr>
        <p:txBody>
          <a:bodyPr vert="horz" lIns="91440" tIns="45720" rIns="91440" bIns="45720" rtlCol="0" anchor="t">
            <a:normAutofit/>
          </a:bodyPr>
          <a:lstStyle/>
          <a:p>
            <a:pPr marL="0" indent="0">
              <a:buNone/>
            </a:pPr>
            <a:r>
              <a:rPr lang="en-GB" sz="2800" dirty="0"/>
              <a:t>Variation is used to:</a:t>
            </a:r>
            <a:endParaRPr lang="en-US" dirty="0"/>
          </a:p>
          <a:p>
            <a:pPr marL="363220" indent="-363220">
              <a:spcBef>
                <a:spcPct val="0"/>
              </a:spcBef>
              <a:defRPr/>
            </a:pPr>
            <a:r>
              <a:rPr lang="en-GB" altLang="en-US" sz="2800" dirty="0"/>
              <a:t>support deep learning by providing rich experience rather than superficial contact</a:t>
            </a:r>
          </a:p>
          <a:p>
            <a:pPr marL="363220" indent="-363220">
              <a:spcBef>
                <a:spcPct val="0"/>
              </a:spcBef>
              <a:defRPr/>
            </a:pPr>
            <a:r>
              <a:rPr lang="en-GB" altLang="en-US" sz="2800" dirty="0"/>
              <a:t>provide the necessary consolidation (in familiar and unfamiliar situations) to embed and sustain learning</a:t>
            </a:r>
          </a:p>
          <a:p>
            <a:pPr marL="363220" indent="-363220">
              <a:spcBef>
                <a:spcPct val="0"/>
              </a:spcBef>
              <a:defRPr/>
            </a:pPr>
            <a:r>
              <a:rPr lang="en-GB" altLang="en-US" sz="2800" dirty="0"/>
              <a:t>focus on conceptual relationships and make connections between ideas</a:t>
            </a:r>
          </a:p>
          <a:p>
            <a:pPr marL="363220" indent="-363220">
              <a:spcBef>
                <a:spcPct val="0"/>
              </a:spcBef>
              <a:defRPr/>
            </a:pPr>
            <a:r>
              <a:rPr lang="en-GB" altLang="en-US" sz="2800" dirty="0"/>
              <a:t>support pupils’ ability to reason and to generalise.</a:t>
            </a:r>
          </a:p>
          <a:p>
            <a:endParaRPr lang="en-GB" dirty="0"/>
          </a:p>
        </p:txBody>
      </p:sp>
    </p:spTree>
    <p:extLst>
      <p:ext uri="{BB962C8B-B14F-4D97-AF65-F5344CB8AC3E}">
        <p14:creationId xmlns:p14="http://schemas.microsoft.com/office/powerpoint/2010/main" val="39582031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hought Bubble: Cloud 3">
            <a:extLst>
              <a:ext uri="{FF2B5EF4-FFF2-40B4-BE49-F238E27FC236}">
                <a16:creationId xmlns:a16="http://schemas.microsoft.com/office/drawing/2014/main" id="{A9D79B66-3224-49E0-9996-FC8B6C19E5A8}"/>
              </a:ext>
            </a:extLst>
          </p:cNvPr>
          <p:cNvSpPr/>
          <p:nvPr/>
        </p:nvSpPr>
        <p:spPr bwMode="auto">
          <a:xfrm>
            <a:off x="2999656" y="260648"/>
            <a:ext cx="8360097" cy="4536505"/>
          </a:xfrm>
          <a:prstGeom prst="cloudCallout">
            <a:avLst>
              <a:gd name="adj1" fmla="val -63193"/>
              <a:gd name="adj2" fmla="val 65040"/>
            </a:avLst>
          </a:prstGeom>
          <a:solidFill>
            <a:schemeClr val="accent2">
              <a:lumMod val="75000"/>
            </a:schemeClr>
          </a:solidFill>
          <a:ln>
            <a:solidFill>
              <a:schemeClr val="tx1"/>
            </a:solidFill>
          </a:ln>
          <a:effectLst/>
        </p:spPr>
        <p:txBody>
          <a:bodyPr vert="horz" wrap="square" lIns="91440" tIns="45720" rIns="91440" bIns="45720" numCol="1" rtlCol="0" anchor="t" anchorCtr="0" compatLnSpc="1">
            <a:prstTxWarp prst="textNoShape">
              <a:avLst/>
            </a:prstTxWarp>
          </a:bodyPr>
          <a:lstStyle/>
          <a:p>
            <a:pPr marL="457200">
              <a:buNone/>
            </a:pPr>
            <a:r>
              <a:rPr lang="en-GB" dirty="0">
                <a:latin typeface="Arial" charset="0"/>
              </a:rPr>
              <a:t>What have I had confirmed today?</a:t>
            </a:r>
          </a:p>
          <a:p>
            <a:pPr marL="457200">
              <a:buNone/>
            </a:pPr>
            <a:r>
              <a:rPr lang="en-GB" dirty="0">
                <a:latin typeface="Arial" charset="0"/>
              </a:rPr>
              <a:t>What are my two key learning points?</a:t>
            </a:r>
          </a:p>
          <a:p>
            <a:pPr marL="457200">
              <a:buNone/>
            </a:pPr>
            <a:r>
              <a:rPr lang="en-GB" dirty="0">
                <a:latin typeface="Arial" charset="0"/>
              </a:rPr>
              <a:t>How will I adapt my practice?</a:t>
            </a:r>
          </a:p>
          <a:p>
            <a:pPr marL="457200">
              <a:buNone/>
            </a:pPr>
            <a:r>
              <a:rPr lang="en-GB" dirty="0">
                <a:latin typeface="Arial" charset="0"/>
              </a:rPr>
              <a:t>What else do I need now?</a:t>
            </a:r>
          </a:p>
        </p:txBody>
      </p:sp>
    </p:spTree>
    <p:extLst>
      <p:ext uri="{BB962C8B-B14F-4D97-AF65-F5344CB8AC3E}">
        <p14:creationId xmlns:p14="http://schemas.microsoft.com/office/powerpoint/2010/main" val="33631981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74E51-1C3E-4045-A757-28314A1088A2}"/>
              </a:ext>
            </a:extLst>
          </p:cNvPr>
          <p:cNvSpPr>
            <a:spLocks noGrp="1"/>
          </p:cNvSpPr>
          <p:nvPr>
            <p:ph type="title"/>
          </p:nvPr>
        </p:nvSpPr>
        <p:spPr>
          <a:xfrm>
            <a:off x="0" y="45368"/>
            <a:ext cx="8068816" cy="1008112"/>
          </a:xfrm>
        </p:spPr>
        <p:txBody>
          <a:bodyPr/>
          <a:lstStyle/>
          <a:p>
            <a:r>
              <a:rPr lang="en-GB" dirty="0"/>
              <a:t>Key Messages</a:t>
            </a:r>
          </a:p>
        </p:txBody>
      </p:sp>
      <p:sp>
        <p:nvSpPr>
          <p:cNvPr id="3" name="Content Placeholder 2">
            <a:extLst>
              <a:ext uri="{FF2B5EF4-FFF2-40B4-BE49-F238E27FC236}">
                <a16:creationId xmlns:a16="http://schemas.microsoft.com/office/drawing/2014/main" id="{BE155D99-0037-4721-A058-4F76730875A5}"/>
              </a:ext>
            </a:extLst>
          </p:cNvPr>
          <p:cNvSpPr>
            <a:spLocks noGrp="1"/>
          </p:cNvSpPr>
          <p:nvPr>
            <p:ph idx="1"/>
          </p:nvPr>
        </p:nvSpPr>
        <p:spPr>
          <a:xfrm>
            <a:off x="263352" y="1058838"/>
            <a:ext cx="11665296" cy="5034458"/>
          </a:xfrm>
        </p:spPr>
        <p:txBody>
          <a:bodyPr vert="horz" lIns="91440" tIns="45720" rIns="91440" bIns="45720" rtlCol="0" anchor="t">
            <a:normAutofit/>
          </a:bodyPr>
          <a:lstStyle/>
          <a:p>
            <a:pPr marL="0" indent="0">
              <a:spcBef>
                <a:spcPts val="0"/>
              </a:spcBef>
              <a:buNone/>
            </a:pPr>
            <a:r>
              <a:rPr lang="en-GB" sz="2800" dirty="0"/>
              <a:t>The central idea of teaching with variation is to highlight the essential features of a concept or idea through varying the non-essential features.</a:t>
            </a:r>
            <a:endParaRPr lang="en-US" dirty="0"/>
          </a:p>
          <a:p>
            <a:pPr marL="0" indent="0">
              <a:spcBef>
                <a:spcPts val="0"/>
              </a:spcBef>
              <a:buNone/>
            </a:pPr>
            <a:r>
              <a:rPr lang="en-GB" sz="2800" dirty="0"/>
              <a:t>When giving examples of a mathematical concept, it is useful to add variation to emphasise:</a:t>
            </a:r>
          </a:p>
          <a:p>
            <a:pPr marL="0" indent="0">
              <a:spcBef>
                <a:spcPts val="0"/>
              </a:spcBef>
            </a:pPr>
            <a:r>
              <a:rPr lang="en-GB" sz="2800" dirty="0">
                <a:latin typeface="Arial"/>
                <a:cs typeface="Arial"/>
              </a:rPr>
              <a:t> What it is (as varied as possible);</a:t>
            </a:r>
          </a:p>
          <a:p>
            <a:pPr marL="0" indent="0">
              <a:spcBef>
                <a:spcPts val="0"/>
              </a:spcBef>
            </a:pPr>
            <a:r>
              <a:rPr lang="en-GB" sz="2800" dirty="0">
                <a:latin typeface="Arial"/>
                <a:cs typeface="Arial"/>
              </a:rPr>
              <a:t> What it is not.</a:t>
            </a:r>
          </a:p>
          <a:p>
            <a:pPr marL="0" indent="0">
              <a:spcBef>
                <a:spcPts val="0"/>
              </a:spcBef>
              <a:buNone/>
            </a:pPr>
            <a:r>
              <a:rPr lang="en-GB" sz="2800" dirty="0"/>
              <a:t>When constructing a set of activities/questions, it is important to consider what connects the examples; what mathematical structures are being highlighted?</a:t>
            </a:r>
          </a:p>
          <a:p>
            <a:pPr marL="0" indent="0">
              <a:spcBef>
                <a:spcPts val="0"/>
              </a:spcBef>
              <a:buNone/>
            </a:pPr>
            <a:r>
              <a:rPr lang="en-GB" sz="2800" dirty="0"/>
              <a:t>Variation is not the same as variety. Careful attention needs to be paid to what aspects are being varied (and what is not being varied) and for what purpose.</a:t>
            </a:r>
          </a:p>
          <a:p>
            <a:endParaRPr lang="en-GB" dirty="0"/>
          </a:p>
        </p:txBody>
      </p:sp>
    </p:spTree>
    <p:extLst>
      <p:ext uri="{BB962C8B-B14F-4D97-AF65-F5344CB8AC3E}">
        <p14:creationId xmlns:p14="http://schemas.microsoft.com/office/powerpoint/2010/main" val="10369614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DD7C8-36BE-4FA7-B2B6-562011A9DD3D}"/>
              </a:ext>
            </a:extLst>
          </p:cNvPr>
          <p:cNvSpPr>
            <a:spLocks noGrp="1"/>
          </p:cNvSpPr>
          <p:nvPr>
            <p:ph type="title"/>
          </p:nvPr>
        </p:nvSpPr>
        <p:spPr>
          <a:xfrm>
            <a:off x="263352" y="262388"/>
            <a:ext cx="8432105" cy="1512168"/>
          </a:xfrm>
        </p:spPr>
        <p:txBody>
          <a:bodyPr/>
          <a:lstStyle/>
          <a:p>
            <a:r>
              <a:rPr lang="en-GB" dirty="0"/>
              <a:t>Further support is available to you as you move into your teaching career </a:t>
            </a:r>
          </a:p>
        </p:txBody>
      </p:sp>
      <p:sp>
        <p:nvSpPr>
          <p:cNvPr id="3" name="Content Placeholder 2">
            <a:extLst>
              <a:ext uri="{FF2B5EF4-FFF2-40B4-BE49-F238E27FC236}">
                <a16:creationId xmlns:a16="http://schemas.microsoft.com/office/drawing/2014/main" id="{DCB1920A-9E30-46F6-9178-77DD909E0B78}"/>
              </a:ext>
            </a:extLst>
          </p:cNvPr>
          <p:cNvSpPr>
            <a:spLocks noGrp="1"/>
          </p:cNvSpPr>
          <p:nvPr>
            <p:ph idx="1"/>
          </p:nvPr>
        </p:nvSpPr>
        <p:spPr>
          <a:xfrm>
            <a:off x="263352" y="1449460"/>
            <a:ext cx="11665296" cy="3165349"/>
          </a:xfrm>
        </p:spPr>
        <p:txBody>
          <a:bodyPr vert="horz" lIns="91440" tIns="45720" rIns="91440" bIns="45720" rtlCol="0" anchor="t">
            <a:normAutofit/>
          </a:bodyPr>
          <a:lstStyle/>
          <a:p>
            <a:r>
              <a:rPr lang="en-GB" dirty="0">
                <a:latin typeface="Arial"/>
                <a:cs typeface="Arial"/>
              </a:rPr>
              <a:t>Ensure you have bookmarked the NCETM website. This will give you to access to centrally produced resources, e.g. professional development materials.</a:t>
            </a:r>
          </a:p>
          <a:p>
            <a:pPr>
              <a:buFont typeface="Arial" panose="020B0604020202020204" pitchFamily="34" charset="0"/>
              <a:buChar char="•"/>
            </a:pPr>
            <a:r>
              <a:rPr lang="en-GB" dirty="0"/>
              <a:t>Ensure you register with your local maths hub. This will give you access to ongoing professional development.</a:t>
            </a:r>
          </a:p>
        </p:txBody>
      </p:sp>
      <p:sp>
        <p:nvSpPr>
          <p:cNvPr id="6" name="Rectangle 5">
            <a:extLst>
              <a:ext uri="{FF2B5EF4-FFF2-40B4-BE49-F238E27FC236}">
                <a16:creationId xmlns:a16="http://schemas.microsoft.com/office/drawing/2014/main" id="{788599FA-9D31-4600-84E5-0446A701CDDA}"/>
              </a:ext>
            </a:extLst>
          </p:cNvPr>
          <p:cNvSpPr/>
          <p:nvPr/>
        </p:nvSpPr>
        <p:spPr>
          <a:xfrm>
            <a:off x="263352" y="3513785"/>
            <a:ext cx="7056784" cy="830997"/>
          </a:xfrm>
          <a:prstGeom prst="rect">
            <a:avLst/>
          </a:prstGeom>
        </p:spPr>
        <p:txBody>
          <a:bodyPr wrap="square">
            <a:spAutoFit/>
          </a:bodyPr>
          <a:lstStyle/>
          <a:p>
            <a:pPr marL="355600" indent="-355600">
              <a:buFont typeface="Arial" panose="020B0604020202020204" pitchFamily="34" charset="0"/>
              <a:buChar char="•"/>
            </a:pPr>
            <a:r>
              <a:rPr lang="en-GB" sz="2400" dirty="0"/>
              <a:t>NCETM Mastery microsite: https://www.ncetm.org.uk/teaching-for-mastery/</a:t>
            </a:r>
          </a:p>
        </p:txBody>
      </p:sp>
      <p:pic>
        <p:nvPicPr>
          <p:cNvPr id="7" name="Picture 6">
            <a:extLst>
              <a:ext uri="{FF2B5EF4-FFF2-40B4-BE49-F238E27FC236}">
                <a16:creationId xmlns:a16="http://schemas.microsoft.com/office/drawing/2014/main" id="{02698B77-EDC8-4E01-81B6-3554976ACEF5}"/>
              </a:ext>
            </a:extLst>
          </p:cNvPr>
          <p:cNvPicPr>
            <a:picLocks noChangeAspect="1"/>
          </p:cNvPicPr>
          <p:nvPr/>
        </p:nvPicPr>
        <p:blipFill>
          <a:blip r:embed="rId3"/>
          <a:stretch>
            <a:fillRect/>
          </a:stretch>
        </p:blipFill>
        <p:spPr>
          <a:xfrm>
            <a:off x="263353" y="4335503"/>
            <a:ext cx="5832648" cy="2364063"/>
          </a:xfrm>
          <a:prstGeom prst="rect">
            <a:avLst/>
          </a:prstGeom>
        </p:spPr>
      </p:pic>
    </p:spTree>
    <p:extLst>
      <p:ext uri="{BB962C8B-B14F-4D97-AF65-F5344CB8AC3E}">
        <p14:creationId xmlns:p14="http://schemas.microsoft.com/office/powerpoint/2010/main" val="613771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366C3-8D2D-40AF-9A23-69922DF54658}"/>
              </a:ext>
            </a:extLst>
          </p:cNvPr>
          <p:cNvSpPr>
            <a:spLocks noGrp="1"/>
          </p:cNvSpPr>
          <p:nvPr>
            <p:ph type="title"/>
          </p:nvPr>
        </p:nvSpPr>
        <p:spPr/>
        <p:txBody>
          <a:bodyPr/>
          <a:lstStyle/>
          <a:p>
            <a:r>
              <a:rPr lang="en-GB" dirty="0"/>
              <a:t>This unit is designed to:</a:t>
            </a:r>
          </a:p>
        </p:txBody>
      </p:sp>
      <p:sp>
        <p:nvSpPr>
          <p:cNvPr id="3" name="Content Placeholder 2">
            <a:extLst>
              <a:ext uri="{FF2B5EF4-FFF2-40B4-BE49-F238E27FC236}">
                <a16:creationId xmlns:a16="http://schemas.microsoft.com/office/drawing/2014/main" id="{481938F0-844A-45EB-AEDC-1A75939A8F53}"/>
              </a:ext>
            </a:extLst>
          </p:cNvPr>
          <p:cNvSpPr>
            <a:spLocks noGrp="1"/>
          </p:cNvSpPr>
          <p:nvPr>
            <p:ph idx="1"/>
          </p:nvPr>
        </p:nvSpPr>
        <p:spPr/>
        <p:txBody>
          <a:bodyPr/>
          <a:lstStyle/>
          <a:p>
            <a:pPr marL="457200" indent="-457200"/>
            <a:r>
              <a:rPr lang="en-GB" sz="2800" dirty="0"/>
              <a:t>explore what variation means in the context of planning for the learning of mathematics</a:t>
            </a:r>
          </a:p>
          <a:p>
            <a:pPr marL="457200" indent="-457200"/>
            <a:endParaRPr lang="en-GB" sz="2800" dirty="0"/>
          </a:p>
          <a:p>
            <a:pPr marL="457200" indent="-457200"/>
            <a:r>
              <a:rPr lang="en-GB" sz="2800" dirty="0"/>
              <a:t>exemplify how variation is used and planned for in-lesson design</a:t>
            </a:r>
          </a:p>
          <a:p>
            <a:pPr marL="457200" indent="-457200"/>
            <a:endParaRPr lang="en-GB" sz="2800" dirty="0"/>
          </a:p>
          <a:p>
            <a:pPr marL="457200" indent="-457200"/>
            <a:r>
              <a:rPr lang="en-GB" sz="2800" dirty="0"/>
              <a:t>support you in thinking about how you can use this in the lessons you design.</a:t>
            </a:r>
          </a:p>
          <a:p>
            <a:endParaRPr lang="en-GB" dirty="0"/>
          </a:p>
        </p:txBody>
      </p:sp>
    </p:spTree>
    <p:extLst>
      <p:ext uri="{BB962C8B-B14F-4D97-AF65-F5344CB8AC3E}">
        <p14:creationId xmlns:p14="http://schemas.microsoft.com/office/powerpoint/2010/main" val="32343288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5A058-C05C-4740-B27C-845BD0669E1B}"/>
              </a:ext>
            </a:extLst>
          </p:cNvPr>
          <p:cNvSpPr>
            <a:spLocks noGrp="1"/>
          </p:cNvSpPr>
          <p:nvPr>
            <p:ph type="title"/>
          </p:nvPr>
        </p:nvSpPr>
        <p:spPr/>
        <p:txBody>
          <a:bodyPr/>
          <a:lstStyle/>
          <a:p>
            <a:r>
              <a:rPr lang="en-GB" dirty="0"/>
              <a:t>Additional reading</a:t>
            </a:r>
          </a:p>
        </p:txBody>
      </p:sp>
      <p:sp>
        <p:nvSpPr>
          <p:cNvPr id="3" name="Content Placeholder 2">
            <a:extLst>
              <a:ext uri="{FF2B5EF4-FFF2-40B4-BE49-F238E27FC236}">
                <a16:creationId xmlns:a16="http://schemas.microsoft.com/office/drawing/2014/main" id="{778D2066-B36E-4706-ACFF-D64369FD51E3}"/>
              </a:ext>
            </a:extLst>
          </p:cNvPr>
          <p:cNvSpPr>
            <a:spLocks noGrp="1"/>
          </p:cNvSpPr>
          <p:nvPr>
            <p:ph idx="1"/>
          </p:nvPr>
        </p:nvSpPr>
        <p:spPr>
          <a:xfrm>
            <a:off x="191344" y="1556792"/>
            <a:ext cx="11881320" cy="4545633"/>
          </a:xfrm>
        </p:spPr>
        <p:txBody>
          <a:bodyPr>
            <a:normAutofit/>
          </a:bodyPr>
          <a:lstStyle/>
          <a:p>
            <a:pPr>
              <a:buFont typeface="Arial" panose="020B0604020202020204" pitchFamily="34" charset="0"/>
              <a:buChar char="•"/>
            </a:pPr>
            <a:r>
              <a:rPr lang="en-GB" altLang="en-US" sz="2000" dirty="0"/>
              <a:t>ATM: Variation on mathematics teaching and learning. A collection of writing from ATM: Mathematics Teaching </a:t>
            </a:r>
            <a:r>
              <a:rPr lang="en-GB" altLang="en-US" sz="2000" dirty="0">
                <a:solidFill>
                  <a:schemeClr val="tx2"/>
                </a:solidFill>
                <a:hlinkClick r:id="rId2">
                  <a:extLst>
                    <a:ext uri="{A12FA001-AC4F-418D-AE19-62706E023703}">
                      <ahyp:hlinkClr xmlns:ahyp="http://schemas.microsoft.com/office/drawing/2018/hyperlinkcolor" val="tx"/>
                    </a:ext>
                  </a:extLst>
                </a:hlinkClick>
              </a:rPr>
              <a:t>www.atm.org.uk</a:t>
            </a:r>
            <a:endParaRPr lang="en-GB" altLang="en-US" sz="2000" dirty="0">
              <a:solidFill>
                <a:schemeClr val="tx2"/>
              </a:solidFill>
            </a:endParaRPr>
          </a:p>
          <a:p>
            <a:pPr>
              <a:spcBef>
                <a:spcPct val="0"/>
              </a:spcBef>
              <a:buFont typeface="Arial" panose="020B0604020202020204" pitchFamily="34" charset="0"/>
              <a:buChar char="•"/>
            </a:pPr>
            <a:r>
              <a:rPr lang="en-GB" altLang="en-US" sz="2000" dirty="0"/>
              <a:t>Variation: analysing and designing tasks ATM June 2016 </a:t>
            </a:r>
            <a:r>
              <a:rPr lang="en-GB" altLang="en-US" sz="2000" dirty="0">
                <a:solidFill>
                  <a:schemeClr val="tx2"/>
                </a:solidFill>
                <a:hlinkClick r:id="rId2">
                  <a:extLst>
                    <a:ext uri="{A12FA001-AC4F-418D-AE19-62706E023703}">
                      <ahyp:hlinkClr xmlns:ahyp="http://schemas.microsoft.com/office/drawing/2018/hyperlinkcolor" val="tx"/>
                    </a:ext>
                  </a:extLst>
                </a:hlinkClick>
              </a:rPr>
              <a:t>www.atm.org.uk</a:t>
            </a:r>
            <a:endParaRPr lang="en-GB" altLang="en-US" sz="2000" dirty="0">
              <a:solidFill>
                <a:schemeClr val="tx2"/>
              </a:solidFill>
            </a:endParaRPr>
          </a:p>
          <a:p>
            <a:pPr>
              <a:buFont typeface="Arial" panose="020B0604020202020204" pitchFamily="34" charset="0"/>
              <a:buChar char="•"/>
            </a:pPr>
            <a:r>
              <a:rPr lang="en-GB" altLang="en-US" sz="2000" dirty="0"/>
              <a:t>Teaching and Learning Mathematics through Variation </a:t>
            </a:r>
            <a:r>
              <a:rPr lang="en-GB" altLang="en-US" sz="2000" dirty="0" err="1"/>
              <a:t>Rongjin</a:t>
            </a:r>
            <a:r>
              <a:rPr lang="en-GB" altLang="en-US" sz="2000" dirty="0"/>
              <a:t> Huang &amp; </a:t>
            </a:r>
            <a:r>
              <a:rPr lang="en-GB" altLang="en-US" sz="2000" dirty="0" err="1"/>
              <a:t>Yeoing</a:t>
            </a:r>
            <a:r>
              <a:rPr lang="en-GB" altLang="en-US" sz="2000" dirty="0"/>
              <a:t> Li</a:t>
            </a:r>
          </a:p>
          <a:p>
            <a:pPr>
              <a:buFont typeface="Arial" panose="020B0604020202020204" pitchFamily="34" charset="0"/>
              <a:buChar char="•"/>
            </a:pPr>
            <a:r>
              <a:rPr lang="en-GB" altLang="en-US" sz="2000" dirty="0"/>
              <a:t>Teaching with Procedural Variation: A Chinese Way of Promoting Deep Understanding of Mathematics,  Mun Yee Lai </a:t>
            </a:r>
            <a:r>
              <a:rPr lang="en-GB" altLang="en-US" sz="2000" dirty="0">
                <a:solidFill>
                  <a:schemeClr val="tx2"/>
                </a:solidFill>
                <a:hlinkClick r:id="rId3">
                  <a:extLst>
                    <a:ext uri="{A12FA001-AC4F-418D-AE19-62706E023703}">
                      <ahyp:hlinkClr xmlns:ahyp="http://schemas.microsoft.com/office/drawing/2018/hyperlinkcolor" val="tx"/>
                    </a:ext>
                  </a:extLst>
                </a:hlinkClick>
              </a:rPr>
              <a:t>http://www.cimt.org.uk/journal/lai.pdf</a:t>
            </a:r>
            <a:endParaRPr lang="en-GB" altLang="en-US" sz="2000" dirty="0">
              <a:solidFill>
                <a:schemeClr val="tx2"/>
              </a:solidFill>
            </a:endParaRPr>
          </a:p>
          <a:p>
            <a:pPr>
              <a:buFont typeface="Arial" panose="020B0604020202020204" pitchFamily="34" charset="0"/>
              <a:buChar char="•"/>
            </a:pPr>
            <a:r>
              <a:rPr lang="en-GB" altLang="en-US" sz="2000" dirty="0"/>
              <a:t>How Chinese Learn Mathematics: Perspectives from Insiders (2004), Fan </a:t>
            </a:r>
            <a:r>
              <a:rPr lang="en-GB" altLang="en-US" sz="2000" dirty="0" err="1"/>
              <a:t>Lianghuo</a:t>
            </a:r>
            <a:r>
              <a:rPr lang="en-GB" altLang="en-US" sz="2000" dirty="0"/>
              <a:t>, Wong Ngai-Ying, Cai </a:t>
            </a:r>
            <a:r>
              <a:rPr lang="en-GB" altLang="en-US" sz="2000" dirty="0" err="1"/>
              <a:t>Jinfa</a:t>
            </a:r>
            <a:r>
              <a:rPr lang="en-GB" altLang="en-US" sz="2000" dirty="0"/>
              <a:t>, and Li </a:t>
            </a:r>
            <a:r>
              <a:rPr lang="en-GB" altLang="en-US" sz="2000" dirty="0" err="1"/>
              <a:t>Shiqi</a:t>
            </a:r>
            <a:r>
              <a:rPr lang="en-GB" altLang="en-US" sz="2000" dirty="0"/>
              <a:t>, (editors)</a:t>
            </a:r>
          </a:p>
          <a:p>
            <a:pPr>
              <a:buFont typeface="Arial" panose="020B0604020202020204" pitchFamily="34" charset="0"/>
              <a:buChar char="•"/>
            </a:pPr>
            <a:r>
              <a:rPr lang="en-GB" sz="2000" b="1" dirty="0"/>
              <a:t>Transforming Primary Mathematics,</a:t>
            </a:r>
            <a:r>
              <a:rPr lang="en-GB" sz="2000" dirty="0"/>
              <a:t> 20 Jul 2011</a:t>
            </a:r>
            <a:r>
              <a:rPr lang="en-GB" sz="2000" b="1" dirty="0"/>
              <a:t>, </a:t>
            </a:r>
            <a:r>
              <a:rPr lang="en-GB" altLang="en-US" sz="2000" dirty="0"/>
              <a:t>Mike Askew</a:t>
            </a:r>
          </a:p>
          <a:p>
            <a:pPr>
              <a:buFont typeface="Arial" panose="020B0604020202020204" pitchFamily="34" charset="0"/>
              <a:buChar char="•"/>
            </a:pPr>
            <a:r>
              <a:rPr lang="en-GB" altLang="en-US" sz="2000" dirty="0"/>
              <a:t>Teaching for mastery</a:t>
            </a:r>
            <a:r>
              <a:rPr lang="en-GB" altLang="en-US" sz="2000"/>
              <a:t>: Five Big </a:t>
            </a:r>
            <a:r>
              <a:rPr lang="en-GB" altLang="en-US" sz="2000" dirty="0"/>
              <a:t>I</a:t>
            </a:r>
            <a:r>
              <a:rPr lang="en-GB" altLang="en-US" sz="2000"/>
              <a:t>deas </a:t>
            </a:r>
            <a:r>
              <a:rPr lang="en-GB" sz="2000" dirty="0">
                <a:solidFill>
                  <a:schemeClr val="tx2"/>
                </a:solidFill>
              </a:rPr>
              <a:t>https://www.ncetm.org.uk/teaching-for-mastery/mastery-explained/five-big-ideas-in-teaching-for-mastery/</a:t>
            </a:r>
            <a:endParaRPr lang="en-GB" sz="2000" dirty="0"/>
          </a:p>
          <a:p>
            <a:endParaRPr lang="en-GB" sz="2000" dirty="0"/>
          </a:p>
        </p:txBody>
      </p:sp>
    </p:spTree>
    <p:extLst>
      <p:ext uri="{BB962C8B-B14F-4D97-AF65-F5344CB8AC3E}">
        <p14:creationId xmlns:p14="http://schemas.microsoft.com/office/powerpoint/2010/main" val="3202706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B9D4E-4FA5-4A9C-AA36-44AA4F4C89E7}"/>
              </a:ext>
            </a:extLst>
          </p:cNvPr>
          <p:cNvSpPr>
            <a:spLocks noGrp="1"/>
          </p:cNvSpPr>
          <p:nvPr>
            <p:ph type="title"/>
          </p:nvPr>
        </p:nvSpPr>
        <p:spPr/>
        <p:txBody>
          <a:bodyPr/>
          <a:lstStyle/>
          <a:p>
            <a:r>
              <a:rPr lang="en-GB" dirty="0"/>
              <a:t>Variation: what is it?</a:t>
            </a:r>
          </a:p>
        </p:txBody>
      </p:sp>
      <p:sp>
        <p:nvSpPr>
          <p:cNvPr id="3" name="Content Placeholder 2">
            <a:extLst>
              <a:ext uri="{FF2B5EF4-FFF2-40B4-BE49-F238E27FC236}">
                <a16:creationId xmlns:a16="http://schemas.microsoft.com/office/drawing/2014/main" id="{64467BB2-820D-4847-A53E-5D59E2BCBFA7}"/>
              </a:ext>
            </a:extLst>
          </p:cNvPr>
          <p:cNvSpPr>
            <a:spLocks noGrp="1"/>
          </p:cNvSpPr>
          <p:nvPr>
            <p:ph idx="1"/>
          </p:nvPr>
        </p:nvSpPr>
        <p:spPr>
          <a:xfrm>
            <a:off x="609600" y="1556792"/>
            <a:ext cx="10972800" cy="4680520"/>
          </a:xfrm>
        </p:spPr>
        <p:txBody>
          <a:bodyPr>
            <a:normAutofit/>
          </a:bodyPr>
          <a:lstStyle/>
          <a:p>
            <a:pPr marL="0" indent="0">
              <a:buNone/>
            </a:pPr>
            <a:r>
              <a:rPr lang="en-GB" sz="2800" dirty="0"/>
              <a:t>Variation is twofold:</a:t>
            </a:r>
          </a:p>
          <a:p>
            <a:pPr marL="0" indent="0">
              <a:buNone/>
            </a:pPr>
            <a:endParaRPr lang="en-GB" sz="2800" dirty="0"/>
          </a:p>
          <a:p>
            <a:pPr marL="457200" indent="-457200">
              <a:buFont typeface="+mj-lt"/>
              <a:buAutoNum type="arabicPeriod"/>
            </a:pPr>
            <a:r>
              <a:rPr lang="en-GB" dirty="0"/>
              <a:t>It is firstly about how the teacher represents the concept being taught, often in more than one way, to draw attention to critical aspects, and to develop deep and holistic understanding. </a:t>
            </a:r>
          </a:p>
          <a:p>
            <a:pPr marL="457200" indent="-457200">
              <a:buFont typeface="+mj-lt"/>
              <a:buAutoNum type="arabicPeriod"/>
            </a:pPr>
            <a:r>
              <a:rPr lang="en-GB" dirty="0"/>
              <a:t>It is also about the sequencing of the episodes, activities and exercises used within a lesson and follow-up practice, paying attention to what is kept the same and what changes, to connect the mathematics and draw attention to mathematical relationships and structure.</a:t>
            </a:r>
          </a:p>
          <a:p>
            <a:pPr marL="457200" indent="-457200">
              <a:buFont typeface="+mj-lt"/>
              <a:buAutoNum type="arabicPeriod"/>
            </a:pPr>
            <a:endParaRPr lang="en-GB" sz="1100" dirty="0"/>
          </a:p>
          <a:p>
            <a:pPr marL="0" indent="0">
              <a:buNone/>
            </a:pPr>
            <a:r>
              <a:rPr lang="en-GB" sz="2000" dirty="0">
                <a:hlinkClick r:id="rId3"/>
              </a:rPr>
              <a:t>https://www.ncetm.org.uk/teaching-for-mastery/mastery-explained/five-big-ideas-in-teaching-for-mastery/</a:t>
            </a:r>
            <a:r>
              <a:rPr lang="en-GB" sz="2000" dirty="0"/>
              <a:t> </a:t>
            </a:r>
          </a:p>
          <a:p>
            <a:pPr marL="0" indent="0">
              <a:buNone/>
            </a:pPr>
            <a:endParaRPr lang="en-GB" dirty="0"/>
          </a:p>
        </p:txBody>
      </p:sp>
    </p:spTree>
    <p:extLst>
      <p:ext uri="{BB962C8B-B14F-4D97-AF65-F5344CB8AC3E}">
        <p14:creationId xmlns:p14="http://schemas.microsoft.com/office/powerpoint/2010/main" val="675701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D3971-E8B6-4860-81FE-191AB0D6347F}"/>
              </a:ext>
            </a:extLst>
          </p:cNvPr>
          <p:cNvSpPr>
            <a:spLocks noGrp="1"/>
          </p:cNvSpPr>
          <p:nvPr>
            <p:ph type="title"/>
          </p:nvPr>
        </p:nvSpPr>
        <p:spPr/>
        <p:txBody>
          <a:bodyPr/>
          <a:lstStyle/>
          <a:p>
            <a:r>
              <a:rPr lang="en-GB" dirty="0"/>
              <a:t>Why a focus on variation?</a:t>
            </a:r>
          </a:p>
        </p:txBody>
      </p:sp>
      <p:sp>
        <p:nvSpPr>
          <p:cNvPr id="3" name="Content Placeholder 2">
            <a:extLst>
              <a:ext uri="{FF2B5EF4-FFF2-40B4-BE49-F238E27FC236}">
                <a16:creationId xmlns:a16="http://schemas.microsoft.com/office/drawing/2014/main" id="{69AD4FFB-CCA9-41A9-96AC-508BD06B62A8}"/>
              </a:ext>
            </a:extLst>
          </p:cNvPr>
          <p:cNvSpPr>
            <a:spLocks noGrp="1"/>
          </p:cNvSpPr>
          <p:nvPr>
            <p:ph idx="1"/>
          </p:nvPr>
        </p:nvSpPr>
        <p:spPr>
          <a:xfrm>
            <a:off x="191344" y="1268760"/>
            <a:ext cx="10972800" cy="3888432"/>
          </a:xfrm>
        </p:spPr>
        <p:txBody>
          <a:bodyPr>
            <a:normAutofit/>
          </a:bodyPr>
          <a:lstStyle/>
          <a:p>
            <a:pPr marL="0" indent="0">
              <a:spcBef>
                <a:spcPts val="0"/>
              </a:spcBef>
              <a:buNone/>
              <a:defRPr/>
            </a:pPr>
            <a:r>
              <a:rPr lang="en-US" altLang="zh-CN" dirty="0"/>
              <a:t>In the late 1970s, mathematics teaching in China came across big challenges. Regarding students’ mastery of mathematics:</a:t>
            </a:r>
          </a:p>
          <a:p>
            <a:pPr marL="0" indent="0">
              <a:spcBef>
                <a:spcPts val="0"/>
              </a:spcBef>
              <a:buNone/>
              <a:defRPr/>
            </a:pPr>
            <a:endParaRPr lang="en-US" altLang="zh-CN" dirty="0"/>
          </a:p>
          <a:p>
            <a:pPr>
              <a:spcBef>
                <a:spcPts val="0"/>
              </a:spcBef>
              <a:buFontTx/>
              <a:buAutoNum type="arabicPeriod"/>
              <a:defRPr/>
            </a:pPr>
            <a:r>
              <a:rPr lang="en-US" altLang="zh-CN" dirty="0"/>
              <a:t>Understanding of mathematical concepts was ambiguous and vague.</a:t>
            </a:r>
          </a:p>
          <a:p>
            <a:pPr>
              <a:spcBef>
                <a:spcPts val="0"/>
              </a:spcBef>
              <a:buFontTx/>
              <a:buAutoNum type="arabicPeriod"/>
              <a:defRPr/>
            </a:pPr>
            <a:r>
              <a:rPr lang="en-US" altLang="zh-CN" dirty="0"/>
              <a:t>Pupils could not identify the mathematics when its context was slightly changed.</a:t>
            </a:r>
          </a:p>
          <a:p>
            <a:pPr>
              <a:spcBef>
                <a:spcPts val="0"/>
              </a:spcBef>
              <a:buFontTx/>
              <a:buAutoNum type="arabicPeriod"/>
              <a:defRPr/>
            </a:pPr>
            <a:r>
              <a:rPr lang="en-US" altLang="zh-CN" dirty="0"/>
              <a:t>When pupils encountered mathematical problems with slight variation, they did not know what to do. </a:t>
            </a:r>
          </a:p>
          <a:p>
            <a:pPr>
              <a:spcBef>
                <a:spcPts val="0"/>
              </a:spcBef>
              <a:buFontTx/>
              <a:buAutoNum type="arabicPeriod"/>
              <a:defRPr/>
            </a:pPr>
            <a:r>
              <a:rPr lang="en-US" altLang="zh-CN" dirty="0"/>
              <a:t>What they had learned in mathematics was inflexible and unconnected. </a:t>
            </a:r>
          </a:p>
          <a:p>
            <a:pPr>
              <a:spcBef>
                <a:spcPts val="0"/>
              </a:spcBef>
              <a:buFontTx/>
              <a:buAutoNum type="arabicPeriod"/>
              <a:defRPr/>
            </a:pPr>
            <a:endParaRPr lang="en-US" altLang="zh-CN" dirty="0"/>
          </a:p>
          <a:p>
            <a:pPr marL="0" indent="0">
              <a:buNone/>
            </a:pPr>
            <a:r>
              <a:rPr lang="en-GB" altLang="en-US" b="1" dirty="0"/>
              <a:t>Attention was given to variation as a teaching method.</a:t>
            </a:r>
          </a:p>
        </p:txBody>
      </p:sp>
      <p:sp>
        <p:nvSpPr>
          <p:cNvPr id="4" name="TextBox 3">
            <a:extLst>
              <a:ext uri="{FF2B5EF4-FFF2-40B4-BE49-F238E27FC236}">
                <a16:creationId xmlns:a16="http://schemas.microsoft.com/office/drawing/2014/main" id="{C962F615-FB3A-4F40-AF4A-691B20C981EF}"/>
              </a:ext>
            </a:extLst>
          </p:cNvPr>
          <p:cNvSpPr txBox="1"/>
          <p:nvPr/>
        </p:nvSpPr>
        <p:spPr>
          <a:xfrm>
            <a:off x="193676" y="5904120"/>
            <a:ext cx="8926660" cy="523220"/>
          </a:xfrm>
          <a:prstGeom prst="rect">
            <a:avLst/>
          </a:prstGeom>
          <a:noFill/>
        </p:spPr>
        <p:txBody>
          <a:bodyPr wrap="square" rtlCol="0">
            <a:spAutoFit/>
          </a:bodyPr>
          <a:lstStyle/>
          <a:p>
            <a:pPr>
              <a:buNone/>
            </a:pPr>
            <a:r>
              <a:rPr lang="en-GB" sz="1400" dirty="0"/>
              <a:t>September 2017 Lecture at Shanghai Normal University Professor Gu </a:t>
            </a:r>
            <a:r>
              <a:rPr lang="en-US" altLang="zh-CN" sz="1400" dirty="0"/>
              <a:t> Gu </a:t>
            </a:r>
            <a:r>
              <a:rPr lang="en-US" altLang="zh-CN" sz="1400" dirty="0" err="1"/>
              <a:t>Lingyuan</a:t>
            </a:r>
            <a:r>
              <a:rPr lang="en-US" altLang="zh-CN" sz="1400" dirty="0"/>
              <a:t>, Learning to teach (pp. 65-68), Beijing: people education press, 1991.</a:t>
            </a:r>
            <a:endParaRPr lang="en-GB" sz="1400" dirty="0">
              <a:highlight>
                <a:srgbClr val="FFFF00"/>
              </a:highlight>
            </a:endParaRPr>
          </a:p>
        </p:txBody>
      </p:sp>
    </p:spTree>
    <p:extLst>
      <p:ext uri="{BB962C8B-B14F-4D97-AF65-F5344CB8AC3E}">
        <p14:creationId xmlns:p14="http://schemas.microsoft.com/office/powerpoint/2010/main" val="2849241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C096E-0D06-4A5F-820B-BD8BAE9B1821}"/>
              </a:ext>
            </a:extLst>
          </p:cNvPr>
          <p:cNvSpPr>
            <a:spLocks noGrp="1"/>
          </p:cNvSpPr>
          <p:nvPr>
            <p:ph type="title"/>
          </p:nvPr>
        </p:nvSpPr>
        <p:spPr/>
        <p:txBody>
          <a:bodyPr/>
          <a:lstStyle/>
          <a:p>
            <a:r>
              <a:rPr lang="en-GB" dirty="0"/>
              <a:t>In essence…</a:t>
            </a:r>
          </a:p>
        </p:txBody>
      </p:sp>
      <p:sp>
        <p:nvSpPr>
          <p:cNvPr id="3" name="Content Placeholder 2">
            <a:extLst>
              <a:ext uri="{FF2B5EF4-FFF2-40B4-BE49-F238E27FC236}">
                <a16:creationId xmlns:a16="http://schemas.microsoft.com/office/drawing/2014/main" id="{04EFC93C-3547-4848-961A-F5EE500E86A3}"/>
              </a:ext>
            </a:extLst>
          </p:cNvPr>
          <p:cNvSpPr>
            <a:spLocks noGrp="1"/>
          </p:cNvSpPr>
          <p:nvPr>
            <p:ph idx="1"/>
          </p:nvPr>
        </p:nvSpPr>
        <p:spPr/>
        <p:txBody>
          <a:bodyPr/>
          <a:lstStyle/>
          <a:p>
            <a:pPr marL="0" indent="0">
              <a:buClr>
                <a:srgbClr val="00628C"/>
              </a:buClr>
            </a:pPr>
            <a:endParaRPr lang="en-GB" sz="3000" b="1" dirty="0">
              <a:solidFill>
                <a:srgbClr val="000000"/>
              </a:solidFill>
            </a:endParaRPr>
          </a:p>
          <a:p>
            <a:pPr marL="0" indent="0">
              <a:buClr>
                <a:srgbClr val="00628C"/>
              </a:buClr>
              <a:buNone/>
            </a:pPr>
            <a:r>
              <a:rPr lang="en-GB" sz="3000" b="1" dirty="0">
                <a:solidFill>
                  <a:srgbClr val="000000"/>
                </a:solidFill>
              </a:rPr>
              <a:t>Deepening the way children think through:</a:t>
            </a:r>
          </a:p>
          <a:p>
            <a:pPr marL="0" lvl="0" indent="0">
              <a:buClr>
                <a:srgbClr val="00628C"/>
              </a:buClr>
              <a:buNone/>
            </a:pPr>
            <a:endParaRPr lang="en-GB" sz="3000" b="1" dirty="0">
              <a:solidFill>
                <a:srgbClr val="000000"/>
              </a:solidFill>
            </a:endParaRPr>
          </a:p>
          <a:p>
            <a:pPr marL="0" lvl="0" indent="0">
              <a:buClr>
                <a:srgbClr val="00628C"/>
              </a:buClr>
              <a:buNone/>
            </a:pPr>
            <a:r>
              <a:rPr lang="en-GB" sz="3000" b="1" dirty="0">
                <a:solidFill>
                  <a:srgbClr val="000000"/>
                </a:solidFill>
              </a:rPr>
              <a:t>What we keep the </a:t>
            </a:r>
            <a:r>
              <a:rPr lang="en-GB" sz="3000" b="1" dirty="0">
                <a:solidFill>
                  <a:srgbClr val="92D050"/>
                </a:solidFill>
              </a:rPr>
              <a:t>SAME </a:t>
            </a:r>
          </a:p>
          <a:p>
            <a:pPr marL="0" lvl="0" indent="0">
              <a:buClr>
                <a:srgbClr val="00628C"/>
              </a:buClr>
              <a:buNone/>
            </a:pPr>
            <a:r>
              <a:rPr lang="en-GB" sz="3000" b="1" dirty="0">
                <a:solidFill>
                  <a:srgbClr val="000000"/>
                </a:solidFill>
              </a:rPr>
              <a:t>What we </a:t>
            </a:r>
            <a:r>
              <a:rPr lang="en-GB" sz="3000" b="1" dirty="0">
                <a:solidFill>
                  <a:srgbClr val="FF0000"/>
                </a:solidFill>
              </a:rPr>
              <a:t>CHANGE</a:t>
            </a:r>
          </a:p>
          <a:p>
            <a:endParaRPr lang="en-GB" dirty="0"/>
          </a:p>
        </p:txBody>
      </p:sp>
    </p:spTree>
    <p:extLst>
      <p:ext uri="{BB962C8B-B14F-4D97-AF65-F5344CB8AC3E}">
        <p14:creationId xmlns:p14="http://schemas.microsoft.com/office/powerpoint/2010/main" val="1739311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D2F1F-A454-487A-B853-1A2652F82F68}"/>
              </a:ext>
            </a:extLst>
          </p:cNvPr>
          <p:cNvSpPr>
            <a:spLocks noGrp="1"/>
          </p:cNvSpPr>
          <p:nvPr>
            <p:ph type="title"/>
          </p:nvPr>
        </p:nvSpPr>
        <p:spPr>
          <a:xfrm>
            <a:off x="27856" y="165597"/>
            <a:ext cx="11828784" cy="1143000"/>
          </a:xfrm>
        </p:spPr>
        <p:txBody>
          <a:bodyPr/>
          <a:lstStyle/>
          <a:p>
            <a:r>
              <a:rPr lang="en-GB" altLang="en-US" dirty="0"/>
              <a:t>A non-maths example: what is an elephant?</a:t>
            </a:r>
            <a:endParaRPr lang="en-GB" dirty="0"/>
          </a:p>
        </p:txBody>
      </p:sp>
      <p:pic>
        <p:nvPicPr>
          <p:cNvPr id="4" name="Content Placeholder 9" descr="A large elephant walking through a lush green field&#10;&#10;Description generated with very high confidence">
            <a:extLst>
              <a:ext uri="{FF2B5EF4-FFF2-40B4-BE49-F238E27FC236}">
                <a16:creationId xmlns:a16="http://schemas.microsoft.com/office/drawing/2014/main" id="{ED922EBE-FF58-40D0-ABCE-97FCF9302DE5}"/>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3826"/>
          <a:stretch/>
        </p:blipFill>
        <p:spPr>
          <a:xfrm>
            <a:off x="252413" y="1077450"/>
            <a:ext cx="3663950" cy="2036977"/>
          </a:xfrm>
        </p:spPr>
      </p:pic>
      <p:pic>
        <p:nvPicPr>
          <p:cNvPr id="5" name="Picture 4">
            <a:extLst>
              <a:ext uri="{FF2B5EF4-FFF2-40B4-BE49-F238E27FC236}">
                <a16:creationId xmlns:a16="http://schemas.microsoft.com/office/drawing/2014/main" id="{F5CCBFCD-8367-4402-BA37-D0AE9E241A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3801" y="1077450"/>
            <a:ext cx="25527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2" descr="Image result for baby elephant">
            <a:extLst>
              <a:ext uri="{FF2B5EF4-FFF2-40B4-BE49-F238E27FC236}">
                <a16:creationId xmlns:a16="http://schemas.microsoft.com/office/drawing/2014/main" id="{0A86F74B-E38D-4304-874A-3F6B9C9381A0}"/>
              </a:ext>
            </a:extLst>
          </p:cNvPr>
          <p:cNvSpPr>
            <a:spLocks noChangeAspect="1" noChangeArrowheads="1"/>
          </p:cNvSpPr>
          <p:nvPr/>
        </p:nvSpPr>
        <p:spPr bwMode="auto">
          <a:xfrm>
            <a:off x="5400675" y="2193925"/>
            <a:ext cx="13906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spcBef>
                <a:spcPct val="0"/>
              </a:spcBef>
              <a:buClrTx/>
              <a:buFontTx/>
              <a:buNone/>
            </a:pPr>
            <a:endParaRPr lang="en-US" altLang="en-US" sz="2800"/>
          </a:p>
        </p:txBody>
      </p:sp>
      <p:pic>
        <p:nvPicPr>
          <p:cNvPr id="7" name="Picture 6">
            <a:extLst>
              <a:ext uri="{FF2B5EF4-FFF2-40B4-BE49-F238E27FC236}">
                <a16:creationId xmlns:a16="http://schemas.microsoft.com/office/drawing/2014/main" id="{00A2677A-AD64-4E69-81E3-A7CF4A1718A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4198"/>
          <a:stretch/>
        </p:blipFill>
        <p:spPr bwMode="auto">
          <a:xfrm>
            <a:off x="5340275" y="3362048"/>
            <a:ext cx="1822450" cy="2463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294F0592-D84B-4ECF-BF7B-C9D16A12B2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584" y="3459460"/>
            <a:ext cx="3577608" cy="2378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0F18D3E3-3453-4A1C-A337-DE9061E1B0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32304" y="2483220"/>
            <a:ext cx="2552700"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3007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8142B-AB6A-42A6-8F1C-8F2454126E0D}"/>
              </a:ext>
            </a:extLst>
          </p:cNvPr>
          <p:cNvSpPr>
            <a:spLocks noGrp="1"/>
          </p:cNvSpPr>
          <p:nvPr>
            <p:ph type="title"/>
          </p:nvPr>
        </p:nvSpPr>
        <p:spPr>
          <a:xfrm>
            <a:off x="0" y="165597"/>
            <a:ext cx="12192000" cy="1143000"/>
          </a:xfrm>
        </p:spPr>
        <p:txBody>
          <a:bodyPr/>
          <a:lstStyle/>
          <a:p>
            <a:r>
              <a:rPr lang="en-GB" altLang="en-US" dirty="0"/>
              <a:t>A non-maths example: why were each of these images chosen?</a:t>
            </a:r>
            <a:endParaRPr lang="en-GB" dirty="0"/>
          </a:p>
        </p:txBody>
      </p:sp>
      <p:pic>
        <p:nvPicPr>
          <p:cNvPr id="4" name="Content Placeholder 9" descr="A large elephant walking through a lush green field&#10;&#10;Description generated with very high confidence">
            <a:extLst>
              <a:ext uri="{FF2B5EF4-FFF2-40B4-BE49-F238E27FC236}">
                <a16:creationId xmlns:a16="http://schemas.microsoft.com/office/drawing/2014/main" id="{F72262DA-B2A2-41EA-B9FE-7E93B89B959D}"/>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3826"/>
          <a:stretch/>
        </p:blipFill>
        <p:spPr>
          <a:xfrm>
            <a:off x="217017" y="1582146"/>
            <a:ext cx="3663950" cy="2036977"/>
          </a:xfrm>
        </p:spPr>
      </p:pic>
      <p:pic>
        <p:nvPicPr>
          <p:cNvPr id="5" name="Picture 4">
            <a:extLst>
              <a:ext uri="{FF2B5EF4-FFF2-40B4-BE49-F238E27FC236}">
                <a16:creationId xmlns:a16="http://schemas.microsoft.com/office/drawing/2014/main" id="{73F8DE77-B0F1-4C38-AD24-CA6844AED9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9650" y="1582146"/>
            <a:ext cx="25527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2" descr="Image result for baby elephant">
            <a:extLst>
              <a:ext uri="{FF2B5EF4-FFF2-40B4-BE49-F238E27FC236}">
                <a16:creationId xmlns:a16="http://schemas.microsoft.com/office/drawing/2014/main" id="{40790307-327A-46A8-9552-AEF45B6BF522}"/>
              </a:ext>
            </a:extLst>
          </p:cNvPr>
          <p:cNvSpPr>
            <a:spLocks noChangeAspect="1" noChangeArrowheads="1"/>
          </p:cNvSpPr>
          <p:nvPr/>
        </p:nvSpPr>
        <p:spPr bwMode="auto">
          <a:xfrm>
            <a:off x="5400675" y="2193925"/>
            <a:ext cx="13906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spcBef>
                <a:spcPct val="0"/>
              </a:spcBef>
              <a:buClrTx/>
              <a:buFontTx/>
              <a:buNone/>
            </a:pPr>
            <a:endParaRPr lang="en-US" altLang="en-US" sz="2800"/>
          </a:p>
        </p:txBody>
      </p:sp>
      <p:pic>
        <p:nvPicPr>
          <p:cNvPr id="7" name="Picture 6">
            <a:extLst>
              <a:ext uri="{FF2B5EF4-FFF2-40B4-BE49-F238E27FC236}">
                <a16:creationId xmlns:a16="http://schemas.microsoft.com/office/drawing/2014/main" id="{DA0EF986-ED9D-48D8-8993-C92CE48D14A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4198"/>
          <a:stretch/>
        </p:blipFill>
        <p:spPr bwMode="auto">
          <a:xfrm>
            <a:off x="4951435" y="3760695"/>
            <a:ext cx="1822450" cy="2463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74889296-9041-40D2-A3D6-16B16BBB6B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017" y="3892672"/>
            <a:ext cx="3577608" cy="2378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89D1D014-A2A5-473D-AF08-AAC4795E7B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88288" y="2600634"/>
            <a:ext cx="2552700"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8451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B1B18B3D-5C68-4030-BEF3-6F927E24DA37}">
  <ds:schemaRefs>
    <ds:schemaRef ds:uri="e289c6e3-f062-4ff9-b30e-2173a1190862"/>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dc9bd944-225f-43f1-96dc-d5ee43d55d1c"/>
    <ds:schemaRef ds:uri="http://www.w3.org/XML/1998/namespace"/>
    <ds:schemaRef ds:uri="http://purl.org/dc/dcmitype/"/>
  </ds:schemaRefs>
</ds:datastoreItem>
</file>

<file path=customXml/itemProps2.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3.xml><?xml version="1.0" encoding="utf-8"?>
<ds:datastoreItem xmlns:ds="http://schemas.openxmlformats.org/officeDocument/2006/customXml" ds:itemID="{6D7F8D92-CC30-4835-992C-152B6FD770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9bd944-225f-43f1-96dc-d5ee43d55d1c"/>
    <ds:schemaRef ds:uri="6e8f39c4-649a-4727-b531-9584b06a2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5CA48D5-CF87-4E62-9CFA-B8134F07C6D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764</TotalTime>
  <Words>4439</Words>
  <Application>Microsoft Office PowerPoint</Application>
  <PresentationFormat>Widescreen</PresentationFormat>
  <Paragraphs>412</Paragraphs>
  <Slides>41</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ArialMT</vt:lpstr>
      <vt:lpstr>Calibri</vt:lpstr>
      <vt:lpstr>Myriad Pro</vt:lpstr>
      <vt:lpstr>Myriad Pro Semibold</vt:lpstr>
      <vt:lpstr>Custom Design</vt:lpstr>
      <vt:lpstr>The big ideas of teaching for mastery  Primary ITE Unit 3:  Variation</vt:lpstr>
      <vt:lpstr>PowerPoint Presentation</vt:lpstr>
      <vt:lpstr>PowerPoint Presentation</vt:lpstr>
      <vt:lpstr>This unit is designed to:</vt:lpstr>
      <vt:lpstr>Variation: what is it?</vt:lpstr>
      <vt:lpstr>Why a focus on variation?</vt:lpstr>
      <vt:lpstr>In essence…</vt:lpstr>
      <vt:lpstr>A non-maths example: what is an elephant?</vt:lpstr>
      <vt:lpstr>A non-maths example: why were each of these images chosen?</vt:lpstr>
      <vt:lpstr>In essence…</vt:lpstr>
      <vt:lpstr>A maths example: what is a rectangle?</vt:lpstr>
      <vt:lpstr>Discuss</vt:lpstr>
      <vt:lpstr>Conceptual variation</vt:lpstr>
      <vt:lpstr>Conceptual variation</vt:lpstr>
      <vt:lpstr>Reflection</vt:lpstr>
      <vt:lpstr>Moving into thinking carefully about the questions you ask…  proceeding through the learning</vt:lpstr>
      <vt:lpstr>PowerPoint Presentation</vt:lpstr>
      <vt:lpstr>Thinking about the questions children are asked to practise with</vt:lpstr>
      <vt:lpstr>Calculations on strips</vt:lpstr>
      <vt:lpstr>Carefully-chosen calculations</vt:lpstr>
      <vt:lpstr>What could the learners produce to convince you that the difference remains the same?</vt:lpstr>
      <vt:lpstr>PowerPoint Presentation</vt:lpstr>
      <vt:lpstr>PowerPoint Presentation</vt:lpstr>
      <vt:lpstr>PowerPoint Presentation</vt:lpstr>
      <vt:lpstr>Make them think</vt:lpstr>
      <vt:lpstr>True or false</vt:lpstr>
      <vt:lpstr>True or false</vt:lpstr>
      <vt:lpstr>True or false</vt:lpstr>
      <vt:lpstr>Generalisation</vt:lpstr>
      <vt:lpstr>PowerPoint Presentation</vt:lpstr>
      <vt:lpstr>Procedural Variation: the questions that are asked are important </vt:lpstr>
      <vt:lpstr>PowerPoint Presentation</vt:lpstr>
      <vt:lpstr>Variation versus variety</vt:lpstr>
      <vt:lpstr>PowerPoint Presentation</vt:lpstr>
      <vt:lpstr>PowerPoint Presentation</vt:lpstr>
      <vt:lpstr>To conclude</vt:lpstr>
      <vt:lpstr>PowerPoint Presentation</vt:lpstr>
      <vt:lpstr>Key Messages</vt:lpstr>
      <vt:lpstr>Further support is available to you as you move into your teaching career </vt:lpstr>
      <vt:lpstr>PowerPoint Presentation</vt:lpstr>
      <vt:lpstr>Additional 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Bethanie Goodliff</cp:lastModifiedBy>
  <cp:revision>72</cp:revision>
  <dcterms:created xsi:type="dcterms:W3CDTF">2008-01-11T09:41:35Z</dcterms:created>
  <dcterms:modified xsi:type="dcterms:W3CDTF">2020-11-10T13:19:58Z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0x010100E66C4E9411A2B847AB3A2FDDFBD5392E</vt:lpwstr>
  </property>
</Properties>
</file>