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13"/>
  </p:notesMasterIdLst>
  <p:handoutMasterIdLst>
    <p:handoutMasterId r:id="rId14"/>
  </p:handoutMasterIdLst>
  <p:sldIdLst>
    <p:sldId id="271" r:id="rId5"/>
    <p:sldId id="261" r:id="rId6"/>
    <p:sldId id="267" r:id="rId7"/>
    <p:sldId id="275" r:id="rId8"/>
    <p:sldId id="266" r:id="rId9"/>
    <p:sldId id="268" r:id="rId10"/>
    <p:sldId id="276" r:id="rId11"/>
    <p:sldId id="27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 Griffin" initials="PG" lastIdx="23" clrIdx="0">
    <p:extLst>
      <p:ext uri="{19B8F6BF-5375-455C-9EA6-DF929625EA0E}">
        <p15:presenceInfo xmlns:p15="http://schemas.microsoft.com/office/powerpoint/2012/main" userId="S::pete.griffin@ncetm.org.uk::c7ebdc85-10aa-4607-9641-92114c84e317" providerId="AD"/>
      </p:ext>
    </p:extLst>
  </p:cmAuthor>
  <p:cmAuthor id="2" name="Perring, Richard" initials="PR" lastIdx="1" clrIdx="1">
    <p:extLst>
      <p:ext uri="{19B8F6BF-5375-455C-9EA6-DF929625EA0E}">
        <p15:presenceInfo xmlns:p15="http://schemas.microsoft.com/office/powerpoint/2012/main" userId="Perring, Rich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85858"/>
    <a:srgbClr val="1A4F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92" autoAdjust="0"/>
    <p:restoredTop sz="85900" autoAdjust="0"/>
  </p:normalViewPr>
  <p:slideViewPr>
    <p:cSldViewPr snapToGrid="0">
      <p:cViewPr varScale="1">
        <p:scale>
          <a:sx n="62" d="100"/>
          <a:sy n="62" d="100"/>
        </p:scale>
        <p:origin x="1230" y="7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F88679-B7AA-41FE-8076-2A9694E104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8258D27-D781-46C8-8970-EAF3EA76D1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76FA5D-7768-4C53-87E2-1FD872326D68}" type="datetimeFigureOut">
              <a:rPr lang="en-GB" smtClean="0"/>
              <a:t>24/09/2020</a:t>
            </a:fld>
            <a:endParaRPr lang="en-GB"/>
          </a:p>
        </p:txBody>
      </p:sp>
      <p:sp>
        <p:nvSpPr>
          <p:cNvPr id="4" name="Footer Placeholder 3">
            <a:extLst>
              <a:ext uri="{FF2B5EF4-FFF2-40B4-BE49-F238E27FC236}">
                <a16:creationId xmlns:a16="http://schemas.microsoft.com/office/drawing/2014/main" id="{C85503C6-E566-4D0F-9660-3DE016044A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9BF35ED-F662-44F8-B61B-DFDAF3B97F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C8CD83-539B-4CE6-B3E8-0DC7136945DC}" type="slidenum">
              <a:rPr lang="en-GB" smtClean="0"/>
              <a:t>‹#›</a:t>
            </a:fld>
            <a:endParaRPr lang="en-GB"/>
          </a:p>
        </p:txBody>
      </p:sp>
    </p:spTree>
    <p:extLst>
      <p:ext uri="{BB962C8B-B14F-4D97-AF65-F5344CB8AC3E}">
        <p14:creationId xmlns:p14="http://schemas.microsoft.com/office/powerpoint/2010/main" val="3758330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88C00-0762-464A-A151-16E5C21A6473}" type="datetimeFigureOut">
              <a:rPr lang="en-GB" smtClean="0"/>
              <a:t>24/09/2020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61660-A340-4D51-93F2-D70164DB64CE}" type="slidenum">
              <a:rPr lang="en-GB" smtClean="0"/>
              <a:t>‹#›</a:t>
            </a:fld>
            <a:endParaRPr lang="en-GB"/>
          </a:p>
        </p:txBody>
      </p:sp>
    </p:spTree>
    <p:extLst>
      <p:ext uri="{BB962C8B-B14F-4D97-AF65-F5344CB8AC3E}">
        <p14:creationId xmlns:p14="http://schemas.microsoft.com/office/powerpoint/2010/main" val="421440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Overview</a:t>
            </a:r>
          </a:p>
          <a:p>
            <a:r>
              <a:rPr lang="en-US" dirty="0"/>
              <a:t>This is a suggested presentation/workshop to support a short CPD session focusing on an element of mathematics that students find challenging.</a:t>
            </a:r>
          </a:p>
          <a:p>
            <a:r>
              <a:rPr lang="en-US" dirty="0"/>
              <a:t>This presentation accompanies Video 7 (https://vimeo.com/440706621) from the NCETM’s Mathematical Prompts for Deeper Thinking pages and focuses on linear sequences.</a:t>
            </a:r>
          </a:p>
          <a:p>
            <a:endParaRPr lang="en-US" dirty="0"/>
          </a:p>
          <a:p>
            <a:pPr marL="0" indent="0">
              <a:buFontTx/>
              <a:buNone/>
            </a:pPr>
            <a:r>
              <a:rPr lang="en-US" dirty="0"/>
              <a:t>This workshop might be a part of an input at a department meeting, at a CPD meeting across a Maths Hub or for a group of interested teachers to work on together.</a:t>
            </a:r>
          </a:p>
          <a:p>
            <a:pPr marL="0" indent="0">
              <a:buFontTx/>
              <a:buNone/>
            </a:pPr>
            <a:endParaRPr lang="en-US" dirty="0"/>
          </a:p>
          <a:p>
            <a:pPr marL="0" indent="0">
              <a:buFontTx/>
              <a:buNone/>
            </a:pPr>
            <a:r>
              <a:rPr lang="en-US" b="1" u="sng" dirty="0"/>
              <a:t>Timing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i="1" dirty="0"/>
              <a:t>minimum</a:t>
            </a:r>
            <a:r>
              <a:rPr lang="en-US" dirty="0"/>
              <a:t> suggested time for this workshop is 30 minutes, including the video (which is 6</a:t>
            </a:r>
            <a:r>
              <a:rPr lang="en-US" dirty="0">
                <a:highlight>
                  <a:srgbClr val="FFFF00"/>
                </a:highlight>
              </a:rPr>
              <a:t> minutes and 17 seconds </a:t>
            </a:r>
            <a:r>
              <a:rPr lang="en-US" dirty="0"/>
              <a:t>long).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Adaptation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You might choose to adapt these slides to fit the context in which you are leading the CPD.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three key components to this workshop which we suggest should be included: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Participants should have an opportunity to work on the task and predict what students will do (Slide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Participants should watch the video and have a time for focused reflection on their predictions and other observations (Slides 3, 4 and 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Participants consider next steps in addressing issues raised in the workshop. To support this we suggest tasks from the NCETM’s Secondary Mastery PD Materials (Slides 7 and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an optional slide (Slide 6) which offers an extract from Project Update, an Open University publication. This publication might be of interest to explore the role of </a:t>
            </a:r>
            <a:r>
              <a:rPr lang="en-US" dirty="0" err="1"/>
              <a:t>generalising</a:t>
            </a:r>
            <a:r>
              <a:rPr lang="en-US" dirty="0"/>
              <a:t> more deeply. There is a link to the Project Update materials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Unless otherwise stated, all of the tasks offered in this video are taken from Core Concept 4.1 Sequences from the Secondary Mastery PD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0861660-A340-4D51-93F2-D70164DB64CE}" type="slidenum">
              <a:rPr lang="en-GB" smtClean="0"/>
              <a:t>1</a:t>
            </a:fld>
            <a:endParaRPr lang="en-GB"/>
          </a:p>
        </p:txBody>
      </p:sp>
    </p:spTree>
    <p:extLst>
      <p:ext uri="{BB962C8B-B14F-4D97-AF65-F5344CB8AC3E}">
        <p14:creationId xmlns:p14="http://schemas.microsoft.com/office/powerpoint/2010/main" val="285567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SESSION FACILITATOR </a:t>
            </a:r>
          </a:p>
          <a:p>
            <a:endParaRPr lang="en-US" b="1" dirty="0"/>
          </a:p>
          <a:p>
            <a:r>
              <a:rPr lang="en-US" dirty="0"/>
              <a:t>Make sure that sufficient time is given for participants to work on the task themselves.</a:t>
            </a:r>
          </a:p>
          <a:p>
            <a:endParaRPr lang="en-US" dirty="0"/>
          </a:p>
          <a:p>
            <a:r>
              <a:rPr lang="en-GB" sz="1200" b="0" i="0" u="none" strike="noStrike" kern="1200" dirty="0">
                <a:solidFill>
                  <a:schemeClr val="tx1"/>
                </a:solidFill>
                <a:effectLst/>
                <a:latin typeface="+mn-lt"/>
                <a:ea typeface="+mn-ea"/>
                <a:cs typeface="+mn-cs"/>
              </a:rPr>
              <a:t>It is important that time is given to discussing what students might do, what their reasoning might be, and to predicting some of the related misconceptions that might be revealed so that participants are able to watch the video with these aspects as a focus.</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The title of this CPD session is ‘working with structure’ and you might like to ask participants to consider what ‘structure’ refers to in the context of this task.</a:t>
            </a:r>
          </a:p>
          <a:p>
            <a:endParaRPr lang="en-US" dirty="0"/>
          </a:p>
          <a:p>
            <a:r>
              <a:rPr lang="en-US" dirty="0"/>
              <a:t>This task is taken from Page 9 of the NCETM’s Secondary Mastery PD Materials Core Concept 4.1 Sequences. There is a link to this document on the slide.</a:t>
            </a:r>
          </a:p>
        </p:txBody>
      </p:sp>
      <p:sp>
        <p:nvSpPr>
          <p:cNvPr id="4" name="Slide Number Placeholder 3"/>
          <p:cNvSpPr>
            <a:spLocks noGrp="1"/>
          </p:cNvSpPr>
          <p:nvPr>
            <p:ph type="sldNum" sz="quarter" idx="5"/>
          </p:nvPr>
        </p:nvSpPr>
        <p:spPr/>
        <p:txBody>
          <a:bodyPr/>
          <a:lstStyle/>
          <a:p>
            <a:fld id="{E0861660-A340-4D51-93F2-D70164DB64CE}" type="slidenum">
              <a:rPr lang="en-GB" smtClean="0"/>
              <a:t>2</a:t>
            </a:fld>
            <a:endParaRPr lang="en-GB"/>
          </a:p>
        </p:txBody>
      </p:sp>
    </p:spTree>
    <p:extLst>
      <p:ext uri="{BB962C8B-B14F-4D97-AF65-F5344CB8AC3E}">
        <p14:creationId xmlns:p14="http://schemas.microsoft.com/office/powerpoint/2010/main" val="489156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 slide text </a:t>
            </a:r>
            <a:r>
              <a:rPr lang="en-US" b="0" i="0" dirty="0"/>
              <a:t>Watch the video</a:t>
            </a:r>
            <a:r>
              <a:rPr lang="en-US" i="1" dirty="0"/>
              <a:t> is hyperlinked to the video</a:t>
            </a:r>
          </a:p>
        </p:txBody>
      </p:sp>
      <p:sp>
        <p:nvSpPr>
          <p:cNvPr id="4" name="Slide Number Placeholder 3"/>
          <p:cNvSpPr>
            <a:spLocks noGrp="1"/>
          </p:cNvSpPr>
          <p:nvPr>
            <p:ph type="sldNum" sz="quarter" idx="5"/>
          </p:nvPr>
        </p:nvSpPr>
        <p:spPr/>
        <p:txBody>
          <a:bodyPr/>
          <a:lstStyle/>
          <a:p>
            <a:fld id="{E0861660-A340-4D51-93F2-D70164DB64CE}" type="slidenum">
              <a:rPr lang="en-GB" smtClean="0"/>
              <a:t>3</a:t>
            </a:fld>
            <a:endParaRPr lang="en-GB"/>
          </a:p>
        </p:txBody>
      </p:sp>
    </p:spTree>
    <p:extLst>
      <p:ext uri="{BB962C8B-B14F-4D97-AF65-F5344CB8AC3E}">
        <p14:creationId xmlns:p14="http://schemas.microsoft.com/office/powerpoint/2010/main" val="3707569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SESSION FACILITATOR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slide shows an extract from an article by Dave Hewitt and is used to set a context for discussion on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Before moving on, you might like to encourage participants to think about…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a:t>
            </a:r>
            <a:r>
              <a:rPr lang="en-US" b="0" i="1" dirty="0"/>
              <a:t>algebra</a:t>
            </a:r>
            <a:r>
              <a:rPr lang="en-US" b="0" i="0" dirty="0"/>
              <a:t> is not the statement but the work you do in order to get yourself in a position where you could make a statement. ‘3</a:t>
            </a:r>
            <a:r>
              <a:rPr lang="en-US" b="0" i="1" dirty="0"/>
              <a:t>x</a:t>
            </a:r>
            <a:r>
              <a:rPr lang="en-US" b="0" i="0" dirty="0"/>
              <a:t> + 1’ is the </a:t>
            </a:r>
            <a:r>
              <a:rPr lang="en-US" b="0" i="1" dirty="0"/>
              <a:t>statement</a:t>
            </a:r>
            <a:r>
              <a:rPr lang="en-US" b="0" i="0" dirty="0"/>
              <a:t> part and only hints at the algebra which may have taken place to make such a statement.”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…and to reflect on how much they agree or disagree with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It might be useful to discuss what makes 3</a:t>
            </a:r>
            <a:r>
              <a:rPr lang="en-US" b="0" i="1" dirty="0"/>
              <a:t>x</a:t>
            </a:r>
            <a:r>
              <a:rPr lang="en-US" b="0" i="0" dirty="0"/>
              <a:t> + 1 ‘algebraic’? Is it algebraic because it has a letter symbol?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E0861660-A340-4D51-93F2-D70164DB64CE}" type="slidenum">
              <a:rPr lang="en-GB" smtClean="0"/>
              <a:t>4</a:t>
            </a:fld>
            <a:endParaRPr lang="en-GB"/>
          </a:p>
        </p:txBody>
      </p:sp>
    </p:spTree>
    <p:extLst>
      <p:ext uri="{BB962C8B-B14F-4D97-AF65-F5344CB8AC3E}">
        <p14:creationId xmlns:p14="http://schemas.microsoft.com/office/powerpoint/2010/main" val="1431262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SESSION FACILITATOR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the video the teacher uses a task structure that is sometimes described as </a:t>
            </a:r>
            <a:r>
              <a:rPr lang="en-US" b="0" i="1" dirty="0"/>
              <a:t>particular, peculiar, general</a:t>
            </a:r>
            <a:r>
              <a:rPr lang="en-US" b="0" i="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She asks students to find a solution in a particular case (working with the 4</a:t>
            </a:r>
            <a:r>
              <a:rPr lang="en-US" b="0" i="0" baseline="30000" dirty="0"/>
              <a:t>th</a:t>
            </a:r>
            <a:r>
              <a:rPr lang="en-US" b="0" i="0" dirty="0"/>
              <a:t> or 5</a:t>
            </a:r>
            <a:r>
              <a:rPr lang="en-US" b="0" i="0" baseline="30000" dirty="0"/>
              <a:t>th</a:t>
            </a:r>
            <a:r>
              <a:rPr lang="en-US" b="0" i="0" dirty="0"/>
              <a:t> pattern) then a peculiar situation (in this case the 999</a:t>
            </a:r>
            <a:r>
              <a:rPr lang="en-US" b="0" i="0" baseline="30000" dirty="0"/>
              <a:t>th</a:t>
            </a:r>
            <a:r>
              <a:rPr lang="en-US" b="0" i="0" dirty="0"/>
              <a:t> pattern) as a step towards a </a:t>
            </a:r>
            <a:r>
              <a:rPr lang="en-US" b="0" i="1" dirty="0"/>
              <a:t>general</a:t>
            </a:r>
            <a:r>
              <a:rPr lang="en-US" b="0" i="0" dirty="0"/>
              <a:t> rule, which (in the video) is described in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A discussion point here could be about the importance of both identifying the structure and recording it symbolically.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It might be argued that a student who constructs a table of values and uses the differences in consecutive terms to write down that the </a:t>
            </a:r>
            <a:r>
              <a:rPr lang="en-US" b="0" i="1" dirty="0"/>
              <a:t>n</a:t>
            </a:r>
            <a:r>
              <a:rPr lang="en-US" b="0" i="0" baseline="30000" dirty="0"/>
              <a:t>th</a:t>
            </a:r>
            <a:r>
              <a:rPr lang="en-US" b="0" i="0" dirty="0"/>
              <a:t> term of the sequence is 2</a:t>
            </a:r>
            <a:r>
              <a:rPr lang="en-US" b="0" i="1" dirty="0"/>
              <a:t>n</a:t>
            </a:r>
            <a:r>
              <a:rPr lang="en-US" b="0" i="0" dirty="0"/>
              <a:t> + 1, but can’t describe how that rule relates to the features of the houses, does not understand the structure that the algebraic symbolism is </a:t>
            </a:r>
            <a:r>
              <a:rPr lang="en-US" b="0" i="0" dirty="0" err="1"/>
              <a:t>generalising</a:t>
            </a:r>
            <a:r>
              <a:rPr lang="en-US" b="0" i="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It might also be argued that, by not being able to record a </a:t>
            </a:r>
            <a:r>
              <a:rPr lang="en-US" b="0" i="0" dirty="0" err="1"/>
              <a:t>generalisation</a:t>
            </a:r>
            <a:r>
              <a:rPr lang="en-US" b="0" i="0" dirty="0"/>
              <a:t> of the structure using standard symbolic algebra, a student is unable to manipulate and compare any </a:t>
            </a:r>
            <a:r>
              <a:rPr lang="en-US" b="0" i="0" dirty="0" err="1"/>
              <a:t>generalisations</a:t>
            </a:r>
            <a:r>
              <a:rPr lang="en-US" b="0" i="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Do participants agree that both elements are equally important, or should one be stressed over the 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Are there other considerations that haven’t been discussed?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might like to have tried some of these tasks with some students so that you can share your experience with the participants </a:t>
            </a:r>
            <a:r>
              <a:rPr lang="en-US" b="1" dirty="0">
                <a:solidFill>
                  <a:srgbClr val="FF0000"/>
                </a:solidFill>
              </a:rPr>
              <a:t>at this point.</a:t>
            </a: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E0861660-A340-4D51-93F2-D70164DB64CE}" type="slidenum">
              <a:rPr lang="en-GB" smtClean="0"/>
              <a:t>5</a:t>
            </a:fld>
            <a:endParaRPr lang="en-GB"/>
          </a:p>
        </p:txBody>
      </p:sp>
    </p:spTree>
    <p:extLst>
      <p:ext uri="{BB962C8B-B14F-4D97-AF65-F5344CB8AC3E}">
        <p14:creationId xmlns:p14="http://schemas.microsoft.com/office/powerpoint/2010/main" val="873089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SESSION FACILITATOR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is an optional slide </a:t>
            </a:r>
            <a:r>
              <a:rPr lang="en-GB" b="0" dirty="0"/>
              <a:t>that acts as a place holder for deeper thinking about generalisation and expressing generality.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slide is animated</a:t>
            </a:r>
            <a:r>
              <a:rPr lang="en-GB" b="0" dirty="0"/>
              <a:t> so that, on a click, the article text is enlarged to enable it to be read more easily (the title goes off the screen) and, on a second click, it shrinks back to show the full slide.</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There is a link on the slide to Expressing Generality, an Open University publication and part of the Project Update suite of materials, designed to explore and challenge understanding of generality and structure. (The suite of Project Update materials can be found at https://www.open.edu/openlearncreate/mod/oucontent/view.php?id=19072&amp;printable=1).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If you’re able to explore more deeply than a 30-minute meeting allows, you might like to have hard copies of pages 7 to 10 of the document to work on with participants.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There is a prompt on the slide and you might like to explore with participants any strategies they have to explore and understand generality and structures with their students, or whether they quickly move on to recording these structures symbolically.</a:t>
            </a:r>
          </a:p>
        </p:txBody>
      </p:sp>
      <p:sp>
        <p:nvSpPr>
          <p:cNvPr id="4" name="Slide Number Placeholder 3"/>
          <p:cNvSpPr>
            <a:spLocks noGrp="1"/>
          </p:cNvSpPr>
          <p:nvPr>
            <p:ph type="sldNum" sz="quarter" idx="5"/>
          </p:nvPr>
        </p:nvSpPr>
        <p:spPr/>
        <p:txBody>
          <a:bodyPr/>
          <a:lstStyle/>
          <a:p>
            <a:fld id="{E0861660-A340-4D51-93F2-D70164DB64CE}" type="slidenum">
              <a:rPr lang="en-GB" smtClean="0"/>
              <a:t>6</a:t>
            </a:fld>
            <a:endParaRPr lang="en-GB"/>
          </a:p>
        </p:txBody>
      </p:sp>
    </p:spTree>
    <p:extLst>
      <p:ext uri="{BB962C8B-B14F-4D97-AF65-F5344CB8AC3E}">
        <p14:creationId xmlns:p14="http://schemas.microsoft.com/office/powerpoint/2010/main" val="3388086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SESSION FACILITATOR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is an optional slide </a:t>
            </a:r>
            <a:r>
              <a:rPr lang="en-GB" b="0" dirty="0"/>
              <a:t>that raises some of the challenges students and teachers experience when using linear sequences as a context to explore and record generalisations.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slide is animated</a:t>
            </a:r>
            <a:r>
              <a:rPr lang="en-US" b="0" dirty="0"/>
              <a:t> to highlight a strategy described in the last two lines of the extract (the box highlighting these lines will appear on a click). Here, an expanded version of an expression is written out for each term of a sequence in order to make the structure more apparent (for example when considering 1 + (4 ✕ 3) and the related pattern, a teacher prompt might be to ask students, ‘Where are the three fours?’, ‘Where is the add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You might like to discuss this strategy and explore other strategies that participants use to encourage their students to access the structure of arithmetic sequences.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content of this slide is taken from Page 13 of Core Concept 4.1 of the NCETM Secondary Mastery PD Materials. There is a link to the document on the slide.</a:t>
            </a:r>
            <a:endParaRPr lang="en-US" b="1" dirty="0"/>
          </a:p>
        </p:txBody>
      </p:sp>
      <p:sp>
        <p:nvSpPr>
          <p:cNvPr id="4" name="Slide Number Placeholder 3"/>
          <p:cNvSpPr>
            <a:spLocks noGrp="1"/>
          </p:cNvSpPr>
          <p:nvPr>
            <p:ph type="sldNum" sz="quarter" idx="5"/>
          </p:nvPr>
        </p:nvSpPr>
        <p:spPr/>
        <p:txBody>
          <a:bodyPr/>
          <a:lstStyle/>
          <a:p>
            <a:fld id="{E0861660-A340-4D51-93F2-D70164DB64CE}" type="slidenum">
              <a:rPr lang="en-GB" smtClean="0"/>
              <a:t>7</a:t>
            </a:fld>
            <a:endParaRPr lang="en-GB"/>
          </a:p>
        </p:txBody>
      </p:sp>
    </p:spTree>
    <p:extLst>
      <p:ext uri="{BB962C8B-B14F-4D97-AF65-F5344CB8AC3E}">
        <p14:creationId xmlns:p14="http://schemas.microsoft.com/office/powerpoint/2010/main" val="221169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SESSION FACILITATOR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It may be useful to direct participants to the Secondary Mastery PD Materials Core Concept 4.1: Sequences, pages 8 to 19, or to have those pages printed so that participants are able to work on these tasks.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 link to the Core Concept document is on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might like to have tried some of these tasks with some students so that you can share your experience with the participants </a:t>
            </a:r>
            <a:r>
              <a:rPr lang="en-US" b="1" dirty="0">
                <a:solidFill>
                  <a:srgbClr val="FF0000"/>
                </a:solidFill>
              </a:rPr>
              <a:t>at this point.</a:t>
            </a:r>
            <a:endParaRPr lang="en-US" dirty="0"/>
          </a:p>
        </p:txBody>
      </p:sp>
      <p:sp>
        <p:nvSpPr>
          <p:cNvPr id="4" name="Slide Number Placeholder 3"/>
          <p:cNvSpPr>
            <a:spLocks noGrp="1"/>
          </p:cNvSpPr>
          <p:nvPr>
            <p:ph type="sldNum" sz="quarter" idx="5"/>
          </p:nvPr>
        </p:nvSpPr>
        <p:spPr/>
        <p:txBody>
          <a:bodyPr/>
          <a:lstStyle/>
          <a:p>
            <a:fld id="{E0861660-A340-4D51-93F2-D70164DB64CE}" type="slidenum">
              <a:rPr lang="en-GB" smtClean="0"/>
              <a:t>8</a:t>
            </a:fld>
            <a:endParaRPr lang="en-GB"/>
          </a:p>
        </p:txBody>
      </p:sp>
    </p:spTree>
    <p:extLst>
      <p:ext uri="{BB962C8B-B14F-4D97-AF65-F5344CB8AC3E}">
        <p14:creationId xmlns:p14="http://schemas.microsoft.com/office/powerpoint/2010/main" val="16555267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www.ncetm.org.uk/secondarymasterypd"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43C2DF-F1A7-4F32-9D9E-AC97A5AF71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268"/>
            <a:ext cx="9143999" cy="6857463"/>
          </a:xfrm>
          <a:prstGeom prst="rect">
            <a:avLst/>
          </a:prstGeom>
        </p:spPr>
      </p:pic>
      <p:sp>
        <p:nvSpPr>
          <p:cNvPr id="8" name="Rectangle 7">
            <a:extLst>
              <a:ext uri="{FF2B5EF4-FFF2-40B4-BE49-F238E27FC236}">
                <a16:creationId xmlns:a16="http://schemas.microsoft.com/office/drawing/2014/main" id="{9754DF86-E0B2-4412-8576-ABD9034C8AFA}"/>
              </a:ext>
            </a:extLst>
          </p:cNvPr>
          <p:cNvSpPr/>
          <p:nvPr userDrawn="1"/>
        </p:nvSpPr>
        <p:spPr>
          <a:xfrm>
            <a:off x="3333403" y="6397351"/>
            <a:ext cx="3241964" cy="276999"/>
          </a:xfrm>
          <a:prstGeom prst="rect">
            <a:avLst/>
          </a:prstGeom>
        </p:spPr>
        <p:txBody>
          <a:bodyPr wrap="square">
            <a:spAutoFit/>
          </a:bodyPr>
          <a:lstStyle/>
          <a:p>
            <a:pPr algn="ctr"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endParaRPr lang="en-GB" sz="1800" b="0" i="0" u="sng" strike="noStrike" kern="1200" baseline="30000" dirty="0">
              <a:solidFill>
                <a:schemeClr val="bg1"/>
              </a:solidFill>
              <a:latin typeface="Myriad Pro" panose="020B0503030403020204" pitchFamily="34" charset="0"/>
              <a:ea typeface="+mn-ea"/>
              <a:cs typeface="+mn-cs"/>
            </a:endParaRPr>
          </a:p>
        </p:txBody>
      </p:sp>
    </p:spTree>
    <p:extLst>
      <p:ext uri="{BB962C8B-B14F-4D97-AF65-F5344CB8AC3E}">
        <p14:creationId xmlns:p14="http://schemas.microsoft.com/office/powerpoint/2010/main" val="62088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16A41B-1721-49CC-AE28-B2499B40D38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268"/>
            <a:ext cx="9143999" cy="6857463"/>
          </a:xfrm>
          <a:prstGeom prst="rect">
            <a:avLst/>
          </a:prstGeom>
        </p:spPr>
      </p:pic>
      <p:sp>
        <p:nvSpPr>
          <p:cNvPr id="2" name="Title 1"/>
          <p:cNvSpPr>
            <a:spLocks noGrp="1"/>
          </p:cNvSpPr>
          <p:nvPr>
            <p:ph type="title" hasCustomPrompt="1"/>
          </p:nvPr>
        </p:nvSpPr>
        <p:spPr>
          <a:xfrm>
            <a:off x="407323" y="417564"/>
            <a:ext cx="8429106" cy="483326"/>
          </a:xfrm>
          <a:prstGeom prst="rect">
            <a:avLst/>
          </a:prstGeom>
        </p:spPr>
        <p:txBody>
          <a:bodyPr>
            <a:noAutofit/>
          </a:bodyPr>
          <a:lstStyle>
            <a:lvl1pPr>
              <a:defRPr sz="2900" b="1">
                <a:solidFill>
                  <a:schemeClr val="bg1"/>
                </a:solidFill>
              </a:defRPr>
            </a:lvl1pPr>
          </a:lstStyle>
          <a:p>
            <a:r>
              <a:rPr lang="en-US" dirty="0"/>
              <a:t>Insert page header here</a:t>
            </a:r>
          </a:p>
        </p:txBody>
      </p:sp>
      <p:sp>
        <p:nvSpPr>
          <p:cNvPr id="3" name="Content Placeholder 2"/>
          <p:cNvSpPr>
            <a:spLocks noGrp="1"/>
          </p:cNvSpPr>
          <p:nvPr>
            <p:ph idx="1" hasCustomPrompt="1"/>
          </p:nvPr>
        </p:nvSpPr>
        <p:spPr>
          <a:xfrm>
            <a:off x="407323" y="1105593"/>
            <a:ext cx="8429106" cy="507137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a:t>Insert copy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9320876-2D9A-4262-91EE-C9075D92087C}"/>
              </a:ext>
            </a:extLst>
          </p:cNvPr>
          <p:cNvSpPr/>
          <p:nvPr userDrawn="1"/>
        </p:nvSpPr>
        <p:spPr>
          <a:xfrm>
            <a:off x="328472" y="6397351"/>
            <a:ext cx="8629097" cy="276999"/>
          </a:xfrm>
          <a:prstGeom prst="rect">
            <a:avLst/>
          </a:prstGeom>
        </p:spPr>
        <p:txBody>
          <a:bodyPr wrap="square">
            <a:spAutoFit/>
          </a:bodyPr>
          <a:lstStyle/>
          <a:p>
            <a:pPr algn="l"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r>
              <a:rPr lang="en-GB" sz="1800" b="0" i="0" u="none" strike="noStrike" kern="1200" baseline="30000" dirty="0">
                <a:solidFill>
                  <a:schemeClr val="bg1"/>
                </a:solidFill>
                <a:latin typeface="Myriad Pro" panose="020B0503030403020204" pitchFamily="34" charset="0"/>
                <a:ea typeface="+mn-ea"/>
                <a:cs typeface="+mn-cs"/>
              </a:rPr>
              <a:t>										             #</a:t>
            </a:r>
            <a:r>
              <a:rPr lang="en-GB" sz="1800" b="0" i="0" u="none" strike="noStrike" kern="1200" baseline="30000" dirty="0" err="1">
                <a:solidFill>
                  <a:schemeClr val="bg1"/>
                </a:solidFill>
                <a:latin typeface="Myriad Pro" panose="020B0503030403020204" pitchFamily="34" charset="0"/>
                <a:ea typeface="+mn-ea"/>
                <a:cs typeface="+mn-cs"/>
              </a:rPr>
              <a:t>MasteryMaterials</a:t>
            </a:r>
            <a:endParaRPr lang="en-GB" sz="1800" b="0" i="0" u="none" strike="noStrike" kern="1200" baseline="30000" dirty="0">
              <a:solidFill>
                <a:schemeClr val="bg1"/>
              </a:solidFill>
              <a:latin typeface="Myriad Pro" panose="020B0503030403020204" pitchFamily="34" charset="0"/>
              <a:ea typeface="+mn-ea"/>
              <a:cs typeface="+mn-cs"/>
            </a:endParaRPr>
          </a:p>
        </p:txBody>
      </p:sp>
    </p:spTree>
    <p:extLst>
      <p:ext uri="{BB962C8B-B14F-4D97-AF65-F5344CB8AC3E}">
        <p14:creationId xmlns:p14="http://schemas.microsoft.com/office/powerpoint/2010/main" val="2525514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icture containing bird  Description automatically generated">
            <a:extLst>
              <a:ext uri="{FF2B5EF4-FFF2-40B4-BE49-F238E27FC236}">
                <a16:creationId xmlns:a16="http://schemas.microsoft.com/office/drawing/2014/main" id="{032819F4-6B69-4A92-9757-49367FA68D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4" name="Rectangle 3">
            <a:extLst>
              <a:ext uri="{FF2B5EF4-FFF2-40B4-BE49-F238E27FC236}">
                <a16:creationId xmlns:a16="http://schemas.microsoft.com/office/drawing/2014/main" id="{5938457C-B46E-45C0-8DC3-E6041D098928}"/>
              </a:ext>
            </a:extLst>
          </p:cNvPr>
          <p:cNvSpPr/>
          <p:nvPr userDrawn="1"/>
        </p:nvSpPr>
        <p:spPr>
          <a:xfrm>
            <a:off x="328472" y="6397351"/>
            <a:ext cx="8629097" cy="276999"/>
          </a:xfrm>
          <a:prstGeom prst="rect">
            <a:avLst/>
          </a:prstGeom>
        </p:spPr>
        <p:txBody>
          <a:bodyPr wrap="square">
            <a:spAutoFit/>
          </a:bodyPr>
          <a:lstStyle/>
          <a:p>
            <a:pPr algn="l"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r>
              <a:rPr lang="en-GB" sz="1800" b="0" i="0" u="none" strike="noStrike" kern="1200" baseline="30000" dirty="0">
                <a:solidFill>
                  <a:schemeClr val="bg1"/>
                </a:solidFill>
                <a:latin typeface="Myriad Pro" panose="020B0503030403020204" pitchFamily="34" charset="0"/>
                <a:ea typeface="+mn-ea"/>
                <a:cs typeface="+mn-cs"/>
              </a:rPr>
              <a:t>										             #</a:t>
            </a:r>
            <a:r>
              <a:rPr lang="en-GB" sz="1800" b="0" i="0" u="none" strike="noStrike" kern="1200" baseline="30000" dirty="0" err="1">
                <a:solidFill>
                  <a:schemeClr val="bg1"/>
                </a:solidFill>
                <a:latin typeface="Myriad Pro" panose="020B0503030403020204" pitchFamily="34" charset="0"/>
                <a:ea typeface="+mn-ea"/>
                <a:cs typeface="+mn-cs"/>
              </a:rPr>
              <a:t>MasteryMaterials</a:t>
            </a:r>
            <a:endParaRPr lang="en-GB" sz="1800" b="0" i="0" u="none" strike="noStrike" kern="1200" baseline="30000" dirty="0">
              <a:solidFill>
                <a:schemeClr val="bg1"/>
              </a:solidFill>
              <a:latin typeface="Myriad Pro" panose="020B0503030403020204" pitchFamily="34" charset="0"/>
              <a:ea typeface="+mn-ea"/>
              <a:cs typeface="+mn-cs"/>
            </a:endParaRPr>
          </a:p>
        </p:txBody>
      </p:sp>
      <p:sp>
        <p:nvSpPr>
          <p:cNvPr id="7" name="Picture Placeholder 6">
            <a:extLst>
              <a:ext uri="{FF2B5EF4-FFF2-40B4-BE49-F238E27FC236}">
                <a16:creationId xmlns:a16="http://schemas.microsoft.com/office/drawing/2014/main" id="{BB8EFC88-CD42-46E3-A5E8-2D280DD8A062}"/>
              </a:ext>
            </a:extLst>
          </p:cNvPr>
          <p:cNvSpPr>
            <a:spLocks noGrp="1"/>
          </p:cNvSpPr>
          <p:nvPr>
            <p:ph type="pic" sz="quarter" idx="10" hasCustomPrompt="1"/>
          </p:nvPr>
        </p:nvSpPr>
        <p:spPr>
          <a:xfrm>
            <a:off x="398983" y="1097279"/>
            <a:ext cx="8437446" cy="5116689"/>
          </a:xfrm>
          <a:prstGeom prst="rect">
            <a:avLst/>
          </a:prstGeom>
        </p:spPr>
        <p:txBody>
          <a:bodyPr/>
          <a:lstStyle>
            <a:lvl1pPr>
              <a:defRPr/>
            </a:lvl1pPr>
          </a:lstStyle>
          <a:p>
            <a:r>
              <a:rPr lang="en-US" dirty="0"/>
              <a:t>Insert picture here</a:t>
            </a:r>
            <a:endParaRPr lang="en-GB" dirty="0"/>
          </a:p>
        </p:txBody>
      </p:sp>
      <p:sp>
        <p:nvSpPr>
          <p:cNvPr id="9" name="Title 1">
            <a:extLst>
              <a:ext uri="{FF2B5EF4-FFF2-40B4-BE49-F238E27FC236}">
                <a16:creationId xmlns:a16="http://schemas.microsoft.com/office/drawing/2014/main" id="{1CCC099E-56A4-4B13-A58E-3F80D1458470}"/>
              </a:ext>
            </a:extLst>
          </p:cNvPr>
          <p:cNvSpPr>
            <a:spLocks noGrp="1"/>
          </p:cNvSpPr>
          <p:nvPr>
            <p:ph type="title" hasCustomPrompt="1"/>
          </p:nvPr>
        </p:nvSpPr>
        <p:spPr>
          <a:xfrm>
            <a:off x="407323" y="417564"/>
            <a:ext cx="8429106" cy="483326"/>
          </a:xfrm>
          <a:prstGeom prst="rect">
            <a:avLst/>
          </a:prstGeom>
        </p:spPr>
        <p:txBody>
          <a:bodyPr>
            <a:noAutofit/>
          </a:bodyPr>
          <a:lstStyle>
            <a:lvl1pPr>
              <a:defRPr sz="2900" b="1">
                <a:solidFill>
                  <a:schemeClr val="bg1"/>
                </a:solidFill>
              </a:defRPr>
            </a:lvl1pPr>
          </a:lstStyle>
          <a:p>
            <a:r>
              <a:rPr lang="en-US" dirty="0"/>
              <a:t>Insert image title here (if applicable)</a:t>
            </a:r>
          </a:p>
        </p:txBody>
      </p:sp>
    </p:spTree>
    <p:extLst>
      <p:ext uri="{BB962C8B-B14F-4D97-AF65-F5344CB8AC3E}">
        <p14:creationId xmlns:p14="http://schemas.microsoft.com/office/powerpoint/2010/main" val="3878456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 Sec Mastery 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43C2DF-F1A7-4F32-9D9E-AC97A5AF71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72" y="268"/>
            <a:ext cx="9141855" cy="6857462"/>
          </a:xfrm>
          <a:prstGeom prst="rect">
            <a:avLst/>
          </a:prstGeom>
        </p:spPr>
      </p:pic>
      <p:sp>
        <p:nvSpPr>
          <p:cNvPr id="8" name="Rectangle 7">
            <a:extLst>
              <a:ext uri="{FF2B5EF4-FFF2-40B4-BE49-F238E27FC236}">
                <a16:creationId xmlns:a16="http://schemas.microsoft.com/office/drawing/2014/main" id="{9754DF86-E0B2-4412-8576-ABD9034C8AFA}"/>
              </a:ext>
            </a:extLst>
          </p:cNvPr>
          <p:cNvSpPr/>
          <p:nvPr userDrawn="1"/>
        </p:nvSpPr>
        <p:spPr>
          <a:xfrm>
            <a:off x="2951017" y="6413975"/>
            <a:ext cx="3241964" cy="276999"/>
          </a:xfrm>
          <a:prstGeom prst="rect">
            <a:avLst/>
          </a:prstGeom>
        </p:spPr>
        <p:txBody>
          <a:bodyPr wrap="square">
            <a:spAutoFit/>
          </a:bodyPr>
          <a:lstStyle/>
          <a:p>
            <a:pPr algn="ctr" rtl="0"/>
            <a:r>
              <a:rPr lang="en-GB" sz="1800" b="0" i="0" u="sng" strike="noStrike" kern="1200" baseline="30000" dirty="0">
                <a:solidFill>
                  <a:schemeClr val="bg1"/>
                </a:solidFill>
                <a:latin typeface="Myriad Pro" panose="020B0503030403020204" pitchFamily="34" charset="0"/>
                <a:ea typeface="+mn-ea"/>
                <a:cs typeface="+mn-cs"/>
                <a:hlinkClick r:id="rId4">
                  <a:extLst>
                    <a:ext uri="{A12FA001-AC4F-418D-AE19-62706E023703}">
                      <ahyp:hlinkClr xmlns:ahyp="http://schemas.microsoft.com/office/drawing/2018/hyperlinkcolor" val="tx"/>
                    </a:ext>
                  </a:extLst>
                </a:hlinkClick>
              </a:rPr>
              <a:t>www.ncetm.org.uk/secondarymasterypd</a:t>
            </a:r>
            <a:endParaRPr lang="en-GB" sz="1800" b="0" i="0" u="sng" strike="noStrike" kern="1200" baseline="30000" dirty="0">
              <a:solidFill>
                <a:schemeClr val="bg1"/>
              </a:solidFill>
              <a:latin typeface="Myriad Pro" panose="020B0503030403020204" pitchFamily="34" charset="0"/>
              <a:ea typeface="+mn-ea"/>
              <a:cs typeface="+mn-cs"/>
            </a:endParaRPr>
          </a:p>
        </p:txBody>
      </p:sp>
      <p:sp>
        <p:nvSpPr>
          <p:cNvPr id="2" name="Title 1">
            <a:extLst>
              <a:ext uri="{FF2B5EF4-FFF2-40B4-BE49-F238E27FC236}">
                <a16:creationId xmlns:a16="http://schemas.microsoft.com/office/drawing/2014/main" id="{DECAA8B9-6A56-4A36-A5FC-43EB6D1075E3}"/>
              </a:ext>
            </a:extLst>
          </p:cNvPr>
          <p:cNvSpPr>
            <a:spLocks noGrp="1"/>
          </p:cNvSpPr>
          <p:nvPr>
            <p:ph type="title" hasCustomPrompt="1"/>
          </p:nvPr>
        </p:nvSpPr>
        <p:spPr>
          <a:xfrm>
            <a:off x="628649" y="3756720"/>
            <a:ext cx="7886700" cy="374708"/>
          </a:xfrm>
          <a:prstGeom prst="rect">
            <a:avLst/>
          </a:prstGeom>
        </p:spPr>
        <p:txBody>
          <a:bodyPr/>
          <a:lstStyle>
            <a:lvl1pPr algn="ctr">
              <a:defRPr sz="2400" b="0">
                <a:latin typeface="Myriad Pro" panose="020B0503030403020204" pitchFamily="34" charset="0"/>
              </a:defRPr>
            </a:lvl1pPr>
          </a:lstStyle>
          <a:p>
            <a:r>
              <a:rPr lang="en-US" dirty="0"/>
              <a:t>[Insert title of video here]</a:t>
            </a:r>
            <a:endParaRPr lang="en-GB" dirty="0"/>
          </a:p>
        </p:txBody>
      </p:sp>
    </p:spTree>
    <p:extLst>
      <p:ext uri="{BB962C8B-B14F-4D97-AF65-F5344CB8AC3E}">
        <p14:creationId xmlns:p14="http://schemas.microsoft.com/office/powerpoint/2010/main" val="1491965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ncetm.org.uk/secondarymasterypd" TargetMode="External"/><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DA1B53-3A5D-4549-92D4-5F86F98B2E0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0" y="-8045"/>
            <a:ext cx="9143999" cy="6857464"/>
          </a:xfrm>
          <a:prstGeom prst="rect">
            <a:avLst/>
          </a:prstGeom>
        </p:spPr>
      </p:pic>
      <p:sp>
        <p:nvSpPr>
          <p:cNvPr id="5" name="Rectangle 4">
            <a:extLst>
              <a:ext uri="{FF2B5EF4-FFF2-40B4-BE49-F238E27FC236}">
                <a16:creationId xmlns:a16="http://schemas.microsoft.com/office/drawing/2014/main" id="{8B2CDE64-BAEA-40FA-83DA-CBF0F9B687A6}"/>
              </a:ext>
            </a:extLst>
          </p:cNvPr>
          <p:cNvSpPr/>
          <p:nvPr userDrawn="1"/>
        </p:nvSpPr>
        <p:spPr>
          <a:xfrm>
            <a:off x="328472" y="6397351"/>
            <a:ext cx="8629097" cy="276999"/>
          </a:xfrm>
          <a:prstGeom prst="rect">
            <a:avLst/>
          </a:prstGeom>
        </p:spPr>
        <p:txBody>
          <a:bodyPr wrap="square">
            <a:spAutoFit/>
          </a:bodyPr>
          <a:lstStyle/>
          <a:p>
            <a:pPr algn="l" rtl="0"/>
            <a:r>
              <a:rPr lang="en-GB" sz="1800" b="0" i="0" u="sng" strike="noStrike" kern="1200" baseline="30000" dirty="0">
                <a:solidFill>
                  <a:schemeClr val="bg1"/>
                </a:solidFill>
                <a:latin typeface="Myriad Pro" panose="020B0503030403020204" pitchFamily="34" charset="0"/>
                <a:ea typeface="+mn-ea"/>
                <a:cs typeface="+mn-cs"/>
                <a:hlinkClick r:id="rId8">
                  <a:extLst>
                    <a:ext uri="{A12FA001-AC4F-418D-AE19-62706E023703}">
                      <ahyp:hlinkClr xmlns:ahyp="http://schemas.microsoft.com/office/drawing/2018/hyperlinkcolor" val="tx"/>
                    </a:ext>
                  </a:extLst>
                </a:hlinkClick>
              </a:rPr>
              <a:t>www.ncetm.org.uk/secondarymasterypd</a:t>
            </a:r>
            <a:r>
              <a:rPr lang="en-GB" sz="1800" b="0" i="0" u="none" strike="noStrike" kern="1200" baseline="30000" dirty="0">
                <a:solidFill>
                  <a:schemeClr val="bg1"/>
                </a:solidFill>
                <a:latin typeface="Myriad Pro" panose="020B0503030403020204" pitchFamily="34" charset="0"/>
                <a:ea typeface="+mn-ea"/>
                <a:cs typeface="+mn-cs"/>
              </a:rPr>
              <a:t>										             #</a:t>
            </a:r>
            <a:r>
              <a:rPr lang="en-GB" sz="1800" b="0" i="0" u="none" strike="noStrike" kern="1200" baseline="30000" dirty="0" err="1">
                <a:solidFill>
                  <a:schemeClr val="bg1"/>
                </a:solidFill>
                <a:latin typeface="Myriad Pro" panose="020B0503030403020204" pitchFamily="34" charset="0"/>
                <a:ea typeface="+mn-ea"/>
                <a:cs typeface="+mn-cs"/>
              </a:rPr>
              <a:t>MasteryMaterials</a:t>
            </a:r>
            <a:endParaRPr lang="en-GB" sz="1800" b="0" i="0" u="none" strike="noStrike" kern="1200" baseline="30000" dirty="0">
              <a:solidFill>
                <a:schemeClr val="bg1"/>
              </a:solidFill>
              <a:latin typeface="Myriad Pro" panose="020B0503030403020204" pitchFamily="34" charset="0"/>
              <a:ea typeface="+mn-ea"/>
              <a:cs typeface="+mn-cs"/>
            </a:endParaRPr>
          </a:p>
        </p:txBody>
      </p:sp>
    </p:spTree>
    <p:extLst>
      <p:ext uri="{BB962C8B-B14F-4D97-AF65-F5344CB8AC3E}">
        <p14:creationId xmlns:p14="http://schemas.microsoft.com/office/powerpoint/2010/main" val="3483576883"/>
      </p:ext>
    </p:extLst>
  </p:cSld>
  <p:clrMap bg1="lt1" tx1="dk1" bg2="lt2" tx2="dk2" accent1="accent1" accent2="accent2" accent3="accent3" accent4="accent4" accent5="accent5" accent6="accent6" hlink="hlink" folHlink="folHlink"/>
  <p:sldLayoutIdLst>
    <p:sldLayoutId id="2147483687" r:id="rId1"/>
    <p:sldLayoutId id="2147483683" r:id="rId2"/>
    <p:sldLayoutId id="2147483685" r:id="rId3"/>
    <p:sldLayoutId id="2147483688" r:id="rId4"/>
  </p:sldLayoutIdLst>
  <p:txStyles>
    <p:titleStyle>
      <a:lvl1pPr algn="l" defTabSz="914400" rtl="0" eaLnBrk="1" latinLnBrk="0" hangingPunct="1">
        <a:lnSpc>
          <a:spcPct val="90000"/>
        </a:lnSpc>
        <a:spcBef>
          <a:spcPct val="0"/>
        </a:spcBef>
        <a:buNone/>
        <a:defRPr sz="4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ncetm.org.uk/media/1lufojeh/ncetm_ks3_cc_4_1.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s://vimeo.com/440706621"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s://www.researchgate.net/publication/258510439_Rational_number_concep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www.open.edu/openlearncreate/pluginfile.php/31357/mod_oucontent/oucontent/449/none/none/pm751.pdf?forcedownload=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ncetm.org.uk/media/1lufojeh/ncetm_ks3_cc_4_1.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ncetm.org.uk/media/1lufojeh/ncetm_ks3_cc_4_1.pdf"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9A48-CC28-43A7-9C3C-04F074FB5E42}"/>
              </a:ext>
            </a:extLst>
          </p:cNvPr>
          <p:cNvSpPr>
            <a:spLocks noGrp="1"/>
          </p:cNvSpPr>
          <p:nvPr>
            <p:ph type="title"/>
          </p:nvPr>
        </p:nvSpPr>
        <p:spPr/>
        <p:txBody>
          <a:bodyPr/>
          <a:lstStyle/>
          <a:p>
            <a:r>
              <a:rPr lang="en-GB" dirty="0"/>
              <a:t>Sequences: working with structure</a:t>
            </a:r>
          </a:p>
        </p:txBody>
      </p:sp>
    </p:spTree>
    <p:extLst>
      <p:ext uri="{BB962C8B-B14F-4D97-AF65-F5344CB8AC3E}">
        <p14:creationId xmlns:p14="http://schemas.microsoft.com/office/powerpoint/2010/main" val="33446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6A78E0-BED3-3448-8158-EC49D626A302}"/>
              </a:ext>
            </a:extLst>
          </p:cNvPr>
          <p:cNvSpPr txBox="1"/>
          <p:nvPr/>
        </p:nvSpPr>
        <p:spPr>
          <a:xfrm>
            <a:off x="-1" y="204257"/>
            <a:ext cx="9143999" cy="1200329"/>
          </a:xfrm>
          <a:prstGeom prst="rect">
            <a:avLst/>
          </a:prstGeom>
          <a:noFill/>
        </p:spPr>
        <p:txBody>
          <a:bodyPr wrap="square" rtlCol="0">
            <a:spAutoFit/>
          </a:bodyPr>
          <a:lstStyle/>
          <a:p>
            <a:r>
              <a:rPr lang="en-US" sz="2400" dirty="0">
                <a:solidFill>
                  <a:schemeClr val="bg1"/>
                </a:solidFill>
              </a:rPr>
              <a:t>Work on this task for yourself and think about how you’d explain the answer to each question.</a:t>
            </a:r>
          </a:p>
          <a:p>
            <a:endParaRPr lang="en-US" sz="2400" dirty="0">
              <a:solidFill>
                <a:schemeClr val="bg1"/>
              </a:solidFill>
            </a:endParaRPr>
          </a:p>
        </p:txBody>
      </p:sp>
      <p:sp>
        <p:nvSpPr>
          <p:cNvPr id="6" name="TextBox 5">
            <a:extLst>
              <a:ext uri="{FF2B5EF4-FFF2-40B4-BE49-F238E27FC236}">
                <a16:creationId xmlns:a16="http://schemas.microsoft.com/office/drawing/2014/main" id="{CEC7AB68-964C-E943-83DB-1942B438E4E0}"/>
              </a:ext>
            </a:extLst>
          </p:cNvPr>
          <p:cNvSpPr txBox="1"/>
          <p:nvPr/>
        </p:nvSpPr>
        <p:spPr>
          <a:xfrm>
            <a:off x="105098" y="4969648"/>
            <a:ext cx="8938885" cy="1631216"/>
          </a:xfrm>
          <a:prstGeom prst="rect">
            <a:avLst/>
          </a:prstGeom>
          <a:noFill/>
        </p:spPr>
        <p:txBody>
          <a:bodyPr wrap="square" rtlCol="0">
            <a:spAutoFit/>
          </a:bodyPr>
          <a:lstStyle/>
          <a:p>
            <a:endParaRPr lang="en-US" sz="2000" dirty="0">
              <a:solidFill>
                <a:schemeClr val="bg1"/>
              </a:solidFill>
            </a:endParaRPr>
          </a:p>
          <a:p>
            <a:r>
              <a:rPr lang="en-US" sz="2000" dirty="0">
                <a:solidFill>
                  <a:schemeClr val="bg1"/>
                </a:solidFill>
              </a:rPr>
              <a:t>Once you’ve made your decisions, think about some KS3 students you teach.</a:t>
            </a:r>
          </a:p>
          <a:p>
            <a:pPr marL="342900" indent="-342900">
              <a:buFont typeface="Arial" panose="020B0604020202020204" pitchFamily="34" charset="0"/>
              <a:buChar char="•"/>
            </a:pPr>
            <a:r>
              <a:rPr lang="en-US" sz="2000" dirty="0">
                <a:solidFill>
                  <a:schemeClr val="bg1"/>
                </a:solidFill>
              </a:rPr>
              <a:t>How do you think they would work on the questions?</a:t>
            </a:r>
          </a:p>
          <a:p>
            <a:pPr marL="342900" indent="-342900">
              <a:buFont typeface="Arial" panose="020B0604020202020204" pitchFamily="34" charset="0"/>
              <a:buChar char="•"/>
            </a:pPr>
            <a:r>
              <a:rPr lang="en-US" sz="2000" dirty="0">
                <a:solidFill>
                  <a:schemeClr val="bg1"/>
                </a:solidFill>
              </a:rPr>
              <a:t>What misconceptions might be evident?</a:t>
            </a:r>
          </a:p>
          <a:p>
            <a:endParaRPr lang="en-US" sz="2000" dirty="0">
              <a:solidFill>
                <a:schemeClr val="bg1"/>
              </a:solidFill>
            </a:endParaRPr>
          </a:p>
        </p:txBody>
      </p:sp>
      <p:sp>
        <p:nvSpPr>
          <p:cNvPr id="7" name="TextBox 6">
            <a:extLst>
              <a:ext uri="{FF2B5EF4-FFF2-40B4-BE49-F238E27FC236}">
                <a16:creationId xmlns:a16="http://schemas.microsoft.com/office/drawing/2014/main" id="{A7D4101B-92C4-854E-97A7-0AADFEF4A45C}"/>
              </a:ext>
            </a:extLst>
          </p:cNvPr>
          <p:cNvSpPr txBox="1"/>
          <p:nvPr/>
        </p:nvSpPr>
        <p:spPr>
          <a:xfrm>
            <a:off x="7345181" y="5860916"/>
            <a:ext cx="1593706" cy="246221"/>
          </a:xfrm>
          <a:prstGeom prst="rect">
            <a:avLst/>
          </a:prstGeom>
          <a:noFill/>
        </p:spPr>
        <p:txBody>
          <a:bodyPr wrap="none" rtlCol="0">
            <a:spAutoFit/>
          </a:bodyPr>
          <a:lstStyle/>
          <a:p>
            <a:r>
              <a:rPr lang="en-US" sz="1000" dirty="0">
                <a:solidFill>
                  <a:schemeClr val="bg1"/>
                </a:solidFill>
                <a:hlinkClick r:id="rId3">
                  <a:extLst>
                    <a:ext uri="{A12FA001-AC4F-418D-AE19-62706E023703}">
                      <ahyp:hlinkClr xmlns:ahyp="http://schemas.microsoft.com/office/drawing/2018/hyperlinkcolor" val="tx"/>
                    </a:ext>
                  </a:extLst>
                </a:hlinkClick>
              </a:rPr>
              <a:t>Link to Core Concept 4.1</a:t>
            </a:r>
            <a:endParaRPr lang="en-US" sz="1000" dirty="0">
              <a:solidFill>
                <a:schemeClr val="bg1"/>
              </a:solidFill>
            </a:endParaRPr>
          </a:p>
        </p:txBody>
      </p:sp>
      <p:pic>
        <p:nvPicPr>
          <p:cNvPr id="3" name="Picture 2">
            <a:extLst>
              <a:ext uri="{FF2B5EF4-FFF2-40B4-BE49-F238E27FC236}">
                <a16:creationId xmlns:a16="http://schemas.microsoft.com/office/drawing/2014/main" id="{F2D3FB5D-7249-D846-A462-26D12F492ABC}"/>
              </a:ext>
            </a:extLst>
          </p:cNvPr>
          <p:cNvPicPr>
            <a:picLocks noChangeAspect="1"/>
          </p:cNvPicPr>
          <p:nvPr/>
        </p:nvPicPr>
        <p:blipFill>
          <a:blip r:embed="rId4"/>
          <a:stretch>
            <a:fillRect/>
          </a:stretch>
        </p:blipFill>
        <p:spPr>
          <a:xfrm>
            <a:off x="2229175" y="1185803"/>
            <a:ext cx="4685645" cy="4002628"/>
          </a:xfrm>
          <a:prstGeom prst="rect">
            <a:avLst/>
          </a:prstGeom>
          <a:ln w="38100">
            <a:solidFill>
              <a:schemeClr val="bg1"/>
            </a:solidFill>
          </a:ln>
        </p:spPr>
      </p:pic>
    </p:spTree>
    <p:extLst>
      <p:ext uri="{BB962C8B-B14F-4D97-AF65-F5344CB8AC3E}">
        <p14:creationId xmlns:p14="http://schemas.microsoft.com/office/powerpoint/2010/main" val="732875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8B09C8-3B04-F040-BC73-5BC810E912D5}"/>
              </a:ext>
            </a:extLst>
          </p:cNvPr>
          <p:cNvSpPr txBox="1"/>
          <p:nvPr/>
        </p:nvSpPr>
        <p:spPr>
          <a:xfrm>
            <a:off x="0" y="26524"/>
            <a:ext cx="9144000" cy="830997"/>
          </a:xfrm>
          <a:prstGeom prst="rect">
            <a:avLst/>
          </a:prstGeom>
          <a:noFill/>
        </p:spPr>
        <p:txBody>
          <a:bodyPr wrap="square" rtlCol="0">
            <a:spAutoFit/>
          </a:bodyPr>
          <a:lstStyle/>
          <a:p>
            <a:r>
              <a:rPr lang="en-US" sz="2400" dirty="0">
                <a:solidFill>
                  <a:schemeClr val="bg1"/>
                </a:solidFill>
                <a:hlinkClick r:id="rId3">
                  <a:extLst>
                    <a:ext uri="{A12FA001-AC4F-418D-AE19-62706E023703}">
                      <ahyp:hlinkClr xmlns:ahyp="http://schemas.microsoft.com/office/drawing/2018/hyperlinkcolor" val="tx"/>
                    </a:ext>
                  </a:extLst>
                </a:hlinkClick>
              </a:rPr>
              <a:t>Watch the video</a:t>
            </a:r>
            <a:r>
              <a:rPr lang="en-US" sz="2400" dirty="0">
                <a:solidFill>
                  <a:schemeClr val="bg1"/>
                </a:solidFill>
              </a:rPr>
              <a:t> in which two Year 8 students discuss this prompt with their teacher.</a:t>
            </a:r>
          </a:p>
        </p:txBody>
      </p:sp>
      <p:sp>
        <p:nvSpPr>
          <p:cNvPr id="6" name="TextBox 5">
            <a:extLst>
              <a:ext uri="{FF2B5EF4-FFF2-40B4-BE49-F238E27FC236}">
                <a16:creationId xmlns:a16="http://schemas.microsoft.com/office/drawing/2014/main" id="{2D0CC4A7-8BE7-BE4C-8130-A6A76F3FBE07}"/>
              </a:ext>
            </a:extLst>
          </p:cNvPr>
          <p:cNvSpPr txBox="1"/>
          <p:nvPr/>
        </p:nvSpPr>
        <p:spPr>
          <a:xfrm>
            <a:off x="0" y="5386812"/>
            <a:ext cx="9144000" cy="1015663"/>
          </a:xfrm>
          <a:prstGeom prst="rect">
            <a:avLst/>
          </a:prstGeom>
          <a:noFill/>
        </p:spPr>
        <p:txBody>
          <a:bodyPr wrap="square" rtlCol="0">
            <a:spAutoFit/>
          </a:bodyPr>
          <a:lstStyle/>
          <a:p>
            <a:r>
              <a:rPr lang="en-US" sz="2000" dirty="0">
                <a:solidFill>
                  <a:schemeClr val="bg1"/>
                </a:solidFill>
              </a:rPr>
              <a:t>While watching, keep in mind the predictions that you made. </a:t>
            </a:r>
          </a:p>
          <a:p>
            <a:pPr marL="342900" indent="-342900">
              <a:buFont typeface="Arial" panose="020B0604020202020204" pitchFamily="34" charset="0"/>
              <a:buChar char="•"/>
            </a:pPr>
            <a:r>
              <a:rPr lang="en-US" sz="2000" dirty="0">
                <a:solidFill>
                  <a:schemeClr val="bg1"/>
                </a:solidFill>
              </a:rPr>
              <a:t>Do these students show the same thinking that you expected?</a:t>
            </a:r>
          </a:p>
          <a:p>
            <a:pPr marL="342900" indent="-342900">
              <a:buFont typeface="Arial" panose="020B0604020202020204" pitchFamily="34" charset="0"/>
              <a:buChar char="•"/>
            </a:pPr>
            <a:r>
              <a:rPr lang="en-US" sz="2000" dirty="0">
                <a:solidFill>
                  <a:schemeClr val="bg1"/>
                </a:solidFill>
              </a:rPr>
              <a:t>What strikes you about the responses and reasoning from these students?</a:t>
            </a:r>
          </a:p>
        </p:txBody>
      </p:sp>
      <p:pic>
        <p:nvPicPr>
          <p:cNvPr id="4" name="Picture 3">
            <a:extLst>
              <a:ext uri="{FF2B5EF4-FFF2-40B4-BE49-F238E27FC236}">
                <a16:creationId xmlns:a16="http://schemas.microsoft.com/office/drawing/2014/main" id="{3D854341-330B-2E49-B8DC-5DCE91A39B3C}"/>
              </a:ext>
            </a:extLst>
          </p:cNvPr>
          <p:cNvPicPr>
            <a:picLocks noChangeAspect="1"/>
          </p:cNvPicPr>
          <p:nvPr/>
        </p:nvPicPr>
        <p:blipFill rotWithShape="1">
          <a:blip r:embed="rId4"/>
          <a:srcRect t="925" b="3184"/>
          <a:stretch/>
        </p:blipFill>
        <p:spPr>
          <a:xfrm>
            <a:off x="0" y="864986"/>
            <a:ext cx="9144000" cy="4549974"/>
          </a:xfrm>
          <a:prstGeom prst="rect">
            <a:avLst/>
          </a:prstGeom>
        </p:spPr>
      </p:pic>
    </p:spTree>
    <p:extLst>
      <p:ext uri="{BB962C8B-B14F-4D97-AF65-F5344CB8AC3E}">
        <p14:creationId xmlns:p14="http://schemas.microsoft.com/office/powerpoint/2010/main" val="361536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10410D21-131C-7547-A35F-6AED40CC11C0}"/>
              </a:ext>
            </a:extLst>
          </p:cNvPr>
          <p:cNvSpPr txBox="1"/>
          <p:nvPr/>
        </p:nvSpPr>
        <p:spPr>
          <a:xfrm>
            <a:off x="7398349" y="6306365"/>
            <a:ext cx="1584369" cy="246221"/>
          </a:xfrm>
          <a:prstGeom prst="rect">
            <a:avLst/>
          </a:prstGeom>
          <a:noFill/>
        </p:spPr>
        <p:txBody>
          <a:bodyPr wrap="square" rtlCol="0">
            <a:spAutoFit/>
          </a:bodyPr>
          <a:lstStyle/>
          <a:p>
            <a:r>
              <a:rPr lang="en-US" sz="1000" dirty="0">
                <a:solidFill>
                  <a:schemeClr val="bg1"/>
                </a:solidFill>
                <a:hlinkClick r:id="rId3">
                  <a:extLst>
                    <a:ext uri="{A12FA001-AC4F-418D-AE19-62706E023703}">
                      <ahyp:hlinkClr xmlns:ahyp="http://schemas.microsoft.com/office/drawing/2018/hyperlinkcolor" val="tx"/>
                    </a:ext>
                  </a:extLst>
                </a:hlinkClick>
              </a:rPr>
              <a:t>Link to Behr et al</a:t>
            </a:r>
            <a:endParaRPr lang="en-US" sz="1000" dirty="0">
              <a:solidFill>
                <a:schemeClr val="bg1"/>
              </a:solidFill>
            </a:endParaRPr>
          </a:p>
        </p:txBody>
      </p:sp>
      <p:pic>
        <p:nvPicPr>
          <p:cNvPr id="6" name="Picture 5">
            <a:extLst>
              <a:ext uri="{FF2B5EF4-FFF2-40B4-BE49-F238E27FC236}">
                <a16:creationId xmlns:a16="http://schemas.microsoft.com/office/drawing/2014/main" id="{B849B985-BDD6-0149-87D1-03A9EA25A8E5}"/>
              </a:ext>
            </a:extLst>
          </p:cNvPr>
          <p:cNvPicPr>
            <a:picLocks noChangeAspect="1"/>
          </p:cNvPicPr>
          <p:nvPr/>
        </p:nvPicPr>
        <p:blipFill>
          <a:blip r:embed="rId4"/>
          <a:stretch>
            <a:fillRect/>
          </a:stretch>
        </p:blipFill>
        <p:spPr>
          <a:xfrm>
            <a:off x="127428" y="185737"/>
            <a:ext cx="4115960" cy="5243513"/>
          </a:xfrm>
          <a:prstGeom prst="rect">
            <a:avLst/>
          </a:prstGeom>
        </p:spPr>
      </p:pic>
      <p:pic>
        <p:nvPicPr>
          <p:cNvPr id="8" name="Picture 7">
            <a:extLst>
              <a:ext uri="{FF2B5EF4-FFF2-40B4-BE49-F238E27FC236}">
                <a16:creationId xmlns:a16="http://schemas.microsoft.com/office/drawing/2014/main" id="{D01CFAAB-A642-1F46-933F-5C5CB4DB0AD5}"/>
              </a:ext>
            </a:extLst>
          </p:cNvPr>
          <p:cNvPicPr>
            <a:picLocks noChangeAspect="1"/>
          </p:cNvPicPr>
          <p:nvPr/>
        </p:nvPicPr>
        <p:blipFill rotWithShape="1">
          <a:blip r:embed="rId5"/>
          <a:srcRect b="1202"/>
          <a:stretch/>
        </p:blipFill>
        <p:spPr>
          <a:xfrm>
            <a:off x="4372618" y="185737"/>
            <a:ext cx="4610100" cy="5872163"/>
          </a:xfrm>
          <a:prstGeom prst="rect">
            <a:avLst/>
          </a:prstGeom>
        </p:spPr>
      </p:pic>
    </p:spTree>
    <p:extLst>
      <p:ext uri="{BB962C8B-B14F-4D97-AF65-F5344CB8AC3E}">
        <p14:creationId xmlns:p14="http://schemas.microsoft.com/office/powerpoint/2010/main" val="3209457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0AB5D57-98E9-AE45-A80E-E000A6531A86}"/>
              </a:ext>
            </a:extLst>
          </p:cNvPr>
          <p:cNvSpPr txBox="1"/>
          <p:nvPr/>
        </p:nvSpPr>
        <p:spPr>
          <a:xfrm>
            <a:off x="453181" y="2150306"/>
            <a:ext cx="8472489" cy="3785652"/>
          </a:xfrm>
          <a:prstGeom prst="rect">
            <a:avLst/>
          </a:prstGeom>
          <a:noFill/>
        </p:spPr>
        <p:txBody>
          <a:bodyPr wrap="square" rtlCol="0">
            <a:spAutoFit/>
          </a:bodyPr>
          <a:lstStyle/>
          <a:p>
            <a:r>
              <a:rPr lang="en-US" sz="2000" dirty="0">
                <a:solidFill>
                  <a:schemeClr val="bg1"/>
                </a:solidFill>
              </a:rPr>
              <a:t>Towards the end of the video, B-May describes how she would find the number of blue sticks in the 999</a:t>
            </a:r>
            <a:r>
              <a:rPr lang="en-US" sz="2000" baseline="30000" dirty="0">
                <a:solidFill>
                  <a:schemeClr val="bg1"/>
                </a:solidFill>
              </a:rPr>
              <a:t>th</a:t>
            </a:r>
            <a:r>
              <a:rPr lang="en-US" sz="2000" dirty="0">
                <a:solidFill>
                  <a:schemeClr val="bg1"/>
                </a:solidFill>
              </a:rPr>
              <a:t> shape saying, “You times it by two and then plus one”.</a:t>
            </a:r>
          </a:p>
          <a:p>
            <a:endParaRPr lang="en-US" sz="2000" dirty="0">
              <a:solidFill>
                <a:schemeClr val="bg1"/>
              </a:solidFill>
            </a:endParaRPr>
          </a:p>
          <a:p>
            <a:r>
              <a:rPr lang="en-US" sz="2000" dirty="0">
                <a:solidFill>
                  <a:schemeClr val="bg1"/>
                </a:solidFill>
              </a:rPr>
              <a:t>An interpretation of Dave Hewitt’s article might be that she has identified the structure that generates the sequence, and so has carried out some of the algebra without recording it as an algebraic statement.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To what extent do you agree with this interpretation?</a:t>
            </a:r>
          </a:p>
          <a:p>
            <a:pPr marL="342900" indent="-342900">
              <a:buFont typeface="Arial" panose="020B0604020202020204" pitchFamily="34" charset="0"/>
              <a:buChar char="•"/>
            </a:pPr>
            <a:r>
              <a:rPr lang="en-US" sz="2000" dirty="0">
                <a:solidFill>
                  <a:schemeClr val="bg1"/>
                </a:solidFill>
              </a:rPr>
              <a:t>How different is B-May’s statement “you times it by two and then plus one” to an algebraic way of recording this such as 2</a:t>
            </a:r>
            <a:r>
              <a:rPr lang="en-US" sz="2000" i="1" dirty="0">
                <a:solidFill>
                  <a:schemeClr val="bg1"/>
                </a:solidFill>
              </a:rPr>
              <a:t>n</a:t>
            </a:r>
            <a:r>
              <a:rPr lang="en-US" sz="2000" dirty="0">
                <a:solidFill>
                  <a:schemeClr val="bg1"/>
                </a:solidFill>
              </a:rPr>
              <a:t> + 1? In what ways is it different?</a:t>
            </a:r>
          </a:p>
        </p:txBody>
      </p:sp>
      <p:grpSp>
        <p:nvGrpSpPr>
          <p:cNvPr id="6" name="Group 5">
            <a:extLst>
              <a:ext uri="{FF2B5EF4-FFF2-40B4-BE49-F238E27FC236}">
                <a16:creationId xmlns:a16="http://schemas.microsoft.com/office/drawing/2014/main" id="{0B090C0E-ADD5-6B43-AD62-AE5E636E5901}"/>
              </a:ext>
            </a:extLst>
          </p:cNvPr>
          <p:cNvGrpSpPr/>
          <p:nvPr/>
        </p:nvGrpSpPr>
        <p:grpSpPr>
          <a:xfrm>
            <a:off x="2321169" y="618977"/>
            <a:ext cx="4501661" cy="1088345"/>
            <a:chOff x="2377440" y="604910"/>
            <a:chExt cx="4501661" cy="1088345"/>
          </a:xfrm>
        </p:grpSpPr>
        <p:pic>
          <p:nvPicPr>
            <p:cNvPr id="4" name="Picture 3">
              <a:extLst>
                <a:ext uri="{FF2B5EF4-FFF2-40B4-BE49-F238E27FC236}">
                  <a16:creationId xmlns:a16="http://schemas.microsoft.com/office/drawing/2014/main" id="{F5A4B202-7007-9F45-A720-C1C5E0BFA2B8}"/>
                </a:ext>
              </a:extLst>
            </p:cNvPr>
            <p:cNvPicPr>
              <a:picLocks noChangeAspect="1"/>
            </p:cNvPicPr>
            <p:nvPr/>
          </p:nvPicPr>
          <p:blipFill rotWithShape="1">
            <a:blip r:embed="rId3"/>
            <a:srcRect l="4522" t="69732" r="58250" b="3205"/>
            <a:stretch/>
          </p:blipFill>
          <p:spPr>
            <a:xfrm>
              <a:off x="5134708" y="604911"/>
              <a:ext cx="1744393" cy="1083212"/>
            </a:xfrm>
            <a:prstGeom prst="rect">
              <a:avLst/>
            </a:prstGeom>
            <a:ln w="38100">
              <a:solidFill>
                <a:schemeClr val="bg1"/>
              </a:solidFill>
            </a:ln>
          </p:spPr>
        </p:pic>
        <p:pic>
          <p:nvPicPr>
            <p:cNvPr id="3" name="Picture 2">
              <a:extLst>
                <a:ext uri="{FF2B5EF4-FFF2-40B4-BE49-F238E27FC236}">
                  <a16:creationId xmlns:a16="http://schemas.microsoft.com/office/drawing/2014/main" id="{10C7C41A-64C1-1F45-BDDE-850CD35D149E}"/>
                </a:ext>
              </a:extLst>
            </p:cNvPr>
            <p:cNvPicPr>
              <a:picLocks noChangeAspect="1"/>
            </p:cNvPicPr>
            <p:nvPr/>
          </p:nvPicPr>
          <p:blipFill>
            <a:blip r:embed="rId4"/>
            <a:stretch>
              <a:fillRect/>
            </a:stretch>
          </p:blipFill>
          <p:spPr>
            <a:xfrm>
              <a:off x="3555501" y="604911"/>
              <a:ext cx="1190196" cy="1083212"/>
            </a:xfrm>
            <a:prstGeom prst="rect">
              <a:avLst/>
            </a:prstGeom>
            <a:ln w="38100">
              <a:solidFill>
                <a:srgbClr val="FFFFFF"/>
              </a:solidFill>
            </a:ln>
          </p:spPr>
        </p:pic>
        <p:pic>
          <p:nvPicPr>
            <p:cNvPr id="5" name="Picture 4">
              <a:extLst>
                <a:ext uri="{FF2B5EF4-FFF2-40B4-BE49-F238E27FC236}">
                  <a16:creationId xmlns:a16="http://schemas.microsoft.com/office/drawing/2014/main" id="{B4C6D38C-0629-D24B-8157-D39AFDE9E9D9}"/>
                </a:ext>
              </a:extLst>
            </p:cNvPr>
            <p:cNvPicPr>
              <a:picLocks noChangeAspect="1"/>
            </p:cNvPicPr>
            <p:nvPr/>
          </p:nvPicPr>
          <p:blipFill>
            <a:blip r:embed="rId5"/>
            <a:stretch>
              <a:fillRect/>
            </a:stretch>
          </p:blipFill>
          <p:spPr>
            <a:xfrm>
              <a:off x="2377440" y="604910"/>
              <a:ext cx="789050" cy="1088345"/>
            </a:xfrm>
            <a:prstGeom prst="rect">
              <a:avLst/>
            </a:prstGeom>
            <a:ln w="38100">
              <a:solidFill>
                <a:srgbClr val="FFFFFF"/>
              </a:solidFill>
            </a:ln>
          </p:spPr>
        </p:pic>
      </p:grpSp>
    </p:spTree>
    <p:extLst>
      <p:ext uri="{BB962C8B-B14F-4D97-AF65-F5344CB8AC3E}">
        <p14:creationId xmlns:p14="http://schemas.microsoft.com/office/powerpoint/2010/main" val="386058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BC5211-DB44-0B42-8EBF-DDBA8AB40F37}"/>
              </a:ext>
            </a:extLst>
          </p:cNvPr>
          <p:cNvSpPr txBox="1"/>
          <p:nvPr/>
        </p:nvSpPr>
        <p:spPr>
          <a:xfrm>
            <a:off x="7165910" y="6509271"/>
            <a:ext cx="2096867" cy="246221"/>
          </a:xfrm>
          <a:prstGeom prst="rect">
            <a:avLst/>
          </a:prstGeom>
          <a:noFill/>
        </p:spPr>
        <p:txBody>
          <a:bodyPr wrap="square" rtlCol="0">
            <a:spAutoFit/>
          </a:bodyPr>
          <a:lstStyle/>
          <a:p>
            <a:r>
              <a:rPr lang="en-US" sz="1000" dirty="0">
                <a:solidFill>
                  <a:schemeClr val="bg1"/>
                </a:solidFill>
                <a:hlinkClick r:id="rId3">
                  <a:extLst>
                    <a:ext uri="{A12FA001-AC4F-418D-AE19-62706E023703}">
                      <ahyp:hlinkClr xmlns:ahyp="http://schemas.microsoft.com/office/drawing/2018/hyperlinkcolor" val="tx"/>
                    </a:ext>
                  </a:extLst>
                </a:hlinkClick>
              </a:rPr>
              <a:t>Link to Expressing Generality</a:t>
            </a:r>
            <a:endParaRPr lang="en-US" sz="1000" dirty="0">
              <a:solidFill>
                <a:schemeClr val="bg1"/>
              </a:solidFill>
            </a:endParaRPr>
          </a:p>
        </p:txBody>
      </p:sp>
      <p:sp>
        <p:nvSpPr>
          <p:cNvPr id="5" name="Rectangle 4">
            <a:extLst>
              <a:ext uri="{FF2B5EF4-FFF2-40B4-BE49-F238E27FC236}">
                <a16:creationId xmlns:a16="http://schemas.microsoft.com/office/drawing/2014/main" id="{05652E95-9417-0C48-89DA-2058E8E4DBBE}"/>
              </a:ext>
            </a:extLst>
          </p:cNvPr>
          <p:cNvSpPr/>
          <p:nvPr/>
        </p:nvSpPr>
        <p:spPr>
          <a:xfrm>
            <a:off x="290634" y="154982"/>
            <a:ext cx="8295428" cy="1477328"/>
          </a:xfrm>
          <a:prstGeom prst="rect">
            <a:avLst/>
          </a:prstGeom>
        </p:spPr>
        <p:txBody>
          <a:bodyPr wrap="square">
            <a:spAutoFit/>
          </a:bodyPr>
          <a:lstStyle/>
          <a:p>
            <a:r>
              <a:rPr lang="en-US" dirty="0">
                <a:solidFill>
                  <a:schemeClr val="bg1"/>
                </a:solidFill>
              </a:rPr>
              <a:t>When working with linear sequences, students commonly identify the term-to-term rule rather than the ‘functional’ position-to-term rule.</a:t>
            </a:r>
          </a:p>
          <a:p>
            <a:r>
              <a:rPr lang="en-US" dirty="0">
                <a:solidFill>
                  <a:schemeClr val="bg1"/>
                </a:solidFill>
              </a:rPr>
              <a:t>The functional rule is an expression of generality, a description of a structure that fits every term in a sequence.</a:t>
            </a:r>
          </a:p>
          <a:p>
            <a:endParaRPr lang="en-US" dirty="0">
              <a:solidFill>
                <a:schemeClr val="bg1"/>
              </a:solidFill>
            </a:endParaRPr>
          </a:p>
        </p:txBody>
      </p:sp>
      <p:pic>
        <p:nvPicPr>
          <p:cNvPr id="6" name="Picture 5">
            <a:extLst>
              <a:ext uri="{FF2B5EF4-FFF2-40B4-BE49-F238E27FC236}">
                <a16:creationId xmlns:a16="http://schemas.microsoft.com/office/drawing/2014/main" id="{C17F59E9-B441-1D4C-AF1F-5B3798C0F749}"/>
              </a:ext>
            </a:extLst>
          </p:cNvPr>
          <p:cNvPicPr>
            <a:picLocks noChangeAspect="1"/>
          </p:cNvPicPr>
          <p:nvPr/>
        </p:nvPicPr>
        <p:blipFill>
          <a:blip r:embed="rId4"/>
          <a:stretch>
            <a:fillRect/>
          </a:stretch>
        </p:blipFill>
        <p:spPr>
          <a:xfrm>
            <a:off x="432391" y="1461829"/>
            <a:ext cx="6028129" cy="4579509"/>
          </a:xfrm>
          <a:prstGeom prst="rect">
            <a:avLst/>
          </a:prstGeom>
        </p:spPr>
      </p:pic>
      <p:sp>
        <p:nvSpPr>
          <p:cNvPr id="9" name="TextBox 8">
            <a:extLst>
              <a:ext uri="{FF2B5EF4-FFF2-40B4-BE49-F238E27FC236}">
                <a16:creationId xmlns:a16="http://schemas.microsoft.com/office/drawing/2014/main" id="{18621216-1EED-C24E-B68D-9CEE7307C892}"/>
              </a:ext>
            </a:extLst>
          </p:cNvPr>
          <p:cNvSpPr txBox="1"/>
          <p:nvPr/>
        </p:nvSpPr>
        <p:spPr>
          <a:xfrm>
            <a:off x="6602277" y="2546711"/>
            <a:ext cx="2278251" cy="2031325"/>
          </a:xfrm>
          <a:prstGeom prst="rect">
            <a:avLst/>
          </a:prstGeom>
          <a:noFill/>
        </p:spPr>
        <p:txBody>
          <a:bodyPr wrap="square" rtlCol="0">
            <a:spAutoFit/>
          </a:bodyPr>
          <a:lstStyle/>
          <a:p>
            <a:r>
              <a:rPr lang="en-US" dirty="0">
                <a:solidFill>
                  <a:schemeClr val="bg1"/>
                </a:solidFill>
              </a:rPr>
              <a:t>How long do you typically spend with students exploring and describing structures in words, before expressing them symbolically?</a:t>
            </a:r>
          </a:p>
        </p:txBody>
      </p:sp>
      <p:pic>
        <p:nvPicPr>
          <p:cNvPr id="7" name="Picture 6">
            <a:extLst>
              <a:ext uri="{FF2B5EF4-FFF2-40B4-BE49-F238E27FC236}">
                <a16:creationId xmlns:a16="http://schemas.microsoft.com/office/drawing/2014/main" id="{390D849A-DF6C-3E4A-99DC-5F7A1A6F510B}"/>
              </a:ext>
            </a:extLst>
          </p:cNvPr>
          <p:cNvPicPr>
            <a:picLocks noChangeAspect="1"/>
          </p:cNvPicPr>
          <p:nvPr/>
        </p:nvPicPr>
        <p:blipFill>
          <a:blip r:embed="rId4"/>
          <a:stretch>
            <a:fillRect/>
          </a:stretch>
        </p:blipFill>
        <p:spPr>
          <a:xfrm>
            <a:off x="-386511" y="-675861"/>
            <a:ext cx="9917021" cy="7533861"/>
          </a:xfrm>
          <a:prstGeom prst="rect">
            <a:avLst/>
          </a:prstGeom>
        </p:spPr>
      </p:pic>
    </p:spTree>
    <p:extLst>
      <p:ext uri="{BB962C8B-B14F-4D97-AF65-F5344CB8AC3E}">
        <p14:creationId xmlns:p14="http://schemas.microsoft.com/office/powerpoint/2010/main" val="118966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ppt_x</p:attrName>
                                        </p:attrNameLst>
                                      </p:cBhvr>
                                      <p:tavLst>
                                        <p:tav tm="0">
                                          <p:val>
                                            <p:fltVal val="0.5"/>
                                          </p:val>
                                        </p:tav>
                                        <p:tav tm="100000">
                                          <p:val>
                                            <p:strVal val="#ppt_x"/>
                                          </p:val>
                                        </p:tav>
                                      </p:tavLst>
                                    </p:anim>
                                    <p:anim calcmode="lin" valueType="num">
                                      <p:cBhvr>
                                        <p:cTn id="10"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xit" presetSubtype="32" fill="hold" nodeType="clickEffect">
                                  <p:stCondLst>
                                    <p:cond delay="0"/>
                                  </p:stCondLst>
                                  <p:childTnLst>
                                    <p:anim calcmode="lin" valueType="num">
                                      <p:cBhvr>
                                        <p:cTn id="14" dur="500"/>
                                        <p:tgtEl>
                                          <p:spTgt spid="7"/>
                                        </p:tgtEl>
                                        <p:attrNameLst>
                                          <p:attrName>ppt_w</p:attrName>
                                        </p:attrNameLst>
                                      </p:cBhvr>
                                      <p:tavLst>
                                        <p:tav tm="0">
                                          <p:val>
                                            <p:strVal val="ppt_w"/>
                                          </p:val>
                                        </p:tav>
                                        <p:tav tm="100000">
                                          <p:val>
                                            <p:fltVal val="0"/>
                                          </p:val>
                                        </p:tav>
                                      </p:tavLst>
                                    </p:anim>
                                    <p:anim calcmode="lin" valueType="num">
                                      <p:cBhvr>
                                        <p:cTn id="15" dur="500"/>
                                        <p:tgtEl>
                                          <p:spTgt spid="7"/>
                                        </p:tgtEl>
                                        <p:attrNameLst>
                                          <p:attrName>ppt_h</p:attrName>
                                        </p:attrNameLst>
                                      </p:cBhvr>
                                      <p:tavLst>
                                        <p:tav tm="0">
                                          <p:val>
                                            <p:strVal val="ppt_h"/>
                                          </p:val>
                                        </p:tav>
                                        <p:tav tm="100000">
                                          <p:val>
                                            <p:fltVal val="0"/>
                                          </p:val>
                                        </p:tav>
                                      </p:tavLst>
                                    </p:anim>
                                    <p:set>
                                      <p:cBhvr>
                                        <p:cTn id="1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B9EB6A-820D-5545-807A-E30742EE4BA6}"/>
              </a:ext>
            </a:extLst>
          </p:cNvPr>
          <p:cNvPicPr>
            <a:picLocks noChangeAspect="1"/>
          </p:cNvPicPr>
          <p:nvPr/>
        </p:nvPicPr>
        <p:blipFill>
          <a:blip r:embed="rId3"/>
          <a:stretch>
            <a:fillRect/>
          </a:stretch>
        </p:blipFill>
        <p:spPr>
          <a:xfrm>
            <a:off x="722124" y="292172"/>
            <a:ext cx="7159386" cy="5938145"/>
          </a:xfrm>
          <a:prstGeom prst="rect">
            <a:avLst/>
          </a:prstGeom>
        </p:spPr>
      </p:pic>
      <p:sp>
        <p:nvSpPr>
          <p:cNvPr id="6" name="Rounded Rectangle 5">
            <a:extLst>
              <a:ext uri="{FF2B5EF4-FFF2-40B4-BE49-F238E27FC236}">
                <a16:creationId xmlns:a16="http://schemas.microsoft.com/office/drawing/2014/main" id="{1863FED8-E482-9848-BC31-49FA124C480D}"/>
              </a:ext>
            </a:extLst>
          </p:cNvPr>
          <p:cNvSpPr/>
          <p:nvPr/>
        </p:nvSpPr>
        <p:spPr>
          <a:xfrm>
            <a:off x="914399" y="5656879"/>
            <a:ext cx="6307810" cy="573438"/>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AA6E5C-D3A6-6F47-9DA1-4FE5C4F6003E}"/>
              </a:ext>
            </a:extLst>
          </p:cNvPr>
          <p:cNvSpPr txBox="1"/>
          <p:nvPr/>
        </p:nvSpPr>
        <p:spPr>
          <a:xfrm>
            <a:off x="6425356" y="6230317"/>
            <a:ext cx="1593706" cy="246221"/>
          </a:xfrm>
          <a:prstGeom prst="rect">
            <a:avLst/>
          </a:prstGeom>
          <a:noFill/>
        </p:spPr>
        <p:txBody>
          <a:bodyPr wrap="none" rtlCol="0">
            <a:spAutoFit/>
          </a:bodyPr>
          <a:lstStyle/>
          <a:p>
            <a:r>
              <a:rPr lang="en-US" sz="1000" dirty="0">
                <a:solidFill>
                  <a:schemeClr val="bg1"/>
                </a:solidFill>
                <a:hlinkClick r:id="rId4">
                  <a:extLst>
                    <a:ext uri="{A12FA001-AC4F-418D-AE19-62706E023703}">
                      <ahyp:hlinkClr xmlns:ahyp="http://schemas.microsoft.com/office/drawing/2018/hyperlinkcolor" val="tx"/>
                    </a:ext>
                  </a:extLst>
                </a:hlinkClick>
              </a:rPr>
              <a:t>Link to Core Concept 4.1</a:t>
            </a:r>
            <a:endParaRPr lang="en-US" sz="1000" dirty="0">
              <a:solidFill>
                <a:schemeClr val="bg1"/>
              </a:solidFill>
            </a:endParaRPr>
          </a:p>
        </p:txBody>
      </p:sp>
    </p:spTree>
    <p:extLst>
      <p:ext uri="{BB962C8B-B14F-4D97-AF65-F5344CB8AC3E}">
        <p14:creationId xmlns:p14="http://schemas.microsoft.com/office/powerpoint/2010/main" val="250017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9AB8D4-0F46-8944-8249-67490404DAF4}"/>
              </a:ext>
            </a:extLst>
          </p:cNvPr>
          <p:cNvSpPr/>
          <p:nvPr/>
        </p:nvSpPr>
        <p:spPr>
          <a:xfrm>
            <a:off x="343298" y="4792851"/>
            <a:ext cx="8457403" cy="1400383"/>
          </a:xfrm>
          <a:prstGeom prst="rect">
            <a:avLst/>
          </a:prstGeom>
        </p:spPr>
        <p:txBody>
          <a:bodyPr wrap="square">
            <a:spAutoFit/>
          </a:bodyPr>
          <a:lstStyle/>
          <a:p>
            <a:pPr>
              <a:spcAft>
                <a:spcPts val="600"/>
              </a:spcAft>
            </a:pPr>
            <a:r>
              <a:rPr lang="en-US" sz="2000" dirty="0">
                <a:solidFill>
                  <a:schemeClr val="bg1"/>
                </a:solidFill>
              </a:rPr>
              <a:t>These tasks are taken from the NCETM’s Secondary PD Materials.</a:t>
            </a:r>
          </a:p>
          <a:p>
            <a:pPr>
              <a:spcAft>
                <a:spcPts val="600"/>
              </a:spcAft>
            </a:pPr>
            <a:r>
              <a:rPr lang="en-US" sz="2000" dirty="0">
                <a:solidFill>
                  <a:schemeClr val="bg1"/>
                </a:solidFill>
              </a:rPr>
              <a:t>Do you think that working on these tasks, and others like them, might support your students in understanding the structures and </a:t>
            </a:r>
            <a:r>
              <a:rPr lang="en-US" sz="2000" dirty="0" err="1">
                <a:solidFill>
                  <a:schemeClr val="bg1"/>
                </a:solidFill>
              </a:rPr>
              <a:t>generalisation</a:t>
            </a:r>
            <a:r>
              <a:rPr lang="en-US" sz="2000" dirty="0">
                <a:solidFill>
                  <a:schemeClr val="bg1"/>
                </a:solidFill>
              </a:rPr>
              <a:t> used when working on linear sequences?</a:t>
            </a:r>
          </a:p>
        </p:txBody>
      </p:sp>
      <p:pic>
        <p:nvPicPr>
          <p:cNvPr id="5" name="Picture 4">
            <a:extLst>
              <a:ext uri="{FF2B5EF4-FFF2-40B4-BE49-F238E27FC236}">
                <a16:creationId xmlns:a16="http://schemas.microsoft.com/office/drawing/2014/main" id="{8391E364-909B-B44C-BB32-CBA4E29D5302}"/>
              </a:ext>
            </a:extLst>
          </p:cNvPr>
          <p:cNvPicPr>
            <a:picLocks noChangeAspect="1"/>
          </p:cNvPicPr>
          <p:nvPr/>
        </p:nvPicPr>
        <p:blipFill>
          <a:blip r:embed="rId3"/>
          <a:stretch>
            <a:fillRect/>
          </a:stretch>
        </p:blipFill>
        <p:spPr>
          <a:xfrm>
            <a:off x="79828" y="76316"/>
            <a:ext cx="4859719" cy="4450885"/>
          </a:xfrm>
          <a:prstGeom prst="rect">
            <a:avLst/>
          </a:prstGeom>
        </p:spPr>
      </p:pic>
      <p:pic>
        <p:nvPicPr>
          <p:cNvPr id="6" name="Picture 5">
            <a:extLst>
              <a:ext uri="{FF2B5EF4-FFF2-40B4-BE49-F238E27FC236}">
                <a16:creationId xmlns:a16="http://schemas.microsoft.com/office/drawing/2014/main" id="{04E9FAD3-750B-694B-B3A1-3093DE2E72CB}"/>
              </a:ext>
            </a:extLst>
          </p:cNvPr>
          <p:cNvPicPr>
            <a:picLocks noChangeAspect="1"/>
          </p:cNvPicPr>
          <p:nvPr/>
        </p:nvPicPr>
        <p:blipFill>
          <a:blip r:embed="rId4"/>
          <a:stretch>
            <a:fillRect/>
          </a:stretch>
        </p:blipFill>
        <p:spPr>
          <a:xfrm>
            <a:off x="4967796" y="76316"/>
            <a:ext cx="4096376" cy="2452607"/>
          </a:xfrm>
          <a:prstGeom prst="rect">
            <a:avLst/>
          </a:prstGeom>
        </p:spPr>
      </p:pic>
      <p:sp>
        <p:nvSpPr>
          <p:cNvPr id="7" name="TextBox 6">
            <a:extLst>
              <a:ext uri="{FF2B5EF4-FFF2-40B4-BE49-F238E27FC236}">
                <a16:creationId xmlns:a16="http://schemas.microsoft.com/office/drawing/2014/main" id="{B3941379-8D1C-6441-9FA0-123D9E43033D}"/>
              </a:ext>
            </a:extLst>
          </p:cNvPr>
          <p:cNvSpPr txBox="1"/>
          <p:nvPr/>
        </p:nvSpPr>
        <p:spPr>
          <a:xfrm>
            <a:off x="7015984" y="6212663"/>
            <a:ext cx="1593706" cy="246221"/>
          </a:xfrm>
          <a:prstGeom prst="rect">
            <a:avLst/>
          </a:prstGeom>
          <a:noFill/>
        </p:spPr>
        <p:txBody>
          <a:bodyPr wrap="none" rtlCol="0">
            <a:spAutoFit/>
          </a:bodyPr>
          <a:lstStyle/>
          <a:p>
            <a:r>
              <a:rPr lang="en-US" sz="1000" dirty="0">
                <a:solidFill>
                  <a:schemeClr val="bg1"/>
                </a:solidFill>
                <a:hlinkClick r:id="rId5">
                  <a:extLst>
                    <a:ext uri="{A12FA001-AC4F-418D-AE19-62706E023703}">
                      <ahyp:hlinkClr xmlns:ahyp="http://schemas.microsoft.com/office/drawing/2018/hyperlinkcolor" val="tx"/>
                    </a:ext>
                  </a:extLst>
                </a:hlinkClick>
              </a:rPr>
              <a:t>Link to Core Concept 4.1</a:t>
            </a:r>
            <a:endParaRPr lang="en-US" sz="1000" dirty="0">
              <a:solidFill>
                <a:schemeClr val="bg1"/>
              </a:solidFill>
            </a:endParaRPr>
          </a:p>
        </p:txBody>
      </p:sp>
    </p:spTree>
    <p:extLst>
      <p:ext uri="{BB962C8B-B14F-4D97-AF65-F5344CB8AC3E}">
        <p14:creationId xmlns:p14="http://schemas.microsoft.com/office/powerpoint/2010/main" val="4050580362"/>
      </p:ext>
    </p:extLst>
  </p:cSld>
  <p:clrMapOvr>
    <a:masterClrMapping/>
  </p:clrMapOvr>
</p:sld>
</file>

<file path=ppt/theme/theme1.xml><?xml version="1.0" encoding="utf-8"?>
<a:theme xmlns:a="http://schemas.openxmlformats.org/drawingml/2006/main" name="NCETM NCP (B) PowerPoint Template Theme">
  <a:themeElements>
    <a:clrScheme name="NCETM NCP Projects 2019-20">
      <a:dk1>
        <a:sysClr val="windowText" lastClr="000000"/>
      </a:dk1>
      <a:lt1>
        <a:sysClr val="window" lastClr="FFFFFF"/>
      </a:lt1>
      <a:dk2>
        <a:srgbClr val="373545"/>
      </a:dk2>
      <a:lt2>
        <a:srgbClr val="CEDBE6"/>
      </a:lt2>
      <a:accent1>
        <a:srgbClr val="4598B6"/>
      </a:accent1>
      <a:accent2>
        <a:srgbClr val="82CBDD"/>
      </a:accent2>
      <a:accent3>
        <a:srgbClr val="C8E2E8"/>
      </a:accent3>
      <a:accent4>
        <a:srgbClr val="C8C5AC"/>
      </a:accent4>
      <a:accent5>
        <a:srgbClr val="FDBB2F"/>
      </a:accent5>
      <a:accent6>
        <a:srgbClr val="F05843"/>
      </a:accent6>
      <a:hlink>
        <a:srgbClr val="0066FF"/>
      </a:hlink>
      <a:folHlink>
        <a:srgbClr val="0066FF"/>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D1BAE5ADB25440B67354EBD02D5510" ma:contentTypeVersion="13" ma:contentTypeDescription="Create a new document." ma:contentTypeScope="" ma:versionID="64c65d30751a2f934f6c3aec3326acfe">
  <xsd:schema xmlns:xsd="http://www.w3.org/2001/XMLSchema" xmlns:xs="http://www.w3.org/2001/XMLSchema" xmlns:p="http://schemas.microsoft.com/office/2006/metadata/properties" xmlns:ns3="3c072653-a566-48ef-af88-69e39a133ebb" xmlns:ns4="09d9a7cc-457f-4dbd-a357-31398366c862" targetNamespace="http://schemas.microsoft.com/office/2006/metadata/properties" ma:root="true" ma:fieldsID="8d3827dd6a8acdea2b11975c8a77a672" ns3:_="" ns4:_="">
    <xsd:import namespace="3c072653-a566-48ef-af88-69e39a133ebb"/>
    <xsd:import namespace="09d9a7cc-457f-4dbd-a357-31398366c86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72653-a566-48ef-af88-69e39a133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d9a7cc-457f-4dbd-a357-31398366c8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A38D80-F6E2-4AA0-88A3-E92A4EBA43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72653-a566-48ef-af88-69e39a133ebb"/>
    <ds:schemaRef ds:uri="09d9a7cc-457f-4dbd-a357-31398366c8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295E3F-7FC7-4A6A-ABAC-C4EA569994C3}">
  <ds:schemaRefs>
    <ds:schemaRef ds:uri="http://purl.org/dc/elements/1.1/"/>
    <ds:schemaRef ds:uri="http://schemas.microsoft.com/office/2006/metadata/properties"/>
    <ds:schemaRef ds:uri="http://purl.org/dc/terms/"/>
    <ds:schemaRef ds:uri="3c072653-a566-48ef-af88-69e39a133ebb"/>
    <ds:schemaRef ds:uri="http://schemas.microsoft.com/office/2006/documentManagement/types"/>
    <ds:schemaRef ds:uri="http://schemas.microsoft.com/office/infopath/2007/PartnerControls"/>
    <ds:schemaRef ds:uri="09d9a7cc-457f-4dbd-a357-31398366c862"/>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0488754-6368-4A02-8C1F-DE419BC8F0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7564</TotalTime>
  <Words>1671</Words>
  <Application>Microsoft Office PowerPoint</Application>
  <PresentationFormat>On-screen Show (4:3)</PresentationFormat>
  <Paragraphs>110</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Myriad Pro</vt:lpstr>
      <vt:lpstr>NCETM NCP (B) PowerPoint Template Theme</vt:lpstr>
      <vt:lpstr>Sequences: working with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Andrew Young</cp:lastModifiedBy>
  <cp:revision>195</cp:revision>
  <cp:lastPrinted>2020-07-03T13:26:56Z</cp:lastPrinted>
  <dcterms:created xsi:type="dcterms:W3CDTF">2019-09-05T16:09:24Z</dcterms:created>
  <dcterms:modified xsi:type="dcterms:W3CDTF">2020-09-24T11:45:23Z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0x0101003BD1BAE5ADB25440B67354EBD02D5510</vt:lpwstr>
  </property>
</Properties>
</file>