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4"/>
  </p:notesMasterIdLst>
  <p:handoutMasterIdLst>
    <p:handoutMasterId r:id="rId15"/>
  </p:handoutMasterIdLst>
  <p:sldIdLst>
    <p:sldId id="271" r:id="rId5"/>
    <p:sldId id="261" r:id="rId6"/>
    <p:sldId id="267" r:id="rId7"/>
    <p:sldId id="276" r:id="rId8"/>
    <p:sldId id="266" r:id="rId9"/>
    <p:sldId id="275" r:id="rId10"/>
    <p:sldId id="268" r:id="rId11"/>
    <p:sldId id="277"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23" clrIdx="0">
    <p:extLst>
      <p:ext uri="{19B8F6BF-5375-455C-9EA6-DF929625EA0E}">
        <p15:presenceInfo xmlns:p15="http://schemas.microsoft.com/office/powerpoint/2012/main" userId="S::pete.griffin@ncetm.org.uk::c7ebdc85-10aa-4607-9641-92114c84e317" providerId="AD"/>
      </p:ext>
    </p:extLst>
  </p:cmAuthor>
  <p:cmAuthor id="2" name="Perring, Richard" initials="PR" lastIdx="1" clrIdx="1">
    <p:extLst>
      <p:ext uri="{19B8F6BF-5375-455C-9EA6-DF929625EA0E}">
        <p15:presenceInfo xmlns:p15="http://schemas.microsoft.com/office/powerpoint/2012/main" userId="Perring, 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DD225-0EEB-4CDE-BC72-ECE168AA8094}" v="1" dt="2020-09-24T10:48:38.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73655" autoAdjust="0"/>
  </p:normalViewPr>
  <p:slideViewPr>
    <p:cSldViewPr snapToGrid="0">
      <p:cViewPr varScale="1">
        <p:scale>
          <a:sx n="53" d="100"/>
          <a:sy n="53" d="100"/>
        </p:scale>
        <p:origin x="1578"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234DD225-0EEB-4CDE-BC72-ECE168AA8094}"/>
    <pc:docChg chg="modSld">
      <pc:chgData name="Andrew Young" userId="3d7dab09-352b-4858-b937-4a4f8b94e613" providerId="ADAL" clId="{234DD225-0EEB-4CDE-BC72-ECE168AA8094}" dt="2020-09-24T10:48:54.051" v="7" actId="114"/>
      <pc:docMkLst>
        <pc:docMk/>
      </pc:docMkLst>
      <pc:sldChg chg="modSp mod modNotesTx">
        <pc:chgData name="Andrew Young" userId="3d7dab09-352b-4858-b937-4a4f8b94e613" providerId="ADAL" clId="{234DD225-0EEB-4CDE-BC72-ECE168AA8094}" dt="2020-09-24T10:48:54.051" v="7" actId="114"/>
        <pc:sldMkLst>
          <pc:docMk/>
          <pc:sldMk cId="361536016" sldId="267"/>
        </pc:sldMkLst>
        <pc:spChg chg="mod">
          <ac:chgData name="Andrew Young" userId="3d7dab09-352b-4858-b937-4a4f8b94e613" providerId="ADAL" clId="{234DD225-0EEB-4CDE-BC72-ECE168AA8094}" dt="2020-09-24T10:48:40.683" v="4" actId="207"/>
          <ac:spMkLst>
            <pc:docMk/>
            <pc:sldMk cId="361536016" sldId="267"/>
            <ac:spMk id="5" creationId="{1C8B09C8-3B04-F040-BC73-5BC810E912D5}"/>
          </ac:spMkLst>
        </pc:spChg>
      </pc:sldChg>
      <pc:sldChg chg="modNotesTx">
        <pc:chgData name="Andrew Young" userId="3d7dab09-352b-4858-b937-4a4f8b94e613" providerId="ADAL" clId="{234DD225-0EEB-4CDE-BC72-ECE168AA8094}" dt="2020-09-24T10:48:24.465" v="3" actId="20577"/>
        <pc:sldMkLst>
          <pc:docMk/>
          <pc:sldMk cId="334465076"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CPD session focusing on an element of mathematics that students find challenging.</a:t>
            </a:r>
          </a:p>
          <a:p>
            <a:r>
              <a:rPr lang="en-US" dirty="0"/>
              <a:t>This presentation accompanies Video 6 (https://vimeo.com/437148887) from the NCETM’s Mathematical Prompts for Deeper Thinking pages, and focuses on students’ understanding of fractions.</a:t>
            </a:r>
          </a:p>
          <a:p>
            <a:endParaRPr lang="en-US" dirty="0"/>
          </a:p>
          <a:p>
            <a:pPr marL="0" indent="0">
              <a:buFontTx/>
              <a:buNone/>
            </a:pPr>
            <a:r>
              <a:rPr lang="en-US" dirty="0"/>
              <a:t>This workshop might be a part of an input at a department meeting, at a CPD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40 minutes, including the video (which is 5</a:t>
            </a:r>
            <a:r>
              <a:rPr lang="en-US" dirty="0">
                <a:highlight>
                  <a:srgbClr val="FFFF00"/>
                </a:highlight>
              </a:rPr>
              <a:t> minutes and 22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CPD.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to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(Slides 7 and 8) which offer prompts to focus and </a:t>
            </a:r>
            <a:r>
              <a:rPr lang="en-US" dirty="0" err="1"/>
              <a:t>catalyse</a:t>
            </a:r>
            <a:r>
              <a:rPr lang="en-US" dirty="0"/>
              <a:t> discussion and conversation around some of the points that are likely to have been raised by the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7 offers an extract from Nunes and Bryant’s 2009 review of research into students understanding of </a:t>
            </a:r>
            <a:r>
              <a:rPr lang="en-US" i="1" dirty="0"/>
              <a:t>rational numbers and intensive quantities</a:t>
            </a:r>
            <a:r>
              <a:rPr lang="en-US" i="0" dirty="0"/>
              <a:t>. This extract considers the challenges of conceptual understanding and procedural fluency.</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8 gives an extract from a 1981 article by Kath Hart, which reflects on students’ reluctance to multiply with fractions and offers a task from the PD Materials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2.1 Arithmetic procedures from the Secondary Mastery PD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r>
              <a:rPr lang="en-US" dirty="0"/>
              <a:t>Make sure that sufficient time is given for participants to explore the task themselves.</a:t>
            </a:r>
          </a:p>
          <a:p>
            <a:endParaRPr lang="en-US" dirty="0"/>
          </a:p>
          <a:p>
            <a:r>
              <a:rPr lang="en-GB" sz="1200" b="0" i="0" u="none" strike="noStrike" kern="1200" dirty="0">
                <a:solidFill>
                  <a:schemeClr val="tx1"/>
                </a:solidFill>
                <a:effectLst/>
                <a:latin typeface="+mn-lt"/>
                <a:ea typeface="+mn-ea"/>
                <a:cs typeface="+mn-cs"/>
              </a:rPr>
              <a:t>It is important that time is given to discussing what students might do, what their reasoning might be, and to predicting some of the related misconceptions that might be revealed so that participants are able to watch the video with these aspects as a focus.</a:t>
            </a:r>
          </a:p>
          <a:p>
            <a:endParaRPr lang="en-US" dirty="0"/>
          </a:p>
          <a:p>
            <a:r>
              <a:rPr lang="en-US" dirty="0"/>
              <a:t>This task is taken from Page 25 of the NCETM’s Secondary Mastery PD Materials Core Concept 2.1 Arithmetic procedures. There is a link to this document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 </a:t>
            </a:r>
            <a:r>
              <a:rPr lang="en-GB" i="1" dirty="0"/>
              <a:t>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341759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animated </a:t>
            </a:r>
            <a:r>
              <a:rPr lang="en-US" b="0" dirty="0"/>
              <a:t>so that the second bullet pointed prompt is revealed on a 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that Toby and H have written an addition rather than a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Toby explains this by saying (around 3:00) that he knows that addition works in any order (the commutative property), but says “We don’t really know if you can do that with fractions”.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discussion prompt understanding of commutativity is offered on the slide. It’s interesting to note that Toby doesn’t question whether commutativity works for multiplication, but for fractions.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might </a:t>
            </a:r>
            <a:r>
              <a:rPr lang="en-US" b="0" dirty="0" err="1"/>
              <a:t>catalyse</a:t>
            </a:r>
            <a:r>
              <a:rPr lang="en-US" b="0" dirty="0"/>
              <a:t> the discussion between participants to suggest that Toby doesn’t understand that fractions can be interpreted as numbers.</a:t>
            </a:r>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87308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animated </a:t>
            </a:r>
            <a:r>
              <a:rPr lang="en-US" dirty="0"/>
              <a:t>to allow time for participants to think and discuss how they might interpret two thirds, before showing some possible different ways of seeing them (the different ways of interpreting a concept like this are known as ‘subconstructs’).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then like to discuss with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of these subconstructs were evident in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of these subconstructs do you explicitly teach to your classes?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subconstructs in this slide are taken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Silver, Edward &amp; Behr, Merlyn &amp; Post, Thomas &amp; </a:t>
            </a:r>
            <a:r>
              <a:rPr lang="en-US" dirty="0" err="1"/>
              <a:t>Lesh</a:t>
            </a:r>
            <a:r>
              <a:rPr lang="en-US" dirty="0"/>
              <a:t>, Richard. (1983). Rational number concepts.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link to this paper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143126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You might note that the students’ strategy to solve the problems shifts after a while.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The two pairs of students started to reason in different ways about their problem but, (at about 4:00) when Jasmine calculates the two products and sees that they are the same, it might be suggested that their thinking moves from conceptual to procedural in order to reach an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above text is taken from a 2009 review of research around students understanding of rational numbers by Nunes and Bryant. There is a link to the research review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338808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an optional slide</a:t>
            </a:r>
            <a:r>
              <a:rPr lang="en-US" b="0" dirty="0"/>
              <a:t> offering some research conclusions for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animated</a:t>
            </a:r>
            <a:r>
              <a:rPr lang="en-US" b="0" dirty="0"/>
              <a:t> so the example from the NCETM’s Secondary Mastery PD Materials will fly in on a 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extract on the left is taken from a 1981 article in the MA Journal, Maths in School, and is written by Kath Hart about her work using the CSMS tests – a study designed to explore students understanding of different mathematical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extract on the right is again from the 2009 research review by Nunes and Bryant that featured on the previous slide. There is a link to both the article and the research review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the distinction being used here between calculating a multiplier using an additive strategy (the amount of food for a 10cm eel + food for a 10cm eel + food for a 5cm eel, rather than multiplying by a factor of 5/2 or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text gives an interpretation of the article extracts to </a:t>
            </a:r>
            <a:r>
              <a:rPr lang="en-US" b="0" dirty="0" err="1"/>
              <a:t>catalyse</a:t>
            </a:r>
            <a:r>
              <a:rPr lang="en-US" b="0" dirty="0"/>
              <a:t> discussion and exploration with participants, rather than a firm conclusion from the research, so it should be treated as nothing more than a discussion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119235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may be useful to direct participants to the Secondary Mastery PD Materials Core Concept 2.1: Operating on number, pages 24 to 30, or to have those pages printed so that participants are able to work on these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link to the Core Concept document is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9</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  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ncetm.org.uk/media/xhqegzuq/ncetm_ks3_cc_2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3714888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www.researchgate.net/publication/258510439_Rational_number_concep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uffieldfoundation.org/wp-content/uploads/2020/03/P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jstor.org/stable/30213630" TargetMode="External"/><Relationship Id="rId7" Type="http://schemas.openxmlformats.org/officeDocument/2006/relationships/hyperlink" Target="https://www.nuffieldfoundation.org/wp-content/uploads/2020/03/P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ncetm.org.uk/media/xhqegzuq/ncetm_ks3_cc_2_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Half of a third: understanding operations on fractions</a:t>
            </a:r>
          </a:p>
        </p:txBody>
      </p:sp>
    </p:spTree>
    <p:extLst>
      <p:ext uri="{BB962C8B-B14F-4D97-AF65-F5344CB8AC3E}">
        <p14:creationId xmlns:p14="http://schemas.microsoft.com/office/powerpoint/2010/main" val="334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1" y="204257"/>
            <a:ext cx="9143999" cy="1200329"/>
          </a:xfrm>
          <a:prstGeom prst="rect">
            <a:avLst/>
          </a:prstGeom>
          <a:noFill/>
        </p:spPr>
        <p:txBody>
          <a:bodyPr wrap="square" rtlCol="0">
            <a:spAutoFit/>
          </a:bodyPr>
          <a:lstStyle/>
          <a:p>
            <a:r>
              <a:rPr lang="en-US" sz="2400" dirty="0">
                <a:solidFill>
                  <a:schemeClr val="bg1"/>
                </a:solidFill>
              </a:rPr>
              <a:t>Work on this task for yourself and think about how you’d explain the answer to each question.</a:t>
            </a:r>
          </a:p>
          <a:p>
            <a:endParaRPr lang="en-US" sz="2400" dirty="0">
              <a:solidFill>
                <a:schemeClr val="bg1"/>
              </a:solidFill>
            </a:endParaRPr>
          </a:p>
        </p:txBody>
      </p:sp>
      <p:sp>
        <p:nvSpPr>
          <p:cNvPr id="6" name="TextBox 5">
            <a:extLst>
              <a:ext uri="{FF2B5EF4-FFF2-40B4-BE49-F238E27FC236}">
                <a16:creationId xmlns:a16="http://schemas.microsoft.com/office/drawing/2014/main" id="{CEC7AB68-964C-E943-83DB-1942B438E4E0}"/>
              </a:ext>
            </a:extLst>
          </p:cNvPr>
          <p:cNvSpPr txBox="1"/>
          <p:nvPr/>
        </p:nvSpPr>
        <p:spPr>
          <a:xfrm>
            <a:off x="105098" y="4583880"/>
            <a:ext cx="8938885" cy="1631216"/>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made your decisions, think about some KS3 students you teach:</a:t>
            </a:r>
          </a:p>
          <a:p>
            <a:pPr marL="342900" indent="-342900">
              <a:buFont typeface="Arial" panose="020B0604020202020204" pitchFamily="34" charset="0"/>
              <a:buChar char="•"/>
            </a:pPr>
            <a:r>
              <a:rPr lang="en-US" sz="2000" dirty="0">
                <a:solidFill>
                  <a:schemeClr val="bg1"/>
                </a:solidFill>
              </a:rPr>
              <a:t>How do you think they would work on the questions?</a:t>
            </a:r>
          </a:p>
          <a:p>
            <a:pPr marL="342900" indent="-342900">
              <a:buFont typeface="Arial" panose="020B0604020202020204" pitchFamily="34" charset="0"/>
              <a:buChar char="•"/>
            </a:pPr>
            <a:r>
              <a:rPr lang="en-US" sz="2000" dirty="0">
                <a:solidFill>
                  <a:schemeClr val="bg1"/>
                </a:solidFill>
              </a:rPr>
              <a:t>What misconceptions might be evident?</a:t>
            </a:r>
          </a:p>
          <a:p>
            <a:endParaRPr lang="en-US" sz="2000" dirty="0">
              <a:solidFill>
                <a:schemeClr val="bg1"/>
              </a:solidFill>
            </a:endParaRPr>
          </a:p>
        </p:txBody>
      </p:sp>
      <p:sp>
        <p:nvSpPr>
          <p:cNvPr id="7" name="TextBox 6">
            <a:extLst>
              <a:ext uri="{FF2B5EF4-FFF2-40B4-BE49-F238E27FC236}">
                <a16:creationId xmlns:a16="http://schemas.microsoft.com/office/drawing/2014/main" id="{A7D4101B-92C4-854E-97A7-0AADFEF4A45C}"/>
              </a:ext>
            </a:extLst>
          </p:cNvPr>
          <p:cNvSpPr txBox="1"/>
          <p:nvPr/>
        </p:nvSpPr>
        <p:spPr>
          <a:xfrm>
            <a:off x="7345181" y="5860916"/>
            <a:ext cx="1628972"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2.1</a:t>
            </a:r>
            <a:endParaRPr lang="en-US" sz="1000" dirty="0">
              <a:solidFill>
                <a:schemeClr val="bg1"/>
              </a:solidFill>
            </a:endParaRPr>
          </a:p>
        </p:txBody>
      </p:sp>
      <p:pic>
        <p:nvPicPr>
          <p:cNvPr id="2" name="Picture 1">
            <a:extLst>
              <a:ext uri="{FF2B5EF4-FFF2-40B4-BE49-F238E27FC236}">
                <a16:creationId xmlns:a16="http://schemas.microsoft.com/office/drawing/2014/main" id="{EA694FB1-8834-DD42-8814-9DE60F413C38}"/>
              </a:ext>
            </a:extLst>
          </p:cNvPr>
          <p:cNvPicPr>
            <a:picLocks noChangeAspect="1"/>
          </p:cNvPicPr>
          <p:nvPr/>
        </p:nvPicPr>
        <p:blipFill>
          <a:blip r:embed="rId4"/>
          <a:stretch>
            <a:fillRect/>
          </a:stretch>
        </p:blipFill>
        <p:spPr>
          <a:xfrm>
            <a:off x="1575547" y="1404586"/>
            <a:ext cx="5595254" cy="3223932"/>
          </a:xfrm>
          <a:prstGeom prst="rect">
            <a:avLst/>
          </a:prstGeom>
          <a:ln w="38100">
            <a:solidFill>
              <a:schemeClr val="bg1"/>
            </a:solidFill>
          </a:ln>
        </p:spPr>
      </p:pic>
    </p:spTree>
    <p:extLst>
      <p:ext uri="{BB962C8B-B14F-4D97-AF65-F5344CB8AC3E}">
        <p14:creationId xmlns:p14="http://schemas.microsoft.com/office/powerpoint/2010/main" val="7328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269415"/>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three Year 8 students discuss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229650"/>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3" name="Picture 2">
            <a:extLst>
              <a:ext uri="{FF2B5EF4-FFF2-40B4-BE49-F238E27FC236}">
                <a16:creationId xmlns:a16="http://schemas.microsoft.com/office/drawing/2014/main" id="{44DDF8CD-F95E-C042-BDB2-EE04AEC9EBA3}"/>
              </a:ext>
            </a:extLst>
          </p:cNvPr>
          <p:cNvPicPr>
            <a:picLocks noChangeAspect="1"/>
          </p:cNvPicPr>
          <p:nvPr/>
        </p:nvPicPr>
        <p:blipFill rotWithShape="1">
          <a:blip r:embed="rId4"/>
          <a:srcRect t="6431"/>
          <a:stretch/>
        </p:blipFill>
        <p:spPr>
          <a:xfrm>
            <a:off x="0" y="1165414"/>
            <a:ext cx="9144000" cy="4076090"/>
          </a:xfrm>
          <a:prstGeom prst="rect">
            <a:avLst/>
          </a:prstGeom>
        </p:spPr>
      </p:pic>
    </p:spTree>
    <p:extLst>
      <p:ext uri="{BB962C8B-B14F-4D97-AF65-F5344CB8AC3E}">
        <p14:creationId xmlns:p14="http://schemas.microsoft.com/office/powerpoint/2010/main" val="36153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0DE6AD-E0F3-3E48-8B4E-6C49C9E06463}"/>
              </a:ext>
            </a:extLst>
          </p:cNvPr>
          <p:cNvSpPr txBox="1"/>
          <p:nvPr/>
        </p:nvSpPr>
        <p:spPr>
          <a:xfrm>
            <a:off x="609600" y="5430890"/>
            <a:ext cx="7665171" cy="707886"/>
          </a:xfrm>
          <a:prstGeom prst="rect">
            <a:avLst/>
          </a:prstGeom>
          <a:noFill/>
        </p:spPr>
        <p:txBody>
          <a:bodyPr wrap="square" rtlCol="0">
            <a:spAutoFit/>
          </a:bodyPr>
          <a:lstStyle/>
          <a:p>
            <a:r>
              <a:rPr lang="en-US" sz="2000" dirty="0">
                <a:solidFill>
                  <a:schemeClr val="bg1"/>
                </a:solidFill>
              </a:rPr>
              <a:t>Sophia and Jasmine drew a picture to help them understand the situation.</a:t>
            </a:r>
          </a:p>
        </p:txBody>
      </p:sp>
      <p:pic>
        <p:nvPicPr>
          <p:cNvPr id="3" name="Picture 2">
            <a:extLst>
              <a:ext uri="{FF2B5EF4-FFF2-40B4-BE49-F238E27FC236}">
                <a16:creationId xmlns:a16="http://schemas.microsoft.com/office/drawing/2014/main" id="{3A9FD13F-FD46-7C49-BB4F-3F80DA7F94C6}"/>
              </a:ext>
            </a:extLst>
          </p:cNvPr>
          <p:cNvPicPr>
            <a:picLocks noChangeAspect="1"/>
          </p:cNvPicPr>
          <p:nvPr/>
        </p:nvPicPr>
        <p:blipFill>
          <a:blip r:embed="rId3"/>
          <a:stretch>
            <a:fillRect/>
          </a:stretch>
        </p:blipFill>
        <p:spPr>
          <a:xfrm>
            <a:off x="609600" y="494966"/>
            <a:ext cx="7665171" cy="4720772"/>
          </a:xfrm>
          <a:prstGeom prst="rect">
            <a:avLst/>
          </a:prstGeom>
          <a:ln w="38100">
            <a:solidFill>
              <a:srgbClr val="FFFFFF"/>
            </a:solidFill>
          </a:ln>
        </p:spPr>
      </p:pic>
    </p:spTree>
    <p:extLst>
      <p:ext uri="{BB962C8B-B14F-4D97-AF65-F5344CB8AC3E}">
        <p14:creationId xmlns:p14="http://schemas.microsoft.com/office/powerpoint/2010/main" val="399739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56DE1-FFA2-344A-AC17-08FA794EBD15}"/>
              </a:ext>
            </a:extLst>
          </p:cNvPr>
          <p:cNvPicPr>
            <a:picLocks noChangeAspect="1"/>
          </p:cNvPicPr>
          <p:nvPr/>
        </p:nvPicPr>
        <p:blipFill>
          <a:blip r:embed="rId3"/>
          <a:stretch>
            <a:fillRect/>
          </a:stretch>
        </p:blipFill>
        <p:spPr>
          <a:xfrm>
            <a:off x="681317" y="231717"/>
            <a:ext cx="7781365" cy="3938800"/>
          </a:xfrm>
          <a:prstGeom prst="rect">
            <a:avLst/>
          </a:prstGeom>
          <a:ln w="38100">
            <a:solidFill>
              <a:schemeClr val="bg1"/>
            </a:solidFill>
          </a:ln>
        </p:spPr>
      </p:pic>
      <p:sp>
        <p:nvSpPr>
          <p:cNvPr id="7" name="TextBox 6">
            <a:extLst>
              <a:ext uri="{FF2B5EF4-FFF2-40B4-BE49-F238E27FC236}">
                <a16:creationId xmlns:a16="http://schemas.microsoft.com/office/drawing/2014/main" id="{E0AB5D57-98E9-AE45-A80E-E000A6531A86}"/>
              </a:ext>
            </a:extLst>
          </p:cNvPr>
          <p:cNvSpPr txBox="1"/>
          <p:nvPr/>
        </p:nvSpPr>
        <p:spPr>
          <a:xfrm>
            <a:off x="1" y="4170778"/>
            <a:ext cx="9144000" cy="2246769"/>
          </a:xfrm>
          <a:prstGeom prst="rect">
            <a:avLst/>
          </a:prstGeom>
          <a:noFill/>
        </p:spPr>
        <p:txBody>
          <a:bodyPr wrap="square" rtlCol="0">
            <a:spAutoFit/>
          </a:bodyPr>
          <a:lstStyle/>
          <a:p>
            <a:r>
              <a:rPr lang="en-US" sz="2000" dirty="0">
                <a:solidFill>
                  <a:schemeClr val="bg1"/>
                </a:solidFill>
              </a:rPr>
              <a:t>Toby and H used numerical representation to work on their problem. </a:t>
            </a:r>
          </a:p>
          <a:p>
            <a:r>
              <a:rPr lang="en-US" sz="2000" dirty="0">
                <a:solidFill>
                  <a:schemeClr val="bg1"/>
                </a:solidFill>
              </a:rPr>
              <a:t>Toby explains that they know addition works in any order but says, “We don’t know if you can do that with fractions”.</a:t>
            </a:r>
          </a:p>
          <a:p>
            <a:pPr marL="342900" indent="-342900">
              <a:buFont typeface="Arial" panose="020B0604020202020204" pitchFamily="34" charset="0"/>
              <a:buChar char="•"/>
            </a:pPr>
            <a:r>
              <a:rPr lang="en-US" sz="2000" dirty="0">
                <a:solidFill>
                  <a:schemeClr val="bg1"/>
                </a:solidFill>
              </a:rPr>
              <a:t>Does this prompt any thoughts about Toby and H’s understanding of commutativity? </a:t>
            </a:r>
          </a:p>
          <a:p>
            <a:pPr marL="342900" indent="-342900">
              <a:buFont typeface="Arial" panose="020B0604020202020204" pitchFamily="34" charset="0"/>
              <a:buChar char="•"/>
            </a:pPr>
            <a:r>
              <a:rPr lang="en-US" sz="2000" dirty="0">
                <a:solidFill>
                  <a:schemeClr val="bg1"/>
                </a:solidFill>
              </a:rPr>
              <a:t>Do the two groups’ different approaches suggest any difference in their understanding of fractions?</a:t>
            </a:r>
          </a:p>
        </p:txBody>
      </p:sp>
    </p:spTree>
    <p:extLst>
      <p:ext uri="{BB962C8B-B14F-4D97-AF65-F5344CB8AC3E}">
        <p14:creationId xmlns:p14="http://schemas.microsoft.com/office/powerpoint/2010/main" val="3860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6DF245-82E9-3A4D-B311-4F67C3A0833E}"/>
                  </a:ext>
                </a:extLst>
              </p:cNvPr>
              <p:cNvSpPr txBox="1"/>
              <p:nvPr/>
            </p:nvSpPr>
            <p:spPr>
              <a:xfrm>
                <a:off x="0" y="150101"/>
                <a:ext cx="9144000" cy="1241365"/>
              </a:xfrm>
              <a:prstGeom prst="rect">
                <a:avLst/>
              </a:prstGeom>
              <a:noFill/>
            </p:spPr>
            <p:txBody>
              <a:bodyPr wrap="square" rtlCol="0">
                <a:spAutoFit/>
              </a:bodyPr>
              <a:lstStyle/>
              <a:p>
                <a:r>
                  <a:rPr lang="en-US" sz="2000" dirty="0">
                    <a:solidFill>
                      <a:schemeClr val="bg1"/>
                    </a:solidFill>
                  </a:rPr>
                  <a:t>The notation used when writing fractions describes multiple possible interpretations and relationships.</a:t>
                </a:r>
              </a:p>
              <a:p>
                <a:r>
                  <a:rPr lang="en-US" sz="2000" dirty="0">
                    <a:solidFill>
                      <a:schemeClr val="bg1"/>
                    </a:solidFill>
                  </a:rPr>
                  <a:t>You might like to take a moment to think about what is meant by the notation </a:t>
                </a:r>
                <a14:m>
                  <m:oMath xmlns:m="http://schemas.openxmlformats.org/officeDocument/2006/math">
                    <m:f>
                      <m:fPr>
                        <m:ctrlPr>
                          <a:rPr lang="en-GB" sz="2400" i="1" smtClean="0">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2</m:t>
                        </m:r>
                      </m:num>
                      <m:den>
                        <m:r>
                          <a:rPr lang="en-GB" sz="2400" i="1">
                            <a:solidFill>
                              <a:schemeClr val="bg1"/>
                            </a:solidFill>
                            <a:latin typeface="Cambria Math" panose="02040503050406030204" pitchFamily="18" charset="0"/>
                          </a:rPr>
                          <m:t>3</m:t>
                        </m:r>
                      </m:den>
                    </m:f>
                    <m:r>
                      <a:rPr lang="en-GB" sz="2400" b="0" i="1" smtClean="0">
                        <a:solidFill>
                          <a:schemeClr val="bg1"/>
                        </a:solidFill>
                        <a:latin typeface="Cambria Math" panose="02040503050406030204" pitchFamily="18" charset="0"/>
                      </a:rPr>
                      <m:t>.</m:t>
                    </m:r>
                  </m:oMath>
                </a14:m>
                <a:r>
                  <a:rPr lang="en-GB" sz="2400" dirty="0">
                    <a:solidFill>
                      <a:schemeClr val="bg1"/>
                    </a:solidFill>
                    <a:effectLst/>
                  </a:rPr>
                  <a:t> </a:t>
                </a:r>
                <a:endParaRPr lang="en-US" sz="2400" dirty="0">
                  <a:solidFill>
                    <a:schemeClr val="bg1"/>
                  </a:solidFill>
                </a:endParaRPr>
              </a:p>
            </p:txBody>
          </p:sp>
        </mc:Choice>
        <mc:Fallback xmlns="">
          <p:sp>
            <p:nvSpPr>
              <p:cNvPr id="15" name="TextBox 14">
                <a:extLst>
                  <a:ext uri="{FF2B5EF4-FFF2-40B4-BE49-F238E27FC236}">
                    <a16:creationId xmlns:a16="http://schemas.microsoft.com/office/drawing/2014/main" id="{966DF245-82E9-3A4D-B311-4F67C3A0833E}"/>
                  </a:ext>
                </a:extLst>
              </p:cNvPr>
              <p:cNvSpPr txBox="1">
                <a:spLocks noRot="1" noChangeAspect="1" noMove="1" noResize="1" noEditPoints="1" noAdjustHandles="1" noChangeArrowheads="1" noChangeShapeType="1" noTextEdit="1"/>
              </p:cNvSpPr>
              <p:nvPr/>
            </p:nvSpPr>
            <p:spPr>
              <a:xfrm>
                <a:off x="0" y="150101"/>
                <a:ext cx="9144000" cy="1241365"/>
              </a:xfrm>
              <a:prstGeom prst="rect">
                <a:avLst/>
              </a:prstGeom>
              <a:blipFill>
                <a:blip r:embed="rId3"/>
                <a:stretch>
                  <a:fillRect l="-667" t="-2463"/>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B7F83E7-5108-684E-9C4F-D1BD84E1BC2B}"/>
              </a:ext>
            </a:extLst>
          </p:cNvPr>
          <p:cNvSpPr txBox="1"/>
          <p:nvPr/>
        </p:nvSpPr>
        <p:spPr>
          <a:xfrm>
            <a:off x="0" y="1376209"/>
            <a:ext cx="9144000" cy="400110"/>
          </a:xfrm>
          <a:prstGeom prst="rect">
            <a:avLst/>
          </a:prstGeom>
          <a:noFill/>
        </p:spPr>
        <p:txBody>
          <a:bodyPr wrap="square" rtlCol="0">
            <a:spAutoFit/>
          </a:bodyPr>
          <a:lstStyle/>
          <a:p>
            <a:r>
              <a:rPr lang="en-US" sz="2000" dirty="0">
                <a:solidFill>
                  <a:schemeClr val="bg1"/>
                </a:solidFill>
              </a:rPr>
              <a:t>The same notation might be interpreted as</a:t>
            </a:r>
          </a:p>
        </p:txBody>
      </p:sp>
      <p:grpSp>
        <p:nvGrpSpPr>
          <p:cNvPr id="61" name="Group 60">
            <a:extLst>
              <a:ext uri="{FF2B5EF4-FFF2-40B4-BE49-F238E27FC236}">
                <a16:creationId xmlns:a16="http://schemas.microsoft.com/office/drawing/2014/main" id="{908384CD-AF51-4E4B-9D97-98A8D4FAC227}"/>
              </a:ext>
            </a:extLst>
          </p:cNvPr>
          <p:cNvGrpSpPr/>
          <p:nvPr/>
        </p:nvGrpSpPr>
        <p:grpSpPr>
          <a:xfrm>
            <a:off x="117145" y="2024306"/>
            <a:ext cx="3215367" cy="1633296"/>
            <a:chOff x="117145" y="1981442"/>
            <a:chExt cx="3215367" cy="1633296"/>
          </a:xfrm>
        </p:grpSpPr>
        <p:grpSp>
          <p:nvGrpSpPr>
            <p:cNvPr id="54" name="Group 53">
              <a:extLst>
                <a:ext uri="{FF2B5EF4-FFF2-40B4-BE49-F238E27FC236}">
                  <a16:creationId xmlns:a16="http://schemas.microsoft.com/office/drawing/2014/main" id="{D146D6C5-C970-1743-A17E-5165E5B03312}"/>
                </a:ext>
              </a:extLst>
            </p:cNvPr>
            <p:cNvGrpSpPr/>
            <p:nvPr/>
          </p:nvGrpSpPr>
          <p:grpSpPr>
            <a:xfrm>
              <a:off x="117145" y="2243327"/>
              <a:ext cx="3215367" cy="1237067"/>
              <a:chOff x="28894" y="2102614"/>
              <a:chExt cx="3215367" cy="1237067"/>
            </a:xfrm>
          </p:grpSpPr>
          <p:grpSp>
            <p:nvGrpSpPr>
              <p:cNvPr id="5" name="Group 4">
                <a:extLst>
                  <a:ext uri="{FF2B5EF4-FFF2-40B4-BE49-F238E27FC236}">
                    <a16:creationId xmlns:a16="http://schemas.microsoft.com/office/drawing/2014/main" id="{38013958-9E7B-1B4E-AA1D-C532B00659CC}"/>
                  </a:ext>
                </a:extLst>
              </p:cNvPr>
              <p:cNvGrpSpPr/>
              <p:nvPr/>
            </p:nvGrpSpPr>
            <p:grpSpPr>
              <a:xfrm>
                <a:off x="646210" y="2102614"/>
                <a:ext cx="1228341" cy="409448"/>
                <a:chOff x="661868" y="3645075"/>
                <a:chExt cx="1228341" cy="409448"/>
              </a:xfrm>
            </p:grpSpPr>
            <p:sp>
              <p:nvSpPr>
                <p:cNvPr id="2" name="Rectangle 1">
                  <a:extLst>
                    <a:ext uri="{FF2B5EF4-FFF2-40B4-BE49-F238E27FC236}">
                      <a16:creationId xmlns:a16="http://schemas.microsoft.com/office/drawing/2014/main" id="{2C3DD04F-11EC-644D-BD62-AB7B34827F4C}"/>
                    </a:ext>
                  </a:extLst>
                </p:cNvPr>
                <p:cNvSpPr/>
                <p:nvPr/>
              </p:nvSpPr>
              <p:spPr>
                <a:xfrm>
                  <a:off x="661868" y="3645076"/>
                  <a:ext cx="409447" cy="409447"/>
                </a:xfrm>
                <a:prstGeom prst="rect">
                  <a:avLst/>
                </a:prstGeom>
                <a:solidFill>
                  <a:srgbClr val="FF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B4DA1-78D7-3A4B-98FF-8A2F6E0BA2C4}"/>
                    </a:ext>
                  </a:extLst>
                </p:cNvPr>
                <p:cNvSpPr/>
                <p:nvPr/>
              </p:nvSpPr>
              <p:spPr>
                <a:xfrm>
                  <a:off x="1071315" y="3645076"/>
                  <a:ext cx="409447" cy="409447"/>
                </a:xfrm>
                <a:prstGeom prst="rect">
                  <a:avLst/>
                </a:prstGeom>
                <a:solidFill>
                  <a:srgbClr val="FF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A94307-86CB-1040-AF63-47B802DB408E}"/>
                    </a:ext>
                  </a:extLst>
                </p:cNvPr>
                <p:cNvSpPr/>
                <p:nvPr/>
              </p:nvSpPr>
              <p:spPr>
                <a:xfrm>
                  <a:off x="1480762" y="3645075"/>
                  <a:ext cx="409447" cy="409447"/>
                </a:xfrm>
                <a:prstGeom prst="rect">
                  <a:avLst/>
                </a:prstGeom>
                <a:solidFill>
                  <a:srgbClr val="FFFF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8F73EFE-F2EC-6847-B40C-CB430FA01BF9}"/>
                      </a:ext>
                    </a:extLst>
                  </p:cNvPr>
                  <p:cNvSpPr txBox="1"/>
                  <p:nvPr/>
                </p:nvSpPr>
                <p:spPr>
                  <a:xfrm>
                    <a:off x="28894" y="2577228"/>
                    <a:ext cx="3215367" cy="762453"/>
                  </a:xfrm>
                  <a:prstGeom prst="rect">
                    <a:avLst/>
                  </a:prstGeom>
                  <a:noFill/>
                </p:spPr>
                <p:txBody>
                  <a:bodyPr wrap="none" rtlCol="0">
                    <a:spAutoFit/>
                  </a:bodyPr>
                  <a:lstStyle/>
                  <a:p>
                    <a:r>
                      <a:rPr lang="en-US" b="1" dirty="0">
                        <a:solidFill>
                          <a:schemeClr val="bg1"/>
                        </a:solidFill>
                      </a:rPr>
                      <a:t>A part to whole comparison</a:t>
                    </a:r>
                  </a:p>
                  <a:p>
                    <a14:m>
                      <m:oMath xmlns:m="http://schemas.openxmlformats.org/officeDocument/2006/math">
                        <m:f>
                          <m:fPr>
                            <m:ctrlPr>
                              <a:rPr lang="en-GB" i="1">
                                <a:solidFill>
                                  <a:schemeClr val="bg1"/>
                                </a:solidFill>
                                <a:latin typeface="Cambria Math" panose="02040503050406030204" pitchFamily="18" charset="0"/>
                                <a:ea typeface="Cambria Math" panose="02040503050406030204" pitchFamily="18" charset="0"/>
                              </a:rPr>
                            </m:ctrlPr>
                          </m:fPr>
                          <m:num>
                            <m:r>
                              <a:rPr lang="en-GB" i="1">
                                <a:solidFill>
                                  <a:schemeClr val="bg1"/>
                                </a:solidFill>
                                <a:latin typeface="Cambria Math" panose="02040503050406030204" pitchFamily="18" charset="0"/>
                                <a:ea typeface="Cambria Math" panose="02040503050406030204" pitchFamily="18" charset="0"/>
                              </a:rPr>
                              <m:t>2</m:t>
                            </m:r>
                          </m:num>
                          <m:den>
                            <m:r>
                              <a:rPr lang="en-GB" i="1">
                                <a:solidFill>
                                  <a:schemeClr val="bg1"/>
                                </a:solidFill>
                                <a:latin typeface="Cambria Math" panose="02040503050406030204" pitchFamily="18" charset="0"/>
                                <a:ea typeface="Cambria Math" panose="02040503050406030204" pitchFamily="18" charset="0"/>
                              </a:rPr>
                              <m:t>3</m:t>
                            </m:r>
                          </m:den>
                        </m:f>
                      </m:oMath>
                    </a14:m>
                    <a:r>
                      <a:rPr lang="en-US" dirty="0">
                        <a:solidFill>
                          <a:schemeClr val="bg1"/>
                        </a:solidFill>
                      </a:rPr>
                      <a:t> </a:t>
                    </a:r>
                    <a:r>
                      <a:rPr lang="en-US" i="1" dirty="0">
                        <a:solidFill>
                          <a:schemeClr val="bg1"/>
                        </a:solidFill>
                      </a:rPr>
                      <a:t>of the shape is red</a:t>
                    </a:r>
                  </a:p>
                </p:txBody>
              </p:sp>
            </mc:Choice>
            <mc:Fallback xmlns="">
              <p:sp>
                <p:nvSpPr>
                  <p:cNvPr id="47" name="TextBox 46">
                    <a:extLst>
                      <a:ext uri="{FF2B5EF4-FFF2-40B4-BE49-F238E27FC236}">
                        <a16:creationId xmlns:a16="http://schemas.microsoft.com/office/drawing/2014/main" id="{F8F73EFE-F2EC-6847-B40C-CB430FA01BF9}"/>
                      </a:ext>
                    </a:extLst>
                  </p:cNvPr>
                  <p:cNvSpPr txBox="1">
                    <a:spLocks noRot="1" noChangeAspect="1" noMove="1" noResize="1" noEditPoints="1" noAdjustHandles="1" noChangeArrowheads="1" noChangeShapeType="1" noTextEdit="1"/>
                  </p:cNvSpPr>
                  <p:nvPr/>
                </p:nvSpPr>
                <p:spPr>
                  <a:xfrm>
                    <a:off x="28894" y="2577228"/>
                    <a:ext cx="3215367" cy="762453"/>
                  </a:xfrm>
                  <a:prstGeom prst="rect">
                    <a:avLst/>
                  </a:prstGeom>
                  <a:blipFill>
                    <a:blip r:embed="rId4"/>
                    <a:stretch>
                      <a:fillRect l="-1181" t="-1639" r="-787" b="-3279"/>
                    </a:stretch>
                  </a:blipFill>
                </p:spPr>
                <p:txBody>
                  <a:bodyPr/>
                  <a:lstStyle/>
                  <a:p>
                    <a:r>
                      <a:rPr lang="en-US">
                        <a:noFill/>
                      </a:rPr>
                      <a:t> </a:t>
                    </a:r>
                  </a:p>
                </p:txBody>
              </p:sp>
            </mc:Fallback>
          </mc:AlternateContent>
        </p:grpSp>
        <p:sp>
          <p:nvSpPr>
            <p:cNvPr id="55" name="Rounded Rectangle 54">
              <a:extLst>
                <a:ext uri="{FF2B5EF4-FFF2-40B4-BE49-F238E27FC236}">
                  <a16:creationId xmlns:a16="http://schemas.microsoft.com/office/drawing/2014/main" id="{5E3E7EF1-AFD2-CB4F-BFC7-DC0CDF0B3819}"/>
                </a:ext>
              </a:extLst>
            </p:cNvPr>
            <p:cNvSpPr/>
            <p:nvPr/>
          </p:nvSpPr>
          <p:spPr>
            <a:xfrm>
              <a:off x="117145" y="1981442"/>
              <a:ext cx="3215367" cy="1633296"/>
            </a:xfrm>
            <a:prstGeom prst="roundRect">
              <a:avLst>
                <a:gd name="adj" fmla="val 8794"/>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871C0DE4-7BDF-424F-9FA9-C423BCB745E9}"/>
              </a:ext>
            </a:extLst>
          </p:cNvPr>
          <p:cNvGrpSpPr/>
          <p:nvPr/>
        </p:nvGrpSpPr>
        <p:grpSpPr>
          <a:xfrm>
            <a:off x="3488689" y="2808599"/>
            <a:ext cx="2996857" cy="1920352"/>
            <a:chOff x="3445825" y="2837175"/>
            <a:chExt cx="2996857" cy="1920352"/>
          </a:xfrm>
        </p:grpSpPr>
        <p:grpSp>
          <p:nvGrpSpPr>
            <p:cNvPr id="53" name="Group 52">
              <a:extLst>
                <a:ext uri="{FF2B5EF4-FFF2-40B4-BE49-F238E27FC236}">
                  <a16:creationId xmlns:a16="http://schemas.microsoft.com/office/drawing/2014/main" id="{36100CB6-5873-8C46-B0A0-F94E08EF39B8}"/>
                </a:ext>
              </a:extLst>
            </p:cNvPr>
            <p:cNvGrpSpPr/>
            <p:nvPr/>
          </p:nvGrpSpPr>
          <p:grpSpPr>
            <a:xfrm>
              <a:off x="3644137" y="3049855"/>
              <a:ext cx="2798545" cy="1707672"/>
              <a:chOff x="3496159" y="2091139"/>
              <a:chExt cx="2798545" cy="1707672"/>
            </a:xfrm>
          </p:grpSpPr>
          <p:grpSp>
            <p:nvGrpSpPr>
              <p:cNvPr id="4" name="Group 3">
                <a:extLst>
                  <a:ext uri="{FF2B5EF4-FFF2-40B4-BE49-F238E27FC236}">
                    <a16:creationId xmlns:a16="http://schemas.microsoft.com/office/drawing/2014/main" id="{C4735608-4F8F-1448-815C-DF30EF8E2DE3}"/>
                  </a:ext>
                </a:extLst>
              </p:cNvPr>
              <p:cNvGrpSpPr/>
              <p:nvPr/>
            </p:nvGrpSpPr>
            <p:grpSpPr>
              <a:xfrm>
                <a:off x="4034668" y="2091139"/>
                <a:ext cx="1371221" cy="892746"/>
                <a:chOff x="1921905" y="3656069"/>
                <a:chExt cx="1371221" cy="892746"/>
              </a:xfrm>
            </p:grpSpPr>
            <p:sp>
              <p:nvSpPr>
                <p:cNvPr id="19" name="Rectangle 18">
                  <a:extLst>
                    <a:ext uri="{FF2B5EF4-FFF2-40B4-BE49-F238E27FC236}">
                      <a16:creationId xmlns:a16="http://schemas.microsoft.com/office/drawing/2014/main" id="{6E1D70D6-1059-3244-868B-A8DC0D666F67}"/>
                    </a:ext>
                  </a:extLst>
                </p:cNvPr>
                <p:cNvSpPr/>
                <p:nvPr/>
              </p:nvSpPr>
              <p:spPr>
                <a:xfrm>
                  <a:off x="1921905" y="3656070"/>
                  <a:ext cx="409447" cy="409447"/>
                </a:xfrm>
                <a:prstGeom prst="rect">
                  <a:avLst/>
                </a:prstGeom>
                <a:solidFill>
                  <a:srgbClr val="FF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4CA49C-1657-164E-A043-5D9B123CC4EF}"/>
                    </a:ext>
                  </a:extLst>
                </p:cNvPr>
                <p:cNvSpPr/>
                <p:nvPr/>
              </p:nvSpPr>
              <p:spPr>
                <a:xfrm>
                  <a:off x="2402792" y="3656070"/>
                  <a:ext cx="409447" cy="409447"/>
                </a:xfrm>
                <a:prstGeom prst="rect">
                  <a:avLst/>
                </a:prstGeom>
                <a:solidFill>
                  <a:srgbClr val="FF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D898AE-D073-6042-BE9B-E74312AFC1E9}"/>
                    </a:ext>
                  </a:extLst>
                </p:cNvPr>
                <p:cNvSpPr/>
                <p:nvPr/>
              </p:nvSpPr>
              <p:spPr>
                <a:xfrm>
                  <a:off x="2883679" y="3656069"/>
                  <a:ext cx="409447" cy="409447"/>
                </a:xfrm>
                <a:prstGeom prst="rect">
                  <a:avLst/>
                </a:prstGeom>
                <a:solidFill>
                  <a:srgbClr val="FF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D2E725-10C7-444B-83CF-6B5D998E71C9}"/>
                    </a:ext>
                  </a:extLst>
                </p:cNvPr>
                <p:cNvSpPr/>
                <p:nvPr/>
              </p:nvSpPr>
              <p:spPr>
                <a:xfrm>
                  <a:off x="2402792" y="4139368"/>
                  <a:ext cx="409447" cy="409447"/>
                </a:xfrm>
                <a:prstGeom prst="rect">
                  <a:avLst/>
                </a:prstGeom>
                <a:solidFill>
                  <a:srgbClr val="FFFF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376ED5-45EA-B14F-B244-AAB60176AAC0}"/>
                    </a:ext>
                  </a:extLst>
                </p:cNvPr>
                <p:cNvSpPr/>
                <p:nvPr/>
              </p:nvSpPr>
              <p:spPr>
                <a:xfrm>
                  <a:off x="2883679" y="4139367"/>
                  <a:ext cx="409447" cy="409447"/>
                </a:xfrm>
                <a:prstGeom prst="rect">
                  <a:avLst/>
                </a:prstGeom>
                <a:solidFill>
                  <a:srgbClr val="FFFF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9B5AD7C-C02E-3E4E-8258-773D7D0A1964}"/>
                      </a:ext>
                    </a:extLst>
                  </p:cNvPr>
                  <p:cNvSpPr txBox="1"/>
                  <p:nvPr/>
                </p:nvSpPr>
                <p:spPr>
                  <a:xfrm>
                    <a:off x="3496159" y="2759359"/>
                    <a:ext cx="2798545" cy="1039452"/>
                  </a:xfrm>
                  <a:prstGeom prst="rect">
                    <a:avLst/>
                  </a:prstGeom>
                  <a:noFill/>
                </p:spPr>
                <p:txBody>
                  <a:bodyPr wrap="square" rtlCol="0">
                    <a:spAutoFit/>
                  </a:bodyPr>
                  <a:lstStyle/>
                  <a:p>
                    <a:r>
                      <a:rPr lang="en-US" b="1" dirty="0">
                        <a:solidFill>
                          <a:schemeClr val="bg1"/>
                        </a:solidFill>
                      </a:rPr>
                      <a:t>A ratio</a:t>
                    </a:r>
                  </a:p>
                  <a:p>
                    <a:r>
                      <a:rPr lang="en-US" i="1" dirty="0">
                        <a:solidFill>
                          <a:schemeClr val="bg1"/>
                        </a:solidFill>
                      </a:rPr>
                      <a:t>There are </a:t>
                    </a:r>
                    <a14:m>
                      <m:oMath xmlns:m="http://schemas.openxmlformats.org/officeDocument/2006/math">
                        <m:f>
                          <m:fPr>
                            <m:ctrlPr>
                              <a:rPr lang="en-GB" i="1">
                                <a:solidFill>
                                  <a:schemeClr val="bg1"/>
                                </a:solidFill>
                                <a:latin typeface="Cambria Math" panose="02040503050406030204" pitchFamily="18" charset="0"/>
                                <a:ea typeface="Cambria Math" panose="02040503050406030204" pitchFamily="18" charset="0"/>
                              </a:rPr>
                            </m:ctrlPr>
                          </m:fPr>
                          <m:num>
                            <m:r>
                              <a:rPr lang="en-GB" i="1">
                                <a:solidFill>
                                  <a:schemeClr val="bg1"/>
                                </a:solidFill>
                                <a:latin typeface="Cambria Math" panose="02040503050406030204" pitchFamily="18" charset="0"/>
                                <a:ea typeface="Cambria Math" panose="02040503050406030204" pitchFamily="18" charset="0"/>
                              </a:rPr>
                              <m:t>2</m:t>
                            </m:r>
                          </m:num>
                          <m:den>
                            <m:r>
                              <a:rPr lang="en-GB" i="1">
                                <a:solidFill>
                                  <a:schemeClr val="bg1"/>
                                </a:solidFill>
                                <a:latin typeface="Cambria Math" panose="02040503050406030204" pitchFamily="18" charset="0"/>
                                <a:ea typeface="Cambria Math" panose="02040503050406030204" pitchFamily="18" charset="0"/>
                              </a:rPr>
                              <m:t>3</m:t>
                            </m:r>
                          </m:den>
                        </m:f>
                      </m:oMath>
                    </a14:m>
                    <a:r>
                      <a:rPr lang="en-US" dirty="0">
                        <a:solidFill>
                          <a:schemeClr val="bg1"/>
                        </a:solidFill>
                      </a:rPr>
                      <a:t> </a:t>
                    </a:r>
                    <a:r>
                      <a:rPr lang="en-US" i="1" dirty="0">
                        <a:solidFill>
                          <a:schemeClr val="bg1"/>
                        </a:solidFill>
                      </a:rPr>
                      <a:t>as many yellow as red</a:t>
                    </a:r>
                  </a:p>
                </p:txBody>
              </p:sp>
            </mc:Choice>
            <mc:Fallback xmlns="">
              <p:sp>
                <p:nvSpPr>
                  <p:cNvPr id="48" name="TextBox 47">
                    <a:extLst>
                      <a:ext uri="{FF2B5EF4-FFF2-40B4-BE49-F238E27FC236}">
                        <a16:creationId xmlns:a16="http://schemas.microsoft.com/office/drawing/2014/main" id="{99B5AD7C-C02E-3E4E-8258-773D7D0A1964}"/>
                      </a:ext>
                    </a:extLst>
                  </p:cNvPr>
                  <p:cNvSpPr txBox="1">
                    <a:spLocks noRot="1" noChangeAspect="1" noMove="1" noResize="1" noEditPoints="1" noAdjustHandles="1" noChangeArrowheads="1" noChangeShapeType="1" noTextEdit="1"/>
                  </p:cNvSpPr>
                  <p:nvPr/>
                </p:nvSpPr>
                <p:spPr>
                  <a:xfrm>
                    <a:off x="3496159" y="2759359"/>
                    <a:ext cx="2798545" cy="1039452"/>
                  </a:xfrm>
                  <a:prstGeom prst="rect">
                    <a:avLst/>
                  </a:prstGeom>
                  <a:blipFill>
                    <a:blip r:embed="rId5"/>
                    <a:stretch>
                      <a:fillRect l="-1351" t="-2439" b="-8537"/>
                    </a:stretch>
                  </a:blipFill>
                </p:spPr>
                <p:txBody>
                  <a:bodyPr/>
                  <a:lstStyle/>
                  <a:p>
                    <a:r>
                      <a:rPr lang="en-US">
                        <a:noFill/>
                      </a:rPr>
                      <a:t> </a:t>
                    </a:r>
                  </a:p>
                </p:txBody>
              </p:sp>
            </mc:Fallback>
          </mc:AlternateContent>
        </p:grpSp>
        <p:sp>
          <p:nvSpPr>
            <p:cNvPr id="56" name="Rounded Rectangle 55">
              <a:extLst>
                <a:ext uri="{FF2B5EF4-FFF2-40B4-BE49-F238E27FC236}">
                  <a16:creationId xmlns:a16="http://schemas.microsoft.com/office/drawing/2014/main" id="{B81C6260-1C3F-2247-9CE0-BFC608CA697C}"/>
                </a:ext>
              </a:extLst>
            </p:cNvPr>
            <p:cNvSpPr/>
            <p:nvPr/>
          </p:nvSpPr>
          <p:spPr>
            <a:xfrm>
              <a:off x="3445825" y="2837175"/>
              <a:ext cx="2840680" cy="1886336"/>
            </a:xfrm>
            <a:prstGeom prst="roundRect">
              <a:avLst>
                <a:gd name="adj" fmla="val 8794"/>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FFB556B6-C930-314B-B213-556EAD25778F}"/>
              </a:ext>
            </a:extLst>
          </p:cNvPr>
          <p:cNvGrpSpPr/>
          <p:nvPr/>
        </p:nvGrpSpPr>
        <p:grpSpPr>
          <a:xfrm>
            <a:off x="5391910" y="1419482"/>
            <a:ext cx="1789190" cy="1188101"/>
            <a:chOff x="6006178" y="1444645"/>
            <a:chExt cx="1789190" cy="1188101"/>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7A1BA3-7EBB-6545-82F4-43FD5688EFF5}"/>
                    </a:ext>
                  </a:extLst>
                </p:cNvPr>
                <p:cNvSpPr txBox="1"/>
                <p:nvPr/>
              </p:nvSpPr>
              <p:spPr>
                <a:xfrm>
                  <a:off x="6080868" y="1562962"/>
                  <a:ext cx="1714500" cy="836960"/>
                </a:xfrm>
                <a:prstGeom prst="rect">
                  <a:avLst/>
                </a:prstGeom>
                <a:noFill/>
              </p:spPr>
              <p:txBody>
                <a:bodyPr wrap="square" rtlCol="0">
                  <a:spAutoFit/>
                </a:bodyPr>
                <a:lstStyle/>
                <a:p>
                  <a:r>
                    <a:rPr lang="en-US" sz="2000" b="1" dirty="0">
                      <a:solidFill>
                        <a:schemeClr val="bg1"/>
                      </a:solidFill>
                    </a:rPr>
                    <a:t>An operator</a:t>
                  </a:r>
                </a:p>
                <a:p>
                  <a:r>
                    <a:rPr lang="en-US" sz="2000" dirty="0">
                      <a:solidFill>
                        <a:schemeClr val="bg1"/>
                      </a:solidFill>
                    </a:rPr>
                    <a:t>Find </a:t>
                  </a:r>
                  <a14:m>
                    <m:oMath xmlns:m="http://schemas.openxmlformats.org/officeDocument/2006/math">
                      <m:f>
                        <m:fPr>
                          <m:ctrlPr>
                            <a:rPr lang="en-GB" sz="2000" i="1">
                              <a:solidFill>
                                <a:schemeClr val="bg1"/>
                              </a:solidFill>
                              <a:latin typeface="Cambria Math" panose="02040503050406030204" pitchFamily="18" charset="0"/>
                              <a:ea typeface="Cambria Math" panose="02040503050406030204" pitchFamily="18" charset="0"/>
                            </a:rPr>
                          </m:ctrlPr>
                        </m:fPr>
                        <m:num>
                          <m:r>
                            <a:rPr lang="en-GB" sz="2000" i="1">
                              <a:solidFill>
                                <a:schemeClr val="bg1"/>
                              </a:solidFill>
                              <a:latin typeface="Cambria Math" panose="02040503050406030204" pitchFamily="18" charset="0"/>
                              <a:ea typeface="Cambria Math" panose="02040503050406030204" pitchFamily="18" charset="0"/>
                            </a:rPr>
                            <m:t>2</m:t>
                          </m:r>
                        </m:num>
                        <m:den>
                          <m:r>
                            <a:rPr lang="en-GB" sz="2000" i="1">
                              <a:solidFill>
                                <a:schemeClr val="bg1"/>
                              </a:solidFill>
                              <a:latin typeface="Cambria Math" panose="02040503050406030204" pitchFamily="18" charset="0"/>
                              <a:ea typeface="Cambria Math" panose="02040503050406030204" pitchFamily="18" charset="0"/>
                            </a:rPr>
                            <m:t>3</m:t>
                          </m:r>
                        </m:den>
                      </m:f>
                    </m:oMath>
                  </a14:m>
                  <a:r>
                    <a:rPr lang="en-US" sz="2000" dirty="0">
                      <a:solidFill>
                        <a:schemeClr val="bg1"/>
                      </a:solidFill>
                    </a:rPr>
                    <a:t> of 9</a:t>
                  </a:r>
                </a:p>
              </p:txBody>
            </p:sp>
          </mc:Choice>
          <mc:Fallback xmlns="">
            <p:sp>
              <p:nvSpPr>
                <p:cNvPr id="7" name="TextBox 6">
                  <a:extLst>
                    <a:ext uri="{FF2B5EF4-FFF2-40B4-BE49-F238E27FC236}">
                      <a16:creationId xmlns:a16="http://schemas.microsoft.com/office/drawing/2014/main" id="{887A1BA3-7EBB-6545-82F4-43FD5688EFF5}"/>
                    </a:ext>
                  </a:extLst>
                </p:cNvPr>
                <p:cNvSpPr txBox="1">
                  <a:spLocks noRot="1" noChangeAspect="1" noMove="1" noResize="1" noEditPoints="1" noAdjustHandles="1" noChangeArrowheads="1" noChangeShapeType="1" noTextEdit="1"/>
                </p:cNvSpPr>
                <p:nvPr/>
              </p:nvSpPr>
              <p:spPr>
                <a:xfrm>
                  <a:off x="6080868" y="1562962"/>
                  <a:ext cx="1714500" cy="836960"/>
                </a:xfrm>
                <a:prstGeom prst="rect">
                  <a:avLst/>
                </a:prstGeom>
                <a:blipFill>
                  <a:blip r:embed="rId6"/>
                  <a:stretch>
                    <a:fillRect l="-2941" t="-2985" b="-4478"/>
                  </a:stretch>
                </a:blipFill>
              </p:spPr>
              <p:txBody>
                <a:bodyPr/>
                <a:lstStyle/>
                <a:p>
                  <a:r>
                    <a:rPr lang="en-US">
                      <a:noFill/>
                    </a:rPr>
                    <a:t> </a:t>
                  </a:r>
                </a:p>
              </p:txBody>
            </p:sp>
          </mc:Fallback>
        </mc:AlternateContent>
        <p:sp>
          <p:nvSpPr>
            <p:cNvPr id="57" name="Rounded Rectangle 56">
              <a:extLst>
                <a:ext uri="{FF2B5EF4-FFF2-40B4-BE49-F238E27FC236}">
                  <a16:creationId xmlns:a16="http://schemas.microsoft.com/office/drawing/2014/main" id="{54788853-7E9A-9049-9FB5-ADE72D68AA6E}"/>
                </a:ext>
              </a:extLst>
            </p:cNvPr>
            <p:cNvSpPr/>
            <p:nvPr/>
          </p:nvSpPr>
          <p:spPr>
            <a:xfrm>
              <a:off x="6006178" y="1444645"/>
              <a:ext cx="1789190" cy="1188101"/>
            </a:xfrm>
            <a:prstGeom prst="roundRect">
              <a:avLst>
                <a:gd name="adj" fmla="val 8794"/>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EF388549-C182-D541-9839-90D859E5A888}"/>
              </a:ext>
            </a:extLst>
          </p:cNvPr>
          <p:cNvGrpSpPr/>
          <p:nvPr/>
        </p:nvGrpSpPr>
        <p:grpSpPr>
          <a:xfrm>
            <a:off x="6518495" y="3055036"/>
            <a:ext cx="1996968" cy="1326075"/>
            <a:chOff x="6518495" y="3055036"/>
            <a:chExt cx="1996968" cy="1326075"/>
          </a:xfrm>
        </p:grpSpPr>
        <p:grpSp>
          <p:nvGrpSpPr>
            <p:cNvPr id="52" name="Group 51">
              <a:extLst>
                <a:ext uri="{FF2B5EF4-FFF2-40B4-BE49-F238E27FC236}">
                  <a16:creationId xmlns:a16="http://schemas.microsoft.com/office/drawing/2014/main" id="{60A20012-A0DD-A24A-AA9D-F20198CBA298}"/>
                </a:ext>
              </a:extLst>
            </p:cNvPr>
            <p:cNvGrpSpPr/>
            <p:nvPr/>
          </p:nvGrpSpPr>
          <p:grpSpPr>
            <a:xfrm>
              <a:off x="6752637" y="3102558"/>
              <a:ext cx="1514843" cy="1101887"/>
              <a:chOff x="6861170" y="3093157"/>
              <a:chExt cx="1514843" cy="1101887"/>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CD6CB9-F309-6B4E-A5CC-A93F39729DAB}"/>
                      </a:ext>
                    </a:extLst>
                  </p:cNvPr>
                  <p:cNvSpPr txBox="1"/>
                  <p:nvPr/>
                </p:nvSpPr>
                <p:spPr>
                  <a:xfrm>
                    <a:off x="6938118" y="3501200"/>
                    <a:ext cx="136094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chemeClr val="bg1"/>
                                  </a:solidFill>
                                  <a:latin typeface="Cambria Math" panose="02040503050406030204" pitchFamily="18" charset="0"/>
                                  <a:ea typeface="Cambria Math" panose="02040503050406030204" pitchFamily="18" charset="0"/>
                                </a:rPr>
                              </m:ctrlPr>
                            </m:fPr>
                            <m:num>
                              <m:r>
                                <a:rPr lang="en-GB" sz="2400" b="0" i="1" smtClean="0">
                                  <a:solidFill>
                                    <a:schemeClr val="bg1"/>
                                  </a:solidFill>
                                  <a:latin typeface="Cambria Math" panose="02040503050406030204" pitchFamily="18" charset="0"/>
                                  <a:ea typeface="Cambria Math" panose="02040503050406030204" pitchFamily="18" charset="0"/>
                                </a:rPr>
                                <m:t>2</m:t>
                              </m:r>
                            </m:num>
                            <m:den>
                              <m:r>
                                <a:rPr lang="en-GB" sz="2400" b="0" i="1" smtClean="0">
                                  <a:solidFill>
                                    <a:schemeClr val="bg1"/>
                                  </a:solidFill>
                                  <a:latin typeface="Cambria Math" panose="02040503050406030204" pitchFamily="18" charset="0"/>
                                  <a:ea typeface="Cambria Math" panose="02040503050406030204" pitchFamily="18" charset="0"/>
                                </a:rPr>
                                <m:t>3</m:t>
                              </m:r>
                            </m:den>
                          </m:f>
                          <m:r>
                            <a:rPr lang="en-GB" sz="2400" b="0" i="1" smtClean="0">
                              <a:solidFill>
                                <a:schemeClr val="bg1"/>
                              </a:solidFill>
                              <a:latin typeface="Cambria Math" panose="02040503050406030204" pitchFamily="18" charset="0"/>
                              <a:ea typeface="Cambria Math" panose="02040503050406030204" pitchFamily="18" charset="0"/>
                            </a:rPr>
                            <m:t>=</m:t>
                          </m:r>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ea typeface="Cambria Math" panose="02040503050406030204" pitchFamily="18" charset="0"/>
                            </a:rPr>
                            <m:t>÷3</m:t>
                          </m:r>
                        </m:oMath>
                      </m:oMathPara>
                    </a14:m>
                    <a:endParaRPr lang="en-US" sz="2400" dirty="0">
                      <a:solidFill>
                        <a:schemeClr val="bg1"/>
                      </a:solidFill>
                    </a:endParaRPr>
                  </a:p>
                </p:txBody>
              </p:sp>
            </mc:Choice>
            <mc:Fallback xmlns="">
              <p:sp>
                <p:nvSpPr>
                  <p:cNvPr id="3" name="TextBox 2">
                    <a:extLst>
                      <a:ext uri="{FF2B5EF4-FFF2-40B4-BE49-F238E27FC236}">
                        <a16:creationId xmlns:a16="http://schemas.microsoft.com/office/drawing/2014/main" id="{93CD6CB9-F309-6B4E-A5CC-A93F39729DAB}"/>
                      </a:ext>
                    </a:extLst>
                  </p:cNvPr>
                  <p:cNvSpPr txBox="1">
                    <a:spLocks noRot="1" noChangeAspect="1" noMove="1" noResize="1" noEditPoints="1" noAdjustHandles="1" noChangeArrowheads="1" noChangeShapeType="1" noTextEdit="1"/>
                  </p:cNvSpPr>
                  <p:nvPr/>
                </p:nvSpPr>
                <p:spPr>
                  <a:xfrm>
                    <a:off x="6938118" y="3501200"/>
                    <a:ext cx="1360949" cy="693844"/>
                  </a:xfrm>
                  <a:prstGeom prst="rect">
                    <a:avLst/>
                  </a:prstGeom>
                  <a:blipFill>
                    <a:blip r:embed="rId7"/>
                    <a:stretch>
                      <a:fillRect l="-3704" r="-3704" b="-12727"/>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9F5DBD95-E648-EA48-9318-6C6FE40EA3EC}"/>
                  </a:ext>
                </a:extLst>
              </p:cNvPr>
              <p:cNvSpPr txBox="1"/>
              <p:nvPr/>
            </p:nvSpPr>
            <p:spPr>
              <a:xfrm>
                <a:off x="6861170" y="3093157"/>
                <a:ext cx="1514843" cy="369332"/>
              </a:xfrm>
              <a:prstGeom prst="rect">
                <a:avLst/>
              </a:prstGeom>
              <a:noFill/>
            </p:spPr>
            <p:txBody>
              <a:bodyPr wrap="square" rtlCol="0">
                <a:spAutoFit/>
              </a:bodyPr>
              <a:lstStyle/>
              <a:p>
                <a:r>
                  <a:rPr lang="en-US" b="1" dirty="0">
                    <a:solidFill>
                      <a:schemeClr val="bg1"/>
                    </a:solidFill>
                  </a:rPr>
                  <a:t>A quotient</a:t>
                </a:r>
              </a:p>
            </p:txBody>
          </p:sp>
        </p:grpSp>
        <p:sp>
          <p:nvSpPr>
            <p:cNvPr id="58" name="Rounded Rectangle 57">
              <a:extLst>
                <a:ext uri="{FF2B5EF4-FFF2-40B4-BE49-F238E27FC236}">
                  <a16:creationId xmlns:a16="http://schemas.microsoft.com/office/drawing/2014/main" id="{AB545A49-1A46-B54A-89E6-CDA4162D6C13}"/>
                </a:ext>
              </a:extLst>
            </p:cNvPr>
            <p:cNvSpPr/>
            <p:nvPr/>
          </p:nvSpPr>
          <p:spPr>
            <a:xfrm>
              <a:off x="6518495" y="3055036"/>
              <a:ext cx="1996968" cy="1326075"/>
            </a:xfrm>
            <a:prstGeom prst="roundRect">
              <a:avLst>
                <a:gd name="adj" fmla="val 8794"/>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F622354E-B733-B241-B2E8-A180F31B328F}"/>
              </a:ext>
            </a:extLst>
          </p:cNvPr>
          <p:cNvGrpSpPr/>
          <p:nvPr/>
        </p:nvGrpSpPr>
        <p:grpSpPr>
          <a:xfrm>
            <a:off x="454035" y="4900177"/>
            <a:ext cx="7955333" cy="1303183"/>
            <a:chOff x="454035" y="4900177"/>
            <a:chExt cx="7955333" cy="1303183"/>
          </a:xfrm>
        </p:grpSpPr>
        <p:grpSp>
          <p:nvGrpSpPr>
            <p:cNvPr id="51" name="Group 50">
              <a:extLst>
                <a:ext uri="{FF2B5EF4-FFF2-40B4-BE49-F238E27FC236}">
                  <a16:creationId xmlns:a16="http://schemas.microsoft.com/office/drawing/2014/main" id="{FA0F8FA1-C30E-F740-924E-ABBA695D2121}"/>
                </a:ext>
              </a:extLst>
            </p:cNvPr>
            <p:cNvGrpSpPr/>
            <p:nvPr/>
          </p:nvGrpSpPr>
          <p:grpSpPr>
            <a:xfrm>
              <a:off x="571152" y="5015259"/>
              <a:ext cx="7696328" cy="1083063"/>
              <a:chOff x="218100" y="5215281"/>
              <a:chExt cx="7696328" cy="1083063"/>
            </a:xfrm>
          </p:grpSpPr>
          <p:grpSp>
            <p:nvGrpSpPr>
              <p:cNvPr id="46" name="Group 45">
                <a:extLst>
                  <a:ext uri="{FF2B5EF4-FFF2-40B4-BE49-F238E27FC236}">
                    <a16:creationId xmlns:a16="http://schemas.microsoft.com/office/drawing/2014/main" id="{831ADB7B-892F-8449-98B2-811CDF7F4BEB}"/>
                  </a:ext>
                </a:extLst>
              </p:cNvPr>
              <p:cNvGrpSpPr/>
              <p:nvPr/>
            </p:nvGrpSpPr>
            <p:grpSpPr>
              <a:xfrm>
                <a:off x="218100" y="5215281"/>
                <a:ext cx="7696328" cy="1083063"/>
                <a:chOff x="489562" y="4786656"/>
                <a:chExt cx="7696328" cy="1083063"/>
              </a:xfrm>
            </p:grpSpPr>
            <p:grpSp>
              <p:nvGrpSpPr>
                <p:cNvPr id="44" name="Group 43">
                  <a:extLst>
                    <a:ext uri="{FF2B5EF4-FFF2-40B4-BE49-F238E27FC236}">
                      <a16:creationId xmlns:a16="http://schemas.microsoft.com/office/drawing/2014/main" id="{02E7E390-3987-7E47-A3DB-8C372CA4180E}"/>
                    </a:ext>
                  </a:extLst>
                </p:cNvPr>
                <p:cNvGrpSpPr/>
                <p:nvPr/>
              </p:nvGrpSpPr>
              <p:grpSpPr>
                <a:xfrm>
                  <a:off x="489562" y="4786656"/>
                  <a:ext cx="7696328" cy="1083063"/>
                  <a:chOff x="561847" y="4976186"/>
                  <a:chExt cx="7696328" cy="1083063"/>
                </a:xfrm>
              </p:grpSpPr>
              <p:grpSp>
                <p:nvGrpSpPr>
                  <p:cNvPr id="33" name="Group 32">
                    <a:extLst>
                      <a:ext uri="{FF2B5EF4-FFF2-40B4-BE49-F238E27FC236}">
                        <a16:creationId xmlns:a16="http://schemas.microsoft.com/office/drawing/2014/main" id="{9EF3FA02-D34D-FC4A-8E92-4469EDDEDB85}"/>
                      </a:ext>
                    </a:extLst>
                  </p:cNvPr>
                  <p:cNvGrpSpPr/>
                  <p:nvPr/>
                </p:nvGrpSpPr>
                <p:grpSpPr>
                  <a:xfrm>
                    <a:off x="725326" y="5484315"/>
                    <a:ext cx="2393158" cy="237998"/>
                    <a:chOff x="1893092" y="5242371"/>
                    <a:chExt cx="5993608" cy="85817"/>
                  </a:xfrm>
                </p:grpSpPr>
                <p:cxnSp>
                  <p:nvCxnSpPr>
                    <p:cNvPr id="29" name="Straight Connector 28">
                      <a:extLst>
                        <a:ext uri="{FF2B5EF4-FFF2-40B4-BE49-F238E27FC236}">
                          <a16:creationId xmlns:a16="http://schemas.microsoft.com/office/drawing/2014/main" id="{6393F4F7-895A-754B-A59C-B0600DE507F3}"/>
                        </a:ext>
                      </a:extLst>
                    </p:cNvPr>
                    <p:cNvCxnSpPr>
                      <a:cxnSpLocks/>
                    </p:cNvCxnSpPr>
                    <p:nvPr/>
                  </p:nvCxnSpPr>
                  <p:spPr>
                    <a:xfrm>
                      <a:off x="1893092" y="5328188"/>
                      <a:ext cx="5993608" cy="0"/>
                    </a:xfrm>
                    <a:prstGeom prst="line">
                      <a:avLst/>
                    </a:prstGeom>
                    <a:ln w="38100">
                      <a:solidFill>
                        <a:srgbClr val="FFFFFF"/>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740AF0F-FF76-494E-868B-987E47403212}"/>
                        </a:ext>
                      </a:extLst>
                    </p:cNvPr>
                    <p:cNvCxnSpPr>
                      <a:cxnSpLocks/>
                    </p:cNvCxnSpPr>
                    <p:nvPr/>
                  </p:nvCxnSpPr>
                  <p:spPr>
                    <a:xfrm>
                      <a:off x="1893092" y="5242371"/>
                      <a:ext cx="3976688" cy="0"/>
                    </a:xfrm>
                    <a:prstGeom prst="line">
                      <a:avLst/>
                    </a:prstGeom>
                    <a:ln w="38100">
                      <a:solidFill>
                        <a:srgbClr val="FFFFFF"/>
                      </a:solidFill>
                      <a:headEnd type="triangle"/>
                      <a:tailEnd type="triangle"/>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CD705111-1C64-3C47-9810-22599D3FFCE6}"/>
                      </a:ext>
                    </a:extLst>
                  </p:cNvPr>
                  <p:cNvCxnSpPr>
                    <a:cxnSpLocks/>
                  </p:cNvCxnSpPr>
                  <p:nvPr/>
                </p:nvCxnSpPr>
                <p:spPr>
                  <a:xfrm>
                    <a:off x="3118484" y="5722313"/>
                    <a:ext cx="2393158"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0EDA772-79BD-4F41-840B-717C761DA313}"/>
                      </a:ext>
                    </a:extLst>
                  </p:cNvPr>
                  <p:cNvCxnSpPr>
                    <a:cxnSpLocks/>
                  </p:cNvCxnSpPr>
                  <p:nvPr/>
                </p:nvCxnSpPr>
                <p:spPr>
                  <a:xfrm flipV="1">
                    <a:off x="5492245" y="5722313"/>
                    <a:ext cx="2765930" cy="255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36" name="TextBox 35">
                    <a:extLst>
                      <a:ext uri="{FF2B5EF4-FFF2-40B4-BE49-F238E27FC236}">
                        <a16:creationId xmlns:a16="http://schemas.microsoft.com/office/drawing/2014/main" id="{82CF2E13-8B90-C24C-BC53-0D4AB27C8A54}"/>
                      </a:ext>
                    </a:extLst>
                  </p:cNvPr>
                  <p:cNvSpPr txBox="1"/>
                  <p:nvPr/>
                </p:nvSpPr>
                <p:spPr>
                  <a:xfrm>
                    <a:off x="561847" y="5686420"/>
                    <a:ext cx="409447" cy="369332"/>
                  </a:xfrm>
                  <a:prstGeom prst="rect">
                    <a:avLst/>
                  </a:prstGeom>
                  <a:noFill/>
                </p:spPr>
                <p:txBody>
                  <a:bodyPr wrap="square" rtlCol="0">
                    <a:spAutoFit/>
                  </a:bodyPr>
                  <a:lstStyle/>
                  <a:p>
                    <a:r>
                      <a:rPr lang="en-US" dirty="0">
                        <a:solidFill>
                          <a:schemeClr val="bg1"/>
                        </a:solidFill>
                      </a:rPr>
                      <a:t>0</a:t>
                    </a:r>
                  </a:p>
                </p:txBody>
              </p:sp>
              <p:sp>
                <p:nvSpPr>
                  <p:cNvPr id="37" name="TextBox 36">
                    <a:extLst>
                      <a:ext uri="{FF2B5EF4-FFF2-40B4-BE49-F238E27FC236}">
                        <a16:creationId xmlns:a16="http://schemas.microsoft.com/office/drawing/2014/main" id="{0FE07AB9-888C-6E46-9F21-4F93CF120E5F}"/>
                      </a:ext>
                    </a:extLst>
                  </p:cNvPr>
                  <p:cNvSpPr txBox="1"/>
                  <p:nvPr/>
                </p:nvSpPr>
                <p:spPr>
                  <a:xfrm>
                    <a:off x="2913760" y="5689917"/>
                    <a:ext cx="409447" cy="369332"/>
                  </a:xfrm>
                  <a:prstGeom prst="rect">
                    <a:avLst/>
                  </a:prstGeom>
                  <a:noFill/>
                </p:spPr>
                <p:txBody>
                  <a:bodyPr wrap="square" rtlCol="0">
                    <a:spAutoFit/>
                  </a:bodyPr>
                  <a:lstStyle/>
                  <a:p>
                    <a:r>
                      <a:rPr lang="en-US" dirty="0">
                        <a:solidFill>
                          <a:schemeClr val="bg1"/>
                        </a:solidFill>
                      </a:rPr>
                      <a:t>1</a:t>
                    </a:r>
                  </a:p>
                </p:txBody>
              </p:sp>
              <p:sp>
                <p:nvSpPr>
                  <p:cNvPr id="38" name="TextBox 37">
                    <a:extLst>
                      <a:ext uri="{FF2B5EF4-FFF2-40B4-BE49-F238E27FC236}">
                        <a16:creationId xmlns:a16="http://schemas.microsoft.com/office/drawing/2014/main" id="{8CF4C8AB-D43D-C84F-80DE-D2ABF69E37DE}"/>
                      </a:ext>
                    </a:extLst>
                  </p:cNvPr>
                  <p:cNvSpPr txBox="1"/>
                  <p:nvPr/>
                </p:nvSpPr>
                <p:spPr>
                  <a:xfrm>
                    <a:off x="5306918" y="5689917"/>
                    <a:ext cx="409447" cy="369332"/>
                  </a:xfrm>
                  <a:prstGeom prst="rect">
                    <a:avLst/>
                  </a:prstGeom>
                  <a:noFill/>
                </p:spPr>
                <p:txBody>
                  <a:bodyPr wrap="square" rtlCol="0">
                    <a:spAutoFit/>
                  </a:bodyPr>
                  <a:lstStyle/>
                  <a:p>
                    <a:r>
                      <a:rPr lang="en-US" dirty="0">
                        <a:solidFill>
                          <a:schemeClr val="bg1"/>
                        </a:solidFill>
                      </a:rPr>
                      <a:t>2</a:t>
                    </a:r>
                  </a:p>
                </p:txBody>
              </p:sp>
              <p:sp>
                <p:nvSpPr>
                  <p:cNvPr id="39" name="TextBox 38">
                    <a:extLst>
                      <a:ext uri="{FF2B5EF4-FFF2-40B4-BE49-F238E27FC236}">
                        <a16:creationId xmlns:a16="http://schemas.microsoft.com/office/drawing/2014/main" id="{BE342979-41F1-1248-8679-B4522CD915B0}"/>
                      </a:ext>
                    </a:extLst>
                  </p:cNvPr>
                  <p:cNvSpPr txBox="1"/>
                  <p:nvPr/>
                </p:nvSpPr>
                <p:spPr>
                  <a:xfrm>
                    <a:off x="7680679" y="5689917"/>
                    <a:ext cx="409447" cy="369332"/>
                  </a:xfrm>
                  <a:prstGeom prst="rect">
                    <a:avLst/>
                  </a:prstGeom>
                  <a:noFill/>
                </p:spPr>
                <p:txBody>
                  <a:bodyPr wrap="square" rtlCol="0">
                    <a:spAutoFit/>
                  </a:bodyPr>
                  <a:lstStyle/>
                  <a:p>
                    <a:r>
                      <a:rPr lang="en-US" dirty="0">
                        <a:solidFill>
                          <a:schemeClr val="bg1"/>
                        </a:solidFill>
                      </a:rPr>
                      <a:t>3</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D3631F7C-5AA4-1A41-9089-EDC436D989E8}"/>
                          </a:ext>
                        </a:extLst>
                      </p:cNvPr>
                      <p:cNvSpPr/>
                      <p:nvPr/>
                    </p:nvSpPr>
                    <p:spPr>
                      <a:xfrm>
                        <a:off x="1309541" y="4976186"/>
                        <a:ext cx="346570" cy="485454"/>
                      </a:xfrm>
                      <a:prstGeom prst="rect">
                        <a:avLst/>
                      </a:prstGeom>
                    </p:spPr>
                    <p:txBody>
                      <a:bodyPr wrap="none">
                        <a:spAutoFit/>
                      </a:bodyPr>
                      <a:lstStyle/>
                      <a:p>
                        <a14:m>
                          <m:oMath xmlns:m="http://schemas.openxmlformats.org/officeDocument/2006/math">
                            <m:f>
                              <m:fPr>
                                <m:ctrlPr>
                                  <a:rPr lang="en-GB" i="1">
                                    <a:solidFill>
                                      <a:schemeClr val="bg1"/>
                                    </a:solidFill>
                                    <a:latin typeface="Cambria Math" panose="02040503050406030204" pitchFamily="18" charset="0"/>
                                    <a:ea typeface="Cambria Math" panose="02040503050406030204" pitchFamily="18" charset="0"/>
                                  </a:rPr>
                                </m:ctrlPr>
                              </m:fPr>
                              <m:num>
                                <m:r>
                                  <a:rPr lang="en-GB" i="1">
                                    <a:solidFill>
                                      <a:schemeClr val="bg1"/>
                                    </a:solidFill>
                                    <a:latin typeface="Cambria Math" panose="02040503050406030204" pitchFamily="18" charset="0"/>
                                    <a:ea typeface="Cambria Math" panose="02040503050406030204" pitchFamily="18" charset="0"/>
                                  </a:rPr>
                                  <m:t>2</m:t>
                                </m:r>
                              </m:num>
                              <m:den>
                                <m:r>
                                  <a:rPr lang="en-GB" i="1">
                                    <a:solidFill>
                                      <a:schemeClr val="bg1"/>
                                    </a:solidFill>
                                    <a:latin typeface="Cambria Math" panose="02040503050406030204" pitchFamily="18" charset="0"/>
                                    <a:ea typeface="Cambria Math" panose="02040503050406030204" pitchFamily="18" charset="0"/>
                                  </a:rPr>
                                  <m:t>3</m:t>
                                </m:r>
                              </m:den>
                            </m:f>
                          </m:oMath>
                        </a14:m>
                        <a:r>
                          <a:rPr lang="en-US" dirty="0">
                            <a:solidFill>
                              <a:schemeClr val="bg1"/>
                            </a:solidFill>
                          </a:rPr>
                          <a:t> </a:t>
                        </a:r>
                        <a:endParaRPr lang="en-US" dirty="0"/>
                      </a:p>
                    </p:txBody>
                  </p:sp>
                </mc:Choice>
                <mc:Fallback xmlns="">
                  <p:sp>
                    <p:nvSpPr>
                      <p:cNvPr id="43" name="Rectangle 42">
                        <a:extLst>
                          <a:ext uri="{FF2B5EF4-FFF2-40B4-BE49-F238E27FC236}">
                            <a16:creationId xmlns:a16="http://schemas.microsoft.com/office/drawing/2014/main" id="{D3631F7C-5AA4-1A41-9089-EDC436D989E8}"/>
                          </a:ext>
                        </a:extLst>
                      </p:cNvPr>
                      <p:cNvSpPr>
                        <a:spLocks noRot="1" noChangeAspect="1" noMove="1" noResize="1" noEditPoints="1" noAdjustHandles="1" noChangeArrowheads="1" noChangeShapeType="1" noTextEdit="1"/>
                      </p:cNvSpPr>
                      <p:nvPr/>
                    </p:nvSpPr>
                    <p:spPr>
                      <a:xfrm>
                        <a:off x="1309541" y="4976186"/>
                        <a:ext cx="346570" cy="485454"/>
                      </a:xfrm>
                      <a:prstGeom prst="rect">
                        <a:avLst/>
                      </a:prstGeom>
                      <a:blipFill>
                        <a:blip r:embed="rId8"/>
                        <a:stretch>
                          <a:fillRect/>
                        </a:stretch>
                      </a:blipFill>
                    </p:spPr>
                    <p:txBody>
                      <a:bodyPr/>
                      <a:lstStyle/>
                      <a:p>
                        <a:r>
                          <a:rPr lang="en-US">
                            <a:noFill/>
                          </a:rPr>
                          <a:t> </a:t>
                        </a:r>
                      </a:p>
                    </p:txBody>
                  </p:sp>
                </mc:Fallback>
              </mc:AlternateContent>
            </p:grpSp>
            <p:sp>
              <p:nvSpPr>
                <p:cNvPr id="45" name="Oval 44">
                  <a:extLst>
                    <a:ext uri="{FF2B5EF4-FFF2-40B4-BE49-F238E27FC236}">
                      <a16:creationId xmlns:a16="http://schemas.microsoft.com/office/drawing/2014/main" id="{52AB1ECA-D64B-7B4C-AB4E-CCD022111743}"/>
                    </a:ext>
                  </a:extLst>
                </p:cNvPr>
                <p:cNvSpPr/>
                <p:nvPr/>
              </p:nvSpPr>
              <p:spPr>
                <a:xfrm flipH="1">
                  <a:off x="2133716" y="5439914"/>
                  <a:ext cx="185738" cy="18573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BE686060-DFF2-8C49-A11F-94E725F45E75}"/>
                  </a:ext>
                </a:extLst>
              </p:cNvPr>
              <p:cNvSpPr txBox="1"/>
              <p:nvPr/>
            </p:nvSpPr>
            <p:spPr>
              <a:xfrm>
                <a:off x="2047992" y="5489071"/>
                <a:ext cx="5408275" cy="369332"/>
              </a:xfrm>
              <a:prstGeom prst="rect">
                <a:avLst/>
              </a:prstGeom>
              <a:noFill/>
            </p:spPr>
            <p:txBody>
              <a:bodyPr wrap="none" rtlCol="0">
                <a:spAutoFit/>
              </a:bodyPr>
              <a:lstStyle/>
              <a:p>
                <a:r>
                  <a:rPr lang="en-US" b="1" dirty="0">
                    <a:solidFill>
                      <a:schemeClr val="bg1"/>
                    </a:solidFill>
                  </a:rPr>
                  <a:t>A measure of continuous or discrete quantities </a:t>
                </a:r>
              </a:p>
            </p:txBody>
          </p:sp>
        </p:grpSp>
        <p:sp>
          <p:nvSpPr>
            <p:cNvPr id="59" name="Rounded Rectangle 58">
              <a:extLst>
                <a:ext uri="{FF2B5EF4-FFF2-40B4-BE49-F238E27FC236}">
                  <a16:creationId xmlns:a16="http://schemas.microsoft.com/office/drawing/2014/main" id="{5E33DEA9-0CF1-C343-A2C0-57C6454593D1}"/>
                </a:ext>
              </a:extLst>
            </p:cNvPr>
            <p:cNvSpPr/>
            <p:nvPr/>
          </p:nvSpPr>
          <p:spPr>
            <a:xfrm>
              <a:off x="454035" y="4900177"/>
              <a:ext cx="7955333" cy="1303183"/>
            </a:xfrm>
            <a:prstGeom prst="roundRect">
              <a:avLst>
                <a:gd name="adj" fmla="val 8794"/>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10410D21-131C-7547-A35F-6AED40CC11C0}"/>
              </a:ext>
            </a:extLst>
          </p:cNvPr>
          <p:cNvSpPr txBox="1"/>
          <p:nvPr/>
        </p:nvSpPr>
        <p:spPr>
          <a:xfrm>
            <a:off x="7398349" y="6306365"/>
            <a:ext cx="1584369" cy="246221"/>
          </a:xfrm>
          <a:prstGeom prst="rect">
            <a:avLst/>
          </a:prstGeom>
          <a:noFill/>
        </p:spPr>
        <p:txBody>
          <a:bodyPr wrap="square" rtlCol="0">
            <a:spAutoFit/>
          </a:bodyPr>
          <a:lstStyle/>
          <a:p>
            <a:r>
              <a:rPr lang="en-US" sz="1000" dirty="0">
                <a:solidFill>
                  <a:schemeClr val="bg1"/>
                </a:solidFill>
                <a:hlinkClick r:id="rId9">
                  <a:extLst>
                    <a:ext uri="{A12FA001-AC4F-418D-AE19-62706E023703}">
                      <ahyp:hlinkClr xmlns:ahyp="http://schemas.microsoft.com/office/drawing/2018/hyperlinkcolor" val="tx"/>
                    </a:ext>
                  </a:extLst>
                </a:hlinkClick>
              </a:rPr>
              <a:t>Link to Behr et al</a:t>
            </a:r>
            <a:endParaRPr lang="en-US" sz="1000" dirty="0">
              <a:solidFill>
                <a:schemeClr val="bg1"/>
              </a:solidFill>
            </a:endParaRPr>
          </a:p>
        </p:txBody>
      </p:sp>
    </p:spTree>
    <p:extLst>
      <p:ext uri="{BB962C8B-B14F-4D97-AF65-F5344CB8AC3E}">
        <p14:creationId xmlns:p14="http://schemas.microsoft.com/office/powerpoint/2010/main" val="32094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1+#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0-#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C5211-DB44-0B42-8EBF-DDBA8AB40F37}"/>
              </a:ext>
            </a:extLst>
          </p:cNvPr>
          <p:cNvSpPr txBox="1"/>
          <p:nvPr/>
        </p:nvSpPr>
        <p:spPr>
          <a:xfrm>
            <a:off x="3886200" y="6324604"/>
            <a:ext cx="1641486"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research review</a:t>
            </a:r>
            <a:endParaRPr lang="en-US" sz="1000" dirty="0">
              <a:solidFill>
                <a:schemeClr val="bg1"/>
              </a:solidFill>
            </a:endParaRPr>
          </a:p>
        </p:txBody>
      </p:sp>
      <p:pic>
        <p:nvPicPr>
          <p:cNvPr id="3" name="Picture 2">
            <a:extLst>
              <a:ext uri="{FF2B5EF4-FFF2-40B4-BE49-F238E27FC236}">
                <a16:creationId xmlns:a16="http://schemas.microsoft.com/office/drawing/2014/main" id="{12E139AA-C724-7247-955C-0E48058F4867}"/>
              </a:ext>
            </a:extLst>
          </p:cNvPr>
          <p:cNvPicPr>
            <a:picLocks noChangeAspect="1"/>
          </p:cNvPicPr>
          <p:nvPr/>
        </p:nvPicPr>
        <p:blipFill>
          <a:blip r:embed="rId4"/>
          <a:stretch>
            <a:fillRect/>
          </a:stretch>
        </p:blipFill>
        <p:spPr>
          <a:xfrm>
            <a:off x="157168" y="142880"/>
            <a:ext cx="5156200" cy="6210300"/>
          </a:xfrm>
          <a:prstGeom prst="rect">
            <a:avLst/>
          </a:prstGeom>
        </p:spPr>
      </p:pic>
      <p:sp>
        <p:nvSpPr>
          <p:cNvPr id="4" name="Rounded Rectangular Callout 3">
            <a:extLst>
              <a:ext uri="{FF2B5EF4-FFF2-40B4-BE49-F238E27FC236}">
                <a16:creationId xmlns:a16="http://schemas.microsoft.com/office/drawing/2014/main" id="{4C50483E-00AF-0143-90F3-AA2695FB4F95}"/>
              </a:ext>
            </a:extLst>
          </p:cNvPr>
          <p:cNvSpPr/>
          <p:nvPr/>
        </p:nvSpPr>
        <p:spPr>
          <a:xfrm>
            <a:off x="5413382" y="1022884"/>
            <a:ext cx="3539245" cy="3106194"/>
          </a:xfrm>
          <a:prstGeom prst="wedgeRoundRectCallout">
            <a:avLst>
              <a:gd name="adj1" fmla="val 48547"/>
              <a:gd name="adj2" fmla="val 57776"/>
              <a:gd name="adj3" fmla="val 1666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 think they’re equivalent because if you’ve done the multiplication for the first one; one times one is one and then two times three is six and then, for the second one; one times one is one and three times two is six so I think they’re equivalent.</a:t>
            </a:r>
          </a:p>
        </p:txBody>
      </p:sp>
      <p:sp>
        <p:nvSpPr>
          <p:cNvPr id="8" name="TextBox 7">
            <a:extLst>
              <a:ext uri="{FF2B5EF4-FFF2-40B4-BE49-F238E27FC236}">
                <a16:creationId xmlns:a16="http://schemas.microsoft.com/office/drawing/2014/main" id="{7AC24761-D2AA-9947-BFD3-5859D37AC4F3}"/>
              </a:ext>
            </a:extLst>
          </p:cNvPr>
          <p:cNvSpPr txBox="1"/>
          <p:nvPr/>
        </p:nvSpPr>
        <p:spPr>
          <a:xfrm>
            <a:off x="5313368" y="7221"/>
            <a:ext cx="3830632" cy="1015663"/>
          </a:xfrm>
          <a:prstGeom prst="rect">
            <a:avLst/>
          </a:prstGeom>
          <a:noFill/>
        </p:spPr>
        <p:txBody>
          <a:bodyPr wrap="square" rtlCol="0">
            <a:spAutoFit/>
          </a:bodyPr>
          <a:lstStyle/>
          <a:p>
            <a:r>
              <a:rPr lang="en-GB" sz="2000" dirty="0">
                <a:solidFill>
                  <a:schemeClr val="bg1"/>
                </a:solidFill>
              </a:rPr>
              <a:t>Around four minutes into the video, Jasmine stops drawing and says:</a:t>
            </a:r>
            <a:endParaRPr lang="en-US" sz="2400" dirty="0">
              <a:solidFill>
                <a:schemeClr val="bg1"/>
              </a:solidFill>
            </a:endParaRPr>
          </a:p>
        </p:txBody>
      </p:sp>
      <p:sp>
        <p:nvSpPr>
          <p:cNvPr id="10" name="TextBox 9">
            <a:extLst>
              <a:ext uri="{FF2B5EF4-FFF2-40B4-BE49-F238E27FC236}">
                <a16:creationId xmlns:a16="http://schemas.microsoft.com/office/drawing/2014/main" id="{8552E84B-34AB-FC48-8085-6197AE1C3C1D}"/>
              </a:ext>
            </a:extLst>
          </p:cNvPr>
          <p:cNvSpPr txBox="1"/>
          <p:nvPr/>
        </p:nvSpPr>
        <p:spPr>
          <a:xfrm>
            <a:off x="5380756" y="4230936"/>
            <a:ext cx="3830632" cy="2554545"/>
          </a:xfrm>
          <a:prstGeom prst="rect">
            <a:avLst/>
          </a:prstGeom>
          <a:noFill/>
        </p:spPr>
        <p:txBody>
          <a:bodyPr wrap="square" rtlCol="0">
            <a:spAutoFit/>
          </a:bodyPr>
          <a:lstStyle/>
          <a:p>
            <a:r>
              <a:rPr lang="en-GB" sz="2000" dirty="0">
                <a:solidFill>
                  <a:schemeClr val="bg1"/>
                </a:solidFill>
              </a:rPr>
              <a:t>Might this shift in approach suggest that she’s moved from a conceptual to a procedural approach? Do you think the students in the video have linked their conceptual understanding and procedural knowledge?</a:t>
            </a:r>
            <a:endParaRPr lang="en-US" sz="2400" dirty="0">
              <a:solidFill>
                <a:schemeClr val="bg1"/>
              </a:solidFill>
            </a:endParaRPr>
          </a:p>
        </p:txBody>
      </p:sp>
    </p:spTree>
    <p:extLst>
      <p:ext uri="{BB962C8B-B14F-4D97-AF65-F5344CB8AC3E}">
        <p14:creationId xmlns:p14="http://schemas.microsoft.com/office/powerpoint/2010/main" val="11896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E4D98-2204-BE40-A9B2-47F1F17D3C21}"/>
              </a:ext>
            </a:extLst>
          </p:cNvPr>
          <p:cNvSpPr txBox="1"/>
          <p:nvPr/>
        </p:nvSpPr>
        <p:spPr>
          <a:xfrm>
            <a:off x="4042482" y="4341059"/>
            <a:ext cx="1059036"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article</a:t>
            </a:r>
            <a:endParaRPr lang="en-US" sz="1000" dirty="0">
              <a:solidFill>
                <a:schemeClr val="bg1"/>
              </a:solidFill>
            </a:endParaRPr>
          </a:p>
        </p:txBody>
      </p:sp>
      <p:pic>
        <p:nvPicPr>
          <p:cNvPr id="3" name="Picture 2">
            <a:extLst>
              <a:ext uri="{FF2B5EF4-FFF2-40B4-BE49-F238E27FC236}">
                <a16:creationId xmlns:a16="http://schemas.microsoft.com/office/drawing/2014/main" id="{1918D74D-C0FA-724E-801F-1BF23BDD0014}"/>
              </a:ext>
            </a:extLst>
          </p:cNvPr>
          <p:cNvPicPr>
            <a:picLocks noChangeAspect="1"/>
          </p:cNvPicPr>
          <p:nvPr/>
        </p:nvPicPr>
        <p:blipFill>
          <a:blip r:embed="rId4"/>
          <a:stretch>
            <a:fillRect/>
          </a:stretch>
        </p:blipFill>
        <p:spPr>
          <a:xfrm>
            <a:off x="4917301" y="164266"/>
            <a:ext cx="4076978" cy="2198819"/>
          </a:xfrm>
          <a:prstGeom prst="rect">
            <a:avLst/>
          </a:prstGeom>
        </p:spPr>
      </p:pic>
      <p:grpSp>
        <p:nvGrpSpPr>
          <p:cNvPr id="12" name="Group 11">
            <a:extLst>
              <a:ext uri="{FF2B5EF4-FFF2-40B4-BE49-F238E27FC236}">
                <a16:creationId xmlns:a16="http://schemas.microsoft.com/office/drawing/2014/main" id="{2A938C4E-B60F-E24D-B2FD-6B7B9043ECB1}"/>
              </a:ext>
            </a:extLst>
          </p:cNvPr>
          <p:cNvGrpSpPr/>
          <p:nvPr/>
        </p:nvGrpSpPr>
        <p:grpSpPr>
          <a:xfrm>
            <a:off x="149721" y="164267"/>
            <a:ext cx="4688980" cy="4176792"/>
            <a:chOff x="263525" y="2916158"/>
            <a:chExt cx="4688980" cy="4176792"/>
          </a:xfrm>
        </p:grpSpPr>
        <p:pic>
          <p:nvPicPr>
            <p:cNvPr id="10" name="Picture 9">
              <a:extLst>
                <a:ext uri="{FF2B5EF4-FFF2-40B4-BE49-F238E27FC236}">
                  <a16:creationId xmlns:a16="http://schemas.microsoft.com/office/drawing/2014/main" id="{85DB17FA-D3BE-8246-ACA2-5C9E1C16B62F}"/>
                </a:ext>
              </a:extLst>
            </p:cNvPr>
            <p:cNvPicPr>
              <a:picLocks noChangeAspect="1"/>
            </p:cNvPicPr>
            <p:nvPr/>
          </p:nvPicPr>
          <p:blipFill>
            <a:blip r:embed="rId5"/>
            <a:stretch>
              <a:fillRect/>
            </a:stretch>
          </p:blipFill>
          <p:spPr>
            <a:xfrm>
              <a:off x="263525" y="2916158"/>
              <a:ext cx="4688980" cy="1079500"/>
            </a:xfrm>
            <a:prstGeom prst="rect">
              <a:avLst/>
            </a:prstGeom>
          </p:spPr>
        </p:pic>
        <p:pic>
          <p:nvPicPr>
            <p:cNvPr id="11" name="Picture 10">
              <a:extLst>
                <a:ext uri="{FF2B5EF4-FFF2-40B4-BE49-F238E27FC236}">
                  <a16:creationId xmlns:a16="http://schemas.microsoft.com/office/drawing/2014/main" id="{747DC972-2016-E445-8C3C-CD8D4B4B83CB}"/>
                </a:ext>
              </a:extLst>
            </p:cNvPr>
            <p:cNvPicPr>
              <a:picLocks noChangeAspect="1"/>
            </p:cNvPicPr>
            <p:nvPr/>
          </p:nvPicPr>
          <p:blipFill>
            <a:blip r:embed="rId6"/>
            <a:stretch>
              <a:fillRect/>
            </a:stretch>
          </p:blipFill>
          <p:spPr>
            <a:xfrm>
              <a:off x="263525" y="3765550"/>
              <a:ext cx="4688980" cy="3327400"/>
            </a:xfrm>
            <a:prstGeom prst="rect">
              <a:avLst/>
            </a:prstGeom>
          </p:spPr>
        </p:pic>
      </p:grpSp>
      <p:sp>
        <p:nvSpPr>
          <p:cNvPr id="13" name="TextBox 12">
            <a:extLst>
              <a:ext uri="{FF2B5EF4-FFF2-40B4-BE49-F238E27FC236}">
                <a16:creationId xmlns:a16="http://schemas.microsoft.com/office/drawing/2014/main" id="{DA884B7A-47B1-7D4B-9F63-E5EB634F6D82}"/>
              </a:ext>
            </a:extLst>
          </p:cNvPr>
          <p:cNvSpPr txBox="1"/>
          <p:nvPr/>
        </p:nvSpPr>
        <p:spPr>
          <a:xfrm>
            <a:off x="7584411" y="2316834"/>
            <a:ext cx="1524172" cy="246221"/>
          </a:xfrm>
          <a:prstGeom prst="rect">
            <a:avLst/>
          </a:prstGeom>
          <a:noFill/>
        </p:spPr>
        <p:txBody>
          <a:bodyPr wrap="square" rtlCol="0">
            <a:spAutoFit/>
          </a:bodyPr>
          <a:lstStyle/>
          <a:p>
            <a:r>
              <a:rPr lang="en-US" sz="1000" dirty="0">
                <a:solidFill>
                  <a:schemeClr val="bg1"/>
                </a:solidFill>
                <a:hlinkClick r:id="rId7">
                  <a:extLst>
                    <a:ext uri="{A12FA001-AC4F-418D-AE19-62706E023703}">
                      <ahyp:hlinkClr xmlns:ahyp="http://schemas.microsoft.com/office/drawing/2018/hyperlinkcolor" val="tx"/>
                    </a:ext>
                  </a:extLst>
                </a:hlinkClick>
              </a:rPr>
              <a:t>Link to research review</a:t>
            </a:r>
            <a:endParaRPr lang="en-US" sz="1000" dirty="0">
              <a:solidFill>
                <a:schemeClr val="bg1"/>
              </a:solidFill>
            </a:endParaRPr>
          </a:p>
        </p:txBody>
      </p:sp>
      <p:sp>
        <p:nvSpPr>
          <p:cNvPr id="14" name="TextBox 13">
            <a:extLst>
              <a:ext uri="{FF2B5EF4-FFF2-40B4-BE49-F238E27FC236}">
                <a16:creationId xmlns:a16="http://schemas.microsoft.com/office/drawing/2014/main" id="{75BB4E20-F963-0944-95DC-48E6BEF26A00}"/>
              </a:ext>
            </a:extLst>
          </p:cNvPr>
          <p:cNvSpPr txBox="1"/>
          <p:nvPr/>
        </p:nvSpPr>
        <p:spPr>
          <a:xfrm>
            <a:off x="71152" y="4493106"/>
            <a:ext cx="4873197" cy="1477328"/>
          </a:xfrm>
          <a:prstGeom prst="rect">
            <a:avLst/>
          </a:prstGeom>
          <a:noFill/>
        </p:spPr>
        <p:txBody>
          <a:bodyPr wrap="square" rtlCol="0">
            <a:spAutoFit/>
          </a:bodyPr>
          <a:lstStyle/>
          <a:p>
            <a:r>
              <a:rPr lang="en-US" dirty="0">
                <a:solidFill>
                  <a:schemeClr val="bg1"/>
                </a:solidFill>
              </a:rPr>
              <a:t>It might be suggested that students’ reluctance to multiply with fractions is a consequence of a lack of experience of using ‘fractions to represent relations between quantities’.</a:t>
            </a:r>
          </a:p>
        </p:txBody>
      </p:sp>
      <p:pic>
        <p:nvPicPr>
          <p:cNvPr id="15" name="Picture 14">
            <a:extLst>
              <a:ext uri="{FF2B5EF4-FFF2-40B4-BE49-F238E27FC236}">
                <a16:creationId xmlns:a16="http://schemas.microsoft.com/office/drawing/2014/main" id="{33B960A4-CC9B-3848-9049-D04B965B76E8}"/>
              </a:ext>
            </a:extLst>
          </p:cNvPr>
          <p:cNvPicPr>
            <a:picLocks noChangeAspect="1"/>
          </p:cNvPicPr>
          <p:nvPr/>
        </p:nvPicPr>
        <p:blipFill>
          <a:blip r:embed="rId8"/>
          <a:stretch>
            <a:fillRect/>
          </a:stretch>
        </p:blipFill>
        <p:spPr>
          <a:xfrm>
            <a:off x="4955683" y="2731391"/>
            <a:ext cx="4038596" cy="2433038"/>
          </a:xfrm>
          <a:prstGeom prst="rect">
            <a:avLst/>
          </a:prstGeom>
        </p:spPr>
      </p:pic>
      <p:sp>
        <p:nvSpPr>
          <p:cNvPr id="18" name="TextBox 17">
            <a:extLst>
              <a:ext uri="{FF2B5EF4-FFF2-40B4-BE49-F238E27FC236}">
                <a16:creationId xmlns:a16="http://schemas.microsoft.com/office/drawing/2014/main" id="{1D0364B0-1C33-7A48-8102-C8C38C802845}"/>
              </a:ext>
            </a:extLst>
          </p:cNvPr>
          <p:cNvSpPr txBox="1"/>
          <p:nvPr/>
        </p:nvSpPr>
        <p:spPr>
          <a:xfrm>
            <a:off x="4955683" y="5212063"/>
            <a:ext cx="4038596" cy="1200329"/>
          </a:xfrm>
          <a:prstGeom prst="rect">
            <a:avLst/>
          </a:prstGeom>
          <a:noFill/>
        </p:spPr>
        <p:txBody>
          <a:bodyPr wrap="square" rtlCol="0">
            <a:spAutoFit/>
          </a:bodyPr>
          <a:lstStyle/>
          <a:p>
            <a:r>
              <a:rPr lang="en-US">
                <a:solidFill>
                  <a:schemeClr val="bg1"/>
                </a:solidFill>
              </a:rPr>
              <a:t>Would </a:t>
            </a:r>
            <a:r>
              <a:rPr lang="en-US" dirty="0">
                <a:solidFill>
                  <a:schemeClr val="bg1"/>
                </a:solidFill>
              </a:rPr>
              <a:t>spending time discussing a task such as </a:t>
            </a:r>
            <a:r>
              <a:rPr lang="en-US">
                <a:solidFill>
                  <a:schemeClr val="bg1"/>
                </a:solidFill>
              </a:rPr>
              <a:t>this one, </a:t>
            </a:r>
            <a:r>
              <a:rPr lang="en-US" dirty="0">
                <a:solidFill>
                  <a:schemeClr val="bg1"/>
                </a:solidFill>
              </a:rPr>
              <a:t>support students in building this understanding?</a:t>
            </a:r>
          </a:p>
        </p:txBody>
      </p:sp>
    </p:spTree>
    <p:extLst>
      <p:ext uri="{BB962C8B-B14F-4D97-AF65-F5344CB8AC3E}">
        <p14:creationId xmlns:p14="http://schemas.microsoft.com/office/powerpoint/2010/main" val="1077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9AB8D4-0F46-8944-8249-67490404DAF4}"/>
              </a:ext>
            </a:extLst>
          </p:cNvPr>
          <p:cNvSpPr/>
          <p:nvPr/>
        </p:nvSpPr>
        <p:spPr>
          <a:xfrm>
            <a:off x="57085" y="3523130"/>
            <a:ext cx="4614927" cy="2631490"/>
          </a:xfrm>
          <a:prstGeom prst="rect">
            <a:avLst/>
          </a:prstGeom>
        </p:spPr>
        <p:txBody>
          <a:bodyPr wrap="square">
            <a:spAutoFit/>
          </a:bodyPr>
          <a:lstStyle/>
          <a:p>
            <a:pPr>
              <a:spcAft>
                <a:spcPts val="600"/>
              </a:spcAft>
            </a:pPr>
            <a:r>
              <a:rPr lang="en-US" sz="2000" dirty="0">
                <a:solidFill>
                  <a:schemeClr val="bg1"/>
                </a:solidFill>
              </a:rPr>
              <a:t>These tasks are taken from the NCETM’s Secondary Mastery PD Materials.</a:t>
            </a:r>
          </a:p>
          <a:p>
            <a:pPr>
              <a:spcAft>
                <a:spcPts val="600"/>
              </a:spcAft>
            </a:pPr>
            <a:r>
              <a:rPr lang="en-US" sz="2000" dirty="0">
                <a:solidFill>
                  <a:schemeClr val="bg1"/>
                </a:solidFill>
              </a:rPr>
              <a:t>Do you think that working on these tasks, and others like them, might support students in building a deeper understanding of fractions and multiplication?</a:t>
            </a:r>
          </a:p>
        </p:txBody>
      </p:sp>
      <p:sp>
        <p:nvSpPr>
          <p:cNvPr id="8" name="TextBox 7">
            <a:extLst>
              <a:ext uri="{FF2B5EF4-FFF2-40B4-BE49-F238E27FC236}">
                <a16:creationId xmlns:a16="http://schemas.microsoft.com/office/drawing/2014/main" id="{AA050F6E-F1F7-C847-941C-8DF4E47997BA}"/>
              </a:ext>
            </a:extLst>
          </p:cNvPr>
          <p:cNvSpPr txBox="1"/>
          <p:nvPr/>
        </p:nvSpPr>
        <p:spPr>
          <a:xfrm>
            <a:off x="7494858" y="5815009"/>
            <a:ext cx="1628972"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2.1</a:t>
            </a:r>
            <a:endParaRPr lang="en-US" sz="1000" dirty="0">
              <a:solidFill>
                <a:schemeClr val="bg1"/>
              </a:solidFill>
            </a:endParaRPr>
          </a:p>
        </p:txBody>
      </p:sp>
      <p:pic>
        <p:nvPicPr>
          <p:cNvPr id="2" name="Picture 1">
            <a:extLst>
              <a:ext uri="{FF2B5EF4-FFF2-40B4-BE49-F238E27FC236}">
                <a16:creationId xmlns:a16="http://schemas.microsoft.com/office/drawing/2014/main" id="{D3A01A4C-A1E4-B44D-AFA4-A072B368B330}"/>
              </a:ext>
            </a:extLst>
          </p:cNvPr>
          <p:cNvPicPr>
            <a:picLocks noChangeAspect="1"/>
          </p:cNvPicPr>
          <p:nvPr/>
        </p:nvPicPr>
        <p:blipFill>
          <a:blip r:embed="rId4"/>
          <a:stretch>
            <a:fillRect/>
          </a:stretch>
        </p:blipFill>
        <p:spPr>
          <a:xfrm>
            <a:off x="131760" y="112709"/>
            <a:ext cx="4368800" cy="3403600"/>
          </a:xfrm>
          <a:prstGeom prst="rect">
            <a:avLst/>
          </a:prstGeom>
        </p:spPr>
      </p:pic>
      <p:pic>
        <p:nvPicPr>
          <p:cNvPr id="3" name="Picture 2">
            <a:extLst>
              <a:ext uri="{FF2B5EF4-FFF2-40B4-BE49-F238E27FC236}">
                <a16:creationId xmlns:a16="http://schemas.microsoft.com/office/drawing/2014/main" id="{319222DE-C607-9349-A3A5-4F98CFEBDA9E}"/>
              </a:ext>
            </a:extLst>
          </p:cNvPr>
          <p:cNvPicPr>
            <a:picLocks noChangeAspect="1"/>
          </p:cNvPicPr>
          <p:nvPr/>
        </p:nvPicPr>
        <p:blipFill>
          <a:blip r:embed="rId5"/>
          <a:stretch>
            <a:fillRect/>
          </a:stretch>
        </p:blipFill>
        <p:spPr>
          <a:xfrm>
            <a:off x="4559362" y="112709"/>
            <a:ext cx="4470400" cy="5702300"/>
          </a:xfrm>
          <a:prstGeom prst="rect">
            <a:avLst/>
          </a:prstGeom>
        </p:spPr>
      </p:pic>
    </p:spTree>
    <p:extLst>
      <p:ext uri="{BB962C8B-B14F-4D97-AF65-F5344CB8AC3E}">
        <p14:creationId xmlns:p14="http://schemas.microsoft.com/office/powerpoint/2010/main" val="4050580362"/>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3" ma:contentTypeDescription="Create a new document." ma:contentTypeScope="" ma:versionID="64c65d30751a2f934f6c3aec3326acfe">
  <xsd:schema xmlns:xsd="http://www.w3.org/2001/XMLSchema" xmlns:xs="http://www.w3.org/2001/XMLSchema" xmlns:p="http://schemas.microsoft.com/office/2006/metadata/properties" xmlns:ns3="3c072653-a566-48ef-af88-69e39a133ebb" xmlns:ns4="09d9a7cc-457f-4dbd-a357-31398366c862" targetNamespace="http://schemas.microsoft.com/office/2006/metadata/properties" ma:root="true" ma:fieldsID="8d3827dd6a8acdea2b11975c8a77a672" ns3:_="" ns4:_="">
    <xsd:import namespace="3c072653-a566-48ef-af88-69e39a133ebb"/>
    <xsd:import namespace="09d9a7cc-457f-4dbd-a357-31398366c8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9a7cc-457f-4dbd-a357-31398366c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74E804-5661-41C1-80A0-28D011387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09d9a7cc-457f-4dbd-a357-31398366c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3.xml><?xml version="1.0" encoding="utf-8"?>
<ds:datastoreItem xmlns:ds="http://schemas.openxmlformats.org/officeDocument/2006/customXml" ds:itemID="{18295E3F-7FC7-4A6A-ABAC-C4EA569994C3}">
  <ds:schemaRefs>
    <ds:schemaRef ds:uri="http://schemas.microsoft.com/office/2006/metadata/properties"/>
    <ds:schemaRef ds:uri="http://purl.org/dc/elements/1.1/"/>
    <ds:schemaRef ds:uri="http://purl.org/dc/terms/"/>
    <ds:schemaRef ds:uri="3c072653-a566-48ef-af88-69e39a133ebb"/>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9d9a7cc-457f-4dbd-a357-31398366c8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6033</TotalTime>
  <Words>1611</Words>
  <Application>Microsoft Office PowerPoint</Application>
  <PresentationFormat>On-screen Show (4:3)</PresentationFormat>
  <Paragraphs>128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 Math</vt:lpstr>
      <vt:lpstr>Myriad Pro</vt:lpstr>
      <vt:lpstr>NCETM NCP (B) PowerPoint Template Theme</vt:lpstr>
      <vt:lpstr>Half of a third: understanding operations on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170</cp:revision>
  <cp:lastPrinted>2020-07-03T13:26:56Z</cp:lastPrinted>
  <dcterms:created xsi:type="dcterms:W3CDTF">2019-09-05T16:09:24Z</dcterms:created>
  <dcterms:modified xsi:type="dcterms:W3CDTF">2020-09-24T10:48:58Z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