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2"/>
  </p:notesMasterIdLst>
  <p:handoutMasterIdLst>
    <p:handoutMasterId r:id="rId13"/>
  </p:handoutMasterIdLst>
  <p:sldIdLst>
    <p:sldId id="271" r:id="rId5"/>
    <p:sldId id="261" r:id="rId6"/>
    <p:sldId id="267" r:id="rId7"/>
    <p:sldId id="266" r:id="rId8"/>
    <p:sldId id="268" r:id="rId9"/>
    <p:sldId id="269" r:id="rId10"/>
    <p:sldId id="27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7" autoAdjust="0"/>
    <p:restoredTop sz="73525"/>
  </p:normalViewPr>
  <p:slideViewPr>
    <p:cSldViewPr snapToGrid="0">
      <p:cViewPr varScale="1">
        <p:scale>
          <a:sx n="53" d="100"/>
          <a:sy n="53" d="100"/>
        </p:scale>
        <p:origin x="1692"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F618EB66-137C-44C1-9452-4BE2FCA54C15}"/>
    <pc:docChg chg="modSld">
      <pc:chgData name="Andrew Young" userId="3d7dab09-352b-4858-b937-4a4f8b94e613" providerId="ADAL" clId="{F618EB66-137C-44C1-9452-4BE2FCA54C15}" dt="2020-09-24T12:04:16.883" v="0" actId="207"/>
      <pc:docMkLst>
        <pc:docMk/>
      </pc:docMkLst>
      <pc:sldChg chg="modSp mod">
        <pc:chgData name="Andrew Young" userId="3d7dab09-352b-4858-b937-4a4f8b94e613" providerId="ADAL" clId="{F618EB66-137C-44C1-9452-4BE2FCA54C15}" dt="2020-09-24T12:04:16.883" v="0" actId="207"/>
        <pc:sldMkLst>
          <pc:docMk/>
          <pc:sldMk cId="361536016" sldId="267"/>
        </pc:sldMkLst>
        <pc:spChg chg="mod">
          <ac:chgData name="Andrew Young" userId="3d7dab09-352b-4858-b937-4a4f8b94e613" providerId="ADAL" clId="{F618EB66-137C-44C1-9452-4BE2FCA54C15}" dt="2020-09-24T12:04:16.883" v="0" actId="207"/>
          <ac:spMkLst>
            <pc:docMk/>
            <pc:sldMk cId="361536016" sldId="267"/>
            <ac:spMk id="5" creationId="{1C8B09C8-3B04-F040-BC73-5BC810E912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media/mqfp3xb3/ncetm_ks3_cc_3_1.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ccams-maths.org/wp-content/uploads/2016/01/BCME-2014-The-struggle-to-achieve-multiplicative-reasoning-11-1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endowmentfoundation.org.uk/tools/guidance-reports/maths-ks-2-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cetm.org.uk/classroom-resources/secmm-using-mathematical-representations-at-ks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professional development session focusing on an element of mathematics that students find challenging.</a:t>
            </a:r>
          </a:p>
          <a:p>
            <a:r>
              <a:rPr lang="en-US" dirty="0"/>
              <a:t>This presentation accompanies Video 1 (https://vimeo.com/410568143) from the NCETM’s Mathematical Prompts for Deeper Thinking page and focuses on students working on a task in which they consider stretching a spring.</a:t>
            </a:r>
          </a:p>
          <a:p>
            <a:endParaRPr lang="en-US" dirty="0"/>
          </a:p>
          <a:p>
            <a:pPr marL="0" indent="0">
              <a:buFontTx/>
              <a:buNone/>
            </a:pPr>
            <a:r>
              <a:rPr lang="en-US" dirty="0"/>
              <a:t>This workshop might be a part of an input at a department meeting, at a professional development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30 minutes, including the video (which is </a:t>
            </a:r>
            <a:r>
              <a:rPr lang="en-US" dirty="0">
                <a:highlight>
                  <a:srgbClr val="FFFF00"/>
                </a:highlight>
              </a:rPr>
              <a:t>5 minutes and 25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professional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and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(Slides 5 and 6) that offer prompts to focus and </a:t>
            </a:r>
            <a:r>
              <a:rPr lang="en-US" dirty="0" err="1"/>
              <a:t>catalyse</a:t>
            </a:r>
            <a:r>
              <a:rPr lang="en-US" dirty="0"/>
              <a:t> discussion and conversation around some of the points that are likely to have been raised by the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5 includes an extract from a 2010 article by Jeremy </a:t>
            </a:r>
            <a:r>
              <a:rPr lang="en-US" dirty="0" err="1"/>
              <a:t>Hodgen</a:t>
            </a:r>
            <a:r>
              <a:rPr lang="en-US" dirty="0"/>
              <a:t>, Rob Coe, Margaret Brown and Dietmar </a:t>
            </a:r>
            <a:r>
              <a:rPr lang="en-US" dirty="0" err="1"/>
              <a:t>Küchemann</a:t>
            </a:r>
            <a:r>
              <a:rPr lang="en-US" dirty="0"/>
              <a:t> in which two researchers are discussing a problem with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6 includes a task from the NCETM Secondary PD Materials to work on and consider the way in which students might work additively or multiplicatively in a different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3.1: Understanding multiplicative relationships from the Secondary PD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https://www.ncetm.org.uk/media/mqfp3xb3/ncetm_ks3_cc_3_1.pdf</a:t>
            </a:r>
            <a:endParaRPr lang="en-US" b="0" u="none"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r>
              <a:rPr lang="en-US" b="1" dirty="0"/>
              <a:t>This slide is animated – </a:t>
            </a:r>
            <a:r>
              <a:rPr lang="en-US" b="0" dirty="0"/>
              <a:t>the second paragraph will be revealed on a click.</a:t>
            </a:r>
            <a:endParaRPr lang="en-US" b="1" dirty="0"/>
          </a:p>
          <a:p>
            <a:r>
              <a:rPr lang="en-US" dirty="0"/>
              <a:t>Make sure that sufficient time is given for participants to explore the task themselves.</a:t>
            </a:r>
          </a:p>
          <a:p>
            <a:r>
              <a:rPr lang="en-US" dirty="0"/>
              <a:t>You might like to wait until all participants have agreed on a solution before clicking to reveal the text box.</a:t>
            </a:r>
          </a:p>
          <a:p>
            <a:endParaRPr lang="en-US" dirty="0"/>
          </a:p>
          <a:p>
            <a:r>
              <a:rPr lang="en-US" dirty="0"/>
              <a:t>It is important that time is given to discussing and predicting possible misconceptions so that participants are able to watch the video with that as a focus.</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a:t>
            </a:r>
            <a:r>
              <a:rPr lang="en-GB" i="1" dirty="0"/>
              <a:t> 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endParaRPr lang="en-US" dirty="0"/>
          </a:p>
          <a:p>
            <a:r>
              <a:rPr lang="en-US" dirty="0"/>
              <a:t>The key focus here is the distinction between additive and multiplicative relationships. </a:t>
            </a:r>
          </a:p>
          <a:p>
            <a:r>
              <a:rPr lang="en-US" dirty="0"/>
              <a:t>You might like to share an example where students in your class have worked with an incorrect additive approach, or invite participants to share their stories.</a:t>
            </a:r>
          </a:p>
          <a:p>
            <a:r>
              <a:rPr lang="en-US" dirty="0"/>
              <a:t>You might also like to ask participants to think of topics or units in their scheme of work where this is an important distinction.</a:t>
            </a:r>
          </a:p>
          <a:p>
            <a:r>
              <a:rPr lang="en-US" dirty="0"/>
              <a:t>The next [optional] slide shows a task and gives an extract from a discussion between researchers and students, offering another example of incorrect additive strategies if you’d like to use it.</a:t>
            </a:r>
          </a:p>
          <a:p>
            <a:endParaRPr lang="en-US" dirty="0"/>
          </a:p>
          <a:p>
            <a:r>
              <a:rPr lang="en-US" b="1" dirty="0"/>
              <a:t>You might like to have tried the Spring task yourself with some students so that you can share your experience with the participants.</a:t>
            </a:r>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87308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optional slide that offers another example of an incorrect additive strategy should you choose to explore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situation described is taken from </a:t>
            </a:r>
            <a:r>
              <a:rPr lang="en-GB" sz="1200" b="0" i="0" u="none" strike="noStrike" kern="1200" dirty="0">
                <a:solidFill>
                  <a:schemeClr val="tx1"/>
                </a:solidFill>
                <a:effectLst/>
                <a:latin typeface="+mn-lt"/>
                <a:ea typeface="+mn-ea"/>
                <a:cs typeface="+mn-cs"/>
              </a:rPr>
              <a:t>Brown, M., </a:t>
            </a:r>
            <a:r>
              <a:rPr lang="en-GB" sz="1200" b="0" i="0" u="none" strike="noStrike" kern="1200" dirty="0" err="1">
                <a:solidFill>
                  <a:schemeClr val="tx1"/>
                </a:solidFill>
                <a:effectLst/>
                <a:latin typeface="+mn-lt"/>
                <a:ea typeface="+mn-ea"/>
                <a:cs typeface="+mn-cs"/>
              </a:rPr>
              <a:t>Küchemann</a:t>
            </a:r>
            <a:r>
              <a:rPr lang="en-GB" sz="1200" b="0" i="0" u="none" strike="noStrike" kern="1200" dirty="0">
                <a:solidFill>
                  <a:schemeClr val="tx1"/>
                </a:solidFill>
                <a:effectLst/>
                <a:latin typeface="+mn-lt"/>
                <a:ea typeface="+mn-ea"/>
                <a:cs typeface="+mn-cs"/>
              </a:rPr>
              <a:t>, D. E., &amp; </a:t>
            </a:r>
            <a:r>
              <a:rPr lang="en-GB" sz="1200" b="0" i="0" u="none" strike="noStrike" kern="1200" dirty="0" err="1">
                <a:solidFill>
                  <a:schemeClr val="tx1"/>
                </a:solidFill>
                <a:effectLst/>
                <a:latin typeface="+mn-lt"/>
                <a:ea typeface="+mn-ea"/>
                <a:cs typeface="+mn-cs"/>
              </a:rPr>
              <a:t>Hodgen</a:t>
            </a:r>
            <a:r>
              <a:rPr lang="en-GB" sz="1200" b="0" i="0" u="none" strike="noStrike" kern="1200" dirty="0">
                <a:solidFill>
                  <a:schemeClr val="tx1"/>
                </a:solidFill>
                <a:effectLst/>
                <a:latin typeface="+mn-lt"/>
                <a:ea typeface="+mn-ea"/>
                <a:cs typeface="+mn-cs"/>
              </a:rPr>
              <a:t>, J. (2010). </a:t>
            </a:r>
            <a:r>
              <a:rPr lang="en-GB"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The struggle to achieve multiplicative reasoning 11-14.</a:t>
            </a:r>
            <a:r>
              <a:rPr lang="en-GB" sz="1200" b="0" i="0" u="none" strike="noStrike" kern="1200" dirty="0">
                <a:solidFill>
                  <a:schemeClr val="tx1"/>
                </a:solidFill>
                <a:effectLst/>
                <a:latin typeface="+mn-lt"/>
                <a:ea typeface="+mn-ea"/>
                <a:cs typeface="+mn-cs"/>
              </a:rPr>
              <a:t> In M. Joubert &amp; P. Andrews (</a:t>
            </a:r>
            <a:r>
              <a:rPr lang="en-GB" sz="1200" b="0" i="0" u="none" strike="noStrike" kern="1200" dirty="0" err="1">
                <a:solidFill>
                  <a:schemeClr val="tx1"/>
                </a:solidFill>
                <a:effectLst/>
                <a:latin typeface="+mn-lt"/>
                <a:ea typeface="+mn-ea"/>
                <a:cs typeface="+mn-cs"/>
              </a:rPr>
              <a:t>E.ds.</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Proceedings of the Seventh British Congress of Mathematics Education (BCME7)</a:t>
            </a:r>
            <a:r>
              <a:rPr lang="en-GB" sz="1200" b="0" i="0" u="none" strike="noStrike" kern="1200" dirty="0">
                <a:solidFill>
                  <a:schemeClr val="tx1"/>
                </a:solidFill>
                <a:effectLst/>
                <a:latin typeface="+mn-lt"/>
                <a:ea typeface="+mn-ea"/>
                <a:cs typeface="+mn-cs"/>
              </a:rPr>
              <a:t> (Vol. 30, pp. 49-56)</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338808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 TO SESSION FACILITATOR</a:t>
            </a:r>
            <a:endParaRPr lang="en-US" noProof="0" dirty="0"/>
          </a:p>
          <a:p>
            <a:r>
              <a:rPr lang="en-US" dirty="0"/>
              <a:t>This is an optional slide.</a:t>
            </a:r>
          </a:p>
          <a:p>
            <a:r>
              <a:rPr lang="en-US" b="0" dirty="0"/>
              <a:t>You might like to have tried this task yourself with some students so that you can share your experience with the participants, perhaps bringing along some examples of students’ work.</a:t>
            </a:r>
          </a:p>
          <a:p>
            <a:r>
              <a:rPr lang="en-US" dirty="0"/>
              <a:t>The intention of this task is described in the text on the right of the screen. The text in the PD Materials also suggests the use of a line drawn through the diagonal of the smaller rectangle to show that the rectangles are not similar. This is </a:t>
            </a:r>
            <a:r>
              <a:rPr lang="en-US" b="1" dirty="0"/>
              <a:t>animated</a:t>
            </a:r>
            <a:r>
              <a:rPr lang="en-US" dirty="0"/>
              <a:t> on the slide in two parts. The first click will draw the diagonal in the smaller rectangle, the second click will extend the line out to the edge of the yellow rectangle.</a:t>
            </a:r>
          </a:p>
          <a:p>
            <a:r>
              <a:rPr lang="en-US" dirty="0"/>
              <a:t>(After one click, you might like to ask participants to predict where the line will meet the perimeter of the yellow rectangle.)</a:t>
            </a:r>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202814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endParaRPr lang="en-US" dirty="0"/>
          </a:p>
          <a:p>
            <a:r>
              <a:rPr lang="en-US" dirty="0"/>
              <a:t>Evidence is offered in, for example, the EEF KS2 to KS3 Guidance document (which can be found here </a:t>
            </a:r>
            <a:r>
              <a:rPr lang="en-GB" dirty="0">
                <a:hlinkClick r:id="rId3"/>
              </a:rPr>
              <a:t>https://educationendowmentfoundation.org.uk/tools/guidance-reports/maths-ks-2-3/</a:t>
            </a:r>
            <a:r>
              <a:rPr lang="en-US" dirty="0"/>
              <a:t>).</a:t>
            </a:r>
          </a:p>
          <a:p>
            <a:r>
              <a:rPr lang="en-US" dirty="0"/>
              <a:t>Offering a printed version of the relevant pages of the PD Materials is recommended as it allows participants to use jottings to make sense of the double number line (it may be worth discussing the use of jottings with the group, and whether they would replicate this with students).</a:t>
            </a:r>
          </a:p>
          <a:p>
            <a:r>
              <a:rPr lang="en-US" dirty="0"/>
              <a:t>It should be noted that the use of a representation such as a double number line is not a quick fix solution to a problem – rather it is likely that students will need time to explore and interact with any representation so that it can be connected with the maths being taught.</a:t>
            </a:r>
          </a:p>
          <a:p>
            <a:r>
              <a:rPr lang="en-US" dirty="0"/>
              <a:t>The double number line in particular may be best considered not as a representation to support students in reaching an answer, but rather as a representation to help them make sense of the mathematical structure that is being explored.</a:t>
            </a:r>
          </a:p>
          <a:p>
            <a:endParaRPr lang="en-US" dirty="0"/>
          </a:p>
          <a:p>
            <a:r>
              <a:rPr lang="en-US" b="1" dirty="0"/>
              <a:t>If the double number line is an unfamiliar representation to you then Video 3 in this collection, in which students work to make sense of a double number line for the first time, is likely to be of interest, as is the Representations section in the PD Materials which can be found at </a:t>
            </a:r>
            <a:r>
              <a:rPr lang="en-GB" dirty="0">
                <a:hlinkClick r:id="rId4"/>
              </a:rPr>
              <a:t>https://www.ncetm.org.uk/classroom-resources/secmm-using-mathematical-representations-at-ks3/</a:t>
            </a:r>
            <a:endParaRPr lang="en-US" b="1"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media/mqfp3xb3/ncetm_ks3_cc_3_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vimeo.com/41056814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ccams-maths.org/wp-content/uploads/2016/01/BCME-2014-The-struggle-to-achieve-multiplicative-reasoning-11-1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cetm.org.uk/media/mqfp3xb3/ncetm_ks3_cc_3_1.pdf"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etm.org.uk/media/mqfp3xb3/ncetm_ks3_cc_3_1.pd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Stretching a Spring: Understanding Multiplication as Scaling</a:t>
            </a:r>
          </a:p>
        </p:txBody>
      </p:sp>
    </p:spTree>
    <p:extLst>
      <p:ext uri="{BB962C8B-B14F-4D97-AF65-F5344CB8AC3E}">
        <p14:creationId xmlns:p14="http://schemas.microsoft.com/office/powerpoint/2010/main" val="334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82D70-74D9-3443-AB24-89BA283AFB2C}"/>
              </a:ext>
            </a:extLst>
          </p:cNvPr>
          <p:cNvPicPr>
            <a:picLocks noChangeAspect="1"/>
          </p:cNvPicPr>
          <p:nvPr/>
        </p:nvPicPr>
        <p:blipFill rotWithShape="1">
          <a:blip r:embed="rId3"/>
          <a:srcRect l="5188" t="17283"/>
          <a:stretch/>
        </p:blipFill>
        <p:spPr>
          <a:xfrm>
            <a:off x="3067050" y="1409701"/>
            <a:ext cx="5890631" cy="5090797"/>
          </a:xfrm>
          <a:prstGeom prst="rect">
            <a:avLst/>
          </a:prstGeom>
          <a:ln w="57150">
            <a:solidFill>
              <a:schemeClr val="bg1"/>
            </a:solidFill>
          </a:ln>
        </p:spPr>
      </p:pic>
      <p:sp>
        <p:nvSpPr>
          <p:cNvPr id="5" name="TextBox 4">
            <a:extLst>
              <a:ext uri="{FF2B5EF4-FFF2-40B4-BE49-F238E27FC236}">
                <a16:creationId xmlns:a16="http://schemas.microsoft.com/office/drawing/2014/main" id="{FD6A78E0-BED3-3448-8158-EC49D626A302}"/>
              </a:ext>
            </a:extLst>
          </p:cNvPr>
          <p:cNvSpPr txBox="1"/>
          <p:nvPr/>
        </p:nvSpPr>
        <p:spPr>
          <a:xfrm>
            <a:off x="407323" y="416812"/>
            <a:ext cx="8569408" cy="830997"/>
          </a:xfrm>
          <a:prstGeom prst="rect">
            <a:avLst/>
          </a:prstGeom>
          <a:noFill/>
        </p:spPr>
        <p:txBody>
          <a:bodyPr wrap="square" rtlCol="0">
            <a:spAutoFit/>
          </a:bodyPr>
          <a:lstStyle/>
          <a:p>
            <a:r>
              <a:rPr lang="en-US" sz="2400" dirty="0">
                <a:solidFill>
                  <a:schemeClr val="bg1"/>
                </a:solidFill>
              </a:rPr>
              <a:t>Work on this task for yourself and convince yourself of the solution.</a:t>
            </a:r>
          </a:p>
        </p:txBody>
      </p:sp>
      <p:sp>
        <p:nvSpPr>
          <p:cNvPr id="6" name="TextBox 5">
            <a:extLst>
              <a:ext uri="{FF2B5EF4-FFF2-40B4-BE49-F238E27FC236}">
                <a16:creationId xmlns:a16="http://schemas.microsoft.com/office/drawing/2014/main" id="{CEC7AB68-964C-E943-83DB-1942B438E4E0}"/>
              </a:ext>
            </a:extLst>
          </p:cNvPr>
          <p:cNvSpPr txBox="1"/>
          <p:nvPr/>
        </p:nvSpPr>
        <p:spPr>
          <a:xfrm>
            <a:off x="407323" y="1695451"/>
            <a:ext cx="2373977" cy="4555093"/>
          </a:xfrm>
          <a:prstGeom prst="rect">
            <a:avLst/>
          </a:prstGeom>
          <a:noFill/>
        </p:spPr>
        <p:txBody>
          <a:bodyPr wrap="square" rtlCol="0">
            <a:spAutoFit/>
          </a:bodyPr>
          <a:lstStyle/>
          <a:p>
            <a:r>
              <a:rPr lang="en-US" sz="2000" dirty="0">
                <a:solidFill>
                  <a:schemeClr val="bg1"/>
                </a:solidFill>
              </a:rPr>
              <a:t>Once you’ve convinced yourself, think about some KS3 students – what do you think they would do with this task?</a:t>
            </a:r>
          </a:p>
          <a:p>
            <a:r>
              <a:rPr lang="en-US" sz="2000" dirty="0">
                <a:solidFill>
                  <a:schemeClr val="bg1"/>
                </a:solidFill>
              </a:rPr>
              <a:t>What answers do you predict they would offer? What reasoning would they give?</a:t>
            </a:r>
          </a:p>
          <a:p>
            <a:endParaRPr lang="en-US" sz="2000" dirty="0">
              <a:solidFill>
                <a:schemeClr val="bg1"/>
              </a:solidFill>
            </a:endParaRPr>
          </a:p>
          <a:p>
            <a:r>
              <a:rPr lang="en-US" sz="1000" dirty="0">
                <a:solidFill>
                  <a:schemeClr val="bg1"/>
                </a:solidFill>
                <a:hlinkClick r:id="rId4">
                  <a:extLst>
                    <a:ext uri="{A12FA001-AC4F-418D-AE19-62706E023703}">
                      <ahyp:hlinkClr xmlns:ahyp="http://schemas.microsoft.com/office/drawing/2018/hyperlinkcolor" val="tx"/>
                    </a:ext>
                  </a:extLst>
                </a:hlinkClick>
              </a:rPr>
              <a:t>This task is from page 9 of Core Concept 3.1 </a:t>
            </a:r>
            <a:r>
              <a:rPr lang="en-US" sz="1000" i="1" dirty="0">
                <a:solidFill>
                  <a:schemeClr val="bg1"/>
                </a:solidFill>
                <a:hlinkClick r:id="rId4">
                  <a:extLst>
                    <a:ext uri="{A12FA001-AC4F-418D-AE19-62706E023703}">
                      <ahyp:hlinkClr xmlns:ahyp="http://schemas.microsoft.com/office/drawing/2018/hyperlinkcolor" val="tx"/>
                    </a:ext>
                  </a:extLst>
                </a:hlinkClick>
              </a:rPr>
              <a:t>Understanding multiplicative relationships</a:t>
            </a:r>
            <a:r>
              <a:rPr lang="en-US" sz="1000" i="1" dirty="0">
                <a:solidFill>
                  <a:schemeClr val="bg1"/>
                </a:solidFill>
              </a:rPr>
              <a:t> </a:t>
            </a:r>
          </a:p>
        </p:txBody>
      </p:sp>
    </p:spTree>
    <p:extLst>
      <p:ext uri="{BB962C8B-B14F-4D97-AF65-F5344CB8AC3E}">
        <p14:creationId xmlns:p14="http://schemas.microsoft.com/office/powerpoint/2010/main" val="7328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02AF5-1DEE-A24D-AF0E-F644BAA9B7FC}"/>
              </a:ext>
            </a:extLst>
          </p:cNvPr>
          <p:cNvPicPr>
            <a:picLocks noChangeAspect="1"/>
          </p:cNvPicPr>
          <p:nvPr/>
        </p:nvPicPr>
        <p:blipFill rotWithShape="1">
          <a:blip r:embed="rId3"/>
          <a:srcRect t="5991" b="10378"/>
          <a:stretch/>
        </p:blipFill>
        <p:spPr>
          <a:xfrm>
            <a:off x="0" y="966158"/>
            <a:ext cx="9144000" cy="4123426"/>
          </a:xfrm>
          <a:prstGeom prst="rect">
            <a:avLst/>
          </a:prstGeom>
        </p:spPr>
      </p:pic>
      <p:sp>
        <p:nvSpPr>
          <p:cNvPr id="5" name="TextBox 4">
            <a:extLst>
              <a:ext uri="{FF2B5EF4-FFF2-40B4-BE49-F238E27FC236}">
                <a16:creationId xmlns:a16="http://schemas.microsoft.com/office/drawing/2014/main" id="{1C8B09C8-3B04-F040-BC73-5BC810E912D5}"/>
              </a:ext>
            </a:extLst>
          </p:cNvPr>
          <p:cNvSpPr txBox="1"/>
          <p:nvPr/>
        </p:nvSpPr>
        <p:spPr>
          <a:xfrm>
            <a:off x="0" y="-4905"/>
            <a:ext cx="9144000" cy="830997"/>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Watch the video</a:t>
            </a:r>
            <a:r>
              <a:rPr lang="en-US" sz="2400" dirty="0">
                <a:solidFill>
                  <a:schemeClr val="bg1"/>
                </a:solidFill>
              </a:rPr>
              <a:t> in which three Year 8 students discuss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229650"/>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spTree>
    <p:extLst>
      <p:ext uri="{BB962C8B-B14F-4D97-AF65-F5344CB8AC3E}">
        <p14:creationId xmlns:p14="http://schemas.microsoft.com/office/powerpoint/2010/main" val="36153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CB569A-FC5B-DE49-8604-3CE77C4AF608}"/>
              </a:ext>
            </a:extLst>
          </p:cNvPr>
          <p:cNvSpPr txBox="1"/>
          <p:nvPr/>
        </p:nvSpPr>
        <p:spPr>
          <a:xfrm>
            <a:off x="0" y="1048215"/>
            <a:ext cx="9054790" cy="1938992"/>
          </a:xfrm>
          <a:prstGeom prst="rect">
            <a:avLst/>
          </a:prstGeom>
          <a:noFill/>
        </p:spPr>
        <p:txBody>
          <a:bodyPr wrap="square" rtlCol="0">
            <a:spAutoFit/>
          </a:bodyPr>
          <a:lstStyle/>
          <a:p>
            <a:r>
              <a:rPr lang="en-US" sz="2000" dirty="0">
                <a:solidFill>
                  <a:schemeClr val="bg1"/>
                </a:solidFill>
              </a:rPr>
              <a:t>The students in the video spend a lot of time considering the situation additively, focusing both on the increase (“it’s gone up to by one… so the red dot goes up to five”) and on the constant difference. </a:t>
            </a:r>
          </a:p>
          <a:p>
            <a:r>
              <a:rPr lang="en-US" sz="2000" dirty="0">
                <a:solidFill>
                  <a:schemeClr val="bg1"/>
                </a:solidFill>
              </a:rPr>
              <a:t>They only consider a multiplicative approach when the teacher suggests that doubling may be a possible approach but even then, the students are apparently unconvinced.</a:t>
            </a:r>
          </a:p>
        </p:txBody>
      </p:sp>
      <p:sp>
        <p:nvSpPr>
          <p:cNvPr id="6" name="TextBox 5">
            <a:extLst>
              <a:ext uri="{FF2B5EF4-FFF2-40B4-BE49-F238E27FC236}">
                <a16:creationId xmlns:a16="http://schemas.microsoft.com/office/drawing/2014/main" id="{93764179-405B-0F49-B338-F31392DAF50B}"/>
              </a:ext>
            </a:extLst>
          </p:cNvPr>
          <p:cNvSpPr txBox="1"/>
          <p:nvPr/>
        </p:nvSpPr>
        <p:spPr>
          <a:xfrm>
            <a:off x="0" y="3224463"/>
            <a:ext cx="905479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Do you recognise this reluctance to think multiplicatively? Was an additive approach one of the answers that you predicted might be given?</a:t>
            </a:r>
          </a:p>
        </p:txBody>
      </p:sp>
    </p:spTree>
    <p:extLst>
      <p:ext uri="{BB962C8B-B14F-4D97-AF65-F5344CB8AC3E}">
        <p14:creationId xmlns:p14="http://schemas.microsoft.com/office/powerpoint/2010/main" val="38605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68341-2E0E-0A4F-86E9-702CEAB0ADA3}"/>
              </a:ext>
            </a:extLst>
          </p:cNvPr>
          <p:cNvSpPr/>
          <p:nvPr/>
        </p:nvSpPr>
        <p:spPr>
          <a:xfrm>
            <a:off x="4783260" y="1242281"/>
            <a:ext cx="4360740" cy="4247317"/>
          </a:xfrm>
          <a:prstGeom prst="rect">
            <a:avLst/>
          </a:prstGeom>
        </p:spPr>
        <p:txBody>
          <a:bodyPr wrap="square">
            <a:spAutoFit/>
          </a:bodyPr>
          <a:lstStyle/>
          <a:p>
            <a:r>
              <a:rPr lang="en-GB" dirty="0">
                <a:solidFill>
                  <a:schemeClr val="bg1"/>
                </a:solidFill>
              </a:rPr>
              <a:t>Dietmar and Margaret with Nasreen, Ahmed, </a:t>
            </a:r>
            <a:r>
              <a:rPr lang="en-GB" dirty="0" err="1">
                <a:solidFill>
                  <a:schemeClr val="bg1"/>
                </a:solidFill>
              </a:rPr>
              <a:t>Maniyan</a:t>
            </a:r>
            <a:r>
              <a:rPr lang="en-GB" dirty="0">
                <a:solidFill>
                  <a:schemeClr val="bg1"/>
                </a:solidFill>
              </a:rPr>
              <a:t> and Susan (middle set) 28/11/08 </a:t>
            </a:r>
            <a:r>
              <a:rPr lang="en-GB" i="1" dirty="0">
                <a:solidFill>
                  <a:schemeClr val="bg1"/>
                </a:solidFill>
              </a:rPr>
              <a:t>Ahmed quickly launches in with ‘13 units... 4 more there... cos that’s 9, that will be 4 more the same...’. Others agree... They all went for an addition strategy, either 9+4 or 12+, to get 13. Dietmar then suggests: ‘Say instead of this being 12 we made it 16... and this bit’s still 9...’. Nasreen sticks to the addition strategy: ‘You add 8 now’. Ahmed agrees. Margaret suggests that instead of adding 8 you could double both numbers. Three of them say no, you have to add 8.</a:t>
            </a:r>
          </a:p>
        </p:txBody>
      </p:sp>
      <p:pic>
        <p:nvPicPr>
          <p:cNvPr id="5" name="Picture 4">
            <a:extLst>
              <a:ext uri="{FF2B5EF4-FFF2-40B4-BE49-F238E27FC236}">
                <a16:creationId xmlns:a16="http://schemas.microsoft.com/office/drawing/2014/main" id="{52AFA130-77D5-2143-80F4-1E2674AAEEAC}"/>
              </a:ext>
            </a:extLst>
          </p:cNvPr>
          <p:cNvPicPr>
            <a:picLocks noChangeAspect="1"/>
          </p:cNvPicPr>
          <p:nvPr/>
        </p:nvPicPr>
        <p:blipFill>
          <a:blip r:embed="rId3"/>
          <a:stretch>
            <a:fillRect/>
          </a:stretch>
        </p:blipFill>
        <p:spPr>
          <a:xfrm>
            <a:off x="44605" y="1611665"/>
            <a:ext cx="4633333" cy="3088888"/>
          </a:xfrm>
          <a:prstGeom prst="rect">
            <a:avLst/>
          </a:prstGeom>
        </p:spPr>
      </p:pic>
      <p:sp>
        <p:nvSpPr>
          <p:cNvPr id="6" name="TextBox 5">
            <a:extLst>
              <a:ext uri="{FF2B5EF4-FFF2-40B4-BE49-F238E27FC236}">
                <a16:creationId xmlns:a16="http://schemas.microsoft.com/office/drawing/2014/main" id="{DEE6CE5B-9474-FC41-AED3-115CEC439966}"/>
              </a:ext>
            </a:extLst>
          </p:cNvPr>
          <p:cNvSpPr txBox="1"/>
          <p:nvPr/>
        </p:nvSpPr>
        <p:spPr>
          <a:xfrm>
            <a:off x="44605" y="5502687"/>
            <a:ext cx="9054790" cy="86177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Do you recognise this reluctance to think multiplicatively? Is this the type of response that is familiar to you with the students in your classes?</a:t>
            </a:r>
          </a:p>
          <a:p>
            <a:pPr algn="r"/>
            <a:r>
              <a:rPr lang="en-US" sz="1000" dirty="0">
                <a:solidFill>
                  <a:schemeClr val="bg1"/>
                </a:solidFill>
                <a:hlinkClick r:id="rId4"/>
              </a:rPr>
              <a:t>Link to article</a:t>
            </a:r>
            <a:endParaRPr lang="en-US" sz="1000" dirty="0">
              <a:solidFill>
                <a:schemeClr val="bg1"/>
              </a:solidFill>
            </a:endParaRPr>
          </a:p>
        </p:txBody>
      </p:sp>
      <p:sp>
        <p:nvSpPr>
          <p:cNvPr id="7" name="TextBox 6">
            <a:extLst>
              <a:ext uri="{FF2B5EF4-FFF2-40B4-BE49-F238E27FC236}">
                <a16:creationId xmlns:a16="http://schemas.microsoft.com/office/drawing/2014/main" id="{EF1E6DAC-C96F-A24A-8EA7-9D61E0D3AC8B}"/>
              </a:ext>
            </a:extLst>
          </p:cNvPr>
          <p:cNvSpPr txBox="1"/>
          <p:nvPr/>
        </p:nvSpPr>
        <p:spPr>
          <a:xfrm>
            <a:off x="44605" y="462488"/>
            <a:ext cx="9054790" cy="707886"/>
          </a:xfrm>
          <a:prstGeom prst="rect">
            <a:avLst/>
          </a:prstGeom>
          <a:noFill/>
        </p:spPr>
        <p:txBody>
          <a:bodyPr wrap="square" rtlCol="0">
            <a:spAutoFit/>
          </a:bodyPr>
          <a:lstStyle/>
          <a:p>
            <a:r>
              <a:rPr lang="en-US" sz="2000" dirty="0">
                <a:solidFill>
                  <a:schemeClr val="bg1"/>
                </a:solidFill>
              </a:rPr>
              <a:t>Work on this task and then read the extract of an interview between two researchers and four students</a:t>
            </a:r>
          </a:p>
        </p:txBody>
      </p:sp>
    </p:spTree>
    <p:extLst>
      <p:ext uri="{BB962C8B-B14F-4D97-AF65-F5344CB8AC3E}">
        <p14:creationId xmlns:p14="http://schemas.microsoft.com/office/powerpoint/2010/main" val="118966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A6D5A-1691-2B4B-9751-E23268CC6421}"/>
              </a:ext>
            </a:extLst>
          </p:cNvPr>
          <p:cNvPicPr>
            <a:picLocks noChangeAspect="1"/>
          </p:cNvPicPr>
          <p:nvPr/>
        </p:nvPicPr>
        <p:blipFill>
          <a:blip r:embed="rId3"/>
          <a:stretch>
            <a:fillRect/>
          </a:stretch>
        </p:blipFill>
        <p:spPr>
          <a:xfrm>
            <a:off x="1115550" y="1351562"/>
            <a:ext cx="3225800" cy="3568700"/>
          </a:xfrm>
          <a:prstGeom prst="rect">
            <a:avLst/>
          </a:prstGeom>
        </p:spPr>
      </p:pic>
      <p:pic>
        <p:nvPicPr>
          <p:cNvPr id="5" name="Picture 4">
            <a:extLst>
              <a:ext uri="{FF2B5EF4-FFF2-40B4-BE49-F238E27FC236}">
                <a16:creationId xmlns:a16="http://schemas.microsoft.com/office/drawing/2014/main" id="{6D21CCEE-E2F8-C240-B51B-8B62A260D99F}"/>
              </a:ext>
            </a:extLst>
          </p:cNvPr>
          <p:cNvPicPr>
            <a:picLocks noChangeAspect="1"/>
          </p:cNvPicPr>
          <p:nvPr/>
        </p:nvPicPr>
        <p:blipFill>
          <a:blip r:embed="rId4"/>
          <a:stretch>
            <a:fillRect/>
          </a:stretch>
        </p:blipFill>
        <p:spPr>
          <a:xfrm>
            <a:off x="4750418" y="1351563"/>
            <a:ext cx="3263207" cy="3568699"/>
          </a:xfrm>
          <a:prstGeom prst="rect">
            <a:avLst/>
          </a:prstGeom>
        </p:spPr>
      </p:pic>
      <p:sp>
        <p:nvSpPr>
          <p:cNvPr id="6" name="TextBox 5">
            <a:extLst>
              <a:ext uri="{FF2B5EF4-FFF2-40B4-BE49-F238E27FC236}">
                <a16:creationId xmlns:a16="http://schemas.microsoft.com/office/drawing/2014/main" id="{5E359907-3B03-8942-BFEA-1A4222FDC151}"/>
              </a:ext>
            </a:extLst>
          </p:cNvPr>
          <p:cNvSpPr txBox="1"/>
          <p:nvPr/>
        </p:nvSpPr>
        <p:spPr>
          <a:xfrm>
            <a:off x="44605" y="543854"/>
            <a:ext cx="9054790" cy="707886"/>
          </a:xfrm>
          <a:prstGeom prst="rect">
            <a:avLst/>
          </a:prstGeom>
          <a:noFill/>
        </p:spPr>
        <p:txBody>
          <a:bodyPr wrap="square" rtlCol="0">
            <a:spAutoFit/>
          </a:bodyPr>
          <a:lstStyle/>
          <a:p>
            <a:r>
              <a:rPr lang="en-US" sz="2000" dirty="0">
                <a:solidFill>
                  <a:schemeClr val="bg1"/>
                </a:solidFill>
              </a:rPr>
              <a:t>The Secondary PD Materials feature tasks and prompts to expose possible misconceptions</a:t>
            </a:r>
          </a:p>
        </p:txBody>
      </p:sp>
      <p:sp>
        <p:nvSpPr>
          <p:cNvPr id="7" name="TextBox 6">
            <a:extLst>
              <a:ext uri="{FF2B5EF4-FFF2-40B4-BE49-F238E27FC236}">
                <a16:creationId xmlns:a16="http://schemas.microsoft.com/office/drawing/2014/main" id="{EAFEA3F2-1B60-8644-8974-3144F8355850}"/>
              </a:ext>
            </a:extLst>
          </p:cNvPr>
          <p:cNvSpPr txBox="1"/>
          <p:nvPr/>
        </p:nvSpPr>
        <p:spPr>
          <a:xfrm>
            <a:off x="28142" y="5081639"/>
            <a:ext cx="91440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Predict what your students might do with this task.</a:t>
            </a:r>
          </a:p>
          <a:p>
            <a:pPr marL="342900" indent="-342900">
              <a:buFont typeface="Arial" panose="020B0604020202020204" pitchFamily="34" charset="0"/>
              <a:buChar char="•"/>
            </a:pPr>
            <a:r>
              <a:rPr lang="en-US" sz="2000" dirty="0">
                <a:solidFill>
                  <a:schemeClr val="bg1"/>
                </a:solidFill>
              </a:rPr>
              <a:t>Use the task with a class or group of students and listen to their responses. Does your experience match your predictions</a:t>
            </a:r>
          </a:p>
          <a:p>
            <a:pPr algn="r"/>
            <a:r>
              <a:rPr lang="en-US" sz="1000" dirty="0">
                <a:solidFill>
                  <a:schemeClr val="bg1"/>
                </a:solidFill>
                <a:hlinkClick r:id="rId5">
                  <a:extLst>
                    <a:ext uri="{A12FA001-AC4F-418D-AE19-62706E023703}">
                      <ahyp:hlinkClr xmlns:ahyp="http://schemas.microsoft.com/office/drawing/2018/hyperlinkcolor" val="tx"/>
                    </a:ext>
                  </a:extLst>
                </a:hlinkClick>
              </a:rPr>
              <a:t>This task is from page 12 of Core Concept 3.1 </a:t>
            </a:r>
            <a:r>
              <a:rPr lang="en-US" sz="1000" i="1" dirty="0">
                <a:solidFill>
                  <a:schemeClr val="bg1"/>
                </a:solidFill>
                <a:hlinkClick r:id="rId5">
                  <a:extLst>
                    <a:ext uri="{A12FA001-AC4F-418D-AE19-62706E023703}">
                      <ahyp:hlinkClr xmlns:ahyp="http://schemas.microsoft.com/office/drawing/2018/hyperlinkcolor" val="tx"/>
                    </a:ext>
                  </a:extLst>
                </a:hlinkClick>
              </a:rPr>
              <a:t>Understanding multiplicative relationships</a:t>
            </a:r>
            <a:r>
              <a:rPr lang="en-US" sz="2000" i="1" dirty="0">
                <a:solidFill>
                  <a:schemeClr val="bg1"/>
                </a:solidFill>
              </a:rPr>
              <a:t>	</a:t>
            </a:r>
          </a:p>
        </p:txBody>
      </p:sp>
      <p:cxnSp>
        <p:nvCxnSpPr>
          <p:cNvPr id="8" name="Straight Connector 7">
            <a:extLst>
              <a:ext uri="{FF2B5EF4-FFF2-40B4-BE49-F238E27FC236}">
                <a16:creationId xmlns:a16="http://schemas.microsoft.com/office/drawing/2014/main" id="{C24C3A54-D824-3842-B9C9-B54E8896DDD0}"/>
              </a:ext>
            </a:extLst>
          </p:cNvPr>
          <p:cNvCxnSpPr>
            <a:cxnSpLocks/>
          </p:cNvCxnSpPr>
          <p:nvPr/>
        </p:nvCxnSpPr>
        <p:spPr>
          <a:xfrm flipV="1">
            <a:off x="1493178" y="3300921"/>
            <a:ext cx="1352764" cy="1119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0EFC50-A35B-EC41-9AA5-AC6B49EC2276}"/>
              </a:ext>
            </a:extLst>
          </p:cNvPr>
          <p:cNvCxnSpPr>
            <a:cxnSpLocks/>
          </p:cNvCxnSpPr>
          <p:nvPr/>
        </p:nvCxnSpPr>
        <p:spPr>
          <a:xfrm flipV="1">
            <a:off x="1493178" y="2366481"/>
            <a:ext cx="2482921" cy="20538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41D061-3CFA-944A-A25A-9220FA9EE8A2}"/>
              </a:ext>
            </a:extLst>
          </p:cNvPr>
          <p:cNvSpPr txBox="1"/>
          <p:nvPr/>
        </p:nvSpPr>
        <p:spPr>
          <a:xfrm>
            <a:off x="44605" y="62849"/>
            <a:ext cx="9054790" cy="923330"/>
          </a:xfrm>
          <a:prstGeom prst="rect">
            <a:avLst/>
          </a:prstGeom>
          <a:noFill/>
        </p:spPr>
        <p:txBody>
          <a:bodyPr wrap="square" rtlCol="0">
            <a:spAutoFit/>
          </a:bodyPr>
          <a:lstStyle/>
          <a:p>
            <a:r>
              <a:rPr lang="en-US" dirty="0">
                <a:solidFill>
                  <a:schemeClr val="bg1"/>
                </a:solidFill>
              </a:rPr>
              <a:t>Evidence suggests that the use of pictorial representations can support students in understanding mathematical concepts.</a:t>
            </a:r>
          </a:p>
          <a:p>
            <a:endParaRPr lang="en-US" b="1" dirty="0">
              <a:solidFill>
                <a:srgbClr val="FFFF00"/>
              </a:solidFill>
            </a:endParaRPr>
          </a:p>
        </p:txBody>
      </p:sp>
      <p:sp>
        <p:nvSpPr>
          <p:cNvPr id="5" name="TextBox 4">
            <a:extLst>
              <a:ext uri="{FF2B5EF4-FFF2-40B4-BE49-F238E27FC236}">
                <a16:creationId xmlns:a16="http://schemas.microsoft.com/office/drawing/2014/main" id="{0F25883E-4F28-BB40-B3AA-12D6E790CB7C}"/>
              </a:ext>
            </a:extLst>
          </p:cNvPr>
          <p:cNvSpPr txBox="1"/>
          <p:nvPr/>
        </p:nvSpPr>
        <p:spPr>
          <a:xfrm>
            <a:off x="0" y="692878"/>
            <a:ext cx="9054790" cy="1200329"/>
          </a:xfrm>
          <a:prstGeom prst="rect">
            <a:avLst/>
          </a:prstGeom>
          <a:noFill/>
        </p:spPr>
        <p:txBody>
          <a:bodyPr wrap="square" rtlCol="0">
            <a:spAutoFit/>
          </a:bodyPr>
          <a:lstStyle/>
          <a:p>
            <a:r>
              <a:rPr lang="en-US" dirty="0">
                <a:solidFill>
                  <a:schemeClr val="bg1"/>
                </a:solidFill>
              </a:rPr>
              <a:t>The Secondary PD Materials suggest representations that might be used to support understanding of multiplicative relationships including ratio tables, line graphs and double number lines.</a:t>
            </a:r>
          </a:p>
          <a:p>
            <a:r>
              <a:rPr lang="en-US" dirty="0">
                <a:solidFill>
                  <a:schemeClr val="bg1"/>
                </a:solidFill>
              </a:rPr>
              <a:t>The first example used to explore double number lines is shown here.</a:t>
            </a:r>
          </a:p>
        </p:txBody>
      </p:sp>
      <p:pic>
        <p:nvPicPr>
          <p:cNvPr id="6" name="Picture 5">
            <a:extLst>
              <a:ext uri="{FF2B5EF4-FFF2-40B4-BE49-F238E27FC236}">
                <a16:creationId xmlns:a16="http://schemas.microsoft.com/office/drawing/2014/main" id="{56788977-68C9-C141-AF8D-03DF69891A53}"/>
              </a:ext>
            </a:extLst>
          </p:cNvPr>
          <p:cNvPicPr>
            <a:picLocks noChangeAspect="1"/>
          </p:cNvPicPr>
          <p:nvPr/>
        </p:nvPicPr>
        <p:blipFill>
          <a:blip r:embed="rId3"/>
          <a:stretch>
            <a:fillRect/>
          </a:stretch>
        </p:blipFill>
        <p:spPr>
          <a:xfrm>
            <a:off x="1466850" y="1919662"/>
            <a:ext cx="2914917" cy="2837919"/>
          </a:xfrm>
          <a:prstGeom prst="rect">
            <a:avLst/>
          </a:prstGeom>
        </p:spPr>
      </p:pic>
      <p:pic>
        <p:nvPicPr>
          <p:cNvPr id="7" name="Picture 6">
            <a:extLst>
              <a:ext uri="{FF2B5EF4-FFF2-40B4-BE49-F238E27FC236}">
                <a16:creationId xmlns:a16="http://schemas.microsoft.com/office/drawing/2014/main" id="{76C3F38C-4E38-EC44-B097-F30AF7B5589F}"/>
              </a:ext>
            </a:extLst>
          </p:cNvPr>
          <p:cNvPicPr>
            <a:picLocks noChangeAspect="1"/>
          </p:cNvPicPr>
          <p:nvPr/>
        </p:nvPicPr>
        <p:blipFill>
          <a:blip r:embed="rId4"/>
          <a:stretch>
            <a:fillRect/>
          </a:stretch>
        </p:blipFill>
        <p:spPr>
          <a:xfrm>
            <a:off x="4714643" y="1919662"/>
            <a:ext cx="2908300" cy="1079500"/>
          </a:xfrm>
          <a:prstGeom prst="rect">
            <a:avLst/>
          </a:prstGeom>
        </p:spPr>
      </p:pic>
      <p:sp>
        <p:nvSpPr>
          <p:cNvPr id="8" name="TextBox 7">
            <a:extLst>
              <a:ext uri="{FF2B5EF4-FFF2-40B4-BE49-F238E27FC236}">
                <a16:creationId xmlns:a16="http://schemas.microsoft.com/office/drawing/2014/main" id="{A5CF82A1-8AA8-974F-95D2-8DEB75BDD631}"/>
              </a:ext>
            </a:extLst>
          </p:cNvPr>
          <p:cNvSpPr txBox="1"/>
          <p:nvPr/>
        </p:nvSpPr>
        <p:spPr>
          <a:xfrm flipH="1">
            <a:off x="4708028" y="3136130"/>
            <a:ext cx="291491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How do you think your students would tackle this question?</a:t>
            </a:r>
          </a:p>
        </p:txBody>
      </p:sp>
      <p:sp>
        <p:nvSpPr>
          <p:cNvPr id="9" name="TextBox 8">
            <a:extLst>
              <a:ext uri="{FF2B5EF4-FFF2-40B4-BE49-F238E27FC236}">
                <a16:creationId xmlns:a16="http://schemas.microsoft.com/office/drawing/2014/main" id="{73AC7176-980E-D848-B10B-A37632C2A1C9}"/>
              </a:ext>
            </a:extLst>
          </p:cNvPr>
          <p:cNvSpPr txBox="1"/>
          <p:nvPr/>
        </p:nvSpPr>
        <p:spPr>
          <a:xfrm flipH="1">
            <a:off x="44605" y="4757580"/>
            <a:ext cx="9010184" cy="1723549"/>
          </a:xfrm>
          <a:prstGeom prst="rect">
            <a:avLst/>
          </a:prstGeom>
          <a:noFill/>
        </p:spPr>
        <p:txBody>
          <a:bodyPr wrap="square" rtlCol="0">
            <a:spAutoFit/>
          </a:bodyPr>
          <a:lstStyle/>
          <a:p>
            <a:r>
              <a:rPr lang="en-US" sz="1600" dirty="0">
                <a:solidFill>
                  <a:schemeClr val="bg1"/>
                </a:solidFill>
              </a:rPr>
              <a:t>Work through the examples 1 to 11 in the Secondary PD Materials (3.1 Understanding Multiplicative Relationships, pages 16 – 22) </a:t>
            </a:r>
          </a:p>
          <a:p>
            <a:pPr marL="285750" indent="-285750">
              <a:buFont typeface="Arial" panose="020B0604020202020204" pitchFamily="34" charset="0"/>
              <a:buChar char="•"/>
            </a:pPr>
            <a:r>
              <a:rPr lang="en-US" sz="1600" dirty="0">
                <a:solidFill>
                  <a:schemeClr val="bg1"/>
                </a:solidFill>
              </a:rPr>
              <a:t>Consider the benefits and challenges of the use of Double Number Lines as a representation for multiplicative situations.</a:t>
            </a:r>
          </a:p>
          <a:p>
            <a:pPr marL="285750" indent="-285750">
              <a:buFont typeface="Arial" panose="020B0604020202020204" pitchFamily="34" charset="0"/>
              <a:buChar char="•"/>
            </a:pPr>
            <a:r>
              <a:rPr lang="en-US" sz="1600" dirty="0">
                <a:solidFill>
                  <a:schemeClr val="bg1"/>
                </a:solidFill>
              </a:rPr>
              <a:t>Do you think that this representation might support students in moving from additive to multiplicative thinking?</a:t>
            </a:r>
          </a:p>
          <a:p>
            <a:pPr algn="r"/>
            <a:r>
              <a:rPr lang="en-US" sz="1000" dirty="0">
                <a:solidFill>
                  <a:schemeClr val="bg1"/>
                </a:solidFill>
                <a:hlinkClick r:id="rId5">
                  <a:extLst>
                    <a:ext uri="{A12FA001-AC4F-418D-AE19-62706E023703}">
                      <ahyp:hlinkClr xmlns:ahyp="http://schemas.microsoft.com/office/drawing/2018/hyperlinkcolor" val="tx"/>
                    </a:ext>
                  </a:extLst>
                </a:hlinkClick>
              </a:rPr>
              <a:t>This task is from page 16 of Core Concept 3.1 </a:t>
            </a:r>
            <a:r>
              <a:rPr lang="en-US" sz="1000" i="1" dirty="0">
                <a:solidFill>
                  <a:schemeClr val="bg1"/>
                </a:solidFill>
                <a:hlinkClick r:id="rId5">
                  <a:extLst>
                    <a:ext uri="{A12FA001-AC4F-418D-AE19-62706E023703}">
                      <ahyp:hlinkClr xmlns:ahyp="http://schemas.microsoft.com/office/drawing/2018/hyperlinkcolor" val="tx"/>
                    </a:ext>
                  </a:extLst>
                </a:hlinkClick>
              </a:rPr>
              <a:t>Understanding multiplicative relationships</a:t>
            </a:r>
            <a:endParaRPr lang="en-US" sz="1000" i="1" dirty="0">
              <a:solidFill>
                <a:schemeClr val="bg1"/>
              </a:solidFill>
            </a:endParaRPr>
          </a:p>
        </p:txBody>
      </p:sp>
    </p:spTree>
    <p:extLst>
      <p:ext uri="{BB962C8B-B14F-4D97-AF65-F5344CB8AC3E}">
        <p14:creationId xmlns:p14="http://schemas.microsoft.com/office/powerpoint/2010/main" val="4050580362"/>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0" ma:contentTypeDescription="Create a new document." ma:contentTypeScope="" ma:versionID="dcd2f8124ac00b7ee8cd7b3fa3207dbd">
  <xsd:schema xmlns:xsd="http://www.w3.org/2001/XMLSchema" xmlns:xs="http://www.w3.org/2001/XMLSchema" xmlns:p="http://schemas.microsoft.com/office/2006/metadata/properties" xmlns:ns3="3c072653-a566-48ef-af88-69e39a133ebb" targetNamespace="http://schemas.microsoft.com/office/2006/metadata/properties" ma:root="true" ma:fieldsID="48a5e6be466b02c1faf35ceacde50d4c"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95E3F-7FC7-4A6A-ABAC-C4EA569994C3}">
  <ds:schemaRefs>
    <ds:schemaRef ds:uri="3c072653-a566-48ef-af88-69e39a133ebb"/>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3.xml><?xml version="1.0" encoding="utf-8"?>
<ds:datastoreItem xmlns:ds="http://schemas.openxmlformats.org/officeDocument/2006/customXml" ds:itemID="{F5EA5216-497B-4CE4-9E5A-3A6A47B6F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911</TotalTime>
  <Words>1700</Words>
  <Application>Microsoft Office PowerPoint</Application>
  <PresentationFormat>On-screen Show (4:3)</PresentationFormat>
  <Paragraphs>89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Myriad Pro</vt:lpstr>
      <vt:lpstr>NCETM NCP (B) PowerPoint Template Theme</vt:lpstr>
      <vt:lpstr>Stretching a Spring: Understanding Multiplication as Scaling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36</cp:revision>
  <dcterms:created xsi:type="dcterms:W3CDTF">2019-09-05T16:09:24Z</dcterms:created>
  <dcterms:modified xsi:type="dcterms:W3CDTF">2020-09-24T12:04:19Z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