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5"/>
    <p:sldMasterId id="2147483663" r:id="rId6"/>
    <p:sldMasterId id="2147483675" r:id="rId7"/>
    <p:sldMasterId id="2147483669" r:id="rId8"/>
  </p:sldMasterIdLst>
  <p:notesMasterIdLst>
    <p:notesMasterId r:id="rId21"/>
  </p:notesMasterIdLst>
  <p:sldIdLst>
    <p:sldId id="256" r:id="rId9"/>
    <p:sldId id="279" r:id="rId10"/>
    <p:sldId id="280" r:id="rId11"/>
    <p:sldId id="281" r:id="rId12"/>
    <p:sldId id="269" r:id="rId13"/>
    <p:sldId id="270" r:id="rId14"/>
    <p:sldId id="272" r:id="rId15"/>
    <p:sldId id="273" r:id="rId16"/>
    <p:sldId id="271" r:id="rId17"/>
    <p:sldId id="282" r:id="rId18"/>
    <p:sldId id="283" r:id="rId19"/>
    <p:sldId id="28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5A1"/>
    <a:srgbClr val="E6E6E6"/>
    <a:srgbClr val="387538"/>
    <a:srgbClr val="F26C5F"/>
    <a:srgbClr val="3E678B"/>
    <a:srgbClr val="F37A00"/>
    <a:srgbClr val="2C3034"/>
    <a:srgbClr val="AE6FAB"/>
    <a:srgbClr val="93C01F"/>
    <a:srgbClr val="FFD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111471-F224-452F-BFA2-7EA5FBA1F6C6}" v="1" dt="2020-08-27T13:34:11.3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624" autoAdjust="0"/>
    <p:restoredTop sz="91837" autoAdjust="0"/>
  </p:normalViewPr>
  <p:slideViewPr>
    <p:cSldViewPr snapToGrid="0">
      <p:cViewPr varScale="1">
        <p:scale>
          <a:sx n="66" d="100"/>
          <a:sy n="66" d="100"/>
        </p:scale>
        <p:origin x="1788"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5.xml"/><Relationship Id="rId18" Type="http://schemas.openxmlformats.org/officeDocument/2006/relationships/slide" Target="slides/slide10.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4" Type="http://schemas.openxmlformats.org/officeDocument/2006/relationships/theme" Target="theme/theme1.xml"/><Relationship Id="rId6" Type="http://schemas.openxmlformats.org/officeDocument/2006/relationships/slideMaster" Target="slideMasters/slideMaster2.xml"/><Relationship Id="rId11" Type="http://schemas.openxmlformats.org/officeDocument/2006/relationships/slide" Target="slides/slide3.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EA5C6-5C5E-4449-B4C3-BA826E36E879}" type="datetimeFigureOut">
              <a:rPr lang="en-GB" smtClean="0"/>
              <a:t>27/08/2020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7C8E8A-85C7-47BD-AFEA-C0DF946DDB8F}" type="slidenum">
              <a:rPr lang="en-GB" smtClean="0"/>
              <a:t>‹#›</a:t>
            </a:fld>
            <a:endParaRPr lang="en-GB" dirty="0"/>
          </a:p>
        </p:txBody>
      </p:sp>
    </p:spTree>
    <p:extLst>
      <p:ext uri="{BB962C8B-B14F-4D97-AF65-F5344CB8AC3E}">
        <p14:creationId xmlns:p14="http://schemas.microsoft.com/office/powerpoint/2010/main" val="51456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1</a:t>
            </a:fld>
            <a:endParaRPr lang="en-GB" dirty="0"/>
          </a:p>
        </p:txBody>
      </p:sp>
    </p:spTree>
    <p:extLst>
      <p:ext uri="{BB962C8B-B14F-4D97-AF65-F5344CB8AC3E}">
        <p14:creationId xmlns:p14="http://schemas.microsoft.com/office/powerpoint/2010/main" val="4068762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776069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11</a:t>
            </a:fld>
            <a:endParaRPr lang="en-GB" dirty="0"/>
          </a:p>
        </p:txBody>
      </p:sp>
    </p:spTree>
    <p:extLst>
      <p:ext uri="{BB962C8B-B14F-4D97-AF65-F5344CB8AC3E}">
        <p14:creationId xmlns:p14="http://schemas.microsoft.com/office/powerpoint/2010/main" val="1640735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2</a:t>
            </a:fld>
            <a:endParaRPr lang="en-GB" dirty="0"/>
          </a:p>
        </p:txBody>
      </p:sp>
    </p:spTree>
    <p:extLst>
      <p:ext uri="{BB962C8B-B14F-4D97-AF65-F5344CB8AC3E}">
        <p14:creationId xmlns:p14="http://schemas.microsoft.com/office/powerpoint/2010/main" val="1351646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3</a:t>
            </a:fld>
            <a:endParaRPr lang="en-GB" dirty="0"/>
          </a:p>
        </p:txBody>
      </p:sp>
    </p:spTree>
    <p:extLst>
      <p:ext uri="{BB962C8B-B14F-4D97-AF65-F5344CB8AC3E}">
        <p14:creationId xmlns:p14="http://schemas.microsoft.com/office/powerpoint/2010/main" val="1351646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4</a:t>
            </a:fld>
            <a:endParaRPr lang="en-GB" dirty="0"/>
          </a:p>
        </p:txBody>
      </p:sp>
    </p:spTree>
    <p:extLst>
      <p:ext uri="{BB962C8B-B14F-4D97-AF65-F5344CB8AC3E}">
        <p14:creationId xmlns:p14="http://schemas.microsoft.com/office/powerpoint/2010/main" val="1351646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776069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6</a:t>
            </a:fld>
            <a:endParaRPr lang="en-GB" dirty="0"/>
          </a:p>
        </p:txBody>
      </p:sp>
    </p:spTree>
    <p:extLst>
      <p:ext uri="{BB962C8B-B14F-4D97-AF65-F5344CB8AC3E}">
        <p14:creationId xmlns:p14="http://schemas.microsoft.com/office/powerpoint/2010/main" val="761751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solidFill>
                  <a:prstClr val="black"/>
                </a:solidFill>
              </a:rPr>
              <a:pPr/>
              <a:t>7</a:t>
            </a:fld>
            <a:endParaRPr lang="en-GB" dirty="0">
              <a:solidFill>
                <a:prstClr val="black"/>
              </a:solidFill>
            </a:endParaRPr>
          </a:p>
        </p:txBody>
      </p:sp>
    </p:spTree>
    <p:extLst>
      <p:ext uri="{BB962C8B-B14F-4D97-AF65-F5344CB8AC3E}">
        <p14:creationId xmlns:p14="http://schemas.microsoft.com/office/powerpoint/2010/main" val="761751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695773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9</a:t>
            </a:fld>
            <a:endParaRPr lang="en-GB" dirty="0"/>
          </a:p>
        </p:txBody>
      </p:sp>
    </p:spTree>
    <p:extLst>
      <p:ext uri="{BB962C8B-B14F-4D97-AF65-F5344CB8AC3E}">
        <p14:creationId xmlns:p14="http://schemas.microsoft.com/office/powerpoint/2010/main" val="860878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3.xml"/><Relationship Id="rId1" Type="http://schemas.openxmlformats.org/officeDocument/2006/relationships/themeOverride" Target="../theme/themeOverride2.xml"/></Relationships>
</file>

<file path=ppt/slideLayouts/_rels/slideLayout21.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C9B7B-869C-40A4-8114-696A3E00140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7612E7-ED90-46E6-A960-40810AED490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6F59438-3C48-45D7-9B94-F2CFAC4ACAC4}"/>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6962E869-3027-485A-9412-972BD5E4317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6E33EE4-C6B8-46F0-AE04-3205F2CB2E1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755266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9A472-A2B8-472E-A481-4DC11CD677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723D6B-177A-47FD-A0F8-F4A8672B96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58F784-2E95-435B-B5E4-CC78C0B24AC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71E95D0E-7568-4EB4-88DE-1DAA5CBFF6C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2ED6CF1-8FD3-457D-96CD-5D4021D07583}"/>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402648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9ABD8-382B-4470-9B4B-F472D863095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3F0AF9-DDA5-4276-8F20-FD7DDD74AAA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0AAFA6-5AF3-4B92-8F84-B2E4A7BC5825}"/>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BE0D617A-00ED-4A10-A86C-7CA5FB507D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DC02729-4627-437F-A61F-CFF1F63B539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5836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80177622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3702780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fontAlgn="base">
              <a:spcBef>
                <a:spcPct val="20000"/>
              </a:spcBef>
              <a:spcAft>
                <a:spcPct val="0"/>
              </a:spcAft>
              <a:buClr>
                <a:srgbClr val="00628C"/>
              </a:buClr>
            </a:pPr>
            <a:r>
              <a:rPr lang="en-US" sz="1500" dirty="0">
                <a:solidFill>
                  <a:srgbClr val="00628C"/>
                </a:solidFill>
                <a:latin typeface="Myriad Pro" charset="0"/>
                <a:hlinkClick r:id="rId8"/>
              </a:rPr>
              <a:t>www.ncetm.org.uk/masterypd</a:t>
            </a:r>
            <a:br>
              <a:rPr lang="en-US" sz="1500" dirty="0">
                <a:solidFill>
                  <a:srgbClr val="00628C"/>
                </a:solidFill>
                <a:latin typeface="Myriad Pro" charset="0"/>
              </a:rPr>
            </a:br>
            <a:r>
              <a:rPr lang="en-US" sz="1500" dirty="0">
                <a:solidFill>
                  <a:srgbClr val="00628C"/>
                </a:solidFill>
                <a:latin typeface="Myriad Pro" charset="0"/>
              </a:rPr>
              <a:t>© Crown Copyright 2018</a:t>
            </a:r>
            <a:br>
              <a:rPr lang="en-US" sz="1500" dirty="0">
                <a:solidFill>
                  <a:srgbClr val="00628C"/>
                </a:solidFill>
                <a:latin typeface="Myriad Pro" charset="0"/>
              </a:rPr>
            </a:br>
            <a:r>
              <a:rPr lang="en-US" sz="1500" dirty="0">
                <a:solidFill>
                  <a:srgbClr val="FFFFFF">
                    <a:lumMod val="50000"/>
                  </a:srgbClr>
                </a:solidFill>
                <a:latin typeface="Myriad Pro" charset="0"/>
              </a:rPr>
              <a:t>Autumn 2018 pilot</a:t>
            </a:r>
            <a:endParaRPr lang="en-US" sz="1500" dirty="0">
              <a:solidFill>
                <a:srgbClr val="00628C"/>
              </a:solidFill>
              <a:latin typeface="Myriad Pro" charset="0"/>
            </a:endParaRPr>
          </a:p>
        </p:txBody>
      </p:sp>
    </p:spTree>
    <p:extLst>
      <p:ext uri="{BB962C8B-B14F-4D97-AF65-F5344CB8AC3E}">
        <p14:creationId xmlns:p14="http://schemas.microsoft.com/office/powerpoint/2010/main" val="1266303782"/>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463960" y="836712"/>
            <a:ext cx="8216081" cy="356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00628C"/>
              </a:buClr>
              <a:buFont typeface="Arial" charset="0"/>
              <a:buNone/>
            </a:pPr>
            <a:r>
              <a:rPr lang="en-GB" sz="2400" dirty="0">
                <a:solidFill>
                  <a:srgbClr val="000000"/>
                </a:solidFill>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fontAlgn="base">
              <a:spcBef>
                <a:spcPct val="20000"/>
              </a:spcBef>
              <a:spcAft>
                <a:spcPct val="0"/>
              </a:spcAft>
              <a:buClr>
                <a:srgbClr val="00628C"/>
              </a:buClr>
              <a:buFont typeface="Arial" charset="0"/>
              <a:buNone/>
            </a:pPr>
            <a:endParaRPr lang="en-GB" sz="2400" dirty="0">
              <a:solidFill>
                <a:srgbClr val="000000"/>
              </a:solidFill>
              <a:latin typeface="Myriad Pro" charset="0"/>
              <a:ea typeface="Myriad Pro" charset="0"/>
              <a:cs typeface="Myriad Pro" charset="0"/>
            </a:endParaRPr>
          </a:p>
          <a:p>
            <a:pPr fontAlgn="base">
              <a:spcBef>
                <a:spcPct val="20000"/>
              </a:spcBef>
              <a:spcAft>
                <a:spcPct val="0"/>
              </a:spcAft>
              <a:buClr>
                <a:srgbClr val="00628C"/>
              </a:buClr>
              <a:buFont typeface="Arial" charset="0"/>
              <a:buNone/>
            </a:pPr>
            <a:r>
              <a:rPr lang="en-GB" sz="2400" dirty="0">
                <a:solidFill>
                  <a:srgbClr val="000000"/>
                </a:solidFill>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463959" y="4797152"/>
            <a:ext cx="8216081"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3166212" y="6487839"/>
            <a:ext cx="2811573" cy="323165"/>
          </a:xfrm>
          <a:prstGeom prst="rect">
            <a:avLst/>
          </a:prstGeom>
        </p:spPr>
        <p:txBody>
          <a:bodyPr wrap="square">
            <a:spAutoFit/>
          </a:bodyPr>
          <a:lstStyle/>
          <a:p>
            <a:pPr algn="ctr" fontAlgn="base">
              <a:spcBef>
                <a:spcPct val="20000"/>
              </a:spcBef>
              <a:spcAft>
                <a:spcPct val="0"/>
              </a:spcAft>
              <a:buClr>
                <a:srgbClr val="00628C"/>
              </a:buClr>
            </a:pPr>
            <a:r>
              <a:rPr lang="en-US" sz="1500" dirty="0">
                <a:solidFill>
                  <a:srgbClr val="FFFFFF">
                    <a:lumMod val="50000"/>
                  </a:srgbClr>
                </a:solidFill>
                <a:latin typeface="Myriad Pro" charset="0"/>
              </a:rPr>
              <a:t>Autumn 2018 pilot</a:t>
            </a:r>
          </a:p>
        </p:txBody>
      </p:sp>
    </p:spTree>
    <p:extLst>
      <p:ext uri="{BB962C8B-B14F-4D97-AF65-F5344CB8AC3E}">
        <p14:creationId xmlns:p14="http://schemas.microsoft.com/office/powerpoint/2010/main" val="1257282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3166212" y="6487839"/>
            <a:ext cx="2811573" cy="323165"/>
          </a:xfrm>
          <a:prstGeom prst="rect">
            <a:avLst/>
          </a:prstGeom>
        </p:spPr>
        <p:txBody>
          <a:bodyPr wrap="square">
            <a:spAutoFit/>
          </a:bodyPr>
          <a:lstStyle/>
          <a:p>
            <a:pPr algn="ctr" fontAlgn="base">
              <a:spcBef>
                <a:spcPct val="20000"/>
              </a:spcBef>
              <a:spcAft>
                <a:spcPct val="0"/>
              </a:spcAft>
              <a:buClr>
                <a:srgbClr val="00628C"/>
              </a:buClr>
            </a:pPr>
            <a:r>
              <a:rPr lang="en-US" sz="1500" dirty="0">
                <a:solidFill>
                  <a:srgbClr val="FFFFFF">
                    <a:lumMod val="50000"/>
                  </a:srgbClr>
                </a:solidFill>
                <a:latin typeface="Myriad Pro" charset="0"/>
              </a:rPr>
              <a:t>Autumn 2018 pilot</a:t>
            </a:r>
          </a:p>
        </p:txBody>
      </p:sp>
    </p:spTree>
    <p:extLst>
      <p:ext uri="{BB962C8B-B14F-4D97-AF65-F5344CB8AC3E}">
        <p14:creationId xmlns:p14="http://schemas.microsoft.com/office/powerpoint/2010/main" val="24444553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764704"/>
            <a:ext cx="8216081"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9" name="Text Placeholder 8"/>
          <p:cNvSpPr>
            <a:spLocks noGrp="1"/>
          </p:cNvSpPr>
          <p:nvPr>
            <p:ph type="body" sz="quarter" idx="11"/>
          </p:nvPr>
        </p:nvSpPr>
        <p:spPr>
          <a:xfrm>
            <a:off x="0"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24873085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1181498"/>
            <a:ext cx="8216081"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6" name="Text Placeholder 5"/>
          <p:cNvSpPr>
            <a:spLocks noGrp="1"/>
          </p:cNvSpPr>
          <p:nvPr>
            <p:ph type="body" sz="quarter" idx="10"/>
          </p:nvPr>
        </p:nvSpPr>
        <p:spPr>
          <a:xfrm>
            <a:off x="463958" y="764704"/>
            <a:ext cx="8219667"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14694427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164031319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9015-8DA1-40A2-A90C-130F8A5C6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B2DEF7-9C11-458F-9736-788A34A609E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1FA307-D125-4D1A-9384-DFB6696F167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A76D6E95-1427-4470-A263-0B79F9BA04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498A505-4530-4EA2-8445-C1BAB7A23F6D}"/>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613702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3847550532"/>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fontAlgn="base">
              <a:spcBef>
                <a:spcPct val="20000"/>
              </a:spcBef>
              <a:spcAft>
                <a:spcPct val="0"/>
              </a:spcAft>
              <a:buClr>
                <a:srgbClr val="00628C"/>
              </a:buClr>
            </a:pPr>
            <a:r>
              <a:rPr lang="en-US" sz="1500" dirty="0">
                <a:solidFill>
                  <a:srgbClr val="00628C"/>
                </a:solidFill>
                <a:latin typeface="Myriad Pro" charset="0"/>
                <a:hlinkClick r:id="rId8"/>
              </a:rPr>
              <a:t>www.ncetm.org.uk/masterypd</a:t>
            </a:r>
            <a:br>
              <a:rPr lang="en-US" sz="1500" dirty="0">
                <a:solidFill>
                  <a:srgbClr val="00628C"/>
                </a:solidFill>
                <a:latin typeface="Myriad Pro" charset="0"/>
              </a:rPr>
            </a:br>
            <a:r>
              <a:rPr lang="en-US" sz="1500" dirty="0">
                <a:solidFill>
                  <a:srgbClr val="00628C"/>
                </a:solidFill>
                <a:latin typeface="Myriad Pro" charset="0"/>
              </a:rPr>
              <a:t>© Crown Copyright 2018</a:t>
            </a:r>
            <a:br>
              <a:rPr lang="en-US" sz="1500" dirty="0">
                <a:solidFill>
                  <a:srgbClr val="00628C"/>
                </a:solidFill>
                <a:latin typeface="Myriad Pro" charset="0"/>
              </a:rPr>
            </a:br>
            <a:r>
              <a:rPr lang="en-US" sz="1500" dirty="0">
                <a:solidFill>
                  <a:srgbClr val="FFFFFF">
                    <a:lumMod val="50000"/>
                  </a:srgbClr>
                </a:solidFill>
                <a:latin typeface="Myriad Pro" charset="0"/>
              </a:rPr>
              <a:t>Autumn 2018 pilot</a:t>
            </a:r>
            <a:endParaRPr lang="en-US" sz="1500" dirty="0">
              <a:solidFill>
                <a:srgbClr val="00628C"/>
              </a:solidFill>
              <a:latin typeface="Myriad Pro" charset="0"/>
            </a:endParaRPr>
          </a:p>
        </p:txBody>
      </p:sp>
    </p:spTree>
    <p:extLst>
      <p:ext uri="{BB962C8B-B14F-4D97-AF65-F5344CB8AC3E}">
        <p14:creationId xmlns:p14="http://schemas.microsoft.com/office/powerpoint/2010/main" val="3848892376"/>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463960" y="836712"/>
            <a:ext cx="8216081" cy="356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00628C"/>
              </a:buClr>
              <a:buFont typeface="Arial" charset="0"/>
              <a:buNone/>
            </a:pPr>
            <a:r>
              <a:rPr lang="en-GB" sz="2400" dirty="0">
                <a:solidFill>
                  <a:srgbClr val="000000"/>
                </a:solidFill>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fontAlgn="base">
              <a:spcBef>
                <a:spcPct val="20000"/>
              </a:spcBef>
              <a:spcAft>
                <a:spcPct val="0"/>
              </a:spcAft>
              <a:buClr>
                <a:srgbClr val="00628C"/>
              </a:buClr>
              <a:buFont typeface="Arial" charset="0"/>
              <a:buNone/>
            </a:pPr>
            <a:endParaRPr lang="en-GB" sz="2400" dirty="0">
              <a:solidFill>
                <a:srgbClr val="000000"/>
              </a:solidFill>
              <a:latin typeface="Myriad Pro" charset="0"/>
              <a:ea typeface="Myriad Pro" charset="0"/>
              <a:cs typeface="Myriad Pro" charset="0"/>
            </a:endParaRPr>
          </a:p>
          <a:p>
            <a:pPr fontAlgn="base">
              <a:spcBef>
                <a:spcPct val="20000"/>
              </a:spcBef>
              <a:spcAft>
                <a:spcPct val="0"/>
              </a:spcAft>
              <a:buClr>
                <a:srgbClr val="00628C"/>
              </a:buClr>
              <a:buFont typeface="Arial" charset="0"/>
              <a:buNone/>
            </a:pPr>
            <a:r>
              <a:rPr lang="en-GB" sz="2400" dirty="0">
                <a:solidFill>
                  <a:srgbClr val="000000"/>
                </a:solidFill>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463959" y="4797152"/>
            <a:ext cx="8216081"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3166212" y="6487839"/>
            <a:ext cx="2811573" cy="323165"/>
          </a:xfrm>
          <a:prstGeom prst="rect">
            <a:avLst/>
          </a:prstGeom>
        </p:spPr>
        <p:txBody>
          <a:bodyPr wrap="square">
            <a:spAutoFit/>
          </a:bodyPr>
          <a:lstStyle/>
          <a:p>
            <a:pPr algn="ctr" fontAlgn="base">
              <a:spcBef>
                <a:spcPct val="20000"/>
              </a:spcBef>
              <a:spcAft>
                <a:spcPct val="0"/>
              </a:spcAft>
              <a:buClr>
                <a:srgbClr val="00628C"/>
              </a:buClr>
            </a:pPr>
            <a:r>
              <a:rPr lang="en-US" sz="1500" dirty="0">
                <a:solidFill>
                  <a:srgbClr val="FFFFFF">
                    <a:lumMod val="50000"/>
                  </a:srgbClr>
                </a:solidFill>
                <a:latin typeface="Myriad Pro" charset="0"/>
              </a:rPr>
              <a:t>Autumn 2018 pilot</a:t>
            </a:r>
          </a:p>
        </p:txBody>
      </p:sp>
    </p:spTree>
    <p:extLst>
      <p:ext uri="{BB962C8B-B14F-4D97-AF65-F5344CB8AC3E}">
        <p14:creationId xmlns:p14="http://schemas.microsoft.com/office/powerpoint/2010/main" val="12860502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3166212" y="6487839"/>
            <a:ext cx="2811573" cy="323165"/>
          </a:xfrm>
          <a:prstGeom prst="rect">
            <a:avLst/>
          </a:prstGeom>
        </p:spPr>
        <p:txBody>
          <a:bodyPr wrap="square">
            <a:spAutoFit/>
          </a:bodyPr>
          <a:lstStyle/>
          <a:p>
            <a:pPr algn="ctr" fontAlgn="base">
              <a:spcBef>
                <a:spcPct val="20000"/>
              </a:spcBef>
              <a:spcAft>
                <a:spcPct val="0"/>
              </a:spcAft>
              <a:buClr>
                <a:srgbClr val="00628C"/>
              </a:buClr>
            </a:pPr>
            <a:r>
              <a:rPr lang="en-US" sz="1500" dirty="0">
                <a:solidFill>
                  <a:srgbClr val="FFFFFF">
                    <a:lumMod val="50000"/>
                  </a:srgbClr>
                </a:solidFill>
                <a:latin typeface="Myriad Pro" charset="0"/>
              </a:rPr>
              <a:t>Autumn 2018 pilot</a:t>
            </a:r>
          </a:p>
        </p:txBody>
      </p:sp>
    </p:spTree>
    <p:extLst>
      <p:ext uri="{BB962C8B-B14F-4D97-AF65-F5344CB8AC3E}">
        <p14:creationId xmlns:p14="http://schemas.microsoft.com/office/powerpoint/2010/main" val="17511929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764704"/>
            <a:ext cx="8216081"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9" name="Text Placeholder 8"/>
          <p:cNvSpPr>
            <a:spLocks noGrp="1"/>
          </p:cNvSpPr>
          <p:nvPr>
            <p:ph type="body" sz="quarter" idx="11"/>
          </p:nvPr>
        </p:nvSpPr>
        <p:spPr>
          <a:xfrm>
            <a:off x="0"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11047238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1181498"/>
            <a:ext cx="8216081"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6" name="Text Placeholder 5"/>
          <p:cNvSpPr>
            <a:spLocks noGrp="1"/>
          </p:cNvSpPr>
          <p:nvPr>
            <p:ph type="body" sz="quarter" idx="10"/>
          </p:nvPr>
        </p:nvSpPr>
        <p:spPr>
          <a:xfrm>
            <a:off x="463958" y="764704"/>
            <a:ext cx="8219667"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492189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2D4C8-B06E-4811-8228-2AF3161A46BD}"/>
              </a:ext>
            </a:extLst>
          </p:cNvPr>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7EBA5B-2AE6-44DC-A9D2-C60CA8667D82}"/>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AF7B8F2-E6C6-41CF-B7CA-A082BF7E0101}"/>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9797D4-1B60-43DD-93EE-7A57493C6BE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1BCD5D-F5CE-4A9D-9C13-CA48F2936714}"/>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65057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EC325-6A0C-4A37-94E0-487CE370D3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50B050-CE5C-44C9-955C-A8E2070A839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C56558-E2E0-4D95-91E7-634582F7E3B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F91CDE-BF66-42CB-A69B-581436B4034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163ADCA5-E1CF-4371-B809-36655AC9C7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99BB80C-C658-4407-B846-CCEED8AA34A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984615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68D2C-9D3A-4BAD-8612-5F9EDA11D6DF}"/>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427535-14A0-4996-A685-A80C9F3F95AE}"/>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2FAE7AD-EAC5-49BE-A75D-EE641930434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6E81F4-D3AF-4DB9-9064-875629C10D9A}"/>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6AD350-D719-4881-9FA1-45CEB477F349}"/>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08C8973-E3F1-4857-8CA6-8A95FFAC420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8" name="Footer Placeholder 7">
            <a:extLst>
              <a:ext uri="{FF2B5EF4-FFF2-40B4-BE49-F238E27FC236}">
                <a16:creationId xmlns:a16="http://schemas.microsoft.com/office/drawing/2014/main" id="{E28DE002-323A-4B7E-BCD5-0332AA723D9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CE99863-AC10-41DA-AE7F-192332FC026F}"/>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80184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180A9-5DFE-45D5-8FAA-B7498636FD1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722BBC9-3286-44B9-AB6B-4B0DC8733733}"/>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4" name="Footer Placeholder 3">
            <a:extLst>
              <a:ext uri="{FF2B5EF4-FFF2-40B4-BE49-F238E27FC236}">
                <a16:creationId xmlns:a16="http://schemas.microsoft.com/office/drawing/2014/main" id="{BB57860C-E126-47D6-8E5E-BFA126E439E1}"/>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B95F689-E745-42FE-B8F8-4F60BDC9313C}"/>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159184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3F2DFC-8AC9-491A-B182-C0C24B3F809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3" name="Footer Placeholder 2">
            <a:extLst>
              <a:ext uri="{FF2B5EF4-FFF2-40B4-BE49-F238E27FC236}">
                <a16:creationId xmlns:a16="http://schemas.microsoft.com/office/drawing/2014/main" id="{46DC1E7D-339A-416E-9C57-7C8EDE44000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55C5059-128E-4A74-BCF4-788A7C0E97EA}"/>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28637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9BE1B-5F9C-4ACF-AB34-2CECB3C0FD77}"/>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C626D7D-AE2B-4BFB-8757-C7BFE67991AB}"/>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3DC9A12-125F-460B-9AB1-CDE51568B0F9}"/>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3D27ED-C43C-419C-BDF3-74AEF70C21A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00D05B8-EEA2-429A-9A8A-2EFB54499CD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F1B8855-CE81-46A3-ADE5-AAF6EFD43226}"/>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566076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DB3E2-5575-4457-9333-CEB286779266}"/>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ABC147A-8A5F-4BE0-9A42-A47FE469B19E}"/>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ADA87D19-79B4-412E-A903-86B8974E9C7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E63680-3C79-49DB-8B06-B773AC50CD9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FAD00A8-32E6-43BF-8BF0-53DAFF88464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7AD97C8-961F-4070-88C0-0F210B3D221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494749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2.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theme" Target="../theme/theme4.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F70F-9C44-4160-96D5-E913D38E0A5C}" type="slidenum">
              <a:rPr lang="en-GB" smtClean="0"/>
              <a:t>‹#›</a:t>
            </a:fld>
            <a:endParaRPr lang="en-GB" dirty="0"/>
          </a:p>
        </p:txBody>
      </p:sp>
    </p:spTree>
    <p:extLst>
      <p:ext uri="{BB962C8B-B14F-4D97-AF65-F5344CB8AC3E}">
        <p14:creationId xmlns:p14="http://schemas.microsoft.com/office/powerpoint/2010/main" val="1429775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fontAlgn="base">
              <a:spcAft>
                <a:spcPct val="0"/>
              </a:spcAft>
              <a:defRPr/>
            </a:pPr>
            <a:endParaRPr lang="en-GB" dirty="0">
              <a:solidFill>
                <a:srgbClr val="000000"/>
              </a:solidFill>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fontAlgn="base">
              <a:spcAft>
                <a:spcPct val="0"/>
              </a:spcAft>
              <a:defRPr/>
            </a:pPr>
            <a:endParaRPr lang="en-GB" dirty="0">
              <a:solidFill>
                <a:srgbClr val="000000"/>
              </a:solidFill>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pPr fontAlgn="base">
              <a:spcAft>
                <a:spcPct val="0"/>
              </a:spcAft>
            </a:pPr>
            <a:fld id="{17C71EE9-BA72-3342-AD7C-7458D51D3716}" type="slidenum">
              <a:rPr lang="en-GB" altLang="x-none">
                <a:solidFill>
                  <a:srgbClr val="000000"/>
                </a:solidFill>
              </a:rPr>
              <a:pPr fontAlgn="base">
                <a:spcAft>
                  <a:spcPct val="0"/>
                </a:spcAft>
              </a:pPr>
              <a:t>‹#›</a:t>
            </a:fld>
            <a:endParaRPr lang="en-GB" altLang="x-none" dirty="0">
              <a:solidFill>
                <a:srgbClr val="000000"/>
              </a:solidFill>
            </a:endParaRPr>
          </a:p>
        </p:txBody>
      </p:sp>
    </p:spTree>
    <p:extLst>
      <p:ext uri="{BB962C8B-B14F-4D97-AF65-F5344CB8AC3E}">
        <p14:creationId xmlns:p14="http://schemas.microsoft.com/office/powerpoint/2010/main" val="197447002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3178405424"/>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fontAlgn="base">
              <a:spcAft>
                <a:spcPct val="0"/>
              </a:spcAft>
              <a:defRPr/>
            </a:pPr>
            <a:endParaRPr lang="en-GB" dirty="0">
              <a:solidFill>
                <a:srgbClr val="000000"/>
              </a:solidFill>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fontAlgn="base">
              <a:spcAft>
                <a:spcPct val="0"/>
              </a:spcAft>
              <a:defRPr/>
            </a:pPr>
            <a:endParaRPr lang="en-GB" dirty="0">
              <a:solidFill>
                <a:srgbClr val="000000"/>
              </a:solidFill>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pPr fontAlgn="base">
              <a:spcAft>
                <a:spcPct val="0"/>
              </a:spcAft>
            </a:pPr>
            <a:fld id="{17C71EE9-BA72-3342-AD7C-7458D51D3716}" type="slidenum">
              <a:rPr lang="en-GB" altLang="x-none">
                <a:solidFill>
                  <a:srgbClr val="000000"/>
                </a:solidFill>
              </a:rPr>
              <a:pPr fontAlgn="base">
                <a:spcAft>
                  <a:spcPct val="0"/>
                </a:spcAft>
              </a:pPr>
              <a:t>‹#›</a:t>
            </a:fld>
            <a:endParaRPr lang="en-GB" altLang="x-none" dirty="0">
              <a:solidFill>
                <a:srgbClr val="000000"/>
              </a:solidFill>
            </a:endParaRPr>
          </a:p>
        </p:txBody>
      </p:sp>
    </p:spTree>
    <p:extLst>
      <p:ext uri="{BB962C8B-B14F-4D97-AF65-F5344CB8AC3E}">
        <p14:creationId xmlns:p14="http://schemas.microsoft.com/office/powerpoint/2010/main" val="1695640084"/>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7.xml"/><Relationship Id="rId6" Type="http://schemas.openxmlformats.org/officeDocument/2006/relationships/image" Target="../media/image20.png"/><Relationship Id="rId5" Type="http://schemas.openxmlformats.org/officeDocument/2006/relationships/image" Target="../media/image18.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2" Type="http://schemas.openxmlformats.org/officeDocument/2006/relationships/hyperlink" Target="https://www.ncetm.org.uk/classroom-resources/vl-upper-key-stage-2-number-addition-and-subtraction-video-lessons/" TargetMode="Externa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notesSlide" Target="../notesSlides/notesSlide2.xml"/><Relationship Id="rId7" Type="http://schemas.openxmlformats.org/officeDocument/2006/relationships/image" Target="../media/image11.png"/><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10.svg"/><Relationship Id="rId11" Type="http://schemas.openxmlformats.org/officeDocument/2006/relationships/image" Target="../media/image1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4.png"/><Relationship Id="rId3" Type="http://schemas.openxmlformats.org/officeDocument/2006/relationships/notesSlide" Target="../notesSlides/notesSlide3.xml"/><Relationship Id="rId7" Type="http://schemas.openxmlformats.org/officeDocument/2006/relationships/image" Target="../media/image11.png"/><Relationship Id="rId12" Type="http://schemas.openxmlformats.org/officeDocument/2006/relationships/image" Target="../media/image13.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10.svg"/><Relationship Id="rId11" Type="http://schemas.openxmlformats.org/officeDocument/2006/relationships/image" Target="../media/image1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4.png"/><Relationship Id="rId3" Type="http://schemas.openxmlformats.org/officeDocument/2006/relationships/notesSlide" Target="../notesSlides/notesSlide4.xml"/><Relationship Id="rId7" Type="http://schemas.openxmlformats.org/officeDocument/2006/relationships/image" Target="../media/image11.png"/><Relationship Id="rId12" Type="http://schemas.openxmlformats.org/officeDocument/2006/relationships/image" Target="../media/image13.png"/><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10.svg"/><Relationship Id="rId11" Type="http://schemas.openxmlformats.org/officeDocument/2006/relationships/image" Target="../media/image1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5.xml"/><Relationship Id="rId7" Type="http://schemas.openxmlformats.org/officeDocument/2006/relationships/image" Target="../media/image18.png"/><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5.xml"/><Relationship Id="rId5" Type="http://schemas.openxmlformats.org/officeDocument/2006/relationships/image" Target="../media/image23.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subTitle" idx="1"/>
          </p:nvPr>
        </p:nvSpPr>
        <p:spPr/>
        <p:txBody>
          <a:bodyPr>
            <a:normAutofit/>
          </a:bodyPr>
          <a:lstStyle/>
          <a:p>
            <a:pPr marL="0" indent="0">
              <a:buNone/>
            </a:pPr>
            <a:r>
              <a:rPr lang="en-GB" dirty="0"/>
              <a:t> UKS2 Number,</a:t>
            </a:r>
          </a:p>
          <a:p>
            <a:pPr marL="0" indent="0">
              <a:buNone/>
            </a:pPr>
            <a:r>
              <a:rPr lang="en-GB" dirty="0"/>
              <a:t>Addition and Subtraction</a:t>
            </a:r>
            <a:br>
              <a:rPr lang="en-GB" dirty="0"/>
            </a:br>
            <a:r>
              <a:rPr lang="en-GB" dirty="0"/>
              <a:t>Lesson 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328" y="2995613"/>
            <a:ext cx="6705600" cy="866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a:extLst>
              <a:ext uri="{FF2B5EF4-FFF2-40B4-BE49-F238E27FC236}">
                <a16:creationId xmlns:a16="http://schemas.microsoft.com/office/drawing/2014/main" id="{B0955F5F-C1FB-4BC8-A073-CF8C1000B04C}"/>
              </a:ext>
            </a:extLst>
          </p:cNvPr>
          <p:cNvSpPr txBox="1"/>
          <p:nvPr/>
        </p:nvSpPr>
        <p:spPr bwMode="auto">
          <a:xfrm>
            <a:off x="6931667" y="3668684"/>
            <a:ext cx="12747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1600" dirty="0">
                <a:solidFill>
                  <a:srgbClr val="914E0E"/>
                </a:solidFill>
                <a:ea typeface="Myriad Pro Semibold" charset="0"/>
                <a:cs typeface="Myriad Pro Semibold" charset="0"/>
              </a:rPr>
              <a:t>1,400 </a:t>
            </a:r>
            <a:r>
              <a:rPr lang="en-GB" sz="1600" dirty="0">
                <a:solidFill>
                  <a:srgbClr val="914E0E"/>
                </a:solidFill>
                <a:ea typeface="Myriad Pro Semibold" charset="0"/>
                <a:cs typeface="Arial" panose="020B0604020202020204" pitchFamily="34" charset="0"/>
              </a:rPr>
              <a:t>− 725</a:t>
            </a:r>
            <a:endParaRPr lang="en-GB" sz="1600" dirty="0">
              <a:solidFill>
                <a:srgbClr val="914E0E"/>
              </a:solidFill>
              <a:ea typeface="Myriad Pro Semibold" charset="0"/>
              <a:cs typeface="Myriad Pro Semibold" charset="0"/>
            </a:endParaRPr>
          </a:p>
        </p:txBody>
      </p:sp>
      <p:sp>
        <p:nvSpPr>
          <p:cNvPr id="8" name="TextBox 7">
            <a:extLst>
              <a:ext uri="{FF2B5EF4-FFF2-40B4-BE49-F238E27FC236}">
                <a16:creationId xmlns:a16="http://schemas.microsoft.com/office/drawing/2014/main" id="{363A5FA1-3520-44A2-B4AA-740E9670CF08}"/>
              </a:ext>
            </a:extLst>
          </p:cNvPr>
          <p:cNvSpPr txBox="1"/>
          <p:nvPr/>
        </p:nvSpPr>
        <p:spPr bwMode="auto">
          <a:xfrm>
            <a:off x="8408525" y="2756647"/>
            <a:ext cx="7040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1600" dirty="0">
                <a:solidFill>
                  <a:srgbClr val="04658F"/>
                </a:solidFill>
                <a:ea typeface="Myriad Pro Semibold" charset="0"/>
                <a:cs typeface="Myriad Pro Semibold" charset="0"/>
              </a:rPr>
              <a:t>= 775</a:t>
            </a:r>
          </a:p>
        </p:txBody>
      </p:sp>
      <p:sp>
        <p:nvSpPr>
          <p:cNvPr id="9" name="TextBox 8">
            <a:extLst>
              <a:ext uri="{FF2B5EF4-FFF2-40B4-BE49-F238E27FC236}">
                <a16:creationId xmlns:a16="http://schemas.microsoft.com/office/drawing/2014/main" id="{16679F72-E00D-43D7-9E97-5EDD6040E948}"/>
              </a:ext>
            </a:extLst>
          </p:cNvPr>
          <p:cNvSpPr txBox="1"/>
          <p:nvPr/>
        </p:nvSpPr>
        <p:spPr bwMode="auto">
          <a:xfrm>
            <a:off x="6931666" y="2756647"/>
            <a:ext cx="12747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1600" dirty="0">
                <a:solidFill>
                  <a:srgbClr val="04658F"/>
                </a:solidFill>
                <a:ea typeface="Myriad Pro Semibold" charset="0"/>
                <a:cs typeface="Myriad Pro Semibold" charset="0"/>
              </a:rPr>
              <a:t>1,400 </a:t>
            </a:r>
            <a:r>
              <a:rPr lang="en-GB" sz="1600" dirty="0">
                <a:solidFill>
                  <a:srgbClr val="04658F"/>
                </a:solidFill>
                <a:ea typeface="Myriad Pro Semibold" charset="0"/>
                <a:cs typeface="Arial" panose="020B0604020202020204" pitchFamily="34" charset="0"/>
              </a:rPr>
              <a:t>− 625</a:t>
            </a:r>
            <a:endParaRPr lang="en-GB" sz="1600" dirty="0">
              <a:solidFill>
                <a:srgbClr val="04658F"/>
              </a:solidFill>
              <a:ea typeface="Myriad Pro Semibold" charset="0"/>
              <a:cs typeface="Myriad Pro Semibold" charset="0"/>
            </a:endParaRPr>
          </a:p>
        </p:txBody>
      </p:sp>
      <p:sp>
        <p:nvSpPr>
          <p:cNvPr id="10" name="TextBox 9">
            <a:extLst>
              <a:ext uri="{FF2B5EF4-FFF2-40B4-BE49-F238E27FC236}">
                <a16:creationId xmlns:a16="http://schemas.microsoft.com/office/drawing/2014/main" id="{F610FF42-88DC-4D1D-B75C-2A2312FAA547}"/>
              </a:ext>
            </a:extLst>
          </p:cNvPr>
          <p:cNvSpPr txBox="1"/>
          <p:nvPr/>
        </p:nvSpPr>
        <p:spPr bwMode="auto">
          <a:xfrm>
            <a:off x="8378358" y="3668684"/>
            <a:ext cx="7040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1600" dirty="0">
                <a:solidFill>
                  <a:srgbClr val="914E0E"/>
                </a:solidFill>
                <a:ea typeface="Myriad Pro Semibold" charset="0"/>
                <a:cs typeface="Myriad Pro Semibold" charset="0"/>
              </a:rPr>
              <a:t>= 675</a:t>
            </a:r>
          </a:p>
        </p:txBody>
      </p:sp>
      <p:sp>
        <p:nvSpPr>
          <p:cNvPr id="12" name="Text Placeholder 11">
            <a:extLst>
              <a:ext uri="{FF2B5EF4-FFF2-40B4-BE49-F238E27FC236}">
                <a16:creationId xmlns:a16="http://schemas.microsoft.com/office/drawing/2014/main" id="{9EF3F413-251D-4EC3-8401-A081272B6958}"/>
              </a:ext>
            </a:extLst>
          </p:cNvPr>
          <p:cNvSpPr>
            <a:spLocks noGrp="1"/>
          </p:cNvSpPr>
          <p:nvPr>
            <p:ph type="body" sz="quarter" idx="11"/>
          </p:nvPr>
        </p:nvSpPr>
        <p:spPr/>
        <p:txBody>
          <a:bodyPr/>
          <a:lstStyle/>
          <a:p>
            <a:pPr marL="0" indent="0">
              <a:buNone/>
            </a:pPr>
            <a:r>
              <a:rPr lang="en-GB" dirty="0"/>
              <a:t>  </a:t>
            </a:r>
          </a:p>
        </p:txBody>
      </p:sp>
      <p:pic>
        <p:nvPicPr>
          <p:cNvPr id="18" name="Picture 17" descr="A close up of a logo  Description generated with very high confidence">
            <a:extLst>
              <a:ext uri="{FF2B5EF4-FFF2-40B4-BE49-F238E27FC236}">
                <a16:creationId xmlns:a16="http://schemas.microsoft.com/office/drawing/2014/main" id="{3EE0E70B-5082-4EB9-AFDF-2E383E2BB6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3741" y="2465207"/>
            <a:ext cx="2896241" cy="372844"/>
          </a:xfrm>
          <a:prstGeom prst="rect">
            <a:avLst/>
          </a:prstGeom>
        </p:spPr>
      </p:pic>
      <p:pic>
        <p:nvPicPr>
          <p:cNvPr id="24" name="Picture 23">
            <a:extLst>
              <a:ext uri="{FF2B5EF4-FFF2-40B4-BE49-F238E27FC236}">
                <a16:creationId xmlns:a16="http://schemas.microsoft.com/office/drawing/2014/main" id="{6C364178-9720-461D-947B-68AC0D5655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98434" y="3871856"/>
            <a:ext cx="2707407" cy="497125"/>
          </a:xfrm>
          <a:prstGeom prst="rect">
            <a:avLst/>
          </a:prstGeom>
        </p:spPr>
      </p:pic>
      <p:sp>
        <p:nvSpPr>
          <p:cNvPr id="27" name="TextBox 26">
            <a:extLst>
              <a:ext uri="{FF2B5EF4-FFF2-40B4-BE49-F238E27FC236}">
                <a16:creationId xmlns:a16="http://schemas.microsoft.com/office/drawing/2014/main" id="{F8F78BA2-8533-453E-A19E-1BD9623B02AD}"/>
              </a:ext>
            </a:extLst>
          </p:cNvPr>
          <p:cNvSpPr txBox="1"/>
          <p:nvPr/>
        </p:nvSpPr>
        <p:spPr bwMode="auto">
          <a:xfrm>
            <a:off x="4967445" y="2095875"/>
            <a:ext cx="5693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dirty="0">
                <a:solidFill>
                  <a:srgbClr val="04658F"/>
                </a:solidFill>
                <a:ea typeface="Myriad Pro Semibold" charset="0"/>
                <a:cs typeface="Myriad Pro Semibold" charset="0"/>
              </a:rPr>
              <a:t>775</a:t>
            </a:r>
          </a:p>
        </p:txBody>
      </p:sp>
      <p:sp>
        <p:nvSpPr>
          <p:cNvPr id="28" name="TextBox 27">
            <a:extLst>
              <a:ext uri="{FF2B5EF4-FFF2-40B4-BE49-F238E27FC236}">
                <a16:creationId xmlns:a16="http://schemas.microsoft.com/office/drawing/2014/main" id="{CCC3228F-FDEE-44F5-B447-2DDA845A6561}"/>
              </a:ext>
            </a:extLst>
          </p:cNvPr>
          <p:cNvSpPr txBox="1"/>
          <p:nvPr/>
        </p:nvSpPr>
        <p:spPr bwMode="auto">
          <a:xfrm>
            <a:off x="4777167" y="4376351"/>
            <a:ext cx="5693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dirty="0">
                <a:solidFill>
                  <a:srgbClr val="914E0E"/>
                </a:solidFill>
                <a:ea typeface="Myriad Pro Semibold" charset="0"/>
                <a:cs typeface="Myriad Pro Semibold" charset="0"/>
              </a:rPr>
              <a:t>675</a:t>
            </a:r>
          </a:p>
        </p:txBody>
      </p:sp>
      <p:sp>
        <p:nvSpPr>
          <p:cNvPr id="3" name="Rectangle 2"/>
          <p:cNvSpPr/>
          <p:nvPr/>
        </p:nvSpPr>
        <p:spPr>
          <a:xfrm>
            <a:off x="158110" y="716843"/>
            <a:ext cx="8708700" cy="1323439"/>
          </a:xfrm>
          <a:prstGeom prst="rect">
            <a:avLst/>
          </a:prstGeom>
          <a:ln>
            <a:solidFill>
              <a:schemeClr val="tx1"/>
            </a:solidFill>
          </a:ln>
        </p:spPr>
        <p:txBody>
          <a:bodyPr wrap="square">
            <a:spAutoFit/>
          </a:bodyPr>
          <a:lstStyle/>
          <a:p>
            <a:pPr>
              <a:buClr>
                <a:srgbClr val="82CBDD"/>
              </a:buClr>
            </a:pPr>
            <a:r>
              <a:rPr lang="en-US" sz="2000" dirty="0">
                <a:solidFill>
                  <a:srgbClr val="000000"/>
                </a:solidFill>
                <a:ea typeface="Myriad Pro Semibold" charset="0"/>
                <a:cs typeface="Myriad Pro Semibold" charset="0"/>
              </a:rPr>
              <a:t>Mollie was walking from home to school. She needed to walk 1,400 m to get there. She walked 625m. How far is she from school? </a:t>
            </a:r>
          </a:p>
          <a:p>
            <a:pPr>
              <a:buClr>
                <a:srgbClr val="82CBDD"/>
              </a:buClr>
            </a:pPr>
            <a:r>
              <a:rPr lang="en-US" sz="2000" dirty="0">
                <a:solidFill>
                  <a:srgbClr val="000000"/>
                </a:solidFill>
                <a:ea typeface="Myriad Pro Semibold" charset="0"/>
                <a:cs typeface="Myriad Pro Semibold" charset="0"/>
              </a:rPr>
              <a:t>Then she walked a further 100m.  </a:t>
            </a:r>
          </a:p>
          <a:p>
            <a:pPr>
              <a:buClr>
                <a:srgbClr val="82CBDD"/>
              </a:buClr>
            </a:pPr>
            <a:r>
              <a:rPr lang="en-US" sz="2000" dirty="0">
                <a:solidFill>
                  <a:srgbClr val="000000"/>
                </a:solidFill>
                <a:ea typeface="Myriad Pro Semibold" charset="0"/>
                <a:cs typeface="Myriad Pro Semibold" charset="0"/>
              </a:rPr>
              <a:t>How far is she from school now?</a:t>
            </a:r>
          </a:p>
        </p:txBody>
      </p:sp>
      <p:grpSp>
        <p:nvGrpSpPr>
          <p:cNvPr id="17" name="Group 16"/>
          <p:cNvGrpSpPr/>
          <p:nvPr/>
        </p:nvGrpSpPr>
        <p:grpSpPr>
          <a:xfrm>
            <a:off x="3613740" y="3218312"/>
            <a:ext cx="569387" cy="752392"/>
            <a:chOff x="3613740" y="3218312"/>
            <a:chExt cx="569387" cy="752392"/>
          </a:xfrm>
        </p:grpSpPr>
        <p:sp>
          <p:nvSpPr>
            <p:cNvPr id="21" name="TextBox 20"/>
            <p:cNvSpPr txBox="1"/>
            <p:nvPr/>
          </p:nvSpPr>
          <p:spPr bwMode="auto">
            <a:xfrm>
              <a:off x="3613740" y="3601372"/>
              <a:ext cx="569387"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457200" indent="-457200">
                <a:buClr>
                  <a:srgbClr val="82CBDD"/>
                </a:buClr>
              </a:pPr>
              <a:r>
                <a:rPr lang="en-GB" b="1" dirty="0">
                  <a:solidFill>
                    <a:srgbClr val="000000"/>
                  </a:solidFill>
                  <a:ea typeface="Myriad Pro Semibold" charset="0"/>
                  <a:cs typeface="Myriad Pro Semibold" charset="0"/>
                </a:rPr>
                <a:t>725</a:t>
              </a:r>
            </a:p>
          </p:txBody>
        </p:sp>
        <p:cxnSp>
          <p:nvCxnSpPr>
            <p:cNvPr id="6" name="Straight Connector 5"/>
            <p:cNvCxnSpPr>
              <a:endCxn id="21" idx="0"/>
            </p:cNvCxnSpPr>
            <p:nvPr/>
          </p:nvCxnSpPr>
          <p:spPr bwMode="auto">
            <a:xfrm>
              <a:off x="3898433" y="3218312"/>
              <a:ext cx="1" cy="383060"/>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grpSp>
      <p:grpSp>
        <p:nvGrpSpPr>
          <p:cNvPr id="15" name="Group 14"/>
          <p:cNvGrpSpPr/>
          <p:nvPr/>
        </p:nvGrpSpPr>
        <p:grpSpPr>
          <a:xfrm>
            <a:off x="3329046" y="2653385"/>
            <a:ext cx="569387" cy="674876"/>
            <a:chOff x="3329046" y="2653385"/>
            <a:chExt cx="569387" cy="674876"/>
          </a:xfrm>
        </p:grpSpPr>
        <p:cxnSp>
          <p:nvCxnSpPr>
            <p:cNvPr id="25" name="Straight Connector 24"/>
            <p:cNvCxnSpPr/>
            <p:nvPr/>
          </p:nvCxnSpPr>
          <p:spPr bwMode="auto">
            <a:xfrm>
              <a:off x="3477627" y="2945201"/>
              <a:ext cx="1" cy="383060"/>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sp>
          <p:nvSpPr>
            <p:cNvPr id="4" name="TextBox 3"/>
            <p:cNvSpPr txBox="1"/>
            <p:nvPr/>
          </p:nvSpPr>
          <p:spPr bwMode="auto">
            <a:xfrm>
              <a:off x="3329046" y="2653385"/>
              <a:ext cx="569387"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457200" indent="-457200">
                <a:buClr>
                  <a:srgbClr val="82CBDD"/>
                </a:buClr>
              </a:pPr>
              <a:r>
                <a:rPr lang="en-GB" b="1" dirty="0">
                  <a:solidFill>
                    <a:srgbClr val="000000"/>
                  </a:solidFill>
                  <a:ea typeface="Myriad Pro Semibold" charset="0"/>
                  <a:cs typeface="Myriad Pro Semibold" charset="0"/>
                </a:rPr>
                <a:t>625</a:t>
              </a:r>
            </a:p>
          </p:txBody>
        </p:sp>
      </p:grpSp>
      <p:grpSp>
        <p:nvGrpSpPr>
          <p:cNvPr id="33" name="Group 32"/>
          <p:cNvGrpSpPr/>
          <p:nvPr/>
        </p:nvGrpSpPr>
        <p:grpSpPr>
          <a:xfrm>
            <a:off x="6222907" y="3294662"/>
            <a:ext cx="761747" cy="752392"/>
            <a:chOff x="6222907" y="3294662"/>
            <a:chExt cx="761747" cy="752392"/>
          </a:xfrm>
        </p:grpSpPr>
        <p:sp>
          <p:nvSpPr>
            <p:cNvPr id="29" name="TextBox 28"/>
            <p:cNvSpPr txBox="1"/>
            <p:nvPr/>
          </p:nvSpPr>
          <p:spPr bwMode="auto">
            <a:xfrm>
              <a:off x="6222907" y="3677722"/>
              <a:ext cx="761747"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457200" indent="-457200">
                <a:buClr>
                  <a:srgbClr val="82CBDD"/>
                </a:buClr>
              </a:pPr>
              <a:r>
                <a:rPr lang="en-GB" b="1" dirty="0">
                  <a:solidFill>
                    <a:srgbClr val="000000"/>
                  </a:solidFill>
                  <a:ea typeface="Myriad Pro Semibold" charset="0"/>
                  <a:cs typeface="Myriad Pro Semibold" charset="0"/>
                </a:rPr>
                <a:t>1,400</a:t>
              </a:r>
            </a:p>
          </p:txBody>
        </p:sp>
        <p:cxnSp>
          <p:nvCxnSpPr>
            <p:cNvPr id="30" name="Straight Connector 29"/>
            <p:cNvCxnSpPr>
              <a:endCxn id="29" idx="0"/>
            </p:cNvCxnSpPr>
            <p:nvPr/>
          </p:nvCxnSpPr>
          <p:spPr bwMode="auto">
            <a:xfrm>
              <a:off x="6571721" y="3294662"/>
              <a:ext cx="32060" cy="383060"/>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grpSp>
      <p:grpSp>
        <p:nvGrpSpPr>
          <p:cNvPr id="23" name="Group 22"/>
          <p:cNvGrpSpPr/>
          <p:nvPr/>
        </p:nvGrpSpPr>
        <p:grpSpPr>
          <a:xfrm>
            <a:off x="6161168" y="2653385"/>
            <a:ext cx="697627" cy="606848"/>
            <a:chOff x="6161168" y="2653385"/>
            <a:chExt cx="697627" cy="606848"/>
          </a:xfrm>
        </p:grpSpPr>
        <p:cxnSp>
          <p:nvCxnSpPr>
            <p:cNvPr id="32" name="Straight Connector 31"/>
            <p:cNvCxnSpPr/>
            <p:nvPr/>
          </p:nvCxnSpPr>
          <p:spPr bwMode="auto">
            <a:xfrm>
              <a:off x="6571721" y="2877173"/>
              <a:ext cx="0" cy="383060"/>
            </a:xfrm>
            <a:prstGeom prst="line">
              <a:avLst/>
            </a:prstGeom>
            <a:ln w="28575">
              <a:solidFill>
                <a:schemeClr val="tx2">
                  <a:lumMod val="60000"/>
                  <a:lumOff val="40000"/>
                </a:schemeClr>
              </a:solidFill>
            </a:ln>
          </p:spPr>
          <p:style>
            <a:lnRef idx="1">
              <a:schemeClr val="dk1"/>
            </a:lnRef>
            <a:fillRef idx="0">
              <a:schemeClr val="dk1"/>
            </a:fillRef>
            <a:effectRef idx="0">
              <a:schemeClr val="dk1"/>
            </a:effectRef>
            <a:fontRef idx="minor">
              <a:schemeClr val="tx1"/>
            </a:fontRef>
          </p:style>
        </p:cxnSp>
        <p:sp>
          <p:nvSpPr>
            <p:cNvPr id="31" name="TextBox 30"/>
            <p:cNvSpPr txBox="1"/>
            <p:nvPr/>
          </p:nvSpPr>
          <p:spPr bwMode="auto">
            <a:xfrm>
              <a:off x="6161168" y="2653385"/>
              <a:ext cx="697627" cy="369332"/>
            </a:xfrm>
            <a:prstGeom prst="rect">
              <a:avLst/>
            </a:prstGeom>
            <a:solidFill>
              <a:schemeClr val="bg1"/>
            </a:solidFill>
            <a:ln w="28575">
              <a:solidFill>
                <a:schemeClr val="tx2">
                  <a:lumMod val="60000"/>
                  <a:lumOff val="40000"/>
                </a:schemeClr>
              </a:solidFill>
              <a:miter lim="800000"/>
              <a:headEnd/>
              <a:tailEnd/>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marL="457200" indent="-457200">
                <a:buClr>
                  <a:srgbClr val="82CBDD"/>
                </a:buClr>
              </a:pPr>
              <a:r>
                <a:rPr lang="en-GB" b="1" dirty="0">
                  <a:solidFill>
                    <a:srgbClr val="000000"/>
                  </a:solidFill>
                  <a:latin typeface="Myriad Pro Semibold" charset="0"/>
                  <a:ea typeface="Myriad Pro Semibold" charset="0"/>
                  <a:cs typeface="Myriad Pro Semibold" charset="0"/>
                </a:rPr>
                <a:t>1,400</a:t>
              </a:r>
            </a:p>
          </p:txBody>
        </p:sp>
      </p:grpSp>
      <p:sp>
        <p:nvSpPr>
          <p:cNvPr id="5" name="TextBox 4"/>
          <p:cNvSpPr txBox="1"/>
          <p:nvPr/>
        </p:nvSpPr>
        <p:spPr bwMode="auto">
          <a:xfrm>
            <a:off x="158110" y="5306124"/>
            <a:ext cx="644567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pPr>
            <a:r>
              <a:rPr lang="en-GB" b="1" dirty="0">
                <a:ea typeface="Myriad Pro Semibold" charset="0"/>
                <a:cs typeface="Myriad Pro Semibold" charset="0"/>
              </a:rPr>
              <a:t>I’ve kept the minuend the same and added </a:t>
            </a:r>
            <a:r>
              <a:rPr lang="en-GB" b="1" dirty="0">
                <a:solidFill>
                  <a:srgbClr val="FF0000"/>
                </a:solidFill>
                <a:ea typeface="Myriad Pro Semibold" charset="0"/>
                <a:cs typeface="Myriad Pro Semibold" charset="0"/>
              </a:rPr>
              <a:t>100 </a:t>
            </a:r>
            <a:r>
              <a:rPr lang="en-GB" b="1" dirty="0">
                <a:ea typeface="Myriad Pro Semibold" charset="0"/>
                <a:cs typeface="Myriad Pro Semibold" charset="0"/>
              </a:rPr>
              <a:t>to the subtrahend, so I must subtract</a:t>
            </a:r>
            <a:r>
              <a:rPr lang="en-GB" b="1" dirty="0">
                <a:solidFill>
                  <a:srgbClr val="FF0000"/>
                </a:solidFill>
                <a:ea typeface="Myriad Pro Semibold" charset="0"/>
                <a:cs typeface="Myriad Pro Semibold" charset="0"/>
              </a:rPr>
              <a:t> 100 </a:t>
            </a:r>
            <a:r>
              <a:rPr lang="en-GB" b="1" dirty="0">
                <a:ea typeface="Myriad Pro Semibold" charset="0"/>
                <a:cs typeface="Myriad Pro Semibold" charset="0"/>
              </a:rPr>
              <a:t>from the difference.</a:t>
            </a:r>
          </a:p>
          <a:p>
            <a:pPr marL="457200" indent="-457200">
              <a:buClr>
                <a:srgbClr val="82CBDD"/>
              </a:buClr>
            </a:pPr>
            <a:endParaRPr lang="en-GB" b="1" dirty="0">
              <a:latin typeface="Myriad Pro Semibold" charset="0"/>
              <a:ea typeface="Myriad Pro Semibold" charset="0"/>
              <a:cs typeface="Myriad Pro Semibold" charset="0"/>
            </a:endParaRPr>
          </a:p>
        </p:txBody>
      </p:sp>
    </p:spTree>
    <p:custDataLst>
      <p:tags r:id="rId1"/>
    </p:custDataLst>
    <p:extLst>
      <p:ext uri="{BB962C8B-B14F-4D97-AF65-F5344CB8AC3E}">
        <p14:creationId xmlns:p14="http://schemas.microsoft.com/office/powerpoint/2010/main" val="3264293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right)">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right)">
                                      <p:cBhvr>
                                        <p:cTn id="45" dur="500"/>
                                        <p:tgtEl>
                                          <p:spTgt spid="2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5"/>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27" grpId="0"/>
      <p:bldP spid="28"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F642B272-5FCB-481A-B0A9-4BB425962CB9}"/>
              </a:ext>
            </a:extLst>
          </p:cNvPr>
          <p:cNvSpPr>
            <a:spLocks noGrp="1"/>
          </p:cNvSpPr>
          <p:nvPr>
            <p:ph type="body" sz="quarter" idx="11"/>
          </p:nvPr>
        </p:nvSpPr>
        <p:spPr/>
        <p:txBody>
          <a:bodyPr/>
          <a:lstStyle/>
          <a:p>
            <a:pPr marL="0" indent="0">
              <a:buNone/>
            </a:pPr>
            <a:r>
              <a:rPr lang="en-GB" dirty="0"/>
              <a:t> </a:t>
            </a:r>
          </a:p>
        </p:txBody>
      </p:sp>
      <p:pic>
        <p:nvPicPr>
          <p:cNvPr id="5" name="Picture 4"/>
          <p:cNvPicPr>
            <a:picLocks noChangeAspect="1"/>
          </p:cNvPicPr>
          <p:nvPr/>
        </p:nvPicPr>
        <p:blipFill>
          <a:blip r:embed="rId3"/>
          <a:stretch>
            <a:fillRect/>
          </a:stretch>
        </p:blipFill>
        <p:spPr>
          <a:xfrm>
            <a:off x="6346334" y="3204394"/>
            <a:ext cx="1640967" cy="1454807"/>
          </a:xfrm>
          <a:prstGeom prst="rect">
            <a:avLst/>
          </a:prstGeom>
        </p:spPr>
      </p:pic>
      <p:sp>
        <p:nvSpPr>
          <p:cNvPr id="7" name="TextBox 6"/>
          <p:cNvSpPr txBox="1"/>
          <p:nvPr/>
        </p:nvSpPr>
        <p:spPr bwMode="auto">
          <a:xfrm>
            <a:off x="347871" y="1417660"/>
            <a:ext cx="8070572" cy="130035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68580" tIns="34290" rIns="68580" bIns="34290" numCol="1" rtlCol="0" anchor="t" anchorCtr="0" compatLnSpc="1">
            <a:prstTxWarp prst="textNoShape">
              <a:avLst/>
            </a:prstTxWarp>
            <a:spAutoFit/>
          </a:bodyPr>
          <a:lstStyle/>
          <a:p>
            <a:pPr>
              <a:buClr>
                <a:srgbClr val="82CBDD"/>
              </a:buClr>
            </a:pPr>
            <a:r>
              <a:rPr lang="en-US" sz="1600" dirty="0">
                <a:ea typeface="Myriad Pro Semibold" charset="0"/>
                <a:cs typeface="Myriad Pro Semibold" charset="0"/>
              </a:rPr>
              <a:t>Mollie was walking from school to home. She needed to walk 1,400m to get there. She walked 850m. How far is she from home? Then she walked a further 100m. How far is she from home now?</a:t>
            </a:r>
          </a:p>
          <a:p>
            <a:pPr>
              <a:buClr>
                <a:srgbClr val="82CBDD"/>
              </a:buClr>
            </a:pPr>
            <a:r>
              <a:rPr lang="en-US" sz="1600" dirty="0">
                <a:ea typeface="Myriad Pro Semibold" charset="0"/>
                <a:cs typeface="Myriad Pro Semibold" charset="0"/>
              </a:rPr>
              <a:t>Now represent your solution in a variety of ways. Fill in the stem sentence too to represent the calculation. How creative can you be?</a:t>
            </a:r>
          </a:p>
        </p:txBody>
      </p:sp>
      <p:sp>
        <p:nvSpPr>
          <p:cNvPr id="8" name="Rectangle 7"/>
          <p:cNvSpPr/>
          <p:nvPr/>
        </p:nvSpPr>
        <p:spPr>
          <a:xfrm>
            <a:off x="347871" y="5566346"/>
            <a:ext cx="6487668" cy="707886"/>
          </a:xfrm>
          <a:prstGeom prst="rect">
            <a:avLst/>
          </a:prstGeom>
        </p:spPr>
        <p:txBody>
          <a:bodyPr wrap="square">
            <a:spAutoFit/>
          </a:bodyPr>
          <a:lstStyle/>
          <a:p>
            <a:pPr>
              <a:buClr>
                <a:srgbClr val="82CBDD"/>
              </a:buClr>
            </a:pPr>
            <a:r>
              <a:rPr lang="en-GB" sz="2000" b="1" dirty="0">
                <a:ea typeface="Myriad Pro Semibold" charset="0"/>
              </a:rPr>
              <a:t>I’ve kept the minuend the same and added </a:t>
            </a:r>
            <a:r>
              <a:rPr lang="mr-IN" sz="2000" b="1" dirty="0">
                <a:solidFill>
                  <a:srgbClr val="FF0000"/>
                </a:solidFill>
                <a:ea typeface="Myriad Pro Semibold" charset="0"/>
              </a:rPr>
              <a:t>……</a:t>
            </a:r>
            <a:r>
              <a:rPr lang="en-GB" sz="2000" b="1" dirty="0">
                <a:solidFill>
                  <a:srgbClr val="FF0000"/>
                </a:solidFill>
                <a:ea typeface="Myriad Pro Semibold" charset="0"/>
              </a:rPr>
              <a:t> </a:t>
            </a:r>
            <a:r>
              <a:rPr lang="en-GB" sz="2000" b="1" dirty="0">
                <a:ea typeface="Myriad Pro Semibold" charset="0"/>
              </a:rPr>
              <a:t>to the subtrahend, so I must subtract</a:t>
            </a:r>
            <a:r>
              <a:rPr lang="mr-IN" sz="2000" b="1" dirty="0">
                <a:solidFill>
                  <a:srgbClr val="FF0000"/>
                </a:solidFill>
                <a:ea typeface="Myriad Pro Semibold" charset="0"/>
              </a:rPr>
              <a:t>……</a:t>
            </a:r>
            <a:r>
              <a:rPr lang="en-GB" sz="2000" b="1" dirty="0">
                <a:solidFill>
                  <a:srgbClr val="FF0000"/>
                </a:solidFill>
                <a:ea typeface="Myriad Pro Semibold" charset="0"/>
              </a:rPr>
              <a:t> </a:t>
            </a:r>
            <a:r>
              <a:rPr lang="en-GB" sz="2000" b="1" dirty="0">
                <a:ea typeface="Myriad Pro Semibold" charset="0"/>
              </a:rPr>
              <a:t>from the difference.</a:t>
            </a:r>
          </a:p>
        </p:txBody>
      </p:sp>
      <p:sp>
        <p:nvSpPr>
          <p:cNvPr id="9" name="Freeform 8"/>
          <p:cNvSpPr/>
          <p:nvPr/>
        </p:nvSpPr>
        <p:spPr bwMode="auto">
          <a:xfrm>
            <a:off x="1965960" y="3819906"/>
            <a:ext cx="4416552" cy="672084"/>
          </a:xfrm>
          <a:custGeom>
            <a:avLst/>
            <a:gdLst>
              <a:gd name="connsiteX0" fmla="*/ 5888736 w 5888736"/>
              <a:gd name="connsiteY0" fmla="*/ 804672 h 896112"/>
              <a:gd name="connsiteX1" fmla="*/ 5815584 w 5888736"/>
              <a:gd name="connsiteY1" fmla="*/ 822960 h 896112"/>
              <a:gd name="connsiteX2" fmla="*/ 5431536 w 5888736"/>
              <a:gd name="connsiteY2" fmla="*/ 786384 h 896112"/>
              <a:gd name="connsiteX3" fmla="*/ 5340096 w 5888736"/>
              <a:gd name="connsiteY3" fmla="*/ 676656 h 896112"/>
              <a:gd name="connsiteX4" fmla="*/ 5266944 w 5888736"/>
              <a:gd name="connsiteY4" fmla="*/ 566928 h 896112"/>
              <a:gd name="connsiteX5" fmla="*/ 5248656 w 5888736"/>
              <a:gd name="connsiteY5" fmla="*/ 512064 h 896112"/>
              <a:gd name="connsiteX6" fmla="*/ 5138928 w 5888736"/>
              <a:gd name="connsiteY6" fmla="*/ 420624 h 896112"/>
              <a:gd name="connsiteX7" fmla="*/ 4992624 w 5888736"/>
              <a:gd name="connsiteY7" fmla="*/ 329184 h 896112"/>
              <a:gd name="connsiteX8" fmla="*/ 4937760 w 5888736"/>
              <a:gd name="connsiteY8" fmla="*/ 310896 h 896112"/>
              <a:gd name="connsiteX9" fmla="*/ 4882896 w 5888736"/>
              <a:gd name="connsiteY9" fmla="*/ 292608 h 896112"/>
              <a:gd name="connsiteX10" fmla="*/ 4626864 w 5888736"/>
              <a:gd name="connsiteY10" fmla="*/ 310896 h 896112"/>
              <a:gd name="connsiteX11" fmla="*/ 4443984 w 5888736"/>
              <a:gd name="connsiteY11" fmla="*/ 365760 h 896112"/>
              <a:gd name="connsiteX12" fmla="*/ 4389120 w 5888736"/>
              <a:gd name="connsiteY12" fmla="*/ 384048 h 896112"/>
              <a:gd name="connsiteX13" fmla="*/ 4279392 w 5888736"/>
              <a:gd name="connsiteY13" fmla="*/ 457200 h 896112"/>
              <a:gd name="connsiteX14" fmla="*/ 4169664 w 5888736"/>
              <a:gd name="connsiteY14" fmla="*/ 548640 h 896112"/>
              <a:gd name="connsiteX15" fmla="*/ 4133088 w 5888736"/>
              <a:gd name="connsiteY15" fmla="*/ 603504 h 896112"/>
              <a:gd name="connsiteX16" fmla="*/ 4078224 w 5888736"/>
              <a:gd name="connsiteY16" fmla="*/ 640080 h 896112"/>
              <a:gd name="connsiteX17" fmla="*/ 4005072 w 5888736"/>
              <a:gd name="connsiteY17" fmla="*/ 749808 h 896112"/>
              <a:gd name="connsiteX18" fmla="*/ 3968496 w 5888736"/>
              <a:gd name="connsiteY18" fmla="*/ 804672 h 896112"/>
              <a:gd name="connsiteX19" fmla="*/ 3950208 w 5888736"/>
              <a:gd name="connsiteY19" fmla="*/ 859536 h 896112"/>
              <a:gd name="connsiteX20" fmla="*/ 3895344 w 5888736"/>
              <a:gd name="connsiteY20" fmla="*/ 896112 h 896112"/>
              <a:gd name="connsiteX21" fmla="*/ 3694176 w 5888736"/>
              <a:gd name="connsiteY21" fmla="*/ 877824 h 896112"/>
              <a:gd name="connsiteX22" fmla="*/ 3438144 w 5888736"/>
              <a:gd name="connsiteY22" fmla="*/ 841248 h 896112"/>
              <a:gd name="connsiteX23" fmla="*/ 3383280 w 5888736"/>
              <a:gd name="connsiteY23" fmla="*/ 822960 h 896112"/>
              <a:gd name="connsiteX24" fmla="*/ 3273552 w 5888736"/>
              <a:gd name="connsiteY24" fmla="*/ 749808 h 896112"/>
              <a:gd name="connsiteX25" fmla="*/ 3163824 w 5888736"/>
              <a:gd name="connsiteY25" fmla="*/ 658368 h 896112"/>
              <a:gd name="connsiteX26" fmla="*/ 3090672 w 5888736"/>
              <a:gd name="connsiteY26" fmla="*/ 548640 h 896112"/>
              <a:gd name="connsiteX27" fmla="*/ 2980944 w 5888736"/>
              <a:gd name="connsiteY27" fmla="*/ 438912 h 896112"/>
              <a:gd name="connsiteX28" fmla="*/ 2944368 w 5888736"/>
              <a:gd name="connsiteY28" fmla="*/ 384048 h 896112"/>
              <a:gd name="connsiteX29" fmla="*/ 2889504 w 5888736"/>
              <a:gd name="connsiteY29" fmla="*/ 329184 h 896112"/>
              <a:gd name="connsiteX30" fmla="*/ 2816352 w 5888736"/>
              <a:gd name="connsiteY30" fmla="*/ 219456 h 896112"/>
              <a:gd name="connsiteX31" fmla="*/ 2779776 w 5888736"/>
              <a:gd name="connsiteY31" fmla="*/ 164592 h 896112"/>
              <a:gd name="connsiteX32" fmla="*/ 2724912 w 5888736"/>
              <a:gd name="connsiteY32" fmla="*/ 146304 h 896112"/>
              <a:gd name="connsiteX33" fmla="*/ 2633472 w 5888736"/>
              <a:gd name="connsiteY33" fmla="*/ 128016 h 896112"/>
              <a:gd name="connsiteX34" fmla="*/ 2523744 w 5888736"/>
              <a:gd name="connsiteY34" fmla="*/ 91440 h 896112"/>
              <a:gd name="connsiteX35" fmla="*/ 2414016 w 5888736"/>
              <a:gd name="connsiteY35" fmla="*/ 54864 h 896112"/>
              <a:gd name="connsiteX36" fmla="*/ 2304288 w 5888736"/>
              <a:gd name="connsiteY36" fmla="*/ 18288 h 896112"/>
              <a:gd name="connsiteX37" fmla="*/ 2249424 w 5888736"/>
              <a:gd name="connsiteY37" fmla="*/ 0 h 896112"/>
              <a:gd name="connsiteX38" fmla="*/ 2029968 w 5888736"/>
              <a:gd name="connsiteY38" fmla="*/ 73152 h 896112"/>
              <a:gd name="connsiteX39" fmla="*/ 1975104 w 5888736"/>
              <a:gd name="connsiteY39" fmla="*/ 91440 h 896112"/>
              <a:gd name="connsiteX40" fmla="*/ 1865376 w 5888736"/>
              <a:gd name="connsiteY40" fmla="*/ 182880 h 896112"/>
              <a:gd name="connsiteX41" fmla="*/ 1810512 w 5888736"/>
              <a:gd name="connsiteY41" fmla="*/ 219456 h 896112"/>
              <a:gd name="connsiteX42" fmla="*/ 1719072 w 5888736"/>
              <a:gd name="connsiteY42" fmla="*/ 310896 h 896112"/>
              <a:gd name="connsiteX43" fmla="*/ 1609344 w 5888736"/>
              <a:gd name="connsiteY43" fmla="*/ 402336 h 896112"/>
              <a:gd name="connsiteX44" fmla="*/ 1554480 w 5888736"/>
              <a:gd name="connsiteY44" fmla="*/ 420624 h 896112"/>
              <a:gd name="connsiteX45" fmla="*/ 1499616 w 5888736"/>
              <a:gd name="connsiteY45" fmla="*/ 457200 h 896112"/>
              <a:gd name="connsiteX46" fmla="*/ 1298448 w 5888736"/>
              <a:gd name="connsiteY46" fmla="*/ 475488 h 896112"/>
              <a:gd name="connsiteX47" fmla="*/ 1170432 w 5888736"/>
              <a:gd name="connsiteY47" fmla="*/ 512064 h 896112"/>
              <a:gd name="connsiteX48" fmla="*/ 1115568 w 5888736"/>
              <a:gd name="connsiteY48" fmla="*/ 548640 h 896112"/>
              <a:gd name="connsiteX49" fmla="*/ 822960 w 5888736"/>
              <a:gd name="connsiteY49" fmla="*/ 585216 h 896112"/>
              <a:gd name="connsiteX50" fmla="*/ 731520 w 5888736"/>
              <a:gd name="connsiteY50" fmla="*/ 603504 h 896112"/>
              <a:gd name="connsiteX51" fmla="*/ 676656 w 5888736"/>
              <a:gd name="connsiteY51" fmla="*/ 621792 h 896112"/>
              <a:gd name="connsiteX52" fmla="*/ 256032 w 5888736"/>
              <a:gd name="connsiteY52" fmla="*/ 603504 h 896112"/>
              <a:gd name="connsiteX53" fmla="*/ 146304 w 5888736"/>
              <a:gd name="connsiteY53" fmla="*/ 548640 h 896112"/>
              <a:gd name="connsiteX54" fmla="*/ 36576 w 5888736"/>
              <a:gd name="connsiteY54" fmla="*/ 457200 h 896112"/>
              <a:gd name="connsiteX55" fmla="*/ 0 w 5888736"/>
              <a:gd name="connsiteY55" fmla="*/ 384048 h 89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88736" h="896112">
                <a:moveTo>
                  <a:pt x="5888736" y="804672"/>
                </a:moveTo>
                <a:cubicBezTo>
                  <a:pt x="5864352" y="810768"/>
                  <a:pt x="5840718" y="822960"/>
                  <a:pt x="5815584" y="822960"/>
                </a:cubicBezTo>
                <a:cubicBezTo>
                  <a:pt x="5525224" y="822960"/>
                  <a:pt x="5580471" y="836029"/>
                  <a:pt x="5431536" y="786384"/>
                </a:cubicBezTo>
                <a:cubicBezTo>
                  <a:pt x="5300836" y="590334"/>
                  <a:pt x="5504376" y="887873"/>
                  <a:pt x="5340096" y="676656"/>
                </a:cubicBezTo>
                <a:cubicBezTo>
                  <a:pt x="5313108" y="641957"/>
                  <a:pt x="5280845" y="608631"/>
                  <a:pt x="5266944" y="566928"/>
                </a:cubicBezTo>
                <a:cubicBezTo>
                  <a:pt x="5260848" y="548640"/>
                  <a:pt x="5259349" y="528104"/>
                  <a:pt x="5248656" y="512064"/>
                </a:cubicBezTo>
                <a:cubicBezTo>
                  <a:pt x="5220494" y="469821"/>
                  <a:pt x="5179411" y="447613"/>
                  <a:pt x="5138928" y="420624"/>
                </a:cubicBezTo>
                <a:cubicBezTo>
                  <a:pt x="5080966" y="333681"/>
                  <a:pt x="5123204" y="372711"/>
                  <a:pt x="4992624" y="329184"/>
                </a:cubicBezTo>
                <a:lnTo>
                  <a:pt x="4937760" y="310896"/>
                </a:lnTo>
                <a:lnTo>
                  <a:pt x="4882896" y="292608"/>
                </a:lnTo>
                <a:cubicBezTo>
                  <a:pt x="4797552" y="298704"/>
                  <a:pt x="4711902" y="301447"/>
                  <a:pt x="4626864" y="310896"/>
                </a:cubicBezTo>
                <a:cubicBezTo>
                  <a:pt x="4585406" y="315502"/>
                  <a:pt x="4471567" y="356566"/>
                  <a:pt x="4443984" y="365760"/>
                </a:cubicBezTo>
                <a:cubicBezTo>
                  <a:pt x="4425696" y="371856"/>
                  <a:pt x="4405160" y="373355"/>
                  <a:pt x="4389120" y="384048"/>
                </a:cubicBezTo>
                <a:cubicBezTo>
                  <a:pt x="4352544" y="408432"/>
                  <a:pt x="4310476" y="426116"/>
                  <a:pt x="4279392" y="457200"/>
                </a:cubicBezTo>
                <a:cubicBezTo>
                  <a:pt x="4208986" y="527606"/>
                  <a:pt x="4246047" y="497718"/>
                  <a:pt x="4169664" y="548640"/>
                </a:cubicBezTo>
                <a:cubicBezTo>
                  <a:pt x="4157472" y="566928"/>
                  <a:pt x="4148630" y="587962"/>
                  <a:pt x="4133088" y="603504"/>
                </a:cubicBezTo>
                <a:cubicBezTo>
                  <a:pt x="4117546" y="619046"/>
                  <a:pt x="4092698" y="623539"/>
                  <a:pt x="4078224" y="640080"/>
                </a:cubicBezTo>
                <a:cubicBezTo>
                  <a:pt x="4049277" y="673162"/>
                  <a:pt x="4029456" y="713232"/>
                  <a:pt x="4005072" y="749808"/>
                </a:cubicBezTo>
                <a:cubicBezTo>
                  <a:pt x="3992880" y="768096"/>
                  <a:pt x="3975447" y="783820"/>
                  <a:pt x="3968496" y="804672"/>
                </a:cubicBezTo>
                <a:cubicBezTo>
                  <a:pt x="3962400" y="822960"/>
                  <a:pt x="3962250" y="844483"/>
                  <a:pt x="3950208" y="859536"/>
                </a:cubicBezTo>
                <a:cubicBezTo>
                  <a:pt x="3936478" y="876699"/>
                  <a:pt x="3913632" y="883920"/>
                  <a:pt x="3895344" y="896112"/>
                </a:cubicBezTo>
                <a:lnTo>
                  <a:pt x="3694176" y="877824"/>
                </a:lnTo>
                <a:cubicBezTo>
                  <a:pt x="3552079" y="864291"/>
                  <a:pt x="3543739" y="871418"/>
                  <a:pt x="3438144" y="841248"/>
                </a:cubicBezTo>
                <a:cubicBezTo>
                  <a:pt x="3419608" y="835952"/>
                  <a:pt x="3400131" y="832322"/>
                  <a:pt x="3383280" y="822960"/>
                </a:cubicBezTo>
                <a:cubicBezTo>
                  <a:pt x="3344853" y="801612"/>
                  <a:pt x="3304636" y="780892"/>
                  <a:pt x="3273552" y="749808"/>
                </a:cubicBezTo>
                <a:cubicBezTo>
                  <a:pt x="3203146" y="679402"/>
                  <a:pt x="3240207" y="709290"/>
                  <a:pt x="3163824" y="658368"/>
                </a:cubicBezTo>
                <a:cubicBezTo>
                  <a:pt x="3139440" y="621792"/>
                  <a:pt x="3121756" y="579724"/>
                  <a:pt x="3090672" y="548640"/>
                </a:cubicBezTo>
                <a:cubicBezTo>
                  <a:pt x="3054096" y="512064"/>
                  <a:pt x="3009637" y="481951"/>
                  <a:pt x="2980944" y="438912"/>
                </a:cubicBezTo>
                <a:cubicBezTo>
                  <a:pt x="2968752" y="420624"/>
                  <a:pt x="2958439" y="400933"/>
                  <a:pt x="2944368" y="384048"/>
                </a:cubicBezTo>
                <a:cubicBezTo>
                  <a:pt x="2927811" y="364179"/>
                  <a:pt x="2905382" y="349599"/>
                  <a:pt x="2889504" y="329184"/>
                </a:cubicBezTo>
                <a:cubicBezTo>
                  <a:pt x="2862516" y="294485"/>
                  <a:pt x="2840736" y="256032"/>
                  <a:pt x="2816352" y="219456"/>
                </a:cubicBezTo>
                <a:cubicBezTo>
                  <a:pt x="2804160" y="201168"/>
                  <a:pt x="2800628" y="171543"/>
                  <a:pt x="2779776" y="164592"/>
                </a:cubicBezTo>
                <a:cubicBezTo>
                  <a:pt x="2761488" y="158496"/>
                  <a:pt x="2743614" y="150979"/>
                  <a:pt x="2724912" y="146304"/>
                </a:cubicBezTo>
                <a:cubicBezTo>
                  <a:pt x="2694756" y="138765"/>
                  <a:pt x="2663460" y="136195"/>
                  <a:pt x="2633472" y="128016"/>
                </a:cubicBezTo>
                <a:cubicBezTo>
                  <a:pt x="2596276" y="117872"/>
                  <a:pt x="2560320" y="103632"/>
                  <a:pt x="2523744" y="91440"/>
                </a:cubicBezTo>
                <a:lnTo>
                  <a:pt x="2414016" y="54864"/>
                </a:lnTo>
                <a:lnTo>
                  <a:pt x="2304288" y="18288"/>
                </a:lnTo>
                <a:lnTo>
                  <a:pt x="2249424" y="0"/>
                </a:lnTo>
                <a:lnTo>
                  <a:pt x="2029968" y="73152"/>
                </a:lnTo>
                <a:cubicBezTo>
                  <a:pt x="2011680" y="79248"/>
                  <a:pt x="1991144" y="80747"/>
                  <a:pt x="1975104" y="91440"/>
                </a:cubicBezTo>
                <a:cubicBezTo>
                  <a:pt x="1838887" y="182251"/>
                  <a:pt x="2006188" y="65537"/>
                  <a:pt x="1865376" y="182880"/>
                </a:cubicBezTo>
                <a:cubicBezTo>
                  <a:pt x="1848491" y="196951"/>
                  <a:pt x="1828800" y="207264"/>
                  <a:pt x="1810512" y="219456"/>
                </a:cubicBezTo>
                <a:cubicBezTo>
                  <a:pt x="1743456" y="320040"/>
                  <a:pt x="1810512" y="234696"/>
                  <a:pt x="1719072" y="310896"/>
                </a:cubicBezTo>
                <a:cubicBezTo>
                  <a:pt x="1658403" y="361453"/>
                  <a:pt x="1677452" y="368282"/>
                  <a:pt x="1609344" y="402336"/>
                </a:cubicBezTo>
                <a:cubicBezTo>
                  <a:pt x="1592102" y="410957"/>
                  <a:pt x="1571722" y="412003"/>
                  <a:pt x="1554480" y="420624"/>
                </a:cubicBezTo>
                <a:cubicBezTo>
                  <a:pt x="1534821" y="430454"/>
                  <a:pt x="1521108" y="452595"/>
                  <a:pt x="1499616" y="457200"/>
                </a:cubicBezTo>
                <a:cubicBezTo>
                  <a:pt x="1433778" y="471308"/>
                  <a:pt x="1365504" y="469392"/>
                  <a:pt x="1298448" y="475488"/>
                </a:cubicBezTo>
                <a:cubicBezTo>
                  <a:pt x="1275010" y="481348"/>
                  <a:pt x="1196668" y="498946"/>
                  <a:pt x="1170432" y="512064"/>
                </a:cubicBezTo>
                <a:cubicBezTo>
                  <a:pt x="1150773" y="521894"/>
                  <a:pt x="1135770" y="539982"/>
                  <a:pt x="1115568" y="548640"/>
                </a:cubicBezTo>
                <a:cubicBezTo>
                  <a:pt x="1045874" y="578509"/>
                  <a:pt x="849383" y="583014"/>
                  <a:pt x="822960" y="585216"/>
                </a:cubicBezTo>
                <a:cubicBezTo>
                  <a:pt x="792480" y="591312"/>
                  <a:pt x="761676" y="595965"/>
                  <a:pt x="731520" y="603504"/>
                </a:cubicBezTo>
                <a:cubicBezTo>
                  <a:pt x="712818" y="608179"/>
                  <a:pt x="695933" y="621792"/>
                  <a:pt x="676656" y="621792"/>
                </a:cubicBezTo>
                <a:cubicBezTo>
                  <a:pt x="536316" y="621792"/>
                  <a:pt x="396240" y="609600"/>
                  <a:pt x="256032" y="603504"/>
                </a:cubicBezTo>
                <a:cubicBezTo>
                  <a:pt x="98799" y="498682"/>
                  <a:pt x="297735" y="624356"/>
                  <a:pt x="146304" y="548640"/>
                </a:cubicBezTo>
                <a:cubicBezTo>
                  <a:pt x="95382" y="523179"/>
                  <a:pt x="77022" y="497646"/>
                  <a:pt x="36576" y="457200"/>
                </a:cubicBezTo>
                <a:cubicBezTo>
                  <a:pt x="15562" y="394157"/>
                  <a:pt x="31919" y="415967"/>
                  <a:pt x="0" y="384048"/>
                </a:cubicBezTo>
              </a:path>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557213" indent="-214313" fontAlgn="base">
              <a:spcBef>
                <a:spcPct val="20000"/>
              </a:spcBef>
              <a:spcAft>
                <a:spcPct val="0"/>
              </a:spcAft>
              <a:buClr>
                <a:srgbClr val="00628C"/>
              </a:buClr>
              <a:buFont typeface="Arial" charset="0"/>
              <a:buChar char="●"/>
            </a:pPr>
            <a:endParaRPr lang="en-US" sz="2100">
              <a:latin typeface="Arial" charset="0"/>
            </a:endParaRPr>
          </a:p>
        </p:txBody>
      </p:sp>
      <p:pic>
        <p:nvPicPr>
          <p:cNvPr id="11" name="Picture 10">
            <a:extLst>
              <a:ext uri="{FF2B5EF4-FFF2-40B4-BE49-F238E27FC236}">
                <a16:creationId xmlns:a16="http://schemas.microsoft.com/office/drawing/2014/main" id="{525BBBEB-3A24-419F-9C07-C73D12CF0F4B}"/>
              </a:ext>
            </a:extLst>
          </p:cNvPr>
          <p:cNvPicPr>
            <a:picLocks noChangeAspect="1"/>
          </p:cNvPicPr>
          <p:nvPr/>
        </p:nvPicPr>
        <p:blipFill>
          <a:blip r:embed="rId4"/>
          <a:stretch>
            <a:fillRect/>
          </a:stretch>
        </p:blipFill>
        <p:spPr>
          <a:xfrm>
            <a:off x="695572" y="2808473"/>
            <a:ext cx="1819275" cy="1314450"/>
          </a:xfrm>
          <a:prstGeom prst="rect">
            <a:avLst/>
          </a:prstGeom>
        </p:spPr>
      </p:pic>
      <p:sp>
        <p:nvSpPr>
          <p:cNvPr id="12" name="TextBox 11">
            <a:extLst>
              <a:ext uri="{FF2B5EF4-FFF2-40B4-BE49-F238E27FC236}">
                <a16:creationId xmlns:a16="http://schemas.microsoft.com/office/drawing/2014/main" id="{92AE9C17-192C-4E68-A708-A7484E11317E}"/>
              </a:ext>
            </a:extLst>
          </p:cNvPr>
          <p:cNvSpPr txBox="1"/>
          <p:nvPr/>
        </p:nvSpPr>
        <p:spPr>
          <a:xfrm>
            <a:off x="1201872" y="4053119"/>
            <a:ext cx="764088" cy="372428"/>
          </a:xfrm>
          <a:prstGeom prst="rect">
            <a:avLst/>
          </a:prstGeom>
          <a:noFill/>
        </p:spPr>
        <p:txBody>
          <a:bodyPr wrap="square" rtlCol="0">
            <a:spAutoFit/>
          </a:bodyPr>
          <a:lstStyle/>
          <a:p>
            <a:r>
              <a:rPr lang="en-GB" dirty="0"/>
              <a:t>Home </a:t>
            </a:r>
          </a:p>
        </p:txBody>
      </p:sp>
      <p:pic>
        <p:nvPicPr>
          <p:cNvPr id="13" name="Picture 12">
            <a:extLst>
              <a:ext uri="{FF2B5EF4-FFF2-40B4-BE49-F238E27FC236}">
                <a16:creationId xmlns:a16="http://schemas.microsoft.com/office/drawing/2014/main" id="{2F0FEABE-83F1-429F-85B6-5AF2ACF27C46}"/>
              </a:ext>
            </a:extLst>
          </p:cNvPr>
          <p:cNvPicPr>
            <a:picLocks noChangeAspect="1"/>
          </p:cNvPicPr>
          <p:nvPr/>
        </p:nvPicPr>
        <p:blipFill>
          <a:blip r:embed="rId5"/>
          <a:stretch>
            <a:fillRect/>
          </a:stretch>
        </p:blipFill>
        <p:spPr>
          <a:xfrm flipH="1">
            <a:off x="3880011" y="3099382"/>
            <a:ext cx="367053" cy="754127"/>
          </a:xfrm>
          <a:prstGeom prst="rect">
            <a:avLst/>
          </a:prstGeom>
        </p:spPr>
      </p:pic>
      <p:sp>
        <p:nvSpPr>
          <p:cNvPr id="14" name="TextBox 13">
            <a:extLst>
              <a:ext uri="{FF2B5EF4-FFF2-40B4-BE49-F238E27FC236}">
                <a16:creationId xmlns:a16="http://schemas.microsoft.com/office/drawing/2014/main" id="{AB8D0673-C4F4-4EBA-92D4-1015DA9FC513}"/>
              </a:ext>
            </a:extLst>
          </p:cNvPr>
          <p:cNvSpPr txBox="1"/>
          <p:nvPr/>
        </p:nvSpPr>
        <p:spPr>
          <a:xfrm>
            <a:off x="347870" y="809702"/>
            <a:ext cx="8430369" cy="461665"/>
          </a:xfrm>
          <a:prstGeom prst="rect">
            <a:avLst/>
          </a:prstGeom>
          <a:noFill/>
        </p:spPr>
        <p:txBody>
          <a:bodyPr wrap="square">
            <a:spAutoFit/>
          </a:bodyPr>
          <a:lstStyle/>
          <a:p>
            <a:pPr marL="342900" indent="-342900" algn="ctr">
              <a:buClr>
                <a:srgbClr val="82CBDD"/>
              </a:buClr>
            </a:pPr>
            <a:r>
              <a:rPr lang="en-GB" sz="2400" b="1" dirty="0">
                <a:latin typeface="Arial" panose="020B0604020202020204" pitchFamily="34" charset="0"/>
                <a:ea typeface="Myriad Pro Semibold" charset="0"/>
                <a:cs typeface="Arial" panose="020B0604020202020204" pitchFamily="34" charset="0"/>
              </a:rPr>
              <a:t>Practice activity</a:t>
            </a:r>
          </a:p>
        </p:txBody>
      </p:sp>
    </p:spTree>
    <p:extLst>
      <p:ext uri="{BB962C8B-B14F-4D97-AF65-F5344CB8AC3E}">
        <p14:creationId xmlns:p14="http://schemas.microsoft.com/office/powerpoint/2010/main" val="734394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D85B791-EF57-4850-9232-C364CB343AEA}"/>
              </a:ext>
            </a:extLst>
          </p:cNvPr>
          <p:cNvSpPr>
            <a:spLocks noGrp="1"/>
          </p:cNvSpPr>
          <p:nvPr>
            <p:ph type="body" sz="quarter" idx="12"/>
          </p:nvPr>
        </p:nvSpPr>
        <p:spPr/>
        <p:txBody>
          <a:bodyPr>
            <a:noAutofit/>
          </a:bodyPr>
          <a:lstStyle/>
          <a:p>
            <a:r>
              <a:rPr lang="en-GB" sz="1400" dirty="0">
                <a:hlinkClick r:id="rId2">
                  <a:extLst>
                    <a:ext uri="{A12FA001-AC4F-418D-AE19-62706E023703}">
                      <ahyp:hlinkClr xmlns:ahyp="http://schemas.microsoft.com/office/drawing/2018/hyperlinkcolor" val="tx"/>
                    </a:ext>
                  </a:extLst>
                </a:hlinkClick>
              </a:rPr>
              <a:t>https://www.ncetm.org.uk/classroom-resources/vl-upper-key-stage-2-number-addition-and-subtraction-video-lessons/</a:t>
            </a:r>
            <a:endParaRPr lang="en-GB" sz="1400" dirty="0"/>
          </a:p>
        </p:txBody>
      </p:sp>
    </p:spTree>
    <p:extLst>
      <p:ext uri="{BB962C8B-B14F-4D97-AF65-F5344CB8AC3E}">
        <p14:creationId xmlns:p14="http://schemas.microsoft.com/office/powerpoint/2010/main" val="4250491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98CEFC-84F3-4181-8B73-90FBD6D703DE}"/>
              </a:ext>
            </a:extLst>
          </p:cNvPr>
          <p:cNvSpPr>
            <a:spLocks noGrp="1"/>
          </p:cNvSpPr>
          <p:nvPr>
            <p:ph type="body" sz="quarter" idx="11"/>
          </p:nvPr>
        </p:nvSpPr>
        <p:spPr/>
        <p:txBody>
          <a:bodyPr/>
          <a:lstStyle/>
          <a:p>
            <a:pPr marL="0" indent="0">
              <a:buNone/>
            </a:pPr>
            <a:r>
              <a:rPr lang="en-GB" dirty="0"/>
              <a:t> </a:t>
            </a:r>
          </a:p>
        </p:txBody>
      </p:sp>
      <p:sp>
        <p:nvSpPr>
          <p:cNvPr id="4" name="Rectangle: Rounded Corners 3">
            <a:extLst>
              <a:ext uri="{FF2B5EF4-FFF2-40B4-BE49-F238E27FC236}">
                <a16:creationId xmlns:a16="http://schemas.microsoft.com/office/drawing/2014/main" id="{F9667BB5-DFBA-440D-99B2-600CB2757428}"/>
              </a:ext>
            </a:extLst>
          </p:cNvPr>
          <p:cNvSpPr/>
          <p:nvPr/>
        </p:nvSpPr>
        <p:spPr bwMode="auto">
          <a:xfrm>
            <a:off x="4702873" y="723175"/>
            <a:ext cx="1988007" cy="95817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GB" sz="1400" b="0" i="0" u="none" strike="noStrike" kern="1200" cap="none" spc="0" normalizeH="0" baseline="0" noProof="0" dirty="0">
                <a:ln>
                  <a:noFill/>
                </a:ln>
                <a:solidFill>
                  <a:srgbClr val="000000"/>
                </a:solidFill>
                <a:effectLst/>
                <a:uLnTx/>
                <a:uFillTx/>
                <a:latin typeface="Arial" charset="0"/>
                <a:ea typeface="+mn-ea"/>
                <a:cs typeface="+mn-cs"/>
              </a:rPr>
              <a:t>The </a:t>
            </a:r>
            <a:r>
              <a:rPr kumimoji="0" lang="en-GB" sz="1400" b="1" i="0" u="none" strike="noStrike" kern="1200" cap="none" spc="0" normalizeH="0" baseline="0" noProof="0" dirty="0">
                <a:ln>
                  <a:noFill/>
                </a:ln>
                <a:solidFill>
                  <a:srgbClr val="000000"/>
                </a:solidFill>
                <a:effectLst/>
                <a:uLnTx/>
                <a:uFillTx/>
                <a:latin typeface="Arial" charset="0"/>
                <a:ea typeface="+mn-ea"/>
                <a:cs typeface="+mn-cs"/>
              </a:rPr>
              <a:t>more</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we subtract, the </a:t>
            </a:r>
            <a:r>
              <a:rPr kumimoji="0" lang="en-GB" sz="1400" b="1" i="0" u="none" strike="noStrike" kern="1200" cap="none" spc="0" normalizeH="0" baseline="0" noProof="0" dirty="0">
                <a:ln>
                  <a:noFill/>
                </a:ln>
                <a:solidFill>
                  <a:srgbClr val="000000"/>
                </a:solidFill>
                <a:effectLst/>
                <a:uLnTx/>
                <a:uFillTx/>
                <a:latin typeface="Arial" charset="0"/>
                <a:ea typeface="+mn-ea"/>
                <a:cs typeface="+mn-cs"/>
              </a:rPr>
              <a:t>less</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we are left with.</a:t>
            </a:r>
          </a:p>
        </p:txBody>
      </p:sp>
      <p:sp>
        <p:nvSpPr>
          <p:cNvPr id="5" name="Rectangle: Rounded Corners 4">
            <a:extLst>
              <a:ext uri="{FF2B5EF4-FFF2-40B4-BE49-F238E27FC236}">
                <a16:creationId xmlns:a16="http://schemas.microsoft.com/office/drawing/2014/main" id="{494F3584-A538-435A-AC93-E1E1D1C43825}"/>
              </a:ext>
            </a:extLst>
          </p:cNvPr>
          <p:cNvSpPr/>
          <p:nvPr/>
        </p:nvSpPr>
        <p:spPr bwMode="auto">
          <a:xfrm>
            <a:off x="6912428" y="723175"/>
            <a:ext cx="1988007" cy="95817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GB" sz="1400" b="0" i="0" u="none" strike="noStrike" kern="1200" cap="none" spc="0" normalizeH="0" baseline="0" noProof="0" dirty="0">
                <a:ln>
                  <a:noFill/>
                </a:ln>
                <a:solidFill>
                  <a:srgbClr val="000000"/>
                </a:solidFill>
                <a:effectLst/>
                <a:uLnTx/>
                <a:uFillTx/>
                <a:latin typeface="Arial" charset="0"/>
                <a:ea typeface="+mn-ea"/>
                <a:cs typeface="+mn-cs"/>
              </a:rPr>
              <a:t>The </a:t>
            </a:r>
            <a:r>
              <a:rPr kumimoji="0" lang="en-GB" sz="1400" b="1" i="0" u="none" strike="noStrike" kern="1200" cap="none" spc="0" normalizeH="0" baseline="0" noProof="0" dirty="0">
                <a:ln>
                  <a:noFill/>
                </a:ln>
                <a:solidFill>
                  <a:srgbClr val="000000"/>
                </a:solidFill>
                <a:effectLst/>
                <a:uLnTx/>
                <a:uFillTx/>
                <a:latin typeface="Arial" charset="0"/>
                <a:ea typeface="+mn-ea"/>
                <a:cs typeface="+mn-cs"/>
              </a:rPr>
              <a:t>less</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we subtract, the </a:t>
            </a:r>
            <a:r>
              <a:rPr kumimoji="0" lang="en-GB" sz="1400" b="1" i="0" u="none" strike="noStrike" kern="1200" cap="none" spc="0" normalizeH="0" baseline="0" noProof="0" dirty="0">
                <a:ln>
                  <a:noFill/>
                </a:ln>
                <a:solidFill>
                  <a:srgbClr val="000000"/>
                </a:solidFill>
                <a:effectLst/>
                <a:uLnTx/>
                <a:uFillTx/>
                <a:latin typeface="Arial" charset="0"/>
                <a:ea typeface="+mn-ea"/>
                <a:cs typeface="+mn-cs"/>
              </a:rPr>
              <a:t>more</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we are left with.</a:t>
            </a:r>
          </a:p>
        </p:txBody>
      </p:sp>
      <p:sp>
        <p:nvSpPr>
          <p:cNvPr id="6" name="Rectangle: Rounded Corners 5">
            <a:extLst>
              <a:ext uri="{FF2B5EF4-FFF2-40B4-BE49-F238E27FC236}">
                <a16:creationId xmlns:a16="http://schemas.microsoft.com/office/drawing/2014/main" id="{4C945CDC-56E4-4F00-9EF6-65D54ABC0CEC}"/>
              </a:ext>
            </a:extLst>
          </p:cNvPr>
          <p:cNvSpPr/>
          <p:nvPr/>
        </p:nvSpPr>
        <p:spPr bwMode="auto">
          <a:xfrm>
            <a:off x="392638" y="668403"/>
            <a:ext cx="3863675" cy="491318"/>
          </a:xfrm>
          <a:prstGeom prst="roundRect">
            <a:avLst/>
          </a:pr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GB" sz="2400" b="1" i="0" u="none" strike="noStrike" kern="1200" cap="none" spc="0" normalizeH="0" baseline="0" noProof="0" dirty="0">
                <a:ln>
                  <a:noFill/>
                </a:ln>
                <a:solidFill>
                  <a:schemeClr val="tx1"/>
                </a:solidFill>
                <a:effectLst/>
                <a:uLnTx/>
                <a:uFillTx/>
                <a:latin typeface="Arial" charset="0"/>
                <a:ea typeface="+mn-ea"/>
                <a:cs typeface="+mn-cs"/>
              </a:rPr>
              <a:t>Practice activity</a:t>
            </a:r>
          </a:p>
        </p:txBody>
      </p:sp>
      <p:grpSp>
        <p:nvGrpSpPr>
          <p:cNvPr id="41" name="Group 40">
            <a:extLst>
              <a:ext uri="{FF2B5EF4-FFF2-40B4-BE49-F238E27FC236}">
                <a16:creationId xmlns:a16="http://schemas.microsoft.com/office/drawing/2014/main" id="{924D0BDA-2104-46CD-B685-7D5D15CAB029}"/>
              </a:ext>
            </a:extLst>
          </p:cNvPr>
          <p:cNvGrpSpPr/>
          <p:nvPr/>
        </p:nvGrpSpPr>
        <p:grpSpPr>
          <a:xfrm>
            <a:off x="383852" y="1264231"/>
            <a:ext cx="3883307" cy="2749700"/>
            <a:chOff x="373006" y="1264231"/>
            <a:chExt cx="3883307" cy="2749700"/>
          </a:xfrm>
        </p:grpSpPr>
        <p:pic>
          <p:nvPicPr>
            <p:cNvPr id="3" name="Picture 2">
              <a:extLst>
                <a:ext uri="{FF2B5EF4-FFF2-40B4-BE49-F238E27FC236}">
                  <a16:creationId xmlns:a16="http://schemas.microsoft.com/office/drawing/2014/main" id="{C1B4C8EB-CE8E-4376-B245-85C8044BDB6A}"/>
                </a:ext>
              </a:extLst>
            </p:cNvPr>
            <p:cNvPicPr>
              <a:picLocks noChangeAspect="1"/>
            </p:cNvPicPr>
            <p:nvPr/>
          </p:nvPicPr>
          <p:blipFill>
            <a:blip r:embed="rId4"/>
            <a:stretch>
              <a:fillRect/>
            </a:stretch>
          </p:blipFill>
          <p:spPr>
            <a:xfrm>
              <a:off x="600057" y="1531705"/>
              <a:ext cx="3515332" cy="2482226"/>
            </a:xfrm>
            <a:prstGeom prst="rect">
              <a:avLst/>
            </a:prstGeom>
            <a:ln>
              <a:noFill/>
            </a:ln>
          </p:spPr>
        </p:pic>
        <p:sp>
          <p:nvSpPr>
            <p:cNvPr id="30" name="Rectangle 29">
              <a:extLst>
                <a:ext uri="{FF2B5EF4-FFF2-40B4-BE49-F238E27FC236}">
                  <a16:creationId xmlns:a16="http://schemas.microsoft.com/office/drawing/2014/main" id="{B5D2B5D6-D4BD-4583-A36C-DB8A8C181E52}"/>
                </a:ext>
              </a:extLst>
            </p:cNvPr>
            <p:cNvSpPr/>
            <p:nvPr/>
          </p:nvSpPr>
          <p:spPr bwMode="auto">
            <a:xfrm>
              <a:off x="373006" y="1264231"/>
              <a:ext cx="3883307" cy="2711208"/>
            </a:xfrm>
            <a:prstGeom prst="rect">
              <a:avLst/>
            </a:prstGeom>
            <a:no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GB" sz="1800" b="0" i="0" u="none" strike="noStrike" kern="1200" cap="none" spc="0" normalizeH="0" baseline="0" noProof="0" dirty="0">
                  <a:ln>
                    <a:noFill/>
                  </a:ln>
                  <a:solidFill>
                    <a:srgbClr val="00628C"/>
                  </a:solidFill>
                  <a:effectLst/>
                  <a:uLnTx/>
                  <a:uFillTx/>
                  <a:latin typeface="Arial" charset="0"/>
                  <a:ea typeface="+mn-ea"/>
                  <a:cs typeface="+mn-cs"/>
                </a:rPr>
                <a:t>Insert &lt;, &gt; or =</a:t>
              </a:r>
              <a:endParaRPr kumimoji="0" lang="en-GB" sz="2400" b="0" i="0" u="none" strike="noStrike" kern="1200" cap="none" spc="0" normalizeH="0" baseline="0" noProof="0" dirty="0">
                <a:ln>
                  <a:noFill/>
                </a:ln>
                <a:solidFill>
                  <a:srgbClr val="00628C"/>
                </a:solidFill>
                <a:effectLst/>
                <a:uLnTx/>
                <a:uFillTx/>
                <a:latin typeface="Arial" charset="0"/>
                <a:ea typeface="+mn-ea"/>
                <a:cs typeface="+mn-cs"/>
              </a:endParaRPr>
            </a:p>
          </p:txBody>
        </p:sp>
      </p:grpSp>
      <p:pic>
        <p:nvPicPr>
          <p:cNvPr id="35" name="Graphic 34" descr="Badge 1">
            <a:extLst>
              <a:ext uri="{FF2B5EF4-FFF2-40B4-BE49-F238E27FC236}">
                <a16:creationId xmlns:a16="http://schemas.microsoft.com/office/drawing/2014/main" id="{8181515C-BA72-4AF5-868B-A93DD63ED60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1413" y="1095386"/>
            <a:ext cx="427883" cy="427883"/>
          </a:xfrm>
          <a:prstGeom prst="rect">
            <a:avLst/>
          </a:prstGeom>
        </p:spPr>
      </p:pic>
      <p:grpSp>
        <p:nvGrpSpPr>
          <p:cNvPr id="40" name="Group 39">
            <a:extLst>
              <a:ext uri="{FF2B5EF4-FFF2-40B4-BE49-F238E27FC236}">
                <a16:creationId xmlns:a16="http://schemas.microsoft.com/office/drawing/2014/main" id="{C6F5C4B0-49EA-4E02-BD18-4C87C3BF5A9B}"/>
              </a:ext>
            </a:extLst>
          </p:cNvPr>
          <p:cNvGrpSpPr/>
          <p:nvPr/>
        </p:nvGrpSpPr>
        <p:grpSpPr>
          <a:xfrm>
            <a:off x="55644" y="3928840"/>
            <a:ext cx="4200669" cy="2641299"/>
            <a:chOff x="55644" y="3928840"/>
            <a:chExt cx="4200669" cy="2641299"/>
          </a:xfrm>
        </p:grpSpPr>
        <p:sp>
          <p:nvSpPr>
            <p:cNvPr id="12" name="TextBox 11">
              <a:extLst>
                <a:ext uri="{FF2B5EF4-FFF2-40B4-BE49-F238E27FC236}">
                  <a16:creationId xmlns:a16="http://schemas.microsoft.com/office/drawing/2014/main" id="{90CE1309-32E3-49FE-B155-6B4260749939}"/>
                </a:ext>
              </a:extLst>
            </p:cNvPr>
            <p:cNvSpPr txBox="1"/>
            <p:nvPr/>
          </p:nvSpPr>
          <p:spPr>
            <a:xfrm>
              <a:off x="675666" y="4629198"/>
              <a:ext cx="3580647" cy="43088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82E6DD">
                      <a:lumMod val="50000"/>
                    </a:srgbClr>
                  </a:solidFill>
                  <a:effectLst/>
                  <a:uLnTx/>
                  <a:uFillTx/>
                  <a:latin typeface="Arial"/>
                  <a:ea typeface="+mn-ea"/>
                  <a:cs typeface="+mn-cs"/>
                </a:rPr>
                <a:t>143 – 55    &lt;      143 – 35 </a:t>
              </a:r>
            </a:p>
          </p:txBody>
        </p:sp>
        <p:sp>
          <p:nvSpPr>
            <p:cNvPr id="13" name="Oval 12">
              <a:extLst>
                <a:ext uri="{FF2B5EF4-FFF2-40B4-BE49-F238E27FC236}">
                  <a16:creationId xmlns:a16="http://schemas.microsoft.com/office/drawing/2014/main" id="{1EAD435B-1B55-481E-A58C-C4606F3013B3}"/>
                </a:ext>
              </a:extLst>
            </p:cNvPr>
            <p:cNvSpPr/>
            <p:nvPr/>
          </p:nvSpPr>
          <p:spPr bwMode="auto">
            <a:xfrm>
              <a:off x="1948542" y="4523250"/>
              <a:ext cx="609602" cy="608400"/>
            </a:xfrm>
            <a:prstGeom prst="ellipse">
              <a:avLst/>
            </a:prstGeom>
            <a:noFill/>
            <a:ln w="28575"/>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lvl="0" indent="0" algn="l" defTabSz="914400" rtl="0" eaLnBrk="1" fontAlgn="base" latinLnBrk="0" hangingPunct="1">
                <a:lnSpc>
                  <a:spcPct val="100000"/>
                </a:lnSpc>
                <a:spcBef>
                  <a:spcPct val="20000"/>
                </a:spcBef>
                <a:spcAft>
                  <a:spcPct val="0"/>
                </a:spcAft>
                <a:buClr>
                  <a:srgbClr val="00628C"/>
                </a:buClr>
                <a:buSzTx/>
                <a:buFontTx/>
                <a:buNone/>
                <a:tabLst/>
                <a:defRPr/>
              </a:pPr>
              <a:endParaRPr kumimoji="0" lang="en-GB" sz="2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4" name="TextBox 13">
              <a:extLst>
                <a:ext uri="{FF2B5EF4-FFF2-40B4-BE49-F238E27FC236}">
                  <a16:creationId xmlns:a16="http://schemas.microsoft.com/office/drawing/2014/main" id="{AB2A5D02-7289-4C7B-8919-3EEC0AABBFD1}"/>
                </a:ext>
              </a:extLst>
            </p:cNvPr>
            <p:cNvSpPr txBox="1"/>
            <p:nvPr/>
          </p:nvSpPr>
          <p:spPr>
            <a:xfrm>
              <a:off x="468443" y="5412154"/>
              <a:ext cx="3778560" cy="43088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B050"/>
                  </a:solidFill>
                  <a:effectLst/>
                  <a:uLnTx/>
                  <a:uFillTx/>
                  <a:latin typeface="Arial"/>
                  <a:ea typeface="+mn-ea"/>
                  <a:cs typeface="+mn-cs"/>
                </a:rPr>
                <a:t>20.3 – 0.7     &lt;      20.3 – 1 </a:t>
              </a:r>
            </a:p>
          </p:txBody>
        </p:sp>
        <p:sp>
          <p:nvSpPr>
            <p:cNvPr id="19" name="Rectangle 18">
              <a:extLst>
                <a:ext uri="{FF2B5EF4-FFF2-40B4-BE49-F238E27FC236}">
                  <a16:creationId xmlns:a16="http://schemas.microsoft.com/office/drawing/2014/main" id="{327A3D44-8A3D-4E12-B82C-98CEB2DD4D0F}"/>
                </a:ext>
              </a:extLst>
            </p:cNvPr>
            <p:cNvSpPr/>
            <p:nvPr/>
          </p:nvSpPr>
          <p:spPr bwMode="auto">
            <a:xfrm>
              <a:off x="392638" y="4076658"/>
              <a:ext cx="3863675" cy="2493481"/>
            </a:xfrm>
            <a:prstGeom prst="rect">
              <a:avLst/>
            </a:prstGeom>
            <a:noFill/>
            <a:ln>
              <a:solidFill>
                <a:schemeClr val="accent1"/>
              </a:solid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GB" sz="1800" b="0" i="0" u="none" strike="noStrike" kern="1200" cap="none" spc="0" normalizeH="0" baseline="0" noProof="0" dirty="0">
                  <a:ln>
                    <a:noFill/>
                  </a:ln>
                  <a:solidFill>
                    <a:srgbClr val="0070C0"/>
                  </a:solidFill>
                  <a:effectLst/>
                  <a:uLnTx/>
                  <a:uFillTx/>
                  <a:latin typeface="Arial" charset="0"/>
                  <a:ea typeface="+mn-ea"/>
                  <a:cs typeface="+mn-cs"/>
                </a:rPr>
                <a:t>Spot the mistake:</a:t>
              </a:r>
            </a:p>
          </p:txBody>
        </p:sp>
        <p:sp>
          <p:nvSpPr>
            <p:cNvPr id="32" name="Oval 31">
              <a:extLst>
                <a:ext uri="{FF2B5EF4-FFF2-40B4-BE49-F238E27FC236}">
                  <a16:creationId xmlns:a16="http://schemas.microsoft.com/office/drawing/2014/main" id="{F5C2E705-57A4-464D-A634-09C06E93E289}"/>
                </a:ext>
              </a:extLst>
            </p:cNvPr>
            <p:cNvSpPr/>
            <p:nvPr/>
          </p:nvSpPr>
          <p:spPr bwMode="auto">
            <a:xfrm>
              <a:off x="1948542" y="5323398"/>
              <a:ext cx="609602" cy="608400"/>
            </a:xfrm>
            <a:prstGeom prst="ellipse">
              <a:avLst/>
            </a:prstGeom>
            <a:noFill/>
            <a:ln w="28575"/>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lvl="0" indent="0" algn="l" defTabSz="914400" rtl="0" eaLnBrk="1" fontAlgn="base" latinLnBrk="0" hangingPunct="1">
                <a:lnSpc>
                  <a:spcPct val="100000"/>
                </a:lnSpc>
                <a:spcBef>
                  <a:spcPct val="20000"/>
                </a:spcBef>
                <a:spcAft>
                  <a:spcPct val="0"/>
                </a:spcAft>
                <a:buClr>
                  <a:srgbClr val="00628C"/>
                </a:buClr>
                <a:buSzTx/>
                <a:buFontTx/>
                <a:buNone/>
                <a:tabLst/>
                <a:defRPr/>
              </a:pPr>
              <a:endParaRPr kumimoji="0" lang="en-GB" sz="22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37" name="Graphic 36" descr="Badge">
              <a:extLst>
                <a:ext uri="{FF2B5EF4-FFF2-40B4-BE49-F238E27FC236}">
                  <a16:creationId xmlns:a16="http://schemas.microsoft.com/office/drawing/2014/main" id="{3019C9BA-2B2B-49BB-9C4A-482D3686E05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644" y="3928840"/>
              <a:ext cx="430887" cy="430887"/>
            </a:xfrm>
            <a:prstGeom prst="rect">
              <a:avLst/>
            </a:prstGeom>
          </p:spPr>
        </p:pic>
      </p:grpSp>
      <p:grpSp>
        <p:nvGrpSpPr>
          <p:cNvPr id="39" name="Group 38">
            <a:extLst>
              <a:ext uri="{FF2B5EF4-FFF2-40B4-BE49-F238E27FC236}">
                <a16:creationId xmlns:a16="http://schemas.microsoft.com/office/drawing/2014/main" id="{4D1E285E-0E09-462F-A202-8629D06D8E38}"/>
              </a:ext>
            </a:extLst>
          </p:cNvPr>
          <p:cNvGrpSpPr/>
          <p:nvPr/>
        </p:nvGrpSpPr>
        <p:grpSpPr>
          <a:xfrm>
            <a:off x="4663164" y="1868108"/>
            <a:ext cx="4237271" cy="1862880"/>
            <a:chOff x="4663164" y="1868108"/>
            <a:chExt cx="4237271" cy="1862880"/>
          </a:xfrm>
        </p:grpSpPr>
        <p:sp>
          <p:nvSpPr>
            <p:cNvPr id="7" name="Rectangle: Rounded Corners 6">
              <a:extLst>
                <a:ext uri="{FF2B5EF4-FFF2-40B4-BE49-F238E27FC236}">
                  <a16:creationId xmlns:a16="http://schemas.microsoft.com/office/drawing/2014/main" id="{7DB3DDD3-FE06-4B2C-84E2-5ED3D0B2235B}"/>
                </a:ext>
              </a:extLst>
            </p:cNvPr>
            <p:cNvSpPr/>
            <p:nvPr/>
          </p:nvSpPr>
          <p:spPr bwMode="auto">
            <a:xfrm>
              <a:off x="4663164" y="1868108"/>
              <a:ext cx="4237271" cy="1862880"/>
            </a:xfrm>
            <a:prstGeom prst="roundRect">
              <a:avLst/>
            </a:pr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GB" sz="2800" b="0" i="0" u="none" strike="noStrike" kern="1200" cap="none" spc="0" normalizeH="0" baseline="0" noProof="0" dirty="0">
                  <a:ln>
                    <a:noFill/>
                  </a:ln>
                  <a:solidFill>
                    <a:srgbClr val="00628C"/>
                  </a:solidFill>
                  <a:effectLst/>
                  <a:uLnTx/>
                  <a:uFillTx/>
                  <a:latin typeface="Arial" charset="0"/>
                  <a:ea typeface="+mn-ea"/>
                  <a:cs typeface="+mn-cs"/>
                </a:rPr>
                <a:t>Ready for a challenge?</a:t>
              </a:r>
            </a:p>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GB" sz="1800" b="0" i="0" u="none" strike="noStrike" kern="1200" cap="none" spc="0" normalizeH="0" baseline="0" noProof="0" dirty="0">
                  <a:ln>
                    <a:noFill/>
                  </a:ln>
                  <a:solidFill>
                    <a:srgbClr val="00628C"/>
                  </a:solidFill>
                  <a:effectLst/>
                  <a:uLnTx/>
                  <a:uFillTx/>
                  <a:latin typeface="Arial" charset="0"/>
                  <a:ea typeface="+mn-ea"/>
                  <a:cs typeface="+mn-cs"/>
                </a:rPr>
                <a:t>Insert &lt;, &gt; or =</a:t>
              </a:r>
              <a:endParaRPr kumimoji="0" lang="en-GB" sz="2400" b="0" i="0" u="none" strike="noStrike" kern="1200" cap="none" spc="0" normalizeH="0" baseline="0" noProof="0" dirty="0">
                <a:ln>
                  <a:noFill/>
                </a:ln>
                <a:solidFill>
                  <a:srgbClr val="00628C"/>
                </a:solidFill>
                <a:effectLst/>
                <a:uLnTx/>
                <a:uFillTx/>
                <a:latin typeface="Arial"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endParaRPr kumimoji="0" lang="en-GB" sz="2800" b="0" i="0" u="none" strike="noStrike" kern="1200" cap="none" spc="0" normalizeH="0" baseline="0" noProof="0" dirty="0">
                <a:ln>
                  <a:noFill/>
                </a:ln>
                <a:solidFill>
                  <a:srgbClr val="00628C"/>
                </a:solidFill>
                <a:effectLst/>
                <a:uLnTx/>
                <a:uFillTx/>
                <a:latin typeface="Arial" charset="0"/>
                <a:ea typeface="+mn-ea"/>
                <a:cs typeface="+mn-cs"/>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346FBA0D-4BA5-45C1-92D0-E06B47982C0C}"/>
                    </a:ext>
                  </a:extLst>
                </p:cNvPr>
                <p:cNvSpPr txBox="1"/>
                <p:nvPr/>
              </p:nvSpPr>
              <p:spPr>
                <a:xfrm>
                  <a:off x="4885094" y="2944811"/>
                  <a:ext cx="3793410" cy="7861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7</m:t>
                            </m:r>
                          </m:num>
                          <m:den>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8</m:t>
                            </m:r>
                          </m:den>
                        </m:f>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m:t>
                        </m:r>
                        <m:f>
                          <m:fPr>
                            <m:ctrlP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1</m:t>
                            </m:r>
                          </m:num>
                          <m:den>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2</m:t>
                            </m:r>
                          </m:den>
                        </m:f>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                    </m:t>
                        </m:r>
                        <m:f>
                          <m:fPr>
                            <m:ctrlP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7</m:t>
                            </m:r>
                          </m:num>
                          <m:den>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8</m:t>
                            </m:r>
                          </m:den>
                        </m:f>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 − </m:t>
                        </m:r>
                        <m:f>
                          <m:fPr>
                            <m:ctrlP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1</m:t>
                            </m:r>
                          </m:num>
                          <m:den>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4</m:t>
                            </m:r>
                          </m:den>
                        </m:f>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    </m:t>
                        </m:r>
                      </m:oMath>
                    </m:oMathPara>
                  </a14:m>
                  <a:endParaRPr kumimoji="0" lang="en-GB" sz="2400" b="0" i="0" u="none" strike="noStrike" kern="1200" cap="none" spc="0" normalizeH="0" baseline="0" noProof="0" dirty="0">
                    <a:ln>
                      <a:noFill/>
                    </a:ln>
                    <a:solidFill>
                      <a:srgbClr val="92D050"/>
                    </a:solidFill>
                    <a:effectLst/>
                    <a:uLnTx/>
                    <a:uFillTx/>
                    <a:latin typeface="Arial"/>
                    <a:ea typeface="+mn-ea"/>
                    <a:cs typeface="+mn-cs"/>
                  </a:endParaRPr>
                </a:p>
              </p:txBody>
            </p:sp>
          </mc:Choice>
          <mc:Fallback xmlns="">
            <p:sp>
              <p:nvSpPr>
                <p:cNvPr id="18" name="TextBox 17">
                  <a:extLst>
                    <a:ext uri="{FF2B5EF4-FFF2-40B4-BE49-F238E27FC236}">
                      <a16:creationId xmlns:a16="http://schemas.microsoft.com/office/drawing/2014/main" id="{346FBA0D-4BA5-45C1-92D0-E06B47982C0C}"/>
                    </a:ext>
                  </a:extLst>
                </p:cNvPr>
                <p:cNvSpPr txBox="1">
                  <a:spLocks noRot="1" noChangeAspect="1" noMove="1" noResize="1" noEditPoints="1" noAdjustHandles="1" noChangeArrowheads="1" noChangeShapeType="1" noTextEdit="1"/>
                </p:cNvSpPr>
                <p:nvPr/>
              </p:nvSpPr>
              <p:spPr>
                <a:xfrm>
                  <a:off x="4885094" y="2944811"/>
                  <a:ext cx="3793410" cy="786177"/>
                </a:xfrm>
                <a:prstGeom prst="rect">
                  <a:avLst/>
                </a:prstGeom>
                <a:blipFill>
                  <a:blip r:embed="rId11"/>
                  <a:stretch>
                    <a:fillRect/>
                  </a:stretch>
                </a:blipFill>
              </p:spPr>
              <p:txBody>
                <a:bodyPr/>
                <a:lstStyle/>
                <a:p>
                  <a:r>
                    <a:rPr lang="en-GB">
                      <a:noFill/>
                    </a:rPr>
                    <a:t> </a:t>
                  </a:r>
                </a:p>
              </p:txBody>
            </p:sp>
          </mc:Fallback>
        </mc:AlternateContent>
        <p:sp>
          <p:nvSpPr>
            <p:cNvPr id="38" name="Oval 37">
              <a:extLst>
                <a:ext uri="{FF2B5EF4-FFF2-40B4-BE49-F238E27FC236}">
                  <a16:creationId xmlns:a16="http://schemas.microsoft.com/office/drawing/2014/main" id="{7046FB55-35CE-4879-B176-AE577825C640}"/>
                </a:ext>
              </a:extLst>
            </p:cNvPr>
            <p:cNvSpPr/>
            <p:nvPr/>
          </p:nvSpPr>
          <p:spPr bwMode="auto">
            <a:xfrm>
              <a:off x="6302826" y="3033699"/>
              <a:ext cx="609602" cy="608400"/>
            </a:xfrm>
            <a:prstGeom prst="ellipse">
              <a:avLst/>
            </a:prstGeom>
            <a:noFill/>
            <a:ln w="28575"/>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lvl="0" indent="0" algn="l" defTabSz="914400" rtl="0" eaLnBrk="1" fontAlgn="base" latinLnBrk="0" hangingPunct="1">
                <a:lnSpc>
                  <a:spcPct val="100000"/>
                </a:lnSpc>
                <a:spcBef>
                  <a:spcPct val="20000"/>
                </a:spcBef>
                <a:spcAft>
                  <a:spcPct val="0"/>
                </a:spcAft>
                <a:buClr>
                  <a:srgbClr val="00628C"/>
                </a:buClr>
                <a:buSzTx/>
                <a:buFontTx/>
                <a:buNone/>
                <a:tabLst/>
                <a:defRPr/>
              </a:pPr>
              <a:endParaRPr kumimoji="0" lang="en-GB" sz="2200" b="0" i="0" u="none" strike="noStrike" kern="1200" cap="none" spc="0" normalizeH="0" baseline="0" noProof="0" dirty="0">
                <a:ln>
                  <a:noFill/>
                </a:ln>
                <a:solidFill>
                  <a:srgbClr val="000000"/>
                </a:solidFill>
                <a:effectLst/>
                <a:uLnTx/>
                <a:uFillTx/>
                <a:latin typeface="Arial" charset="0"/>
                <a:ea typeface="+mn-ea"/>
                <a:cs typeface="+mn-cs"/>
              </a:endParaRPr>
            </a:p>
          </p:txBody>
        </p:sp>
      </p:grpSp>
      <p:sp>
        <p:nvSpPr>
          <p:cNvPr id="8" name="Rectangle 7"/>
          <p:cNvSpPr/>
          <p:nvPr/>
        </p:nvSpPr>
        <p:spPr>
          <a:xfrm>
            <a:off x="1948542" y="1681344"/>
            <a:ext cx="609602" cy="523220"/>
          </a:xfrm>
          <a:prstGeom prst="rect">
            <a:avLst/>
          </a:prstGeom>
        </p:spPr>
        <p:txBody>
          <a:bodyPr wrap="square">
            <a:spAutoFit/>
          </a:bodyPr>
          <a:lstStyle/>
          <a:p>
            <a:r>
              <a:rPr lang="en-GB" dirty="0">
                <a:solidFill>
                  <a:srgbClr val="00628C"/>
                </a:solidFill>
                <a:latin typeface="Arial" charset="0"/>
              </a:rPr>
              <a:t> </a:t>
            </a:r>
            <a:r>
              <a:rPr lang="en-GB" sz="2800" dirty="0">
                <a:solidFill>
                  <a:srgbClr val="00628C"/>
                </a:solidFill>
                <a:latin typeface="Arial" charset="0"/>
              </a:rPr>
              <a:t>&lt;</a:t>
            </a:r>
            <a:endParaRPr lang="en-GB" sz="2800" dirty="0"/>
          </a:p>
        </p:txBody>
      </p:sp>
      <p:sp>
        <p:nvSpPr>
          <p:cNvPr id="9" name="Rectangle 8"/>
          <p:cNvSpPr/>
          <p:nvPr/>
        </p:nvSpPr>
        <p:spPr>
          <a:xfrm>
            <a:off x="2042192" y="2537938"/>
            <a:ext cx="394660" cy="523220"/>
          </a:xfrm>
          <a:prstGeom prst="rect">
            <a:avLst/>
          </a:prstGeom>
        </p:spPr>
        <p:txBody>
          <a:bodyPr wrap="none">
            <a:spAutoFit/>
          </a:bodyPr>
          <a:lstStyle/>
          <a:p>
            <a:pPr lvl="0" fontAlgn="base">
              <a:spcBef>
                <a:spcPct val="20000"/>
              </a:spcBef>
              <a:spcAft>
                <a:spcPct val="0"/>
              </a:spcAft>
              <a:buClr>
                <a:srgbClr val="00628C"/>
              </a:buClr>
              <a:defRPr/>
            </a:pPr>
            <a:r>
              <a:rPr lang="en-GB" sz="2800" dirty="0">
                <a:solidFill>
                  <a:srgbClr val="00628C"/>
                </a:solidFill>
                <a:latin typeface="Arial" charset="0"/>
              </a:rPr>
              <a:t>=</a:t>
            </a:r>
          </a:p>
        </p:txBody>
      </p:sp>
      <p:sp>
        <p:nvSpPr>
          <p:cNvPr id="10" name="Rectangle 9"/>
          <p:cNvSpPr/>
          <p:nvPr/>
        </p:nvSpPr>
        <p:spPr>
          <a:xfrm>
            <a:off x="2071329" y="3419209"/>
            <a:ext cx="394660" cy="523220"/>
          </a:xfrm>
          <a:prstGeom prst="rect">
            <a:avLst/>
          </a:prstGeom>
        </p:spPr>
        <p:txBody>
          <a:bodyPr wrap="none">
            <a:spAutoFit/>
          </a:bodyPr>
          <a:lstStyle/>
          <a:p>
            <a:r>
              <a:rPr lang="en-GB" sz="2800" dirty="0">
                <a:solidFill>
                  <a:srgbClr val="00628C"/>
                </a:solidFill>
                <a:latin typeface="Arial" charset="0"/>
              </a:rPr>
              <a:t>&gt;</a:t>
            </a:r>
            <a:endParaRPr lang="en-GB" sz="2800" dirty="0"/>
          </a:p>
        </p:txBody>
      </p:sp>
      <p:sp>
        <p:nvSpPr>
          <p:cNvPr id="11" name="Rectangle 10">
            <a:extLst>
              <a:ext uri="{FF2B5EF4-FFF2-40B4-BE49-F238E27FC236}">
                <a16:creationId xmlns:a16="http://schemas.microsoft.com/office/drawing/2014/main" id="{16987E07-EEC6-44FF-9F14-C34F3C94C269}"/>
              </a:ext>
            </a:extLst>
          </p:cNvPr>
          <p:cNvSpPr/>
          <p:nvPr/>
        </p:nvSpPr>
        <p:spPr>
          <a:xfrm>
            <a:off x="2518189" y="1538385"/>
            <a:ext cx="1518364" cy="261610"/>
          </a:xfrm>
          <a:prstGeom prst="rect">
            <a:avLst/>
          </a:prstGeom>
        </p:spPr>
        <p:txBody>
          <a:bodyPr wrap="none">
            <a:spAutoFit/>
          </a:bodyPr>
          <a:lstStyle/>
          <a:p>
            <a:r>
              <a:rPr lang="en-GB" sz="1100" dirty="0"/>
              <a:t>minuend – subtrahend </a:t>
            </a:r>
          </a:p>
        </p:txBody>
      </p:sp>
      <p:sp>
        <p:nvSpPr>
          <p:cNvPr id="27" name="Rectangle 26">
            <a:extLst>
              <a:ext uri="{FF2B5EF4-FFF2-40B4-BE49-F238E27FC236}">
                <a16:creationId xmlns:a16="http://schemas.microsoft.com/office/drawing/2014/main" id="{D4D547A6-D982-486C-8B57-41577F433F79}"/>
              </a:ext>
            </a:extLst>
          </p:cNvPr>
          <p:cNvSpPr/>
          <p:nvPr/>
        </p:nvSpPr>
        <p:spPr>
          <a:xfrm>
            <a:off x="622838" y="1538385"/>
            <a:ext cx="1518364" cy="261610"/>
          </a:xfrm>
          <a:prstGeom prst="rect">
            <a:avLst/>
          </a:prstGeom>
        </p:spPr>
        <p:txBody>
          <a:bodyPr wrap="none">
            <a:spAutoFit/>
          </a:bodyPr>
          <a:lstStyle/>
          <a:p>
            <a:r>
              <a:rPr lang="en-GB" sz="1100" dirty="0"/>
              <a:t>minuend – subtrahend </a:t>
            </a:r>
          </a:p>
        </p:txBody>
      </p:sp>
      <p:sp>
        <p:nvSpPr>
          <p:cNvPr id="28" name="Rectangle 27">
            <a:extLst>
              <a:ext uri="{FF2B5EF4-FFF2-40B4-BE49-F238E27FC236}">
                <a16:creationId xmlns:a16="http://schemas.microsoft.com/office/drawing/2014/main" id="{9F077EA2-C0D2-4680-9FE4-2E38B87E835D}"/>
              </a:ext>
            </a:extLst>
          </p:cNvPr>
          <p:cNvSpPr/>
          <p:nvPr/>
        </p:nvSpPr>
        <p:spPr>
          <a:xfrm>
            <a:off x="2524864" y="2435790"/>
            <a:ext cx="1518364" cy="261610"/>
          </a:xfrm>
          <a:prstGeom prst="rect">
            <a:avLst/>
          </a:prstGeom>
        </p:spPr>
        <p:txBody>
          <a:bodyPr wrap="none">
            <a:spAutoFit/>
          </a:bodyPr>
          <a:lstStyle/>
          <a:p>
            <a:r>
              <a:rPr lang="en-GB" sz="1100" dirty="0"/>
              <a:t>minuend – subtrahend </a:t>
            </a:r>
          </a:p>
        </p:txBody>
      </p:sp>
      <p:sp>
        <p:nvSpPr>
          <p:cNvPr id="29" name="Rectangle 28">
            <a:extLst>
              <a:ext uri="{FF2B5EF4-FFF2-40B4-BE49-F238E27FC236}">
                <a16:creationId xmlns:a16="http://schemas.microsoft.com/office/drawing/2014/main" id="{B21ADD76-4FE3-41CE-9DE4-345CADD981BD}"/>
              </a:ext>
            </a:extLst>
          </p:cNvPr>
          <p:cNvSpPr/>
          <p:nvPr/>
        </p:nvSpPr>
        <p:spPr>
          <a:xfrm>
            <a:off x="629513" y="2435790"/>
            <a:ext cx="1518364" cy="261610"/>
          </a:xfrm>
          <a:prstGeom prst="rect">
            <a:avLst/>
          </a:prstGeom>
        </p:spPr>
        <p:txBody>
          <a:bodyPr wrap="none">
            <a:spAutoFit/>
          </a:bodyPr>
          <a:lstStyle/>
          <a:p>
            <a:r>
              <a:rPr lang="en-GB" sz="1100" dirty="0"/>
              <a:t>minuend – subtrahend </a:t>
            </a:r>
          </a:p>
        </p:txBody>
      </p:sp>
      <p:sp>
        <p:nvSpPr>
          <p:cNvPr id="31" name="Rectangle 30">
            <a:extLst>
              <a:ext uri="{FF2B5EF4-FFF2-40B4-BE49-F238E27FC236}">
                <a16:creationId xmlns:a16="http://schemas.microsoft.com/office/drawing/2014/main" id="{DE66D564-C017-4362-9D79-E46E29242CB2}"/>
              </a:ext>
            </a:extLst>
          </p:cNvPr>
          <p:cNvSpPr/>
          <p:nvPr/>
        </p:nvSpPr>
        <p:spPr>
          <a:xfrm>
            <a:off x="2502990" y="3244026"/>
            <a:ext cx="1518364" cy="261610"/>
          </a:xfrm>
          <a:prstGeom prst="rect">
            <a:avLst/>
          </a:prstGeom>
        </p:spPr>
        <p:txBody>
          <a:bodyPr wrap="none">
            <a:spAutoFit/>
          </a:bodyPr>
          <a:lstStyle/>
          <a:p>
            <a:r>
              <a:rPr lang="en-GB" sz="1100" dirty="0"/>
              <a:t>minuend – subtrahend </a:t>
            </a:r>
          </a:p>
        </p:txBody>
      </p:sp>
      <p:sp>
        <p:nvSpPr>
          <p:cNvPr id="33" name="Rectangle 32">
            <a:extLst>
              <a:ext uri="{FF2B5EF4-FFF2-40B4-BE49-F238E27FC236}">
                <a16:creationId xmlns:a16="http://schemas.microsoft.com/office/drawing/2014/main" id="{349CF8B9-8C92-4F86-AFB0-01BEC8389B23}"/>
              </a:ext>
            </a:extLst>
          </p:cNvPr>
          <p:cNvSpPr/>
          <p:nvPr/>
        </p:nvSpPr>
        <p:spPr>
          <a:xfrm>
            <a:off x="607639" y="3244026"/>
            <a:ext cx="1518364" cy="261610"/>
          </a:xfrm>
          <a:prstGeom prst="rect">
            <a:avLst/>
          </a:prstGeom>
        </p:spPr>
        <p:txBody>
          <a:bodyPr wrap="none">
            <a:spAutoFit/>
          </a:bodyPr>
          <a:lstStyle/>
          <a:p>
            <a:r>
              <a:rPr lang="en-GB" sz="1100" dirty="0"/>
              <a:t>minuend – subtrahend </a:t>
            </a:r>
          </a:p>
        </p:txBody>
      </p:sp>
      <p:grpSp>
        <p:nvGrpSpPr>
          <p:cNvPr id="17" name="Group 16">
            <a:extLst>
              <a:ext uri="{FF2B5EF4-FFF2-40B4-BE49-F238E27FC236}">
                <a16:creationId xmlns:a16="http://schemas.microsoft.com/office/drawing/2014/main" id="{78A03872-FAAD-41EA-9AD1-ECF88C9FE878}"/>
              </a:ext>
            </a:extLst>
          </p:cNvPr>
          <p:cNvGrpSpPr/>
          <p:nvPr/>
        </p:nvGrpSpPr>
        <p:grpSpPr>
          <a:xfrm>
            <a:off x="84958" y="1799995"/>
            <a:ext cx="9040996" cy="4922090"/>
            <a:chOff x="84958" y="1799995"/>
            <a:chExt cx="9040996" cy="4922090"/>
          </a:xfrm>
        </p:grpSpPr>
        <p:sp>
          <p:nvSpPr>
            <p:cNvPr id="16" name="Rectangle 15">
              <a:extLst>
                <a:ext uri="{FF2B5EF4-FFF2-40B4-BE49-F238E27FC236}">
                  <a16:creationId xmlns:a16="http://schemas.microsoft.com/office/drawing/2014/main" id="{EEF598C9-5584-474B-BC00-014424009D24}"/>
                </a:ext>
              </a:extLst>
            </p:cNvPr>
            <p:cNvSpPr/>
            <p:nvPr/>
          </p:nvSpPr>
          <p:spPr>
            <a:xfrm>
              <a:off x="84958" y="3985974"/>
              <a:ext cx="4530587" cy="2736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C63E03F7-AAA8-4172-88DF-FEF48EB6E5E1}"/>
                </a:ext>
              </a:extLst>
            </p:cNvPr>
            <p:cNvSpPr/>
            <p:nvPr/>
          </p:nvSpPr>
          <p:spPr>
            <a:xfrm>
              <a:off x="4595367" y="1799995"/>
              <a:ext cx="4530587" cy="2736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6" name="Rectangle 35">
            <a:extLst>
              <a:ext uri="{FF2B5EF4-FFF2-40B4-BE49-F238E27FC236}">
                <a16:creationId xmlns:a16="http://schemas.microsoft.com/office/drawing/2014/main" id="{45533732-79E3-41BB-AD9B-1225A15A0382}"/>
              </a:ext>
            </a:extLst>
          </p:cNvPr>
          <p:cNvSpPr/>
          <p:nvPr/>
        </p:nvSpPr>
        <p:spPr>
          <a:xfrm>
            <a:off x="4584521" y="1831097"/>
            <a:ext cx="4530587" cy="2736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37575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10" presetClass="exit" presetSubtype="0" fill="hold" nodeType="withEffect">
                                  <p:stCondLst>
                                    <p:cond delay="6000"/>
                                  </p:stCondLst>
                                  <p:childTnLst>
                                    <p:animEffect transition="out" filter="fade">
                                      <p:cBhvr>
                                        <p:cTn id="21" dur="1200"/>
                                        <p:tgtEl>
                                          <p:spTgt spid="17"/>
                                        </p:tgtEl>
                                      </p:cBhvr>
                                    </p:animEffect>
                                    <p:set>
                                      <p:cBhvr>
                                        <p:cTn id="22" dur="1" fill="hold">
                                          <p:stCondLst>
                                            <p:cond delay="1199"/>
                                          </p:stCondLst>
                                        </p:cTn>
                                        <p:tgtEl>
                                          <p:spTgt spid="17"/>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3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98CEFC-84F3-4181-8B73-90FBD6D703DE}"/>
              </a:ext>
            </a:extLst>
          </p:cNvPr>
          <p:cNvSpPr>
            <a:spLocks noGrp="1"/>
          </p:cNvSpPr>
          <p:nvPr>
            <p:ph type="body" sz="quarter" idx="11"/>
          </p:nvPr>
        </p:nvSpPr>
        <p:spPr/>
        <p:txBody>
          <a:bodyPr/>
          <a:lstStyle/>
          <a:p>
            <a:pPr marL="0" indent="0">
              <a:buNone/>
            </a:pPr>
            <a:r>
              <a:rPr lang="en-GB" dirty="0"/>
              <a:t> </a:t>
            </a:r>
          </a:p>
        </p:txBody>
      </p:sp>
      <p:sp>
        <p:nvSpPr>
          <p:cNvPr id="4" name="Rectangle: Rounded Corners 3">
            <a:extLst>
              <a:ext uri="{FF2B5EF4-FFF2-40B4-BE49-F238E27FC236}">
                <a16:creationId xmlns:a16="http://schemas.microsoft.com/office/drawing/2014/main" id="{F9667BB5-DFBA-440D-99B2-600CB2757428}"/>
              </a:ext>
            </a:extLst>
          </p:cNvPr>
          <p:cNvSpPr/>
          <p:nvPr/>
        </p:nvSpPr>
        <p:spPr bwMode="auto">
          <a:xfrm>
            <a:off x="4702873" y="723175"/>
            <a:ext cx="1988007" cy="95817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GB" sz="1400" b="0" i="0" u="none" strike="noStrike" kern="1200" cap="none" spc="0" normalizeH="0" baseline="0" noProof="0" dirty="0">
                <a:ln>
                  <a:noFill/>
                </a:ln>
                <a:solidFill>
                  <a:srgbClr val="000000"/>
                </a:solidFill>
                <a:effectLst/>
                <a:uLnTx/>
                <a:uFillTx/>
                <a:latin typeface="Arial" charset="0"/>
                <a:ea typeface="+mn-ea"/>
                <a:cs typeface="+mn-cs"/>
              </a:rPr>
              <a:t>The </a:t>
            </a:r>
            <a:r>
              <a:rPr kumimoji="0" lang="en-GB" sz="1400" b="1" i="0" u="none" strike="noStrike" kern="1200" cap="none" spc="0" normalizeH="0" baseline="0" noProof="0" dirty="0">
                <a:ln>
                  <a:noFill/>
                </a:ln>
                <a:solidFill>
                  <a:srgbClr val="000000"/>
                </a:solidFill>
                <a:effectLst/>
                <a:uLnTx/>
                <a:uFillTx/>
                <a:latin typeface="Arial" charset="0"/>
                <a:ea typeface="+mn-ea"/>
                <a:cs typeface="+mn-cs"/>
              </a:rPr>
              <a:t>more</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we subtract, the </a:t>
            </a:r>
            <a:r>
              <a:rPr kumimoji="0" lang="en-GB" sz="1400" b="1" i="0" u="none" strike="noStrike" kern="1200" cap="none" spc="0" normalizeH="0" baseline="0" noProof="0" dirty="0">
                <a:ln>
                  <a:noFill/>
                </a:ln>
                <a:solidFill>
                  <a:srgbClr val="000000"/>
                </a:solidFill>
                <a:effectLst/>
                <a:uLnTx/>
                <a:uFillTx/>
                <a:latin typeface="Arial" charset="0"/>
                <a:ea typeface="+mn-ea"/>
                <a:cs typeface="+mn-cs"/>
              </a:rPr>
              <a:t>less</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we are left with.</a:t>
            </a:r>
          </a:p>
        </p:txBody>
      </p:sp>
      <p:sp>
        <p:nvSpPr>
          <p:cNvPr id="5" name="Rectangle: Rounded Corners 4">
            <a:extLst>
              <a:ext uri="{FF2B5EF4-FFF2-40B4-BE49-F238E27FC236}">
                <a16:creationId xmlns:a16="http://schemas.microsoft.com/office/drawing/2014/main" id="{494F3584-A538-435A-AC93-E1E1D1C43825}"/>
              </a:ext>
            </a:extLst>
          </p:cNvPr>
          <p:cNvSpPr/>
          <p:nvPr/>
        </p:nvSpPr>
        <p:spPr bwMode="auto">
          <a:xfrm>
            <a:off x="6912428" y="723175"/>
            <a:ext cx="1988007" cy="95817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GB" sz="1400" b="0" i="0" u="none" strike="noStrike" kern="1200" cap="none" spc="0" normalizeH="0" baseline="0" noProof="0" dirty="0">
                <a:ln>
                  <a:noFill/>
                </a:ln>
                <a:solidFill>
                  <a:srgbClr val="000000"/>
                </a:solidFill>
                <a:effectLst/>
                <a:uLnTx/>
                <a:uFillTx/>
                <a:latin typeface="Arial" charset="0"/>
                <a:ea typeface="+mn-ea"/>
                <a:cs typeface="+mn-cs"/>
              </a:rPr>
              <a:t>The </a:t>
            </a:r>
            <a:r>
              <a:rPr kumimoji="0" lang="en-GB" sz="1400" b="1" i="0" u="none" strike="noStrike" kern="1200" cap="none" spc="0" normalizeH="0" baseline="0" noProof="0" dirty="0">
                <a:ln>
                  <a:noFill/>
                </a:ln>
                <a:solidFill>
                  <a:srgbClr val="000000"/>
                </a:solidFill>
                <a:effectLst/>
                <a:uLnTx/>
                <a:uFillTx/>
                <a:latin typeface="Arial" charset="0"/>
                <a:ea typeface="+mn-ea"/>
                <a:cs typeface="+mn-cs"/>
              </a:rPr>
              <a:t>less</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we subtract, the </a:t>
            </a:r>
            <a:r>
              <a:rPr kumimoji="0" lang="en-GB" sz="1400" b="1" i="0" u="none" strike="noStrike" kern="1200" cap="none" spc="0" normalizeH="0" baseline="0" noProof="0" dirty="0">
                <a:ln>
                  <a:noFill/>
                </a:ln>
                <a:solidFill>
                  <a:srgbClr val="000000"/>
                </a:solidFill>
                <a:effectLst/>
                <a:uLnTx/>
                <a:uFillTx/>
                <a:latin typeface="Arial" charset="0"/>
                <a:ea typeface="+mn-ea"/>
                <a:cs typeface="+mn-cs"/>
              </a:rPr>
              <a:t>more</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we are left with.</a:t>
            </a:r>
          </a:p>
        </p:txBody>
      </p:sp>
      <p:sp>
        <p:nvSpPr>
          <p:cNvPr id="6" name="Rectangle: Rounded Corners 5">
            <a:extLst>
              <a:ext uri="{FF2B5EF4-FFF2-40B4-BE49-F238E27FC236}">
                <a16:creationId xmlns:a16="http://schemas.microsoft.com/office/drawing/2014/main" id="{4C945CDC-56E4-4F00-9EF6-65D54ABC0CEC}"/>
              </a:ext>
            </a:extLst>
          </p:cNvPr>
          <p:cNvSpPr/>
          <p:nvPr/>
        </p:nvSpPr>
        <p:spPr bwMode="auto">
          <a:xfrm>
            <a:off x="392638" y="668403"/>
            <a:ext cx="3863675" cy="491318"/>
          </a:xfrm>
          <a:prstGeom prst="roundRect">
            <a:avLst/>
          </a:pr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GB" sz="2400" b="1" i="0" u="none" strike="noStrike" kern="1200" cap="none" spc="0" normalizeH="0" baseline="0" noProof="0" dirty="0">
                <a:ln>
                  <a:noFill/>
                </a:ln>
                <a:solidFill>
                  <a:schemeClr val="tx1"/>
                </a:solidFill>
                <a:effectLst/>
                <a:uLnTx/>
                <a:uFillTx/>
                <a:latin typeface="Arial" charset="0"/>
                <a:ea typeface="+mn-ea"/>
                <a:cs typeface="+mn-cs"/>
              </a:rPr>
              <a:t>Practice activity</a:t>
            </a:r>
          </a:p>
        </p:txBody>
      </p:sp>
      <p:grpSp>
        <p:nvGrpSpPr>
          <p:cNvPr id="41" name="Group 40">
            <a:extLst>
              <a:ext uri="{FF2B5EF4-FFF2-40B4-BE49-F238E27FC236}">
                <a16:creationId xmlns:a16="http://schemas.microsoft.com/office/drawing/2014/main" id="{924D0BDA-2104-46CD-B685-7D5D15CAB029}"/>
              </a:ext>
            </a:extLst>
          </p:cNvPr>
          <p:cNvGrpSpPr/>
          <p:nvPr/>
        </p:nvGrpSpPr>
        <p:grpSpPr>
          <a:xfrm>
            <a:off x="383852" y="1264231"/>
            <a:ext cx="3883307" cy="2749700"/>
            <a:chOff x="373006" y="1264231"/>
            <a:chExt cx="3883307" cy="2749700"/>
          </a:xfrm>
        </p:grpSpPr>
        <p:pic>
          <p:nvPicPr>
            <p:cNvPr id="3" name="Picture 2">
              <a:extLst>
                <a:ext uri="{FF2B5EF4-FFF2-40B4-BE49-F238E27FC236}">
                  <a16:creationId xmlns:a16="http://schemas.microsoft.com/office/drawing/2014/main" id="{C1B4C8EB-CE8E-4376-B245-85C8044BDB6A}"/>
                </a:ext>
              </a:extLst>
            </p:cNvPr>
            <p:cNvPicPr>
              <a:picLocks noChangeAspect="1"/>
            </p:cNvPicPr>
            <p:nvPr/>
          </p:nvPicPr>
          <p:blipFill>
            <a:blip r:embed="rId4"/>
            <a:stretch>
              <a:fillRect/>
            </a:stretch>
          </p:blipFill>
          <p:spPr>
            <a:xfrm>
              <a:off x="600057" y="1531705"/>
              <a:ext cx="3515332" cy="2482226"/>
            </a:xfrm>
            <a:prstGeom prst="rect">
              <a:avLst/>
            </a:prstGeom>
            <a:ln>
              <a:noFill/>
            </a:ln>
          </p:spPr>
        </p:pic>
        <p:sp>
          <p:nvSpPr>
            <p:cNvPr id="30" name="Rectangle 29">
              <a:extLst>
                <a:ext uri="{FF2B5EF4-FFF2-40B4-BE49-F238E27FC236}">
                  <a16:creationId xmlns:a16="http://schemas.microsoft.com/office/drawing/2014/main" id="{B5D2B5D6-D4BD-4583-A36C-DB8A8C181E52}"/>
                </a:ext>
              </a:extLst>
            </p:cNvPr>
            <p:cNvSpPr/>
            <p:nvPr/>
          </p:nvSpPr>
          <p:spPr bwMode="auto">
            <a:xfrm>
              <a:off x="373006" y="1264231"/>
              <a:ext cx="3883307" cy="2711208"/>
            </a:xfrm>
            <a:prstGeom prst="rect">
              <a:avLst/>
            </a:prstGeom>
            <a:no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GB" sz="1800" b="0" i="0" u="none" strike="noStrike" kern="1200" cap="none" spc="0" normalizeH="0" baseline="0" noProof="0" dirty="0">
                  <a:ln>
                    <a:noFill/>
                  </a:ln>
                  <a:solidFill>
                    <a:srgbClr val="00628C"/>
                  </a:solidFill>
                  <a:effectLst/>
                  <a:uLnTx/>
                  <a:uFillTx/>
                  <a:latin typeface="Arial" charset="0"/>
                  <a:ea typeface="+mn-ea"/>
                  <a:cs typeface="+mn-cs"/>
                </a:rPr>
                <a:t>Insert &lt;, &gt; or =</a:t>
              </a:r>
              <a:endParaRPr kumimoji="0" lang="en-GB" sz="2400" b="0" i="0" u="none" strike="noStrike" kern="1200" cap="none" spc="0" normalizeH="0" baseline="0" noProof="0" dirty="0">
                <a:ln>
                  <a:noFill/>
                </a:ln>
                <a:solidFill>
                  <a:srgbClr val="00628C"/>
                </a:solidFill>
                <a:effectLst/>
                <a:uLnTx/>
                <a:uFillTx/>
                <a:latin typeface="Arial" charset="0"/>
                <a:ea typeface="+mn-ea"/>
                <a:cs typeface="+mn-cs"/>
              </a:endParaRPr>
            </a:p>
          </p:txBody>
        </p:sp>
      </p:grpSp>
      <p:pic>
        <p:nvPicPr>
          <p:cNvPr id="35" name="Graphic 34" descr="Badge 1">
            <a:extLst>
              <a:ext uri="{FF2B5EF4-FFF2-40B4-BE49-F238E27FC236}">
                <a16:creationId xmlns:a16="http://schemas.microsoft.com/office/drawing/2014/main" id="{8181515C-BA72-4AF5-868B-A93DD63ED60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1413" y="1095386"/>
            <a:ext cx="427883" cy="427883"/>
          </a:xfrm>
          <a:prstGeom prst="rect">
            <a:avLst/>
          </a:prstGeom>
        </p:spPr>
      </p:pic>
      <p:grpSp>
        <p:nvGrpSpPr>
          <p:cNvPr id="40" name="Group 39">
            <a:extLst>
              <a:ext uri="{FF2B5EF4-FFF2-40B4-BE49-F238E27FC236}">
                <a16:creationId xmlns:a16="http://schemas.microsoft.com/office/drawing/2014/main" id="{C6F5C4B0-49EA-4E02-BD18-4C87C3BF5A9B}"/>
              </a:ext>
            </a:extLst>
          </p:cNvPr>
          <p:cNvGrpSpPr/>
          <p:nvPr/>
        </p:nvGrpSpPr>
        <p:grpSpPr>
          <a:xfrm>
            <a:off x="55644" y="3928840"/>
            <a:ext cx="4200669" cy="2641299"/>
            <a:chOff x="55644" y="3928840"/>
            <a:chExt cx="4200669" cy="2641299"/>
          </a:xfrm>
        </p:grpSpPr>
        <p:sp>
          <p:nvSpPr>
            <p:cNvPr id="12" name="TextBox 11">
              <a:extLst>
                <a:ext uri="{FF2B5EF4-FFF2-40B4-BE49-F238E27FC236}">
                  <a16:creationId xmlns:a16="http://schemas.microsoft.com/office/drawing/2014/main" id="{90CE1309-32E3-49FE-B155-6B4260749939}"/>
                </a:ext>
              </a:extLst>
            </p:cNvPr>
            <p:cNvSpPr txBox="1"/>
            <p:nvPr/>
          </p:nvSpPr>
          <p:spPr>
            <a:xfrm>
              <a:off x="675666" y="4629198"/>
              <a:ext cx="3580647" cy="43088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82E6DD">
                      <a:lumMod val="50000"/>
                    </a:srgbClr>
                  </a:solidFill>
                  <a:effectLst/>
                  <a:uLnTx/>
                  <a:uFillTx/>
                  <a:latin typeface="Arial"/>
                  <a:ea typeface="+mn-ea"/>
                  <a:cs typeface="+mn-cs"/>
                </a:rPr>
                <a:t>143 – 55    &lt;      143 – 35 </a:t>
              </a:r>
            </a:p>
          </p:txBody>
        </p:sp>
        <p:sp>
          <p:nvSpPr>
            <p:cNvPr id="13" name="Oval 12">
              <a:extLst>
                <a:ext uri="{FF2B5EF4-FFF2-40B4-BE49-F238E27FC236}">
                  <a16:creationId xmlns:a16="http://schemas.microsoft.com/office/drawing/2014/main" id="{1EAD435B-1B55-481E-A58C-C4606F3013B3}"/>
                </a:ext>
              </a:extLst>
            </p:cNvPr>
            <p:cNvSpPr/>
            <p:nvPr/>
          </p:nvSpPr>
          <p:spPr bwMode="auto">
            <a:xfrm>
              <a:off x="1948542" y="4523250"/>
              <a:ext cx="609602" cy="608400"/>
            </a:xfrm>
            <a:prstGeom prst="ellipse">
              <a:avLst/>
            </a:prstGeom>
            <a:noFill/>
            <a:ln w="28575"/>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lvl="0" indent="0" algn="l" defTabSz="914400" rtl="0" eaLnBrk="1" fontAlgn="base" latinLnBrk="0" hangingPunct="1">
                <a:lnSpc>
                  <a:spcPct val="100000"/>
                </a:lnSpc>
                <a:spcBef>
                  <a:spcPct val="20000"/>
                </a:spcBef>
                <a:spcAft>
                  <a:spcPct val="0"/>
                </a:spcAft>
                <a:buClr>
                  <a:srgbClr val="00628C"/>
                </a:buClr>
                <a:buSzTx/>
                <a:buFontTx/>
                <a:buNone/>
                <a:tabLst/>
                <a:defRPr/>
              </a:pPr>
              <a:endParaRPr kumimoji="0" lang="en-GB" sz="2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4" name="TextBox 13">
              <a:extLst>
                <a:ext uri="{FF2B5EF4-FFF2-40B4-BE49-F238E27FC236}">
                  <a16:creationId xmlns:a16="http://schemas.microsoft.com/office/drawing/2014/main" id="{AB2A5D02-7289-4C7B-8919-3EEC0AABBFD1}"/>
                </a:ext>
              </a:extLst>
            </p:cNvPr>
            <p:cNvSpPr txBox="1"/>
            <p:nvPr/>
          </p:nvSpPr>
          <p:spPr>
            <a:xfrm>
              <a:off x="468443" y="5412154"/>
              <a:ext cx="3778560" cy="43088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B050"/>
                  </a:solidFill>
                  <a:effectLst/>
                  <a:uLnTx/>
                  <a:uFillTx/>
                  <a:latin typeface="Arial"/>
                  <a:ea typeface="+mn-ea"/>
                  <a:cs typeface="+mn-cs"/>
                </a:rPr>
                <a:t>20.3 – 0.7     &lt;      20.3 – 1 </a:t>
              </a:r>
            </a:p>
          </p:txBody>
        </p:sp>
        <p:sp>
          <p:nvSpPr>
            <p:cNvPr id="19" name="Rectangle 18">
              <a:extLst>
                <a:ext uri="{FF2B5EF4-FFF2-40B4-BE49-F238E27FC236}">
                  <a16:creationId xmlns:a16="http://schemas.microsoft.com/office/drawing/2014/main" id="{327A3D44-8A3D-4E12-B82C-98CEB2DD4D0F}"/>
                </a:ext>
              </a:extLst>
            </p:cNvPr>
            <p:cNvSpPr/>
            <p:nvPr/>
          </p:nvSpPr>
          <p:spPr bwMode="auto">
            <a:xfrm>
              <a:off x="392638" y="4076658"/>
              <a:ext cx="3863675" cy="2493481"/>
            </a:xfrm>
            <a:prstGeom prst="rect">
              <a:avLst/>
            </a:prstGeom>
            <a:noFill/>
            <a:ln>
              <a:solidFill>
                <a:schemeClr val="accent1"/>
              </a:solid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GB" sz="1800" b="0" i="0" u="none" strike="noStrike" kern="1200" cap="none" spc="0" normalizeH="0" baseline="0" noProof="0" dirty="0">
                  <a:ln>
                    <a:noFill/>
                  </a:ln>
                  <a:solidFill>
                    <a:srgbClr val="0070C0"/>
                  </a:solidFill>
                  <a:effectLst/>
                  <a:uLnTx/>
                  <a:uFillTx/>
                  <a:latin typeface="Arial" charset="0"/>
                  <a:ea typeface="+mn-ea"/>
                  <a:cs typeface="+mn-cs"/>
                </a:rPr>
                <a:t>Spot the mistake:</a:t>
              </a:r>
            </a:p>
          </p:txBody>
        </p:sp>
        <p:sp>
          <p:nvSpPr>
            <p:cNvPr id="32" name="Oval 31">
              <a:extLst>
                <a:ext uri="{FF2B5EF4-FFF2-40B4-BE49-F238E27FC236}">
                  <a16:creationId xmlns:a16="http://schemas.microsoft.com/office/drawing/2014/main" id="{F5C2E705-57A4-464D-A634-09C06E93E289}"/>
                </a:ext>
              </a:extLst>
            </p:cNvPr>
            <p:cNvSpPr/>
            <p:nvPr/>
          </p:nvSpPr>
          <p:spPr bwMode="auto">
            <a:xfrm>
              <a:off x="1948542" y="5323398"/>
              <a:ext cx="609602" cy="608400"/>
            </a:xfrm>
            <a:prstGeom prst="ellipse">
              <a:avLst/>
            </a:prstGeom>
            <a:noFill/>
            <a:ln w="28575"/>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lvl="0" indent="0" algn="l" defTabSz="914400" rtl="0" eaLnBrk="1" fontAlgn="base" latinLnBrk="0" hangingPunct="1">
                <a:lnSpc>
                  <a:spcPct val="100000"/>
                </a:lnSpc>
                <a:spcBef>
                  <a:spcPct val="20000"/>
                </a:spcBef>
                <a:spcAft>
                  <a:spcPct val="0"/>
                </a:spcAft>
                <a:buClr>
                  <a:srgbClr val="00628C"/>
                </a:buClr>
                <a:buSzTx/>
                <a:buFontTx/>
                <a:buNone/>
                <a:tabLst/>
                <a:defRPr/>
              </a:pPr>
              <a:endParaRPr kumimoji="0" lang="en-GB" sz="22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37" name="Graphic 36" descr="Badge">
              <a:extLst>
                <a:ext uri="{FF2B5EF4-FFF2-40B4-BE49-F238E27FC236}">
                  <a16:creationId xmlns:a16="http://schemas.microsoft.com/office/drawing/2014/main" id="{3019C9BA-2B2B-49BB-9C4A-482D3686E05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644" y="3928840"/>
              <a:ext cx="430887" cy="430887"/>
            </a:xfrm>
            <a:prstGeom prst="rect">
              <a:avLst/>
            </a:prstGeom>
          </p:spPr>
        </p:pic>
      </p:grpSp>
      <p:grpSp>
        <p:nvGrpSpPr>
          <p:cNvPr id="39" name="Group 38">
            <a:extLst>
              <a:ext uri="{FF2B5EF4-FFF2-40B4-BE49-F238E27FC236}">
                <a16:creationId xmlns:a16="http://schemas.microsoft.com/office/drawing/2014/main" id="{4D1E285E-0E09-462F-A202-8629D06D8E38}"/>
              </a:ext>
            </a:extLst>
          </p:cNvPr>
          <p:cNvGrpSpPr/>
          <p:nvPr/>
        </p:nvGrpSpPr>
        <p:grpSpPr>
          <a:xfrm>
            <a:off x="4663164" y="1868108"/>
            <a:ext cx="4237271" cy="1862880"/>
            <a:chOff x="4663164" y="1868108"/>
            <a:chExt cx="4237271" cy="1862880"/>
          </a:xfrm>
        </p:grpSpPr>
        <p:sp>
          <p:nvSpPr>
            <p:cNvPr id="7" name="Rectangle: Rounded Corners 6">
              <a:extLst>
                <a:ext uri="{FF2B5EF4-FFF2-40B4-BE49-F238E27FC236}">
                  <a16:creationId xmlns:a16="http://schemas.microsoft.com/office/drawing/2014/main" id="{7DB3DDD3-FE06-4B2C-84E2-5ED3D0B2235B}"/>
                </a:ext>
              </a:extLst>
            </p:cNvPr>
            <p:cNvSpPr/>
            <p:nvPr/>
          </p:nvSpPr>
          <p:spPr bwMode="auto">
            <a:xfrm>
              <a:off x="4663164" y="1868108"/>
              <a:ext cx="4237271" cy="1862880"/>
            </a:xfrm>
            <a:prstGeom prst="roundRect">
              <a:avLst/>
            </a:pr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GB" sz="2800" b="0" i="0" u="none" strike="noStrike" kern="1200" cap="none" spc="0" normalizeH="0" baseline="0" noProof="0" dirty="0">
                  <a:ln>
                    <a:noFill/>
                  </a:ln>
                  <a:solidFill>
                    <a:srgbClr val="00628C"/>
                  </a:solidFill>
                  <a:effectLst/>
                  <a:uLnTx/>
                  <a:uFillTx/>
                  <a:latin typeface="Arial" charset="0"/>
                  <a:ea typeface="+mn-ea"/>
                  <a:cs typeface="+mn-cs"/>
                </a:rPr>
                <a:t>Ready for a challenge?</a:t>
              </a:r>
            </a:p>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GB" sz="1800" b="0" i="0" u="none" strike="noStrike" kern="1200" cap="none" spc="0" normalizeH="0" baseline="0" noProof="0" dirty="0">
                  <a:ln>
                    <a:noFill/>
                  </a:ln>
                  <a:solidFill>
                    <a:srgbClr val="00628C"/>
                  </a:solidFill>
                  <a:effectLst/>
                  <a:uLnTx/>
                  <a:uFillTx/>
                  <a:latin typeface="Arial" charset="0"/>
                  <a:ea typeface="+mn-ea"/>
                  <a:cs typeface="+mn-cs"/>
                </a:rPr>
                <a:t>Insert &lt;, &gt; or =</a:t>
              </a:r>
              <a:endParaRPr kumimoji="0" lang="en-GB" sz="2400" b="0" i="0" u="none" strike="noStrike" kern="1200" cap="none" spc="0" normalizeH="0" baseline="0" noProof="0" dirty="0">
                <a:ln>
                  <a:noFill/>
                </a:ln>
                <a:solidFill>
                  <a:srgbClr val="00628C"/>
                </a:solidFill>
                <a:effectLst/>
                <a:uLnTx/>
                <a:uFillTx/>
                <a:latin typeface="Arial"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endParaRPr kumimoji="0" lang="en-GB" sz="2800" b="0" i="0" u="none" strike="noStrike" kern="1200" cap="none" spc="0" normalizeH="0" baseline="0" noProof="0" dirty="0">
                <a:ln>
                  <a:noFill/>
                </a:ln>
                <a:solidFill>
                  <a:srgbClr val="00628C"/>
                </a:solidFill>
                <a:effectLst/>
                <a:uLnTx/>
                <a:uFillTx/>
                <a:latin typeface="Arial" charset="0"/>
                <a:ea typeface="+mn-ea"/>
                <a:cs typeface="+mn-cs"/>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346FBA0D-4BA5-45C1-92D0-E06B47982C0C}"/>
                    </a:ext>
                  </a:extLst>
                </p:cNvPr>
                <p:cNvSpPr txBox="1"/>
                <p:nvPr/>
              </p:nvSpPr>
              <p:spPr>
                <a:xfrm>
                  <a:off x="4885094" y="2944811"/>
                  <a:ext cx="3793410" cy="7861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7</m:t>
                            </m:r>
                          </m:num>
                          <m:den>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8</m:t>
                            </m:r>
                          </m:den>
                        </m:f>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m:t>
                        </m:r>
                        <m:f>
                          <m:fPr>
                            <m:ctrlP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1</m:t>
                            </m:r>
                          </m:num>
                          <m:den>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2</m:t>
                            </m:r>
                          </m:den>
                        </m:f>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                    </m:t>
                        </m:r>
                        <m:f>
                          <m:fPr>
                            <m:ctrlP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7</m:t>
                            </m:r>
                          </m:num>
                          <m:den>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8</m:t>
                            </m:r>
                          </m:den>
                        </m:f>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 − </m:t>
                        </m:r>
                        <m:f>
                          <m:fPr>
                            <m:ctrlP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1</m:t>
                            </m:r>
                          </m:num>
                          <m:den>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4</m:t>
                            </m:r>
                          </m:den>
                        </m:f>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    </m:t>
                        </m:r>
                      </m:oMath>
                    </m:oMathPara>
                  </a14:m>
                  <a:endParaRPr kumimoji="0" lang="en-GB" sz="2400" b="0" i="0" u="none" strike="noStrike" kern="1200" cap="none" spc="0" normalizeH="0" baseline="0" noProof="0" dirty="0">
                    <a:ln>
                      <a:noFill/>
                    </a:ln>
                    <a:solidFill>
                      <a:srgbClr val="92D050"/>
                    </a:solidFill>
                    <a:effectLst/>
                    <a:uLnTx/>
                    <a:uFillTx/>
                    <a:latin typeface="Arial"/>
                    <a:ea typeface="+mn-ea"/>
                    <a:cs typeface="+mn-cs"/>
                  </a:endParaRPr>
                </a:p>
              </p:txBody>
            </p:sp>
          </mc:Choice>
          <mc:Fallback xmlns="">
            <p:sp>
              <p:nvSpPr>
                <p:cNvPr id="18" name="TextBox 17">
                  <a:extLst>
                    <a:ext uri="{FF2B5EF4-FFF2-40B4-BE49-F238E27FC236}">
                      <a16:creationId xmlns:a16="http://schemas.microsoft.com/office/drawing/2014/main" id="{346FBA0D-4BA5-45C1-92D0-E06B47982C0C}"/>
                    </a:ext>
                  </a:extLst>
                </p:cNvPr>
                <p:cNvSpPr txBox="1">
                  <a:spLocks noRot="1" noChangeAspect="1" noMove="1" noResize="1" noEditPoints="1" noAdjustHandles="1" noChangeArrowheads="1" noChangeShapeType="1" noTextEdit="1"/>
                </p:cNvSpPr>
                <p:nvPr/>
              </p:nvSpPr>
              <p:spPr>
                <a:xfrm>
                  <a:off x="4885094" y="2944811"/>
                  <a:ext cx="3793410" cy="786177"/>
                </a:xfrm>
                <a:prstGeom prst="rect">
                  <a:avLst/>
                </a:prstGeom>
                <a:blipFill>
                  <a:blip r:embed="rId11"/>
                  <a:stretch>
                    <a:fillRect/>
                  </a:stretch>
                </a:blipFill>
              </p:spPr>
              <p:txBody>
                <a:bodyPr/>
                <a:lstStyle/>
                <a:p>
                  <a:r>
                    <a:rPr lang="en-GB">
                      <a:noFill/>
                    </a:rPr>
                    <a:t> </a:t>
                  </a:r>
                </a:p>
              </p:txBody>
            </p:sp>
          </mc:Fallback>
        </mc:AlternateContent>
        <p:sp>
          <p:nvSpPr>
            <p:cNvPr id="38" name="Oval 37">
              <a:extLst>
                <a:ext uri="{FF2B5EF4-FFF2-40B4-BE49-F238E27FC236}">
                  <a16:creationId xmlns:a16="http://schemas.microsoft.com/office/drawing/2014/main" id="{7046FB55-35CE-4879-B176-AE577825C640}"/>
                </a:ext>
              </a:extLst>
            </p:cNvPr>
            <p:cNvSpPr/>
            <p:nvPr/>
          </p:nvSpPr>
          <p:spPr bwMode="auto">
            <a:xfrm>
              <a:off x="6302826" y="3033699"/>
              <a:ext cx="609602" cy="608400"/>
            </a:xfrm>
            <a:prstGeom prst="ellipse">
              <a:avLst/>
            </a:prstGeom>
            <a:noFill/>
            <a:ln w="28575"/>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lvl="0" indent="0" algn="l" defTabSz="914400" rtl="0" eaLnBrk="1" fontAlgn="base" latinLnBrk="0" hangingPunct="1">
                <a:lnSpc>
                  <a:spcPct val="100000"/>
                </a:lnSpc>
                <a:spcBef>
                  <a:spcPct val="20000"/>
                </a:spcBef>
                <a:spcAft>
                  <a:spcPct val="0"/>
                </a:spcAft>
                <a:buClr>
                  <a:srgbClr val="00628C"/>
                </a:buClr>
                <a:buSzTx/>
                <a:buFontTx/>
                <a:buNone/>
                <a:tabLst/>
                <a:defRPr/>
              </a:pPr>
              <a:endParaRPr kumimoji="0" lang="en-GB" sz="2200" b="0" i="0" u="none" strike="noStrike" kern="1200" cap="none" spc="0" normalizeH="0" baseline="0" noProof="0" dirty="0">
                <a:ln>
                  <a:noFill/>
                </a:ln>
                <a:solidFill>
                  <a:srgbClr val="000000"/>
                </a:solidFill>
                <a:effectLst/>
                <a:uLnTx/>
                <a:uFillTx/>
                <a:latin typeface="Arial" charset="0"/>
                <a:ea typeface="+mn-ea"/>
                <a:cs typeface="+mn-cs"/>
              </a:endParaRPr>
            </a:p>
          </p:txBody>
        </p:sp>
      </p:grpSp>
      <p:sp>
        <p:nvSpPr>
          <p:cNvPr id="8" name="Rectangle 7"/>
          <p:cNvSpPr/>
          <p:nvPr/>
        </p:nvSpPr>
        <p:spPr>
          <a:xfrm>
            <a:off x="1948542" y="1681344"/>
            <a:ext cx="609602" cy="523220"/>
          </a:xfrm>
          <a:prstGeom prst="rect">
            <a:avLst/>
          </a:prstGeom>
        </p:spPr>
        <p:txBody>
          <a:bodyPr wrap="square">
            <a:spAutoFit/>
          </a:bodyPr>
          <a:lstStyle/>
          <a:p>
            <a:r>
              <a:rPr lang="en-GB" dirty="0">
                <a:solidFill>
                  <a:srgbClr val="00628C"/>
                </a:solidFill>
                <a:latin typeface="Arial" charset="0"/>
              </a:rPr>
              <a:t> </a:t>
            </a:r>
            <a:r>
              <a:rPr lang="en-GB" sz="2800" dirty="0">
                <a:solidFill>
                  <a:srgbClr val="00628C"/>
                </a:solidFill>
                <a:latin typeface="Arial" charset="0"/>
              </a:rPr>
              <a:t>&lt;</a:t>
            </a:r>
            <a:endParaRPr lang="en-GB" sz="2800" dirty="0"/>
          </a:p>
        </p:txBody>
      </p:sp>
      <p:sp>
        <p:nvSpPr>
          <p:cNvPr id="9" name="Rectangle 8"/>
          <p:cNvSpPr/>
          <p:nvPr/>
        </p:nvSpPr>
        <p:spPr>
          <a:xfrm>
            <a:off x="2042192" y="2537938"/>
            <a:ext cx="394660" cy="523220"/>
          </a:xfrm>
          <a:prstGeom prst="rect">
            <a:avLst/>
          </a:prstGeom>
        </p:spPr>
        <p:txBody>
          <a:bodyPr wrap="none">
            <a:spAutoFit/>
          </a:bodyPr>
          <a:lstStyle/>
          <a:p>
            <a:pPr lvl="0" fontAlgn="base">
              <a:spcBef>
                <a:spcPct val="20000"/>
              </a:spcBef>
              <a:spcAft>
                <a:spcPct val="0"/>
              </a:spcAft>
              <a:buClr>
                <a:srgbClr val="00628C"/>
              </a:buClr>
              <a:defRPr/>
            </a:pPr>
            <a:r>
              <a:rPr lang="en-GB" sz="2800" dirty="0">
                <a:solidFill>
                  <a:srgbClr val="00628C"/>
                </a:solidFill>
                <a:latin typeface="Arial" charset="0"/>
              </a:rPr>
              <a:t>=</a:t>
            </a:r>
          </a:p>
        </p:txBody>
      </p:sp>
      <p:sp>
        <p:nvSpPr>
          <p:cNvPr id="10" name="Rectangle 9"/>
          <p:cNvSpPr/>
          <p:nvPr/>
        </p:nvSpPr>
        <p:spPr>
          <a:xfrm>
            <a:off x="2071329" y="3419209"/>
            <a:ext cx="394660" cy="523220"/>
          </a:xfrm>
          <a:prstGeom prst="rect">
            <a:avLst/>
          </a:prstGeom>
        </p:spPr>
        <p:txBody>
          <a:bodyPr wrap="none">
            <a:spAutoFit/>
          </a:bodyPr>
          <a:lstStyle/>
          <a:p>
            <a:r>
              <a:rPr lang="en-GB" sz="2800" dirty="0">
                <a:solidFill>
                  <a:srgbClr val="00628C"/>
                </a:solidFill>
                <a:latin typeface="Arial" charset="0"/>
              </a:rPr>
              <a:t>&gt;</a:t>
            </a:r>
            <a:endParaRPr lang="en-GB" sz="2800" dirty="0"/>
          </a:p>
        </p:txBody>
      </p:sp>
      <p:sp>
        <p:nvSpPr>
          <p:cNvPr id="15" name="AutoShape 2" descr="Green Check Mark Icon. Tick Symbol In Green Color, Vector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7"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049173" y="4472582"/>
            <a:ext cx="653700" cy="5875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049173" y="5397484"/>
            <a:ext cx="596550" cy="593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Rectangle 28">
            <a:extLst>
              <a:ext uri="{FF2B5EF4-FFF2-40B4-BE49-F238E27FC236}">
                <a16:creationId xmlns:a16="http://schemas.microsoft.com/office/drawing/2014/main" id="{35BBFDF7-E4EF-4DD6-9D92-13D1074D99D1}"/>
              </a:ext>
            </a:extLst>
          </p:cNvPr>
          <p:cNvSpPr/>
          <p:nvPr/>
        </p:nvSpPr>
        <p:spPr>
          <a:xfrm>
            <a:off x="4613413" y="1820044"/>
            <a:ext cx="4530587" cy="24822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8059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par>
                                <p:cTn id="11" presetID="10" presetClass="exit" presetSubtype="0" fill="hold" grpId="0" nodeType="withEffect">
                                  <p:stCondLst>
                                    <p:cond delay="3000"/>
                                  </p:stCondLst>
                                  <p:childTnLst>
                                    <p:animEffect transition="out" filter="fade">
                                      <p:cBhvr>
                                        <p:cTn id="12" dur="2000"/>
                                        <p:tgtEl>
                                          <p:spTgt spid="29"/>
                                        </p:tgtEl>
                                      </p:cBhvr>
                                    </p:animEffect>
                                    <p:set>
                                      <p:cBhvr>
                                        <p:cTn id="13" dur="1" fill="hold">
                                          <p:stCondLst>
                                            <p:cond delay="19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98CEFC-84F3-4181-8B73-90FBD6D703DE}"/>
              </a:ext>
            </a:extLst>
          </p:cNvPr>
          <p:cNvSpPr>
            <a:spLocks noGrp="1"/>
          </p:cNvSpPr>
          <p:nvPr>
            <p:ph type="body" sz="quarter" idx="11"/>
          </p:nvPr>
        </p:nvSpPr>
        <p:spPr/>
        <p:txBody>
          <a:bodyPr/>
          <a:lstStyle/>
          <a:p>
            <a:pPr marL="0" indent="0">
              <a:buNone/>
            </a:pPr>
            <a:r>
              <a:rPr lang="en-GB" dirty="0"/>
              <a:t> </a:t>
            </a:r>
          </a:p>
        </p:txBody>
      </p:sp>
      <p:sp>
        <p:nvSpPr>
          <p:cNvPr id="4" name="Rectangle: Rounded Corners 3">
            <a:extLst>
              <a:ext uri="{FF2B5EF4-FFF2-40B4-BE49-F238E27FC236}">
                <a16:creationId xmlns:a16="http://schemas.microsoft.com/office/drawing/2014/main" id="{F9667BB5-DFBA-440D-99B2-600CB2757428}"/>
              </a:ext>
            </a:extLst>
          </p:cNvPr>
          <p:cNvSpPr/>
          <p:nvPr/>
        </p:nvSpPr>
        <p:spPr bwMode="auto">
          <a:xfrm>
            <a:off x="4702873" y="723175"/>
            <a:ext cx="1988007" cy="95817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GB" sz="1400" b="0" i="0" u="none" strike="noStrike" kern="1200" cap="none" spc="0" normalizeH="0" baseline="0" noProof="0" dirty="0">
                <a:ln>
                  <a:noFill/>
                </a:ln>
                <a:solidFill>
                  <a:srgbClr val="000000"/>
                </a:solidFill>
                <a:effectLst/>
                <a:uLnTx/>
                <a:uFillTx/>
                <a:latin typeface="Arial" charset="0"/>
                <a:ea typeface="+mn-ea"/>
                <a:cs typeface="+mn-cs"/>
              </a:rPr>
              <a:t>The </a:t>
            </a:r>
            <a:r>
              <a:rPr kumimoji="0" lang="en-GB" sz="1400" b="1" i="0" u="none" strike="noStrike" kern="1200" cap="none" spc="0" normalizeH="0" baseline="0" noProof="0" dirty="0">
                <a:ln>
                  <a:noFill/>
                </a:ln>
                <a:solidFill>
                  <a:srgbClr val="000000"/>
                </a:solidFill>
                <a:effectLst/>
                <a:uLnTx/>
                <a:uFillTx/>
                <a:latin typeface="Arial" charset="0"/>
                <a:ea typeface="+mn-ea"/>
                <a:cs typeface="+mn-cs"/>
              </a:rPr>
              <a:t>more</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we subtract, the </a:t>
            </a:r>
            <a:r>
              <a:rPr kumimoji="0" lang="en-GB" sz="1400" b="1" i="0" u="none" strike="noStrike" kern="1200" cap="none" spc="0" normalizeH="0" baseline="0" noProof="0" dirty="0">
                <a:ln>
                  <a:noFill/>
                </a:ln>
                <a:solidFill>
                  <a:srgbClr val="000000"/>
                </a:solidFill>
                <a:effectLst/>
                <a:uLnTx/>
                <a:uFillTx/>
                <a:latin typeface="Arial" charset="0"/>
                <a:ea typeface="+mn-ea"/>
                <a:cs typeface="+mn-cs"/>
              </a:rPr>
              <a:t>less</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we are left with.</a:t>
            </a:r>
          </a:p>
        </p:txBody>
      </p:sp>
      <p:sp>
        <p:nvSpPr>
          <p:cNvPr id="5" name="Rectangle: Rounded Corners 4">
            <a:extLst>
              <a:ext uri="{FF2B5EF4-FFF2-40B4-BE49-F238E27FC236}">
                <a16:creationId xmlns:a16="http://schemas.microsoft.com/office/drawing/2014/main" id="{494F3584-A538-435A-AC93-E1E1D1C43825}"/>
              </a:ext>
            </a:extLst>
          </p:cNvPr>
          <p:cNvSpPr/>
          <p:nvPr/>
        </p:nvSpPr>
        <p:spPr bwMode="auto">
          <a:xfrm>
            <a:off x="6912428" y="723175"/>
            <a:ext cx="1988007" cy="95817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GB" sz="1400" b="0" i="0" u="none" strike="noStrike" kern="1200" cap="none" spc="0" normalizeH="0" baseline="0" noProof="0" dirty="0">
                <a:ln>
                  <a:noFill/>
                </a:ln>
                <a:solidFill>
                  <a:srgbClr val="000000"/>
                </a:solidFill>
                <a:effectLst/>
                <a:uLnTx/>
                <a:uFillTx/>
                <a:latin typeface="Arial" charset="0"/>
                <a:ea typeface="+mn-ea"/>
                <a:cs typeface="+mn-cs"/>
              </a:rPr>
              <a:t>The </a:t>
            </a:r>
            <a:r>
              <a:rPr kumimoji="0" lang="en-GB" sz="1400" b="1" i="0" u="none" strike="noStrike" kern="1200" cap="none" spc="0" normalizeH="0" baseline="0" noProof="0" dirty="0">
                <a:ln>
                  <a:noFill/>
                </a:ln>
                <a:solidFill>
                  <a:srgbClr val="000000"/>
                </a:solidFill>
                <a:effectLst/>
                <a:uLnTx/>
                <a:uFillTx/>
                <a:latin typeface="Arial" charset="0"/>
                <a:ea typeface="+mn-ea"/>
                <a:cs typeface="+mn-cs"/>
              </a:rPr>
              <a:t>less</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we subtract, the </a:t>
            </a:r>
            <a:r>
              <a:rPr kumimoji="0" lang="en-GB" sz="1400" b="1" i="0" u="none" strike="noStrike" kern="1200" cap="none" spc="0" normalizeH="0" baseline="0" noProof="0" dirty="0">
                <a:ln>
                  <a:noFill/>
                </a:ln>
                <a:solidFill>
                  <a:srgbClr val="000000"/>
                </a:solidFill>
                <a:effectLst/>
                <a:uLnTx/>
                <a:uFillTx/>
                <a:latin typeface="Arial" charset="0"/>
                <a:ea typeface="+mn-ea"/>
                <a:cs typeface="+mn-cs"/>
              </a:rPr>
              <a:t>more</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we are left with.</a:t>
            </a:r>
          </a:p>
        </p:txBody>
      </p:sp>
      <p:sp>
        <p:nvSpPr>
          <p:cNvPr id="6" name="Rectangle: Rounded Corners 5">
            <a:extLst>
              <a:ext uri="{FF2B5EF4-FFF2-40B4-BE49-F238E27FC236}">
                <a16:creationId xmlns:a16="http://schemas.microsoft.com/office/drawing/2014/main" id="{4C945CDC-56E4-4F00-9EF6-65D54ABC0CEC}"/>
              </a:ext>
            </a:extLst>
          </p:cNvPr>
          <p:cNvSpPr/>
          <p:nvPr/>
        </p:nvSpPr>
        <p:spPr bwMode="auto">
          <a:xfrm>
            <a:off x="392638" y="668403"/>
            <a:ext cx="3863675" cy="491318"/>
          </a:xfrm>
          <a:prstGeom prst="roundRect">
            <a:avLst/>
          </a:pr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rgbClr val="00628C"/>
              </a:buClr>
              <a:buSzTx/>
              <a:buFontTx/>
              <a:buNone/>
              <a:tabLst/>
              <a:defRPr/>
            </a:pPr>
            <a:r>
              <a:rPr kumimoji="0" lang="en-GB" sz="2400" b="1" i="0" u="none" strike="noStrike" kern="1200" cap="none" spc="0" normalizeH="0" baseline="0" noProof="0" dirty="0">
                <a:ln>
                  <a:noFill/>
                </a:ln>
                <a:solidFill>
                  <a:schemeClr val="tx1"/>
                </a:solidFill>
                <a:effectLst/>
                <a:uLnTx/>
                <a:uFillTx/>
                <a:latin typeface="Arial" charset="0"/>
                <a:ea typeface="+mn-ea"/>
                <a:cs typeface="+mn-cs"/>
              </a:rPr>
              <a:t>Practice activity </a:t>
            </a:r>
          </a:p>
        </p:txBody>
      </p:sp>
      <p:grpSp>
        <p:nvGrpSpPr>
          <p:cNvPr id="41" name="Group 40">
            <a:extLst>
              <a:ext uri="{FF2B5EF4-FFF2-40B4-BE49-F238E27FC236}">
                <a16:creationId xmlns:a16="http://schemas.microsoft.com/office/drawing/2014/main" id="{924D0BDA-2104-46CD-B685-7D5D15CAB029}"/>
              </a:ext>
            </a:extLst>
          </p:cNvPr>
          <p:cNvGrpSpPr/>
          <p:nvPr/>
        </p:nvGrpSpPr>
        <p:grpSpPr>
          <a:xfrm>
            <a:off x="383852" y="1264231"/>
            <a:ext cx="3883307" cy="2749700"/>
            <a:chOff x="373006" y="1264231"/>
            <a:chExt cx="3883307" cy="2749700"/>
          </a:xfrm>
        </p:grpSpPr>
        <p:pic>
          <p:nvPicPr>
            <p:cNvPr id="3" name="Picture 2">
              <a:extLst>
                <a:ext uri="{FF2B5EF4-FFF2-40B4-BE49-F238E27FC236}">
                  <a16:creationId xmlns:a16="http://schemas.microsoft.com/office/drawing/2014/main" id="{C1B4C8EB-CE8E-4376-B245-85C8044BDB6A}"/>
                </a:ext>
              </a:extLst>
            </p:cNvPr>
            <p:cNvPicPr>
              <a:picLocks noChangeAspect="1"/>
            </p:cNvPicPr>
            <p:nvPr/>
          </p:nvPicPr>
          <p:blipFill>
            <a:blip r:embed="rId4"/>
            <a:stretch>
              <a:fillRect/>
            </a:stretch>
          </p:blipFill>
          <p:spPr>
            <a:xfrm>
              <a:off x="600057" y="1531705"/>
              <a:ext cx="3515332" cy="2482226"/>
            </a:xfrm>
            <a:prstGeom prst="rect">
              <a:avLst/>
            </a:prstGeom>
            <a:ln>
              <a:noFill/>
            </a:ln>
          </p:spPr>
        </p:pic>
        <p:sp>
          <p:nvSpPr>
            <p:cNvPr id="30" name="Rectangle 29">
              <a:extLst>
                <a:ext uri="{FF2B5EF4-FFF2-40B4-BE49-F238E27FC236}">
                  <a16:creationId xmlns:a16="http://schemas.microsoft.com/office/drawing/2014/main" id="{B5D2B5D6-D4BD-4583-A36C-DB8A8C181E52}"/>
                </a:ext>
              </a:extLst>
            </p:cNvPr>
            <p:cNvSpPr/>
            <p:nvPr/>
          </p:nvSpPr>
          <p:spPr bwMode="auto">
            <a:xfrm>
              <a:off x="373006" y="1264231"/>
              <a:ext cx="3883307" cy="2711208"/>
            </a:xfrm>
            <a:prstGeom prst="rect">
              <a:avLst/>
            </a:prstGeom>
            <a:no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GB" sz="1800" b="0" i="0" u="none" strike="noStrike" kern="1200" cap="none" spc="0" normalizeH="0" baseline="0" noProof="0" dirty="0">
                  <a:ln>
                    <a:noFill/>
                  </a:ln>
                  <a:solidFill>
                    <a:srgbClr val="00628C"/>
                  </a:solidFill>
                  <a:effectLst/>
                  <a:uLnTx/>
                  <a:uFillTx/>
                  <a:latin typeface="Arial" charset="0"/>
                  <a:ea typeface="+mn-ea"/>
                  <a:cs typeface="+mn-cs"/>
                </a:rPr>
                <a:t>Insert &lt;, &gt; or =</a:t>
              </a:r>
              <a:endParaRPr kumimoji="0" lang="en-GB" sz="2400" b="0" i="0" u="none" strike="noStrike" kern="1200" cap="none" spc="0" normalizeH="0" baseline="0" noProof="0" dirty="0">
                <a:ln>
                  <a:noFill/>
                </a:ln>
                <a:solidFill>
                  <a:srgbClr val="00628C"/>
                </a:solidFill>
                <a:effectLst/>
                <a:uLnTx/>
                <a:uFillTx/>
                <a:latin typeface="Arial" charset="0"/>
                <a:ea typeface="+mn-ea"/>
                <a:cs typeface="+mn-cs"/>
              </a:endParaRPr>
            </a:p>
          </p:txBody>
        </p:sp>
      </p:grpSp>
      <p:pic>
        <p:nvPicPr>
          <p:cNvPr id="35" name="Graphic 34" descr="Badge 1">
            <a:extLst>
              <a:ext uri="{FF2B5EF4-FFF2-40B4-BE49-F238E27FC236}">
                <a16:creationId xmlns:a16="http://schemas.microsoft.com/office/drawing/2014/main" id="{8181515C-BA72-4AF5-868B-A93DD63ED60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1413" y="1095386"/>
            <a:ext cx="427883" cy="427883"/>
          </a:xfrm>
          <a:prstGeom prst="rect">
            <a:avLst/>
          </a:prstGeom>
        </p:spPr>
      </p:pic>
      <p:grpSp>
        <p:nvGrpSpPr>
          <p:cNvPr id="40" name="Group 39">
            <a:extLst>
              <a:ext uri="{FF2B5EF4-FFF2-40B4-BE49-F238E27FC236}">
                <a16:creationId xmlns:a16="http://schemas.microsoft.com/office/drawing/2014/main" id="{C6F5C4B0-49EA-4E02-BD18-4C87C3BF5A9B}"/>
              </a:ext>
            </a:extLst>
          </p:cNvPr>
          <p:cNvGrpSpPr/>
          <p:nvPr/>
        </p:nvGrpSpPr>
        <p:grpSpPr>
          <a:xfrm>
            <a:off x="55644" y="3928840"/>
            <a:ext cx="4200669" cy="2641299"/>
            <a:chOff x="55644" y="3928840"/>
            <a:chExt cx="4200669" cy="2641299"/>
          </a:xfrm>
        </p:grpSpPr>
        <p:sp>
          <p:nvSpPr>
            <p:cNvPr id="12" name="TextBox 11">
              <a:extLst>
                <a:ext uri="{FF2B5EF4-FFF2-40B4-BE49-F238E27FC236}">
                  <a16:creationId xmlns:a16="http://schemas.microsoft.com/office/drawing/2014/main" id="{90CE1309-32E3-49FE-B155-6B4260749939}"/>
                </a:ext>
              </a:extLst>
            </p:cNvPr>
            <p:cNvSpPr txBox="1"/>
            <p:nvPr/>
          </p:nvSpPr>
          <p:spPr>
            <a:xfrm>
              <a:off x="675666" y="4629198"/>
              <a:ext cx="3580647" cy="43088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82E6DD">
                      <a:lumMod val="50000"/>
                    </a:srgbClr>
                  </a:solidFill>
                  <a:effectLst/>
                  <a:uLnTx/>
                  <a:uFillTx/>
                  <a:latin typeface="Arial"/>
                  <a:ea typeface="+mn-ea"/>
                  <a:cs typeface="+mn-cs"/>
                </a:rPr>
                <a:t>143 – 55    &lt;      143 – 35 </a:t>
              </a:r>
            </a:p>
          </p:txBody>
        </p:sp>
        <p:sp>
          <p:nvSpPr>
            <p:cNvPr id="13" name="Oval 12">
              <a:extLst>
                <a:ext uri="{FF2B5EF4-FFF2-40B4-BE49-F238E27FC236}">
                  <a16:creationId xmlns:a16="http://schemas.microsoft.com/office/drawing/2014/main" id="{1EAD435B-1B55-481E-A58C-C4606F3013B3}"/>
                </a:ext>
              </a:extLst>
            </p:cNvPr>
            <p:cNvSpPr/>
            <p:nvPr/>
          </p:nvSpPr>
          <p:spPr bwMode="auto">
            <a:xfrm>
              <a:off x="1948542" y="4523250"/>
              <a:ext cx="609602" cy="608400"/>
            </a:xfrm>
            <a:prstGeom prst="ellipse">
              <a:avLst/>
            </a:prstGeom>
            <a:noFill/>
            <a:ln w="28575"/>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lvl="0" indent="0" algn="l" defTabSz="914400" rtl="0" eaLnBrk="1" fontAlgn="base" latinLnBrk="0" hangingPunct="1">
                <a:lnSpc>
                  <a:spcPct val="100000"/>
                </a:lnSpc>
                <a:spcBef>
                  <a:spcPct val="20000"/>
                </a:spcBef>
                <a:spcAft>
                  <a:spcPct val="0"/>
                </a:spcAft>
                <a:buClr>
                  <a:srgbClr val="00628C"/>
                </a:buClr>
                <a:buSzTx/>
                <a:buFontTx/>
                <a:buNone/>
                <a:tabLst/>
                <a:defRPr/>
              </a:pPr>
              <a:endParaRPr kumimoji="0" lang="en-GB" sz="22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4" name="TextBox 13">
              <a:extLst>
                <a:ext uri="{FF2B5EF4-FFF2-40B4-BE49-F238E27FC236}">
                  <a16:creationId xmlns:a16="http://schemas.microsoft.com/office/drawing/2014/main" id="{AB2A5D02-7289-4C7B-8919-3EEC0AABBFD1}"/>
                </a:ext>
              </a:extLst>
            </p:cNvPr>
            <p:cNvSpPr txBox="1"/>
            <p:nvPr/>
          </p:nvSpPr>
          <p:spPr>
            <a:xfrm>
              <a:off x="468443" y="5412154"/>
              <a:ext cx="3778560" cy="43088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00B050"/>
                  </a:solidFill>
                  <a:effectLst/>
                  <a:uLnTx/>
                  <a:uFillTx/>
                  <a:latin typeface="Arial"/>
                  <a:ea typeface="+mn-ea"/>
                  <a:cs typeface="+mn-cs"/>
                </a:rPr>
                <a:t>20.3 – 0.7     &lt;      20.3 – 1 </a:t>
              </a:r>
            </a:p>
          </p:txBody>
        </p:sp>
        <p:sp>
          <p:nvSpPr>
            <p:cNvPr id="19" name="Rectangle 18">
              <a:extLst>
                <a:ext uri="{FF2B5EF4-FFF2-40B4-BE49-F238E27FC236}">
                  <a16:creationId xmlns:a16="http://schemas.microsoft.com/office/drawing/2014/main" id="{327A3D44-8A3D-4E12-B82C-98CEB2DD4D0F}"/>
                </a:ext>
              </a:extLst>
            </p:cNvPr>
            <p:cNvSpPr/>
            <p:nvPr/>
          </p:nvSpPr>
          <p:spPr bwMode="auto">
            <a:xfrm>
              <a:off x="392638" y="4076658"/>
              <a:ext cx="3863675" cy="2493481"/>
            </a:xfrm>
            <a:prstGeom prst="rect">
              <a:avLst/>
            </a:prstGeom>
            <a:noFill/>
            <a:ln>
              <a:solidFill>
                <a:schemeClr val="accent1"/>
              </a:solid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GB" sz="1800" b="0" i="0" u="none" strike="noStrike" kern="1200" cap="none" spc="0" normalizeH="0" baseline="0" noProof="0" dirty="0">
                  <a:ln>
                    <a:noFill/>
                  </a:ln>
                  <a:solidFill>
                    <a:srgbClr val="0070C0"/>
                  </a:solidFill>
                  <a:effectLst/>
                  <a:uLnTx/>
                  <a:uFillTx/>
                  <a:latin typeface="Arial" charset="0"/>
                  <a:ea typeface="+mn-ea"/>
                  <a:cs typeface="+mn-cs"/>
                </a:rPr>
                <a:t>Spot the mistake:</a:t>
              </a:r>
            </a:p>
          </p:txBody>
        </p:sp>
        <p:sp>
          <p:nvSpPr>
            <p:cNvPr id="32" name="Oval 31">
              <a:extLst>
                <a:ext uri="{FF2B5EF4-FFF2-40B4-BE49-F238E27FC236}">
                  <a16:creationId xmlns:a16="http://schemas.microsoft.com/office/drawing/2014/main" id="{F5C2E705-57A4-464D-A634-09C06E93E289}"/>
                </a:ext>
              </a:extLst>
            </p:cNvPr>
            <p:cNvSpPr/>
            <p:nvPr/>
          </p:nvSpPr>
          <p:spPr bwMode="auto">
            <a:xfrm>
              <a:off x="1948542" y="5323398"/>
              <a:ext cx="609602" cy="608400"/>
            </a:xfrm>
            <a:prstGeom prst="ellipse">
              <a:avLst/>
            </a:prstGeom>
            <a:noFill/>
            <a:ln w="28575"/>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lvl="0" indent="0" algn="l" defTabSz="914400" rtl="0" eaLnBrk="1" fontAlgn="base" latinLnBrk="0" hangingPunct="1">
                <a:lnSpc>
                  <a:spcPct val="100000"/>
                </a:lnSpc>
                <a:spcBef>
                  <a:spcPct val="20000"/>
                </a:spcBef>
                <a:spcAft>
                  <a:spcPct val="0"/>
                </a:spcAft>
                <a:buClr>
                  <a:srgbClr val="00628C"/>
                </a:buClr>
                <a:buSzTx/>
                <a:buFontTx/>
                <a:buNone/>
                <a:tabLst/>
                <a:defRPr/>
              </a:pPr>
              <a:endParaRPr kumimoji="0" lang="en-GB" sz="22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37" name="Graphic 36" descr="Badge">
              <a:extLst>
                <a:ext uri="{FF2B5EF4-FFF2-40B4-BE49-F238E27FC236}">
                  <a16:creationId xmlns:a16="http://schemas.microsoft.com/office/drawing/2014/main" id="{3019C9BA-2B2B-49BB-9C4A-482D3686E058}"/>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644" y="3928840"/>
              <a:ext cx="430887" cy="430887"/>
            </a:xfrm>
            <a:prstGeom prst="rect">
              <a:avLst/>
            </a:prstGeom>
          </p:spPr>
        </p:pic>
      </p:grpSp>
      <p:grpSp>
        <p:nvGrpSpPr>
          <p:cNvPr id="39" name="Group 38">
            <a:extLst>
              <a:ext uri="{FF2B5EF4-FFF2-40B4-BE49-F238E27FC236}">
                <a16:creationId xmlns:a16="http://schemas.microsoft.com/office/drawing/2014/main" id="{4D1E285E-0E09-462F-A202-8629D06D8E38}"/>
              </a:ext>
            </a:extLst>
          </p:cNvPr>
          <p:cNvGrpSpPr/>
          <p:nvPr/>
        </p:nvGrpSpPr>
        <p:grpSpPr>
          <a:xfrm>
            <a:off x="4663164" y="1868108"/>
            <a:ext cx="4237271" cy="1862880"/>
            <a:chOff x="4663164" y="1868108"/>
            <a:chExt cx="4237271" cy="1862880"/>
          </a:xfrm>
        </p:grpSpPr>
        <p:sp>
          <p:nvSpPr>
            <p:cNvPr id="7" name="Rectangle: Rounded Corners 6">
              <a:extLst>
                <a:ext uri="{FF2B5EF4-FFF2-40B4-BE49-F238E27FC236}">
                  <a16:creationId xmlns:a16="http://schemas.microsoft.com/office/drawing/2014/main" id="{7DB3DDD3-FE06-4B2C-84E2-5ED3D0B2235B}"/>
                </a:ext>
              </a:extLst>
            </p:cNvPr>
            <p:cNvSpPr/>
            <p:nvPr/>
          </p:nvSpPr>
          <p:spPr bwMode="auto">
            <a:xfrm>
              <a:off x="4663164" y="1868108"/>
              <a:ext cx="4237271" cy="1862880"/>
            </a:xfrm>
            <a:prstGeom prst="roundRect">
              <a:avLst/>
            </a:pr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GB" sz="2800" b="0" i="0" u="none" strike="noStrike" kern="1200" cap="none" spc="0" normalizeH="0" baseline="0" noProof="0" dirty="0">
                  <a:ln>
                    <a:noFill/>
                  </a:ln>
                  <a:solidFill>
                    <a:srgbClr val="00628C"/>
                  </a:solidFill>
                  <a:effectLst/>
                  <a:uLnTx/>
                  <a:uFillTx/>
                  <a:latin typeface="Arial" charset="0"/>
                  <a:ea typeface="+mn-ea"/>
                  <a:cs typeface="+mn-cs"/>
                </a:rPr>
                <a:t>Ready for a challenge?</a:t>
              </a:r>
            </a:p>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r>
                <a:rPr kumimoji="0" lang="en-GB" sz="1800" b="0" i="0" u="none" strike="noStrike" kern="1200" cap="none" spc="0" normalizeH="0" baseline="0" noProof="0" dirty="0">
                  <a:ln>
                    <a:noFill/>
                  </a:ln>
                  <a:solidFill>
                    <a:srgbClr val="00628C"/>
                  </a:solidFill>
                  <a:effectLst/>
                  <a:uLnTx/>
                  <a:uFillTx/>
                  <a:latin typeface="Arial" charset="0"/>
                  <a:ea typeface="+mn-ea"/>
                  <a:cs typeface="+mn-cs"/>
                </a:rPr>
                <a:t>Insert &lt;, &gt; or =</a:t>
              </a:r>
              <a:endParaRPr kumimoji="0" lang="en-GB" sz="2400" b="0" i="0" u="none" strike="noStrike" kern="1200" cap="none" spc="0" normalizeH="0" baseline="0" noProof="0" dirty="0">
                <a:ln>
                  <a:noFill/>
                </a:ln>
                <a:solidFill>
                  <a:srgbClr val="00628C"/>
                </a:solidFill>
                <a:effectLst/>
                <a:uLnTx/>
                <a:uFillTx/>
                <a:latin typeface="Arial" charset="0"/>
                <a:ea typeface="+mn-ea"/>
                <a:cs typeface="+mn-cs"/>
              </a:endParaRPr>
            </a:p>
            <a:p>
              <a:pPr marL="0" marR="0" lvl="0" indent="0" algn="l" defTabSz="914400" rtl="0" eaLnBrk="1" fontAlgn="base" latinLnBrk="0" hangingPunct="1">
                <a:lnSpc>
                  <a:spcPct val="100000"/>
                </a:lnSpc>
                <a:spcBef>
                  <a:spcPct val="20000"/>
                </a:spcBef>
                <a:spcAft>
                  <a:spcPct val="0"/>
                </a:spcAft>
                <a:buClr>
                  <a:srgbClr val="00628C"/>
                </a:buClr>
                <a:buSzTx/>
                <a:buFontTx/>
                <a:buNone/>
                <a:tabLst/>
                <a:defRPr/>
              </a:pPr>
              <a:endParaRPr kumimoji="0" lang="en-GB" sz="2800" b="0" i="0" u="none" strike="noStrike" kern="1200" cap="none" spc="0" normalizeH="0" baseline="0" noProof="0" dirty="0">
                <a:ln>
                  <a:noFill/>
                </a:ln>
                <a:solidFill>
                  <a:srgbClr val="00628C"/>
                </a:solidFill>
                <a:effectLst/>
                <a:uLnTx/>
                <a:uFillTx/>
                <a:latin typeface="Arial" charset="0"/>
                <a:ea typeface="+mn-ea"/>
                <a:cs typeface="+mn-cs"/>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346FBA0D-4BA5-45C1-92D0-E06B47982C0C}"/>
                    </a:ext>
                  </a:extLst>
                </p:cNvPr>
                <p:cNvSpPr txBox="1"/>
                <p:nvPr/>
              </p:nvSpPr>
              <p:spPr>
                <a:xfrm>
                  <a:off x="4885094" y="2944811"/>
                  <a:ext cx="3793410" cy="786177"/>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7</m:t>
                            </m:r>
                          </m:num>
                          <m:den>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8</m:t>
                            </m:r>
                          </m:den>
                        </m:f>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m:t>
                        </m:r>
                        <m:f>
                          <m:fPr>
                            <m:ctrlP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1</m:t>
                            </m:r>
                          </m:num>
                          <m:den>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2</m:t>
                            </m:r>
                          </m:den>
                        </m:f>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                    </m:t>
                        </m:r>
                        <m:f>
                          <m:fPr>
                            <m:ctrlP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7</m:t>
                            </m:r>
                          </m:num>
                          <m:den>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8</m:t>
                            </m:r>
                          </m:den>
                        </m:f>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 − </m:t>
                        </m:r>
                        <m:f>
                          <m:fPr>
                            <m:ctrlP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ctrlPr>
                          </m:fPr>
                          <m:num>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1</m:t>
                            </m:r>
                          </m:num>
                          <m:den>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4</m:t>
                            </m:r>
                          </m:den>
                        </m:f>
                        <m:r>
                          <a:rPr kumimoji="0" lang="en-GB" sz="2400" b="0" i="1" u="none" strike="noStrike" kern="1200" cap="none" spc="0" normalizeH="0" baseline="0" noProof="0" smtClean="0">
                            <a:ln>
                              <a:noFill/>
                            </a:ln>
                            <a:solidFill>
                              <a:srgbClr val="92D050"/>
                            </a:solidFill>
                            <a:effectLst/>
                            <a:uLnTx/>
                            <a:uFillTx/>
                            <a:latin typeface="Cambria Math" panose="02040503050406030204" pitchFamily="18" charset="0"/>
                            <a:ea typeface="+mn-ea"/>
                            <a:cs typeface="+mn-cs"/>
                          </a:rPr>
                          <m:t>    </m:t>
                        </m:r>
                      </m:oMath>
                    </m:oMathPara>
                  </a14:m>
                  <a:endParaRPr kumimoji="0" lang="en-GB" sz="2400" b="0" i="0" u="none" strike="noStrike" kern="1200" cap="none" spc="0" normalizeH="0" baseline="0" noProof="0" dirty="0">
                    <a:ln>
                      <a:noFill/>
                    </a:ln>
                    <a:solidFill>
                      <a:srgbClr val="92D050"/>
                    </a:solidFill>
                    <a:effectLst/>
                    <a:uLnTx/>
                    <a:uFillTx/>
                    <a:latin typeface="Arial"/>
                    <a:ea typeface="+mn-ea"/>
                    <a:cs typeface="+mn-cs"/>
                  </a:endParaRPr>
                </a:p>
              </p:txBody>
            </p:sp>
          </mc:Choice>
          <mc:Fallback xmlns="">
            <p:sp>
              <p:nvSpPr>
                <p:cNvPr id="18" name="TextBox 17">
                  <a:extLst>
                    <a:ext uri="{FF2B5EF4-FFF2-40B4-BE49-F238E27FC236}">
                      <a16:creationId xmlns:a16="http://schemas.microsoft.com/office/drawing/2014/main" id="{346FBA0D-4BA5-45C1-92D0-E06B47982C0C}"/>
                    </a:ext>
                  </a:extLst>
                </p:cNvPr>
                <p:cNvSpPr txBox="1">
                  <a:spLocks noRot="1" noChangeAspect="1" noMove="1" noResize="1" noEditPoints="1" noAdjustHandles="1" noChangeArrowheads="1" noChangeShapeType="1" noTextEdit="1"/>
                </p:cNvSpPr>
                <p:nvPr/>
              </p:nvSpPr>
              <p:spPr>
                <a:xfrm>
                  <a:off x="4885094" y="2944811"/>
                  <a:ext cx="3793410" cy="786177"/>
                </a:xfrm>
                <a:prstGeom prst="rect">
                  <a:avLst/>
                </a:prstGeom>
                <a:blipFill>
                  <a:blip r:embed="rId11"/>
                  <a:stretch>
                    <a:fillRect/>
                  </a:stretch>
                </a:blipFill>
              </p:spPr>
              <p:txBody>
                <a:bodyPr/>
                <a:lstStyle/>
                <a:p>
                  <a:r>
                    <a:rPr lang="en-GB">
                      <a:noFill/>
                    </a:rPr>
                    <a:t> </a:t>
                  </a:r>
                </a:p>
              </p:txBody>
            </p:sp>
          </mc:Fallback>
        </mc:AlternateContent>
        <p:sp>
          <p:nvSpPr>
            <p:cNvPr id="38" name="Oval 37">
              <a:extLst>
                <a:ext uri="{FF2B5EF4-FFF2-40B4-BE49-F238E27FC236}">
                  <a16:creationId xmlns:a16="http://schemas.microsoft.com/office/drawing/2014/main" id="{7046FB55-35CE-4879-B176-AE577825C640}"/>
                </a:ext>
              </a:extLst>
            </p:cNvPr>
            <p:cNvSpPr/>
            <p:nvPr/>
          </p:nvSpPr>
          <p:spPr bwMode="auto">
            <a:xfrm>
              <a:off x="6302826" y="3033699"/>
              <a:ext cx="609602" cy="608400"/>
            </a:xfrm>
            <a:prstGeom prst="ellipse">
              <a:avLst/>
            </a:prstGeom>
            <a:noFill/>
            <a:ln w="28575"/>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lvl="0" indent="0" algn="l" defTabSz="914400" rtl="0" eaLnBrk="1" fontAlgn="base" latinLnBrk="0" hangingPunct="1">
                <a:lnSpc>
                  <a:spcPct val="100000"/>
                </a:lnSpc>
                <a:spcBef>
                  <a:spcPct val="20000"/>
                </a:spcBef>
                <a:spcAft>
                  <a:spcPct val="0"/>
                </a:spcAft>
                <a:buClr>
                  <a:srgbClr val="00628C"/>
                </a:buClr>
                <a:buSzTx/>
                <a:buFontTx/>
                <a:buNone/>
                <a:tabLst/>
                <a:defRPr/>
              </a:pPr>
              <a:endParaRPr kumimoji="0" lang="en-GB" sz="2200" b="0" i="0" u="none" strike="noStrike" kern="1200" cap="none" spc="0" normalizeH="0" baseline="0" noProof="0" dirty="0">
                <a:ln>
                  <a:noFill/>
                </a:ln>
                <a:solidFill>
                  <a:srgbClr val="000000"/>
                </a:solidFill>
                <a:effectLst/>
                <a:uLnTx/>
                <a:uFillTx/>
                <a:latin typeface="Arial" charset="0"/>
                <a:ea typeface="+mn-ea"/>
                <a:cs typeface="+mn-cs"/>
              </a:endParaRPr>
            </a:p>
          </p:txBody>
        </p:sp>
      </p:grpSp>
      <p:sp>
        <p:nvSpPr>
          <p:cNvPr id="8" name="Rectangle 7"/>
          <p:cNvSpPr/>
          <p:nvPr/>
        </p:nvSpPr>
        <p:spPr>
          <a:xfrm>
            <a:off x="1948542" y="1681344"/>
            <a:ext cx="609602" cy="523220"/>
          </a:xfrm>
          <a:prstGeom prst="rect">
            <a:avLst/>
          </a:prstGeom>
        </p:spPr>
        <p:txBody>
          <a:bodyPr wrap="square">
            <a:spAutoFit/>
          </a:bodyPr>
          <a:lstStyle/>
          <a:p>
            <a:r>
              <a:rPr lang="en-GB" dirty="0">
                <a:solidFill>
                  <a:srgbClr val="00628C"/>
                </a:solidFill>
                <a:latin typeface="Arial" charset="0"/>
              </a:rPr>
              <a:t> </a:t>
            </a:r>
            <a:r>
              <a:rPr lang="en-GB" sz="2800" dirty="0">
                <a:solidFill>
                  <a:srgbClr val="00628C"/>
                </a:solidFill>
                <a:latin typeface="Arial" charset="0"/>
              </a:rPr>
              <a:t>&lt;</a:t>
            </a:r>
            <a:endParaRPr lang="en-GB" sz="2800" dirty="0"/>
          </a:p>
        </p:txBody>
      </p:sp>
      <p:sp>
        <p:nvSpPr>
          <p:cNvPr id="9" name="Rectangle 8"/>
          <p:cNvSpPr/>
          <p:nvPr/>
        </p:nvSpPr>
        <p:spPr>
          <a:xfrm>
            <a:off x="2042192" y="2537938"/>
            <a:ext cx="394660" cy="523220"/>
          </a:xfrm>
          <a:prstGeom prst="rect">
            <a:avLst/>
          </a:prstGeom>
        </p:spPr>
        <p:txBody>
          <a:bodyPr wrap="none">
            <a:spAutoFit/>
          </a:bodyPr>
          <a:lstStyle/>
          <a:p>
            <a:pPr lvl="0" fontAlgn="base">
              <a:spcBef>
                <a:spcPct val="20000"/>
              </a:spcBef>
              <a:spcAft>
                <a:spcPct val="0"/>
              </a:spcAft>
              <a:buClr>
                <a:srgbClr val="00628C"/>
              </a:buClr>
              <a:defRPr/>
            </a:pPr>
            <a:r>
              <a:rPr lang="en-GB" sz="2800" dirty="0">
                <a:solidFill>
                  <a:srgbClr val="00628C"/>
                </a:solidFill>
                <a:latin typeface="Arial" charset="0"/>
              </a:rPr>
              <a:t>=</a:t>
            </a:r>
          </a:p>
        </p:txBody>
      </p:sp>
      <p:sp>
        <p:nvSpPr>
          <p:cNvPr id="10" name="Rectangle 9"/>
          <p:cNvSpPr/>
          <p:nvPr/>
        </p:nvSpPr>
        <p:spPr>
          <a:xfrm>
            <a:off x="2071329" y="3419209"/>
            <a:ext cx="394660" cy="523220"/>
          </a:xfrm>
          <a:prstGeom prst="rect">
            <a:avLst/>
          </a:prstGeom>
        </p:spPr>
        <p:txBody>
          <a:bodyPr wrap="none">
            <a:spAutoFit/>
          </a:bodyPr>
          <a:lstStyle/>
          <a:p>
            <a:r>
              <a:rPr lang="en-GB" sz="2800" dirty="0">
                <a:solidFill>
                  <a:srgbClr val="00628C"/>
                </a:solidFill>
                <a:latin typeface="Arial" charset="0"/>
              </a:rPr>
              <a:t>&gt;</a:t>
            </a:r>
            <a:endParaRPr lang="en-GB" sz="2800" dirty="0"/>
          </a:p>
        </p:txBody>
      </p:sp>
      <p:sp>
        <p:nvSpPr>
          <p:cNvPr id="15" name="AutoShape 2" descr="Green Check Mark Icon. Tick Symbol In Green Color, Vector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7"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049173" y="4472582"/>
            <a:ext cx="653700" cy="5875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049173" y="5397484"/>
            <a:ext cx="596550" cy="593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6440711" y="3076289"/>
            <a:ext cx="333831" cy="523220"/>
          </a:xfrm>
          <a:prstGeom prst="rect">
            <a:avLst/>
          </a:prstGeom>
        </p:spPr>
        <p:txBody>
          <a:bodyPr wrap="square">
            <a:spAutoFit/>
          </a:bodyPr>
          <a:lstStyle/>
          <a:p>
            <a:r>
              <a:rPr lang="en-GB" sz="2800" dirty="0">
                <a:solidFill>
                  <a:srgbClr val="00628C"/>
                </a:solidFill>
                <a:latin typeface="Arial" charset="0"/>
              </a:rPr>
              <a:t>&lt;</a:t>
            </a:r>
            <a:endParaRPr lang="en-GB" sz="2800" dirty="0"/>
          </a:p>
        </p:txBody>
      </p:sp>
    </p:spTree>
    <p:custDataLst>
      <p:tags r:id="rId1"/>
    </p:custDataLst>
    <p:extLst>
      <p:ext uri="{BB962C8B-B14F-4D97-AF65-F5344CB8AC3E}">
        <p14:creationId xmlns:p14="http://schemas.microsoft.com/office/powerpoint/2010/main" val="1826810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close up of a sign  Description generated with high confidence">
            <a:extLst>
              <a:ext uri="{FF2B5EF4-FFF2-40B4-BE49-F238E27FC236}">
                <a16:creationId xmlns:a16="http://schemas.microsoft.com/office/drawing/2014/main" id="{B26E736F-937F-4560-8E82-A6B5FF9A34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4183" y="2853274"/>
            <a:ext cx="253967" cy="475511"/>
          </a:xfrm>
          <a:prstGeom prst="rect">
            <a:avLst/>
          </a:prstGeom>
        </p:spPr>
      </p:pic>
      <p:sp>
        <p:nvSpPr>
          <p:cNvPr id="7" name="TextBox 6">
            <a:extLst>
              <a:ext uri="{FF2B5EF4-FFF2-40B4-BE49-F238E27FC236}">
                <a16:creationId xmlns:a16="http://schemas.microsoft.com/office/drawing/2014/main" id="{B0955F5F-C1FB-4BC8-A073-CF8C1000B04C}"/>
              </a:ext>
            </a:extLst>
          </p:cNvPr>
          <p:cNvSpPr txBox="1"/>
          <p:nvPr/>
        </p:nvSpPr>
        <p:spPr bwMode="auto">
          <a:xfrm>
            <a:off x="6963725" y="3619254"/>
            <a:ext cx="12105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914E0E"/>
                </a:solidFill>
                <a:ea typeface="Myriad Pro Semibold" charset="0"/>
                <a:cs typeface="Myriad Pro Semibold" charset="0"/>
              </a:rPr>
              <a:t>98 </a:t>
            </a:r>
            <a:r>
              <a:rPr lang="en-GB" sz="2400" dirty="0">
                <a:solidFill>
                  <a:srgbClr val="914E0E"/>
                </a:solidFill>
                <a:ea typeface="Myriad Pro Semibold" charset="0"/>
                <a:cs typeface="Arial" panose="020B0604020202020204" pitchFamily="34" charset="0"/>
              </a:rPr>
              <a:t>− 30</a:t>
            </a:r>
            <a:endParaRPr lang="en-GB" sz="2400" dirty="0">
              <a:solidFill>
                <a:srgbClr val="914E0E"/>
              </a:solidFill>
              <a:ea typeface="Myriad Pro Semibold" charset="0"/>
              <a:cs typeface="Myriad Pro Semibold" charset="0"/>
            </a:endParaRPr>
          </a:p>
        </p:txBody>
      </p:sp>
      <p:sp>
        <p:nvSpPr>
          <p:cNvPr id="8" name="TextBox 7">
            <a:extLst>
              <a:ext uri="{FF2B5EF4-FFF2-40B4-BE49-F238E27FC236}">
                <a16:creationId xmlns:a16="http://schemas.microsoft.com/office/drawing/2014/main" id="{363A5FA1-3520-44A2-B4AA-740E9670CF08}"/>
              </a:ext>
            </a:extLst>
          </p:cNvPr>
          <p:cNvSpPr txBox="1"/>
          <p:nvPr/>
        </p:nvSpPr>
        <p:spPr bwMode="auto">
          <a:xfrm>
            <a:off x="8053767" y="2756647"/>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4658F"/>
                </a:solidFill>
                <a:ea typeface="Myriad Pro Semibold" charset="0"/>
                <a:cs typeface="Myriad Pro Semibold" charset="0"/>
              </a:rPr>
              <a:t>= 78</a:t>
            </a:r>
          </a:p>
        </p:txBody>
      </p:sp>
      <p:sp>
        <p:nvSpPr>
          <p:cNvPr id="9" name="TextBox 8">
            <a:extLst>
              <a:ext uri="{FF2B5EF4-FFF2-40B4-BE49-F238E27FC236}">
                <a16:creationId xmlns:a16="http://schemas.microsoft.com/office/drawing/2014/main" id="{16679F72-E00D-43D7-9E97-5EDD6040E948}"/>
              </a:ext>
            </a:extLst>
          </p:cNvPr>
          <p:cNvSpPr txBox="1"/>
          <p:nvPr/>
        </p:nvSpPr>
        <p:spPr bwMode="auto">
          <a:xfrm>
            <a:off x="6963725" y="2756647"/>
            <a:ext cx="12105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4658F"/>
                </a:solidFill>
                <a:ea typeface="Myriad Pro Semibold" charset="0"/>
                <a:cs typeface="Myriad Pro Semibold" charset="0"/>
              </a:rPr>
              <a:t>98 </a:t>
            </a:r>
            <a:r>
              <a:rPr lang="en-GB" sz="2400" dirty="0">
                <a:solidFill>
                  <a:srgbClr val="04658F"/>
                </a:solidFill>
                <a:ea typeface="Myriad Pro Semibold" charset="0"/>
                <a:cs typeface="Arial" panose="020B0604020202020204" pitchFamily="34" charset="0"/>
              </a:rPr>
              <a:t>− 20</a:t>
            </a:r>
            <a:endParaRPr lang="en-GB" sz="2400" dirty="0">
              <a:solidFill>
                <a:srgbClr val="04658F"/>
              </a:solidFill>
              <a:ea typeface="Myriad Pro Semibold" charset="0"/>
              <a:cs typeface="Myriad Pro Semibold" charset="0"/>
            </a:endParaRPr>
          </a:p>
        </p:txBody>
      </p:sp>
      <p:sp>
        <p:nvSpPr>
          <p:cNvPr id="10" name="TextBox 9">
            <a:extLst>
              <a:ext uri="{FF2B5EF4-FFF2-40B4-BE49-F238E27FC236}">
                <a16:creationId xmlns:a16="http://schemas.microsoft.com/office/drawing/2014/main" id="{F610FF42-88DC-4D1D-B75C-2A2312FAA547}"/>
              </a:ext>
            </a:extLst>
          </p:cNvPr>
          <p:cNvSpPr txBox="1"/>
          <p:nvPr/>
        </p:nvSpPr>
        <p:spPr bwMode="auto">
          <a:xfrm>
            <a:off x="8053767" y="3619254"/>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914E0E"/>
                </a:solidFill>
                <a:ea typeface="Myriad Pro Semibold" charset="0"/>
                <a:cs typeface="Myriad Pro Semibold" charset="0"/>
              </a:rPr>
              <a:t>= 68</a:t>
            </a:r>
          </a:p>
        </p:txBody>
      </p:sp>
      <p:sp>
        <p:nvSpPr>
          <p:cNvPr id="5" name="Text Placeholder 4">
            <a:extLst>
              <a:ext uri="{FF2B5EF4-FFF2-40B4-BE49-F238E27FC236}">
                <a16:creationId xmlns:a16="http://schemas.microsoft.com/office/drawing/2014/main" id="{ED0C3196-0A10-46F9-9B8F-1791D7B10263}"/>
              </a:ext>
            </a:extLst>
          </p:cNvPr>
          <p:cNvSpPr>
            <a:spLocks noGrp="1"/>
          </p:cNvSpPr>
          <p:nvPr>
            <p:ph type="body" sz="quarter" idx="11"/>
          </p:nvPr>
        </p:nvSpPr>
        <p:spPr/>
        <p:txBody>
          <a:bodyPr/>
          <a:lstStyle/>
          <a:p>
            <a:pPr marL="0" indent="0">
              <a:buNone/>
            </a:pPr>
            <a:r>
              <a:rPr lang="en-GB" dirty="0"/>
              <a:t> </a:t>
            </a:r>
          </a:p>
        </p:txBody>
      </p:sp>
      <p:pic>
        <p:nvPicPr>
          <p:cNvPr id="12" name="Picture 11">
            <a:extLst>
              <a:ext uri="{FF2B5EF4-FFF2-40B4-BE49-F238E27FC236}">
                <a16:creationId xmlns:a16="http://schemas.microsoft.com/office/drawing/2014/main" id="{1AC44652-C835-4674-BACF-F6D22041BE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4334" y="3318981"/>
            <a:ext cx="6727396" cy="351230"/>
          </a:xfrm>
          <a:prstGeom prst="rect">
            <a:avLst/>
          </a:prstGeom>
        </p:spPr>
      </p:pic>
      <p:pic>
        <p:nvPicPr>
          <p:cNvPr id="16" name="Picture 15">
            <a:extLst>
              <a:ext uri="{FF2B5EF4-FFF2-40B4-BE49-F238E27FC236}">
                <a16:creationId xmlns:a16="http://schemas.microsoft.com/office/drawing/2014/main" id="{E0F5EFAA-B3A8-41CB-9405-3A83C08445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04944" y="2843470"/>
            <a:ext cx="253967" cy="475511"/>
          </a:xfrm>
          <a:prstGeom prst="rect">
            <a:avLst/>
          </a:prstGeom>
        </p:spPr>
      </p:pic>
      <p:pic>
        <p:nvPicPr>
          <p:cNvPr id="18" name="Picture 17" descr="A close up of a logo  Description generated with very high confidence">
            <a:extLst>
              <a:ext uri="{FF2B5EF4-FFF2-40B4-BE49-F238E27FC236}">
                <a16:creationId xmlns:a16="http://schemas.microsoft.com/office/drawing/2014/main" id="{3EE0E70B-5082-4EB9-AFDF-2E383E2BB6D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24555" y="2465207"/>
            <a:ext cx="5117146" cy="372844"/>
          </a:xfrm>
          <a:prstGeom prst="rect">
            <a:avLst/>
          </a:prstGeom>
        </p:spPr>
      </p:pic>
      <p:pic>
        <p:nvPicPr>
          <p:cNvPr id="22" name="Picture 21">
            <a:extLst>
              <a:ext uri="{FF2B5EF4-FFF2-40B4-BE49-F238E27FC236}">
                <a16:creationId xmlns:a16="http://schemas.microsoft.com/office/drawing/2014/main" id="{1118A85C-73A6-46C2-A882-A5D8B42DEC4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5841" y="3343342"/>
            <a:ext cx="253967" cy="632213"/>
          </a:xfrm>
          <a:prstGeom prst="rect">
            <a:avLst/>
          </a:prstGeom>
        </p:spPr>
      </p:pic>
      <p:pic>
        <p:nvPicPr>
          <p:cNvPr id="24" name="Picture 23">
            <a:extLst>
              <a:ext uri="{FF2B5EF4-FFF2-40B4-BE49-F238E27FC236}">
                <a16:creationId xmlns:a16="http://schemas.microsoft.com/office/drawing/2014/main" id="{6C364178-9720-461D-947B-68AC0D56556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83786" y="3871856"/>
            <a:ext cx="4457915" cy="497125"/>
          </a:xfrm>
          <a:prstGeom prst="rect">
            <a:avLst/>
          </a:prstGeom>
        </p:spPr>
      </p:pic>
      <p:pic>
        <p:nvPicPr>
          <p:cNvPr id="26" name="Picture 25">
            <a:extLst>
              <a:ext uri="{FF2B5EF4-FFF2-40B4-BE49-F238E27FC236}">
                <a16:creationId xmlns:a16="http://schemas.microsoft.com/office/drawing/2014/main" id="{52CB168C-8F9E-4CA2-A341-6E128E6080D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94357" y="3328261"/>
            <a:ext cx="189124" cy="340423"/>
          </a:xfrm>
          <a:prstGeom prst="rect">
            <a:avLst/>
          </a:prstGeom>
        </p:spPr>
      </p:pic>
      <p:pic>
        <p:nvPicPr>
          <p:cNvPr id="20" name="Picture 19">
            <a:extLst>
              <a:ext uri="{FF2B5EF4-FFF2-40B4-BE49-F238E27FC236}">
                <a16:creationId xmlns:a16="http://schemas.microsoft.com/office/drawing/2014/main" id="{2724681B-F62C-46BE-A3F4-25D45009B15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64166" y="3347372"/>
            <a:ext cx="253966" cy="475511"/>
          </a:xfrm>
          <a:prstGeom prst="rect">
            <a:avLst/>
          </a:prstGeom>
        </p:spPr>
      </p:pic>
      <p:sp>
        <p:nvSpPr>
          <p:cNvPr id="27" name="TextBox 26">
            <a:extLst>
              <a:ext uri="{FF2B5EF4-FFF2-40B4-BE49-F238E27FC236}">
                <a16:creationId xmlns:a16="http://schemas.microsoft.com/office/drawing/2014/main" id="{F8F78BA2-8533-453E-A19E-1BD9623B02AD}"/>
              </a:ext>
            </a:extLst>
          </p:cNvPr>
          <p:cNvSpPr txBox="1"/>
          <p:nvPr/>
        </p:nvSpPr>
        <p:spPr bwMode="auto">
          <a:xfrm>
            <a:off x="3962555" y="2144000"/>
            <a:ext cx="4411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dirty="0">
                <a:solidFill>
                  <a:srgbClr val="04658F"/>
                </a:solidFill>
                <a:ea typeface="Myriad Pro Semibold" charset="0"/>
                <a:cs typeface="Myriad Pro Semibold" charset="0"/>
              </a:rPr>
              <a:t>78</a:t>
            </a:r>
          </a:p>
        </p:txBody>
      </p:sp>
      <p:sp>
        <p:nvSpPr>
          <p:cNvPr id="28" name="TextBox 27">
            <a:extLst>
              <a:ext uri="{FF2B5EF4-FFF2-40B4-BE49-F238E27FC236}">
                <a16:creationId xmlns:a16="http://schemas.microsoft.com/office/drawing/2014/main" id="{CCC3228F-FDEE-44F5-B447-2DDA845A6561}"/>
              </a:ext>
            </a:extLst>
          </p:cNvPr>
          <p:cNvSpPr txBox="1"/>
          <p:nvPr/>
        </p:nvSpPr>
        <p:spPr bwMode="auto">
          <a:xfrm>
            <a:off x="4292170" y="4320063"/>
            <a:ext cx="4411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dirty="0">
                <a:solidFill>
                  <a:srgbClr val="914E0E"/>
                </a:solidFill>
                <a:ea typeface="Myriad Pro Semibold" charset="0"/>
                <a:cs typeface="Myriad Pro Semibold" charset="0"/>
              </a:rPr>
              <a:t>68</a:t>
            </a:r>
          </a:p>
        </p:txBody>
      </p:sp>
      <p:sp>
        <p:nvSpPr>
          <p:cNvPr id="3" name="Rectangle 2"/>
          <p:cNvSpPr/>
          <p:nvPr/>
        </p:nvSpPr>
        <p:spPr>
          <a:xfrm>
            <a:off x="158393" y="716844"/>
            <a:ext cx="8708700" cy="1477328"/>
          </a:xfrm>
          <a:prstGeom prst="rect">
            <a:avLst/>
          </a:prstGeom>
          <a:ln>
            <a:solidFill>
              <a:schemeClr val="tx1"/>
            </a:solidFill>
          </a:ln>
        </p:spPr>
        <p:txBody>
          <a:bodyPr wrap="square">
            <a:spAutoFit/>
          </a:bodyPr>
          <a:lstStyle/>
          <a:p>
            <a:pPr lvl="0"/>
            <a:r>
              <a:rPr lang="en-GB" dirty="0">
                <a:solidFill>
                  <a:prstClr val="black"/>
                </a:solidFill>
              </a:rPr>
              <a:t>Harvey is buying groceries. The bill is £98 but he thinks he has a voucher for £20 off so will only have to pay £78.</a:t>
            </a:r>
          </a:p>
          <a:p>
            <a:pPr lvl="0"/>
            <a:r>
              <a:rPr lang="en-GB" dirty="0">
                <a:solidFill>
                  <a:prstClr val="black"/>
                </a:solidFill>
              </a:rPr>
              <a:t>£98 - £20 = £78</a:t>
            </a:r>
          </a:p>
          <a:p>
            <a:pPr lvl="0"/>
            <a:r>
              <a:rPr lang="en-GB" dirty="0">
                <a:solidFill>
                  <a:prstClr val="black"/>
                </a:solidFill>
              </a:rPr>
              <a:t>Harvey’s voucher is actually worth £30. Is he going to pay more or less for his groceries?</a:t>
            </a:r>
          </a:p>
        </p:txBody>
      </p:sp>
    </p:spTree>
    <p:custDataLst>
      <p:tags r:id="rId1"/>
    </p:custDataLst>
    <p:extLst>
      <p:ext uri="{BB962C8B-B14F-4D97-AF65-F5344CB8AC3E}">
        <p14:creationId xmlns:p14="http://schemas.microsoft.com/office/powerpoint/2010/main" val="522322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xit" presetSubtype="0" fill="hold" nodeType="withEffect">
                                  <p:stCondLst>
                                    <p:cond delay="0"/>
                                  </p:stCondLst>
                                  <p:childTnLst>
                                    <p:animEffect transition="out" filter="fade">
                                      <p:cBhvr>
                                        <p:cTn id="35" dur="500"/>
                                        <p:tgtEl>
                                          <p:spTgt spid="26"/>
                                        </p:tgtEl>
                                      </p:cBhvr>
                                    </p:animEffect>
                                    <p:set>
                                      <p:cBhvr>
                                        <p:cTn id="36" dur="1" fill="hold">
                                          <p:stCondLst>
                                            <p:cond delay="499"/>
                                          </p:stCondLst>
                                        </p:cTn>
                                        <p:tgtEl>
                                          <p:spTgt spid="26"/>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right)">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DCC5E34-3E50-4783-96D5-3FAC124C6ABC}"/>
              </a:ext>
            </a:extLst>
          </p:cNvPr>
          <p:cNvSpPr>
            <a:spLocks noGrp="1"/>
          </p:cNvSpPr>
          <p:nvPr>
            <p:ph type="body" sz="quarter" idx="11"/>
          </p:nvPr>
        </p:nvSpPr>
        <p:spPr/>
        <p:txBody>
          <a:bodyPr/>
          <a:lstStyle/>
          <a:p>
            <a:pPr marL="0" indent="0">
              <a:buNone/>
            </a:pPr>
            <a:r>
              <a:rPr lang="en-GB" dirty="0"/>
              <a:t> </a:t>
            </a:r>
          </a:p>
        </p:txBody>
      </p:sp>
      <p:sp>
        <p:nvSpPr>
          <p:cNvPr id="3" name="TextBox 2"/>
          <p:cNvSpPr txBox="1"/>
          <p:nvPr/>
        </p:nvSpPr>
        <p:spPr bwMode="auto">
          <a:xfrm>
            <a:off x="728021" y="993603"/>
            <a:ext cx="3694891" cy="830997"/>
          </a:xfrm>
          <a:prstGeom prst="rect">
            <a:avLst/>
          </a:prstGeom>
          <a:ln/>
          <a:extLst>
            <a:ext uri="{FAA26D3D-D897-4be2-8F04-BA451C77F1D7}">
              <ma14:placeholder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ea typeface="Myriad Pro Semibold" charset="0"/>
                <a:cs typeface="Myriad Pro Semibold" charset="0"/>
              </a:rPr>
              <a:t>What’s the same?</a:t>
            </a:r>
          </a:p>
          <a:p>
            <a:pPr marL="457200" indent="-457200">
              <a:buClr>
                <a:srgbClr val="82CBDD"/>
              </a:buClr>
            </a:pPr>
            <a:r>
              <a:rPr lang="en-GB" sz="2400" dirty="0">
                <a:ea typeface="Myriad Pro Semibold" charset="0"/>
                <a:cs typeface="Myriad Pro Semibold" charset="0"/>
              </a:rPr>
              <a:t>What’s different?</a:t>
            </a:r>
          </a:p>
        </p:txBody>
      </p:sp>
      <p:pic>
        <p:nvPicPr>
          <p:cNvPr id="2" name="Picture 1">
            <a:extLst>
              <a:ext uri="{FF2B5EF4-FFF2-40B4-BE49-F238E27FC236}">
                <a16:creationId xmlns:a16="http://schemas.microsoft.com/office/drawing/2014/main" id="{E6EC8D37-59A9-4B45-B987-78A5B4638F19}"/>
              </a:ext>
            </a:extLst>
          </p:cNvPr>
          <p:cNvPicPr>
            <a:picLocks noChangeAspect="1"/>
          </p:cNvPicPr>
          <p:nvPr/>
        </p:nvPicPr>
        <p:blipFill>
          <a:blip r:embed="rId3"/>
          <a:stretch>
            <a:fillRect/>
          </a:stretch>
        </p:blipFill>
        <p:spPr>
          <a:xfrm>
            <a:off x="248477" y="2188203"/>
            <a:ext cx="8348870" cy="2265522"/>
          </a:xfrm>
          <a:prstGeom prst="rect">
            <a:avLst/>
          </a:prstGeom>
        </p:spPr>
      </p:pic>
    </p:spTree>
    <p:extLst>
      <p:ext uri="{BB962C8B-B14F-4D97-AF65-F5344CB8AC3E}">
        <p14:creationId xmlns:p14="http://schemas.microsoft.com/office/powerpoint/2010/main" val="3006382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FDD45BFA-737C-464D-ADC2-CCBDEBBFDC73}"/>
              </a:ext>
            </a:extLst>
          </p:cNvPr>
          <p:cNvSpPr>
            <a:spLocks noGrp="1"/>
          </p:cNvSpPr>
          <p:nvPr>
            <p:ph type="body" sz="quarter" idx="11"/>
          </p:nvPr>
        </p:nvSpPr>
        <p:spPr/>
        <p:txBody>
          <a:bodyPr/>
          <a:lstStyle/>
          <a:p>
            <a:pPr marL="0" indent="0">
              <a:buNone/>
            </a:pPr>
            <a:r>
              <a:rPr lang="en-GB" dirty="0"/>
              <a:t> </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9643" y="2428751"/>
            <a:ext cx="3194124" cy="11799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bwMode="auto">
          <a:xfrm>
            <a:off x="439786" y="1009934"/>
            <a:ext cx="3779287" cy="646331"/>
          </a:xfrm>
          <a:prstGeom prst="rect">
            <a:avLst/>
          </a:prstGeom>
          <a:ln/>
          <a:extLst>
            <a:ext uri="{FAA26D3D-D897-4be2-8F04-BA451C77F1D7}">
              <ma14:placeholderFlag xmlns="" xmlns:ma14="http://schemas.microsoft.com/office/mac/drawingml/2011/main" val="1"/>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dirty="0">
                <a:solidFill>
                  <a:srgbClr val="000000"/>
                </a:solidFill>
                <a:ea typeface="Myriad Pro Semibold" charset="0"/>
                <a:cs typeface="Myriad Pro Semibold" charset="0"/>
              </a:rPr>
              <a:t>How has the subtrahend changed?</a:t>
            </a:r>
          </a:p>
          <a:p>
            <a:pPr marL="457200" indent="-457200">
              <a:buClr>
                <a:srgbClr val="82CBDD"/>
              </a:buClr>
            </a:pPr>
            <a:r>
              <a:rPr lang="en-GB" dirty="0">
                <a:solidFill>
                  <a:srgbClr val="000000"/>
                </a:solidFill>
                <a:ea typeface="Myriad Pro Semibold" charset="0"/>
                <a:cs typeface="Myriad Pro Semibold" charset="0"/>
              </a:rPr>
              <a:t>How has the difference changed?</a:t>
            </a:r>
          </a:p>
        </p:txBody>
      </p:sp>
      <p:sp>
        <p:nvSpPr>
          <p:cNvPr id="4" name="TextBox 3"/>
          <p:cNvSpPr txBox="1"/>
          <p:nvPr/>
        </p:nvSpPr>
        <p:spPr bwMode="auto">
          <a:xfrm>
            <a:off x="206106" y="4947825"/>
            <a:ext cx="6567301" cy="64633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b="1" dirty="0">
                <a:ea typeface="Myriad Pro Semibold" charset="0"/>
                <a:cs typeface="Myriad Pro Semibold" charset="0"/>
              </a:rPr>
              <a:t>I’ve kept the minuend the same and added </a:t>
            </a:r>
            <a:r>
              <a:rPr lang="en-GB" b="1" dirty="0">
                <a:solidFill>
                  <a:srgbClr val="FF0000"/>
                </a:solidFill>
                <a:ea typeface="Myriad Pro Semibold" charset="0"/>
                <a:cs typeface="Myriad Pro Semibold" charset="0"/>
              </a:rPr>
              <a:t>… </a:t>
            </a:r>
            <a:r>
              <a:rPr lang="en-GB" b="1" dirty="0">
                <a:ea typeface="Myriad Pro Semibold" charset="0"/>
                <a:cs typeface="Myriad Pro Semibold" charset="0"/>
              </a:rPr>
              <a:t>to the subtrahend, so I must subtract </a:t>
            </a:r>
            <a:r>
              <a:rPr lang="en-GB" b="1" dirty="0">
                <a:solidFill>
                  <a:srgbClr val="FF0000"/>
                </a:solidFill>
                <a:ea typeface="Myriad Pro Semibold" charset="0"/>
                <a:cs typeface="Myriad Pro Semibold" charset="0"/>
              </a:rPr>
              <a:t>…. </a:t>
            </a:r>
            <a:r>
              <a:rPr lang="en-GB" b="1" dirty="0">
                <a:ea typeface="Myriad Pro Semibold" charset="0"/>
                <a:cs typeface="Myriad Pro Semibold" charset="0"/>
              </a:rPr>
              <a:t>from the difference.</a:t>
            </a:r>
          </a:p>
        </p:txBody>
      </p:sp>
      <p:sp>
        <p:nvSpPr>
          <p:cNvPr id="5" name="TextBox 4"/>
          <p:cNvSpPr txBox="1"/>
          <p:nvPr/>
        </p:nvSpPr>
        <p:spPr bwMode="auto">
          <a:xfrm>
            <a:off x="4240268" y="4907090"/>
            <a:ext cx="520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US" b="1" dirty="0">
                <a:solidFill>
                  <a:srgbClr val="FF0000"/>
                </a:solidFill>
                <a:latin typeface="Myriad Pro Semibold" charset="0"/>
                <a:ea typeface="Myriad Pro Semibold" charset="0"/>
                <a:cs typeface="Myriad Pro Semibold" charset="0"/>
              </a:rPr>
              <a:t>10</a:t>
            </a:r>
          </a:p>
        </p:txBody>
      </p:sp>
      <p:sp>
        <p:nvSpPr>
          <p:cNvPr id="7" name="TextBox 6"/>
          <p:cNvSpPr txBox="1"/>
          <p:nvPr/>
        </p:nvSpPr>
        <p:spPr bwMode="auto">
          <a:xfrm>
            <a:off x="2089399" y="5169976"/>
            <a:ext cx="520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US" b="1" dirty="0">
                <a:solidFill>
                  <a:srgbClr val="FF0000"/>
                </a:solidFill>
                <a:latin typeface="Myriad Pro Semibold" charset="0"/>
                <a:ea typeface="Myriad Pro Semibold" charset="0"/>
                <a:cs typeface="Myriad Pro Semibold" charset="0"/>
              </a:rPr>
              <a:t>10</a:t>
            </a:r>
          </a:p>
        </p:txBody>
      </p:sp>
      <p:pic>
        <p:nvPicPr>
          <p:cNvPr id="9" name="Picture 8">
            <a:extLst>
              <a:ext uri="{FF2B5EF4-FFF2-40B4-BE49-F238E27FC236}">
                <a16:creationId xmlns:a16="http://schemas.microsoft.com/office/drawing/2014/main" id="{7D637EE6-29FB-4EF1-8379-DB12CD7C856E}"/>
              </a:ext>
            </a:extLst>
          </p:cNvPr>
          <p:cNvPicPr>
            <a:picLocks noChangeAspect="1"/>
          </p:cNvPicPr>
          <p:nvPr/>
        </p:nvPicPr>
        <p:blipFill>
          <a:blip r:embed="rId5"/>
          <a:stretch>
            <a:fillRect/>
          </a:stretch>
        </p:blipFill>
        <p:spPr>
          <a:xfrm>
            <a:off x="415732" y="2109290"/>
            <a:ext cx="8030398" cy="2179103"/>
          </a:xfrm>
          <a:prstGeom prst="rect">
            <a:avLst/>
          </a:prstGeom>
        </p:spPr>
      </p:pic>
    </p:spTree>
    <p:custDataLst>
      <p:tags r:id="rId1"/>
    </p:custDataLst>
    <p:extLst>
      <p:ext uri="{BB962C8B-B14F-4D97-AF65-F5344CB8AC3E}">
        <p14:creationId xmlns:p14="http://schemas.microsoft.com/office/powerpoint/2010/main" val="237940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70543CB-1786-4C32-A241-AFE331DDAB4C}"/>
              </a:ext>
            </a:extLst>
          </p:cNvPr>
          <p:cNvSpPr>
            <a:spLocks noGrp="1"/>
          </p:cNvSpPr>
          <p:nvPr>
            <p:ph type="body" sz="quarter" idx="11"/>
          </p:nvPr>
        </p:nvSpPr>
        <p:spPr/>
        <p:txBody>
          <a:bodyPr/>
          <a:lstStyle/>
          <a:p>
            <a:pPr marL="0" indent="0">
              <a:buNone/>
            </a:pPr>
            <a:r>
              <a:rPr lang="en-GB" dirty="0"/>
              <a:t> </a:t>
            </a:r>
          </a:p>
        </p:txBody>
      </p:sp>
      <p:grpSp>
        <p:nvGrpSpPr>
          <p:cNvPr id="56" name="Group 55">
            <a:extLst>
              <a:ext uri="{FF2B5EF4-FFF2-40B4-BE49-F238E27FC236}">
                <a16:creationId xmlns:a16="http://schemas.microsoft.com/office/drawing/2014/main" id="{D9D188F5-986B-4D7D-B82F-7CCE13211665}"/>
              </a:ext>
            </a:extLst>
          </p:cNvPr>
          <p:cNvGrpSpPr/>
          <p:nvPr/>
        </p:nvGrpSpPr>
        <p:grpSpPr>
          <a:xfrm>
            <a:off x="2536764" y="5357940"/>
            <a:ext cx="4107388" cy="461665"/>
            <a:chOff x="2536764" y="5357940"/>
            <a:chExt cx="4107388" cy="461665"/>
          </a:xfrm>
        </p:grpSpPr>
        <p:grpSp>
          <p:nvGrpSpPr>
            <p:cNvPr id="7" name="Group 6">
              <a:extLst>
                <a:ext uri="{FF2B5EF4-FFF2-40B4-BE49-F238E27FC236}">
                  <a16:creationId xmlns:a16="http://schemas.microsoft.com/office/drawing/2014/main" id="{E01F992A-4581-4EE5-8E93-FD778E354115}"/>
                </a:ext>
              </a:extLst>
            </p:cNvPr>
            <p:cNvGrpSpPr/>
            <p:nvPr/>
          </p:nvGrpSpPr>
          <p:grpSpPr>
            <a:xfrm>
              <a:off x="2536764" y="5357940"/>
              <a:ext cx="2401014" cy="461665"/>
              <a:chOff x="2536764" y="5763582"/>
              <a:chExt cx="2401014" cy="461665"/>
            </a:xfrm>
          </p:grpSpPr>
          <p:sp>
            <p:nvSpPr>
              <p:cNvPr id="8" name="TextBox 7">
                <a:extLst>
                  <a:ext uri="{FF2B5EF4-FFF2-40B4-BE49-F238E27FC236}">
                    <a16:creationId xmlns:a16="http://schemas.microsoft.com/office/drawing/2014/main" id="{4D87A505-1E7F-4B4D-8E74-4CFC65C344EE}"/>
                  </a:ext>
                </a:extLst>
              </p:cNvPr>
              <p:cNvSpPr txBox="1"/>
              <p:nvPr/>
            </p:nvSpPr>
            <p:spPr bwMode="auto">
              <a:xfrm>
                <a:off x="3549594" y="576358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Arial" panose="020B0604020202020204" pitchFamily="34" charset="0"/>
                  </a:rPr>
                  <a:t>−</a:t>
                </a:r>
                <a:endParaRPr lang="en-GB" sz="2400" dirty="0">
                  <a:solidFill>
                    <a:srgbClr val="000000"/>
                  </a:solidFill>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DC28E995-B135-410F-BC3D-E401022337BE}"/>
                  </a:ext>
                </a:extLst>
              </p:cNvPr>
              <p:cNvSpPr txBox="1"/>
              <p:nvPr/>
            </p:nvSpPr>
            <p:spPr bwMode="auto">
              <a:xfrm>
                <a:off x="4410068" y="5763582"/>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Myriad Pro Semibold" charset="0"/>
                  </a:rPr>
                  <a:t>30</a:t>
                </a:r>
              </a:p>
            </p:txBody>
          </p:sp>
          <p:sp>
            <p:nvSpPr>
              <p:cNvPr id="10" name="TextBox 9">
                <a:extLst>
                  <a:ext uri="{FF2B5EF4-FFF2-40B4-BE49-F238E27FC236}">
                    <a16:creationId xmlns:a16="http://schemas.microsoft.com/office/drawing/2014/main" id="{69263AF2-789D-4120-A5E3-1218411E06E3}"/>
                  </a:ext>
                </a:extLst>
              </p:cNvPr>
              <p:cNvSpPr txBox="1"/>
              <p:nvPr/>
            </p:nvSpPr>
            <p:spPr bwMode="auto">
              <a:xfrm>
                <a:off x="2536764" y="5763582"/>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Myriad Pro Semibold" charset="0"/>
                  </a:rPr>
                  <a:t>98</a:t>
                </a:r>
              </a:p>
            </p:txBody>
          </p:sp>
        </p:grpSp>
        <p:grpSp>
          <p:nvGrpSpPr>
            <p:cNvPr id="11" name="Group 10">
              <a:extLst>
                <a:ext uri="{FF2B5EF4-FFF2-40B4-BE49-F238E27FC236}">
                  <a16:creationId xmlns:a16="http://schemas.microsoft.com/office/drawing/2014/main" id="{EA7C5E39-2D63-41C7-B869-C1500443DA07}"/>
                </a:ext>
              </a:extLst>
            </p:cNvPr>
            <p:cNvGrpSpPr/>
            <p:nvPr/>
          </p:nvGrpSpPr>
          <p:grpSpPr>
            <a:xfrm>
              <a:off x="5318690" y="5357940"/>
              <a:ext cx="1325462" cy="461665"/>
              <a:chOff x="5318690" y="5763582"/>
              <a:chExt cx="1325462" cy="461665"/>
            </a:xfrm>
          </p:grpSpPr>
          <p:sp>
            <p:nvSpPr>
              <p:cNvPr id="12" name="TextBox 11">
                <a:extLst>
                  <a:ext uri="{FF2B5EF4-FFF2-40B4-BE49-F238E27FC236}">
                    <a16:creationId xmlns:a16="http://schemas.microsoft.com/office/drawing/2014/main" id="{74AAA0D7-5F63-44A6-B647-BDB5510125A3}"/>
                  </a:ext>
                </a:extLst>
              </p:cNvPr>
              <p:cNvSpPr txBox="1"/>
              <p:nvPr/>
            </p:nvSpPr>
            <p:spPr bwMode="auto">
              <a:xfrm>
                <a:off x="6116442" y="5763582"/>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Myriad Pro Semibold" charset="0"/>
                  </a:rPr>
                  <a:t>68</a:t>
                </a:r>
              </a:p>
            </p:txBody>
          </p:sp>
          <p:sp>
            <p:nvSpPr>
              <p:cNvPr id="13" name="TextBox 12">
                <a:extLst>
                  <a:ext uri="{FF2B5EF4-FFF2-40B4-BE49-F238E27FC236}">
                    <a16:creationId xmlns:a16="http://schemas.microsoft.com/office/drawing/2014/main" id="{81A5F4B4-D3C2-4FE5-888A-26C9BFA6B4BC}"/>
                  </a:ext>
                </a:extLst>
              </p:cNvPr>
              <p:cNvSpPr txBox="1"/>
              <p:nvPr/>
            </p:nvSpPr>
            <p:spPr bwMode="auto">
              <a:xfrm>
                <a:off x="5318690" y="576358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a:t>
                </a:r>
              </a:p>
            </p:txBody>
          </p:sp>
        </p:grpSp>
      </p:grpSp>
      <p:grpSp>
        <p:nvGrpSpPr>
          <p:cNvPr id="55" name="Group 54">
            <a:extLst>
              <a:ext uri="{FF2B5EF4-FFF2-40B4-BE49-F238E27FC236}">
                <a16:creationId xmlns:a16="http://schemas.microsoft.com/office/drawing/2014/main" id="{0CDA2825-2D3C-41AE-A19F-55C4C46183D8}"/>
              </a:ext>
            </a:extLst>
          </p:cNvPr>
          <p:cNvGrpSpPr/>
          <p:nvPr/>
        </p:nvGrpSpPr>
        <p:grpSpPr>
          <a:xfrm>
            <a:off x="2525542" y="3429000"/>
            <a:ext cx="4118610" cy="461665"/>
            <a:chOff x="2525542" y="3429000"/>
            <a:chExt cx="4118610" cy="461665"/>
          </a:xfrm>
        </p:grpSpPr>
        <p:grpSp>
          <p:nvGrpSpPr>
            <p:cNvPr id="14" name="Group 13">
              <a:extLst>
                <a:ext uri="{FF2B5EF4-FFF2-40B4-BE49-F238E27FC236}">
                  <a16:creationId xmlns:a16="http://schemas.microsoft.com/office/drawing/2014/main" id="{DF71A2CB-13AF-4C63-9337-D4E00E7ED96A}"/>
                </a:ext>
              </a:extLst>
            </p:cNvPr>
            <p:cNvGrpSpPr/>
            <p:nvPr/>
          </p:nvGrpSpPr>
          <p:grpSpPr>
            <a:xfrm>
              <a:off x="5318690" y="3429000"/>
              <a:ext cx="1325462" cy="461665"/>
              <a:chOff x="5318690" y="3834642"/>
              <a:chExt cx="1325462" cy="461665"/>
            </a:xfrm>
          </p:grpSpPr>
          <p:sp>
            <p:nvSpPr>
              <p:cNvPr id="15" name="TextBox 14">
                <a:extLst>
                  <a:ext uri="{FF2B5EF4-FFF2-40B4-BE49-F238E27FC236}">
                    <a16:creationId xmlns:a16="http://schemas.microsoft.com/office/drawing/2014/main" id="{A9D77ECB-C3CA-450C-82D3-415135461E99}"/>
                  </a:ext>
                </a:extLst>
              </p:cNvPr>
              <p:cNvSpPr txBox="1"/>
              <p:nvPr/>
            </p:nvSpPr>
            <p:spPr bwMode="auto">
              <a:xfrm>
                <a:off x="6116442" y="3834642"/>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Myriad Pro Semibold" charset="0"/>
                  </a:rPr>
                  <a:t>78</a:t>
                </a:r>
              </a:p>
            </p:txBody>
          </p:sp>
          <p:sp>
            <p:nvSpPr>
              <p:cNvPr id="16" name="TextBox 15">
                <a:extLst>
                  <a:ext uri="{FF2B5EF4-FFF2-40B4-BE49-F238E27FC236}">
                    <a16:creationId xmlns:a16="http://schemas.microsoft.com/office/drawing/2014/main" id="{0AF0B8BF-3866-4E61-AA3E-4E35A5E632FA}"/>
                  </a:ext>
                </a:extLst>
              </p:cNvPr>
              <p:cNvSpPr txBox="1"/>
              <p:nvPr/>
            </p:nvSpPr>
            <p:spPr bwMode="auto">
              <a:xfrm>
                <a:off x="5318690"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a:t>
                </a:r>
              </a:p>
            </p:txBody>
          </p:sp>
        </p:grpSp>
        <p:grpSp>
          <p:nvGrpSpPr>
            <p:cNvPr id="17" name="Group 16">
              <a:extLst>
                <a:ext uri="{FF2B5EF4-FFF2-40B4-BE49-F238E27FC236}">
                  <a16:creationId xmlns:a16="http://schemas.microsoft.com/office/drawing/2014/main" id="{26641F6E-9C8B-4B59-9286-906A5A404DCE}"/>
                </a:ext>
              </a:extLst>
            </p:cNvPr>
            <p:cNvGrpSpPr/>
            <p:nvPr/>
          </p:nvGrpSpPr>
          <p:grpSpPr>
            <a:xfrm>
              <a:off x="2525542" y="3429000"/>
              <a:ext cx="2423457" cy="461665"/>
              <a:chOff x="2525542" y="3834642"/>
              <a:chExt cx="2423457" cy="461665"/>
            </a:xfrm>
          </p:grpSpPr>
          <p:sp>
            <p:nvSpPr>
              <p:cNvPr id="18" name="TextBox 17">
                <a:extLst>
                  <a:ext uri="{FF2B5EF4-FFF2-40B4-BE49-F238E27FC236}">
                    <a16:creationId xmlns:a16="http://schemas.microsoft.com/office/drawing/2014/main" id="{92B43D07-7699-464D-BD85-D56B4F20BF92}"/>
                  </a:ext>
                </a:extLst>
              </p:cNvPr>
              <p:cNvSpPr txBox="1"/>
              <p:nvPr/>
            </p:nvSpPr>
            <p:spPr bwMode="auto">
              <a:xfrm>
                <a:off x="2525542" y="3834642"/>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Myriad Pro Semibold" charset="0"/>
                  </a:rPr>
                  <a:t>98</a:t>
                </a:r>
              </a:p>
            </p:txBody>
          </p:sp>
          <p:sp>
            <p:nvSpPr>
              <p:cNvPr id="19" name="TextBox 18">
                <a:extLst>
                  <a:ext uri="{FF2B5EF4-FFF2-40B4-BE49-F238E27FC236}">
                    <a16:creationId xmlns:a16="http://schemas.microsoft.com/office/drawing/2014/main" id="{CE17B8C4-0C50-48AD-A1C6-7554461E5DDC}"/>
                  </a:ext>
                </a:extLst>
              </p:cNvPr>
              <p:cNvSpPr txBox="1"/>
              <p:nvPr/>
            </p:nvSpPr>
            <p:spPr bwMode="auto">
              <a:xfrm>
                <a:off x="4421289" y="3834642"/>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Myriad Pro Semibold" charset="0"/>
                  </a:rPr>
                  <a:t>20</a:t>
                </a:r>
              </a:p>
            </p:txBody>
          </p:sp>
          <p:sp>
            <p:nvSpPr>
              <p:cNvPr id="20" name="TextBox 19">
                <a:extLst>
                  <a:ext uri="{FF2B5EF4-FFF2-40B4-BE49-F238E27FC236}">
                    <a16:creationId xmlns:a16="http://schemas.microsoft.com/office/drawing/2014/main" id="{F79C551A-7301-41A5-984F-921CBDE23AA5}"/>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Arial" panose="020B0604020202020204" pitchFamily="34" charset="0"/>
                  </a:rPr>
                  <a:t>−</a:t>
                </a:r>
                <a:endParaRPr lang="en-GB" sz="2400" dirty="0">
                  <a:solidFill>
                    <a:srgbClr val="000000"/>
                  </a:solidFill>
                  <a:latin typeface="Myriad Pro Semibold"/>
                  <a:ea typeface="Myriad Pro Semibold" charset="0"/>
                  <a:cs typeface="Myriad Pro Semibold" charset="0"/>
                </a:endParaRPr>
              </a:p>
            </p:txBody>
          </p:sp>
        </p:grpSp>
      </p:grpSp>
      <p:sp>
        <p:nvSpPr>
          <p:cNvPr id="21" name="TextBox 20">
            <a:extLst>
              <a:ext uri="{FF2B5EF4-FFF2-40B4-BE49-F238E27FC236}">
                <a16:creationId xmlns:a16="http://schemas.microsoft.com/office/drawing/2014/main" id="{91B8AC16-4147-49BE-992C-1DCB1AA1CE20}"/>
              </a:ext>
            </a:extLst>
          </p:cNvPr>
          <p:cNvSpPr txBox="1"/>
          <p:nvPr/>
        </p:nvSpPr>
        <p:spPr bwMode="auto">
          <a:xfrm>
            <a:off x="3903552" y="4394763"/>
            <a:ext cx="7665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FF0000"/>
                </a:solidFill>
                <a:latin typeface="Comic Sans MS" panose="030F0702030302020204" pitchFamily="66" charset="0"/>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a:t>
            </a:r>
            <a:r>
              <a:rPr lang="en-GB" sz="2400" dirty="0">
                <a:solidFill>
                  <a:srgbClr val="959595"/>
                </a:solidFill>
                <a:ea typeface="Myriad Pro Semibold" charset="0"/>
                <a:cs typeface="Arial" panose="020B0604020202020204" pitchFamily="34" charset="0"/>
              </a:rPr>
              <a:t>10</a:t>
            </a:r>
            <a:endParaRPr lang="en-GB" sz="2400" dirty="0">
              <a:solidFill>
                <a:srgbClr val="959595"/>
              </a:solidFill>
              <a:ea typeface="Myriad Pro Semibold" charset="0"/>
              <a:cs typeface="Myriad Pro Semibold" charset="0"/>
            </a:endParaRPr>
          </a:p>
        </p:txBody>
      </p:sp>
      <p:sp>
        <p:nvSpPr>
          <p:cNvPr id="22" name="TextBox 21">
            <a:extLst>
              <a:ext uri="{FF2B5EF4-FFF2-40B4-BE49-F238E27FC236}">
                <a16:creationId xmlns:a16="http://schemas.microsoft.com/office/drawing/2014/main" id="{35EABC5E-58DA-40F2-A787-52F20898D7F2}"/>
              </a:ext>
            </a:extLst>
          </p:cNvPr>
          <p:cNvSpPr txBox="1"/>
          <p:nvPr/>
        </p:nvSpPr>
        <p:spPr bwMode="auto">
          <a:xfrm>
            <a:off x="6355450" y="4394763"/>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FF0000"/>
                </a:solidFill>
                <a:ea typeface="Myriad Pro Semibold" charset="0"/>
                <a:cs typeface="Arial" panose="020B0604020202020204" pitchFamily="34" charset="0"/>
              </a:rPr>
              <a:t>−</a:t>
            </a:r>
            <a:r>
              <a:rPr lang="en-GB" sz="2400" dirty="0">
                <a:solidFill>
                  <a:srgbClr val="959595"/>
                </a:solidFill>
                <a:latin typeface="Comic Sans MS" panose="030F0702030302020204" pitchFamily="66" charset="0"/>
                <a:ea typeface="Myriad Pro Semibold" charset="0"/>
                <a:cs typeface="Arial" panose="020B0604020202020204" pitchFamily="34" charset="0"/>
              </a:rPr>
              <a:t> </a:t>
            </a:r>
            <a:r>
              <a:rPr lang="en-GB" sz="2400" dirty="0">
                <a:solidFill>
                  <a:srgbClr val="959595"/>
                </a:solidFill>
                <a:ea typeface="Myriad Pro Semibold" charset="0"/>
                <a:cs typeface="Arial" panose="020B0604020202020204" pitchFamily="34" charset="0"/>
              </a:rPr>
              <a:t>10</a:t>
            </a:r>
            <a:endParaRPr lang="en-GB" sz="2400" dirty="0">
              <a:solidFill>
                <a:srgbClr val="959595"/>
              </a:solidFill>
              <a:ea typeface="Myriad Pro Semibold" charset="0"/>
              <a:cs typeface="Myriad Pro Semibold" charset="0"/>
            </a:endParaRPr>
          </a:p>
        </p:txBody>
      </p:sp>
      <p:pic>
        <p:nvPicPr>
          <p:cNvPr id="23" name="Picture 22" descr="A close up of a logo  Description generated with high confidence">
            <a:extLst>
              <a:ext uri="{FF2B5EF4-FFF2-40B4-BE49-F238E27FC236}">
                <a16:creationId xmlns:a16="http://schemas.microsoft.com/office/drawing/2014/main" id="{BBBEC8E9-361A-42C1-8D5E-C18DDEF04A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6351" y="3930160"/>
            <a:ext cx="194527" cy="1390870"/>
          </a:xfrm>
          <a:prstGeom prst="rect">
            <a:avLst/>
          </a:prstGeom>
        </p:spPr>
      </p:pic>
      <p:pic>
        <p:nvPicPr>
          <p:cNvPr id="24" name="Picture 23" descr="A close up of a logo  Description generated with high confidence">
            <a:extLst>
              <a:ext uri="{FF2B5EF4-FFF2-40B4-BE49-F238E27FC236}">
                <a16:creationId xmlns:a16="http://schemas.microsoft.com/office/drawing/2014/main" id="{1594AB88-824F-41B7-8CA8-DD0EA87CE4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617" y="3928867"/>
            <a:ext cx="194527" cy="1390870"/>
          </a:xfrm>
          <a:prstGeom prst="rect">
            <a:avLst/>
          </a:prstGeom>
        </p:spPr>
      </p:pic>
      <p:sp>
        <p:nvSpPr>
          <p:cNvPr id="27" name="Rectangle 26">
            <a:extLst>
              <a:ext uri="{FF2B5EF4-FFF2-40B4-BE49-F238E27FC236}">
                <a16:creationId xmlns:a16="http://schemas.microsoft.com/office/drawing/2014/main" id="{F3D34E24-B867-4862-B2D9-3113FE3027C9}"/>
              </a:ext>
            </a:extLst>
          </p:cNvPr>
          <p:cNvSpPr/>
          <p:nvPr/>
        </p:nvSpPr>
        <p:spPr bwMode="auto">
          <a:xfrm>
            <a:off x="1654175" y="1407140"/>
            <a:ext cx="5760000" cy="630000"/>
          </a:xfrm>
          <a:prstGeom prst="rect">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endParaRPr>
          </a:p>
        </p:txBody>
      </p:sp>
      <p:sp>
        <p:nvSpPr>
          <p:cNvPr id="29" name="Rectangle 28">
            <a:extLst>
              <a:ext uri="{FF2B5EF4-FFF2-40B4-BE49-F238E27FC236}">
                <a16:creationId xmlns:a16="http://schemas.microsoft.com/office/drawing/2014/main" id="{F11F9B6A-8227-4D8F-8269-88D226817F17}"/>
              </a:ext>
            </a:extLst>
          </p:cNvPr>
          <p:cNvSpPr/>
          <p:nvPr/>
        </p:nvSpPr>
        <p:spPr bwMode="auto">
          <a:xfrm>
            <a:off x="2827775" y="2038186"/>
            <a:ext cx="4586400" cy="630000"/>
          </a:xfrm>
          <a:prstGeom prst="rect">
            <a:avLst/>
          </a:prstGeom>
          <a:solidFill>
            <a:srgbClr val="80C8DA"/>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endParaRPr>
          </a:p>
        </p:txBody>
      </p:sp>
      <p:sp>
        <p:nvSpPr>
          <p:cNvPr id="32" name="Rectangle 31">
            <a:extLst>
              <a:ext uri="{FF2B5EF4-FFF2-40B4-BE49-F238E27FC236}">
                <a16:creationId xmlns:a16="http://schemas.microsoft.com/office/drawing/2014/main" id="{79F17C14-5F7F-433D-8A47-2C783E904D47}"/>
              </a:ext>
            </a:extLst>
          </p:cNvPr>
          <p:cNvSpPr/>
          <p:nvPr/>
        </p:nvSpPr>
        <p:spPr bwMode="auto">
          <a:xfrm>
            <a:off x="1654175" y="2038186"/>
            <a:ext cx="1173600" cy="630000"/>
          </a:xfrm>
          <a:prstGeom prst="rect">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endParaRPr>
          </a:p>
        </p:txBody>
      </p:sp>
      <p:sp>
        <p:nvSpPr>
          <p:cNvPr id="33" name="Rectangle 32">
            <a:extLst>
              <a:ext uri="{FF2B5EF4-FFF2-40B4-BE49-F238E27FC236}">
                <a16:creationId xmlns:a16="http://schemas.microsoft.com/office/drawing/2014/main" id="{6B81004D-E75E-42FF-90E8-9F5D5660B2E8}"/>
              </a:ext>
            </a:extLst>
          </p:cNvPr>
          <p:cNvSpPr/>
          <p:nvPr/>
        </p:nvSpPr>
        <p:spPr bwMode="auto">
          <a:xfrm>
            <a:off x="1654175" y="2038186"/>
            <a:ext cx="5760000" cy="630000"/>
          </a:xfrm>
          <a:prstGeom prst="rect">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endParaRPr>
          </a:p>
        </p:txBody>
      </p:sp>
      <p:cxnSp>
        <p:nvCxnSpPr>
          <p:cNvPr id="35" name="Straight Connector 34">
            <a:extLst>
              <a:ext uri="{FF2B5EF4-FFF2-40B4-BE49-F238E27FC236}">
                <a16:creationId xmlns:a16="http://schemas.microsoft.com/office/drawing/2014/main" id="{1E453C27-939F-439E-891A-77D697AF6E31}"/>
              </a:ext>
            </a:extLst>
          </p:cNvPr>
          <p:cNvCxnSpPr/>
          <p:nvPr/>
        </p:nvCxnSpPr>
        <p:spPr bwMode="auto">
          <a:xfrm>
            <a:off x="2821540" y="2038186"/>
            <a:ext cx="0" cy="630000"/>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Rectangle 38">
            <a:extLst>
              <a:ext uri="{FF2B5EF4-FFF2-40B4-BE49-F238E27FC236}">
                <a16:creationId xmlns:a16="http://schemas.microsoft.com/office/drawing/2014/main" id="{1A566753-FD5C-4A1A-8731-223D7CA8AF1D}"/>
              </a:ext>
            </a:extLst>
          </p:cNvPr>
          <p:cNvSpPr/>
          <p:nvPr/>
        </p:nvSpPr>
        <p:spPr bwMode="auto">
          <a:xfrm>
            <a:off x="274194" y="2037139"/>
            <a:ext cx="1364211" cy="630475"/>
          </a:xfrm>
          <a:prstGeom prst="rect">
            <a:avLst/>
          </a:prstGeom>
          <a:solidFill>
            <a:schemeClr val="bg1"/>
          </a:solidFill>
          <a:ln w="2857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endParaRPr>
          </a:p>
        </p:txBody>
      </p:sp>
      <p:sp>
        <p:nvSpPr>
          <p:cNvPr id="41" name="TextBox 40">
            <a:extLst>
              <a:ext uri="{FF2B5EF4-FFF2-40B4-BE49-F238E27FC236}">
                <a16:creationId xmlns:a16="http://schemas.microsoft.com/office/drawing/2014/main" id="{2BB4819C-723D-4FBA-BBDB-7286777E6BA1}"/>
              </a:ext>
            </a:extLst>
          </p:cNvPr>
          <p:cNvSpPr txBox="1"/>
          <p:nvPr/>
        </p:nvSpPr>
        <p:spPr bwMode="auto">
          <a:xfrm>
            <a:off x="4397437" y="1489889"/>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Myriad Pro Semibold" charset="0"/>
              </a:rPr>
              <a:t>98</a:t>
            </a:r>
          </a:p>
        </p:txBody>
      </p:sp>
      <p:sp>
        <p:nvSpPr>
          <p:cNvPr id="45" name="TextBox 44">
            <a:extLst>
              <a:ext uri="{FF2B5EF4-FFF2-40B4-BE49-F238E27FC236}">
                <a16:creationId xmlns:a16="http://schemas.microsoft.com/office/drawing/2014/main" id="{4D3729BA-D96D-4A3F-BED7-4015D949C99E}"/>
              </a:ext>
            </a:extLst>
          </p:cNvPr>
          <p:cNvSpPr txBox="1"/>
          <p:nvPr/>
        </p:nvSpPr>
        <p:spPr bwMode="auto">
          <a:xfrm>
            <a:off x="4857120" y="2122345"/>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Myriad Pro Semibold" charset="0"/>
              </a:rPr>
              <a:t>78</a:t>
            </a:r>
          </a:p>
        </p:txBody>
      </p:sp>
      <p:sp>
        <p:nvSpPr>
          <p:cNvPr id="46" name="TextBox 45">
            <a:extLst>
              <a:ext uri="{FF2B5EF4-FFF2-40B4-BE49-F238E27FC236}">
                <a16:creationId xmlns:a16="http://schemas.microsoft.com/office/drawing/2014/main" id="{6AF07A92-84ED-4550-AE84-A715649406E4}"/>
              </a:ext>
            </a:extLst>
          </p:cNvPr>
          <p:cNvSpPr txBox="1"/>
          <p:nvPr/>
        </p:nvSpPr>
        <p:spPr bwMode="auto">
          <a:xfrm>
            <a:off x="1977120" y="2122345"/>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Myriad Pro Semibold" charset="0"/>
              </a:rPr>
              <a:t>20</a:t>
            </a:r>
          </a:p>
        </p:txBody>
      </p:sp>
      <p:sp>
        <p:nvSpPr>
          <p:cNvPr id="47" name="TextBox 46">
            <a:extLst>
              <a:ext uri="{FF2B5EF4-FFF2-40B4-BE49-F238E27FC236}">
                <a16:creationId xmlns:a16="http://schemas.microsoft.com/office/drawing/2014/main" id="{81BFDD52-FC7D-4C21-B5D8-57A597957D4C}"/>
              </a:ext>
            </a:extLst>
          </p:cNvPr>
          <p:cNvSpPr txBox="1"/>
          <p:nvPr/>
        </p:nvSpPr>
        <p:spPr bwMode="auto">
          <a:xfrm>
            <a:off x="2412835" y="2122345"/>
            <a:ext cx="7777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 </a:t>
            </a:r>
            <a:r>
              <a:rPr lang="en-GB" sz="2400" dirty="0">
                <a:solidFill>
                  <a:srgbClr val="000000"/>
                </a:solidFill>
                <a:ea typeface="Myriad Pro Semibold" charset="0"/>
                <a:cs typeface="Myriad Pro Semibold" charset="0"/>
              </a:rPr>
              <a:t>10</a:t>
            </a:r>
          </a:p>
        </p:txBody>
      </p:sp>
      <p:sp>
        <p:nvSpPr>
          <p:cNvPr id="48" name="TextBox 47">
            <a:extLst>
              <a:ext uri="{FF2B5EF4-FFF2-40B4-BE49-F238E27FC236}">
                <a16:creationId xmlns:a16="http://schemas.microsoft.com/office/drawing/2014/main" id="{F4C4E0EA-4EE7-4151-B355-FE31FF81B43C}"/>
              </a:ext>
            </a:extLst>
          </p:cNvPr>
          <p:cNvSpPr txBox="1"/>
          <p:nvPr/>
        </p:nvSpPr>
        <p:spPr bwMode="auto">
          <a:xfrm>
            <a:off x="5269443" y="2122345"/>
            <a:ext cx="7922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Arial" panose="020B0604020202020204" pitchFamily="34" charset="0"/>
              </a:rPr>
              <a:t>−</a:t>
            </a:r>
            <a:r>
              <a:rPr lang="en-GB" sz="2400" dirty="0">
                <a:solidFill>
                  <a:srgbClr val="000000"/>
                </a:solidFill>
                <a:ea typeface="Myriad Pro Semibold" charset="0"/>
                <a:cs typeface="Myriad Pro Semibold" charset="0"/>
              </a:rPr>
              <a:t> 10</a:t>
            </a:r>
          </a:p>
        </p:txBody>
      </p:sp>
      <p:sp>
        <p:nvSpPr>
          <p:cNvPr id="49" name="TextBox 48">
            <a:extLst>
              <a:ext uri="{FF2B5EF4-FFF2-40B4-BE49-F238E27FC236}">
                <a16:creationId xmlns:a16="http://schemas.microsoft.com/office/drawing/2014/main" id="{005EAC7C-9757-4241-833A-BA00694F5AEA}"/>
              </a:ext>
            </a:extLst>
          </p:cNvPr>
          <p:cNvSpPr txBox="1"/>
          <p:nvPr/>
        </p:nvSpPr>
        <p:spPr bwMode="auto">
          <a:xfrm>
            <a:off x="2270468" y="2122345"/>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Myriad Pro Semibold" charset="0"/>
              </a:rPr>
              <a:t>30</a:t>
            </a:r>
          </a:p>
        </p:txBody>
      </p:sp>
      <p:sp>
        <p:nvSpPr>
          <p:cNvPr id="50" name="TextBox 49">
            <a:extLst>
              <a:ext uri="{FF2B5EF4-FFF2-40B4-BE49-F238E27FC236}">
                <a16:creationId xmlns:a16="http://schemas.microsoft.com/office/drawing/2014/main" id="{D3448B0E-84F8-4AB7-B6D0-994BDCFDFD84}"/>
              </a:ext>
            </a:extLst>
          </p:cNvPr>
          <p:cNvSpPr txBox="1"/>
          <p:nvPr/>
        </p:nvSpPr>
        <p:spPr bwMode="auto">
          <a:xfrm>
            <a:off x="5150468" y="2122345"/>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Myriad Pro Semibold" charset="0"/>
              </a:rPr>
              <a:t>68</a:t>
            </a:r>
          </a:p>
        </p:txBody>
      </p:sp>
    </p:spTree>
    <p:custDataLst>
      <p:tags r:id="rId1"/>
    </p:custDataLst>
    <p:extLst>
      <p:ext uri="{BB962C8B-B14F-4D97-AF65-F5344CB8AC3E}">
        <p14:creationId xmlns:p14="http://schemas.microsoft.com/office/powerpoint/2010/main" val="1340412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fill="hold" nodeType="clickEffect">
                                  <p:stCondLst>
                                    <p:cond delay="0"/>
                                  </p:stCondLst>
                                  <p:childTnLst>
                                    <p:animMotion origin="layout" path="M 3.05556E-6 4.44444E-6 L 0.06527 4.44444E-6 " pathEditMode="relative" rAng="0" ptsTypes="AA">
                                      <p:cBhvr>
                                        <p:cTn id="6" dur="2000" fill="hold"/>
                                        <p:tgtEl>
                                          <p:spTgt spid="35"/>
                                        </p:tgtEl>
                                        <p:attrNameLst>
                                          <p:attrName>ppt_x</p:attrName>
                                          <p:attrName>ppt_y</p:attrName>
                                        </p:attrNameLst>
                                      </p:cBhvr>
                                      <p:rCtr x="3264" y="0"/>
                                    </p:animMotion>
                                  </p:childTnLst>
                                </p:cTn>
                              </p:par>
                              <p:par>
                                <p:cTn id="7" presetID="6" presetClass="emph" presetSubtype="0" accel="50000" fill="hold" grpId="0" nodeType="withEffect">
                                  <p:stCondLst>
                                    <p:cond delay="0"/>
                                  </p:stCondLst>
                                  <p:childTnLst>
                                    <p:animScale>
                                      <p:cBhvr>
                                        <p:cTn id="8" dur="2000" fill="hold"/>
                                        <p:tgtEl>
                                          <p:spTgt spid="32"/>
                                        </p:tgtEl>
                                      </p:cBhvr>
                                      <p:by x="200000" y="100000"/>
                                    </p:animScale>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up)">
                                      <p:cBhvr>
                                        <p:cTn id="20" dur="500"/>
                                        <p:tgtEl>
                                          <p:spTgt spid="2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22" presetClass="entr" presetSubtype="1"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47"/>
                                        </p:tgtEl>
                                      </p:cBhvr>
                                    </p:animEffect>
                                    <p:set>
                                      <p:cBhvr>
                                        <p:cTn id="34" dur="1" fill="hold">
                                          <p:stCondLst>
                                            <p:cond delay="499"/>
                                          </p:stCondLst>
                                        </p:cTn>
                                        <p:tgtEl>
                                          <p:spTgt spid="47"/>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46"/>
                                        </p:tgtEl>
                                      </p:cBhvr>
                                    </p:animEffect>
                                    <p:set>
                                      <p:cBhvr>
                                        <p:cTn id="37" dur="1" fill="hold">
                                          <p:stCondLst>
                                            <p:cond delay="499"/>
                                          </p:stCondLst>
                                        </p:cTn>
                                        <p:tgtEl>
                                          <p:spTgt spid="46"/>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0" nodeType="clickEffect">
                                  <p:stCondLst>
                                    <p:cond delay="0"/>
                                  </p:stCondLst>
                                  <p:childTnLst>
                                    <p:animEffect transition="out" filter="fade">
                                      <p:cBhvr>
                                        <p:cTn id="45" dur="500"/>
                                        <p:tgtEl>
                                          <p:spTgt spid="45"/>
                                        </p:tgtEl>
                                      </p:cBhvr>
                                    </p:animEffect>
                                    <p:set>
                                      <p:cBhvr>
                                        <p:cTn id="46" dur="1" fill="hold">
                                          <p:stCondLst>
                                            <p:cond delay="499"/>
                                          </p:stCondLst>
                                        </p:cTn>
                                        <p:tgtEl>
                                          <p:spTgt spid="4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48"/>
                                        </p:tgtEl>
                                      </p:cBhvr>
                                    </p:animEffect>
                                    <p:set>
                                      <p:cBhvr>
                                        <p:cTn id="49" dur="1" fill="hold">
                                          <p:stCondLst>
                                            <p:cond delay="499"/>
                                          </p:stCondLst>
                                        </p:cTn>
                                        <p:tgtEl>
                                          <p:spTgt spid="48"/>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500"/>
                                        <p:tgtEl>
                                          <p:spTgt spid="50"/>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fade">
                                      <p:cBhvr>
                                        <p:cTn id="5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32" grpId="0" animBg="1"/>
      <p:bldP spid="45" grpId="0"/>
      <p:bldP spid="46" grpId="0"/>
      <p:bldP spid="47" grpId="0"/>
      <p:bldP spid="47" grpId="1"/>
      <p:bldP spid="48" grpId="0"/>
      <p:bldP spid="48" grpId="1"/>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544307" y="2640511"/>
            <a:ext cx="2187956" cy="1939743"/>
          </a:xfrm>
          <a:prstGeom prst="rect">
            <a:avLst/>
          </a:prstGeom>
        </p:spPr>
      </p:pic>
      <p:sp>
        <p:nvSpPr>
          <p:cNvPr id="7" name="TextBox 6"/>
          <p:cNvSpPr txBox="1"/>
          <p:nvPr/>
        </p:nvSpPr>
        <p:spPr bwMode="auto">
          <a:xfrm>
            <a:off x="548640" y="932688"/>
            <a:ext cx="8083296" cy="92333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buClr>
                <a:srgbClr val="82CBDD"/>
              </a:buClr>
            </a:pPr>
            <a:r>
              <a:rPr lang="en-US" dirty="0">
                <a:ea typeface="Myriad Pro Semibold" charset="0"/>
                <a:cs typeface="Myriad Pro Semibold" charset="0"/>
              </a:rPr>
              <a:t>Mollie was walking from home to school. She needed to walk 1,400 m to get there. She walked 625m. How far is she from school? Then she walked a further 100m.  How far is she from school now?</a:t>
            </a:r>
          </a:p>
        </p:txBody>
      </p:sp>
      <p:sp>
        <p:nvSpPr>
          <p:cNvPr id="8" name="Rectangle 7"/>
          <p:cNvSpPr/>
          <p:nvPr/>
        </p:nvSpPr>
        <p:spPr>
          <a:xfrm>
            <a:off x="463958" y="5281019"/>
            <a:ext cx="5171528" cy="923330"/>
          </a:xfrm>
          <a:prstGeom prst="rect">
            <a:avLst/>
          </a:prstGeom>
        </p:spPr>
        <p:txBody>
          <a:bodyPr wrap="square">
            <a:spAutoFit/>
          </a:bodyPr>
          <a:lstStyle/>
          <a:p>
            <a:pPr>
              <a:buClr>
                <a:srgbClr val="82CBDD"/>
              </a:buClr>
            </a:pPr>
            <a:r>
              <a:rPr lang="en-GB" b="1" dirty="0">
                <a:ea typeface="Myriad Pro Semibold" charset="0"/>
              </a:rPr>
              <a:t>I’ve kept the minuend the same and added </a:t>
            </a:r>
            <a:r>
              <a:rPr lang="mr-IN" b="1" dirty="0">
                <a:solidFill>
                  <a:srgbClr val="FF0000"/>
                </a:solidFill>
                <a:ea typeface="Myriad Pro Semibold" charset="0"/>
              </a:rPr>
              <a:t>……</a:t>
            </a:r>
            <a:r>
              <a:rPr lang="en-GB" b="1" dirty="0">
                <a:solidFill>
                  <a:srgbClr val="FF0000"/>
                </a:solidFill>
                <a:ea typeface="Myriad Pro Semibold" charset="0"/>
              </a:rPr>
              <a:t> </a:t>
            </a:r>
            <a:r>
              <a:rPr lang="en-GB" b="1" dirty="0">
                <a:ea typeface="Myriad Pro Semibold" charset="0"/>
              </a:rPr>
              <a:t>to the subtrahend, so I must subtract</a:t>
            </a:r>
            <a:r>
              <a:rPr lang="mr-IN" b="1" dirty="0">
                <a:solidFill>
                  <a:srgbClr val="FF0000"/>
                </a:solidFill>
                <a:ea typeface="Myriad Pro Semibold" charset="0"/>
              </a:rPr>
              <a:t>……</a:t>
            </a:r>
            <a:r>
              <a:rPr lang="en-GB" b="1" dirty="0">
                <a:solidFill>
                  <a:srgbClr val="FF0000"/>
                </a:solidFill>
                <a:ea typeface="Myriad Pro Semibold" charset="0"/>
              </a:rPr>
              <a:t> </a:t>
            </a:r>
            <a:r>
              <a:rPr lang="en-GB" b="1" dirty="0">
                <a:ea typeface="Myriad Pro Semibold" charset="0"/>
              </a:rPr>
              <a:t>from the difference.</a:t>
            </a:r>
          </a:p>
        </p:txBody>
      </p:sp>
      <p:sp>
        <p:nvSpPr>
          <p:cNvPr id="9" name="Freeform 8"/>
          <p:cNvSpPr/>
          <p:nvPr/>
        </p:nvSpPr>
        <p:spPr bwMode="auto">
          <a:xfrm>
            <a:off x="1097280" y="3532311"/>
            <a:ext cx="5888736" cy="896112"/>
          </a:xfrm>
          <a:custGeom>
            <a:avLst/>
            <a:gdLst>
              <a:gd name="connsiteX0" fmla="*/ 5888736 w 5888736"/>
              <a:gd name="connsiteY0" fmla="*/ 804672 h 896112"/>
              <a:gd name="connsiteX1" fmla="*/ 5815584 w 5888736"/>
              <a:gd name="connsiteY1" fmla="*/ 822960 h 896112"/>
              <a:gd name="connsiteX2" fmla="*/ 5431536 w 5888736"/>
              <a:gd name="connsiteY2" fmla="*/ 786384 h 896112"/>
              <a:gd name="connsiteX3" fmla="*/ 5340096 w 5888736"/>
              <a:gd name="connsiteY3" fmla="*/ 676656 h 896112"/>
              <a:gd name="connsiteX4" fmla="*/ 5266944 w 5888736"/>
              <a:gd name="connsiteY4" fmla="*/ 566928 h 896112"/>
              <a:gd name="connsiteX5" fmla="*/ 5248656 w 5888736"/>
              <a:gd name="connsiteY5" fmla="*/ 512064 h 896112"/>
              <a:gd name="connsiteX6" fmla="*/ 5138928 w 5888736"/>
              <a:gd name="connsiteY6" fmla="*/ 420624 h 896112"/>
              <a:gd name="connsiteX7" fmla="*/ 4992624 w 5888736"/>
              <a:gd name="connsiteY7" fmla="*/ 329184 h 896112"/>
              <a:gd name="connsiteX8" fmla="*/ 4937760 w 5888736"/>
              <a:gd name="connsiteY8" fmla="*/ 310896 h 896112"/>
              <a:gd name="connsiteX9" fmla="*/ 4882896 w 5888736"/>
              <a:gd name="connsiteY9" fmla="*/ 292608 h 896112"/>
              <a:gd name="connsiteX10" fmla="*/ 4626864 w 5888736"/>
              <a:gd name="connsiteY10" fmla="*/ 310896 h 896112"/>
              <a:gd name="connsiteX11" fmla="*/ 4443984 w 5888736"/>
              <a:gd name="connsiteY11" fmla="*/ 365760 h 896112"/>
              <a:gd name="connsiteX12" fmla="*/ 4389120 w 5888736"/>
              <a:gd name="connsiteY12" fmla="*/ 384048 h 896112"/>
              <a:gd name="connsiteX13" fmla="*/ 4279392 w 5888736"/>
              <a:gd name="connsiteY13" fmla="*/ 457200 h 896112"/>
              <a:gd name="connsiteX14" fmla="*/ 4169664 w 5888736"/>
              <a:gd name="connsiteY14" fmla="*/ 548640 h 896112"/>
              <a:gd name="connsiteX15" fmla="*/ 4133088 w 5888736"/>
              <a:gd name="connsiteY15" fmla="*/ 603504 h 896112"/>
              <a:gd name="connsiteX16" fmla="*/ 4078224 w 5888736"/>
              <a:gd name="connsiteY16" fmla="*/ 640080 h 896112"/>
              <a:gd name="connsiteX17" fmla="*/ 4005072 w 5888736"/>
              <a:gd name="connsiteY17" fmla="*/ 749808 h 896112"/>
              <a:gd name="connsiteX18" fmla="*/ 3968496 w 5888736"/>
              <a:gd name="connsiteY18" fmla="*/ 804672 h 896112"/>
              <a:gd name="connsiteX19" fmla="*/ 3950208 w 5888736"/>
              <a:gd name="connsiteY19" fmla="*/ 859536 h 896112"/>
              <a:gd name="connsiteX20" fmla="*/ 3895344 w 5888736"/>
              <a:gd name="connsiteY20" fmla="*/ 896112 h 896112"/>
              <a:gd name="connsiteX21" fmla="*/ 3694176 w 5888736"/>
              <a:gd name="connsiteY21" fmla="*/ 877824 h 896112"/>
              <a:gd name="connsiteX22" fmla="*/ 3438144 w 5888736"/>
              <a:gd name="connsiteY22" fmla="*/ 841248 h 896112"/>
              <a:gd name="connsiteX23" fmla="*/ 3383280 w 5888736"/>
              <a:gd name="connsiteY23" fmla="*/ 822960 h 896112"/>
              <a:gd name="connsiteX24" fmla="*/ 3273552 w 5888736"/>
              <a:gd name="connsiteY24" fmla="*/ 749808 h 896112"/>
              <a:gd name="connsiteX25" fmla="*/ 3163824 w 5888736"/>
              <a:gd name="connsiteY25" fmla="*/ 658368 h 896112"/>
              <a:gd name="connsiteX26" fmla="*/ 3090672 w 5888736"/>
              <a:gd name="connsiteY26" fmla="*/ 548640 h 896112"/>
              <a:gd name="connsiteX27" fmla="*/ 2980944 w 5888736"/>
              <a:gd name="connsiteY27" fmla="*/ 438912 h 896112"/>
              <a:gd name="connsiteX28" fmla="*/ 2944368 w 5888736"/>
              <a:gd name="connsiteY28" fmla="*/ 384048 h 896112"/>
              <a:gd name="connsiteX29" fmla="*/ 2889504 w 5888736"/>
              <a:gd name="connsiteY29" fmla="*/ 329184 h 896112"/>
              <a:gd name="connsiteX30" fmla="*/ 2816352 w 5888736"/>
              <a:gd name="connsiteY30" fmla="*/ 219456 h 896112"/>
              <a:gd name="connsiteX31" fmla="*/ 2779776 w 5888736"/>
              <a:gd name="connsiteY31" fmla="*/ 164592 h 896112"/>
              <a:gd name="connsiteX32" fmla="*/ 2724912 w 5888736"/>
              <a:gd name="connsiteY32" fmla="*/ 146304 h 896112"/>
              <a:gd name="connsiteX33" fmla="*/ 2633472 w 5888736"/>
              <a:gd name="connsiteY33" fmla="*/ 128016 h 896112"/>
              <a:gd name="connsiteX34" fmla="*/ 2523744 w 5888736"/>
              <a:gd name="connsiteY34" fmla="*/ 91440 h 896112"/>
              <a:gd name="connsiteX35" fmla="*/ 2414016 w 5888736"/>
              <a:gd name="connsiteY35" fmla="*/ 54864 h 896112"/>
              <a:gd name="connsiteX36" fmla="*/ 2304288 w 5888736"/>
              <a:gd name="connsiteY36" fmla="*/ 18288 h 896112"/>
              <a:gd name="connsiteX37" fmla="*/ 2249424 w 5888736"/>
              <a:gd name="connsiteY37" fmla="*/ 0 h 896112"/>
              <a:gd name="connsiteX38" fmla="*/ 2029968 w 5888736"/>
              <a:gd name="connsiteY38" fmla="*/ 73152 h 896112"/>
              <a:gd name="connsiteX39" fmla="*/ 1975104 w 5888736"/>
              <a:gd name="connsiteY39" fmla="*/ 91440 h 896112"/>
              <a:gd name="connsiteX40" fmla="*/ 1865376 w 5888736"/>
              <a:gd name="connsiteY40" fmla="*/ 182880 h 896112"/>
              <a:gd name="connsiteX41" fmla="*/ 1810512 w 5888736"/>
              <a:gd name="connsiteY41" fmla="*/ 219456 h 896112"/>
              <a:gd name="connsiteX42" fmla="*/ 1719072 w 5888736"/>
              <a:gd name="connsiteY42" fmla="*/ 310896 h 896112"/>
              <a:gd name="connsiteX43" fmla="*/ 1609344 w 5888736"/>
              <a:gd name="connsiteY43" fmla="*/ 402336 h 896112"/>
              <a:gd name="connsiteX44" fmla="*/ 1554480 w 5888736"/>
              <a:gd name="connsiteY44" fmla="*/ 420624 h 896112"/>
              <a:gd name="connsiteX45" fmla="*/ 1499616 w 5888736"/>
              <a:gd name="connsiteY45" fmla="*/ 457200 h 896112"/>
              <a:gd name="connsiteX46" fmla="*/ 1298448 w 5888736"/>
              <a:gd name="connsiteY46" fmla="*/ 475488 h 896112"/>
              <a:gd name="connsiteX47" fmla="*/ 1170432 w 5888736"/>
              <a:gd name="connsiteY47" fmla="*/ 512064 h 896112"/>
              <a:gd name="connsiteX48" fmla="*/ 1115568 w 5888736"/>
              <a:gd name="connsiteY48" fmla="*/ 548640 h 896112"/>
              <a:gd name="connsiteX49" fmla="*/ 822960 w 5888736"/>
              <a:gd name="connsiteY49" fmla="*/ 585216 h 896112"/>
              <a:gd name="connsiteX50" fmla="*/ 731520 w 5888736"/>
              <a:gd name="connsiteY50" fmla="*/ 603504 h 896112"/>
              <a:gd name="connsiteX51" fmla="*/ 676656 w 5888736"/>
              <a:gd name="connsiteY51" fmla="*/ 621792 h 896112"/>
              <a:gd name="connsiteX52" fmla="*/ 256032 w 5888736"/>
              <a:gd name="connsiteY52" fmla="*/ 603504 h 896112"/>
              <a:gd name="connsiteX53" fmla="*/ 146304 w 5888736"/>
              <a:gd name="connsiteY53" fmla="*/ 548640 h 896112"/>
              <a:gd name="connsiteX54" fmla="*/ 36576 w 5888736"/>
              <a:gd name="connsiteY54" fmla="*/ 457200 h 896112"/>
              <a:gd name="connsiteX55" fmla="*/ 0 w 5888736"/>
              <a:gd name="connsiteY55" fmla="*/ 384048 h 89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88736" h="896112">
                <a:moveTo>
                  <a:pt x="5888736" y="804672"/>
                </a:moveTo>
                <a:cubicBezTo>
                  <a:pt x="5864352" y="810768"/>
                  <a:pt x="5840718" y="822960"/>
                  <a:pt x="5815584" y="822960"/>
                </a:cubicBezTo>
                <a:cubicBezTo>
                  <a:pt x="5525224" y="822960"/>
                  <a:pt x="5580471" y="836029"/>
                  <a:pt x="5431536" y="786384"/>
                </a:cubicBezTo>
                <a:cubicBezTo>
                  <a:pt x="5300836" y="590334"/>
                  <a:pt x="5504376" y="887873"/>
                  <a:pt x="5340096" y="676656"/>
                </a:cubicBezTo>
                <a:cubicBezTo>
                  <a:pt x="5313108" y="641957"/>
                  <a:pt x="5280845" y="608631"/>
                  <a:pt x="5266944" y="566928"/>
                </a:cubicBezTo>
                <a:cubicBezTo>
                  <a:pt x="5260848" y="548640"/>
                  <a:pt x="5259349" y="528104"/>
                  <a:pt x="5248656" y="512064"/>
                </a:cubicBezTo>
                <a:cubicBezTo>
                  <a:pt x="5220494" y="469821"/>
                  <a:pt x="5179411" y="447613"/>
                  <a:pt x="5138928" y="420624"/>
                </a:cubicBezTo>
                <a:cubicBezTo>
                  <a:pt x="5080966" y="333681"/>
                  <a:pt x="5123204" y="372711"/>
                  <a:pt x="4992624" y="329184"/>
                </a:cubicBezTo>
                <a:lnTo>
                  <a:pt x="4937760" y="310896"/>
                </a:lnTo>
                <a:lnTo>
                  <a:pt x="4882896" y="292608"/>
                </a:lnTo>
                <a:cubicBezTo>
                  <a:pt x="4797552" y="298704"/>
                  <a:pt x="4711902" y="301447"/>
                  <a:pt x="4626864" y="310896"/>
                </a:cubicBezTo>
                <a:cubicBezTo>
                  <a:pt x="4585406" y="315502"/>
                  <a:pt x="4471567" y="356566"/>
                  <a:pt x="4443984" y="365760"/>
                </a:cubicBezTo>
                <a:cubicBezTo>
                  <a:pt x="4425696" y="371856"/>
                  <a:pt x="4405160" y="373355"/>
                  <a:pt x="4389120" y="384048"/>
                </a:cubicBezTo>
                <a:cubicBezTo>
                  <a:pt x="4352544" y="408432"/>
                  <a:pt x="4310476" y="426116"/>
                  <a:pt x="4279392" y="457200"/>
                </a:cubicBezTo>
                <a:cubicBezTo>
                  <a:pt x="4208986" y="527606"/>
                  <a:pt x="4246047" y="497718"/>
                  <a:pt x="4169664" y="548640"/>
                </a:cubicBezTo>
                <a:cubicBezTo>
                  <a:pt x="4157472" y="566928"/>
                  <a:pt x="4148630" y="587962"/>
                  <a:pt x="4133088" y="603504"/>
                </a:cubicBezTo>
                <a:cubicBezTo>
                  <a:pt x="4117546" y="619046"/>
                  <a:pt x="4092698" y="623539"/>
                  <a:pt x="4078224" y="640080"/>
                </a:cubicBezTo>
                <a:cubicBezTo>
                  <a:pt x="4049277" y="673162"/>
                  <a:pt x="4029456" y="713232"/>
                  <a:pt x="4005072" y="749808"/>
                </a:cubicBezTo>
                <a:cubicBezTo>
                  <a:pt x="3992880" y="768096"/>
                  <a:pt x="3975447" y="783820"/>
                  <a:pt x="3968496" y="804672"/>
                </a:cubicBezTo>
                <a:cubicBezTo>
                  <a:pt x="3962400" y="822960"/>
                  <a:pt x="3962250" y="844483"/>
                  <a:pt x="3950208" y="859536"/>
                </a:cubicBezTo>
                <a:cubicBezTo>
                  <a:pt x="3936478" y="876699"/>
                  <a:pt x="3913632" y="883920"/>
                  <a:pt x="3895344" y="896112"/>
                </a:cubicBezTo>
                <a:lnTo>
                  <a:pt x="3694176" y="877824"/>
                </a:lnTo>
                <a:cubicBezTo>
                  <a:pt x="3552079" y="864291"/>
                  <a:pt x="3543739" y="871418"/>
                  <a:pt x="3438144" y="841248"/>
                </a:cubicBezTo>
                <a:cubicBezTo>
                  <a:pt x="3419608" y="835952"/>
                  <a:pt x="3400131" y="832322"/>
                  <a:pt x="3383280" y="822960"/>
                </a:cubicBezTo>
                <a:cubicBezTo>
                  <a:pt x="3344853" y="801612"/>
                  <a:pt x="3304636" y="780892"/>
                  <a:pt x="3273552" y="749808"/>
                </a:cubicBezTo>
                <a:cubicBezTo>
                  <a:pt x="3203146" y="679402"/>
                  <a:pt x="3240207" y="709290"/>
                  <a:pt x="3163824" y="658368"/>
                </a:cubicBezTo>
                <a:cubicBezTo>
                  <a:pt x="3139440" y="621792"/>
                  <a:pt x="3121756" y="579724"/>
                  <a:pt x="3090672" y="548640"/>
                </a:cubicBezTo>
                <a:cubicBezTo>
                  <a:pt x="3054096" y="512064"/>
                  <a:pt x="3009637" y="481951"/>
                  <a:pt x="2980944" y="438912"/>
                </a:cubicBezTo>
                <a:cubicBezTo>
                  <a:pt x="2968752" y="420624"/>
                  <a:pt x="2958439" y="400933"/>
                  <a:pt x="2944368" y="384048"/>
                </a:cubicBezTo>
                <a:cubicBezTo>
                  <a:pt x="2927811" y="364179"/>
                  <a:pt x="2905382" y="349599"/>
                  <a:pt x="2889504" y="329184"/>
                </a:cubicBezTo>
                <a:cubicBezTo>
                  <a:pt x="2862516" y="294485"/>
                  <a:pt x="2840736" y="256032"/>
                  <a:pt x="2816352" y="219456"/>
                </a:cubicBezTo>
                <a:cubicBezTo>
                  <a:pt x="2804160" y="201168"/>
                  <a:pt x="2800628" y="171543"/>
                  <a:pt x="2779776" y="164592"/>
                </a:cubicBezTo>
                <a:cubicBezTo>
                  <a:pt x="2761488" y="158496"/>
                  <a:pt x="2743614" y="150979"/>
                  <a:pt x="2724912" y="146304"/>
                </a:cubicBezTo>
                <a:cubicBezTo>
                  <a:pt x="2694756" y="138765"/>
                  <a:pt x="2663460" y="136195"/>
                  <a:pt x="2633472" y="128016"/>
                </a:cubicBezTo>
                <a:cubicBezTo>
                  <a:pt x="2596276" y="117872"/>
                  <a:pt x="2560320" y="103632"/>
                  <a:pt x="2523744" y="91440"/>
                </a:cubicBezTo>
                <a:lnTo>
                  <a:pt x="2414016" y="54864"/>
                </a:lnTo>
                <a:lnTo>
                  <a:pt x="2304288" y="18288"/>
                </a:lnTo>
                <a:lnTo>
                  <a:pt x="2249424" y="0"/>
                </a:lnTo>
                <a:lnTo>
                  <a:pt x="2029968" y="73152"/>
                </a:lnTo>
                <a:cubicBezTo>
                  <a:pt x="2011680" y="79248"/>
                  <a:pt x="1991144" y="80747"/>
                  <a:pt x="1975104" y="91440"/>
                </a:cubicBezTo>
                <a:cubicBezTo>
                  <a:pt x="1838887" y="182251"/>
                  <a:pt x="2006188" y="65537"/>
                  <a:pt x="1865376" y="182880"/>
                </a:cubicBezTo>
                <a:cubicBezTo>
                  <a:pt x="1848491" y="196951"/>
                  <a:pt x="1828800" y="207264"/>
                  <a:pt x="1810512" y="219456"/>
                </a:cubicBezTo>
                <a:cubicBezTo>
                  <a:pt x="1743456" y="320040"/>
                  <a:pt x="1810512" y="234696"/>
                  <a:pt x="1719072" y="310896"/>
                </a:cubicBezTo>
                <a:cubicBezTo>
                  <a:pt x="1658403" y="361453"/>
                  <a:pt x="1677452" y="368282"/>
                  <a:pt x="1609344" y="402336"/>
                </a:cubicBezTo>
                <a:cubicBezTo>
                  <a:pt x="1592102" y="410957"/>
                  <a:pt x="1571722" y="412003"/>
                  <a:pt x="1554480" y="420624"/>
                </a:cubicBezTo>
                <a:cubicBezTo>
                  <a:pt x="1534821" y="430454"/>
                  <a:pt x="1521108" y="452595"/>
                  <a:pt x="1499616" y="457200"/>
                </a:cubicBezTo>
                <a:cubicBezTo>
                  <a:pt x="1433778" y="471308"/>
                  <a:pt x="1365504" y="469392"/>
                  <a:pt x="1298448" y="475488"/>
                </a:cubicBezTo>
                <a:cubicBezTo>
                  <a:pt x="1275010" y="481348"/>
                  <a:pt x="1196668" y="498946"/>
                  <a:pt x="1170432" y="512064"/>
                </a:cubicBezTo>
                <a:cubicBezTo>
                  <a:pt x="1150773" y="521894"/>
                  <a:pt x="1135770" y="539982"/>
                  <a:pt x="1115568" y="548640"/>
                </a:cubicBezTo>
                <a:cubicBezTo>
                  <a:pt x="1045874" y="578509"/>
                  <a:pt x="849383" y="583014"/>
                  <a:pt x="822960" y="585216"/>
                </a:cubicBezTo>
                <a:cubicBezTo>
                  <a:pt x="792480" y="591312"/>
                  <a:pt x="761676" y="595965"/>
                  <a:pt x="731520" y="603504"/>
                </a:cubicBezTo>
                <a:cubicBezTo>
                  <a:pt x="712818" y="608179"/>
                  <a:pt x="695933" y="621792"/>
                  <a:pt x="676656" y="621792"/>
                </a:cubicBezTo>
                <a:cubicBezTo>
                  <a:pt x="536316" y="621792"/>
                  <a:pt x="396240" y="609600"/>
                  <a:pt x="256032" y="603504"/>
                </a:cubicBezTo>
                <a:cubicBezTo>
                  <a:pt x="98799" y="498682"/>
                  <a:pt x="297735" y="624356"/>
                  <a:pt x="146304" y="548640"/>
                </a:cubicBezTo>
                <a:cubicBezTo>
                  <a:pt x="95382" y="523179"/>
                  <a:pt x="77022" y="497646"/>
                  <a:pt x="36576" y="457200"/>
                </a:cubicBezTo>
                <a:cubicBezTo>
                  <a:pt x="15562" y="394157"/>
                  <a:pt x="31919" y="415967"/>
                  <a:pt x="0" y="384048"/>
                </a:cubicBezTo>
              </a:path>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US" sz="2800" b="0" i="0" u="none" strike="noStrike" cap="none" normalizeH="0" baseline="0">
              <a:ln>
                <a:noFill/>
              </a:ln>
              <a:solidFill>
                <a:schemeClr val="tx1"/>
              </a:solidFill>
              <a:effectLst/>
              <a:latin typeface="Arial" charset="0"/>
            </a:endParaRPr>
          </a:p>
        </p:txBody>
      </p:sp>
      <p:pic>
        <p:nvPicPr>
          <p:cNvPr id="10" name="Picture 9">
            <a:extLst>
              <a:ext uri="{FF2B5EF4-FFF2-40B4-BE49-F238E27FC236}">
                <a16:creationId xmlns:a16="http://schemas.microsoft.com/office/drawing/2014/main" id="{48D0EB57-A9F2-4712-96B0-B9ECC15E3298}"/>
              </a:ext>
            </a:extLst>
          </p:cNvPr>
          <p:cNvPicPr>
            <a:picLocks noChangeAspect="1"/>
          </p:cNvPicPr>
          <p:nvPr/>
        </p:nvPicPr>
        <p:blipFill>
          <a:blip r:embed="rId4"/>
          <a:stretch>
            <a:fillRect/>
          </a:stretch>
        </p:blipFill>
        <p:spPr>
          <a:xfrm>
            <a:off x="-105853" y="2610258"/>
            <a:ext cx="1819275" cy="1314450"/>
          </a:xfrm>
          <a:prstGeom prst="rect">
            <a:avLst/>
          </a:prstGeom>
        </p:spPr>
      </p:pic>
      <p:sp>
        <p:nvSpPr>
          <p:cNvPr id="11" name="TextBox 10">
            <a:extLst>
              <a:ext uri="{FF2B5EF4-FFF2-40B4-BE49-F238E27FC236}">
                <a16:creationId xmlns:a16="http://schemas.microsoft.com/office/drawing/2014/main" id="{5D899012-56E1-436D-A507-CA10C7EC2630}"/>
              </a:ext>
            </a:extLst>
          </p:cNvPr>
          <p:cNvSpPr txBox="1"/>
          <p:nvPr/>
        </p:nvSpPr>
        <p:spPr>
          <a:xfrm>
            <a:off x="463958" y="3956560"/>
            <a:ext cx="764088" cy="372428"/>
          </a:xfrm>
          <a:prstGeom prst="rect">
            <a:avLst/>
          </a:prstGeom>
          <a:noFill/>
        </p:spPr>
        <p:txBody>
          <a:bodyPr wrap="square" rtlCol="0">
            <a:spAutoFit/>
          </a:bodyPr>
          <a:lstStyle/>
          <a:p>
            <a:r>
              <a:rPr lang="en-GB" dirty="0"/>
              <a:t>Home </a:t>
            </a:r>
          </a:p>
        </p:txBody>
      </p:sp>
      <p:pic>
        <p:nvPicPr>
          <p:cNvPr id="12" name="Picture 11">
            <a:extLst>
              <a:ext uri="{FF2B5EF4-FFF2-40B4-BE49-F238E27FC236}">
                <a16:creationId xmlns:a16="http://schemas.microsoft.com/office/drawing/2014/main" id="{4CA45E76-3292-4B1F-980E-12E5D41F094A}"/>
              </a:ext>
            </a:extLst>
          </p:cNvPr>
          <p:cNvPicPr>
            <a:picLocks noChangeAspect="1"/>
          </p:cNvPicPr>
          <p:nvPr/>
        </p:nvPicPr>
        <p:blipFill>
          <a:blip r:embed="rId5"/>
          <a:stretch>
            <a:fillRect/>
          </a:stretch>
        </p:blipFill>
        <p:spPr>
          <a:xfrm>
            <a:off x="3481727" y="2808049"/>
            <a:ext cx="404449" cy="754127"/>
          </a:xfrm>
          <a:prstGeom prst="rect">
            <a:avLst/>
          </a:prstGeom>
        </p:spPr>
      </p:pic>
      <p:sp>
        <p:nvSpPr>
          <p:cNvPr id="3" name="Text Placeholder 2">
            <a:extLst>
              <a:ext uri="{FF2B5EF4-FFF2-40B4-BE49-F238E27FC236}">
                <a16:creationId xmlns:a16="http://schemas.microsoft.com/office/drawing/2014/main" id="{AC81D3D0-56FB-4E09-8AE5-D3EF8FD3D921}"/>
              </a:ext>
            </a:extLst>
          </p:cNvPr>
          <p:cNvSpPr>
            <a:spLocks noGrp="1"/>
          </p:cNvSpPr>
          <p:nvPr>
            <p:ph type="body" sz="quarter" idx="11"/>
          </p:nvPr>
        </p:nvSpPr>
        <p:spPr/>
        <p:txBody>
          <a:bodyPr/>
          <a:lstStyle/>
          <a:p>
            <a:pPr marL="0" indent="0">
              <a:buNone/>
            </a:pPr>
            <a:r>
              <a:rPr lang="en-GB" dirty="0"/>
              <a:t> </a:t>
            </a:r>
          </a:p>
        </p:txBody>
      </p:sp>
    </p:spTree>
    <p:extLst>
      <p:ext uri="{BB962C8B-B14F-4D97-AF65-F5344CB8AC3E}">
        <p14:creationId xmlns:p14="http://schemas.microsoft.com/office/powerpoint/2010/main" val="15842407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88.4|29.7|27.7"/>
</p:tagLst>
</file>

<file path=ppt/tags/tag2.xml><?xml version="1.0" encoding="utf-8"?>
<p:tagLst xmlns:a="http://schemas.openxmlformats.org/drawingml/2006/main" xmlns:r="http://schemas.openxmlformats.org/officeDocument/2006/relationships" xmlns:p="http://schemas.openxmlformats.org/presentationml/2006/main">
  <p:tag name="TIMING" val="|0.8|36"/>
</p:tagLst>
</file>

<file path=ppt/tags/tag3.xml><?xml version="1.0" encoding="utf-8"?>
<p:tagLst xmlns:a="http://schemas.openxmlformats.org/drawingml/2006/main" xmlns:r="http://schemas.openxmlformats.org/officeDocument/2006/relationships" xmlns:p="http://schemas.openxmlformats.org/presentationml/2006/main">
  <p:tag name="TIMING" val="|0.8"/>
</p:tagLst>
</file>

<file path=ppt/tags/tag4.xml><?xml version="1.0" encoding="utf-8"?>
<p:tagLst xmlns:a="http://schemas.openxmlformats.org/drawingml/2006/main" xmlns:r="http://schemas.openxmlformats.org/officeDocument/2006/relationships" xmlns:p="http://schemas.openxmlformats.org/presentationml/2006/main">
  <p:tag name="TIMING" val="|44.5|18.1|7.1|7|9.6|9.6|5.9"/>
</p:tagLst>
</file>

<file path=ppt/tags/tag5.xml><?xml version="1.0" encoding="utf-8"?>
<p:tagLst xmlns:a="http://schemas.openxmlformats.org/drawingml/2006/main" xmlns:r="http://schemas.openxmlformats.org/officeDocument/2006/relationships" xmlns:p="http://schemas.openxmlformats.org/presentationml/2006/main">
  <p:tag name="TIMING" val="|0.8|0.8|23|1.8"/>
</p:tagLst>
</file>

<file path=ppt/tags/tag6.xml><?xml version="1.0" encoding="utf-8"?>
<p:tagLst xmlns:a="http://schemas.openxmlformats.org/drawingml/2006/main" xmlns:r="http://schemas.openxmlformats.org/officeDocument/2006/relationships" xmlns:p="http://schemas.openxmlformats.org/presentationml/2006/main">
  <p:tag name="TIMING" val="|20.1|11.5|3|1.8|1.7"/>
</p:tagLst>
</file>

<file path=ppt/tags/tag7.xml><?xml version="1.0" encoding="utf-8"?>
<p:tagLst xmlns:a="http://schemas.openxmlformats.org/drawingml/2006/main" xmlns:r="http://schemas.openxmlformats.org/officeDocument/2006/relationships" xmlns:p="http://schemas.openxmlformats.org/presentationml/2006/main">
  <p:tag name="TIMING" val="|5|11.5|7.3|5.9|11|1.6|2|6.5|12.7|1.1|1|1.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4.potx" id="{58197BE8-A5F8-4F12-899A-1AE39A0F640A}" vid="{9660E45C-7700-4F66-9F4E-B14642204E24}"/>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4.potx" id="{58197BE8-A5F8-4F12-899A-1AE39A0F640A}" vid="{9660E45C-7700-4F66-9F4E-B14642204E24}"/>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dda0473d-de82-4649-800e-a00abfe46d28" ContentTypeId="0x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889EAD5-A382-41CF-A501-628418BCDAA3}">
  <ds:schemaRefs>
    <ds:schemaRef ds:uri="Microsoft.SharePoint.Taxonomy.ContentTypeSync"/>
  </ds:schemaRefs>
</ds:datastoreItem>
</file>

<file path=customXml/itemProps2.xml><?xml version="1.0" encoding="utf-8"?>
<ds:datastoreItem xmlns:ds="http://schemas.openxmlformats.org/officeDocument/2006/customXml" ds:itemID="{1DB5FF59-65D1-4971-A814-C63371D1211E}"/>
</file>

<file path=customXml/itemProps3.xml><?xml version="1.0" encoding="utf-8"?>
<ds:datastoreItem xmlns:ds="http://schemas.openxmlformats.org/officeDocument/2006/customXml" ds:itemID="{6A68EE12-5FC6-40F1-8D99-76337DFEA8A8}">
  <ds:schemaRefs>
    <ds:schemaRef ds:uri="http://schemas.microsoft.com/sharepoint/v3/contenttype/forms"/>
  </ds:schemaRefs>
</ds:datastoreItem>
</file>

<file path=customXml/itemProps4.xml><?xml version="1.0" encoding="utf-8"?>
<ds:datastoreItem xmlns:ds="http://schemas.openxmlformats.org/officeDocument/2006/customXml" ds:itemID="{AD54778C-1F19-4F3F-ABC2-3B1194BCB33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651</Words>
  <Application>Microsoft Office PowerPoint</Application>
  <PresentationFormat>On-screen Show (4:3)</PresentationFormat>
  <Paragraphs>127</Paragraphs>
  <Slides>12</Slides>
  <Notes>11</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12</vt:i4>
      </vt:variant>
    </vt:vector>
  </HeadingPairs>
  <TitlesOfParts>
    <vt:vector size="23" baseType="lpstr">
      <vt:lpstr>Arial</vt:lpstr>
      <vt:lpstr>Calibri</vt:lpstr>
      <vt:lpstr>Calibri Light</vt:lpstr>
      <vt:lpstr>Cambria Math</vt:lpstr>
      <vt:lpstr>Comic Sans MS</vt:lpstr>
      <vt:lpstr>Myriad Pro</vt:lpstr>
      <vt:lpstr>Myriad Pro Semibold</vt:lpstr>
      <vt:lpstr>Office Theme</vt:lpstr>
      <vt:lpstr>nctem1</vt:lpstr>
      <vt:lpstr>Custom Design</vt:lpstr>
      <vt:lpstr>1_nctem1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2019-06-21T08:46:49Z</dcterms:created>
  <dcterms:modified xsi:type="dcterms:W3CDTF">2020-08-27T13:34:12Z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