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tags/tag7.xml" ContentType="application/vnd.openxmlformats-officedocument.presentationml.tags+xml"/>
  <Override PartName="/ppt/notesSlides/notesSlide9.xml" ContentType="application/vnd.openxmlformats-officedocument.presentationml.notesSlide+xml"/>
  <Override PartName="/ppt/tags/tag8.xml" ContentType="application/vnd.openxmlformats-officedocument.presentationml.tags+xml"/>
  <Override PartName="/ppt/notesSlides/notesSlide10.xml" ContentType="application/vnd.openxmlformats-officedocument.presentationml.notesSlide+xml"/>
  <Override PartName="/ppt/tags/tag9.xml" ContentType="application/vnd.openxmlformats-officedocument.presentationml.tags+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tags/tag11.xml" ContentType="application/vnd.openxmlformats-officedocument.presentationml.tags+xml"/>
  <Override PartName="/ppt/notesSlides/notesSlide13.xml" ContentType="application/vnd.openxmlformats-officedocument.presentationml.notesSlide+xml"/>
  <Override PartName="/ppt/tags/tag12.xml" ContentType="application/vnd.openxmlformats-officedocument.presentationml.tags+xml"/>
  <Override PartName="/ppt/notesSlides/notesSlide14.xml" ContentType="application/vnd.openxmlformats-officedocument.presentationml.notesSlide+xml"/>
  <Override PartName="/ppt/tags/tag13.xml" ContentType="application/vnd.openxmlformats-officedocument.presentationml.tags+xml"/>
  <Override PartName="/ppt/notesSlides/notesSlide15.xml" ContentType="application/vnd.openxmlformats-officedocument.presentationml.notesSlide+xml"/>
  <Override PartName="/ppt/tags/tag14.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 id="2147483669" r:id="rId5"/>
    <p:sldMasterId id="2147483663" r:id="rId6"/>
  </p:sldMasterIdLst>
  <p:notesMasterIdLst>
    <p:notesMasterId r:id="rId25"/>
  </p:notesMasterIdLst>
  <p:sldIdLst>
    <p:sldId id="256" r:id="rId7"/>
    <p:sldId id="347" r:id="rId8"/>
    <p:sldId id="257" r:id="rId9"/>
    <p:sldId id="348" r:id="rId10"/>
    <p:sldId id="332" r:id="rId11"/>
    <p:sldId id="344" r:id="rId12"/>
    <p:sldId id="351" r:id="rId13"/>
    <p:sldId id="306" r:id="rId14"/>
    <p:sldId id="352" r:id="rId15"/>
    <p:sldId id="353" r:id="rId16"/>
    <p:sldId id="346" r:id="rId17"/>
    <p:sldId id="335" r:id="rId18"/>
    <p:sldId id="336" r:id="rId19"/>
    <p:sldId id="333" r:id="rId20"/>
    <p:sldId id="334" r:id="rId21"/>
    <p:sldId id="338" r:id="rId22"/>
    <p:sldId id="337" r:id="rId23"/>
    <p:sldId id="354"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C01F"/>
    <a:srgbClr val="3875A1"/>
    <a:srgbClr val="86B8EA"/>
    <a:srgbClr val="E6E6E6"/>
    <a:srgbClr val="387538"/>
    <a:srgbClr val="F26C5F"/>
    <a:srgbClr val="3E678B"/>
    <a:srgbClr val="F37A00"/>
    <a:srgbClr val="2C3034"/>
    <a:srgbClr val="AE6FA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8B039C-93EE-43E3-BF7F-83BC0F126730}" v="1" dt="2020-08-27T13:37:23.0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27" autoAdjust="0"/>
    <p:restoredTop sz="81262" autoAdjust="0"/>
  </p:normalViewPr>
  <p:slideViewPr>
    <p:cSldViewPr snapToGrid="0">
      <p:cViewPr varScale="1">
        <p:scale>
          <a:sx n="58" d="100"/>
          <a:sy n="58" d="100"/>
        </p:scale>
        <p:origin x="1974" y="78"/>
      </p:cViewPr>
      <p:guideLst>
        <p:guide orient="horz" pos="2160"/>
        <p:guide pos="288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CEA5C6-5C5E-4449-B4C3-BA826E36E879}" type="datetimeFigureOut">
              <a:rPr lang="en-GB" smtClean="0"/>
              <a:t>27/08/2020</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7C8E8A-85C7-47BD-AFEA-C0DF946DDB8F}" type="slidenum">
              <a:rPr lang="en-GB" smtClean="0"/>
              <a:t>‹#›</a:t>
            </a:fld>
            <a:endParaRPr lang="en-GB" dirty="0"/>
          </a:p>
        </p:txBody>
      </p:sp>
    </p:spTree>
    <p:extLst>
      <p:ext uri="{BB962C8B-B14F-4D97-AF65-F5344CB8AC3E}">
        <p14:creationId xmlns:p14="http://schemas.microsoft.com/office/powerpoint/2010/main" val="514563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A7C8E8A-85C7-47BD-AFEA-C0DF946DDB8F}" type="slidenum">
              <a:rPr lang="en-GB" smtClean="0"/>
              <a:t>1</a:t>
            </a:fld>
            <a:endParaRPr lang="en-GB" dirty="0"/>
          </a:p>
        </p:txBody>
      </p:sp>
    </p:spTree>
    <p:extLst>
      <p:ext uri="{BB962C8B-B14F-4D97-AF65-F5344CB8AC3E}">
        <p14:creationId xmlns:p14="http://schemas.microsoft.com/office/powerpoint/2010/main" val="4109122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10</a:t>
            </a:fld>
            <a:endParaRPr lang="en-US" dirty="0"/>
          </a:p>
        </p:txBody>
      </p:sp>
    </p:spTree>
    <p:extLst>
      <p:ext uri="{BB962C8B-B14F-4D97-AF65-F5344CB8AC3E}">
        <p14:creationId xmlns:p14="http://schemas.microsoft.com/office/powerpoint/2010/main" val="21710951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11</a:t>
            </a:fld>
            <a:endParaRPr lang="en-US" dirty="0"/>
          </a:p>
        </p:txBody>
      </p:sp>
    </p:spTree>
    <p:extLst>
      <p:ext uri="{BB962C8B-B14F-4D97-AF65-F5344CB8AC3E}">
        <p14:creationId xmlns:p14="http://schemas.microsoft.com/office/powerpoint/2010/main" val="877584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0" dirty="0"/>
          </a:p>
        </p:txBody>
      </p:sp>
      <p:sp>
        <p:nvSpPr>
          <p:cNvPr id="4" name="Slide Number Placeholder 3"/>
          <p:cNvSpPr>
            <a:spLocks noGrp="1"/>
          </p:cNvSpPr>
          <p:nvPr>
            <p:ph type="sldNum" sz="quarter" idx="5"/>
          </p:nvPr>
        </p:nvSpPr>
        <p:spPr/>
        <p:txBody>
          <a:bodyPr/>
          <a:lstStyle/>
          <a:p>
            <a:fld id="{6A7C8E8A-85C7-47BD-AFEA-C0DF946DDB8F}" type="slidenum">
              <a:rPr lang="en-GB" smtClean="0"/>
              <a:t>12</a:t>
            </a:fld>
            <a:endParaRPr lang="en-GB" dirty="0"/>
          </a:p>
        </p:txBody>
      </p:sp>
    </p:spTree>
    <p:extLst>
      <p:ext uri="{BB962C8B-B14F-4D97-AF65-F5344CB8AC3E}">
        <p14:creationId xmlns:p14="http://schemas.microsoft.com/office/powerpoint/2010/main" val="839504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13</a:t>
            </a:fld>
            <a:endParaRPr lang="en-GB" dirty="0"/>
          </a:p>
        </p:txBody>
      </p:sp>
    </p:spTree>
    <p:extLst>
      <p:ext uri="{BB962C8B-B14F-4D97-AF65-F5344CB8AC3E}">
        <p14:creationId xmlns:p14="http://schemas.microsoft.com/office/powerpoint/2010/main" val="3025546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0" dirty="0"/>
          </a:p>
        </p:txBody>
      </p:sp>
      <p:sp>
        <p:nvSpPr>
          <p:cNvPr id="4" name="Slide Number Placeholder 3"/>
          <p:cNvSpPr>
            <a:spLocks noGrp="1"/>
          </p:cNvSpPr>
          <p:nvPr>
            <p:ph type="sldNum" sz="quarter" idx="5"/>
          </p:nvPr>
        </p:nvSpPr>
        <p:spPr/>
        <p:txBody>
          <a:bodyPr/>
          <a:lstStyle/>
          <a:p>
            <a:fld id="{38B2033A-FB0F-7949-A9F0-CBC790DC54B4}" type="slidenum">
              <a:rPr lang="en-US" smtClean="0"/>
              <a:t>14</a:t>
            </a:fld>
            <a:endParaRPr lang="en-US" dirty="0"/>
          </a:p>
        </p:txBody>
      </p:sp>
    </p:spTree>
    <p:extLst>
      <p:ext uri="{BB962C8B-B14F-4D97-AF65-F5344CB8AC3E}">
        <p14:creationId xmlns:p14="http://schemas.microsoft.com/office/powerpoint/2010/main" val="1236409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15</a:t>
            </a:fld>
            <a:endParaRPr lang="en-US" dirty="0"/>
          </a:p>
        </p:txBody>
      </p:sp>
    </p:spTree>
    <p:extLst>
      <p:ext uri="{BB962C8B-B14F-4D97-AF65-F5344CB8AC3E}">
        <p14:creationId xmlns:p14="http://schemas.microsoft.com/office/powerpoint/2010/main" val="13060164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16</a:t>
            </a:fld>
            <a:endParaRPr lang="en-GB" dirty="0"/>
          </a:p>
        </p:txBody>
      </p:sp>
    </p:spTree>
    <p:extLst>
      <p:ext uri="{BB962C8B-B14F-4D97-AF65-F5344CB8AC3E}">
        <p14:creationId xmlns:p14="http://schemas.microsoft.com/office/powerpoint/2010/main" val="31550504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17</a:t>
            </a:fld>
            <a:endParaRPr lang="en-GB" dirty="0"/>
          </a:p>
        </p:txBody>
      </p:sp>
    </p:spTree>
    <p:extLst>
      <p:ext uri="{BB962C8B-B14F-4D97-AF65-F5344CB8AC3E}">
        <p14:creationId xmlns:p14="http://schemas.microsoft.com/office/powerpoint/2010/main" val="2988493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A7C8E8A-85C7-47BD-AFEA-C0DF946DDB8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7753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60691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112823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5</a:t>
            </a:fld>
            <a:endParaRPr lang="en-US" dirty="0"/>
          </a:p>
        </p:txBody>
      </p:sp>
    </p:spTree>
    <p:extLst>
      <p:ext uri="{BB962C8B-B14F-4D97-AF65-F5344CB8AC3E}">
        <p14:creationId xmlns:p14="http://schemas.microsoft.com/office/powerpoint/2010/main" val="36957735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6</a:t>
            </a:fld>
            <a:endParaRPr lang="en-GB" dirty="0"/>
          </a:p>
        </p:txBody>
      </p:sp>
    </p:spTree>
    <p:extLst>
      <p:ext uri="{BB962C8B-B14F-4D97-AF65-F5344CB8AC3E}">
        <p14:creationId xmlns:p14="http://schemas.microsoft.com/office/powerpoint/2010/main" val="3769537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7</a:t>
            </a:fld>
            <a:endParaRPr lang="en-GB" dirty="0"/>
          </a:p>
        </p:txBody>
      </p:sp>
    </p:spTree>
    <p:extLst>
      <p:ext uri="{BB962C8B-B14F-4D97-AF65-F5344CB8AC3E}">
        <p14:creationId xmlns:p14="http://schemas.microsoft.com/office/powerpoint/2010/main" val="10735866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8</a:t>
            </a:fld>
            <a:endParaRPr lang="en-US" dirty="0"/>
          </a:p>
        </p:txBody>
      </p:sp>
    </p:spTree>
    <p:extLst>
      <p:ext uri="{BB962C8B-B14F-4D97-AF65-F5344CB8AC3E}">
        <p14:creationId xmlns:p14="http://schemas.microsoft.com/office/powerpoint/2010/main" val="33831400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9</a:t>
            </a:fld>
            <a:endParaRPr lang="en-US" dirty="0"/>
          </a:p>
        </p:txBody>
      </p:sp>
    </p:spTree>
    <p:extLst>
      <p:ext uri="{BB962C8B-B14F-4D97-AF65-F5344CB8AC3E}">
        <p14:creationId xmlns:p14="http://schemas.microsoft.com/office/powerpoint/2010/main" val="21337490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6.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C9B7B-869C-40A4-8114-696A3E001401}"/>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E7612E7-ED90-46E6-A960-40810AED4906}"/>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6F59438-3C48-45D7-9B94-F2CFAC4ACAC4}"/>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6962E869-3027-485A-9412-972BD5E4317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6E33EE4-C6B8-46F0-AE04-3205F2CB2E1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755266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9A472-A2B8-472E-A481-4DC11CD677B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D723D6B-177A-47FD-A0F8-F4A8672B96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F58F784-2E95-435B-B5E4-CC78C0B24AC7}"/>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71E95D0E-7568-4EB4-88DE-1DAA5CBFF6C5}"/>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2ED6CF1-8FD3-457D-96CD-5D4021D07583}"/>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4026486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89ABD8-382B-4470-9B4B-F472D8630950}"/>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B3F0AF9-DDA5-4276-8F20-FD7DDD74AAA3}"/>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0AAFA6-5AF3-4B92-8F84-B2E4A7BC5825}"/>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BE0D617A-00ED-4A10-A86C-7CA5FB507D3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DDC02729-4627-437F-A61F-CFF1F63B539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58364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2019</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2019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1801776220"/>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Tree>
    <p:extLst>
      <p:ext uri="{BB962C8B-B14F-4D97-AF65-F5344CB8AC3E}">
        <p14:creationId xmlns:p14="http://schemas.microsoft.com/office/powerpoint/2010/main" val="37027808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1889090352"/>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285153994"/>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r>
              <a:rPr lang="en-GB"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algn="r" fontAlgn="base">
              <a:spcBef>
                <a:spcPct val="20000"/>
              </a:spcBef>
              <a:spcAft>
                <a:spcPct val="0"/>
              </a:spcAft>
              <a:buClr>
                <a:srgbClr val="00628C"/>
              </a:buClr>
            </a:pPr>
            <a:r>
              <a:rPr lang="en-US" sz="1500" dirty="0">
                <a:solidFill>
                  <a:srgbClr val="00628C"/>
                </a:solidFill>
                <a:latin typeface="Myriad Pro" charset="0"/>
                <a:hlinkClick r:id="rId8"/>
              </a:rPr>
              <a:t>www.ncetm.org.uk/masterypd</a:t>
            </a:r>
            <a:br>
              <a:rPr lang="en-US" sz="1500" dirty="0">
                <a:solidFill>
                  <a:srgbClr val="00628C"/>
                </a:solidFill>
                <a:latin typeface="Myriad Pro" charset="0"/>
              </a:rPr>
            </a:br>
            <a:r>
              <a:rPr lang="en-US" sz="1500" dirty="0">
                <a:solidFill>
                  <a:srgbClr val="00628C"/>
                </a:solidFill>
                <a:latin typeface="Myriad Pro" charset="0"/>
              </a:rPr>
              <a:t>© Crown Copyright 2018</a:t>
            </a:r>
            <a:br>
              <a:rPr lang="en-US" sz="1500" dirty="0">
                <a:solidFill>
                  <a:srgbClr val="00628C"/>
                </a:solidFill>
                <a:latin typeface="Myriad Pro" charset="0"/>
              </a:rPr>
            </a:br>
            <a:r>
              <a:rPr lang="en-US" sz="1500" dirty="0">
                <a:solidFill>
                  <a:srgbClr val="FFFFFF">
                    <a:lumMod val="50000"/>
                  </a:srgbClr>
                </a:solidFill>
                <a:latin typeface="Myriad Pro" charset="0"/>
              </a:rPr>
              <a:t>Autumn 2018 pilot</a:t>
            </a:r>
            <a:endParaRPr lang="en-US" sz="1500" dirty="0">
              <a:solidFill>
                <a:srgbClr val="00628C"/>
              </a:solidFill>
              <a:latin typeface="Myriad Pro" charset="0"/>
            </a:endParaRPr>
          </a:p>
        </p:txBody>
      </p:sp>
    </p:spTree>
    <p:extLst>
      <p:ext uri="{BB962C8B-B14F-4D97-AF65-F5344CB8AC3E}">
        <p14:creationId xmlns:p14="http://schemas.microsoft.com/office/powerpoint/2010/main" val="2925818054"/>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9"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463960" y="836712"/>
            <a:ext cx="8216081" cy="356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00628C"/>
              </a:buClr>
              <a:buFont typeface="Arial" charset="0"/>
              <a:buNone/>
            </a:pPr>
            <a:r>
              <a:rPr lang="en-GB" sz="2400" dirty="0">
                <a:solidFill>
                  <a:srgbClr val="000000"/>
                </a:solidFill>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fontAlgn="base">
              <a:spcBef>
                <a:spcPct val="20000"/>
              </a:spcBef>
              <a:spcAft>
                <a:spcPct val="0"/>
              </a:spcAft>
              <a:buClr>
                <a:srgbClr val="00628C"/>
              </a:buClr>
              <a:buFont typeface="Arial" charset="0"/>
              <a:buNone/>
            </a:pPr>
            <a:endParaRPr lang="en-GB" sz="2400" dirty="0">
              <a:solidFill>
                <a:srgbClr val="000000"/>
              </a:solidFill>
              <a:latin typeface="Myriad Pro" charset="0"/>
              <a:ea typeface="Myriad Pro" charset="0"/>
              <a:cs typeface="Myriad Pro" charset="0"/>
            </a:endParaRPr>
          </a:p>
          <a:p>
            <a:pPr fontAlgn="base">
              <a:spcBef>
                <a:spcPct val="20000"/>
              </a:spcBef>
              <a:spcAft>
                <a:spcPct val="0"/>
              </a:spcAft>
              <a:buClr>
                <a:srgbClr val="00628C"/>
              </a:buClr>
              <a:buFont typeface="Arial" charset="0"/>
              <a:buNone/>
            </a:pPr>
            <a:r>
              <a:rPr lang="en-GB" sz="2400" dirty="0">
                <a:solidFill>
                  <a:srgbClr val="000000"/>
                </a:solidFill>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463959" y="4797152"/>
            <a:ext cx="8216081"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3166212" y="6487839"/>
            <a:ext cx="2811573" cy="323165"/>
          </a:xfrm>
          <a:prstGeom prst="rect">
            <a:avLst/>
          </a:prstGeom>
        </p:spPr>
        <p:txBody>
          <a:bodyPr wrap="square">
            <a:spAutoFit/>
          </a:bodyPr>
          <a:lstStyle/>
          <a:p>
            <a:pPr algn="ctr" fontAlgn="base">
              <a:spcBef>
                <a:spcPct val="20000"/>
              </a:spcBef>
              <a:spcAft>
                <a:spcPct val="0"/>
              </a:spcAft>
              <a:buClr>
                <a:srgbClr val="00628C"/>
              </a:buClr>
            </a:pPr>
            <a:r>
              <a:rPr lang="en-US" sz="1500" dirty="0">
                <a:solidFill>
                  <a:srgbClr val="FFFFFF">
                    <a:lumMod val="50000"/>
                  </a:srgbClr>
                </a:solidFill>
                <a:latin typeface="Myriad Pro" charset="0"/>
              </a:rPr>
              <a:t>Autumn 2018 pilot</a:t>
            </a:r>
          </a:p>
        </p:txBody>
      </p:sp>
    </p:spTree>
    <p:extLst>
      <p:ext uri="{BB962C8B-B14F-4D97-AF65-F5344CB8AC3E}">
        <p14:creationId xmlns:p14="http://schemas.microsoft.com/office/powerpoint/2010/main" val="41322187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3166212" y="6487839"/>
            <a:ext cx="2811573" cy="323165"/>
          </a:xfrm>
          <a:prstGeom prst="rect">
            <a:avLst/>
          </a:prstGeom>
        </p:spPr>
        <p:txBody>
          <a:bodyPr wrap="square">
            <a:spAutoFit/>
          </a:bodyPr>
          <a:lstStyle/>
          <a:p>
            <a:pPr algn="ctr" fontAlgn="base">
              <a:spcBef>
                <a:spcPct val="20000"/>
              </a:spcBef>
              <a:spcAft>
                <a:spcPct val="0"/>
              </a:spcAft>
              <a:buClr>
                <a:srgbClr val="00628C"/>
              </a:buClr>
            </a:pPr>
            <a:r>
              <a:rPr lang="en-US" sz="1500" dirty="0">
                <a:solidFill>
                  <a:srgbClr val="FFFFFF">
                    <a:lumMod val="50000"/>
                  </a:srgbClr>
                </a:solidFill>
                <a:latin typeface="Myriad Pro" charset="0"/>
              </a:rPr>
              <a:t>Autumn 2018 pilot</a:t>
            </a:r>
          </a:p>
        </p:txBody>
      </p:sp>
    </p:spTree>
    <p:extLst>
      <p:ext uri="{BB962C8B-B14F-4D97-AF65-F5344CB8AC3E}">
        <p14:creationId xmlns:p14="http://schemas.microsoft.com/office/powerpoint/2010/main" val="37988247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764704"/>
            <a:ext cx="8216081"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9" name="Text Placeholder 8"/>
          <p:cNvSpPr>
            <a:spLocks noGrp="1"/>
          </p:cNvSpPr>
          <p:nvPr>
            <p:ph type="body" sz="quarter" idx="11"/>
          </p:nvPr>
        </p:nvSpPr>
        <p:spPr>
          <a:xfrm>
            <a:off x="0"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2810322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59015-8DA1-40A2-A90C-130F8A5C633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DB2DEF7-9C11-458F-9736-788A34A609E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1FA307-D125-4D1A-9384-DFB6696F167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A76D6E95-1427-4470-A263-0B79F9BA048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498A505-4530-4EA2-8445-C1BAB7A23F6D}"/>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613702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1181498"/>
            <a:ext cx="8216081"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6" name="Text Placeholder 5"/>
          <p:cNvSpPr>
            <a:spLocks noGrp="1"/>
          </p:cNvSpPr>
          <p:nvPr>
            <p:ph type="body" sz="quarter" idx="10"/>
          </p:nvPr>
        </p:nvSpPr>
        <p:spPr>
          <a:xfrm>
            <a:off x="463958" y="764704"/>
            <a:ext cx="8219667"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Edit Master text styles</a:t>
            </a:r>
          </a:p>
        </p:txBody>
      </p:sp>
      <p:sp>
        <p:nvSpPr>
          <p:cNvPr id="9" name="Text Placeholder 8"/>
          <p:cNvSpPr>
            <a:spLocks noGrp="1"/>
          </p:cNvSpPr>
          <p:nvPr>
            <p:ph type="body" sz="quarter" idx="1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3846007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2D4C8-B06E-4811-8228-2AF3161A46BD}"/>
              </a:ext>
            </a:extLst>
          </p:cNvPr>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C7EBA5B-2AE6-44DC-A9D2-C60CA8667D82}"/>
              </a:ext>
            </a:extLst>
          </p:cNvPr>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AF7B8F2-E6C6-41CF-B7CA-A082BF7E0101}"/>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F79797D4-1B60-43DD-93EE-7A57493C6BE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C1BCD5D-F5CE-4A9D-9C13-CA48F2936714}"/>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650572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EC325-6A0C-4A37-94E0-487CE370D3B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50B050-CE5C-44C9-955C-A8E2070A839F}"/>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AC56558-E2E0-4D95-91E7-634582F7E3B4}"/>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3F91CDE-BF66-42CB-A69B-581436B4034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163ADCA5-E1CF-4371-B809-36655AC9C7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99BB80C-C658-4407-B846-CCEED8AA34A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984615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68D2C-9D3A-4BAD-8612-5F9EDA11D6DF}"/>
              </a:ext>
            </a:extLst>
          </p:cNvPr>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8427535-14A0-4996-A685-A80C9F3F95AE}"/>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2FAE7AD-EAC5-49BE-A75D-EE6419304341}"/>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16E81F4-D3AF-4DB9-9064-875629C10D9A}"/>
              </a:ext>
            </a:extLst>
          </p:cNvPr>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46AD350-D719-4881-9FA1-45CEB477F349}"/>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08C8973-E3F1-4857-8CA6-8A95FFAC4207}"/>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8" name="Footer Placeholder 7">
            <a:extLst>
              <a:ext uri="{FF2B5EF4-FFF2-40B4-BE49-F238E27FC236}">
                <a16:creationId xmlns:a16="http://schemas.microsoft.com/office/drawing/2014/main" id="{E28DE002-323A-4B7E-BCD5-0332AA723D96}"/>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5CE99863-AC10-41DA-AE7F-192332FC026F}"/>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801843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180A9-5DFE-45D5-8FAA-B7498636FD1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722BBC9-3286-44B9-AB6B-4B0DC8733733}"/>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4" name="Footer Placeholder 3">
            <a:extLst>
              <a:ext uri="{FF2B5EF4-FFF2-40B4-BE49-F238E27FC236}">
                <a16:creationId xmlns:a16="http://schemas.microsoft.com/office/drawing/2014/main" id="{BB57860C-E126-47D6-8E5E-BFA126E439E1}"/>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DB95F689-E745-42FE-B8F8-4F60BDC9313C}"/>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159184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3F2DFC-8AC9-491A-B182-C0C24B3F809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3" name="Footer Placeholder 2">
            <a:extLst>
              <a:ext uri="{FF2B5EF4-FFF2-40B4-BE49-F238E27FC236}">
                <a16:creationId xmlns:a16="http://schemas.microsoft.com/office/drawing/2014/main" id="{46DC1E7D-339A-416E-9C57-7C8EDE44000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255C5059-128E-4A74-BCF4-788A7C0E97EA}"/>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286376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9BE1B-5F9C-4ACF-AB34-2CECB3C0FD77}"/>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C626D7D-AE2B-4BFB-8757-C7BFE67991AB}"/>
              </a:ext>
            </a:extLst>
          </p:cNvPr>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3DC9A12-125F-460B-9AB1-CDE51568B0F9}"/>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F3D27ED-C43C-419C-BDF3-74AEF70C21A9}"/>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300D05B8-EEA2-429A-9A8A-2EFB54499CD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CF1B8855-CE81-46A3-ADE5-AAF6EFD43226}"/>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566076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DB3E2-5575-4457-9333-CEB286779266}"/>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ABC147A-8A5F-4BE0-9A42-A47FE469B19E}"/>
              </a:ext>
            </a:extLst>
          </p:cNvPr>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ADA87D19-79B4-412E-A903-86B8974E9C73}"/>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E63680-3C79-49DB-8B06-B773AC50CD99}"/>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3FAD00A8-32E6-43BF-8BF0-53DAFF884646}"/>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7AD97C8-961F-4070-88C0-0F210B3D221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494749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3.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904020-F667-4813-A3B0-1E0D6DB094B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12F75B-AB48-412C-A17D-C9D87A9BA94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73EB188-2311-4943-9D78-36EB8CAB164F}"/>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F7BFDF1F-E66C-40E5-80AD-A6A185622BE3}"/>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E3FFEF28-D3D0-4CAA-9B24-905EE38B7DD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84F70F-9C44-4160-96D5-E913D38E0A5C}" type="slidenum">
              <a:rPr lang="en-GB" smtClean="0"/>
              <a:t>‹#›</a:t>
            </a:fld>
            <a:endParaRPr lang="en-GB" dirty="0"/>
          </a:p>
        </p:txBody>
      </p:sp>
    </p:spTree>
    <p:extLst>
      <p:ext uri="{BB962C8B-B14F-4D97-AF65-F5344CB8AC3E}">
        <p14:creationId xmlns:p14="http://schemas.microsoft.com/office/powerpoint/2010/main" val="14297754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27/08/2020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3190092884"/>
      </p:ext>
    </p:extLst>
  </p:cSld>
  <p:clrMap bg1="lt1" tx1="dk1" bg2="lt2" tx2="dk2" accent1="accent1" accent2="accent2" accent3="accent3" accent4="accent4" accent5="accent5" accent6="accent6" hlink="hlink" folHlink="folHlink"/>
  <p:sldLayoutIdLst>
    <p:sldLayoutId id="2147483670" r:id="rId1"/>
    <p:sldLayoutId id="2147483671" r:id="rId2"/>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762000"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fontAlgn="base">
              <a:spcAft>
                <a:spcPct val="0"/>
              </a:spcAft>
              <a:defRPr/>
            </a:pPr>
            <a:endParaRPr lang="en-GB" dirty="0">
              <a:solidFill>
                <a:srgbClr val="000000"/>
              </a:solidFill>
            </a:endParaRPr>
          </a:p>
        </p:txBody>
      </p:sp>
      <p:sp>
        <p:nvSpPr>
          <p:cNvPr id="43015" name="Rectangle 7"/>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fontAlgn="base">
              <a:spcAft>
                <a:spcPct val="0"/>
              </a:spcAft>
              <a:defRPr/>
            </a:pPr>
            <a:endParaRPr lang="en-GB" dirty="0">
              <a:solidFill>
                <a:srgbClr val="000000"/>
              </a:solidFill>
            </a:endParaRPr>
          </a:p>
        </p:txBody>
      </p:sp>
      <p:sp>
        <p:nvSpPr>
          <p:cNvPr id="43016" name="Rectangle 8"/>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pPr fontAlgn="base">
              <a:spcAft>
                <a:spcPct val="0"/>
              </a:spcAft>
            </a:pPr>
            <a:fld id="{17C71EE9-BA72-3342-AD7C-7458D51D3716}" type="slidenum">
              <a:rPr lang="en-GB" altLang="x-none">
                <a:solidFill>
                  <a:srgbClr val="000000"/>
                </a:solidFill>
              </a:rPr>
              <a:pPr fontAlgn="base">
                <a:spcAft>
                  <a:spcPct val="0"/>
                </a:spcAft>
              </a:pPr>
              <a:t>‹#›</a:t>
            </a:fld>
            <a:endParaRPr lang="en-GB" altLang="x-none" dirty="0">
              <a:solidFill>
                <a:srgbClr val="000000"/>
              </a:solidFill>
            </a:endParaRPr>
          </a:p>
        </p:txBody>
      </p:sp>
    </p:spTree>
    <p:extLst>
      <p:ext uri="{BB962C8B-B14F-4D97-AF65-F5344CB8AC3E}">
        <p14:creationId xmlns:p14="http://schemas.microsoft.com/office/powerpoint/2010/main" val="4261320677"/>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8.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9.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14.xml"/><Relationship Id="rId7" Type="http://schemas.openxmlformats.org/officeDocument/2006/relationships/image" Target="../media/image23.png"/><Relationship Id="rId2" Type="http://schemas.openxmlformats.org/officeDocument/2006/relationships/slideLayout" Target="../slideLayouts/slideLayout13.xml"/><Relationship Id="rId1" Type="http://schemas.openxmlformats.org/officeDocument/2006/relationships/tags" Target="../tags/tag12.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3.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hyperlink" Target="https://www.ncetm.org.uk/classroom-resources/vl-upper-key-stage-2-number-addition-and-subtraction-video-lessons/" TargetMode="Externa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3.xml"/><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4.xml"/><Relationship Id="rId6" Type="http://schemas.openxmlformats.org/officeDocument/2006/relationships/image" Target="../media/image16.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5.xml"/><Relationship Id="rId6" Type="http://schemas.openxmlformats.org/officeDocument/2006/relationships/image" Target="../media/image16.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6.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7.xml"/><Relationship Id="rId5" Type="http://schemas.openxmlformats.org/officeDocument/2006/relationships/image" Target="../media/image19.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subTitle" idx="1"/>
          </p:nvPr>
        </p:nvSpPr>
        <p:spPr/>
        <p:txBody>
          <a:bodyPr>
            <a:normAutofit/>
          </a:bodyPr>
          <a:lstStyle/>
          <a:p>
            <a:pPr marL="0" indent="0">
              <a:buNone/>
            </a:pPr>
            <a:r>
              <a:rPr lang="en-GB" dirty="0"/>
              <a:t>UKS2 Number, Addition and Subtraction </a:t>
            </a:r>
            <a:br>
              <a:rPr lang="en-GB" dirty="0"/>
            </a:br>
            <a:r>
              <a:rPr lang="en-GB" dirty="0"/>
              <a:t>Lesson 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pPr marL="0" indent="0">
              <a:buNone/>
            </a:pPr>
            <a:r>
              <a:rPr lang="en-US" dirty="0"/>
              <a:t> </a:t>
            </a:r>
          </a:p>
        </p:txBody>
      </p:sp>
      <p:pic>
        <p:nvPicPr>
          <p:cNvPr id="12" name="Picture 11">
            <a:extLst>
              <a:ext uri="{FF2B5EF4-FFF2-40B4-BE49-F238E27FC236}">
                <a16:creationId xmlns:a16="http://schemas.microsoft.com/office/drawing/2014/main" id="{BCF5E808-282C-4982-94CF-8C84140863DD}"/>
              </a:ext>
            </a:extLst>
          </p:cNvPr>
          <p:cNvPicPr>
            <a:picLocks noChangeAspect="1"/>
          </p:cNvPicPr>
          <p:nvPr/>
        </p:nvPicPr>
        <p:blipFill rotWithShape="1">
          <a:blip r:embed="rId4">
            <a:extLst>
              <a:ext uri="{28A0092B-C50C-407E-A947-70E740481C1C}">
                <a14:useLocalDpi xmlns:a14="http://schemas.microsoft.com/office/drawing/2010/main" val="0"/>
              </a:ext>
            </a:extLst>
          </a:blip>
          <a:srcRect r="18744" b="74701"/>
          <a:stretch/>
        </p:blipFill>
        <p:spPr>
          <a:xfrm>
            <a:off x="690809" y="3513851"/>
            <a:ext cx="6307400" cy="102528"/>
          </a:xfrm>
          <a:prstGeom prst="rect">
            <a:avLst/>
          </a:prstGeom>
        </p:spPr>
      </p:pic>
      <p:pic>
        <p:nvPicPr>
          <p:cNvPr id="14" name="Picture 13" descr="A close up of a logo  Description generated with very high confidence">
            <a:extLst>
              <a:ext uri="{FF2B5EF4-FFF2-40B4-BE49-F238E27FC236}">
                <a16:creationId xmlns:a16="http://schemas.microsoft.com/office/drawing/2014/main" id="{D685E8F2-48F2-4273-9388-9C9D707839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6224" y="3062923"/>
            <a:ext cx="3660432" cy="430205"/>
          </a:xfrm>
          <a:prstGeom prst="rect">
            <a:avLst/>
          </a:prstGeom>
        </p:spPr>
      </p:pic>
      <p:pic>
        <p:nvPicPr>
          <p:cNvPr id="16" name="Picture 15">
            <a:extLst>
              <a:ext uri="{FF2B5EF4-FFF2-40B4-BE49-F238E27FC236}">
                <a16:creationId xmlns:a16="http://schemas.microsoft.com/office/drawing/2014/main" id="{217C8C09-9070-4886-A131-84DEFDA77EB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06623" y="3567934"/>
            <a:ext cx="4291585" cy="430205"/>
          </a:xfrm>
          <a:prstGeom prst="rect">
            <a:avLst/>
          </a:prstGeom>
        </p:spPr>
      </p:pic>
      <p:sp>
        <p:nvSpPr>
          <p:cNvPr id="25" name="TextBox 24">
            <a:extLst>
              <a:ext uri="{FF2B5EF4-FFF2-40B4-BE49-F238E27FC236}">
                <a16:creationId xmlns:a16="http://schemas.microsoft.com/office/drawing/2014/main" id="{7B4807C3-A64B-43B6-9F05-85552962E0F6}"/>
              </a:ext>
            </a:extLst>
          </p:cNvPr>
          <p:cNvSpPr txBox="1"/>
          <p:nvPr/>
        </p:nvSpPr>
        <p:spPr bwMode="auto">
          <a:xfrm>
            <a:off x="4804038" y="2573385"/>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46892"/>
                </a:solidFill>
                <a:latin typeface="Myriad Pro Semibold"/>
                <a:ea typeface="Myriad Pro Semibold" charset="0"/>
                <a:cs typeface="Myriad Pro Semibold" charset="0"/>
              </a:rPr>
              <a:t>825</a:t>
            </a:r>
          </a:p>
        </p:txBody>
      </p:sp>
      <p:sp>
        <p:nvSpPr>
          <p:cNvPr id="26" name="TextBox 25">
            <a:extLst>
              <a:ext uri="{FF2B5EF4-FFF2-40B4-BE49-F238E27FC236}">
                <a16:creationId xmlns:a16="http://schemas.microsoft.com/office/drawing/2014/main" id="{8DF040FB-C039-443D-ADCB-73B457F1A797}"/>
              </a:ext>
            </a:extLst>
          </p:cNvPr>
          <p:cNvSpPr txBox="1"/>
          <p:nvPr/>
        </p:nvSpPr>
        <p:spPr bwMode="auto">
          <a:xfrm>
            <a:off x="4572000" y="4199295"/>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4E0A"/>
                </a:solidFill>
                <a:latin typeface="Myriad Pro Semibold"/>
                <a:ea typeface="Myriad Pro Semibold" charset="0"/>
                <a:cs typeface="Myriad Pro Semibold" charset="0"/>
              </a:rPr>
              <a:t>975</a:t>
            </a:r>
          </a:p>
        </p:txBody>
      </p:sp>
      <p:sp>
        <p:nvSpPr>
          <p:cNvPr id="17" name="TextBox 16">
            <a:extLst>
              <a:ext uri="{FF2B5EF4-FFF2-40B4-BE49-F238E27FC236}">
                <a16:creationId xmlns:a16="http://schemas.microsoft.com/office/drawing/2014/main" id="{4ACBFCFE-4A58-4C7D-9193-36B23924FEE8}"/>
              </a:ext>
            </a:extLst>
          </p:cNvPr>
          <p:cNvSpPr txBox="1"/>
          <p:nvPr/>
        </p:nvSpPr>
        <p:spPr bwMode="auto">
          <a:xfrm>
            <a:off x="2910465" y="1206180"/>
            <a:ext cx="27590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sz="2400" dirty="0">
                <a:latin typeface="Myriad Pro Semibold" charset="0"/>
                <a:ea typeface="Myriad Pro Semibold" charset="0"/>
                <a:cs typeface="Myriad Pro Semibold" charset="0"/>
              </a:rPr>
              <a:t>1400 – </a:t>
            </a:r>
            <a:r>
              <a:rPr lang="en-GB" sz="2400" dirty="0">
                <a:solidFill>
                  <a:srgbClr val="046892"/>
                </a:solidFill>
                <a:latin typeface="Myriad Pro Semibold"/>
                <a:ea typeface="Myriad Pro Semibold" charset="0"/>
                <a:cs typeface="Myriad Pro Semibold" charset="0"/>
              </a:rPr>
              <a:t>575</a:t>
            </a:r>
            <a:r>
              <a:rPr lang="en-GB" sz="2400" dirty="0">
                <a:latin typeface="Myriad Pro Semibold" charset="0"/>
                <a:ea typeface="Myriad Pro Semibold" charset="0"/>
                <a:cs typeface="Myriad Pro Semibold" charset="0"/>
              </a:rPr>
              <a:t> = </a:t>
            </a:r>
            <a:r>
              <a:rPr lang="en-GB" sz="2400" dirty="0">
                <a:solidFill>
                  <a:srgbClr val="046892"/>
                </a:solidFill>
                <a:latin typeface="Myriad Pro Semibold"/>
                <a:ea typeface="Myriad Pro Semibold" charset="0"/>
                <a:cs typeface="Myriad Pro Semibold" charset="0"/>
              </a:rPr>
              <a:t>825</a:t>
            </a:r>
          </a:p>
        </p:txBody>
      </p:sp>
      <p:sp>
        <p:nvSpPr>
          <p:cNvPr id="19" name="Rectangle 18">
            <a:extLst>
              <a:ext uri="{FF2B5EF4-FFF2-40B4-BE49-F238E27FC236}">
                <a16:creationId xmlns:a16="http://schemas.microsoft.com/office/drawing/2014/main" id="{7CB1C773-90CA-40EA-BA18-3681CEF71B40}"/>
              </a:ext>
            </a:extLst>
          </p:cNvPr>
          <p:cNvSpPr/>
          <p:nvPr/>
        </p:nvSpPr>
        <p:spPr>
          <a:xfrm>
            <a:off x="6580498" y="3795179"/>
            <a:ext cx="851515" cy="461665"/>
          </a:xfrm>
          <a:prstGeom prst="rect">
            <a:avLst/>
          </a:prstGeom>
        </p:spPr>
        <p:txBody>
          <a:bodyPr wrap="none">
            <a:spAutoFit/>
          </a:bodyPr>
          <a:lstStyle/>
          <a:p>
            <a:r>
              <a:rPr lang="en-GB" sz="2400" dirty="0">
                <a:latin typeface="Myriad Pro Semibold" charset="0"/>
                <a:ea typeface="Myriad Pro Semibold" charset="0"/>
                <a:cs typeface="Myriad Pro Semibold" charset="0"/>
              </a:rPr>
              <a:t>1400</a:t>
            </a:r>
            <a:endParaRPr lang="en-GB" sz="2400" dirty="0"/>
          </a:p>
        </p:txBody>
      </p:sp>
      <p:sp>
        <p:nvSpPr>
          <p:cNvPr id="33" name="Rectangle 32">
            <a:extLst>
              <a:ext uri="{FF2B5EF4-FFF2-40B4-BE49-F238E27FC236}">
                <a16:creationId xmlns:a16="http://schemas.microsoft.com/office/drawing/2014/main" id="{1EACC7F6-1D02-4109-99FA-2FF31CD8CB4A}"/>
              </a:ext>
            </a:extLst>
          </p:cNvPr>
          <p:cNvSpPr/>
          <p:nvPr/>
        </p:nvSpPr>
        <p:spPr>
          <a:xfrm>
            <a:off x="630573" y="3637102"/>
            <a:ext cx="351378" cy="461665"/>
          </a:xfrm>
          <a:prstGeom prst="rect">
            <a:avLst/>
          </a:prstGeom>
        </p:spPr>
        <p:txBody>
          <a:bodyPr wrap="none">
            <a:spAutoFit/>
          </a:bodyPr>
          <a:lstStyle/>
          <a:p>
            <a:r>
              <a:rPr lang="en-GB" sz="2400" dirty="0">
                <a:latin typeface="Myriad Pro Semibold" charset="0"/>
                <a:ea typeface="Myriad Pro Semibold" charset="0"/>
                <a:cs typeface="Myriad Pro Semibold" charset="0"/>
              </a:rPr>
              <a:t>0</a:t>
            </a:r>
            <a:endParaRPr lang="en-GB" sz="2400" dirty="0"/>
          </a:p>
        </p:txBody>
      </p:sp>
      <p:sp>
        <p:nvSpPr>
          <p:cNvPr id="13" name="TextBox 12">
            <a:extLst>
              <a:ext uri="{FF2B5EF4-FFF2-40B4-BE49-F238E27FC236}">
                <a16:creationId xmlns:a16="http://schemas.microsoft.com/office/drawing/2014/main" id="{E8778B4B-C887-4429-8111-FFB773026955}"/>
              </a:ext>
            </a:extLst>
          </p:cNvPr>
          <p:cNvSpPr txBox="1"/>
          <p:nvPr/>
        </p:nvSpPr>
        <p:spPr bwMode="auto">
          <a:xfrm>
            <a:off x="2910465" y="1794245"/>
            <a:ext cx="27590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sz="2400" dirty="0">
                <a:latin typeface="Myriad Pro Semibold" charset="0"/>
                <a:ea typeface="Myriad Pro Semibold" charset="0"/>
                <a:cs typeface="Myriad Pro Semibold" charset="0"/>
              </a:rPr>
              <a:t>1400 – </a:t>
            </a:r>
            <a:r>
              <a:rPr lang="en-GB" sz="2400" dirty="0">
                <a:solidFill>
                  <a:srgbClr val="954E0A"/>
                </a:solidFill>
                <a:latin typeface="Myriad Pro Semibold"/>
                <a:ea typeface="Myriad Pro Semibold" charset="0"/>
                <a:cs typeface="Myriad Pro Semibold" charset="0"/>
              </a:rPr>
              <a:t>425</a:t>
            </a:r>
            <a:r>
              <a:rPr lang="en-GB" sz="2400" dirty="0">
                <a:latin typeface="Myriad Pro Semibold" charset="0"/>
                <a:ea typeface="Myriad Pro Semibold" charset="0"/>
                <a:cs typeface="Myriad Pro Semibold" charset="0"/>
              </a:rPr>
              <a:t> = </a:t>
            </a:r>
            <a:r>
              <a:rPr lang="en-GB" sz="2400" dirty="0">
                <a:solidFill>
                  <a:srgbClr val="954E0A"/>
                </a:solidFill>
                <a:latin typeface="Myriad Pro Semibold"/>
                <a:ea typeface="Myriad Pro Semibold" charset="0"/>
                <a:cs typeface="Myriad Pro Semibold" charset="0"/>
              </a:rPr>
              <a:t>975</a:t>
            </a:r>
          </a:p>
        </p:txBody>
      </p:sp>
    </p:spTree>
    <p:custDataLst>
      <p:tags r:id="rId1"/>
    </p:custDataLst>
    <p:extLst>
      <p:ext uri="{BB962C8B-B14F-4D97-AF65-F5344CB8AC3E}">
        <p14:creationId xmlns:p14="http://schemas.microsoft.com/office/powerpoint/2010/main" val="3552286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 presetClass="entr" presetSubtype="0" fill="hold" nodeType="with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right)">
                                      <p:cBhvr>
                                        <p:cTn id="17" dur="500"/>
                                        <p:tgtEl>
                                          <p:spTgt spid="1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1" presetClass="entr" presetSubtype="0" fill="hold" nodeType="withEffect">
                                  <p:stCondLst>
                                    <p:cond delay="0"/>
                                  </p:stCondLst>
                                  <p:childTnLst>
                                    <p:set>
                                      <p:cBhvr>
                                        <p:cTn id="22"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623E1-004B-4E05-9522-0A477C708B18}"/>
              </a:ext>
            </a:extLst>
          </p:cNvPr>
          <p:cNvSpPr>
            <a:spLocks noGrp="1"/>
          </p:cNvSpPr>
          <p:nvPr>
            <p:ph type="body" sz="quarter" idx="11"/>
          </p:nvPr>
        </p:nvSpPr>
        <p:spPr/>
        <p:txBody>
          <a:bodyPr/>
          <a:lstStyle/>
          <a:p>
            <a:pPr marL="0" indent="0">
              <a:buNone/>
            </a:pPr>
            <a:r>
              <a:rPr lang="en-GB" dirty="0"/>
              <a:t> </a:t>
            </a:r>
          </a:p>
        </p:txBody>
      </p:sp>
      <p:grpSp>
        <p:nvGrpSpPr>
          <p:cNvPr id="56" name="Group 55">
            <a:extLst>
              <a:ext uri="{FF2B5EF4-FFF2-40B4-BE49-F238E27FC236}">
                <a16:creationId xmlns:a16="http://schemas.microsoft.com/office/drawing/2014/main" id="{D9D188F5-986B-4D7D-B82F-7CCE13211665}"/>
              </a:ext>
            </a:extLst>
          </p:cNvPr>
          <p:cNvGrpSpPr/>
          <p:nvPr/>
        </p:nvGrpSpPr>
        <p:grpSpPr>
          <a:xfrm>
            <a:off x="1303252" y="5127107"/>
            <a:ext cx="4347838" cy="461665"/>
            <a:chOff x="2374863" y="5357940"/>
            <a:chExt cx="4347838" cy="461665"/>
          </a:xfrm>
        </p:grpSpPr>
        <p:grpSp>
          <p:nvGrpSpPr>
            <p:cNvPr id="7" name="Group 6">
              <a:extLst>
                <a:ext uri="{FF2B5EF4-FFF2-40B4-BE49-F238E27FC236}">
                  <a16:creationId xmlns:a16="http://schemas.microsoft.com/office/drawing/2014/main" id="{E01F992A-4581-4EE5-8E93-FD778E354115}"/>
                </a:ext>
              </a:extLst>
            </p:cNvPr>
            <p:cNvGrpSpPr/>
            <p:nvPr/>
          </p:nvGrpSpPr>
          <p:grpSpPr>
            <a:xfrm>
              <a:off x="2374863" y="5357940"/>
              <a:ext cx="2641464" cy="461665"/>
              <a:chOff x="2374863" y="5763582"/>
              <a:chExt cx="2641464" cy="461665"/>
            </a:xfrm>
          </p:grpSpPr>
          <p:sp>
            <p:nvSpPr>
              <p:cNvPr id="8" name="TextBox 7">
                <a:extLst>
                  <a:ext uri="{FF2B5EF4-FFF2-40B4-BE49-F238E27FC236}">
                    <a16:creationId xmlns:a16="http://schemas.microsoft.com/office/drawing/2014/main" id="{4D87A505-1E7F-4B4D-8E74-4CFC65C344EE}"/>
                  </a:ext>
                </a:extLst>
              </p:cNvPr>
              <p:cNvSpPr txBox="1"/>
              <p:nvPr/>
            </p:nvSpPr>
            <p:spPr bwMode="auto">
              <a:xfrm>
                <a:off x="3549594" y="576358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9" name="TextBox 8">
                <a:extLst>
                  <a:ext uri="{FF2B5EF4-FFF2-40B4-BE49-F238E27FC236}">
                    <a16:creationId xmlns:a16="http://schemas.microsoft.com/office/drawing/2014/main" id="{DC28E995-B135-410F-BC3D-E401022337BE}"/>
                  </a:ext>
                </a:extLst>
              </p:cNvPr>
              <p:cNvSpPr txBox="1"/>
              <p:nvPr/>
            </p:nvSpPr>
            <p:spPr bwMode="auto">
              <a:xfrm>
                <a:off x="4331524" y="576358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425</a:t>
                </a:r>
              </a:p>
            </p:txBody>
          </p:sp>
          <p:sp>
            <p:nvSpPr>
              <p:cNvPr id="10" name="TextBox 9">
                <a:extLst>
                  <a:ext uri="{FF2B5EF4-FFF2-40B4-BE49-F238E27FC236}">
                    <a16:creationId xmlns:a16="http://schemas.microsoft.com/office/drawing/2014/main" id="{69263AF2-789D-4120-A5E3-1218411E06E3}"/>
                  </a:ext>
                </a:extLst>
              </p:cNvPr>
              <p:cNvSpPr txBox="1"/>
              <p:nvPr/>
            </p:nvSpPr>
            <p:spPr bwMode="auto">
              <a:xfrm>
                <a:off x="2374863" y="5763582"/>
                <a:ext cx="8515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1400</a:t>
                </a:r>
              </a:p>
            </p:txBody>
          </p:sp>
        </p:grpSp>
        <p:grpSp>
          <p:nvGrpSpPr>
            <p:cNvPr id="11" name="Group 10">
              <a:extLst>
                <a:ext uri="{FF2B5EF4-FFF2-40B4-BE49-F238E27FC236}">
                  <a16:creationId xmlns:a16="http://schemas.microsoft.com/office/drawing/2014/main" id="{EA7C5E39-2D63-41C7-B869-C1500443DA07}"/>
                </a:ext>
              </a:extLst>
            </p:cNvPr>
            <p:cNvGrpSpPr/>
            <p:nvPr/>
          </p:nvGrpSpPr>
          <p:grpSpPr>
            <a:xfrm>
              <a:off x="5318690" y="5357940"/>
              <a:ext cx="1404011" cy="461665"/>
              <a:chOff x="5318690" y="5763582"/>
              <a:chExt cx="1404011" cy="461665"/>
            </a:xfrm>
          </p:grpSpPr>
          <p:sp>
            <p:nvSpPr>
              <p:cNvPr id="12" name="TextBox 11">
                <a:extLst>
                  <a:ext uri="{FF2B5EF4-FFF2-40B4-BE49-F238E27FC236}">
                    <a16:creationId xmlns:a16="http://schemas.microsoft.com/office/drawing/2014/main" id="{74AAA0D7-5F63-44A6-B647-BDB5510125A3}"/>
                  </a:ext>
                </a:extLst>
              </p:cNvPr>
              <p:cNvSpPr txBox="1"/>
              <p:nvPr/>
            </p:nvSpPr>
            <p:spPr bwMode="auto">
              <a:xfrm>
                <a:off x="6037898" y="576358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975</a:t>
                </a:r>
              </a:p>
            </p:txBody>
          </p:sp>
          <p:sp>
            <p:nvSpPr>
              <p:cNvPr id="13" name="TextBox 12">
                <a:extLst>
                  <a:ext uri="{FF2B5EF4-FFF2-40B4-BE49-F238E27FC236}">
                    <a16:creationId xmlns:a16="http://schemas.microsoft.com/office/drawing/2014/main" id="{81A5F4B4-D3C2-4FE5-888A-26C9BFA6B4BC}"/>
                  </a:ext>
                </a:extLst>
              </p:cNvPr>
              <p:cNvSpPr txBox="1"/>
              <p:nvPr/>
            </p:nvSpPr>
            <p:spPr bwMode="auto">
              <a:xfrm>
                <a:off x="5318690" y="576358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grpSp>
        <p:nvGrpSpPr>
          <p:cNvPr id="55" name="Group 54">
            <a:extLst>
              <a:ext uri="{FF2B5EF4-FFF2-40B4-BE49-F238E27FC236}">
                <a16:creationId xmlns:a16="http://schemas.microsoft.com/office/drawing/2014/main" id="{0CDA2825-2D3C-41AE-A19F-55C4C46183D8}"/>
              </a:ext>
            </a:extLst>
          </p:cNvPr>
          <p:cNvGrpSpPr/>
          <p:nvPr/>
        </p:nvGrpSpPr>
        <p:grpSpPr>
          <a:xfrm>
            <a:off x="1292030" y="3198167"/>
            <a:ext cx="4359060" cy="461665"/>
            <a:chOff x="2363641" y="3429000"/>
            <a:chExt cx="4359060" cy="461665"/>
          </a:xfrm>
        </p:grpSpPr>
        <p:grpSp>
          <p:nvGrpSpPr>
            <p:cNvPr id="14" name="Group 13">
              <a:extLst>
                <a:ext uri="{FF2B5EF4-FFF2-40B4-BE49-F238E27FC236}">
                  <a16:creationId xmlns:a16="http://schemas.microsoft.com/office/drawing/2014/main" id="{DF71A2CB-13AF-4C63-9337-D4E00E7ED96A}"/>
                </a:ext>
              </a:extLst>
            </p:cNvPr>
            <p:cNvGrpSpPr/>
            <p:nvPr/>
          </p:nvGrpSpPr>
          <p:grpSpPr>
            <a:xfrm>
              <a:off x="5318690" y="3429000"/>
              <a:ext cx="1404011" cy="461665"/>
              <a:chOff x="5318690" y="3834642"/>
              <a:chExt cx="1404011" cy="461665"/>
            </a:xfrm>
          </p:grpSpPr>
          <p:sp>
            <p:nvSpPr>
              <p:cNvPr id="15" name="TextBox 14">
                <a:extLst>
                  <a:ext uri="{FF2B5EF4-FFF2-40B4-BE49-F238E27FC236}">
                    <a16:creationId xmlns:a16="http://schemas.microsoft.com/office/drawing/2014/main" id="{A9D77ECB-C3CA-450C-82D3-415135461E99}"/>
                  </a:ext>
                </a:extLst>
              </p:cNvPr>
              <p:cNvSpPr txBox="1"/>
              <p:nvPr/>
            </p:nvSpPr>
            <p:spPr bwMode="auto">
              <a:xfrm>
                <a:off x="6037898" y="383464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825</a:t>
                </a:r>
              </a:p>
            </p:txBody>
          </p:sp>
          <p:sp>
            <p:nvSpPr>
              <p:cNvPr id="16" name="TextBox 15">
                <a:extLst>
                  <a:ext uri="{FF2B5EF4-FFF2-40B4-BE49-F238E27FC236}">
                    <a16:creationId xmlns:a16="http://schemas.microsoft.com/office/drawing/2014/main" id="{0AF0B8BF-3866-4E61-AA3E-4E35A5E632FA}"/>
                  </a:ext>
                </a:extLst>
              </p:cNvPr>
              <p:cNvSpPr txBox="1"/>
              <p:nvPr/>
            </p:nvSpPr>
            <p:spPr bwMode="auto">
              <a:xfrm>
                <a:off x="5318690"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17" name="Group 16">
              <a:extLst>
                <a:ext uri="{FF2B5EF4-FFF2-40B4-BE49-F238E27FC236}">
                  <a16:creationId xmlns:a16="http://schemas.microsoft.com/office/drawing/2014/main" id="{26641F6E-9C8B-4B59-9286-906A5A404DCE}"/>
                </a:ext>
              </a:extLst>
            </p:cNvPr>
            <p:cNvGrpSpPr/>
            <p:nvPr/>
          </p:nvGrpSpPr>
          <p:grpSpPr>
            <a:xfrm>
              <a:off x="2363641" y="3429000"/>
              <a:ext cx="2663907" cy="461665"/>
              <a:chOff x="2363641" y="3834642"/>
              <a:chExt cx="2663907" cy="461665"/>
            </a:xfrm>
          </p:grpSpPr>
          <p:sp>
            <p:nvSpPr>
              <p:cNvPr id="18" name="TextBox 17">
                <a:extLst>
                  <a:ext uri="{FF2B5EF4-FFF2-40B4-BE49-F238E27FC236}">
                    <a16:creationId xmlns:a16="http://schemas.microsoft.com/office/drawing/2014/main" id="{92B43D07-7699-464D-BD85-D56B4F20BF92}"/>
                  </a:ext>
                </a:extLst>
              </p:cNvPr>
              <p:cNvSpPr txBox="1"/>
              <p:nvPr/>
            </p:nvSpPr>
            <p:spPr bwMode="auto">
              <a:xfrm>
                <a:off x="2363641" y="3834642"/>
                <a:ext cx="8515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1400</a:t>
                </a:r>
              </a:p>
            </p:txBody>
          </p:sp>
          <p:sp>
            <p:nvSpPr>
              <p:cNvPr id="19" name="TextBox 18">
                <a:extLst>
                  <a:ext uri="{FF2B5EF4-FFF2-40B4-BE49-F238E27FC236}">
                    <a16:creationId xmlns:a16="http://schemas.microsoft.com/office/drawing/2014/main" id="{CE17B8C4-0C50-48AD-A1C6-7554461E5DDC}"/>
                  </a:ext>
                </a:extLst>
              </p:cNvPr>
              <p:cNvSpPr txBox="1"/>
              <p:nvPr/>
            </p:nvSpPr>
            <p:spPr bwMode="auto">
              <a:xfrm>
                <a:off x="4342745" y="383464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575</a:t>
                </a:r>
              </a:p>
            </p:txBody>
          </p:sp>
          <p:sp>
            <p:nvSpPr>
              <p:cNvPr id="20" name="TextBox 19">
                <a:extLst>
                  <a:ext uri="{FF2B5EF4-FFF2-40B4-BE49-F238E27FC236}">
                    <a16:creationId xmlns:a16="http://schemas.microsoft.com/office/drawing/2014/main" id="{F79C551A-7301-41A5-984F-921CBDE23AA5}"/>
                  </a:ext>
                </a:extLst>
              </p:cNvPr>
              <p:cNvSpPr txBox="1"/>
              <p:nvPr/>
            </p:nvSpPr>
            <p:spPr bwMode="auto">
              <a:xfrm>
                <a:off x="3549594"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grpSp>
      </p:grpSp>
      <p:sp>
        <p:nvSpPr>
          <p:cNvPr id="21" name="TextBox 20">
            <a:extLst>
              <a:ext uri="{FF2B5EF4-FFF2-40B4-BE49-F238E27FC236}">
                <a16:creationId xmlns:a16="http://schemas.microsoft.com/office/drawing/2014/main" id="{91B8AC16-4147-49BE-992C-1DCB1AA1CE20}"/>
              </a:ext>
            </a:extLst>
          </p:cNvPr>
          <p:cNvSpPr txBox="1"/>
          <p:nvPr/>
        </p:nvSpPr>
        <p:spPr bwMode="auto">
          <a:xfrm>
            <a:off x="2756600" y="4163930"/>
            <a:ext cx="9172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Comic Sans MS" panose="030F0702030302020204" pitchFamily="66"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150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2" name="TextBox 21">
            <a:extLst>
              <a:ext uri="{FF2B5EF4-FFF2-40B4-BE49-F238E27FC236}">
                <a16:creationId xmlns:a16="http://schemas.microsoft.com/office/drawing/2014/main" id="{35EABC5E-58DA-40F2-A787-52F20898D7F2}"/>
              </a:ext>
            </a:extLst>
          </p:cNvPr>
          <p:cNvSpPr txBox="1"/>
          <p:nvPr/>
        </p:nvSpPr>
        <p:spPr bwMode="auto">
          <a:xfrm>
            <a:off x="5198880" y="4163930"/>
            <a:ext cx="9685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Arial" panose="020B0604020202020204" pitchFamily="34"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150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3" name="Picture 22" descr="A close up of a logo  Description generated with high confidence">
            <a:extLst>
              <a:ext uri="{FF2B5EF4-FFF2-40B4-BE49-F238E27FC236}">
                <a16:creationId xmlns:a16="http://schemas.microsoft.com/office/drawing/2014/main" id="{BBBEC8E9-361A-42C1-8D5E-C18DDEF04A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04740" y="3699327"/>
            <a:ext cx="194527" cy="1390870"/>
          </a:xfrm>
          <a:prstGeom prst="rect">
            <a:avLst/>
          </a:prstGeom>
        </p:spPr>
      </p:pic>
      <p:pic>
        <p:nvPicPr>
          <p:cNvPr id="24" name="Picture 23" descr="A close up of a logo  Description generated with high confidence">
            <a:extLst>
              <a:ext uri="{FF2B5EF4-FFF2-40B4-BE49-F238E27FC236}">
                <a16:creationId xmlns:a16="http://schemas.microsoft.com/office/drawing/2014/main" id="{1594AB88-824F-41B7-8CA8-DD0EA87CE4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1006" y="3698034"/>
            <a:ext cx="194527" cy="1390870"/>
          </a:xfrm>
          <a:prstGeom prst="rect">
            <a:avLst/>
          </a:prstGeom>
        </p:spPr>
      </p:pic>
      <p:sp>
        <p:nvSpPr>
          <p:cNvPr id="25" name="Rectangle 24">
            <a:extLst>
              <a:ext uri="{FF2B5EF4-FFF2-40B4-BE49-F238E27FC236}">
                <a16:creationId xmlns:a16="http://schemas.microsoft.com/office/drawing/2014/main" id="{86F14914-F098-4B0B-AC2E-0B8F6B4B954F}"/>
              </a:ext>
            </a:extLst>
          </p:cNvPr>
          <p:cNvSpPr/>
          <p:nvPr/>
        </p:nvSpPr>
        <p:spPr>
          <a:xfrm>
            <a:off x="257248" y="877204"/>
            <a:ext cx="8708066" cy="1107996"/>
          </a:xfrm>
          <a:prstGeom prst="rect">
            <a:avLst/>
          </a:prstGeom>
        </p:spPr>
        <p:txBody>
          <a:bodyPr wrap="square">
            <a:spAutoFit/>
          </a:bodyPr>
          <a:lstStyle/>
          <a:p>
            <a:pPr lvl="0">
              <a:buClr>
                <a:srgbClr val="82CBDD"/>
              </a:buClr>
              <a:defRPr/>
            </a:pPr>
            <a:r>
              <a:rPr lang="en-US" sz="2200" dirty="0">
                <a:solidFill>
                  <a:srgbClr val="000000"/>
                </a:solidFill>
                <a:latin typeface="Myriad Pro Semibold" charset="0"/>
                <a:ea typeface="Myriad Pro Semibold" charset="0"/>
                <a:cs typeface="Myriad Pro Semibold" charset="0"/>
              </a:rPr>
              <a:t>Mollie’s home is also a 1,400m walk to her friend Ellie’s house. She walked 575m. How much further does she need to walk? </a:t>
            </a:r>
          </a:p>
          <a:p>
            <a:pPr lvl="0">
              <a:buClr>
                <a:srgbClr val="82CBDD"/>
              </a:buClr>
              <a:defRPr/>
            </a:pPr>
            <a:endParaRPr lang="en-US" sz="2200" dirty="0">
              <a:solidFill>
                <a:srgbClr val="000000"/>
              </a:solidFill>
              <a:latin typeface="Myriad Pro Semibold" charset="0"/>
              <a:ea typeface="Myriad Pro Semibold" charset="0"/>
              <a:cs typeface="Myriad Pro Semibold" charset="0"/>
            </a:endParaRPr>
          </a:p>
        </p:txBody>
      </p:sp>
      <p:sp>
        <p:nvSpPr>
          <p:cNvPr id="26" name="Rectangle 25">
            <a:extLst>
              <a:ext uri="{FF2B5EF4-FFF2-40B4-BE49-F238E27FC236}">
                <a16:creationId xmlns:a16="http://schemas.microsoft.com/office/drawing/2014/main" id="{C664340D-3603-449D-B4AB-09EC7DEA4216}"/>
              </a:ext>
            </a:extLst>
          </p:cNvPr>
          <p:cNvSpPr/>
          <p:nvPr/>
        </p:nvSpPr>
        <p:spPr>
          <a:xfrm>
            <a:off x="257248" y="1628015"/>
            <a:ext cx="8708066" cy="1446550"/>
          </a:xfrm>
          <a:prstGeom prst="rect">
            <a:avLst/>
          </a:prstGeom>
        </p:spPr>
        <p:txBody>
          <a:bodyPr wrap="square">
            <a:spAutoFit/>
          </a:bodyPr>
          <a:lstStyle/>
          <a:p>
            <a:pPr lvl="0">
              <a:buClr>
                <a:srgbClr val="82CBDD"/>
              </a:buClr>
              <a:defRPr/>
            </a:pPr>
            <a:r>
              <a:rPr lang="en-US" sz="2200" dirty="0">
                <a:solidFill>
                  <a:srgbClr val="000000"/>
                </a:solidFill>
                <a:latin typeface="Myriad Pro Semibold" charset="0"/>
                <a:ea typeface="Myriad Pro Semibold" charset="0"/>
                <a:cs typeface="Myriad Pro Semibold" charset="0"/>
              </a:rPr>
              <a:t>She then noticed she had dropped her coat, so she had to turn round to go and look for it. She found it after she had walked back 150m.  </a:t>
            </a:r>
          </a:p>
          <a:p>
            <a:pPr lvl="0">
              <a:buClr>
                <a:srgbClr val="82CBDD"/>
              </a:buClr>
              <a:defRPr/>
            </a:pPr>
            <a:r>
              <a:rPr lang="en-US" sz="2200" dirty="0">
                <a:solidFill>
                  <a:srgbClr val="000000"/>
                </a:solidFill>
                <a:latin typeface="Myriad Pro Semibold" charset="0"/>
                <a:ea typeface="Myriad Pro Semibold" charset="0"/>
                <a:cs typeface="Myriad Pro Semibold" charset="0"/>
              </a:rPr>
              <a:t>How far does she have to walk now to get to Ellie’s house?</a:t>
            </a:r>
          </a:p>
        </p:txBody>
      </p:sp>
    </p:spTree>
    <p:custDataLst>
      <p:tags r:id="rId1"/>
    </p:custDataLst>
    <p:extLst>
      <p:ext uri="{BB962C8B-B14F-4D97-AF65-F5344CB8AC3E}">
        <p14:creationId xmlns:p14="http://schemas.microsoft.com/office/powerpoint/2010/main" val="2213773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4D0BC6-FE0A-4E40-BFFB-15BA44226E87}"/>
              </a:ext>
            </a:extLst>
          </p:cNvPr>
          <p:cNvSpPr>
            <a:spLocks noGrp="1"/>
          </p:cNvSpPr>
          <p:nvPr>
            <p:ph type="body" sz="quarter" idx="11"/>
          </p:nvPr>
        </p:nvSpPr>
        <p:spPr/>
        <p:txBody>
          <a:bodyPr/>
          <a:lstStyle/>
          <a:p>
            <a:pPr marL="0" indent="0">
              <a:buNone/>
            </a:pPr>
            <a:r>
              <a:rPr lang="en-GB" dirty="0"/>
              <a:t> </a:t>
            </a:r>
          </a:p>
        </p:txBody>
      </p:sp>
      <p:sp>
        <p:nvSpPr>
          <p:cNvPr id="3" name="TextBox 2">
            <a:extLst>
              <a:ext uri="{FF2B5EF4-FFF2-40B4-BE49-F238E27FC236}">
                <a16:creationId xmlns:a16="http://schemas.microsoft.com/office/drawing/2014/main" id="{4E3349B0-FB2D-4A7A-8EE6-C42BBF17AEF0}"/>
              </a:ext>
            </a:extLst>
          </p:cNvPr>
          <p:cNvSpPr txBox="1"/>
          <p:nvPr/>
        </p:nvSpPr>
        <p:spPr>
          <a:xfrm>
            <a:off x="821802" y="1004126"/>
            <a:ext cx="7465671" cy="1200329"/>
          </a:xfrm>
          <a:prstGeom prst="rect">
            <a:avLst/>
          </a:prstGeom>
          <a:noFill/>
        </p:spPr>
        <p:txBody>
          <a:bodyPr wrap="square" rtlCol="0">
            <a:spAutoFit/>
          </a:bodyPr>
          <a:lstStyle/>
          <a:p>
            <a:r>
              <a:rPr lang="en-GB" sz="2400" dirty="0">
                <a:latin typeface="Myriad Pro Semibold"/>
              </a:rPr>
              <a:t>Raf has saved some money. He wants to buy a games console that costs more money than he has saved!  How much more does he need to save?</a:t>
            </a:r>
          </a:p>
        </p:txBody>
      </p:sp>
      <p:sp>
        <p:nvSpPr>
          <p:cNvPr id="4" name="TextBox 3">
            <a:extLst>
              <a:ext uri="{FF2B5EF4-FFF2-40B4-BE49-F238E27FC236}">
                <a16:creationId xmlns:a16="http://schemas.microsoft.com/office/drawing/2014/main" id="{B5F5156E-EB15-4C89-AD52-F41693547DA5}"/>
              </a:ext>
            </a:extLst>
          </p:cNvPr>
          <p:cNvSpPr txBox="1"/>
          <p:nvPr/>
        </p:nvSpPr>
        <p:spPr>
          <a:xfrm>
            <a:off x="212942" y="2678112"/>
            <a:ext cx="8705590" cy="830997"/>
          </a:xfrm>
          <a:prstGeom prst="rect">
            <a:avLst/>
          </a:prstGeom>
          <a:noFill/>
        </p:spPr>
        <p:txBody>
          <a:bodyPr wrap="square" rtlCol="0">
            <a:spAutoFit/>
          </a:bodyPr>
          <a:lstStyle/>
          <a:p>
            <a:r>
              <a:rPr lang="en-GB" sz="2400" dirty="0">
                <a:latin typeface="Myriad Pro Semibold"/>
              </a:rPr>
              <a:t>cost of games console – Raf’s savings = 	how much more he 							needs to save</a:t>
            </a:r>
          </a:p>
        </p:txBody>
      </p:sp>
      <p:sp>
        <p:nvSpPr>
          <p:cNvPr id="5" name="TextBox 4">
            <a:extLst>
              <a:ext uri="{FF2B5EF4-FFF2-40B4-BE49-F238E27FC236}">
                <a16:creationId xmlns:a16="http://schemas.microsoft.com/office/drawing/2014/main" id="{0E13F25C-CF0E-4817-977C-5BA4A8C001CD}"/>
              </a:ext>
            </a:extLst>
          </p:cNvPr>
          <p:cNvSpPr txBox="1"/>
          <p:nvPr/>
        </p:nvSpPr>
        <p:spPr>
          <a:xfrm>
            <a:off x="1070266" y="2312526"/>
            <a:ext cx="1493044" cy="461665"/>
          </a:xfrm>
          <a:prstGeom prst="rect">
            <a:avLst/>
          </a:prstGeom>
          <a:noFill/>
        </p:spPr>
        <p:txBody>
          <a:bodyPr wrap="square" rtlCol="0">
            <a:spAutoFit/>
          </a:bodyPr>
          <a:lstStyle/>
          <a:p>
            <a:r>
              <a:rPr lang="en-GB" sz="2400" b="1" dirty="0">
                <a:solidFill>
                  <a:srgbClr val="FF0000"/>
                </a:solidFill>
                <a:latin typeface="Myriad Pro Semibold"/>
              </a:rPr>
              <a:t>minuend</a:t>
            </a:r>
          </a:p>
        </p:txBody>
      </p:sp>
      <p:sp>
        <p:nvSpPr>
          <p:cNvPr id="6" name="TextBox 5">
            <a:extLst>
              <a:ext uri="{FF2B5EF4-FFF2-40B4-BE49-F238E27FC236}">
                <a16:creationId xmlns:a16="http://schemas.microsoft.com/office/drawing/2014/main" id="{9BBABBF8-FF2C-4A47-BB0B-A004F26B4CC2}"/>
              </a:ext>
            </a:extLst>
          </p:cNvPr>
          <p:cNvSpPr txBox="1"/>
          <p:nvPr/>
        </p:nvSpPr>
        <p:spPr>
          <a:xfrm>
            <a:off x="3420633" y="2313468"/>
            <a:ext cx="1850231" cy="461665"/>
          </a:xfrm>
          <a:prstGeom prst="rect">
            <a:avLst/>
          </a:prstGeom>
          <a:noFill/>
        </p:spPr>
        <p:txBody>
          <a:bodyPr wrap="square" rtlCol="0">
            <a:spAutoFit/>
          </a:bodyPr>
          <a:lstStyle/>
          <a:p>
            <a:r>
              <a:rPr lang="en-GB" sz="2400" b="1" dirty="0">
                <a:solidFill>
                  <a:srgbClr val="FF0000"/>
                </a:solidFill>
                <a:latin typeface="Myriad Pro Semibold"/>
              </a:rPr>
              <a:t>subtrahend</a:t>
            </a:r>
          </a:p>
        </p:txBody>
      </p:sp>
      <p:sp>
        <p:nvSpPr>
          <p:cNvPr id="7" name="TextBox 6">
            <a:extLst>
              <a:ext uri="{FF2B5EF4-FFF2-40B4-BE49-F238E27FC236}">
                <a16:creationId xmlns:a16="http://schemas.microsoft.com/office/drawing/2014/main" id="{20E668DC-67A2-4AB3-B60C-8554F0068CE2}"/>
              </a:ext>
            </a:extLst>
          </p:cNvPr>
          <p:cNvSpPr txBox="1"/>
          <p:nvPr/>
        </p:nvSpPr>
        <p:spPr>
          <a:xfrm>
            <a:off x="6352091" y="2312526"/>
            <a:ext cx="1721643" cy="461665"/>
          </a:xfrm>
          <a:prstGeom prst="rect">
            <a:avLst/>
          </a:prstGeom>
          <a:noFill/>
        </p:spPr>
        <p:txBody>
          <a:bodyPr wrap="square" rtlCol="0">
            <a:spAutoFit/>
          </a:bodyPr>
          <a:lstStyle/>
          <a:p>
            <a:r>
              <a:rPr lang="en-GB" sz="2400" b="1" dirty="0">
                <a:solidFill>
                  <a:srgbClr val="FF0000"/>
                </a:solidFill>
                <a:latin typeface="Myriad Pro Semibold"/>
              </a:rPr>
              <a:t>difference</a:t>
            </a:r>
          </a:p>
        </p:txBody>
      </p:sp>
      <p:sp>
        <p:nvSpPr>
          <p:cNvPr id="8" name="TextBox 7">
            <a:extLst>
              <a:ext uri="{FF2B5EF4-FFF2-40B4-BE49-F238E27FC236}">
                <a16:creationId xmlns:a16="http://schemas.microsoft.com/office/drawing/2014/main" id="{6E69A133-4DAA-4173-A272-8FDD0EA9A4C2}"/>
              </a:ext>
            </a:extLst>
          </p:cNvPr>
          <p:cNvSpPr txBox="1"/>
          <p:nvPr/>
        </p:nvSpPr>
        <p:spPr>
          <a:xfrm>
            <a:off x="925975" y="4166886"/>
            <a:ext cx="7245752" cy="1200329"/>
          </a:xfrm>
          <a:prstGeom prst="rect">
            <a:avLst/>
          </a:prstGeom>
          <a:noFill/>
        </p:spPr>
        <p:txBody>
          <a:bodyPr wrap="square" rtlCol="0">
            <a:spAutoFit/>
          </a:bodyPr>
          <a:lstStyle/>
          <a:p>
            <a:r>
              <a:rPr lang="en-GB" sz="2400" dirty="0">
                <a:latin typeface="Myriad Pro Semibold"/>
              </a:rPr>
              <a:t>Raf has saved £150. He wants to buy a games console that costs £350. How much does he need to save?</a:t>
            </a:r>
          </a:p>
        </p:txBody>
      </p:sp>
      <p:sp>
        <p:nvSpPr>
          <p:cNvPr id="9" name="TextBox 8">
            <a:extLst>
              <a:ext uri="{FF2B5EF4-FFF2-40B4-BE49-F238E27FC236}">
                <a16:creationId xmlns:a16="http://schemas.microsoft.com/office/drawing/2014/main" id="{A004A814-A68F-46B5-AD25-E0A31F477F05}"/>
              </a:ext>
            </a:extLst>
          </p:cNvPr>
          <p:cNvSpPr txBox="1"/>
          <p:nvPr/>
        </p:nvSpPr>
        <p:spPr>
          <a:xfrm>
            <a:off x="925975" y="5683170"/>
            <a:ext cx="5845215" cy="461665"/>
          </a:xfrm>
          <a:prstGeom prst="rect">
            <a:avLst/>
          </a:prstGeom>
          <a:noFill/>
        </p:spPr>
        <p:txBody>
          <a:bodyPr wrap="square" rtlCol="0">
            <a:spAutoFit/>
          </a:bodyPr>
          <a:lstStyle/>
          <a:p>
            <a:r>
              <a:rPr lang="en-GB" sz="2400" dirty="0">
                <a:latin typeface="Myriad Pro Semibold"/>
              </a:rPr>
              <a:t>£350 - £150 = £200</a:t>
            </a:r>
          </a:p>
        </p:txBody>
      </p:sp>
    </p:spTree>
    <p:custDataLst>
      <p:tags r:id="rId1"/>
    </p:custDataLst>
    <p:extLst>
      <p:ext uri="{BB962C8B-B14F-4D97-AF65-F5344CB8AC3E}">
        <p14:creationId xmlns:p14="http://schemas.microsoft.com/office/powerpoint/2010/main" val="4107489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56B478C-CE9A-484E-A22D-B96ABEE1DD9C}"/>
              </a:ext>
            </a:extLst>
          </p:cNvPr>
          <p:cNvSpPr>
            <a:spLocks noGrp="1"/>
          </p:cNvSpPr>
          <p:nvPr>
            <p:ph type="body" sz="quarter" idx="11"/>
          </p:nvPr>
        </p:nvSpPr>
        <p:spPr/>
        <p:txBody>
          <a:bodyPr/>
          <a:lstStyle/>
          <a:p>
            <a:pPr marL="0" indent="0">
              <a:buNone/>
            </a:pPr>
            <a:r>
              <a:rPr lang="en-GB" dirty="0"/>
              <a:t> </a:t>
            </a:r>
          </a:p>
        </p:txBody>
      </p:sp>
      <p:sp>
        <p:nvSpPr>
          <p:cNvPr id="3" name="Rectangle 2">
            <a:extLst>
              <a:ext uri="{FF2B5EF4-FFF2-40B4-BE49-F238E27FC236}">
                <a16:creationId xmlns:a16="http://schemas.microsoft.com/office/drawing/2014/main" id="{CEDB655E-B5B9-4917-B5CD-89C7613E7701}"/>
              </a:ext>
            </a:extLst>
          </p:cNvPr>
          <p:cNvSpPr/>
          <p:nvPr/>
        </p:nvSpPr>
        <p:spPr>
          <a:xfrm>
            <a:off x="966884" y="859949"/>
            <a:ext cx="2858475" cy="461665"/>
          </a:xfrm>
          <a:prstGeom prst="rect">
            <a:avLst/>
          </a:prstGeom>
        </p:spPr>
        <p:txBody>
          <a:bodyPr wrap="none">
            <a:spAutoFit/>
          </a:bodyPr>
          <a:lstStyle/>
          <a:p>
            <a:r>
              <a:rPr lang="en-GB" sz="2400" dirty="0">
                <a:latin typeface="Myriad Pro Semibold"/>
              </a:rPr>
              <a:t>£350 - £150 = £200</a:t>
            </a:r>
          </a:p>
        </p:txBody>
      </p:sp>
      <p:sp>
        <p:nvSpPr>
          <p:cNvPr id="4" name="TextBox 3">
            <a:extLst>
              <a:ext uri="{FF2B5EF4-FFF2-40B4-BE49-F238E27FC236}">
                <a16:creationId xmlns:a16="http://schemas.microsoft.com/office/drawing/2014/main" id="{A76EECFD-E17F-4609-954A-B119ED96F713}"/>
              </a:ext>
            </a:extLst>
          </p:cNvPr>
          <p:cNvSpPr txBox="1"/>
          <p:nvPr/>
        </p:nvSpPr>
        <p:spPr>
          <a:xfrm>
            <a:off x="879676" y="1875099"/>
            <a:ext cx="7297440" cy="1200329"/>
          </a:xfrm>
          <a:prstGeom prst="rect">
            <a:avLst/>
          </a:prstGeom>
          <a:noFill/>
        </p:spPr>
        <p:txBody>
          <a:bodyPr wrap="square" rtlCol="0">
            <a:spAutoFit/>
          </a:bodyPr>
          <a:lstStyle/>
          <a:p>
            <a:r>
              <a:rPr lang="en-GB" sz="2400" dirty="0">
                <a:latin typeface="Myriad Pro Semibold"/>
              </a:rPr>
              <a:t>Raf goes online and spends £20 of his savings. He now has £130. How much does he now need to save before he can buy the games console?</a:t>
            </a:r>
          </a:p>
        </p:txBody>
      </p:sp>
      <p:sp>
        <p:nvSpPr>
          <p:cNvPr id="5" name="TextBox 4">
            <a:extLst>
              <a:ext uri="{FF2B5EF4-FFF2-40B4-BE49-F238E27FC236}">
                <a16:creationId xmlns:a16="http://schemas.microsoft.com/office/drawing/2014/main" id="{A279F8F8-79EA-43EC-BF5B-4B93521FE72E}"/>
              </a:ext>
            </a:extLst>
          </p:cNvPr>
          <p:cNvSpPr txBox="1"/>
          <p:nvPr/>
        </p:nvSpPr>
        <p:spPr>
          <a:xfrm>
            <a:off x="879676" y="3782573"/>
            <a:ext cx="917095" cy="461665"/>
          </a:xfrm>
          <a:prstGeom prst="rect">
            <a:avLst/>
          </a:prstGeom>
          <a:noFill/>
        </p:spPr>
        <p:txBody>
          <a:bodyPr wrap="square" rtlCol="0">
            <a:spAutoFit/>
          </a:bodyPr>
          <a:lstStyle/>
          <a:p>
            <a:r>
              <a:rPr lang="en-GB" sz="2400" dirty="0">
                <a:latin typeface="Myriad Pro Semibold"/>
              </a:rPr>
              <a:t>£350 </a:t>
            </a:r>
          </a:p>
        </p:txBody>
      </p:sp>
      <p:sp>
        <p:nvSpPr>
          <p:cNvPr id="10" name="Rectangle 9">
            <a:extLst>
              <a:ext uri="{FF2B5EF4-FFF2-40B4-BE49-F238E27FC236}">
                <a16:creationId xmlns:a16="http://schemas.microsoft.com/office/drawing/2014/main" id="{1B9298DF-7C24-44D7-AA5D-3F1A9F01104B}"/>
              </a:ext>
            </a:extLst>
          </p:cNvPr>
          <p:cNvSpPr/>
          <p:nvPr/>
        </p:nvSpPr>
        <p:spPr>
          <a:xfrm>
            <a:off x="1610039" y="3782572"/>
            <a:ext cx="1059906" cy="461665"/>
          </a:xfrm>
          <a:prstGeom prst="rect">
            <a:avLst/>
          </a:prstGeom>
        </p:spPr>
        <p:txBody>
          <a:bodyPr wrap="none">
            <a:spAutoFit/>
          </a:bodyPr>
          <a:lstStyle/>
          <a:p>
            <a:pPr lvl="0"/>
            <a:r>
              <a:rPr lang="en-GB" sz="2400" dirty="0">
                <a:solidFill>
                  <a:prstClr val="black"/>
                </a:solidFill>
                <a:latin typeface="Myriad Pro Semibold"/>
              </a:rPr>
              <a:t>- £130</a:t>
            </a:r>
          </a:p>
        </p:txBody>
      </p:sp>
      <p:sp>
        <p:nvSpPr>
          <p:cNvPr id="11" name="Rectangle 10">
            <a:extLst>
              <a:ext uri="{FF2B5EF4-FFF2-40B4-BE49-F238E27FC236}">
                <a16:creationId xmlns:a16="http://schemas.microsoft.com/office/drawing/2014/main" id="{3CC73ABA-61D6-49EA-85F6-577B711A81A1}"/>
              </a:ext>
            </a:extLst>
          </p:cNvPr>
          <p:cNvSpPr/>
          <p:nvPr/>
        </p:nvSpPr>
        <p:spPr>
          <a:xfrm>
            <a:off x="2572170" y="3782572"/>
            <a:ext cx="394660" cy="461665"/>
          </a:xfrm>
          <a:prstGeom prst="rect">
            <a:avLst/>
          </a:prstGeom>
        </p:spPr>
        <p:txBody>
          <a:bodyPr wrap="none">
            <a:spAutoFit/>
          </a:bodyPr>
          <a:lstStyle/>
          <a:p>
            <a:pPr lvl="0"/>
            <a:r>
              <a:rPr lang="en-GB" sz="2400" dirty="0">
                <a:solidFill>
                  <a:prstClr val="black"/>
                </a:solidFill>
                <a:latin typeface="Myriad Pro Semibold"/>
              </a:rPr>
              <a:t>=</a:t>
            </a:r>
          </a:p>
        </p:txBody>
      </p:sp>
      <p:sp>
        <p:nvSpPr>
          <p:cNvPr id="12" name="Rectangle 11">
            <a:extLst>
              <a:ext uri="{FF2B5EF4-FFF2-40B4-BE49-F238E27FC236}">
                <a16:creationId xmlns:a16="http://schemas.microsoft.com/office/drawing/2014/main" id="{967B9908-5EEE-4C14-A170-556A6BA30941}"/>
              </a:ext>
            </a:extLst>
          </p:cNvPr>
          <p:cNvSpPr/>
          <p:nvPr/>
        </p:nvSpPr>
        <p:spPr>
          <a:xfrm>
            <a:off x="2966830" y="3836709"/>
            <a:ext cx="858529" cy="33465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9C133A34-D315-46DA-AE67-2277C135BF95}"/>
              </a:ext>
            </a:extLst>
          </p:cNvPr>
          <p:cNvSpPr/>
          <p:nvPr/>
        </p:nvSpPr>
        <p:spPr>
          <a:xfrm>
            <a:off x="966884" y="4932642"/>
            <a:ext cx="5934248" cy="1200329"/>
          </a:xfrm>
          <a:prstGeom prst="rect">
            <a:avLst/>
          </a:prstGeom>
        </p:spPr>
        <p:txBody>
          <a:bodyPr wrap="square">
            <a:spAutoFit/>
          </a:bodyPr>
          <a:lstStyle/>
          <a:p>
            <a:pPr lvl="0"/>
            <a:r>
              <a:rPr lang="en-GB" sz="2400" dirty="0">
                <a:solidFill>
                  <a:prstClr val="black"/>
                </a:solidFill>
                <a:latin typeface="Myriad Pro Semibold"/>
              </a:rPr>
              <a:t>I’ve kept the minuend the same and I’ve subtracted ___ from the subtrahend, so I must add ___ to the difference.</a:t>
            </a:r>
          </a:p>
        </p:txBody>
      </p:sp>
      <p:sp>
        <p:nvSpPr>
          <p:cNvPr id="15" name="Rectangle: Rounded Corners 14">
            <a:extLst>
              <a:ext uri="{FF2B5EF4-FFF2-40B4-BE49-F238E27FC236}">
                <a16:creationId xmlns:a16="http://schemas.microsoft.com/office/drawing/2014/main" id="{54640FCD-376F-44E5-8101-3992E34D119B}"/>
              </a:ext>
            </a:extLst>
          </p:cNvPr>
          <p:cNvSpPr/>
          <p:nvPr/>
        </p:nvSpPr>
        <p:spPr>
          <a:xfrm>
            <a:off x="966884" y="4839419"/>
            <a:ext cx="5701335" cy="1475117"/>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93548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p:bldP spid="12" grpId="0" animBg="1"/>
      <p:bldP spid="14" grpId="0"/>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descr="A picture containing object  Description generated with high confidence">
            <a:extLst>
              <a:ext uri="{FF2B5EF4-FFF2-40B4-BE49-F238E27FC236}">
                <a16:creationId xmlns:a16="http://schemas.microsoft.com/office/drawing/2014/main" id="{ABFCDF12-51E3-4AC4-B594-0E61D79A45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2262" y="2476701"/>
            <a:ext cx="291521" cy="340109"/>
          </a:xfrm>
          <a:prstGeom prst="rect">
            <a:avLst/>
          </a:prstGeom>
        </p:spPr>
      </p:pic>
      <p:pic>
        <p:nvPicPr>
          <p:cNvPr id="30" name="Picture 29">
            <a:extLst>
              <a:ext uri="{FF2B5EF4-FFF2-40B4-BE49-F238E27FC236}">
                <a16:creationId xmlns:a16="http://schemas.microsoft.com/office/drawing/2014/main" id="{630083D7-DF1B-4408-B92D-5DE02C7B2B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18754" y="2481452"/>
            <a:ext cx="383297" cy="480471"/>
          </a:xfrm>
          <a:prstGeom prst="rect">
            <a:avLst/>
          </a:prstGeom>
        </p:spPr>
      </p:pic>
      <p:sp>
        <p:nvSpPr>
          <p:cNvPr id="2" name="Text Placeholder 1"/>
          <p:cNvSpPr>
            <a:spLocks noGrp="1"/>
          </p:cNvSpPr>
          <p:nvPr>
            <p:ph type="body" sz="quarter" idx="11"/>
          </p:nvPr>
        </p:nvSpPr>
        <p:spPr/>
        <p:txBody>
          <a:bodyPr/>
          <a:lstStyle/>
          <a:p>
            <a:pPr marL="0" indent="0">
              <a:buNone/>
            </a:pPr>
            <a:r>
              <a:rPr lang="en-US" dirty="0"/>
              <a:t> </a:t>
            </a:r>
          </a:p>
        </p:txBody>
      </p:sp>
      <p:sp>
        <p:nvSpPr>
          <p:cNvPr id="6" name="TextBox 5">
            <a:extLst>
              <a:ext uri="{FF2B5EF4-FFF2-40B4-BE49-F238E27FC236}">
                <a16:creationId xmlns:a16="http://schemas.microsoft.com/office/drawing/2014/main" id="{CFA65A05-B33E-462D-891F-9110612534EE}"/>
              </a:ext>
            </a:extLst>
          </p:cNvPr>
          <p:cNvSpPr txBox="1"/>
          <p:nvPr/>
        </p:nvSpPr>
        <p:spPr bwMode="auto">
          <a:xfrm>
            <a:off x="6919712" y="2744668"/>
            <a:ext cx="12057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solidFill>
                  <a:srgbClr val="914E0E"/>
                </a:solidFill>
                <a:latin typeface="Myriad Pro Semibold"/>
                <a:ea typeface="Myriad Pro Semibold" charset="0"/>
                <a:cs typeface="Myriad Pro Semibold" charset="0"/>
              </a:rPr>
              <a:t>350 </a:t>
            </a:r>
            <a:r>
              <a:rPr lang="en-GB" sz="1800" dirty="0">
                <a:solidFill>
                  <a:srgbClr val="914E0E"/>
                </a:solidFill>
                <a:latin typeface="Arial" panose="020B0604020202020204" pitchFamily="34" charset="0"/>
                <a:ea typeface="Myriad Pro Semibold" charset="0"/>
                <a:cs typeface="Arial" panose="020B0604020202020204" pitchFamily="34" charset="0"/>
              </a:rPr>
              <a:t>− 130</a:t>
            </a:r>
            <a:endParaRPr lang="en-GB" sz="1800" dirty="0">
              <a:solidFill>
                <a:srgbClr val="914E0E"/>
              </a:solidFill>
              <a:latin typeface="Myriad Pro Semibold"/>
              <a:ea typeface="Myriad Pro Semibold" charset="0"/>
              <a:cs typeface="Myriad Pro Semibold" charset="0"/>
            </a:endParaRPr>
          </a:p>
        </p:txBody>
      </p:sp>
      <p:sp>
        <p:nvSpPr>
          <p:cNvPr id="7" name="TextBox 6">
            <a:extLst>
              <a:ext uri="{FF2B5EF4-FFF2-40B4-BE49-F238E27FC236}">
                <a16:creationId xmlns:a16="http://schemas.microsoft.com/office/drawing/2014/main" id="{4BCA10F6-7487-4A09-A6A2-BFB93DDB68B2}"/>
              </a:ext>
            </a:extLst>
          </p:cNvPr>
          <p:cNvSpPr txBox="1"/>
          <p:nvPr/>
        </p:nvSpPr>
        <p:spPr bwMode="auto">
          <a:xfrm>
            <a:off x="8023380" y="1882061"/>
            <a:ext cx="7809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solidFill>
                  <a:srgbClr val="04658F"/>
                </a:solidFill>
                <a:latin typeface="Myriad Pro Semibold"/>
                <a:ea typeface="Myriad Pro Semibold" charset="0"/>
                <a:cs typeface="Myriad Pro Semibold" charset="0"/>
              </a:rPr>
              <a:t>= 200</a:t>
            </a:r>
          </a:p>
        </p:txBody>
      </p:sp>
      <p:sp>
        <p:nvSpPr>
          <p:cNvPr id="8" name="TextBox 7">
            <a:extLst>
              <a:ext uri="{FF2B5EF4-FFF2-40B4-BE49-F238E27FC236}">
                <a16:creationId xmlns:a16="http://schemas.microsoft.com/office/drawing/2014/main" id="{ACEBB9AC-B18D-4FC8-8EFD-89FAC5DE61CF}"/>
              </a:ext>
            </a:extLst>
          </p:cNvPr>
          <p:cNvSpPr txBox="1"/>
          <p:nvPr/>
        </p:nvSpPr>
        <p:spPr bwMode="auto">
          <a:xfrm>
            <a:off x="6919712" y="1882061"/>
            <a:ext cx="12057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solidFill>
                  <a:srgbClr val="04658F"/>
                </a:solidFill>
                <a:latin typeface="Myriad Pro Semibold"/>
                <a:ea typeface="Myriad Pro Semibold" charset="0"/>
                <a:cs typeface="Myriad Pro Semibold" charset="0"/>
              </a:rPr>
              <a:t>350 </a:t>
            </a:r>
            <a:r>
              <a:rPr lang="en-GB" sz="1800" dirty="0">
                <a:solidFill>
                  <a:srgbClr val="04658F"/>
                </a:solidFill>
                <a:latin typeface="Arial" panose="020B0604020202020204" pitchFamily="34" charset="0"/>
                <a:ea typeface="Myriad Pro Semibold" charset="0"/>
                <a:cs typeface="Arial" panose="020B0604020202020204" pitchFamily="34" charset="0"/>
              </a:rPr>
              <a:t>− 150</a:t>
            </a:r>
            <a:endParaRPr lang="en-GB" sz="1800" dirty="0">
              <a:solidFill>
                <a:srgbClr val="04658F"/>
              </a:solidFill>
              <a:latin typeface="Myriad Pro Semibold"/>
              <a:ea typeface="Myriad Pro Semibold" charset="0"/>
              <a:cs typeface="Myriad Pro Semibold" charset="0"/>
            </a:endParaRPr>
          </a:p>
        </p:txBody>
      </p:sp>
      <p:sp>
        <p:nvSpPr>
          <p:cNvPr id="9" name="TextBox 8">
            <a:extLst>
              <a:ext uri="{FF2B5EF4-FFF2-40B4-BE49-F238E27FC236}">
                <a16:creationId xmlns:a16="http://schemas.microsoft.com/office/drawing/2014/main" id="{2855EA9D-63BD-48D2-A1B2-9952BBC7BBD5}"/>
              </a:ext>
            </a:extLst>
          </p:cNvPr>
          <p:cNvSpPr txBox="1"/>
          <p:nvPr/>
        </p:nvSpPr>
        <p:spPr bwMode="auto">
          <a:xfrm>
            <a:off x="8023380" y="2744668"/>
            <a:ext cx="7809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solidFill>
                  <a:srgbClr val="914E0E"/>
                </a:solidFill>
                <a:latin typeface="Myriad Pro Semibold"/>
                <a:ea typeface="Myriad Pro Semibold" charset="0"/>
                <a:cs typeface="Myriad Pro Semibold" charset="0"/>
              </a:rPr>
              <a:t>= 220</a:t>
            </a:r>
          </a:p>
        </p:txBody>
      </p:sp>
      <p:sp>
        <p:nvSpPr>
          <p:cNvPr id="17" name="TextBox 16">
            <a:extLst>
              <a:ext uri="{FF2B5EF4-FFF2-40B4-BE49-F238E27FC236}">
                <a16:creationId xmlns:a16="http://schemas.microsoft.com/office/drawing/2014/main" id="{279221A0-7F19-411F-A1B8-0BFC1A00B63F}"/>
              </a:ext>
            </a:extLst>
          </p:cNvPr>
          <p:cNvSpPr txBox="1"/>
          <p:nvPr/>
        </p:nvSpPr>
        <p:spPr bwMode="auto">
          <a:xfrm>
            <a:off x="3884883" y="1198136"/>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800" dirty="0">
                <a:solidFill>
                  <a:srgbClr val="04658F"/>
                </a:solidFill>
                <a:latin typeface="Myriad Pro Semibold"/>
                <a:ea typeface="Myriad Pro Semibold" charset="0"/>
                <a:cs typeface="Myriad Pro Semibold" charset="0"/>
              </a:rPr>
              <a:t>200</a:t>
            </a:r>
          </a:p>
        </p:txBody>
      </p:sp>
      <p:sp>
        <p:nvSpPr>
          <p:cNvPr id="18" name="TextBox 17">
            <a:extLst>
              <a:ext uri="{FF2B5EF4-FFF2-40B4-BE49-F238E27FC236}">
                <a16:creationId xmlns:a16="http://schemas.microsoft.com/office/drawing/2014/main" id="{A3827922-8A0B-435E-9E6D-A3EECE882C6C}"/>
              </a:ext>
            </a:extLst>
          </p:cNvPr>
          <p:cNvSpPr txBox="1"/>
          <p:nvPr/>
        </p:nvSpPr>
        <p:spPr bwMode="auto">
          <a:xfrm>
            <a:off x="3733721" y="3527584"/>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800" dirty="0">
                <a:solidFill>
                  <a:srgbClr val="914E0E"/>
                </a:solidFill>
                <a:latin typeface="Myriad Pro Semibold"/>
                <a:ea typeface="Myriad Pro Semibold" charset="0"/>
                <a:cs typeface="Myriad Pro Semibold" charset="0"/>
              </a:rPr>
              <a:t>220</a:t>
            </a:r>
          </a:p>
        </p:txBody>
      </p:sp>
      <p:pic>
        <p:nvPicPr>
          <p:cNvPr id="20" name="Picture 19">
            <a:extLst>
              <a:ext uri="{FF2B5EF4-FFF2-40B4-BE49-F238E27FC236}">
                <a16:creationId xmlns:a16="http://schemas.microsoft.com/office/drawing/2014/main" id="{5E80904A-8026-41AA-A11B-A4EA72A78C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7918" y="2453675"/>
            <a:ext cx="6391877" cy="350905"/>
          </a:xfrm>
          <a:prstGeom prst="rect">
            <a:avLst/>
          </a:prstGeom>
        </p:spPr>
      </p:pic>
      <p:pic>
        <p:nvPicPr>
          <p:cNvPr id="22" name="Picture 21" descr="A close up of a sign  Description generated with very high confidence">
            <a:extLst>
              <a:ext uri="{FF2B5EF4-FFF2-40B4-BE49-F238E27FC236}">
                <a16:creationId xmlns:a16="http://schemas.microsoft.com/office/drawing/2014/main" id="{0C4A21DE-1A6A-4833-941D-34BA2C9A145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28865" y="1972134"/>
            <a:ext cx="383297" cy="480471"/>
          </a:xfrm>
          <a:prstGeom prst="rect">
            <a:avLst/>
          </a:prstGeom>
        </p:spPr>
      </p:pic>
      <p:pic>
        <p:nvPicPr>
          <p:cNvPr id="24" name="Picture 23" descr="A close up of a sign  Description generated with very high confidence">
            <a:extLst>
              <a:ext uri="{FF2B5EF4-FFF2-40B4-BE49-F238E27FC236}">
                <a16:creationId xmlns:a16="http://schemas.microsoft.com/office/drawing/2014/main" id="{8543147C-B4F9-46C3-A5D7-4753B1529BC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18754" y="1980586"/>
            <a:ext cx="383297" cy="480471"/>
          </a:xfrm>
          <a:prstGeom prst="rect">
            <a:avLst/>
          </a:prstGeom>
        </p:spPr>
      </p:pic>
      <p:pic>
        <p:nvPicPr>
          <p:cNvPr id="26" name="Picture 25">
            <a:extLst>
              <a:ext uri="{FF2B5EF4-FFF2-40B4-BE49-F238E27FC236}">
                <a16:creationId xmlns:a16="http://schemas.microsoft.com/office/drawing/2014/main" id="{396266EC-85AF-47B8-BEE4-E89DB761D17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609988" y="1585746"/>
            <a:ext cx="3109558" cy="372499"/>
          </a:xfrm>
          <a:prstGeom prst="rect">
            <a:avLst/>
          </a:prstGeom>
        </p:spPr>
      </p:pic>
      <p:pic>
        <p:nvPicPr>
          <p:cNvPr id="28" name="Picture 27" descr="A picture containing clipart  Description generated with high confidence">
            <a:extLst>
              <a:ext uri="{FF2B5EF4-FFF2-40B4-BE49-F238E27FC236}">
                <a16:creationId xmlns:a16="http://schemas.microsoft.com/office/drawing/2014/main" id="{94C13F57-2DDB-4C0B-B690-3363249A78E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13408" y="2478796"/>
            <a:ext cx="383297" cy="631630"/>
          </a:xfrm>
          <a:prstGeom prst="rect">
            <a:avLst/>
          </a:prstGeom>
        </p:spPr>
      </p:pic>
      <p:pic>
        <p:nvPicPr>
          <p:cNvPr id="32" name="Picture 31">
            <a:extLst>
              <a:ext uri="{FF2B5EF4-FFF2-40B4-BE49-F238E27FC236}">
                <a16:creationId xmlns:a16="http://schemas.microsoft.com/office/drawing/2014/main" id="{CC8B9F49-9764-4D0B-A3F5-F9B761BE17F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307665" y="2993721"/>
            <a:ext cx="3411881" cy="502065"/>
          </a:xfrm>
          <a:prstGeom prst="rect">
            <a:avLst/>
          </a:prstGeom>
        </p:spPr>
      </p:pic>
      <p:sp>
        <p:nvSpPr>
          <p:cNvPr id="3" name="Rectangle 2">
            <a:extLst>
              <a:ext uri="{FF2B5EF4-FFF2-40B4-BE49-F238E27FC236}">
                <a16:creationId xmlns:a16="http://schemas.microsoft.com/office/drawing/2014/main" id="{97B7B32B-884F-4C52-8A09-545B7D3DF6A2}"/>
              </a:ext>
            </a:extLst>
          </p:cNvPr>
          <p:cNvSpPr/>
          <p:nvPr/>
        </p:nvSpPr>
        <p:spPr>
          <a:xfrm>
            <a:off x="331035" y="4053421"/>
            <a:ext cx="8481929" cy="830997"/>
          </a:xfrm>
          <a:prstGeom prst="rect">
            <a:avLst/>
          </a:prstGeom>
        </p:spPr>
        <p:txBody>
          <a:bodyPr wrap="square">
            <a:spAutoFit/>
          </a:bodyPr>
          <a:lstStyle/>
          <a:p>
            <a:pPr lvl="0"/>
            <a:r>
              <a:rPr lang="en-GB" sz="2400" b="1" dirty="0">
                <a:solidFill>
                  <a:prstClr val="black"/>
                </a:solidFill>
                <a:latin typeface="Myriad Pro Semibold"/>
              </a:rPr>
              <a:t>I’ve kept the minuend the same and I’ve subtracted </a:t>
            </a:r>
            <a:r>
              <a:rPr lang="en-GB" sz="2400" b="1" dirty="0">
                <a:solidFill>
                  <a:srgbClr val="FF0000"/>
                </a:solidFill>
                <a:latin typeface="Myriad Pro Semibold"/>
              </a:rPr>
              <a:t>20 </a:t>
            </a:r>
            <a:r>
              <a:rPr lang="en-GB" sz="2400" b="1" dirty="0">
                <a:solidFill>
                  <a:prstClr val="black"/>
                </a:solidFill>
                <a:latin typeface="Myriad Pro Semibold"/>
              </a:rPr>
              <a:t>from the subtrahend, so I must add </a:t>
            </a:r>
            <a:r>
              <a:rPr lang="en-GB" sz="2400" b="1" dirty="0">
                <a:solidFill>
                  <a:srgbClr val="FF0000"/>
                </a:solidFill>
                <a:latin typeface="Myriad Pro Semibold"/>
              </a:rPr>
              <a:t>20</a:t>
            </a:r>
            <a:r>
              <a:rPr lang="en-GB" sz="2400" b="1" dirty="0">
                <a:solidFill>
                  <a:prstClr val="black"/>
                </a:solidFill>
                <a:latin typeface="Myriad Pro Semibold"/>
              </a:rPr>
              <a:t> to the difference.</a:t>
            </a:r>
          </a:p>
        </p:txBody>
      </p:sp>
      <p:sp>
        <p:nvSpPr>
          <p:cNvPr id="10" name="Rectangle: Rounded Corners 9">
            <a:extLst>
              <a:ext uri="{FF2B5EF4-FFF2-40B4-BE49-F238E27FC236}">
                <a16:creationId xmlns:a16="http://schemas.microsoft.com/office/drawing/2014/main" id="{3C5EA3B9-8F24-49B4-AA20-F1988CF945EC}"/>
              </a:ext>
            </a:extLst>
          </p:cNvPr>
          <p:cNvSpPr/>
          <p:nvPr/>
        </p:nvSpPr>
        <p:spPr>
          <a:xfrm rot="2265439">
            <a:off x="2084733" y="1772784"/>
            <a:ext cx="916129" cy="152468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844986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right)">
                                      <p:cBhvr>
                                        <p:cTn id="14" dur="500"/>
                                        <p:tgtEl>
                                          <p:spTgt spid="2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par>
                                <p:cTn id="33" presetID="10" presetClass="exit" presetSubtype="0" fill="hold" nodeType="withEffect">
                                  <p:stCondLst>
                                    <p:cond delay="0"/>
                                  </p:stCondLst>
                                  <p:childTnLst>
                                    <p:animEffect transition="out" filter="fade">
                                      <p:cBhvr>
                                        <p:cTn id="34" dur="500"/>
                                        <p:tgtEl>
                                          <p:spTgt spid="35"/>
                                        </p:tgtEl>
                                      </p:cBhvr>
                                    </p:animEffect>
                                    <p:set>
                                      <p:cBhvr>
                                        <p:cTn id="35" dur="1" fill="hold">
                                          <p:stCondLst>
                                            <p:cond delay="499"/>
                                          </p:stCondLst>
                                        </p:cTn>
                                        <p:tgtEl>
                                          <p:spTgt spid="35"/>
                                        </p:tgtEl>
                                        <p:attrNameLst>
                                          <p:attrName>style.visibility</p:attrName>
                                        </p:attrNameLst>
                                      </p:cBhvr>
                                      <p:to>
                                        <p:strVal val="hidden"/>
                                      </p:to>
                                    </p:set>
                                  </p:childTnLst>
                                </p:cTn>
                              </p:par>
                              <p:par>
                                <p:cTn id="36" presetID="10" presetClass="entr" presetSubtype="0"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childTnLst>
                          </p:cTn>
                        </p:par>
                        <p:par>
                          <p:cTn id="39" fill="hold">
                            <p:stCondLst>
                              <p:cond delay="500"/>
                            </p:stCondLst>
                            <p:childTnLst>
                              <p:par>
                                <p:cTn id="40" presetID="22" presetClass="entr" presetSubtype="2"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right)">
                                      <p:cBhvr>
                                        <p:cTn id="42" dur="500"/>
                                        <p:tgtEl>
                                          <p:spTgt spid="3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1000"/>
                            </p:stCondLst>
                            <p:childTnLst>
                              <p:par>
                                <p:cTn id="47" presetID="10" presetClass="entr" presetSubtype="0" fill="hold" grpId="0" nodeType="afterEffect">
                                  <p:stCondLst>
                                    <p:cond delay="500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20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500"/>
                                        <p:tgtEl>
                                          <p:spTgt spid="9"/>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7" grpId="0"/>
      <p:bldP spid="18" grpId="0"/>
      <p:bldP spid="3" grpId="0"/>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D6C9C6A-82E2-4800-9C13-7F57A4FC388D}"/>
              </a:ext>
            </a:extLst>
          </p:cNvPr>
          <p:cNvSpPr/>
          <p:nvPr/>
        </p:nvSpPr>
        <p:spPr>
          <a:xfrm>
            <a:off x="1654175" y="1407140"/>
            <a:ext cx="5760000" cy="629999"/>
          </a:xfrm>
          <a:prstGeom prst="rect">
            <a:avLst/>
          </a:prstGeom>
          <a:solidFill>
            <a:srgbClr val="93C01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090807AB-8774-4CA4-9C19-F1B293A7733F}"/>
              </a:ext>
            </a:extLst>
          </p:cNvPr>
          <p:cNvSpPr/>
          <p:nvPr/>
        </p:nvSpPr>
        <p:spPr bwMode="auto">
          <a:xfrm>
            <a:off x="1658670" y="2038186"/>
            <a:ext cx="2469600" cy="630000"/>
          </a:xfrm>
          <a:prstGeom prst="rect">
            <a:avLst/>
          </a:prstGeom>
          <a:solidFill>
            <a:schemeClr val="bg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2" name="Text Placeholder 1"/>
          <p:cNvSpPr>
            <a:spLocks noGrp="1"/>
          </p:cNvSpPr>
          <p:nvPr>
            <p:ph type="body" sz="quarter" idx="11"/>
          </p:nvPr>
        </p:nvSpPr>
        <p:spPr/>
        <p:txBody>
          <a:bodyPr/>
          <a:lstStyle/>
          <a:p>
            <a:pPr marL="0" indent="0">
              <a:buNone/>
            </a:pPr>
            <a:r>
              <a:rPr lang="en-US" dirty="0"/>
              <a:t> </a:t>
            </a:r>
          </a:p>
        </p:txBody>
      </p:sp>
      <p:sp>
        <p:nvSpPr>
          <p:cNvPr id="39" name="Rectangle 38">
            <a:extLst>
              <a:ext uri="{FF2B5EF4-FFF2-40B4-BE49-F238E27FC236}">
                <a16:creationId xmlns:a16="http://schemas.microsoft.com/office/drawing/2014/main" id="{26EEBE32-CA6D-443F-A689-00151CAFCC23}"/>
              </a:ext>
            </a:extLst>
          </p:cNvPr>
          <p:cNvSpPr/>
          <p:nvPr/>
        </p:nvSpPr>
        <p:spPr bwMode="auto">
          <a:xfrm>
            <a:off x="4123775" y="2038186"/>
            <a:ext cx="3290400" cy="630000"/>
          </a:xfrm>
          <a:prstGeom prst="rect">
            <a:avLst/>
          </a:prstGeom>
          <a:solidFill>
            <a:srgbClr val="80C8DA"/>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grpSp>
        <p:nvGrpSpPr>
          <p:cNvPr id="7" name="Group 6">
            <a:extLst>
              <a:ext uri="{FF2B5EF4-FFF2-40B4-BE49-F238E27FC236}">
                <a16:creationId xmlns:a16="http://schemas.microsoft.com/office/drawing/2014/main" id="{418C35B5-9062-468C-A956-5855C1712855}"/>
              </a:ext>
            </a:extLst>
          </p:cNvPr>
          <p:cNvGrpSpPr/>
          <p:nvPr/>
        </p:nvGrpSpPr>
        <p:grpSpPr>
          <a:xfrm>
            <a:off x="2458218" y="5357940"/>
            <a:ext cx="4264481" cy="461665"/>
            <a:chOff x="2458218" y="5357940"/>
            <a:chExt cx="4264481" cy="461665"/>
          </a:xfrm>
        </p:grpSpPr>
        <p:grpSp>
          <p:nvGrpSpPr>
            <p:cNvPr id="8" name="Group 7">
              <a:extLst>
                <a:ext uri="{FF2B5EF4-FFF2-40B4-BE49-F238E27FC236}">
                  <a16:creationId xmlns:a16="http://schemas.microsoft.com/office/drawing/2014/main" id="{796931C3-3F4A-4591-A89E-182AFD43FE9C}"/>
                </a:ext>
              </a:extLst>
            </p:cNvPr>
            <p:cNvGrpSpPr/>
            <p:nvPr/>
          </p:nvGrpSpPr>
          <p:grpSpPr>
            <a:xfrm>
              <a:off x="2458218" y="5357940"/>
              <a:ext cx="2558107" cy="461665"/>
              <a:chOff x="2458218" y="5763582"/>
              <a:chExt cx="2558107" cy="461665"/>
            </a:xfrm>
          </p:grpSpPr>
          <p:sp>
            <p:nvSpPr>
              <p:cNvPr id="12" name="TextBox 11">
                <a:extLst>
                  <a:ext uri="{FF2B5EF4-FFF2-40B4-BE49-F238E27FC236}">
                    <a16:creationId xmlns:a16="http://schemas.microsoft.com/office/drawing/2014/main" id="{1B3E0E32-D1B0-4DAE-B166-5890F2D3A3A2}"/>
                  </a:ext>
                </a:extLst>
              </p:cNvPr>
              <p:cNvSpPr txBox="1"/>
              <p:nvPr/>
            </p:nvSpPr>
            <p:spPr bwMode="auto">
              <a:xfrm>
                <a:off x="3549594" y="576358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3" name="TextBox 12">
                <a:extLst>
                  <a:ext uri="{FF2B5EF4-FFF2-40B4-BE49-F238E27FC236}">
                    <a16:creationId xmlns:a16="http://schemas.microsoft.com/office/drawing/2014/main" id="{5514CD5E-C012-4853-AE04-C1E5B230D8B9}"/>
                  </a:ext>
                </a:extLst>
              </p:cNvPr>
              <p:cNvSpPr txBox="1"/>
              <p:nvPr/>
            </p:nvSpPr>
            <p:spPr bwMode="auto">
              <a:xfrm>
                <a:off x="4331522" y="576358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130</a:t>
                </a:r>
              </a:p>
            </p:txBody>
          </p:sp>
          <p:sp>
            <p:nvSpPr>
              <p:cNvPr id="14" name="TextBox 13">
                <a:extLst>
                  <a:ext uri="{FF2B5EF4-FFF2-40B4-BE49-F238E27FC236}">
                    <a16:creationId xmlns:a16="http://schemas.microsoft.com/office/drawing/2014/main" id="{2BD2E54A-0ED0-43DA-B29B-7E6BFB69A33F}"/>
                  </a:ext>
                </a:extLst>
              </p:cNvPr>
              <p:cNvSpPr txBox="1"/>
              <p:nvPr/>
            </p:nvSpPr>
            <p:spPr bwMode="auto">
              <a:xfrm>
                <a:off x="2458218" y="576358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350</a:t>
                </a:r>
              </a:p>
            </p:txBody>
          </p:sp>
        </p:grpSp>
        <p:grpSp>
          <p:nvGrpSpPr>
            <p:cNvPr id="9" name="Group 8">
              <a:extLst>
                <a:ext uri="{FF2B5EF4-FFF2-40B4-BE49-F238E27FC236}">
                  <a16:creationId xmlns:a16="http://schemas.microsoft.com/office/drawing/2014/main" id="{4C6CA636-7351-4CA5-89FD-69C5DB840AEA}"/>
                </a:ext>
              </a:extLst>
            </p:cNvPr>
            <p:cNvGrpSpPr/>
            <p:nvPr/>
          </p:nvGrpSpPr>
          <p:grpSpPr>
            <a:xfrm>
              <a:off x="5318690" y="5357940"/>
              <a:ext cx="1404009" cy="461665"/>
              <a:chOff x="5318690" y="5763582"/>
              <a:chExt cx="1404009" cy="461665"/>
            </a:xfrm>
          </p:grpSpPr>
          <p:sp>
            <p:nvSpPr>
              <p:cNvPr id="10" name="TextBox 9">
                <a:extLst>
                  <a:ext uri="{FF2B5EF4-FFF2-40B4-BE49-F238E27FC236}">
                    <a16:creationId xmlns:a16="http://schemas.microsoft.com/office/drawing/2014/main" id="{414C52F5-9C56-43D8-AD94-AE09CD93200B}"/>
                  </a:ext>
                </a:extLst>
              </p:cNvPr>
              <p:cNvSpPr txBox="1"/>
              <p:nvPr/>
            </p:nvSpPr>
            <p:spPr bwMode="auto">
              <a:xfrm>
                <a:off x="6037896" y="576358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220</a:t>
                </a:r>
              </a:p>
            </p:txBody>
          </p:sp>
          <p:sp>
            <p:nvSpPr>
              <p:cNvPr id="11" name="TextBox 10">
                <a:extLst>
                  <a:ext uri="{FF2B5EF4-FFF2-40B4-BE49-F238E27FC236}">
                    <a16:creationId xmlns:a16="http://schemas.microsoft.com/office/drawing/2014/main" id="{9163D606-FB95-429E-BEE1-E79967020AF9}"/>
                  </a:ext>
                </a:extLst>
              </p:cNvPr>
              <p:cNvSpPr txBox="1"/>
              <p:nvPr/>
            </p:nvSpPr>
            <p:spPr bwMode="auto">
              <a:xfrm>
                <a:off x="5318690" y="576358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grpSp>
        <p:nvGrpSpPr>
          <p:cNvPr id="15" name="Group 14">
            <a:extLst>
              <a:ext uri="{FF2B5EF4-FFF2-40B4-BE49-F238E27FC236}">
                <a16:creationId xmlns:a16="http://schemas.microsoft.com/office/drawing/2014/main" id="{3F0909F0-48A1-429A-8528-CD93740F3A6F}"/>
              </a:ext>
            </a:extLst>
          </p:cNvPr>
          <p:cNvGrpSpPr/>
          <p:nvPr/>
        </p:nvGrpSpPr>
        <p:grpSpPr>
          <a:xfrm>
            <a:off x="2446996" y="3429000"/>
            <a:ext cx="4275703" cy="461665"/>
            <a:chOff x="2446996" y="3429000"/>
            <a:chExt cx="4275703" cy="461665"/>
          </a:xfrm>
        </p:grpSpPr>
        <p:grpSp>
          <p:nvGrpSpPr>
            <p:cNvPr id="16" name="Group 15">
              <a:extLst>
                <a:ext uri="{FF2B5EF4-FFF2-40B4-BE49-F238E27FC236}">
                  <a16:creationId xmlns:a16="http://schemas.microsoft.com/office/drawing/2014/main" id="{80C308E1-97BF-4C60-948E-EE43D6A4DE3B}"/>
                </a:ext>
              </a:extLst>
            </p:cNvPr>
            <p:cNvGrpSpPr/>
            <p:nvPr/>
          </p:nvGrpSpPr>
          <p:grpSpPr>
            <a:xfrm>
              <a:off x="5318690" y="3429000"/>
              <a:ext cx="1404009" cy="461665"/>
              <a:chOff x="5318690" y="3834642"/>
              <a:chExt cx="1404009" cy="461665"/>
            </a:xfrm>
          </p:grpSpPr>
          <p:sp>
            <p:nvSpPr>
              <p:cNvPr id="21" name="TextBox 20">
                <a:extLst>
                  <a:ext uri="{FF2B5EF4-FFF2-40B4-BE49-F238E27FC236}">
                    <a16:creationId xmlns:a16="http://schemas.microsoft.com/office/drawing/2014/main" id="{3DB8D099-EB94-435E-8F34-146CB661E3C8}"/>
                  </a:ext>
                </a:extLst>
              </p:cNvPr>
              <p:cNvSpPr txBox="1"/>
              <p:nvPr/>
            </p:nvSpPr>
            <p:spPr bwMode="auto">
              <a:xfrm>
                <a:off x="6037896" y="383464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200</a:t>
                </a:r>
              </a:p>
            </p:txBody>
          </p:sp>
          <p:sp>
            <p:nvSpPr>
              <p:cNvPr id="22" name="TextBox 21">
                <a:extLst>
                  <a:ext uri="{FF2B5EF4-FFF2-40B4-BE49-F238E27FC236}">
                    <a16:creationId xmlns:a16="http://schemas.microsoft.com/office/drawing/2014/main" id="{7BC862C1-97AD-409C-9222-BD432F043027}"/>
                  </a:ext>
                </a:extLst>
              </p:cNvPr>
              <p:cNvSpPr txBox="1"/>
              <p:nvPr/>
            </p:nvSpPr>
            <p:spPr bwMode="auto">
              <a:xfrm>
                <a:off x="5318690"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17" name="Group 16">
              <a:extLst>
                <a:ext uri="{FF2B5EF4-FFF2-40B4-BE49-F238E27FC236}">
                  <a16:creationId xmlns:a16="http://schemas.microsoft.com/office/drawing/2014/main" id="{CEA5620C-34AC-4EEA-9727-AFC47F1EEE61}"/>
                </a:ext>
              </a:extLst>
            </p:cNvPr>
            <p:cNvGrpSpPr/>
            <p:nvPr/>
          </p:nvGrpSpPr>
          <p:grpSpPr>
            <a:xfrm>
              <a:off x="2446996" y="3429000"/>
              <a:ext cx="2580550" cy="461665"/>
              <a:chOff x="2446996" y="3834642"/>
              <a:chExt cx="2580550" cy="461665"/>
            </a:xfrm>
          </p:grpSpPr>
          <p:sp>
            <p:nvSpPr>
              <p:cNvPr id="18" name="TextBox 17">
                <a:extLst>
                  <a:ext uri="{FF2B5EF4-FFF2-40B4-BE49-F238E27FC236}">
                    <a16:creationId xmlns:a16="http://schemas.microsoft.com/office/drawing/2014/main" id="{A4466449-A4C5-4461-A9F9-56ACEF09A8EA}"/>
                  </a:ext>
                </a:extLst>
              </p:cNvPr>
              <p:cNvSpPr txBox="1"/>
              <p:nvPr/>
            </p:nvSpPr>
            <p:spPr bwMode="auto">
              <a:xfrm>
                <a:off x="2446996" y="383464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350</a:t>
                </a:r>
              </a:p>
            </p:txBody>
          </p:sp>
          <p:sp>
            <p:nvSpPr>
              <p:cNvPr id="19" name="TextBox 18">
                <a:extLst>
                  <a:ext uri="{FF2B5EF4-FFF2-40B4-BE49-F238E27FC236}">
                    <a16:creationId xmlns:a16="http://schemas.microsoft.com/office/drawing/2014/main" id="{F574EDAE-5FF9-474A-8C78-25C5F442163E}"/>
                  </a:ext>
                </a:extLst>
              </p:cNvPr>
              <p:cNvSpPr txBox="1"/>
              <p:nvPr/>
            </p:nvSpPr>
            <p:spPr bwMode="auto">
              <a:xfrm>
                <a:off x="4342743" y="383464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150</a:t>
                </a:r>
              </a:p>
            </p:txBody>
          </p:sp>
          <p:sp>
            <p:nvSpPr>
              <p:cNvPr id="20" name="TextBox 19">
                <a:extLst>
                  <a:ext uri="{FF2B5EF4-FFF2-40B4-BE49-F238E27FC236}">
                    <a16:creationId xmlns:a16="http://schemas.microsoft.com/office/drawing/2014/main" id="{81A1022E-7DFB-4B9F-B404-70EB30CB99AE}"/>
                  </a:ext>
                </a:extLst>
              </p:cNvPr>
              <p:cNvSpPr txBox="1"/>
              <p:nvPr/>
            </p:nvSpPr>
            <p:spPr bwMode="auto">
              <a:xfrm>
                <a:off x="3549594"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grpSp>
      </p:grpSp>
      <p:sp>
        <p:nvSpPr>
          <p:cNvPr id="23" name="TextBox 22">
            <a:extLst>
              <a:ext uri="{FF2B5EF4-FFF2-40B4-BE49-F238E27FC236}">
                <a16:creationId xmlns:a16="http://schemas.microsoft.com/office/drawing/2014/main" id="{1E113C93-19AD-4DDA-8C91-3E9D2EDC8039}"/>
              </a:ext>
            </a:extLst>
          </p:cNvPr>
          <p:cNvSpPr txBox="1"/>
          <p:nvPr/>
        </p:nvSpPr>
        <p:spPr bwMode="auto">
          <a:xfrm>
            <a:off x="3855648" y="4394763"/>
            <a:ext cx="8242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Arial" panose="020B0604020202020204" pitchFamily="34" charset="0"/>
                <a:ea typeface="Myriad Pro Semibold" charset="0"/>
                <a:cs typeface="Arial" panose="020B0604020202020204" pitchFamily="34" charset="0"/>
              </a:rPr>
              <a:t>− </a:t>
            </a:r>
            <a:r>
              <a:rPr lang="en-GB" sz="2400" dirty="0">
                <a:solidFill>
                  <a:srgbClr val="959595"/>
                </a:solidFill>
                <a:latin typeface="Comic Sans MS" panose="030F0702030302020204" pitchFamily="66" charset="0"/>
                <a:ea typeface="Myriad Pro Semibold" charset="0"/>
                <a:cs typeface="Arial" panose="020B0604020202020204" pitchFamily="34" charset="0"/>
              </a:rPr>
              <a:t>20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4" name="TextBox 23">
            <a:extLst>
              <a:ext uri="{FF2B5EF4-FFF2-40B4-BE49-F238E27FC236}">
                <a16:creationId xmlns:a16="http://schemas.microsoft.com/office/drawing/2014/main" id="{9364D7D8-95FC-4604-8280-4E17D8DA03FF}"/>
              </a:ext>
            </a:extLst>
          </p:cNvPr>
          <p:cNvSpPr txBox="1"/>
          <p:nvPr/>
        </p:nvSpPr>
        <p:spPr bwMode="auto">
          <a:xfrm>
            <a:off x="6374500" y="4394763"/>
            <a:ext cx="7986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Comic Sans MS" panose="030F0702030302020204" pitchFamily="66"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20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5" name="Picture 24" descr="A close up of a logo  Description generated with high confidence">
            <a:extLst>
              <a:ext uri="{FF2B5EF4-FFF2-40B4-BE49-F238E27FC236}">
                <a16:creationId xmlns:a16="http://schemas.microsoft.com/office/drawing/2014/main" id="{962A344A-19E9-4AC2-88BE-97067A53C2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6351" y="3930160"/>
            <a:ext cx="194527" cy="1390870"/>
          </a:xfrm>
          <a:prstGeom prst="rect">
            <a:avLst/>
          </a:prstGeom>
        </p:spPr>
      </p:pic>
      <p:pic>
        <p:nvPicPr>
          <p:cNvPr id="26" name="Picture 25" descr="A close up of a logo  Description generated with high confidence">
            <a:extLst>
              <a:ext uri="{FF2B5EF4-FFF2-40B4-BE49-F238E27FC236}">
                <a16:creationId xmlns:a16="http://schemas.microsoft.com/office/drawing/2014/main" id="{EC2EED67-6638-46ED-929B-38A0F95B0C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617" y="3928867"/>
            <a:ext cx="194527" cy="1390870"/>
          </a:xfrm>
          <a:prstGeom prst="rect">
            <a:avLst/>
          </a:prstGeom>
        </p:spPr>
      </p:pic>
      <p:sp>
        <p:nvSpPr>
          <p:cNvPr id="27" name="Rectangle 26">
            <a:extLst>
              <a:ext uri="{FF2B5EF4-FFF2-40B4-BE49-F238E27FC236}">
                <a16:creationId xmlns:a16="http://schemas.microsoft.com/office/drawing/2014/main" id="{CEC30F87-1982-4E88-8A9A-B92BC0B62188}"/>
              </a:ext>
            </a:extLst>
          </p:cNvPr>
          <p:cNvSpPr/>
          <p:nvPr/>
        </p:nvSpPr>
        <p:spPr bwMode="auto">
          <a:xfrm>
            <a:off x="1654175" y="1407140"/>
            <a:ext cx="5760000" cy="630000"/>
          </a:xfrm>
          <a:prstGeom prst="rect">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30" name="Rectangle 29">
            <a:extLst>
              <a:ext uri="{FF2B5EF4-FFF2-40B4-BE49-F238E27FC236}">
                <a16:creationId xmlns:a16="http://schemas.microsoft.com/office/drawing/2014/main" id="{7089F483-4144-4949-AE86-A77C3C6D855F}"/>
              </a:ext>
            </a:extLst>
          </p:cNvPr>
          <p:cNvSpPr/>
          <p:nvPr/>
        </p:nvSpPr>
        <p:spPr bwMode="auto">
          <a:xfrm>
            <a:off x="1654175" y="2038186"/>
            <a:ext cx="5760000" cy="630000"/>
          </a:xfrm>
          <a:prstGeom prst="rect">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32" name="TextBox 31">
            <a:extLst>
              <a:ext uri="{FF2B5EF4-FFF2-40B4-BE49-F238E27FC236}">
                <a16:creationId xmlns:a16="http://schemas.microsoft.com/office/drawing/2014/main" id="{2AFA5DE6-2CA1-482B-952B-312B87C564A4}"/>
              </a:ext>
            </a:extLst>
          </p:cNvPr>
          <p:cNvSpPr txBox="1"/>
          <p:nvPr/>
        </p:nvSpPr>
        <p:spPr bwMode="auto">
          <a:xfrm>
            <a:off x="4318891" y="1489889"/>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350</a:t>
            </a:r>
          </a:p>
        </p:txBody>
      </p:sp>
      <p:sp>
        <p:nvSpPr>
          <p:cNvPr id="33" name="TextBox 32">
            <a:extLst>
              <a:ext uri="{FF2B5EF4-FFF2-40B4-BE49-F238E27FC236}">
                <a16:creationId xmlns:a16="http://schemas.microsoft.com/office/drawing/2014/main" id="{71E51799-6EB2-4CD7-9266-13FC9FF1BA73}"/>
              </a:ext>
            </a:extLst>
          </p:cNvPr>
          <p:cNvSpPr txBox="1"/>
          <p:nvPr/>
        </p:nvSpPr>
        <p:spPr bwMode="auto">
          <a:xfrm>
            <a:off x="5069905" y="2122345"/>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200</a:t>
            </a:r>
          </a:p>
        </p:txBody>
      </p:sp>
      <p:sp>
        <p:nvSpPr>
          <p:cNvPr id="34" name="TextBox 33">
            <a:extLst>
              <a:ext uri="{FF2B5EF4-FFF2-40B4-BE49-F238E27FC236}">
                <a16:creationId xmlns:a16="http://schemas.microsoft.com/office/drawing/2014/main" id="{F4ED747F-EB1E-4A3A-8539-5B92809C74FC}"/>
              </a:ext>
            </a:extLst>
          </p:cNvPr>
          <p:cNvSpPr txBox="1"/>
          <p:nvPr/>
        </p:nvSpPr>
        <p:spPr bwMode="auto">
          <a:xfrm>
            <a:off x="2150988" y="2122345"/>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150</a:t>
            </a:r>
          </a:p>
        </p:txBody>
      </p:sp>
      <p:sp>
        <p:nvSpPr>
          <p:cNvPr id="35" name="TextBox 34">
            <a:extLst>
              <a:ext uri="{FF2B5EF4-FFF2-40B4-BE49-F238E27FC236}">
                <a16:creationId xmlns:a16="http://schemas.microsoft.com/office/drawing/2014/main" id="{DB185FD3-7500-4772-80A1-09C121E26299}"/>
              </a:ext>
            </a:extLst>
          </p:cNvPr>
          <p:cNvSpPr txBox="1"/>
          <p:nvPr/>
        </p:nvSpPr>
        <p:spPr bwMode="auto">
          <a:xfrm>
            <a:off x="2764031" y="2122345"/>
            <a:ext cx="8675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 </a:t>
            </a:r>
            <a:r>
              <a:rPr lang="en-GB" sz="2400" dirty="0">
                <a:latin typeface="Myriad Pro Semibold"/>
                <a:ea typeface="Myriad Pro Semibold" charset="0"/>
                <a:cs typeface="Myriad Pro Semibold" charset="0"/>
              </a:rPr>
              <a:t> 20</a:t>
            </a:r>
          </a:p>
        </p:txBody>
      </p:sp>
      <p:sp>
        <p:nvSpPr>
          <p:cNvPr id="36" name="TextBox 35">
            <a:extLst>
              <a:ext uri="{FF2B5EF4-FFF2-40B4-BE49-F238E27FC236}">
                <a16:creationId xmlns:a16="http://schemas.microsoft.com/office/drawing/2014/main" id="{6582DADD-1D01-4E4F-ADF3-A47944731D26}"/>
              </a:ext>
            </a:extLst>
          </p:cNvPr>
          <p:cNvSpPr txBox="1"/>
          <p:nvPr/>
        </p:nvSpPr>
        <p:spPr bwMode="auto">
          <a:xfrm>
            <a:off x="5655002" y="2122345"/>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+ 20</a:t>
            </a:r>
            <a:endParaRPr lang="en-GB" sz="2400" dirty="0">
              <a:latin typeface="Myriad Pro Semibold"/>
              <a:ea typeface="Myriad Pro Semibold" charset="0"/>
              <a:cs typeface="Myriad Pro Semibold" charset="0"/>
            </a:endParaRPr>
          </a:p>
        </p:txBody>
      </p:sp>
      <p:sp>
        <p:nvSpPr>
          <p:cNvPr id="37" name="TextBox 36">
            <a:extLst>
              <a:ext uri="{FF2B5EF4-FFF2-40B4-BE49-F238E27FC236}">
                <a16:creationId xmlns:a16="http://schemas.microsoft.com/office/drawing/2014/main" id="{223EABC6-09B2-46AB-96DD-9756CEA29DB3}"/>
              </a:ext>
            </a:extLst>
          </p:cNvPr>
          <p:cNvSpPr txBox="1"/>
          <p:nvPr/>
        </p:nvSpPr>
        <p:spPr bwMode="auto">
          <a:xfrm>
            <a:off x="2392221" y="2122345"/>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130</a:t>
            </a:r>
          </a:p>
        </p:txBody>
      </p:sp>
      <p:sp>
        <p:nvSpPr>
          <p:cNvPr id="38" name="TextBox 37">
            <a:extLst>
              <a:ext uri="{FF2B5EF4-FFF2-40B4-BE49-F238E27FC236}">
                <a16:creationId xmlns:a16="http://schemas.microsoft.com/office/drawing/2014/main" id="{E6645234-83D2-41F3-851E-1070B48A79EC}"/>
              </a:ext>
            </a:extLst>
          </p:cNvPr>
          <p:cNvSpPr txBox="1"/>
          <p:nvPr/>
        </p:nvSpPr>
        <p:spPr bwMode="auto">
          <a:xfrm>
            <a:off x="5269974" y="2122345"/>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220</a:t>
            </a:r>
          </a:p>
        </p:txBody>
      </p:sp>
      <p:sp>
        <p:nvSpPr>
          <p:cNvPr id="41" name="Rectangle 40">
            <a:extLst>
              <a:ext uri="{FF2B5EF4-FFF2-40B4-BE49-F238E27FC236}">
                <a16:creationId xmlns:a16="http://schemas.microsoft.com/office/drawing/2014/main" id="{CF6A89A7-100C-4A87-9EAF-B369DB49B328}"/>
              </a:ext>
            </a:extLst>
          </p:cNvPr>
          <p:cNvSpPr/>
          <p:nvPr/>
        </p:nvSpPr>
        <p:spPr bwMode="auto">
          <a:xfrm>
            <a:off x="7432822" y="2037139"/>
            <a:ext cx="1364211" cy="630475"/>
          </a:xfrm>
          <a:prstGeom prst="rect">
            <a:avLst/>
          </a:prstGeom>
          <a:solidFill>
            <a:schemeClr val="bg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cxnSp>
        <p:nvCxnSpPr>
          <p:cNvPr id="42" name="Straight Connector 41">
            <a:extLst>
              <a:ext uri="{FF2B5EF4-FFF2-40B4-BE49-F238E27FC236}">
                <a16:creationId xmlns:a16="http://schemas.microsoft.com/office/drawing/2014/main" id="{2AC4691F-0485-438B-AF85-BC64D5B521E0}"/>
              </a:ext>
            </a:extLst>
          </p:cNvPr>
          <p:cNvCxnSpPr/>
          <p:nvPr/>
        </p:nvCxnSpPr>
        <p:spPr bwMode="auto">
          <a:xfrm>
            <a:off x="4123775" y="2038186"/>
            <a:ext cx="0" cy="630000"/>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ustDataLst>
      <p:tags r:id="rId1"/>
    </p:custDataLst>
    <p:extLst>
      <p:ext uri="{BB962C8B-B14F-4D97-AF65-F5344CB8AC3E}">
        <p14:creationId xmlns:p14="http://schemas.microsoft.com/office/powerpoint/2010/main" val="687965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fill="hold" nodeType="clickEffect">
                                  <p:stCondLst>
                                    <p:cond delay="0"/>
                                  </p:stCondLst>
                                  <p:childTnLst>
                                    <p:animMotion origin="layout" path="M -1.66667E-6 4.44444E-6 L -0.03437 4.44444E-6 " pathEditMode="relative" rAng="0" ptsTypes="AA">
                                      <p:cBhvr>
                                        <p:cTn id="6" dur="2000" fill="hold"/>
                                        <p:tgtEl>
                                          <p:spTgt spid="42"/>
                                        </p:tgtEl>
                                        <p:attrNameLst>
                                          <p:attrName>ppt_x</p:attrName>
                                          <p:attrName>ppt_y</p:attrName>
                                        </p:attrNameLst>
                                      </p:cBhvr>
                                      <p:rCtr x="-1719" y="0"/>
                                    </p:animMotion>
                                  </p:childTnLst>
                                </p:cTn>
                              </p:par>
                              <p:par>
                                <p:cTn id="7" presetID="6" presetClass="emph" presetSubtype="0" accel="50000" fill="hold" grpId="0" nodeType="withEffect">
                                  <p:stCondLst>
                                    <p:cond delay="0"/>
                                  </p:stCondLst>
                                  <p:childTnLst>
                                    <p:animScale>
                                      <p:cBhvr>
                                        <p:cTn id="8" dur="2000" fill="hold"/>
                                        <p:tgtEl>
                                          <p:spTgt spid="39"/>
                                        </p:tgtEl>
                                      </p:cBhvr>
                                      <p:by x="120000" y="100000"/>
                                    </p:animScale>
                                  </p:childTnLst>
                                </p:cTn>
                              </p:par>
                            </p:childTnLst>
                          </p:cTn>
                        </p:par>
                        <p:par>
                          <p:cTn id="9" fill="hold">
                            <p:stCondLst>
                              <p:cond delay="2000"/>
                            </p:stCondLst>
                            <p:childTnLst>
                              <p:par>
                                <p:cTn id="10" presetID="10" presetClass="entr" presetSubtype="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up)">
                                      <p:cBhvr>
                                        <p:cTn id="20" dur="500"/>
                                        <p:tgtEl>
                                          <p:spTgt spid="2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22" presetClass="entr" presetSubtype="1"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up)">
                                      <p:cBhvr>
                                        <p:cTn id="26" dur="50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500"/>
                                        <p:tgtEl>
                                          <p:spTgt spid="35"/>
                                        </p:tgtEl>
                                      </p:cBhvr>
                                    </p:animEffect>
                                    <p:set>
                                      <p:cBhvr>
                                        <p:cTn id="34" dur="1" fill="hold">
                                          <p:stCondLst>
                                            <p:cond delay="499"/>
                                          </p:stCondLst>
                                        </p:cTn>
                                        <p:tgtEl>
                                          <p:spTgt spid="35"/>
                                        </p:tgtEl>
                                        <p:attrNameLst>
                                          <p:attrName>style.visibility</p:attrName>
                                        </p:attrNameLst>
                                      </p:cBhvr>
                                      <p:to>
                                        <p:strVal val="hidden"/>
                                      </p:to>
                                    </p:set>
                                  </p:childTnLst>
                                </p:cTn>
                              </p:par>
                              <p:par>
                                <p:cTn id="35" presetID="10" presetClass="exit" presetSubtype="0" fill="hold" grpId="0" nodeType="withEffect">
                                  <p:stCondLst>
                                    <p:cond delay="0"/>
                                  </p:stCondLst>
                                  <p:childTnLst>
                                    <p:animEffect transition="out" filter="fade">
                                      <p:cBhvr>
                                        <p:cTn id="36" dur="500"/>
                                        <p:tgtEl>
                                          <p:spTgt spid="34"/>
                                        </p:tgtEl>
                                      </p:cBhvr>
                                    </p:animEffect>
                                    <p:set>
                                      <p:cBhvr>
                                        <p:cTn id="37" dur="1" fill="hold">
                                          <p:stCondLst>
                                            <p:cond delay="499"/>
                                          </p:stCondLst>
                                        </p:cTn>
                                        <p:tgtEl>
                                          <p:spTgt spid="34"/>
                                        </p:tgtEl>
                                        <p:attrNameLst>
                                          <p:attrName>style.visibility</p:attrName>
                                        </p:attrNameLst>
                                      </p:cBhvr>
                                      <p:to>
                                        <p:strVal val="hidden"/>
                                      </p:to>
                                    </p:se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0" nodeType="clickEffect">
                                  <p:stCondLst>
                                    <p:cond delay="0"/>
                                  </p:stCondLst>
                                  <p:childTnLst>
                                    <p:animEffect transition="out" filter="fade">
                                      <p:cBhvr>
                                        <p:cTn id="45" dur="500"/>
                                        <p:tgtEl>
                                          <p:spTgt spid="33"/>
                                        </p:tgtEl>
                                      </p:cBhvr>
                                    </p:animEffect>
                                    <p:set>
                                      <p:cBhvr>
                                        <p:cTn id="46" dur="1" fill="hold">
                                          <p:stCondLst>
                                            <p:cond delay="499"/>
                                          </p:stCondLst>
                                        </p:cTn>
                                        <p:tgtEl>
                                          <p:spTgt spid="33"/>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36"/>
                                        </p:tgtEl>
                                      </p:cBhvr>
                                    </p:animEffect>
                                    <p:set>
                                      <p:cBhvr>
                                        <p:cTn id="49" dur="1" fill="hold">
                                          <p:stCondLst>
                                            <p:cond delay="499"/>
                                          </p:stCondLst>
                                        </p:cTn>
                                        <p:tgtEl>
                                          <p:spTgt spid="36"/>
                                        </p:tgtEl>
                                        <p:attrNameLst>
                                          <p:attrName>style.visibility</p:attrName>
                                        </p:attrNameLst>
                                      </p:cBhvr>
                                      <p:to>
                                        <p:strVal val="hidden"/>
                                      </p:to>
                                    </p:se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500"/>
                                        <p:tgtEl>
                                          <p:spTgt spid="3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23" grpId="0"/>
      <p:bldP spid="24" grpId="0"/>
      <p:bldP spid="33" grpId="0"/>
      <p:bldP spid="34" grpId="0"/>
      <p:bldP spid="35" grpId="0"/>
      <p:bldP spid="35" grpId="1"/>
      <p:bldP spid="36" grpId="0"/>
      <p:bldP spid="36" grpId="1"/>
      <p:bldP spid="37"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93EFCFE-8DA9-442D-8356-042D0541AEA3}"/>
              </a:ext>
            </a:extLst>
          </p:cNvPr>
          <p:cNvSpPr>
            <a:spLocks noGrp="1"/>
          </p:cNvSpPr>
          <p:nvPr>
            <p:ph type="body" sz="quarter" idx="11"/>
          </p:nvPr>
        </p:nvSpPr>
        <p:spPr/>
        <p:txBody>
          <a:bodyPr/>
          <a:lstStyle/>
          <a:p>
            <a:pPr marL="0" indent="0">
              <a:buNone/>
            </a:pPr>
            <a:r>
              <a:rPr lang="en-GB" dirty="0"/>
              <a:t> </a:t>
            </a:r>
          </a:p>
        </p:txBody>
      </p:sp>
      <p:sp>
        <p:nvSpPr>
          <p:cNvPr id="3" name="TextBox 2">
            <a:extLst>
              <a:ext uri="{FF2B5EF4-FFF2-40B4-BE49-F238E27FC236}">
                <a16:creationId xmlns:a16="http://schemas.microsoft.com/office/drawing/2014/main" id="{DB29C592-23BB-4B69-9616-F94509940E99}"/>
              </a:ext>
            </a:extLst>
          </p:cNvPr>
          <p:cNvSpPr txBox="1"/>
          <p:nvPr/>
        </p:nvSpPr>
        <p:spPr>
          <a:xfrm>
            <a:off x="763266" y="3896018"/>
            <a:ext cx="7341325" cy="1200329"/>
          </a:xfrm>
          <a:prstGeom prst="rect">
            <a:avLst/>
          </a:prstGeom>
          <a:noFill/>
        </p:spPr>
        <p:txBody>
          <a:bodyPr wrap="square" rtlCol="0">
            <a:spAutoFit/>
          </a:bodyPr>
          <a:lstStyle/>
          <a:p>
            <a:r>
              <a:rPr lang="en-GB" sz="2400" dirty="0">
                <a:latin typeface="Myriad Pro Semibold"/>
              </a:rPr>
              <a:t>If the minuend is kept the same and the subtrahend </a:t>
            </a:r>
            <a:r>
              <a:rPr lang="en-GB" sz="2400" b="1" dirty="0">
                <a:solidFill>
                  <a:srgbClr val="FF0000"/>
                </a:solidFill>
                <a:latin typeface="Myriad Pro Semibold"/>
              </a:rPr>
              <a:t>decreases</a:t>
            </a:r>
            <a:r>
              <a:rPr lang="en-GB" sz="2400" dirty="0">
                <a:latin typeface="Myriad Pro Semibold"/>
              </a:rPr>
              <a:t>, the difference </a:t>
            </a:r>
            <a:r>
              <a:rPr lang="en-GB" sz="2400" b="1" dirty="0">
                <a:solidFill>
                  <a:srgbClr val="FF0000"/>
                </a:solidFill>
                <a:latin typeface="Myriad Pro Semibold"/>
              </a:rPr>
              <a:t>increases</a:t>
            </a:r>
            <a:r>
              <a:rPr lang="en-GB" sz="2400" dirty="0">
                <a:latin typeface="Myriad Pro Semibold"/>
              </a:rPr>
              <a:t> by the same amount.</a:t>
            </a:r>
          </a:p>
        </p:txBody>
      </p:sp>
      <p:sp>
        <p:nvSpPr>
          <p:cNvPr id="4" name="TextBox 3">
            <a:extLst>
              <a:ext uri="{FF2B5EF4-FFF2-40B4-BE49-F238E27FC236}">
                <a16:creationId xmlns:a16="http://schemas.microsoft.com/office/drawing/2014/main" id="{B14BBCE4-72D5-45E1-9B7E-AC6D601D3D47}"/>
              </a:ext>
            </a:extLst>
          </p:cNvPr>
          <p:cNvSpPr txBox="1"/>
          <p:nvPr/>
        </p:nvSpPr>
        <p:spPr>
          <a:xfrm>
            <a:off x="763267" y="1062680"/>
            <a:ext cx="6574421" cy="1200329"/>
          </a:xfrm>
          <a:prstGeom prst="rect">
            <a:avLst/>
          </a:prstGeom>
          <a:noFill/>
        </p:spPr>
        <p:txBody>
          <a:bodyPr wrap="square" rtlCol="0">
            <a:spAutoFit/>
          </a:bodyPr>
          <a:lstStyle/>
          <a:p>
            <a:r>
              <a:rPr lang="en-GB" sz="2400" dirty="0">
                <a:latin typeface="Myriad Pro Semibold"/>
              </a:rPr>
              <a:t>The more we subtract, the less we are left with.</a:t>
            </a:r>
          </a:p>
          <a:p>
            <a:r>
              <a:rPr lang="en-GB" sz="2400" dirty="0">
                <a:latin typeface="Myriad Pro Semibold"/>
              </a:rPr>
              <a:t>The less we subtract, the more we are left with.</a:t>
            </a:r>
          </a:p>
          <a:p>
            <a:endParaRPr lang="en-GB" sz="2400" dirty="0">
              <a:latin typeface="Myriad Pro Semibold"/>
            </a:endParaRPr>
          </a:p>
        </p:txBody>
      </p:sp>
      <p:sp>
        <p:nvSpPr>
          <p:cNvPr id="5" name="TextBox 4">
            <a:extLst>
              <a:ext uri="{FF2B5EF4-FFF2-40B4-BE49-F238E27FC236}">
                <a16:creationId xmlns:a16="http://schemas.microsoft.com/office/drawing/2014/main" id="{FF01D93C-45CE-4ECF-A248-5F909C3A1C90}"/>
              </a:ext>
            </a:extLst>
          </p:cNvPr>
          <p:cNvSpPr txBox="1"/>
          <p:nvPr/>
        </p:nvSpPr>
        <p:spPr>
          <a:xfrm>
            <a:off x="763267" y="2263009"/>
            <a:ext cx="7341325" cy="1200329"/>
          </a:xfrm>
          <a:prstGeom prst="rect">
            <a:avLst/>
          </a:prstGeom>
          <a:noFill/>
        </p:spPr>
        <p:txBody>
          <a:bodyPr wrap="square" rtlCol="0">
            <a:spAutoFit/>
          </a:bodyPr>
          <a:lstStyle/>
          <a:p>
            <a:r>
              <a:rPr lang="en-GB" sz="2400" dirty="0">
                <a:latin typeface="Myriad Pro Semibold"/>
              </a:rPr>
              <a:t>If the minuend is kept the same and the subtrahend </a:t>
            </a:r>
            <a:r>
              <a:rPr lang="en-GB" sz="2400" b="1" dirty="0">
                <a:solidFill>
                  <a:srgbClr val="FF0000"/>
                </a:solidFill>
                <a:latin typeface="Myriad Pro Semibold"/>
              </a:rPr>
              <a:t>increases</a:t>
            </a:r>
            <a:r>
              <a:rPr lang="en-GB" sz="2400" dirty="0">
                <a:latin typeface="Myriad Pro Semibold"/>
              </a:rPr>
              <a:t>, the difference </a:t>
            </a:r>
            <a:r>
              <a:rPr lang="en-GB" sz="2400" b="1" dirty="0">
                <a:solidFill>
                  <a:srgbClr val="FF0000"/>
                </a:solidFill>
                <a:latin typeface="Myriad Pro Semibold"/>
              </a:rPr>
              <a:t>decreases</a:t>
            </a:r>
            <a:r>
              <a:rPr lang="en-GB" sz="2400" dirty="0">
                <a:latin typeface="Myriad Pro Semibold"/>
              </a:rPr>
              <a:t> by the same amount.</a:t>
            </a:r>
          </a:p>
        </p:txBody>
      </p:sp>
    </p:spTree>
    <p:custDataLst>
      <p:tags r:id="rId1"/>
    </p:custDataLst>
    <p:extLst>
      <p:ext uri="{BB962C8B-B14F-4D97-AF65-F5344CB8AC3E}">
        <p14:creationId xmlns:p14="http://schemas.microsoft.com/office/powerpoint/2010/main" val="347225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96B08D-64C7-4E41-AECE-4AC4D345CA5F}"/>
              </a:ext>
            </a:extLst>
          </p:cNvPr>
          <p:cNvSpPr>
            <a:spLocks noGrp="1"/>
          </p:cNvSpPr>
          <p:nvPr>
            <p:ph type="body" sz="quarter" idx="11"/>
          </p:nvPr>
        </p:nvSpPr>
        <p:spPr/>
        <p:txBody>
          <a:bodyPr/>
          <a:lstStyle/>
          <a:p>
            <a:pPr marL="0" indent="0">
              <a:buNone/>
            </a:pPr>
            <a:r>
              <a:rPr lang="en-GB" dirty="0"/>
              <a:t> </a:t>
            </a:r>
          </a:p>
        </p:txBody>
      </p:sp>
      <p:sp>
        <p:nvSpPr>
          <p:cNvPr id="4" name="TextBox 3">
            <a:extLst>
              <a:ext uri="{FF2B5EF4-FFF2-40B4-BE49-F238E27FC236}">
                <a16:creationId xmlns:a16="http://schemas.microsoft.com/office/drawing/2014/main" id="{41A32CF1-98C8-45C0-8C68-F09EB1A7F1E3}"/>
              </a:ext>
            </a:extLst>
          </p:cNvPr>
          <p:cNvSpPr txBox="1"/>
          <p:nvPr/>
        </p:nvSpPr>
        <p:spPr>
          <a:xfrm>
            <a:off x="512634" y="1462636"/>
            <a:ext cx="7704440" cy="1631216"/>
          </a:xfrm>
          <a:prstGeom prst="rect">
            <a:avLst/>
          </a:prstGeom>
          <a:noFill/>
        </p:spPr>
        <p:txBody>
          <a:bodyPr wrap="square" rtlCol="0">
            <a:spAutoFit/>
          </a:bodyPr>
          <a:lstStyle/>
          <a:p>
            <a:r>
              <a:rPr lang="en-GB" sz="2000" dirty="0">
                <a:latin typeface="Myriad Pro Semibold"/>
              </a:rPr>
              <a:t>Beth and </a:t>
            </a:r>
            <a:r>
              <a:rPr lang="en-GB" sz="2000" dirty="0" err="1">
                <a:latin typeface="Myriad Pro Semibold"/>
              </a:rPr>
              <a:t>Kaisley</a:t>
            </a:r>
            <a:r>
              <a:rPr lang="en-GB" sz="2000" dirty="0">
                <a:latin typeface="Myriad Pro Semibold"/>
              </a:rPr>
              <a:t> are racing to see who can cycle 5km the fastest.  After 5 minutes, Beth has cycled 1,300m.  </a:t>
            </a:r>
          </a:p>
          <a:p>
            <a:r>
              <a:rPr lang="en-GB" sz="2000" dirty="0" err="1">
                <a:latin typeface="Myriad Pro Semibold"/>
              </a:rPr>
              <a:t>Kaisley</a:t>
            </a:r>
            <a:r>
              <a:rPr lang="en-GB" sz="2000" dirty="0">
                <a:latin typeface="Myriad Pro Semibold"/>
              </a:rPr>
              <a:t> isn’t so fast so he has cycled 240m less than Beth.  </a:t>
            </a:r>
          </a:p>
          <a:p>
            <a:r>
              <a:rPr lang="en-GB" sz="2000" dirty="0">
                <a:latin typeface="Myriad Pro Semibold"/>
              </a:rPr>
              <a:t>How much further has Beth left to cycle?</a:t>
            </a:r>
          </a:p>
          <a:p>
            <a:r>
              <a:rPr lang="en-GB" sz="2000" dirty="0">
                <a:latin typeface="Myriad Pro Semibold"/>
              </a:rPr>
              <a:t>How much further has </a:t>
            </a:r>
            <a:r>
              <a:rPr lang="en-GB" sz="2000" dirty="0" err="1">
                <a:latin typeface="Myriad Pro Semibold"/>
              </a:rPr>
              <a:t>Kaisley</a:t>
            </a:r>
            <a:r>
              <a:rPr lang="en-GB" sz="2000" dirty="0">
                <a:latin typeface="Myriad Pro Semibold"/>
              </a:rPr>
              <a:t> left to cycle? </a:t>
            </a:r>
          </a:p>
        </p:txBody>
      </p:sp>
      <p:sp>
        <p:nvSpPr>
          <p:cNvPr id="3" name="TextBox 2">
            <a:extLst>
              <a:ext uri="{FF2B5EF4-FFF2-40B4-BE49-F238E27FC236}">
                <a16:creationId xmlns:a16="http://schemas.microsoft.com/office/drawing/2014/main" id="{3E0F322C-A303-4C1C-ADBC-326A8B5BA24B}"/>
              </a:ext>
            </a:extLst>
          </p:cNvPr>
          <p:cNvSpPr txBox="1"/>
          <p:nvPr/>
        </p:nvSpPr>
        <p:spPr>
          <a:xfrm>
            <a:off x="344070" y="717707"/>
            <a:ext cx="8455156" cy="461665"/>
          </a:xfrm>
          <a:prstGeom prst="rect">
            <a:avLst/>
          </a:prstGeom>
          <a:noFill/>
        </p:spPr>
        <p:txBody>
          <a:bodyPr wrap="square" rtlCol="0">
            <a:spAutoFit/>
          </a:bodyPr>
          <a:lstStyle/>
          <a:p>
            <a:pPr algn="ctr"/>
            <a:r>
              <a:rPr lang="en-GB" sz="2400" b="1" dirty="0">
                <a:latin typeface="Arial" panose="020B0604020202020204" pitchFamily="34" charset="0"/>
                <a:cs typeface="Arial" panose="020B0604020202020204" pitchFamily="34" charset="0"/>
              </a:rPr>
              <a:t>Practice activity</a:t>
            </a:r>
          </a:p>
        </p:txBody>
      </p:sp>
      <p:sp>
        <p:nvSpPr>
          <p:cNvPr id="5" name="TextBox 4">
            <a:extLst>
              <a:ext uri="{FF2B5EF4-FFF2-40B4-BE49-F238E27FC236}">
                <a16:creationId xmlns:a16="http://schemas.microsoft.com/office/drawing/2014/main" id="{56BFC6CE-5F8B-42B6-9BAF-7DC79AEE7C87}"/>
              </a:ext>
            </a:extLst>
          </p:cNvPr>
          <p:cNvSpPr txBox="1"/>
          <p:nvPr/>
        </p:nvSpPr>
        <p:spPr>
          <a:xfrm>
            <a:off x="512634" y="3679077"/>
            <a:ext cx="6361861" cy="2246769"/>
          </a:xfrm>
          <a:prstGeom prst="rect">
            <a:avLst/>
          </a:prstGeom>
          <a:noFill/>
        </p:spPr>
        <p:txBody>
          <a:bodyPr wrap="square" rtlCol="0">
            <a:spAutoFit/>
          </a:bodyPr>
          <a:lstStyle/>
          <a:p>
            <a:r>
              <a:rPr lang="en-GB" sz="2000" dirty="0">
                <a:latin typeface="Myriad Pro Semibold"/>
              </a:rPr>
              <a:t>To win a computer game, Alex needs 25,000 points.  She has scored 5,400 points. How many more points does she need to win the game?</a:t>
            </a:r>
          </a:p>
          <a:p>
            <a:endParaRPr lang="en-GB" sz="2000" dirty="0">
              <a:latin typeface="Myriad Pro Semibold"/>
            </a:endParaRPr>
          </a:p>
          <a:p>
            <a:r>
              <a:rPr lang="en-GB" sz="2000" dirty="0">
                <a:latin typeface="Myriad Pro Semibold"/>
              </a:rPr>
              <a:t>Having scored 5,400 points, she is then defeated in a battle and loses 2,000 points. How many points does she now need to win the game?</a:t>
            </a:r>
          </a:p>
        </p:txBody>
      </p:sp>
      <p:sp>
        <p:nvSpPr>
          <p:cNvPr id="6" name="Rectangle: Rounded Corners 5">
            <a:extLst>
              <a:ext uri="{FF2B5EF4-FFF2-40B4-BE49-F238E27FC236}">
                <a16:creationId xmlns:a16="http://schemas.microsoft.com/office/drawing/2014/main" id="{5952C707-5DED-47F3-B179-2111111F590A}"/>
              </a:ext>
            </a:extLst>
          </p:cNvPr>
          <p:cNvSpPr/>
          <p:nvPr/>
        </p:nvSpPr>
        <p:spPr>
          <a:xfrm>
            <a:off x="214303" y="1283166"/>
            <a:ext cx="7808943" cy="1990157"/>
          </a:xfrm>
          <a:prstGeom prst="roundRect">
            <a:avLst/>
          </a:prstGeom>
          <a:noFill/>
          <a:ln w="38100">
            <a:solidFill>
              <a:srgbClr val="3875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Rounded Corners 6">
            <a:extLst>
              <a:ext uri="{FF2B5EF4-FFF2-40B4-BE49-F238E27FC236}">
                <a16:creationId xmlns:a16="http://schemas.microsoft.com/office/drawing/2014/main" id="{70765C8E-4647-46F6-AB7E-0AA473977262}"/>
              </a:ext>
            </a:extLst>
          </p:cNvPr>
          <p:cNvSpPr/>
          <p:nvPr/>
        </p:nvSpPr>
        <p:spPr>
          <a:xfrm>
            <a:off x="214303" y="3452793"/>
            <a:ext cx="6660192" cy="2699338"/>
          </a:xfrm>
          <a:prstGeom prst="roundRect">
            <a:avLst/>
          </a:prstGeom>
          <a:noFill/>
          <a:ln w="38100">
            <a:solidFill>
              <a:srgbClr val="3875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400042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FB44B69-9AFA-4CEA-9577-F52D1923368E}"/>
              </a:ext>
            </a:extLst>
          </p:cNvPr>
          <p:cNvSpPr>
            <a:spLocks noGrp="1"/>
          </p:cNvSpPr>
          <p:nvPr>
            <p:ph type="body" sz="quarter" idx="12"/>
          </p:nvPr>
        </p:nvSpPr>
        <p:spPr/>
        <p:txBody>
          <a:bodyPr>
            <a:noAutofit/>
          </a:bodyPr>
          <a:lstStyle/>
          <a:p>
            <a:r>
              <a:rPr lang="en-GB" sz="1400" dirty="0">
                <a:hlinkClick r:id="rId2">
                  <a:extLst>
                    <a:ext uri="{A12FA001-AC4F-418D-AE19-62706E023703}">
                      <ahyp:hlinkClr xmlns:ahyp="http://schemas.microsoft.com/office/drawing/2018/hyperlinkcolor" val="tx"/>
                    </a:ext>
                  </a:extLst>
                </a:hlinkClick>
              </a:rPr>
              <a:t>https://www.ncetm.org.uk/classroom-resources/vl-upper-key-stage-2-number-addition-and-subtraction-video-lessons/</a:t>
            </a:r>
            <a:endParaRPr lang="en-GB" sz="1400" dirty="0"/>
          </a:p>
        </p:txBody>
      </p:sp>
    </p:spTree>
    <p:extLst>
      <p:ext uri="{BB962C8B-B14F-4D97-AF65-F5344CB8AC3E}">
        <p14:creationId xmlns:p14="http://schemas.microsoft.com/office/powerpoint/2010/main" val="25595849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A4358731-4436-48EF-9177-FF219EA8EF46}"/>
              </a:ext>
            </a:extLst>
          </p:cNvPr>
          <p:cNvSpPr>
            <a:spLocks noGrp="1"/>
          </p:cNvSpPr>
          <p:nvPr>
            <p:ph type="body" sz="quarter" idx="11"/>
          </p:nvPr>
        </p:nvSpPr>
        <p:spPr/>
        <p:txBody>
          <a:bodyPr/>
          <a:lstStyle/>
          <a:p>
            <a:pPr marL="0" indent="0">
              <a:buNone/>
            </a:pPr>
            <a:r>
              <a:rPr lang="en-GB" dirty="0"/>
              <a:t> </a:t>
            </a:r>
          </a:p>
        </p:txBody>
      </p:sp>
      <p:pic>
        <p:nvPicPr>
          <p:cNvPr id="5" name="Picture 4"/>
          <p:cNvPicPr>
            <a:picLocks noChangeAspect="1"/>
          </p:cNvPicPr>
          <p:nvPr/>
        </p:nvPicPr>
        <p:blipFill>
          <a:blip r:embed="rId3"/>
          <a:stretch>
            <a:fillRect/>
          </a:stretch>
        </p:blipFill>
        <p:spPr>
          <a:xfrm>
            <a:off x="6346334" y="3204394"/>
            <a:ext cx="1640967" cy="1454807"/>
          </a:xfrm>
          <a:prstGeom prst="rect">
            <a:avLst/>
          </a:prstGeom>
        </p:spPr>
      </p:pic>
      <p:sp>
        <p:nvSpPr>
          <p:cNvPr id="7" name="TextBox 6"/>
          <p:cNvSpPr txBox="1"/>
          <p:nvPr/>
        </p:nvSpPr>
        <p:spPr bwMode="auto">
          <a:xfrm>
            <a:off x="350729" y="1342210"/>
            <a:ext cx="8085605" cy="145424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vert="horz" wrap="square" lIns="68580" tIns="34290" rIns="68580" bIns="34290" numCol="1" rtlCol="0" anchor="t" anchorCtr="0" compatLnSpc="1">
            <a:prstTxWarp prst="textNoShape">
              <a:avLst/>
            </a:prstTxWarp>
            <a:spAutoFit/>
          </a:bodyPr>
          <a:lstStyle/>
          <a:p>
            <a:pPr defTabSz="685800">
              <a:buClr>
                <a:srgbClr val="82CBDD"/>
              </a:buClr>
            </a:pPr>
            <a:r>
              <a:rPr lang="en-US" dirty="0">
                <a:solidFill>
                  <a:prstClr val="black"/>
                </a:solidFill>
                <a:latin typeface="Myriad Pro Semibold"/>
                <a:ea typeface="Myriad Pro Semibold" charset="0"/>
                <a:cs typeface="Myriad Pro Semibold" charset="0"/>
              </a:rPr>
              <a:t>Mollie was walking from school to home. She needed to walk 1,400m to get there. She walked 850m. How far is she from home? Then she walked a further 100m. How far is she from home now?</a:t>
            </a:r>
          </a:p>
          <a:p>
            <a:pPr defTabSz="685800">
              <a:buClr>
                <a:srgbClr val="82CBDD"/>
              </a:buClr>
            </a:pPr>
            <a:r>
              <a:rPr lang="en-US" dirty="0">
                <a:solidFill>
                  <a:prstClr val="black"/>
                </a:solidFill>
                <a:latin typeface="Myriad Pro Semibold"/>
                <a:ea typeface="Myriad Pro Semibold" charset="0"/>
                <a:cs typeface="Myriad Pro Semibold" charset="0"/>
              </a:rPr>
              <a:t>Now represent your solution in a variety of ways. Fill in the stem sentence too to represent the calculation. How creative can you be?</a:t>
            </a:r>
          </a:p>
        </p:txBody>
      </p:sp>
      <p:sp>
        <p:nvSpPr>
          <p:cNvPr id="8" name="Rectangle 7"/>
          <p:cNvSpPr/>
          <p:nvPr/>
        </p:nvSpPr>
        <p:spPr>
          <a:xfrm>
            <a:off x="837670" y="5097239"/>
            <a:ext cx="5508664" cy="584775"/>
          </a:xfrm>
          <a:prstGeom prst="rect">
            <a:avLst/>
          </a:prstGeom>
        </p:spPr>
        <p:txBody>
          <a:bodyPr wrap="square">
            <a:spAutoFit/>
          </a:bodyPr>
          <a:lstStyle/>
          <a:p>
            <a:pPr defTabSz="685800">
              <a:buClr>
                <a:srgbClr val="82CBDD"/>
              </a:buClr>
            </a:pPr>
            <a:r>
              <a:rPr lang="en-GB" sz="1600" b="1" dirty="0">
                <a:solidFill>
                  <a:prstClr val="black"/>
                </a:solidFill>
                <a:latin typeface="Myriad Pro Semibold" charset="0"/>
                <a:ea typeface="Myriad Pro Semibold" charset="0"/>
              </a:rPr>
              <a:t>I’ve kept the minuend the same and added </a:t>
            </a:r>
            <a:r>
              <a:rPr lang="mr-IN" sz="1600" b="1" dirty="0">
                <a:solidFill>
                  <a:srgbClr val="FF0000"/>
                </a:solidFill>
                <a:latin typeface="Myriad Pro Semibold" charset="0"/>
                <a:ea typeface="Myriad Pro Semibold" charset="0"/>
                <a:cs typeface="Mangal" panose="02040503050203030202" pitchFamily="18" charset="0"/>
              </a:rPr>
              <a:t>……</a:t>
            </a:r>
            <a:r>
              <a:rPr lang="en-GB" sz="1600" b="1" dirty="0">
                <a:solidFill>
                  <a:srgbClr val="FF0000"/>
                </a:solidFill>
                <a:latin typeface="Myriad Pro Semibold" charset="0"/>
                <a:ea typeface="Myriad Pro Semibold" charset="0"/>
              </a:rPr>
              <a:t> </a:t>
            </a:r>
            <a:r>
              <a:rPr lang="en-GB" sz="1600" b="1" dirty="0">
                <a:solidFill>
                  <a:prstClr val="black"/>
                </a:solidFill>
                <a:latin typeface="Myriad Pro Semibold" charset="0"/>
                <a:ea typeface="Myriad Pro Semibold" charset="0"/>
              </a:rPr>
              <a:t>to the subtrahend, so I must subtract</a:t>
            </a:r>
            <a:r>
              <a:rPr lang="mr-IN" sz="1600" b="1" dirty="0">
                <a:solidFill>
                  <a:srgbClr val="FF0000"/>
                </a:solidFill>
                <a:latin typeface="Myriad Pro Semibold" charset="0"/>
                <a:ea typeface="Myriad Pro Semibold" charset="0"/>
                <a:cs typeface="Mangal" panose="02040503050203030202" pitchFamily="18" charset="0"/>
              </a:rPr>
              <a:t>……</a:t>
            </a:r>
            <a:r>
              <a:rPr lang="en-GB" sz="1600" b="1" dirty="0">
                <a:solidFill>
                  <a:srgbClr val="FF0000"/>
                </a:solidFill>
                <a:latin typeface="Myriad Pro Semibold" charset="0"/>
                <a:ea typeface="Myriad Pro Semibold" charset="0"/>
              </a:rPr>
              <a:t> </a:t>
            </a:r>
            <a:r>
              <a:rPr lang="en-GB" sz="1600" b="1" dirty="0">
                <a:solidFill>
                  <a:prstClr val="black"/>
                </a:solidFill>
                <a:latin typeface="Myriad Pro Semibold" charset="0"/>
                <a:ea typeface="Myriad Pro Semibold" charset="0"/>
              </a:rPr>
              <a:t>from the difference.</a:t>
            </a:r>
          </a:p>
        </p:txBody>
      </p:sp>
      <p:sp>
        <p:nvSpPr>
          <p:cNvPr id="9" name="Freeform 8"/>
          <p:cNvSpPr/>
          <p:nvPr/>
        </p:nvSpPr>
        <p:spPr bwMode="auto">
          <a:xfrm>
            <a:off x="1965960" y="3819906"/>
            <a:ext cx="4416552" cy="672084"/>
          </a:xfrm>
          <a:custGeom>
            <a:avLst/>
            <a:gdLst>
              <a:gd name="connsiteX0" fmla="*/ 5888736 w 5888736"/>
              <a:gd name="connsiteY0" fmla="*/ 804672 h 896112"/>
              <a:gd name="connsiteX1" fmla="*/ 5815584 w 5888736"/>
              <a:gd name="connsiteY1" fmla="*/ 822960 h 896112"/>
              <a:gd name="connsiteX2" fmla="*/ 5431536 w 5888736"/>
              <a:gd name="connsiteY2" fmla="*/ 786384 h 896112"/>
              <a:gd name="connsiteX3" fmla="*/ 5340096 w 5888736"/>
              <a:gd name="connsiteY3" fmla="*/ 676656 h 896112"/>
              <a:gd name="connsiteX4" fmla="*/ 5266944 w 5888736"/>
              <a:gd name="connsiteY4" fmla="*/ 566928 h 896112"/>
              <a:gd name="connsiteX5" fmla="*/ 5248656 w 5888736"/>
              <a:gd name="connsiteY5" fmla="*/ 512064 h 896112"/>
              <a:gd name="connsiteX6" fmla="*/ 5138928 w 5888736"/>
              <a:gd name="connsiteY6" fmla="*/ 420624 h 896112"/>
              <a:gd name="connsiteX7" fmla="*/ 4992624 w 5888736"/>
              <a:gd name="connsiteY7" fmla="*/ 329184 h 896112"/>
              <a:gd name="connsiteX8" fmla="*/ 4937760 w 5888736"/>
              <a:gd name="connsiteY8" fmla="*/ 310896 h 896112"/>
              <a:gd name="connsiteX9" fmla="*/ 4882896 w 5888736"/>
              <a:gd name="connsiteY9" fmla="*/ 292608 h 896112"/>
              <a:gd name="connsiteX10" fmla="*/ 4626864 w 5888736"/>
              <a:gd name="connsiteY10" fmla="*/ 310896 h 896112"/>
              <a:gd name="connsiteX11" fmla="*/ 4443984 w 5888736"/>
              <a:gd name="connsiteY11" fmla="*/ 365760 h 896112"/>
              <a:gd name="connsiteX12" fmla="*/ 4389120 w 5888736"/>
              <a:gd name="connsiteY12" fmla="*/ 384048 h 896112"/>
              <a:gd name="connsiteX13" fmla="*/ 4279392 w 5888736"/>
              <a:gd name="connsiteY13" fmla="*/ 457200 h 896112"/>
              <a:gd name="connsiteX14" fmla="*/ 4169664 w 5888736"/>
              <a:gd name="connsiteY14" fmla="*/ 548640 h 896112"/>
              <a:gd name="connsiteX15" fmla="*/ 4133088 w 5888736"/>
              <a:gd name="connsiteY15" fmla="*/ 603504 h 896112"/>
              <a:gd name="connsiteX16" fmla="*/ 4078224 w 5888736"/>
              <a:gd name="connsiteY16" fmla="*/ 640080 h 896112"/>
              <a:gd name="connsiteX17" fmla="*/ 4005072 w 5888736"/>
              <a:gd name="connsiteY17" fmla="*/ 749808 h 896112"/>
              <a:gd name="connsiteX18" fmla="*/ 3968496 w 5888736"/>
              <a:gd name="connsiteY18" fmla="*/ 804672 h 896112"/>
              <a:gd name="connsiteX19" fmla="*/ 3950208 w 5888736"/>
              <a:gd name="connsiteY19" fmla="*/ 859536 h 896112"/>
              <a:gd name="connsiteX20" fmla="*/ 3895344 w 5888736"/>
              <a:gd name="connsiteY20" fmla="*/ 896112 h 896112"/>
              <a:gd name="connsiteX21" fmla="*/ 3694176 w 5888736"/>
              <a:gd name="connsiteY21" fmla="*/ 877824 h 896112"/>
              <a:gd name="connsiteX22" fmla="*/ 3438144 w 5888736"/>
              <a:gd name="connsiteY22" fmla="*/ 841248 h 896112"/>
              <a:gd name="connsiteX23" fmla="*/ 3383280 w 5888736"/>
              <a:gd name="connsiteY23" fmla="*/ 822960 h 896112"/>
              <a:gd name="connsiteX24" fmla="*/ 3273552 w 5888736"/>
              <a:gd name="connsiteY24" fmla="*/ 749808 h 896112"/>
              <a:gd name="connsiteX25" fmla="*/ 3163824 w 5888736"/>
              <a:gd name="connsiteY25" fmla="*/ 658368 h 896112"/>
              <a:gd name="connsiteX26" fmla="*/ 3090672 w 5888736"/>
              <a:gd name="connsiteY26" fmla="*/ 548640 h 896112"/>
              <a:gd name="connsiteX27" fmla="*/ 2980944 w 5888736"/>
              <a:gd name="connsiteY27" fmla="*/ 438912 h 896112"/>
              <a:gd name="connsiteX28" fmla="*/ 2944368 w 5888736"/>
              <a:gd name="connsiteY28" fmla="*/ 384048 h 896112"/>
              <a:gd name="connsiteX29" fmla="*/ 2889504 w 5888736"/>
              <a:gd name="connsiteY29" fmla="*/ 329184 h 896112"/>
              <a:gd name="connsiteX30" fmla="*/ 2816352 w 5888736"/>
              <a:gd name="connsiteY30" fmla="*/ 219456 h 896112"/>
              <a:gd name="connsiteX31" fmla="*/ 2779776 w 5888736"/>
              <a:gd name="connsiteY31" fmla="*/ 164592 h 896112"/>
              <a:gd name="connsiteX32" fmla="*/ 2724912 w 5888736"/>
              <a:gd name="connsiteY32" fmla="*/ 146304 h 896112"/>
              <a:gd name="connsiteX33" fmla="*/ 2633472 w 5888736"/>
              <a:gd name="connsiteY33" fmla="*/ 128016 h 896112"/>
              <a:gd name="connsiteX34" fmla="*/ 2523744 w 5888736"/>
              <a:gd name="connsiteY34" fmla="*/ 91440 h 896112"/>
              <a:gd name="connsiteX35" fmla="*/ 2414016 w 5888736"/>
              <a:gd name="connsiteY35" fmla="*/ 54864 h 896112"/>
              <a:gd name="connsiteX36" fmla="*/ 2304288 w 5888736"/>
              <a:gd name="connsiteY36" fmla="*/ 18288 h 896112"/>
              <a:gd name="connsiteX37" fmla="*/ 2249424 w 5888736"/>
              <a:gd name="connsiteY37" fmla="*/ 0 h 896112"/>
              <a:gd name="connsiteX38" fmla="*/ 2029968 w 5888736"/>
              <a:gd name="connsiteY38" fmla="*/ 73152 h 896112"/>
              <a:gd name="connsiteX39" fmla="*/ 1975104 w 5888736"/>
              <a:gd name="connsiteY39" fmla="*/ 91440 h 896112"/>
              <a:gd name="connsiteX40" fmla="*/ 1865376 w 5888736"/>
              <a:gd name="connsiteY40" fmla="*/ 182880 h 896112"/>
              <a:gd name="connsiteX41" fmla="*/ 1810512 w 5888736"/>
              <a:gd name="connsiteY41" fmla="*/ 219456 h 896112"/>
              <a:gd name="connsiteX42" fmla="*/ 1719072 w 5888736"/>
              <a:gd name="connsiteY42" fmla="*/ 310896 h 896112"/>
              <a:gd name="connsiteX43" fmla="*/ 1609344 w 5888736"/>
              <a:gd name="connsiteY43" fmla="*/ 402336 h 896112"/>
              <a:gd name="connsiteX44" fmla="*/ 1554480 w 5888736"/>
              <a:gd name="connsiteY44" fmla="*/ 420624 h 896112"/>
              <a:gd name="connsiteX45" fmla="*/ 1499616 w 5888736"/>
              <a:gd name="connsiteY45" fmla="*/ 457200 h 896112"/>
              <a:gd name="connsiteX46" fmla="*/ 1298448 w 5888736"/>
              <a:gd name="connsiteY46" fmla="*/ 475488 h 896112"/>
              <a:gd name="connsiteX47" fmla="*/ 1170432 w 5888736"/>
              <a:gd name="connsiteY47" fmla="*/ 512064 h 896112"/>
              <a:gd name="connsiteX48" fmla="*/ 1115568 w 5888736"/>
              <a:gd name="connsiteY48" fmla="*/ 548640 h 896112"/>
              <a:gd name="connsiteX49" fmla="*/ 822960 w 5888736"/>
              <a:gd name="connsiteY49" fmla="*/ 585216 h 896112"/>
              <a:gd name="connsiteX50" fmla="*/ 731520 w 5888736"/>
              <a:gd name="connsiteY50" fmla="*/ 603504 h 896112"/>
              <a:gd name="connsiteX51" fmla="*/ 676656 w 5888736"/>
              <a:gd name="connsiteY51" fmla="*/ 621792 h 896112"/>
              <a:gd name="connsiteX52" fmla="*/ 256032 w 5888736"/>
              <a:gd name="connsiteY52" fmla="*/ 603504 h 896112"/>
              <a:gd name="connsiteX53" fmla="*/ 146304 w 5888736"/>
              <a:gd name="connsiteY53" fmla="*/ 548640 h 896112"/>
              <a:gd name="connsiteX54" fmla="*/ 36576 w 5888736"/>
              <a:gd name="connsiteY54" fmla="*/ 457200 h 896112"/>
              <a:gd name="connsiteX55" fmla="*/ 0 w 5888736"/>
              <a:gd name="connsiteY55" fmla="*/ 384048 h 89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88736" h="896112">
                <a:moveTo>
                  <a:pt x="5888736" y="804672"/>
                </a:moveTo>
                <a:cubicBezTo>
                  <a:pt x="5864352" y="810768"/>
                  <a:pt x="5840718" y="822960"/>
                  <a:pt x="5815584" y="822960"/>
                </a:cubicBezTo>
                <a:cubicBezTo>
                  <a:pt x="5525224" y="822960"/>
                  <a:pt x="5580471" y="836029"/>
                  <a:pt x="5431536" y="786384"/>
                </a:cubicBezTo>
                <a:cubicBezTo>
                  <a:pt x="5300836" y="590334"/>
                  <a:pt x="5504376" y="887873"/>
                  <a:pt x="5340096" y="676656"/>
                </a:cubicBezTo>
                <a:cubicBezTo>
                  <a:pt x="5313108" y="641957"/>
                  <a:pt x="5280845" y="608631"/>
                  <a:pt x="5266944" y="566928"/>
                </a:cubicBezTo>
                <a:cubicBezTo>
                  <a:pt x="5260848" y="548640"/>
                  <a:pt x="5259349" y="528104"/>
                  <a:pt x="5248656" y="512064"/>
                </a:cubicBezTo>
                <a:cubicBezTo>
                  <a:pt x="5220494" y="469821"/>
                  <a:pt x="5179411" y="447613"/>
                  <a:pt x="5138928" y="420624"/>
                </a:cubicBezTo>
                <a:cubicBezTo>
                  <a:pt x="5080966" y="333681"/>
                  <a:pt x="5123204" y="372711"/>
                  <a:pt x="4992624" y="329184"/>
                </a:cubicBezTo>
                <a:lnTo>
                  <a:pt x="4937760" y="310896"/>
                </a:lnTo>
                <a:lnTo>
                  <a:pt x="4882896" y="292608"/>
                </a:lnTo>
                <a:cubicBezTo>
                  <a:pt x="4797552" y="298704"/>
                  <a:pt x="4711902" y="301447"/>
                  <a:pt x="4626864" y="310896"/>
                </a:cubicBezTo>
                <a:cubicBezTo>
                  <a:pt x="4585406" y="315502"/>
                  <a:pt x="4471567" y="356566"/>
                  <a:pt x="4443984" y="365760"/>
                </a:cubicBezTo>
                <a:cubicBezTo>
                  <a:pt x="4425696" y="371856"/>
                  <a:pt x="4405160" y="373355"/>
                  <a:pt x="4389120" y="384048"/>
                </a:cubicBezTo>
                <a:cubicBezTo>
                  <a:pt x="4352544" y="408432"/>
                  <a:pt x="4310476" y="426116"/>
                  <a:pt x="4279392" y="457200"/>
                </a:cubicBezTo>
                <a:cubicBezTo>
                  <a:pt x="4208986" y="527606"/>
                  <a:pt x="4246047" y="497718"/>
                  <a:pt x="4169664" y="548640"/>
                </a:cubicBezTo>
                <a:cubicBezTo>
                  <a:pt x="4157472" y="566928"/>
                  <a:pt x="4148630" y="587962"/>
                  <a:pt x="4133088" y="603504"/>
                </a:cubicBezTo>
                <a:cubicBezTo>
                  <a:pt x="4117546" y="619046"/>
                  <a:pt x="4092698" y="623539"/>
                  <a:pt x="4078224" y="640080"/>
                </a:cubicBezTo>
                <a:cubicBezTo>
                  <a:pt x="4049277" y="673162"/>
                  <a:pt x="4029456" y="713232"/>
                  <a:pt x="4005072" y="749808"/>
                </a:cubicBezTo>
                <a:cubicBezTo>
                  <a:pt x="3992880" y="768096"/>
                  <a:pt x="3975447" y="783820"/>
                  <a:pt x="3968496" y="804672"/>
                </a:cubicBezTo>
                <a:cubicBezTo>
                  <a:pt x="3962400" y="822960"/>
                  <a:pt x="3962250" y="844483"/>
                  <a:pt x="3950208" y="859536"/>
                </a:cubicBezTo>
                <a:cubicBezTo>
                  <a:pt x="3936478" y="876699"/>
                  <a:pt x="3913632" y="883920"/>
                  <a:pt x="3895344" y="896112"/>
                </a:cubicBezTo>
                <a:lnTo>
                  <a:pt x="3694176" y="877824"/>
                </a:lnTo>
                <a:cubicBezTo>
                  <a:pt x="3552079" y="864291"/>
                  <a:pt x="3543739" y="871418"/>
                  <a:pt x="3438144" y="841248"/>
                </a:cubicBezTo>
                <a:cubicBezTo>
                  <a:pt x="3419608" y="835952"/>
                  <a:pt x="3400131" y="832322"/>
                  <a:pt x="3383280" y="822960"/>
                </a:cubicBezTo>
                <a:cubicBezTo>
                  <a:pt x="3344853" y="801612"/>
                  <a:pt x="3304636" y="780892"/>
                  <a:pt x="3273552" y="749808"/>
                </a:cubicBezTo>
                <a:cubicBezTo>
                  <a:pt x="3203146" y="679402"/>
                  <a:pt x="3240207" y="709290"/>
                  <a:pt x="3163824" y="658368"/>
                </a:cubicBezTo>
                <a:cubicBezTo>
                  <a:pt x="3139440" y="621792"/>
                  <a:pt x="3121756" y="579724"/>
                  <a:pt x="3090672" y="548640"/>
                </a:cubicBezTo>
                <a:cubicBezTo>
                  <a:pt x="3054096" y="512064"/>
                  <a:pt x="3009637" y="481951"/>
                  <a:pt x="2980944" y="438912"/>
                </a:cubicBezTo>
                <a:cubicBezTo>
                  <a:pt x="2968752" y="420624"/>
                  <a:pt x="2958439" y="400933"/>
                  <a:pt x="2944368" y="384048"/>
                </a:cubicBezTo>
                <a:cubicBezTo>
                  <a:pt x="2927811" y="364179"/>
                  <a:pt x="2905382" y="349599"/>
                  <a:pt x="2889504" y="329184"/>
                </a:cubicBezTo>
                <a:cubicBezTo>
                  <a:pt x="2862516" y="294485"/>
                  <a:pt x="2840736" y="256032"/>
                  <a:pt x="2816352" y="219456"/>
                </a:cubicBezTo>
                <a:cubicBezTo>
                  <a:pt x="2804160" y="201168"/>
                  <a:pt x="2800628" y="171543"/>
                  <a:pt x="2779776" y="164592"/>
                </a:cubicBezTo>
                <a:cubicBezTo>
                  <a:pt x="2761488" y="158496"/>
                  <a:pt x="2743614" y="150979"/>
                  <a:pt x="2724912" y="146304"/>
                </a:cubicBezTo>
                <a:cubicBezTo>
                  <a:pt x="2694756" y="138765"/>
                  <a:pt x="2663460" y="136195"/>
                  <a:pt x="2633472" y="128016"/>
                </a:cubicBezTo>
                <a:cubicBezTo>
                  <a:pt x="2596276" y="117872"/>
                  <a:pt x="2560320" y="103632"/>
                  <a:pt x="2523744" y="91440"/>
                </a:cubicBezTo>
                <a:lnTo>
                  <a:pt x="2414016" y="54864"/>
                </a:lnTo>
                <a:lnTo>
                  <a:pt x="2304288" y="18288"/>
                </a:lnTo>
                <a:lnTo>
                  <a:pt x="2249424" y="0"/>
                </a:lnTo>
                <a:lnTo>
                  <a:pt x="2029968" y="73152"/>
                </a:lnTo>
                <a:cubicBezTo>
                  <a:pt x="2011680" y="79248"/>
                  <a:pt x="1991144" y="80747"/>
                  <a:pt x="1975104" y="91440"/>
                </a:cubicBezTo>
                <a:cubicBezTo>
                  <a:pt x="1838887" y="182251"/>
                  <a:pt x="2006188" y="65537"/>
                  <a:pt x="1865376" y="182880"/>
                </a:cubicBezTo>
                <a:cubicBezTo>
                  <a:pt x="1848491" y="196951"/>
                  <a:pt x="1828800" y="207264"/>
                  <a:pt x="1810512" y="219456"/>
                </a:cubicBezTo>
                <a:cubicBezTo>
                  <a:pt x="1743456" y="320040"/>
                  <a:pt x="1810512" y="234696"/>
                  <a:pt x="1719072" y="310896"/>
                </a:cubicBezTo>
                <a:cubicBezTo>
                  <a:pt x="1658403" y="361453"/>
                  <a:pt x="1677452" y="368282"/>
                  <a:pt x="1609344" y="402336"/>
                </a:cubicBezTo>
                <a:cubicBezTo>
                  <a:pt x="1592102" y="410957"/>
                  <a:pt x="1571722" y="412003"/>
                  <a:pt x="1554480" y="420624"/>
                </a:cubicBezTo>
                <a:cubicBezTo>
                  <a:pt x="1534821" y="430454"/>
                  <a:pt x="1521108" y="452595"/>
                  <a:pt x="1499616" y="457200"/>
                </a:cubicBezTo>
                <a:cubicBezTo>
                  <a:pt x="1433778" y="471308"/>
                  <a:pt x="1365504" y="469392"/>
                  <a:pt x="1298448" y="475488"/>
                </a:cubicBezTo>
                <a:cubicBezTo>
                  <a:pt x="1275010" y="481348"/>
                  <a:pt x="1196668" y="498946"/>
                  <a:pt x="1170432" y="512064"/>
                </a:cubicBezTo>
                <a:cubicBezTo>
                  <a:pt x="1150773" y="521894"/>
                  <a:pt x="1135770" y="539982"/>
                  <a:pt x="1115568" y="548640"/>
                </a:cubicBezTo>
                <a:cubicBezTo>
                  <a:pt x="1045874" y="578509"/>
                  <a:pt x="849383" y="583014"/>
                  <a:pt x="822960" y="585216"/>
                </a:cubicBezTo>
                <a:cubicBezTo>
                  <a:pt x="792480" y="591312"/>
                  <a:pt x="761676" y="595965"/>
                  <a:pt x="731520" y="603504"/>
                </a:cubicBezTo>
                <a:cubicBezTo>
                  <a:pt x="712818" y="608179"/>
                  <a:pt x="695933" y="621792"/>
                  <a:pt x="676656" y="621792"/>
                </a:cubicBezTo>
                <a:cubicBezTo>
                  <a:pt x="536316" y="621792"/>
                  <a:pt x="396240" y="609600"/>
                  <a:pt x="256032" y="603504"/>
                </a:cubicBezTo>
                <a:cubicBezTo>
                  <a:pt x="98799" y="498682"/>
                  <a:pt x="297735" y="624356"/>
                  <a:pt x="146304" y="548640"/>
                </a:cubicBezTo>
                <a:cubicBezTo>
                  <a:pt x="95382" y="523179"/>
                  <a:pt x="77022" y="497646"/>
                  <a:pt x="36576" y="457200"/>
                </a:cubicBezTo>
                <a:cubicBezTo>
                  <a:pt x="15562" y="394157"/>
                  <a:pt x="31919" y="415967"/>
                  <a:pt x="0" y="384048"/>
                </a:cubicBezTo>
              </a:path>
            </a:pathLst>
          </a:cu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557213" indent="-214313" defTabSz="685800" fontAlgn="base">
              <a:spcBef>
                <a:spcPct val="20000"/>
              </a:spcBef>
              <a:spcAft>
                <a:spcPct val="0"/>
              </a:spcAft>
              <a:buClr>
                <a:srgbClr val="00628C"/>
              </a:buClr>
              <a:buFont typeface="Arial" charset="0"/>
              <a:buChar char="●"/>
            </a:pPr>
            <a:endParaRPr lang="en-US" sz="2100">
              <a:solidFill>
                <a:prstClr val="black"/>
              </a:solidFill>
              <a:latin typeface="Arial" charset="0"/>
            </a:endParaRPr>
          </a:p>
        </p:txBody>
      </p:sp>
      <p:pic>
        <p:nvPicPr>
          <p:cNvPr id="11" name="Picture 10">
            <a:extLst>
              <a:ext uri="{FF2B5EF4-FFF2-40B4-BE49-F238E27FC236}">
                <a16:creationId xmlns:a16="http://schemas.microsoft.com/office/drawing/2014/main" id="{4EA84C62-1E93-4619-8C36-349FBA61D37A}"/>
              </a:ext>
            </a:extLst>
          </p:cNvPr>
          <p:cNvPicPr>
            <a:picLocks noChangeAspect="1"/>
          </p:cNvPicPr>
          <p:nvPr/>
        </p:nvPicPr>
        <p:blipFill>
          <a:blip r:embed="rId4"/>
          <a:stretch>
            <a:fillRect/>
          </a:stretch>
        </p:blipFill>
        <p:spPr>
          <a:xfrm>
            <a:off x="695572" y="2808473"/>
            <a:ext cx="1819275" cy="1314450"/>
          </a:xfrm>
          <a:prstGeom prst="rect">
            <a:avLst/>
          </a:prstGeom>
        </p:spPr>
      </p:pic>
      <p:sp>
        <p:nvSpPr>
          <p:cNvPr id="13" name="TextBox 12">
            <a:extLst>
              <a:ext uri="{FF2B5EF4-FFF2-40B4-BE49-F238E27FC236}">
                <a16:creationId xmlns:a16="http://schemas.microsoft.com/office/drawing/2014/main" id="{883EF2F3-D272-4EFB-A7C6-B1AB550B0937}"/>
              </a:ext>
            </a:extLst>
          </p:cNvPr>
          <p:cNvSpPr txBox="1"/>
          <p:nvPr/>
        </p:nvSpPr>
        <p:spPr>
          <a:xfrm>
            <a:off x="1201872" y="4053119"/>
            <a:ext cx="764088" cy="372428"/>
          </a:xfrm>
          <a:prstGeom prst="rect">
            <a:avLst/>
          </a:prstGeom>
          <a:noFill/>
        </p:spPr>
        <p:txBody>
          <a:bodyPr wrap="square" rtlCol="0">
            <a:spAutoFit/>
          </a:bodyPr>
          <a:lstStyle/>
          <a:p>
            <a:r>
              <a:rPr lang="en-GB" dirty="0"/>
              <a:t>Home </a:t>
            </a:r>
          </a:p>
        </p:txBody>
      </p:sp>
      <p:pic>
        <p:nvPicPr>
          <p:cNvPr id="12" name="Picture 11">
            <a:extLst>
              <a:ext uri="{FF2B5EF4-FFF2-40B4-BE49-F238E27FC236}">
                <a16:creationId xmlns:a16="http://schemas.microsoft.com/office/drawing/2014/main" id="{52780634-56E7-40BC-9CAC-7BEA3DCBD171}"/>
              </a:ext>
            </a:extLst>
          </p:cNvPr>
          <p:cNvPicPr>
            <a:picLocks noChangeAspect="1"/>
          </p:cNvPicPr>
          <p:nvPr/>
        </p:nvPicPr>
        <p:blipFill>
          <a:blip r:embed="rId5"/>
          <a:stretch>
            <a:fillRect/>
          </a:stretch>
        </p:blipFill>
        <p:spPr>
          <a:xfrm flipH="1">
            <a:off x="3880011" y="3099382"/>
            <a:ext cx="367053" cy="754127"/>
          </a:xfrm>
          <a:prstGeom prst="rect">
            <a:avLst/>
          </a:prstGeom>
        </p:spPr>
      </p:pic>
      <p:sp>
        <p:nvSpPr>
          <p:cNvPr id="14" name="TextBox 13">
            <a:extLst>
              <a:ext uri="{FF2B5EF4-FFF2-40B4-BE49-F238E27FC236}">
                <a16:creationId xmlns:a16="http://schemas.microsoft.com/office/drawing/2014/main" id="{19669037-A7C5-44CA-ABE0-05DD1189987A}"/>
              </a:ext>
            </a:extLst>
          </p:cNvPr>
          <p:cNvSpPr txBox="1"/>
          <p:nvPr/>
        </p:nvSpPr>
        <p:spPr>
          <a:xfrm>
            <a:off x="350729" y="797282"/>
            <a:ext cx="8373546" cy="461665"/>
          </a:xfrm>
          <a:prstGeom prst="rect">
            <a:avLst/>
          </a:prstGeom>
          <a:noFill/>
        </p:spPr>
        <p:txBody>
          <a:bodyPr wrap="square">
            <a:spAutoFit/>
          </a:bodyPr>
          <a:lstStyle/>
          <a:p>
            <a:pPr marL="342900" indent="-342900" algn="ctr" defTabSz="685800">
              <a:buClr>
                <a:srgbClr val="82CBDD"/>
              </a:buClr>
            </a:pPr>
            <a:r>
              <a:rPr lang="en-GB" sz="2400" b="1" dirty="0">
                <a:solidFill>
                  <a:prstClr val="black"/>
                </a:solidFill>
                <a:latin typeface="Arial" panose="020B0604020202020204" pitchFamily="34" charset="0"/>
                <a:ea typeface="Myriad Pro Semibold" charset="0"/>
                <a:cs typeface="Arial" panose="020B0604020202020204" pitchFamily="34" charset="0"/>
              </a:rPr>
              <a:t>Practice activity</a:t>
            </a:r>
          </a:p>
        </p:txBody>
      </p:sp>
    </p:spTree>
    <p:extLst>
      <p:ext uri="{BB962C8B-B14F-4D97-AF65-F5344CB8AC3E}">
        <p14:creationId xmlns:p14="http://schemas.microsoft.com/office/powerpoint/2010/main" val="16292064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328" y="2995613"/>
            <a:ext cx="6705600" cy="866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a:extLst>
              <a:ext uri="{FF2B5EF4-FFF2-40B4-BE49-F238E27FC236}">
                <a16:creationId xmlns:a16="http://schemas.microsoft.com/office/drawing/2014/main" id="{B0955F5F-C1FB-4BC8-A073-CF8C1000B04C}"/>
              </a:ext>
            </a:extLst>
          </p:cNvPr>
          <p:cNvSpPr txBox="1"/>
          <p:nvPr/>
        </p:nvSpPr>
        <p:spPr bwMode="auto">
          <a:xfrm>
            <a:off x="6967734" y="3668684"/>
            <a:ext cx="120257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1600" b="0" i="0" u="none" strike="noStrike" kern="1200" cap="none" spc="0" normalizeH="0" baseline="0" noProof="0" dirty="0">
                <a:ln>
                  <a:noFill/>
                </a:ln>
                <a:solidFill>
                  <a:srgbClr val="914E0E"/>
                </a:solidFill>
                <a:effectLst/>
                <a:uLnTx/>
                <a:uFillTx/>
                <a:latin typeface="Myriad Pro Semibold"/>
                <a:ea typeface="Myriad Pro Semibold" charset="0"/>
                <a:cs typeface="Myriad Pro Semibold" charset="0"/>
              </a:rPr>
              <a:t>1400 </a:t>
            </a:r>
            <a:r>
              <a:rPr kumimoji="0" lang="en-GB" sz="1600" b="0" i="0" u="none" strike="noStrike" kern="1200" cap="none" spc="0" normalizeH="0" baseline="0" noProof="0" dirty="0">
                <a:ln>
                  <a:noFill/>
                </a:ln>
                <a:solidFill>
                  <a:srgbClr val="914E0E"/>
                </a:solidFill>
                <a:effectLst/>
                <a:uLnTx/>
                <a:uFillTx/>
                <a:latin typeface="Arial"/>
                <a:ea typeface="Myriad Pro Semibold" charset="0"/>
                <a:cs typeface="Arial" panose="020B0604020202020204" pitchFamily="34" charset="0"/>
              </a:rPr>
              <a:t>− 950</a:t>
            </a:r>
            <a:endParaRPr kumimoji="0" lang="en-GB" sz="1600" b="0" i="0" u="none" strike="noStrike" kern="1200" cap="none" spc="0" normalizeH="0" baseline="0" noProof="0" dirty="0">
              <a:ln>
                <a:noFill/>
              </a:ln>
              <a:solidFill>
                <a:srgbClr val="914E0E"/>
              </a:solidFill>
              <a:effectLst/>
              <a:uLnTx/>
              <a:uFillTx/>
              <a:latin typeface="Myriad Pro Semibold"/>
              <a:ea typeface="Myriad Pro Semibold" charset="0"/>
              <a:cs typeface="Myriad Pro Semibold" charset="0"/>
            </a:endParaRPr>
          </a:p>
        </p:txBody>
      </p:sp>
      <p:sp>
        <p:nvSpPr>
          <p:cNvPr id="8" name="TextBox 7">
            <a:extLst>
              <a:ext uri="{FF2B5EF4-FFF2-40B4-BE49-F238E27FC236}">
                <a16:creationId xmlns:a16="http://schemas.microsoft.com/office/drawing/2014/main" id="{363A5FA1-3520-44A2-B4AA-740E9670CF08}"/>
              </a:ext>
            </a:extLst>
          </p:cNvPr>
          <p:cNvSpPr txBox="1"/>
          <p:nvPr/>
        </p:nvSpPr>
        <p:spPr bwMode="auto">
          <a:xfrm>
            <a:off x="8403715" y="2756647"/>
            <a:ext cx="71365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1600" b="0" i="0" u="none" strike="noStrike" kern="1200" cap="none" spc="0" normalizeH="0" baseline="0" noProof="0" dirty="0">
                <a:ln>
                  <a:noFill/>
                </a:ln>
                <a:solidFill>
                  <a:srgbClr val="04658F"/>
                </a:solidFill>
                <a:effectLst/>
                <a:uLnTx/>
                <a:uFillTx/>
                <a:latin typeface="Myriad Pro Semibold"/>
                <a:ea typeface="Myriad Pro Semibold" charset="0"/>
                <a:cs typeface="Myriad Pro Semibold" charset="0"/>
              </a:rPr>
              <a:t>= </a:t>
            </a:r>
            <a:r>
              <a:rPr lang="en-GB" sz="1600" dirty="0">
                <a:solidFill>
                  <a:srgbClr val="04658F"/>
                </a:solidFill>
                <a:latin typeface="Myriad Pro Semibold"/>
                <a:ea typeface="Myriad Pro Semibold" charset="0"/>
                <a:cs typeface="Myriad Pro Semibold" charset="0"/>
              </a:rPr>
              <a:t>550</a:t>
            </a:r>
            <a:endParaRPr kumimoji="0" lang="en-GB" sz="1600" b="0" i="0" u="none" strike="noStrike" kern="1200" cap="none" spc="0" normalizeH="0" baseline="0" noProof="0" dirty="0">
              <a:ln>
                <a:noFill/>
              </a:ln>
              <a:solidFill>
                <a:srgbClr val="04658F"/>
              </a:solidFill>
              <a:effectLst/>
              <a:uLnTx/>
              <a:uFillTx/>
              <a:latin typeface="Myriad Pro Semibold"/>
              <a:ea typeface="Myriad Pro Semibold" charset="0"/>
              <a:cs typeface="Myriad Pro Semibold" charset="0"/>
            </a:endParaRPr>
          </a:p>
        </p:txBody>
      </p:sp>
      <p:sp>
        <p:nvSpPr>
          <p:cNvPr id="9" name="TextBox 8">
            <a:extLst>
              <a:ext uri="{FF2B5EF4-FFF2-40B4-BE49-F238E27FC236}">
                <a16:creationId xmlns:a16="http://schemas.microsoft.com/office/drawing/2014/main" id="{16679F72-E00D-43D7-9E97-5EDD6040E948}"/>
              </a:ext>
            </a:extLst>
          </p:cNvPr>
          <p:cNvSpPr txBox="1"/>
          <p:nvPr/>
        </p:nvSpPr>
        <p:spPr bwMode="auto">
          <a:xfrm>
            <a:off x="6967733" y="2756647"/>
            <a:ext cx="120257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1600" b="0" i="0" u="none" strike="noStrike" kern="1200" cap="none" spc="0" normalizeH="0" baseline="0" noProof="0" dirty="0">
                <a:ln>
                  <a:noFill/>
                </a:ln>
                <a:solidFill>
                  <a:srgbClr val="04658F"/>
                </a:solidFill>
                <a:effectLst/>
                <a:uLnTx/>
                <a:uFillTx/>
                <a:latin typeface="Myriad Pro Semibold"/>
                <a:ea typeface="Myriad Pro Semibold" charset="0"/>
                <a:cs typeface="Myriad Pro Semibold" charset="0"/>
              </a:rPr>
              <a:t>1400 </a:t>
            </a:r>
            <a:r>
              <a:rPr kumimoji="0" lang="en-GB" sz="1600" b="0" i="0" u="none" strike="noStrike" kern="1200" cap="none" spc="0" normalizeH="0" baseline="0" noProof="0" dirty="0">
                <a:ln>
                  <a:noFill/>
                </a:ln>
                <a:solidFill>
                  <a:srgbClr val="04658F"/>
                </a:solidFill>
                <a:effectLst/>
                <a:uLnTx/>
                <a:uFillTx/>
                <a:latin typeface="Arial"/>
                <a:ea typeface="Myriad Pro Semibold" charset="0"/>
                <a:cs typeface="Arial" panose="020B0604020202020204" pitchFamily="34" charset="0"/>
              </a:rPr>
              <a:t>− </a:t>
            </a:r>
            <a:r>
              <a:rPr lang="en-GB" sz="1600" dirty="0">
                <a:solidFill>
                  <a:srgbClr val="04658F"/>
                </a:solidFill>
                <a:latin typeface="Arial"/>
                <a:ea typeface="Myriad Pro Semibold" charset="0"/>
                <a:cs typeface="Arial" panose="020B0604020202020204" pitchFamily="34" charset="0"/>
              </a:rPr>
              <a:t>850</a:t>
            </a:r>
            <a:endParaRPr kumimoji="0" lang="en-GB" sz="1600" b="0" i="0" u="none" strike="noStrike" kern="1200" cap="none" spc="0" normalizeH="0" baseline="0" noProof="0" dirty="0">
              <a:ln>
                <a:noFill/>
              </a:ln>
              <a:solidFill>
                <a:srgbClr val="04658F"/>
              </a:solidFill>
              <a:effectLst/>
              <a:uLnTx/>
              <a:uFillTx/>
              <a:latin typeface="Myriad Pro Semibold"/>
              <a:ea typeface="Myriad Pro Semibold" charset="0"/>
              <a:cs typeface="Myriad Pro Semibold" charset="0"/>
            </a:endParaRPr>
          </a:p>
        </p:txBody>
      </p:sp>
      <p:sp>
        <p:nvSpPr>
          <p:cNvPr id="10" name="TextBox 9">
            <a:extLst>
              <a:ext uri="{FF2B5EF4-FFF2-40B4-BE49-F238E27FC236}">
                <a16:creationId xmlns:a16="http://schemas.microsoft.com/office/drawing/2014/main" id="{F610FF42-88DC-4D1D-B75C-2A2312FAA547}"/>
              </a:ext>
            </a:extLst>
          </p:cNvPr>
          <p:cNvSpPr txBox="1"/>
          <p:nvPr/>
        </p:nvSpPr>
        <p:spPr bwMode="auto">
          <a:xfrm>
            <a:off x="8373551" y="3668684"/>
            <a:ext cx="7136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1600" b="0" i="0" u="none" strike="noStrike" kern="1200" cap="none" spc="0" normalizeH="0" baseline="0" noProof="0" dirty="0">
                <a:ln>
                  <a:noFill/>
                </a:ln>
                <a:solidFill>
                  <a:srgbClr val="914E0E"/>
                </a:solidFill>
                <a:effectLst/>
                <a:uLnTx/>
                <a:uFillTx/>
                <a:latin typeface="Myriad Pro Semibold"/>
                <a:ea typeface="Myriad Pro Semibold" charset="0"/>
                <a:cs typeface="Myriad Pro Semibold" charset="0"/>
              </a:rPr>
              <a:t>= 450</a:t>
            </a:r>
          </a:p>
        </p:txBody>
      </p:sp>
      <p:sp>
        <p:nvSpPr>
          <p:cNvPr id="11" name="Text Placeholder 10">
            <a:extLst>
              <a:ext uri="{FF2B5EF4-FFF2-40B4-BE49-F238E27FC236}">
                <a16:creationId xmlns:a16="http://schemas.microsoft.com/office/drawing/2014/main" id="{CAF8E31D-55B3-42A4-9E69-1BD30CBA731A}"/>
              </a:ext>
            </a:extLst>
          </p:cNvPr>
          <p:cNvSpPr>
            <a:spLocks noGrp="1"/>
          </p:cNvSpPr>
          <p:nvPr>
            <p:ph type="body" sz="quarter" idx="11"/>
          </p:nvPr>
        </p:nvSpPr>
        <p:spPr/>
        <p:txBody>
          <a:bodyPr/>
          <a:lstStyle/>
          <a:p>
            <a:pPr marL="0" indent="0">
              <a:buNone/>
            </a:pPr>
            <a:r>
              <a:rPr lang="en-GB" dirty="0"/>
              <a:t> </a:t>
            </a:r>
          </a:p>
        </p:txBody>
      </p:sp>
      <p:pic>
        <p:nvPicPr>
          <p:cNvPr id="18" name="Picture 17" descr="A close up of a logo  Description generated with very high confidence">
            <a:extLst>
              <a:ext uri="{FF2B5EF4-FFF2-40B4-BE49-F238E27FC236}">
                <a16:creationId xmlns:a16="http://schemas.microsoft.com/office/drawing/2014/main" id="{3EE0E70B-5082-4EB9-AFDF-2E383E2BB6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11438" y="2465207"/>
            <a:ext cx="1898544" cy="244407"/>
          </a:xfrm>
          <a:prstGeom prst="rect">
            <a:avLst/>
          </a:prstGeom>
        </p:spPr>
      </p:pic>
      <p:pic>
        <p:nvPicPr>
          <p:cNvPr id="24" name="Picture 23">
            <a:extLst>
              <a:ext uri="{FF2B5EF4-FFF2-40B4-BE49-F238E27FC236}">
                <a16:creationId xmlns:a16="http://schemas.microsoft.com/office/drawing/2014/main" id="{6C364178-9720-461D-947B-68AC0D5655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02806" y="3947574"/>
            <a:ext cx="2011663" cy="396311"/>
          </a:xfrm>
          <a:prstGeom prst="rect">
            <a:avLst/>
          </a:prstGeom>
        </p:spPr>
      </p:pic>
      <p:sp>
        <p:nvSpPr>
          <p:cNvPr id="27" name="TextBox 26">
            <a:extLst>
              <a:ext uri="{FF2B5EF4-FFF2-40B4-BE49-F238E27FC236}">
                <a16:creationId xmlns:a16="http://schemas.microsoft.com/office/drawing/2014/main" id="{F8F78BA2-8533-453E-A19E-1BD9623B02AD}"/>
              </a:ext>
            </a:extLst>
          </p:cNvPr>
          <p:cNvSpPr txBox="1"/>
          <p:nvPr/>
        </p:nvSpPr>
        <p:spPr bwMode="auto">
          <a:xfrm>
            <a:off x="5206171" y="2095875"/>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lang="en-GB" dirty="0">
                <a:solidFill>
                  <a:srgbClr val="04658F"/>
                </a:solidFill>
                <a:latin typeface="Myriad Pro Semibold"/>
                <a:ea typeface="Myriad Pro Semibold" charset="0"/>
                <a:cs typeface="Myriad Pro Semibold" charset="0"/>
              </a:rPr>
              <a:t>550</a:t>
            </a:r>
            <a:endParaRPr kumimoji="0" lang="en-GB" sz="1800" b="0" i="0" u="none" strike="noStrike" kern="1200" cap="none" spc="0" normalizeH="0" baseline="0" noProof="0" dirty="0">
              <a:ln>
                <a:noFill/>
              </a:ln>
              <a:solidFill>
                <a:srgbClr val="04658F"/>
              </a:solidFill>
              <a:effectLst/>
              <a:uLnTx/>
              <a:uFillTx/>
              <a:latin typeface="Myriad Pro Semibold"/>
              <a:ea typeface="Myriad Pro Semibold" charset="0"/>
              <a:cs typeface="Myriad Pro Semibold" charset="0"/>
            </a:endParaRPr>
          </a:p>
        </p:txBody>
      </p:sp>
      <p:sp>
        <p:nvSpPr>
          <p:cNvPr id="28" name="TextBox 27">
            <a:extLst>
              <a:ext uri="{FF2B5EF4-FFF2-40B4-BE49-F238E27FC236}">
                <a16:creationId xmlns:a16="http://schemas.microsoft.com/office/drawing/2014/main" id="{CCC3228F-FDEE-44F5-B447-2DDA845A6561}"/>
              </a:ext>
            </a:extLst>
          </p:cNvPr>
          <p:cNvSpPr txBox="1"/>
          <p:nvPr/>
        </p:nvSpPr>
        <p:spPr bwMode="auto">
          <a:xfrm>
            <a:off x="5328754" y="4509368"/>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lang="en-GB" noProof="0" dirty="0">
                <a:solidFill>
                  <a:srgbClr val="914E0E"/>
                </a:solidFill>
                <a:latin typeface="Myriad Pro Semibold"/>
                <a:ea typeface="Myriad Pro Semibold" charset="0"/>
                <a:cs typeface="Myriad Pro Semibold" charset="0"/>
              </a:rPr>
              <a:t>450</a:t>
            </a:r>
            <a:endParaRPr kumimoji="0" lang="en-GB" sz="1800" b="0" i="0" u="none" strike="noStrike" kern="1200" cap="none" spc="0" normalizeH="0" baseline="0" noProof="0" dirty="0">
              <a:ln>
                <a:noFill/>
              </a:ln>
              <a:solidFill>
                <a:srgbClr val="914E0E"/>
              </a:solidFill>
              <a:effectLst/>
              <a:uLnTx/>
              <a:uFillTx/>
              <a:latin typeface="Myriad Pro Semibold"/>
              <a:ea typeface="Myriad Pro Semibold" charset="0"/>
              <a:cs typeface="Myriad Pro Semibold" charset="0"/>
            </a:endParaRPr>
          </a:p>
        </p:txBody>
      </p:sp>
      <p:sp>
        <p:nvSpPr>
          <p:cNvPr id="3" name="Rectangle 2"/>
          <p:cNvSpPr/>
          <p:nvPr/>
        </p:nvSpPr>
        <p:spPr>
          <a:xfrm>
            <a:off x="217650" y="818178"/>
            <a:ext cx="8708700" cy="1323439"/>
          </a:xfrm>
          <a:prstGeom prst="rect">
            <a:avLst/>
          </a:prstGeom>
        </p:spPr>
        <p:txBody>
          <a:bodyPr wrap="square">
            <a:spAutoFit/>
          </a:bodyPr>
          <a:lstStyle/>
          <a:p>
            <a:pPr defTabSz="685800">
              <a:buClr>
                <a:srgbClr val="82CBDD"/>
              </a:buClr>
            </a:pPr>
            <a:r>
              <a:rPr lang="en-US" sz="2000" dirty="0">
                <a:solidFill>
                  <a:prstClr val="black"/>
                </a:solidFill>
                <a:latin typeface="Myriad Pro Semibold"/>
                <a:ea typeface="Myriad Pro Semibold" charset="0"/>
                <a:cs typeface="Myriad Pro Semibold" charset="0"/>
              </a:rPr>
              <a:t>Mollie was walking from school to home. She needed to walk 1,400m to get there. She walked 850m. How far is she from home? Then she walked a further 100m.  </a:t>
            </a:r>
          </a:p>
          <a:p>
            <a:pPr defTabSz="685800">
              <a:buClr>
                <a:srgbClr val="82CBDD"/>
              </a:buClr>
            </a:pPr>
            <a:r>
              <a:rPr lang="en-US" sz="2000" dirty="0">
                <a:solidFill>
                  <a:prstClr val="black"/>
                </a:solidFill>
                <a:latin typeface="Myriad Pro Semibold"/>
                <a:ea typeface="Myriad Pro Semibold" charset="0"/>
                <a:cs typeface="Myriad Pro Semibold" charset="0"/>
              </a:rPr>
              <a:t>How far is she from home now?</a:t>
            </a:r>
          </a:p>
        </p:txBody>
      </p:sp>
      <p:grpSp>
        <p:nvGrpSpPr>
          <p:cNvPr id="17" name="Group 16"/>
          <p:cNvGrpSpPr/>
          <p:nvPr/>
        </p:nvGrpSpPr>
        <p:grpSpPr>
          <a:xfrm>
            <a:off x="4373122" y="3274632"/>
            <a:ext cx="583814" cy="754618"/>
            <a:chOff x="3613740" y="3179954"/>
            <a:chExt cx="583814" cy="790750"/>
          </a:xfrm>
        </p:grpSpPr>
        <p:sp>
          <p:nvSpPr>
            <p:cNvPr id="21" name="TextBox 20"/>
            <p:cNvSpPr txBox="1"/>
            <p:nvPr/>
          </p:nvSpPr>
          <p:spPr bwMode="auto">
            <a:xfrm>
              <a:off x="3613740" y="3601372"/>
              <a:ext cx="583814" cy="369332"/>
            </a:xfrm>
            <a:prstGeom prst="rect">
              <a:avLst/>
            </a:prstGeom>
            <a:solidFill>
              <a:schemeClr val="bg1"/>
            </a:solidFill>
            <a:ln w="28575">
              <a:solidFill>
                <a:schemeClr val="tx2">
                  <a:lumMod val="60000"/>
                  <a:lumOff val="40000"/>
                </a:schemeClr>
              </a:solidFill>
              <a:miter lim="800000"/>
              <a:headEnd/>
              <a:tailEnd/>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457200" marR="0" lvl="0" indent="-457200" algn="l" defTabSz="914400" rtl="0" eaLnBrk="1" fontAlgn="auto" latinLnBrk="0" hangingPunct="1">
                <a:lnSpc>
                  <a:spcPct val="100000"/>
                </a:lnSpc>
                <a:spcBef>
                  <a:spcPts val="0"/>
                </a:spcBef>
                <a:spcAft>
                  <a:spcPts val="0"/>
                </a:spcAft>
                <a:buClr>
                  <a:srgbClr val="82CBDD"/>
                </a:buClr>
                <a:buSzTx/>
                <a:buFontTx/>
                <a:buNone/>
                <a:tabLst/>
                <a:defRPr/>
              </a:pPr>
              <a:r>
                <a:rPr lang="en-GB" b="1" dirty="0">
                  <a:solidFill>
                    <a:srgbClr val="000000"/>
                  </a:solidFill>
                  <a:latin typeface="Myriad Pro Semibold" charset="0"/>
                  <a:ea typeface="Myriad Pro Semibold" charset="0"/>
                  <a:cs typeface="Myriad Pro Semibold" charset="0"/>
                </a:rPr>
                <a:t>950</a:t>
              </a:r>
              <a:endParaRPr kumimoji="0" lang="en-GB" sz="1800" b="1"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endParaRPr>
            </a:p>
          </p:txBody>
        </p:sp>
        <p:cxnSp>
          <p:nvCxnSpPr>
            <p:cNvPr id="6" name="Straight Connector 5"/>
            <p:cNvCxnSpPr>
              <a:cxnSpLocks/>
              <a:endCxn id="21" idx="0"/>
            </p:cNvCxnSpPr>
            <p:nvPr/>
          </p:nvCxnSpPr>
          <p:spPr bwMode="auto">
            <a:xfrm>
              <a:off x="3905647" y="3179954"/>
              <a:ext cx="0" cy="421418"/>
            </a:xfrm>
            <a:prstGeom prst="line">
              <a:avLst/>
            </a:prstGeom>
            <a:ln w="28575">
              <a:solidFill>
                <a:schemeClr val="tx2">
                  <a:lumMod val="60000"/>
                  <a:lumOff val="40000"/>
                </a:schemeClr>
              </a:solidFill>
            </a:ln>
          </p:spPr>
          <p:style>
            <a:lnRef idx="1">
              <a:schemeClr val="dk1"/>
            </a:lnRef>
            <a:fillRef idx="0">
              <a:schemeClr val="dk1"/>
            </a:fillRef>
            <a:effectRef idx="0">
              <a:schemeClr val="dk1"/>
            </a:effectRef>
            <a:fontRef idx="minor">
              <a:schemeClr val="tx1"/>
            </a:fontRef>
          </p:style>
        </p:cxnSp>
      </p:grpSp>
      <p:grpSp>
        <p:nvGrpSpPr>
          <p:cNvPr id="15" name="Group 14"/>
          <p:cNvGrpSpPr/>
          <p:nvPr/>
        </p:nvGrpSpPr>
        <p:grpSpPr>
          <a:xfrm>
            <a:off x="4287232" y="2637034"/>
            <a:ext cx="583814" cy="644272"/>
            <a:chOff x="3329046" y="2653385"/>
            <a:chExt cx="583814" cy="644272"/>
          </a:xfrm>
        </p:grpSpPr>
        <p:cxnSp>
          <p:nvCxnSpPr>
            <p:cNvPr id="25" name="Straight Connector 24"/>
            <p:cNvCxnSpPr>
              <a:cxnSpLocks/>
            </p:cNvCxnSpPr>
            <p:nvPr/>
          </p:nvCxnSpPr>
          <p:spPr bwMode="auto">
            <a:xfrm>
              <a:off x="3477627" y="2945201"/>
              <a:ext cx="0" cy="352456"/>
            </a:xfrm>
            <a:prstGeom prst="line">
              <a:avLst/>
            </a:prstGeom>
            <a:ln w="28575">
              <a:solidFill>
                <a:schemeClr val="tx2">
                  <a:lumMod val="60000"/>
                  <a:lumOff val="40000"/>
                </a:schemeClr>
              </a:solidFill>
            </a:ln>
          </p:spPr>
          <p:style>
            <a:lnRef idx="1">
              <a:schemeClr val="dk1"/>
            </a:lnRef>
            <a:fillRef idx="0">
              <a:schemeClr val="dk1"/>
            </a:fillRef>
            <a:effectRef idx="0">
              <a:schemeClr val="dk1"/>
            </a:effectRef>
            <a:fontRef idx="minor">
              <a:schemeClr val="tx1"/>
            </a:fontRef>
          </p:style>
        </p:cxnSp>
        <p:sp>
          <p:nvSpPr>
            <p:cNvPr id="4" name="TextBox 3"/>
            <p:cNvSpPr txBox="1"/>
            <p:nvPr/>
          </p:nvSpPr>
          <p:spPr bwMode="auto">
            <a:xfrm>
              <a:off x="3329046" y="2653385"/>
              <a:ext cx="583814" cy="369332"/>
            </a:xfrm>
            <a:prstGeom prst="rect">
              <a:avLst/>
            </a:prstGeom>
            <a:solidFill>
              <a:schemeClr val="bg1"/>
            </a:solidFill>
            <a:ln w="28575">
              <a:solidFill>
                <a:schemeClr val="tx2">
                  <a:lumMod val="60000"/>
                  <a:lumOff val="40000"/>
                </a:schemeClr>
              </a:solidFill>
              <a:miter lim="800000"/>
              <a:headEnd/>
              <a:tailEnd/>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457200" marR="0" lvl="0" indent="-457200" algn="l" defTabSz="914400" rtl="0" eaLnBrk="1" fontAlgn="auto" latinLnBrk="0" hangingPunct="1">
                <a:lnSpc>
                  <a:spcPct val="100000"/>
                </a:lnSpc>
                <a:spcBef>
                  <a:spcPts val="0"/>
                </a:spcBef>
                <a:spcAft>
                  <a:spcPts val="0"/>
                </a:spcAft>
                <a:buClr>
                  <a:srgbClr val="82CBDD"/>
                </a:buClr>
                <a:buSzTx/>
                <a:buFontTx/>
                <a:buNone/>
                <a:tabLst/>
                <a:defRPr/>
              </a:pPr>
              <a:r>
                <a:rPr lang="en-GB" b="1" dirty="0">
                  <a:solidFill>
                    <a:srgbClr val="000000"/>
                  </a:solidFill>
                  <a:latin typeface="Myriad Pro Semibold" charset="0"/>
                  <a:ea typeface="Myriad Pro Semibold" charset="0"/>
                  <a:cs typeface="Myriad Pro Semibold" charset="0"/>
                </a:rPr>
                <a:t>850</a:t>
              </a:r>
              <a:endParaRPr kumimoji="0" lang="en-GB" sz="1800" b="1"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endParaRPr>
            </a:p>
          </p:txBody>
        </p:sp>
      </p:grpSp>
      <p:grpSp>
        <p:nvGrpSpPr>
          <p:cNvPr id="33" name="Group 32"/>
          <p:cNvGrpSpPr/>
          <p:nvPr/>
        </p:nvGrpSpPr>
        <p:grpSpPr>
          <a:xfrm>
            <a:off x="6222907" y="3294662"/>
            <a:ext cx="697627" cy="752392"/>
            <a:chOff x="6222907" y="3294662"/>
            <a:chExt cx="697627" cy="752392"/>
          </a:xfrm>
        </p:grpSpPr>
        <p:sp>
          <p:nvSpPr>
            <p:cNvPr id="29" name="TextBox 28"/>
            <p:cNvSpPr txBox="1"/>
            <p:nvPr/>
          </p:nvSpPr>
          <p:spPr bwMode="auto">
            <a:xfrm>
              <a:off x="6222907" y="3677722"/>
              <a:ext cx="697627" cy="369332"/>
            </a:xfrm>
            <a:prstGeom prst="rect">
              <a:avLst/>
            </a:prstGeom>
            <a:solidFill>
              <a:schemeClr val="bg1"/>
            </a:solidFill>
            <a:ln w="28575">
              <a:solidFill>
                <a:schemeClr val="tx2">
                  <a:lumMod val="60000"/>
                  <a:lumOff val="40000"/>
                </a:schemeClr>
              </a:solidFill>
              <a:miter lim="800000"/>
              <a:headEnd/>
              <a:tailEnd/>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457200" marR="0" lvl="0" indent="-457200" algn="l" defTabSz="914400" rtl="0" eaLnBrk="1" fontAlgn="auto" latinLnBrk="0" hangingPunct="1">
                <a:lnSpc>
                  <a:spcPct val="100000"/>
                </a:lnSpc>
                <a:spcBef>
                  <a:spcPts val="0"/>
                </a:spcBef>
                <a:spcAft>
                  <a:spcPts val="0"/>
                </a:spcAft>
                <a:buClr>
                  <a:srgbClr val="82CBDD"/>
                </a:buClr>
                <a:buSzTx/>
                <a:buFontTx/>
                <a:buNone/>
                <a:tabLst/>
                <a:defRPr/>
              </a:pPr>
              <a:r>
                <a:rPr kumimoji="0" lang="en-GB" sz="1800" b="1"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1400</a:t>
              </a:r>
            </a:p>
          </p:txBody>
        </p:sp>
        <p:cxnSp>
          <p:nvCxnSpPr>
            <p:cNvPr id="30" name="Straight Connector 29"/>
            <p:cNvCxnSpPr>
              <a:endCxn id="29" idx="0"/>
            </p:cNvCxnSpPr>
            <p:nvPr/>
          </p:nvCxnSpPr>
          <p:spPr bwMode="auto">
            <a:xfrm>
              <a:off x="6571721" y="3294662"/>
              <a:ext cx="0" cy="383060"/>
            </a:xfrm>
            <a:prstGeom prst="line">
              <a:avLst/>
            </a:prstGeom>
            <a:ln w="28575">
              <a:solidFill>
                <a:schemeClr val="tx2">
                  <a:lumMod val="60000"/>
                  <a:lumOff val="40000"/>
                </a:schemeClr>
              </a:solidFill>
            </a:ln>
          </p:spPr>
          <p:style>
            <a:lnRef idx="1">
              <a:schemeClr val="dk1"/>
            </a:lnRef>
            <a:fillRef idx="0">
              <a:schemeClr val="dk1"/>
            </a:fillRef>
            <a:effectRef idx="0">
              <a:schemeClr val="dk1"/>
            </a:effectRef>
            <a:fontRef idx="minor">
              <a:schemeClr val="tx1"/>
            </a:fontRef>
          </p:style>
        </p:cxnSp>
      </p:grpSp>
      <p:grpSp>
        <p:nvGrpSpPr>
          <p:cNvPr id="23" name="Group 22"/>
          <p:cNvGrpSpPr/>
          <p:nvPr/>
        </p:nvGrpSpPr>
        <p:grpSpPr>
          <a:xfrm>
            <a:off x="6161168" y="2653385"/>
            <a:ext cx="697627" cy="606848"/>
            <a:chOff x="6161168" y="2653385"/>
            <a:chExt cx="697627" cy="606848"/>
          </a:xfrm>
        </p:grpSpPr>
        <p:cxnSp>
          <p:nvCxnSpPr>
            <p:cNvPr id="32" name="Straight Connector 31"/>
            <p:cNvCxnSpPr/>
            <p:nvPr/>
          </p:nvCxnSpPr>
          <p:spPr bwMode="auto">
            <a:xfrm>
              <a:off x="6571721" y="2877173"/>
              <a:ext cx="0" cy="383060"/>
            </a:xfrm>
            <a:prstGeom prst="line">
              <a:avLst/>
            </a:prstGeom>
            <a:ln w="28575">
              <a:solidFill>
                <a:schemeClr val="tx2">
                  <a:lumMod val="60000"/>
                  <a:lumOff val="40000"/>
                </a:schemeClr>
              </a:solidFill>
            </a:ln>
          </p:spPr>
          <p:style>
            <a:lnRef idx="1">
              <a:schemeClr val="dk1"/>
            </a:lnRef>
            <a:fillRef idx="0">
              <a:schemeClr val="dk1"/>
            </a:fillRef>
            <a:effectRef idx="0">
              <a:schemeClr val="dk1"/>
            </a:effectRef>
            <a:fontRef idx="minor">
              <a:schemeClr val="tx1"/>
            </a:fontRef>
          </p:style>
        </p:cxnSp>
        <p:sp>
          <p:nvSpPr>
            <p:cNvPr id="31" name="TextBox 30"/>
            <p:cNvSpPr txBox="1"/>
            <p:nvPr/>
          </p:nvSpPr>
          <p:spPr bwMode="auto">
            <a:xfrm>
              <a:off x="6161168" y="2653385"/>
              <a:ext cx="697627" cy="369332"/>
            </a:xfrm>
            <a:prstGeom prst="rect">
              <a:avLst/>
            </a:prstGeom>
            <a:solidFill>
              <a:schemeClr val="bg1"/>
            </a:solidFill>
            <a:ln w="28575">
              <a:solidFill>
                <a:schemeClr val="tx2">
                  <a:lumMod val="60000"/>
                  <a:lumOff val="40000"/>
                </a:schemeClr>
              </a:solidFill>
              <a:miter lim="800000"/>
              <a:headEnd/>
              <a:tailEnd/>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457200" marR="0" lvl="0" indent="-457200" algn="l" defTabSz="914400" rtl="0" eaLnBrk="1" fontAlgn="auto" latinLnBrk="0" hangingPunct="1">
                <a:lnSpc>
                  <a:spcPct val="100000"/>
                </a:lnSpc>
                <a:spcBef>
                  <a:spcPts val="0"/>
                </a:spcBef>
                <a:spcAft>
                  <a:spcPts val="0"/>
                </a:spcAft>
                <a:buClr>
                  <a:srgbClr val="82CBDD"/>
                </a:buClr>
                <a:buSzTx/>
                <a:buFontTx/>
                <a:buNone/>
                <a:tabLst/>
                <a:defRPr/>
              </a:pPr>
              <a:r>
                <a:rPr kumimoji="0" lang="en-GB" sz="1800" b="1"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1400</a:t>
              </a:r>
            </a:p>
          </p:txBody>
        </p:sp>
      </p:grpSp>
      <p:sp>
        <p:nvSpPr>
          <p:cNvPr id="13" name="Rectangle 12">
            <a:extLst>
              <a:ext uri="{FF2B5EF4-FFF2-40B4-BE49-F238E27FC236}">
                <a16:creationId xmlns:a16="http://schemas.microsoft.com/office/drawing/2014/main" id="{D0E8ED18-1995-4DEA-81B8-4B77370E6B99}"/>
              </a:ext>
            </a:extLst>
          </p:cNvPr>
          <p:cNvSpPr/>
          <p:nvPr/>
        </p:nvSpPr>
        <p:spPr>
          <a:xfrm>
            <a:off x="234564" y="4438084"/>
            <a:ext cx="4572000" cy="923330"/>
          </a:xfrm>
          <a:prstGeom prst="rect">
            <a:avLst/>
          </a:prstGeom>
        </p:spPr>
        <p:txBody>
          <a:bodyPr>
            <a:spAutoFit/>
          </a:bodyPr>
          <a:lstStyle/>
          <a:p>
            <a:pPr lvl="0">
              <a:buClr>
                <a:srgbClr val="82CBDD"/>
              </a:buClr>
              <a:defRPr/>
            </a:pPr>
            <a:r>
              <a:rPr lang="en-GB" b="1" dirty="0">
                <a:solidFill>
                  <a:srgbClr val="000000"/>
                </a:solidFill>
                <a:latin typeface="Myriad Pro Semibold" charset="0"/>
                <a:ea typeface="Myriad Pro Semibold" charset="0"/>
                <a:cs typeface="Myriad Pro Semibold" charset="0"/>
              </a:rPr>
              <a:t>I’ve kept the minuend the same and added </a:t>
            </a:r>
            <a:r>
              <a:rPr lang="mr-IN" b="1" dirty="0">
                <a:solidFill>
                  <a:srgbClr val="FF0000"/>
                </a:solidFill>
                <a:latin typeface="Myriad Pro Semibold" charset="0"/>
                <a:ea typeface="Myriad Pro Semibold" charset="0"/>
                <a:cs typeface="Myriad Pro Semibold" charset="0"/>
              </a:rPr>
              <a:t>……</a:t>
            </a:r>
            <a:r>
              <a:rPr lang="en-GB" b="1" dirty="0">
                <a:solidFill>
                  <a:srgbClr val="FF0000"/>
                </a:solidFill>
                <a:latin typeface="Myriad Pro Semibold" charset="0"/>
                <a:ea typeface="Myriad Pro Semibold" charset="0"/>
                <a:cs typeface="Myriad Pro Semibold" charset="0"/>
              </a:rPr>
              <a:t> </a:t>
            </a:r>
            <a:r>
              <a:rPr lang="en-GB" b="1" dirty="0">
                <a:solidFill>
                  <a:srgbClr val="000000"/>
                </a:solidFill>
                <a:latin typeface="Myriad Pro Semibold" charset="0"/>
                <a:ea typeface="Myriad Pro Semibold" charset="0"/>
                <a:cs typeface="Myriad Pro Semibold" charset="0"/>
              </a:rPr>
              <a:t>to the subtrahend, so I must subtract</a:t>
            </a:r>
            <a:r>
              <a:rPr lang="mr-IN" b="1" dirty="0">
                <a:solidFill>
                  <a:srgbClr val="FF0000"/>
                </a:solidFill>
                <a:latin typeface="Myriad Pro Semibold" charset="0"/>
                <a:ea typeface="Myriad Pro Semibold" charset="0"/>
                <a:cs typeface="Myriad Pro Semibold" charset="0"/>
              </a:rPr>
              <a:t>……</a:t>
            </a:r>
            <a:r>
              <a:rPr lang="en-GB" b="1" dirty="0">
                <a:solidFill>
                  <a:srgbClr val="FF0000"/>
                </a:solidFill>
                <a:latin typeface="Myriad Pro Semibold" charset="0"/>
                <a:ea typeface="Myriad Pro Semibold" charset="0"/>
                <a:cs typeface="Myriad Pro Semibold" charset="0"/>
              </a:rPr>
              <a:t> </a:t>
            </a:r>
            <a:r>
              <a:rPr lang="en-GB" b="1" dirty="0">
                <a:solidFill>
                  <a:srgbClr val="000000"/>
                </a:solidFill>
                <a:latin typeface="Myriad Pro Semibold" charset="0"/>
                <a:ea typeface="Myriad Pro Semibold" charset="0"/>
                <a:cs typeface="Myriad Pro Semibold" charset="0"/>
              </a:rPr>
              <a:t>from the difference.</a:t>
            </a:r>
          </a:p>
        </p:txBody>
      </p:sp>
    </p:spTree>
    <p:custDataLst>
      <p:tags r:id="rId1"/>
    </p:custDataLst>
    <p:extLst>
      <p:ext uri="{BB962C8B-B14F-4D97-AF65-F5344CB8AC3E}">
        <p14:creationId xmlns:p14="http://schemas.microsoft.com/office/powerpoint/2010/main" val="1489907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right)">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right)">
                                      <p:cBhvr>
                                        <p:cTn id="45" dur="500"/>
                                        <p:tgtEl>
                                          <p:spTgt spid="2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27"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328" y="2995613"/>
            <a:ext cx="6705600" cy="866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a:extLst>
              <a:ext uri="{FF2B5EF4-FFF2-40B4-BE49-F238E27FC236}">
                <a16:creationId xmlns:a16="http://schemas.microsoft.com/office/drawing/2014/main" id="{B0955F5F-C1FB-4BC8-A073-CF8C1000B04C}"/>
              </a:ext>
            </a:extLst>
          </p:cNvPr>
          <p:cNvSpPr txBox="1"/>
          <p:nvPr/>
        </p:nvSpPr>
        <p:spPr bwMode="auto">
          <a:xfrm>
            <a:off x="6967734" y="3668684"/>
            <a:ext cx="120257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1600" b="0" i="0" u="none" strike="noStrike" kern="1200" cap="none" spc="0" normalizeH="0" baseline="0" noProof="0" dirty="0">
                <a:ln>
                  <a:noFill/>
                </a:ln>
                <a:solidFill>
                  <a:srgbClr val="914E0E"/>
                </a:solidFill>
                <a:effectLst/>
                <a:uLnTx/>
                <a:uFillTx/>
                <a:latin typeface="Myriad Pro Semibold"/>
                <a:ea typeface="Myriad Pro Semibold" charset="0"/>
                <a:cs typeface="Myriad Pro Semibold" charset="0"/>
              </a:rPr>
              <a:t>1400 </a:t>
            </a:r>
            <a:r>
              <a:rPr kumimoji="0" lang="en-GB" sz="1600" b="0" i="0" u="none" strike="noStrike" kern="1200" cap="none" spc="0" normalizeH="0" baseline="0" noProof="0" dirty="0">
                <a:ln>
                  <a:noFill/>
                </a:ln>
                <a:solidFill>
                  <a:srgbClr val="914E0E"/>
                </a:solidFill>
                <a:effectLst/>
                <a:uLnTx/>
                <a:uFillTx/>
                <a:latin typeface="Arial"/>
                <a:ea typeface="Myriad Pro Semibold" charset="0"/>
                <a:cs typeface="Arial" panose="020B0604020202020204" pitchFamily="34" charset="0"/>
              </a:rPr>
              <a:t>− 950</a:t>
            </a:r>
            <a:endParaRPr kumimoji="0" lang="en-GB" sz="1600" b="0" i="0" u="none" strike="noStrike" kern="1200" cap="none" spc="0" normalizeH="0" baseline="0" noProof="0" dirty="0">
              <a:ln>
                <a:noFill/>
              </a:ln>
              <a:solidFill>
                <a:srgbClr val="914E0E"/>
              </a:solidFill>
              <a:effectLst/>
              <a:uLnTx/>
              <a:uFillTx/>
              <a:latin typeface="Myriad Pro Semibold"/>
              <a:ea typeface="Myriad Pro Semibold" charset="0"/>
              <a:cs typeface="Myriad Pro Semibold" charset="0"/>
            </a:endParaRPr>
          </a:p>
        </p:txBody>
      </p:sp>
      <p:sp>
        <p:nvSpPr>
          <p:cNvPr id="8" name="TextBox 7">
            <a:extLst>
              <a:ext uri="{FF2B5EF4-FFF2-40B4-BE49-F238E27FC236}">
                <a16:creationId xmlns:a16="http://schemas.microsoft.com/office/drawing/2014/main" id="{363A5FA1-3520-44A2-B4AA-740E9670CF08}"/>
              </a:ext>
            </a:extLst>
          </p:cNvPr>
          <p:cNvSpPr txBox="1"/>
          <p:nvPr/>
        </p:nvSpPr>
        <p:spPr bwMode="auto">
          <a:xfrm>
            <a:off x="8403715" y="2756647"/>
            <a:ext cx="71365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1600" b="0" i="0" u="none" strike="noStrike" kern="1200" cap="none" spc="0" normalizeH="0" baseline="0" noProof="0" dirty="0">
                <a:ln>
                  <a:noFill/>
                </a:ln>
                <a:solidFill>
                  <a:srgbClr val="04658F"/>
                </a:solidFill>
                <a:effectLst/>
                <a:uLnTx/>
                <a:uFillTx/>
                <a:latin typeface="Myriad Pro Semibold"/>
                <a:ea typeface="Myriad Pro Semibold" charset="0"/>
                <a:cs typeface="Myriad Pro Semibold" charset="0"/>
              </a:rPr>
              <a:t>= </a:t>
            </a:r>
            <a:r>
              <a:rPr lang="en-GB" sz="1600" dirty="0">
                <a:solidFill>
                  <a:srgbClr val="04658F"/>
                </a:solidFill>
                <a:latin typeface="Myriad Pro Semibold"/>
                <a:ea typeface="Myriad Pro Semibold" charset="0"/>
                <a:cs typeface="Myriad Pro Semibold" charset="0"/>
              </a:rPr>
              <a:t>550</a:t>
            </a:r>
            <a:endParaRPr kumimoji="0" lang="en-GB" sz="1600" b="0" i="0" u="none" strike="noStrike" kern="1200" cap="none" spc="0" normalizeH="0" baseline="0" noProof="0" dirty="0">
              <a:ln>
                <a:noFill/>
              </a:ln>
              <a:solidFill>
                <a:srgbClr val="04658F"/>
              </a:solidFill>
              <a:effectLst/>
              <a:uLnTx/>
              <a:uFillTx/>
              <a:latin typeface="Myriad Pro Semibold"/>
              <a:ea typeface="Myriad Pro Semibold" charset="0"/>
              <a:cs typeface="Myriad Pro Semibold" charset="0"/>
            </a:endParaRPr>
          </a:p>
        </p:txBody>
      </p:sp>
      <p:sp>
        <p:nvSpPr>
          <p:cNvPr id="9" name="TextBox 8">
            <a:extLst>
              <a:ext uri="{FF2B5EF4-FFF2-40B4-BE49-F238E27FC236}">
                <a16:creationId xmlns:a16="http://schemas.microsoft.com/office/drawing/2014/main" id="{16679F72-E00D-43D7-9E97-5EDD6040E948}"/>
              </a:ext>
            </a:extLst>
          </p:cNvPr>
          <p:cNvSpPr txBox="1"/>
          <p:nvPr/>
        </p:nvSpPr>
        <p:spPr bwMode="auto">
          <a:xfrm>
            <a:off x="6967733" y="2756647"/>
            <a:ext cx="120257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1600" b="0" i="0" u="none" strike="noStrike" kern="1200" cap="none" spc="0" normalizeH="0" baseline="0" noProof="0" dirty="0">
                <a:ln>
                  <a:noFill/>
                </a:ln>
                <a:solidFill>
                  <a:srgbClr val="04658F"/>
                </a:solidFill>
                <a:effectLst/>
                <a:uLnTx/>
                <a:uFillTx/>
                <a:latin typeface="Myriad Pro Semibold"/>
                <a:ea typeface="Myriad Pro Semibold" charset="0"/>
                <a:cs typeface="Myriad Pro Semibold" charset="0"/>
              </a:rPr>
              <a:t>1400 </a:t>
            </a:r>
            <a:r>
              <a:rPr kumimoji="0" lang="en-GB" sz="1600" b="0" i="0" u="none" strike="noStrike" kern="1200" cap="none" spc="0" normalizeH="0" baseline="0" noProof="0" dirty="0">
                <a:ln>
                  <a:noFill/>
                </a:ln>
                <a:solidFill>
                  <a:srgbClr val="04658F"/>
                </a:solidFill>
                <a:effectLst/>
                <a:uLnTx/>
                <a:uFillTx/>
                <a:latin typeface="Arial"/>
                <a:ea typeface="Myriad Pro Semibold" charset="0"/>
                <a:cs typeface="Arial" panose="020B0604020202020204" pitchFamily="34" charset="0"/>
              </a:rPr>
              <a:t>− </a:t>
            </a:r>
            <a:r>
              <a:rPr lang="en-GB" sz="1600" dirty="0">
                <a:solidFill>
                  <a:srgbClr val="04658F"/>
                </a:solidFill>
                <a:latin typeface="Arial"/>
                <a:ea typeface="Myriad Pro Semibold" charset="0"/>
                <a:cs typeface="Arial" panose="020B0604020202020204" pitchFamily="34" charset="0"/>
              </a:rPr>
              <a:t>850</a:t>
            </a:r>
            <a:endParaRPr kumimoji="0" lang="en-GB" sz="1600" b="0" i="0" u="none" strike="noStrike" kern="1200" cap="none" spc="0" normalizeH="0" baseline="0" noProof="0" dirty="0">
              <a:ln>
                <a:noFill/>
              </a:ln>
              <a:solidFill>
                <a:srgbClr val="04658F"/>
              </a:solidFill>
              <a:effectLst/>
              <a:uLnTx/>
              <a:uFillTx/>
              <a:latin typeface="Myriad Pro Semibold"/>
              <a:ea typeface="Myriad Pro Semibold" charset="0"/>
              <a:cs typeface="Myriad Pro Semibold" charset="0"/>
            </a:endParaRPr>
          </a:p>
        </p:txBody>
      </p:sp>
      <p:sp>
        <p:nvSpPr>
          <p:cNvPr id="10" name="TextBox 9">
            <a:extLst>
              <a:ext uri="{FF2B5EF4-FFF2-40B4-BE49-F238E27FC236}">
                <a16:creationId xmlns:a16="http://schemas.microsoft.com/office/drawing/2014/main" id="{F610FF42-88DC-4D1D-B75C-2A2312FAA547}"/>
              </a:ext>
            </a:extLst>
          </p:cNvPr>
          <p:cNvSpPr txBox="1"/>
          <p:nvPr/>
        </p:nvSpPr>
        <p:spPr bwMode="auto">
          <a:xfrm>
            <a:off x="8373551" y="3668684"/>
            <a:ext cx="7136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kumimoji="0" lang="en-GB" sz="1600" b="0" i="0" u="none" strike="noStrike" kern="1200" cap="none" spc="0" normalizeH="0" baseline="0" noProof="0" dirty="0">
                <a:ln>
                  <a:noFill/>
                </a:ln>
                <a:solidFill>
                  <a:srgbClr val="914E0E"/>
                </a:solidFill>
                <a:effectLst/>
                <a:uLnTx/>
                <a:uFillTx/>
                <a:latin typeface="Myriad Pro Semibold"/>
                <a:ea typeface="Myriad Pro Semibold" charset="0"/>
                <a:cs typeface="Myriad Pro Semibold" charset="0"/>
              </a:rPr>
              <a:t>= 450</a:t>
            </a:r>
          </a:p>
        </p:txBody>
      </p:sp>
      <p:sp>
        <p:nvSpPr>
          <p:cNvPr id="11" name="Text Placeholder 10">
            <a:extLst>
              <a:ext uri="{FF2B5EF4-FFF2-40B4-BE49-F238E27FC236}">
                <a16:creationId xmlns:a16="http://schemas.microsoft.com/office/drawing/2014/main" id="{2848C7F1-E041-4169-99B0-583D628139E5}"/>
              </a:ext>
            </a:extLst>
          </p:cNvPr>
          <p:cNvSpPr>
            <a:spLocks noGrp="1"/>
          </p:cNvSpPr>
          <p:nvPr>
            <p:ph type="body" sz="quarter" idx="11"/>
          </p:nvPr>
        </p:nvSpPr>
        <p:spPr/>
        <p:txBody>
          <a:bodyPr/>
          <a:lstStyle/>
          <a:p>
            <a:pPr marL="0" indent="0">
              <a:buNone/>
            </a:pPr>
            <a:r>
              <a:rPr lang="en-GB" dirty="0"/>
              <a:t> </a:t>
            </a:r>
          </a:p>
        </p:txBody>
      </p:sp>
      <p:pic>
        <p:nvPicPr>
          <p:cNvPr id="18" name="Picture 17" descr="A close up of a logo  Description generated with very high confidence">
            <a:extLst>
              <a:ext uri="{FF2B5EF4-FFF2-40B4-BE49-F238E27FC236}">
                <a16:creationId xmlns:a16="http://schemas.microsoft.com/office/drawing/2014/main" id="{3EE0E70B-5082-4EB9-AFDF-2E383E2BB6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11438" y="2465207"/>
            <a:ext cx="1898544" cy="244407"/>
          </a:xfrm>
          <a:prstGeom prst="rect">
            <a:avLst/>
          </a:prstGeom>
        </p:spPr>
      </p:pic>
      <p:pic>
        <p:nvPicPr>
          <p:cNvPr id="24" name="Picture 23">
            <a:extLst>
              <a:ext uri="{FF2B5EF4-FFF2-40B4-BE49-F238E27FC236}">
                <a16:creationId xmlns:a16="http://schemas.microsoft.com/office/drawing/2014/main" id="{6C364178-9720-461D-947B-68AC0D5655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02806" y="3947574"/>
            <a:ext cx="2011663" cy="396311"/>
          </a:xfrm>
          <a:prstGeom prst="rect">
            <a:avLst/>
          </a:prstGeom>
        </p:spPr>
      </p:pic>
      <p:sp>
        <p:nvSpPr>
          <p:cNvPr id="27" name="TextBox 26">
            <a:extLst>
              <a:ext uri="{FF2B5EF4-FFF2-40B4-BE49-F238E27FC236}">
                <a16:creationId xmlns:a16="http://schemas.microsoft.com/office/drawing/2014/main" id="{F8F78BA2-8533-453E-A19E-1BD9623B02AD}"/>
              </a:ext>
            </a:extLst>
          </p:cNvPr>
          <p:cNvSpPr txBox="1"/>
          <p:nvPr/>
        </p:nvSpPr>
        <p:spPr bwMode="auto">
          <a:xfrm>
            <a:off x="5206171" y="2095875"/>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lang="en-GB" dirty="0">
                <a:solidFill>
                  <a:srgbClr val="04658F"/>
                </a:solidFill>
                <a:latin typeface="Myriad Pro Semibold"/>
                <a:ea typeface="Myriad Pro Semibold" charset="0"/>
                <a:cs typeface="Myriad Pro Semibold" charset="0"/>
              </a:rPr>
              <a:t>550</a:t>
            </a:r>
            <a:endParaRPr kumimoji="0" lang="en-GB" sz="1800" b="0" i="0" u="none" strike="noStrike" kern="1200" cap="none" spc="0" normalizeH="0" baseline="0" noProof="0" dirty="0">
              <a:ln>
                <a:noFill/>
              </a:ln>
              <a:solidFill>
                <a:srgbClr val="04658F"/>
              </a:solidFill>
              <a:effectLst/>
              <a:uLnTx/>
              <a:uFillTx/>
              <a:latin typeface="Myriad Pro Semibold"/>
              <a:ea typeface="Myriad Pro Semibold" charset="0"/>
              <a:cs typeface="Myriad Pro Semibold" charset="0"/>
            </a:endParaRPr>
          </a:p>
        </p:txBody>
      </p:sp>
      <p:sp>
        <p:nvSpPr>
          <p:cNvPr id="28" name="TextBox 27">
            <a:extLst>
              <a:ext uri="{FF2B5EF4-FFF2-40B4-BE49-F238E27FC236}">
                <a16:creationId xmlns:a16="http://schemas.microsoft.com/office/drawing/2014/main" id="{CCC3228F-FDEE-44F5-B447-2DDA845A6561}"/>
              </a:ext>
            </a:extLst>
          </p:cNvPr>
          <p:cNvSpPr txBox="1"/>
          <p:nvPr/>
        </p:nvSpPr>
        <p:spPr bwMode="auto">
          <a:xfrm>
            <a:off x="5328754" y="4509368"/>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lang="en-GB" noProof="0" dirty="0">
                <a:solidFill>
                  <a:srgbClr val="914E0E"/>
                </a:solidFill>
                <a:latin typeface="Myriad Pro Semibold"/>
                <a:ea typeface="Myriad Pro Semibold" charset="0"/>
                <a:cs typeface="Myriad Pro Semibold" charset="0"/>
              </a:rPr>
              <a:t>450</a:t>
            </a:r>
            <a:endParaRPr kumimoji="0" lang="en-GB" sz="1800" b="0" i="0" u="none" strike="noStrike" kern="1200" cap="none" spc="0" normalizeH="0" baseline="0" noProof="0" dirty="0">
              <a:ln>
                <a:noFill/>
              </a:ln>
              <a:solidFill>
                <a:srgbClr val="914E0E"/>
              </a:solidFill>
              <a:effectLst/>
              <a:uLnTx/>
              <a:uFillTx/>
              <a:latin typeface="Myriad Pro Semibold"/>
              <a:ea typeface="Myriad Pro Semibold" charset="0"/>
              <a:cs typeface="Myriad Pro Semibold" charset="0"/>
            </a:endParaRPr>
          </a:p>
        </p:txBody>
      </p:sp>
      <p:sp>
        <p:nvSpPr>
          <p:cNvPr id="3" name="Rectangle 2"/>
          <p:cNvSpPr/>
          <p:nvPr/>
        </p:nvSpPr>
        <p:spPr>
          <a:xfrm>
            <a:off x="217650" y="818178"/>
            <a:ext cx="8708700" cy="1323439"/>
          </a:xfrm>
          <a:prstGeom prst="rect">
            <a:avLst/>
          </a:prstGeom>
        </p:spPr>
        <p:txBody>
          <a:bodyPr wrap="square">
            <a:spAutoFit/>
          </a:bodyPr>
          <a:lstStyle/>
          <a:p>
            <a:pPr defTabSz="685800">
              <a:buClr>
                <a:srgbClr val="82CBDD"/>
              </a:buClr>
            </a:pPr>
            <a:r>
              <a:rPr lang="en-US" sz="2000" dirty="0">
                <a:solidFill>
                  <a:prstClr val="black"/>
                </a:solidFill>
                <a:latin typeface="Myriad Pro Semibold"/>
                <a:ea typeface="Myriad Pro Semibold" charset="0"/>
                <a:cs typeface="Myriad Pro Semibold" charset="0"/>
              </a:rPr>
              <a:t>Mollie was walking from school to home. She needed to walk 1,400m to get there. She walked 850m. How far is she from home? Then she walked a further 100m.  </a:t>
            </a:r>
          </a:p>
          <a:p>
            <a:pPr defTabSz="685800">
              <a:buClr>
                <a:srgbClr val="82CBDD"/>
              </a:buClr>
            </a:pPr>
            <a:r>
              <a:rPr lang="en-US" sz="2000" dirty="0">
                <a:solidFill>
                  <a:prstClr val="black"/>
                </a:solidFill>
                <a:latin typeface="Myriad Pro Semibold"/>
                <a:ea typeface="Myriad Pro Semibold" charset="0"/>
                <a:cs typeface="Myriad Pro Semibold" charset="0"/>
              </a:rPr>
              <a:t>How far is she from home now?</a:t>
            </a:r>
          </a:p>
        </p:txBody>
      </p:sp>
      <p:grpSp>
        <p:nvGrpSpPr>
          <p:cNvPr id="17" name="Group 16"/>
          <p:cNvGrpSpPr/>
          <p:nvPr/>
        </p:nvGrpSpPr>
        <p:grpSpPr>
          <a:xfrm>
            <a:off x="4373122" y="3274632"/>
            <a:ext cx="583814" cy="754618"/>
            <a:chOff x="3613740" y="3179954"/>
            <a:chExt cx="583814" cy="790750"/>
          </a:xfrm>
        </p:grpSpPr>
        <p:sp>
          <p:nvSpPr>
            <p:cNvPr id="21" name="TextBox 20"/>
            <p:cNvSpPr txBox="1"/>
            <p:nvPr/>
          </p:nvSpPr>
          <p:spPr bwMode="auto">
            <a:xfrm>
              <a:off x="3613740" y="3601372"/>
              <a:ext cx="583814" cy="369332"/>
            </a:xfrm>
            <a:prstGeom prst="rect">
              <a:avLst/>
            </a:prstGeom>
            <a:solidFill>
              <a:schemeClr val="bg1"/>
            </a:solidFill>
            <a:ln w="28575">
              <a:solidFill>
                <a:schemeClr val="tx2">
                  <a:lumMod val="60000"/>
                  <a:lumOff val="40000"/>
                </a:schemeClr>
              </a:solidFill>
              <a:miter lim="800000"/>
              <a:headEnd/>
              <a:tailEnd/>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457200" marR="0" lvl="0" indent="-457200" algn="l" defTabSz="914400" rtl="0" eaLnBrk="1" fontAlgn="auto" latinLnBrk="0" hangingPunct="1">
                <a:lnSpc>
                  <a:spcPct val="100000"/>
                </a:lnSpc>
                <a:spcBef>
                  <a:spcPts val="0"/>
                </a:spcBef>
                <a:spcAft>
                  <a:spcPts val="0"/>
                </a:spcAft>
                <a:buClr>
                  <a:srgbClr val="82CBDD"/>
                </a:buClr>
                <a:buSzTx/>
                <a:buFontTx/>
                <a:buNone/>
                <a:tabLst/>
                <a:defRPr/>
              </a:pPr>
              <a:r>
                <a:rPr lang="en-GB" b="1" dirty="0">
                  <a:solidFill>
                    <a:srgbClr val="000000"/>
                  </a:solidFill>
                  <a:latin typeface="Myriad Pro Semibold" charset="0"/>
                  <a:ea typeface="Myriad Pro Semibold" charset="0"/>
                  <a:cs typeface="Myriad Pro Semibold" charset="0"/>
                </a:rPr>
                <a:t>950</a:t>
              </a:r>
              <a:endParaRPr kumimoji="0" lang="en-GB" sz="1800" b="1"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endParaRPr>
            </a:p>
          </p:txBody>
        </p:sp>
        <p:cxnSp>
          <p:nvCxnSpPr>
            <p:cNvPr id="6" name="Straight Connector 5"/>
            <p:cNvCxnSpPr>
              <a:cxnSpLocks/>
              <a:endCxn id="21" idx="0"/>
            </p:cNvCxnSpPr>
            <p:nvPr/>
          </p:nvCxnSpPr>
          <p:spPr bwMode="auto">
            <a:xfrm>
              <a:off x="3905647" y="3179954"/>
              <a:ext cx="0" cy="421418"/>
            </a:xfrm>
            <a:prstGeom prst="line">
              <a:avLst/>
            </a:prstGeom>
            <a:ln w="28575">
              <a:solidFill>
                <a:schemeClr val="tx2">
                  <a:lumMod val="60000"/>
                  <a:lumOff val="40000"/>
                </a:schemeClr>
              </a:solidFill>
            </a:ln>
          </p:spPr>
          <p:style>
            <a:lnRef idx="1">
              <a:schemeClr val="dk1"/>
            </a:lnRef>
            <a:fillRef idx="0">
              <a:schemeClr val="dk1"/>
            </a:fillRef>
            <a:effectRef idx="0">
              <a:schemeClr val="dk1"/>
            </a:effectRef>
            <a:fontRef idx="minor">
              <a:schemeClr val="tx1"/>
            </a:fontRef>
          </p:style>
        </p:cxnSp>
      </p:grpSp>
      <p:grpSp>
        <p:nvGrpSpPr>
          <p:cNvPr id="15" name="Group 14"/>
          <p:cNvGrpSpPr/>
          <p:nvPr/>
        </p:nvGrpSpPr>
        <p:grpSpPr>
          <a:xfrm>
            <a:off x="4287232" y="2637034"/>
            <a:ext cx="583814" cy="644272"/>
            <a:chOff x="3329046" y="2653385"/>
            <a:chExt cx="583814" cy="644272"/>
          </a:xfrm>
        </p:grpSpPr>
        <p:cxnSp>
          <p:nvCxnSpPr>
            <p:cNvPr id="25" name="Straight Connector 24"/>
            <p:cNvCxnSpPr>
              <a:cxnSpLocks/>
            </p:cNvCxnSpPr>
            <p:nvPr/>
          </p:nvCxnSpPr>
          <p:spPr bwMode="auto">
            <a:xfrm>
              <a:off x="3477627" y="2945201"/>
              <a:ext cx="0" cy="352456"/>
            </a:xfrm>
            <a:prstGeom prst="line">
              <a:avLst/>
            </a:prstGeom>
            <a:ln w="28575">
              <a:solidFill>
                <a:schemeClr val="tx2">
                  <a:lumMod val="60000"/>
                  <a:lumOff val="40000"/>
                </a:schemeClr>
              </a:solidFill>
            </a:ln>
          </p:spPr>
          <p:style>
            <a:lnRef idx="1">
              <a:schemeClr val="dk1"/>
            </a:lnRef>
            <a:fillRef idx="0">
              <a:schemeClr val="dk1"/>
            </a:fillRef>
            <a:effectRef idx="0">
              <a:schemeClr val="dk1"/>
            </a:effectRef>
            <a:fontRef idx="minor">
              <a:schemeClr val="tx1"/>
            </a:fontRef>
          </p:style>
        </p:cxnSp>
        <p:sp>
          <p:nvSpPr>
            <p:cNvPr id="4" name="TextBox 3"/>
            <p:cNvSpPr txBox="1"/>
            <p:nvPr/>
          </p:nvSpPr>
          <p:spPr bwMode="auto">
            <a:xfrm>
              <a:off x="3329046" y="2653385"/>
              <a:ext cx="583814" cy="369332"/>
            </a:xfrm>
            <a:prstGeom prst="rect">
              <a:avLst/>
            </a:prstGeom>
            <a:solidFill>
              <a:schemeClr val="bg1"/>
            </a:solidFill>
            <a:ln w="28575">
              <a:solidFill>
                <a:schemeClr val="tx2">
                  <a:lumMod val="60000"/>
                  <a:lumOff val="40000"/>
                </a:schemeClr>
              </a:solidFill>
              <a:miter lim="800000"/>
              <a:headEnd/>
              <a:tailEnd/>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457200" marR="0" lvl="0" indent="-457200" algn="l" defTabSz="914400" rtl="0" eaLnBrk="1" fontAlgn="auto" latinLnBrk="0" hangingPunct="1">
                <a:lnSpc>
                  <a:spcPct val="100000"/>
                </a:lnSpc>
                <a:spcBef>
                  <a:spcPts val="0"/>
                </a:spcBef>
                <a:spcAft>
                  <a:spcPts val="0"/>
                </a:spcAft>
                <a:buClr>
                  <a:srgbClr val="82CBDD"/>
                </a:buClr>
                <a:buSzTx/>
                <a:buFontTx/>
                <a:buNone/>
                <a:tabLst/>
                <a:defRPr/>
              </a:pPr>
              <a:r>
                <a:rPr lang="en-GB" b="1" dirty="0">
                  <a:solidFill>
                    <a:srgbClr val="000000"/>
                  </a:solidFill>
                  <a:latin typeface="Myriad Pro Semibold" charset="0"/>
                  <a:ea typeface="Myriad Pro Semibold" charset="0"/>
                  <a:cs typeface="Myriad Pro Semibold" charset="0"/>
                </a:rPr>
                <a:t>850</a:t>
              </a:r>
              <a:endParaRPr kumimoji="0" lang="en-GB" sz="1800" b="1"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endParaRPr>
            </a:p>
          </p:txBody>
        </p:sp>
      </p:grpSp>
      <p:grpSp>
        <p:nvGrpSpPr>
          <p:cNvPr id="33" name="Group 32"/>
          <p:cNvGrpSpPr/>
          <p:nvPr/>
        </p:nvGrpSpPr>
        <p:grpSpPr>
          <a:xfrm>
            <a:off x="6222907" y="3294662"/>
            <a:ext cx="697627" cy="752392"/>
            <a:chOff x="6222907" y="3294662"/>
            <a:chExt cx="697627" cy="752392"/>
          </a:xfrm>
        </p:grpSpPr>
        <p:sp>
          <p:nvSpPr>
            <p:cNvPr id="29" name="TextBox 28"/>
            <p:cNvSpPr txBox="1"/>
            <p:nvPr/>
          </p:nvSpPr>
          <p:spPr bwMode="auto">
            <a:xfrm>
              <a:off x="6222907" y="3677722"/>
              <a:ext cx="697627" cy="369332"/>
            </a:xfrm>
            <a:prstGeom prst="rect">
              <a:avLst/>
            </a:prstGeom>
            <a:solidFill>
              <a:schemeClr val="bg1"/>
            </a:solidFill>
            <a:ln w="28575">
              <a:solidFill>
                <a:schemeClr val="tx2">
                  <a:lumMod val="60000"/>
                  <a:lumOff val="40000"/>
                </a:schemeClr>
              </a:solidFill>
              <a:miter lim="800000"/>
              <a:headEnd/>
              <a:tailEnd/>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457200" marR="0" lvl="0" indent="-457200" algn="l" defTabSz="914400" rtl="0" eaLnBrk="1" fontAlgn="auto" latinLnBrk="0" hangingPunct="1">
                <a:lnSpc>
                  <a:spcPct val="100000"/>
                </a:lnSpc>
                <a:spcBef>
                  <a:spcPts val="0"/>
                </a:spcBef>
                <a:spcAft>
                  <a:spcPts val="0"/>
                </a:spcAft>
                <a:buClr>
                  <a:srgbClr val="82CBDD"/>
                </a:buClr>
                <a:buSzTx/>
                <a:buFontTx/>
                <a:buNone/>
                <a:tabLst/>
                <a:defRPr/>
              </a:pPr>
              <a:r>
                <a:rPr kumimoji="0" lang="en-GB" sz="1800" b="1"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1400</a:t>
              </a:r>
            </a:p>
          </p:txBody>
        </p:sp>
        <p:cxnSp>
          <p:nvCxnSpPr>
            <p:cNvPr id="30" name="Straight Connector 29"/>
            <p:cNvCxnSpPr>
              <a:endCxn id="29" idx="0"/>
            </p:cNvCxnSpPr>
            <p:nvPr/>
          </p:nvCxnSpPr>
          <p:spPr bwMode="auto">
            <a:xfrm>
              <a:off x="6571721" y="3294662"/>
              <a:ext cx="0" cy="383060"/>
            </a:xfrm>
            <a:prstGeom prst="line">
              <a:avLst/>
            </a:prstGeom>
            <a:ln w="28575">
              <a:solidFill>
                <a:schemeClr val="tx2">
                  <a:lumMod val="60000"/>
                  <a:lumOff val="40000"/>
                </a:schemeClr>
              </a:solidFill>
            </a:ln>
          </p:spPr>
          <p:style>
            <a:lnRef idx="1">
              <a:schemeClr val="dk1"/>
            </a:lnRef>
            <a:fillRef idx="0">
              <a:schemeClr val="dk1"/>
            </a:fillRef>
            <a:effectRef idx="0">
              <a:schemeClr val="dk1"/>
            </a:effectRef>
            <a:fontRef idx="minor">
              <a:schemeClr val="tx1"/>
            </a:fontRef>
          </p:style>
        </p:cxnSp>
      </p:grpSp>
      <p:grpSp>
        <p:nvGrpSpPr>
          <p:cNvPr id="23" name="Group 22"/>
          <p:cNvGrpSpPr/>
          <p:nvPr/>
        </p:nvGrpSpPr>
        <p:grpSpPr>
          <a:xfrm>
            <a:off x="6161168" y="2653385"/>
            <a:ext cx="697627" cy="606848"/>
            <a:chOff x="6161168" y="2653385"/>
            <a:chExt cx="697627" cy="606848"/>
          </a:xfrm>
        </p:grpSpPr>
        <p:cxnSp>
          <p:nvCxnSpPr>
            <p:cNvPr id="32" name="Straight Connector 31"/>
            <p:cNvCxnSpPr/>
            <p:nvPr/>
          </p:nvCxnSpPr>
          <p:spPr bwMode="auto">
            <a:xfrm>
              <a:off x="6571721" y="2877173"/>
              <a:ext cx="0" cy="383060"/>
            </a:xfrm>
            <a:prstGeom prst="line">
              <a:avLst/>
            </a:prstGeom>
            <a:ln w="28575">
              <a:solidFill>
                <a:schemeClr val="tx2">
                  <a:lumMod val="60000"/>
                  <a:lumOff val="40000"/>
                </a:schemeClr>
              </a:solidFill>
            </a:ln>
          </p:spPr>
          <p:style>
            <a:lnRef idx="1">
              <a:schemeClr val="dk1"/>
            </a:lnRef>
            <a:fillRef idx="0">
              <a:schemeClr val="dk1"/>
            </a:fillRef>
            <a:effectRef idx="0">
              <a:schemeClr val="dk1"/>
            </a:effectRef>
            <a:fontRef idx="minor">
              <a:schemeClr val="tx1"/>
            </a:fontRef>
          </p:style>
        </p:cxnSp>
        <p:sp>
          <p:nvSpPr>
            <p:cNvPr id="31" name="TextBox 30"/>
            <p:cNvSpPr txBox="1"/>
            <p:nvPr/>
          </p:nvSpPr>
          <p:spPr bwMode="auto">
            <a:xfrm>
              <a:off x="6161168" y="2653385"/>
              <a:ext cx="697627" cy="369332"/>
            </a:xfrm>
            <a:prstGeom prst="rect">
              <a:avLst/>
            </a:prstGeom>
            <a:solidFill>
              <a:schemeClr val="bg1"/>
            </a:solidFill>
            <a:ln w="28575">
              <a:solidFill>
                <a:schemeClr val="tx2">
                  <a:lumMod val="60000"/>
                  <a:lumOff val="40000"/>
                </a:schemeClr>
              </a:solidFill>
              <a:miter lim="800000"/>
              <a:headEnd/>
              <a:tailEnd/>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457200" marR="0" lvl="0" indent="-457200" algn="l" defTabSz="914400" rtl="0" eaLnBrk="1" fontAlgn="auto" latinLnBrk="0" hangingPunct="1">
                <a:lnSpc>
                  <a:spcPct val="100000"/>
                </a:lnSpc>
                <a:spcBef>
                  <a:spcPts val="0"/>
                </a:spcBef>
                <a:spcAft>
                  <a:spcPts val="0"/>
                </a:spcAft>
                <a:buClr>
                  <a:srgbClr val="82CBDD"/>
                </a:buClr>
                <a:buSzTx/>
                <a:buFontTx/>
                <a:buNone/>
                <a:tabLst/>
                <a:defRPr/>
              </a:pPr>
              <a:r>
                <a:rPr kumimoji="0" lang="en-GB" sz="1800" b="1" i="0" u="none" strike="noStrike" kern="1200" cap="none" spc="0" normalizeH="0" baseline="0" noProof="0" dirty="0">
                  <a:ln>
                    <a:noFill/>
                  </a:ln>
                  <a:solidFill>
                    <a:srgbClr val="000000"/>
                  </a:solidFill>
                  <a:effectLst/>
                  <a:uLnTx/>
                  <a:uFillTx/>
                  <a:latin typeface="Myriad Pro Semibold" charset="0"/>
                  <a:ea typeface="Myriad Pro Semibold" charset="0"/>
                  <a:cs typeface="Myriad Pro Semibold" charset="0"/>
                </a:rPr>
                <a:t>1400</a:t>
              </a:r>
            </a:p>
          </p:txBody>
        </p:sp>
      </p:grpSp>
      <p:sp>
        <p:nvSpPr>
          <p:cNvPr id="13" name="Rectangle 12">
            <a:extLst>
              <a:ext uri="{FF2B5EF4-FFF2-40B4-BE49-F238E27FC236}">
                <a16:creationId xmlns:a16="http://schemas.microsoft.com/office/drawing/2014/main" id="{D0E8ED18-1995-4DEA-81B8-4B77370E6B99}"/>
              </a:ext>
            </a:extLst>
          </p:cNvPr>
          <p:cNvSpPr/>
          <p:nvPr/>
        </p:nvSpPr>
        <p:spPr>
          <a:xfrm>
            <a:off x="234564" y="4438084"/>
            <a:ext cx="4572000" cy="923330"/>
          </a:xfrm>
          <a:prstGeom prst="rect">
            <a:avLst/>
          </a:prstGeom>
        </p:spPr>
        <p:txBody>
          <a:bodyPr>
            <a:spAutoFit/>
          </a:bodyPr>
          <a:lstStyle/>
          <a:p>
            <a:pPr lvl="0">
              <a:buClr>
                <a:srgbClr val="82CBDD"/>
              </a:buClr>
              <a:defRPr/>
            </a:pPr>
            <a:r>
              <a:rPr lang="en-GB" b="1" dirty="0">
                <a:solidFill>
                  <a:srgbClr val="000000"/>
                </a:solidFill>
                <a:latin typeface="Myriad Pro Semibold" charset="0"/>
                <a:ea typeface="Myriad Pro Semibold" charset="0"/>
                <a:cs typeface="Myriad Pro Semibold" charset="0"/>
              </a:rPr>
              <a:t>I’ve kept the minuend the same and added </a:t>
            </a:r>
            <a:r>
              <a:rPr lang="en-GB" b="1" dirty="0">
                <a:solidFill>
                  <a:srgbClr val="FF0000"/>
                </a:solidFill>
                <a:latin typeface="Myriad Pro Semibold" charset="0"/>
                <a:ea typeface="Myriad Pro Semibold" charset="0"/>
                <a:cs typeface="Myriad Pro Semibold" charset="0"/>
              </a:rPr>
              <a:t>100 </a:t>
            </a:r>
            <a:r>
              <a:rPr lang="en-GB" b="1" dirty="0">
                <a:solidFill>
                  <a:srgbClr val="000000"/>
                </a:solidFill>
                <a:latin typeface="Myriad Pro Semibold" charset="0"/>
                <a:ea typeface="Myriad Pro Semibold" charset="0"/>
                <a:cs typeface="Myriad Pro Semibold" charset="0"/>
              </a:rPr>
              <a:t>to the subtrahend, so I must subtract</a:t>
            </a:r>
            <a:r>
              <a:rPr lang="en-GB" b="1" dirty="0">
                <a:solidFill>
                  <a:srgbClr val="FF0000"/>
                </a:solidFill>
                <a:latin typeface="Myriad Pro Semibold" charset="0"/>
                <a:ea typeface="Myriad Pro Semibold" charset="0"/>
                <a:cs typeface="Myriad Pro Semibold" charset="0"/>
              </a:rPr>
              <a:t> 100 </a:t>
            </a:r>
            <a:r>
              <a:rPr lang="en-GB" b="1" dirty="0">
                <a:solidFill>
                  <a:srgbClr val="000000"/>
                </a:solidFill>
                <a:latin typeface="Myriad Pro Semibold" charset="0"/>
                <a:ea typeface="Myriad Pro Semibold" charset="0"/>
                <a:cs typeface="Myriad Pro Semibold" charset="0"/>
              </a:rPr>
              <a:t>from the difference.</a:t>
            </a:r>
          </a:p>
        </p:txBody>
      </p:sp>
    </p:spTree>
    <p:custDataLst>
      <p:tags r:id="rId1"/>
    </p:custDataLst>
    <p:extLst>
      <p:ext uri="{BB962C8B-B14F-4D97-AF65-F5344CB8AC3E}">
        <p14:creationId xmlns:p14="http://schemas.microsoft.com/office/powerpoint/2010/main" val="820639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EB13080-E8C5-494B-910C-182BB042B4E7}"/>
              </a:ext>
            </a:extLst>
          </p:cNvPr>
          <p:cNvSpPr>
            <a:spLocks noGrp="1"/>
          </p:cNvSpPr>
          <p:nvPr>
            <p:ph type="body" sz="quarter" idx="11"/>
          </p:nvPr>
        </p:nvSpPr>
        <p:spPr/>
        <p:txBody>
          <a:bodyPr/>
          <a:lstStyle/>
          <a:p>
            <a:pPr marL="0" indent="0">
              <a:buNone/>
            </a:pPr>
            <a:r>
              <a:rPr lang="en-GB" dirty="0"/>
              <a:t> </a:t>
            </a:r>
          </a:p>
        </p:txBody>
      </p:sp>
      <p:grpSp>
        <p:nvGrpSpPr>
          <p:cNvPr id="56" name="Group 55">
            <a:extLst>
              <a:ext uri="{FF2B5EF4-FFF2-40B4-BE49-F238E27FC236}">
                <a16:creationId xmlns:a16="http://schemas.microsoft.com/office/drawing/2014/main" id="{D9D188F5-986B-4D7D-B82F-7CCE13211665}"/>
              </a:ext>
            </a:extLst>
          </p:cNvPr>
          <p:cNvGrpSpPr/>
          <p:nvPr/>
        </p:nvGrpSpPr>
        <p:grpSpPr>
          <a:xfrm>
            <a:off x="1616761" y="5876139"/>
            <a:ext cx="4347837" cy="461665"/>
            <a:chOff x="2374863" y="5357940"/>
            <a:chExt cx="4347837" cy="461665"/>
          </a:xfrm>
        </p:grpSpPr>
        <p:grpSp>
          <p:nvGrpSpPr>
            <p:cNvPr id="7" name="Group 6">
              <a:extLst>
                <a:ext uri="{FF2B5EF4-FFF2-40B4-BE49-F238E27FC236}">
                  <a16:creationId xmlns:a16="http://schemas.microsoft.com/office/drawing/2014/main" id="{E01F992A-4581-4EE5-8E93-FD778E354115}"/>
                </a:ext>
              </a:extLst>
            </p:cNvPr>
            <p:cNvGrpSpPr/>
            <p:nvPr/>
          </p:nvGrpSpPr>
          <p:grpSpPr>
            <a:xfrm>
              <a:off x="2374863" y="5357940"/>
              <a:ext cx="2641463" cy="461665"/>
              <a:chOff x="2374863" y="5763582"/>
              <a:chExt cx="2641463" cy="461665"/>
            </a:xfrm>
          </p:grpSpPr>
          <p:sp>
            <p:nvSpPr>
              <p:cNvPr id="8" name="TextBox 7">
                <a:extLst>
                  <a:ext uri="{FF2B5EF4-FFF2-40B4-BE49-F238E27FC236}">
                    <a16:creationId xmlns:a16="http://schemas.microsoft.com/office/drawing/2014/main" id="{4D87A505-1E7F-4B4D-8E74-4CFC65C344EE}"/>
                  </a:ext>
                </a:extLst>
              </p:cNvPr>
              <p:cNvSpPr txBox="1"/>
              <p:nvPr/>
            </p:nvSpPr>
            <p:spPr bwMode="auto">
              <a:xfrm>
                <a:off x="3549594" y="576358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9" name="TextBox 8">
                <a:extLst>
                  <a:ext uri="{FF2B5EF4-FFF2-40B4-BE49-F238E27FC236}">
                    <a16:creationId xmlns:a16="http://schemas.microsoft.com/office/drawing/2014/main" id="{DC28E995-B135-410F-BC3D-E401022337BE}"/>
                  </a:ext>
                </a:extLst>
              </p:cNvPr>
              <p:cNvSpPr txBox="1"/>
              <p:nvPr/>
            </p:nvSpPr>
            <p:spPr bwMode="auto">
              <a:xfrm>
                <a:off x="4331523" y="576358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950</a:t>
                </a:r>
              </a:p>
            </p:txBody>
          </p:sp>
          <p:sp>
            <p:nvSpPr>
              <p:cNvPr id="10" name="TextBox 9">
                <a:extLst>
                  <a:ext uri="{FF2B5EF4-FFF2-40B4-BE49-F238E27FC236}">
                    <a16:creationId xmlns:a16="http://schemas.microsoft.com/office/drawing/2014/main" id="{69263AF2-789D-4120-A5E3-1218411E06E3}"/>
                  </a:ext>
                </a:extLst>
              </p:cNvPr>
              <p:cNvSpPr txBox="1"/>
              <p:nvPr/>
            </p:nvSpPr>
            <p:spPr bwMode="auto">
              <a:xfrm>
                <a:off x="2374863" y="5763582"/>
                <a:ext cx="8515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1400</a:t>
                </a:r>
              </a:p>
            </p:txBody>
          </p:sp>
        </p:grpSp>
        <p:grpSp>
          <p:nvGrpSpPr>
            <p:cNvPr id="11" name="Group 10">
              <a:extLst>
                <a:ext uri="{FF2B5EF4-FFF2-40B4-BE49-F238E27FC236}">
                  <a16:creationId xmlns:a16="http://schemas.microsoft.com/office/drawing/2014/main" id="{EA7C5E39-2D63-41C7-B869-C1500443DA07}"/>
                </a:ext>
              </a:extLst>
            </p:cNvPr>
            <p:cNvGrpSpPr/>
            <p:nvPr/>
          </p:nvGrpSpPr>
          <p:grpSpPr>
            <a:xfrm>
              <a:off x="5318690" y="5357940"/>
              <a:ext cx="1404010" cy="461665"/>
              <a:chOff x="5318690" y="5763582"/>
              <a:chExt cx="1404010" cy="461665"/>
            </a:xfrm>
          </p:grpSpPr>
          <p:sp>
            <p:nvSpPr>
              <p:cNvPr id="12" name="TextBox 11">
                <a:extLst>
                  <a:ext uri="{FF2B5EF4-FFF2-40B4-BE49-F238E27FC236}">
                    <a16:creationId xmlns:a16="http://schemas.microsoft.com/office/drawing/2014/main" id="{74AAA0D7-5F63-44A6-B647-BDB5510125A3}"/>
                  </a:ext>
                </a:extLst>
              </p:cNvPr>
              <p:cNvSpPr txBox="1"/>
              <p:nvPr/>
            </p:nvSpPr>
            <p:spPr bwMode="auto">
              <a:xfrm>
                <a:off x="6037897" y="576358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450</a:t>
                </a:r>
              </a:p>
            </p:txBody>
          </p:sp>
          <p:sp>
            <p:nvSpPr>
              <p:cNvPr id="13" name="TextBox 12">
                <a:extLst>
                  <a:ext uri="{FF2B5EF4-FFF2-40B4-BE49-F238E27FC236}">
                    <a16:creationId xmlns:a16="http://schemas.microsoft.com/office/drawing/2014/main" id="{81A5F4B4-D3C2-4FE5-888A-26C9BFA6B4BC}"/>
                  </a:ext>
                </a:extLst>
              </p:cNvPr>
              <p:cNvSpPr txBox="1"/>
              <p:nvPr/>
            </p:nvSpPr>
            <p:spPr bwMode="auto">
              <a:xfrm>
                <a:off x="5318690" y="576358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grpSp>
        <p:nvGrpSpPr>
          <p:cNvPr id="55" name="Group 54">
            <a:extLst>
              <a:ext uri="{FF2B5EF4-FFF2-40B4-BE49-F238E27FC236}">
                <a16:creationId xmlns:a16="http://schemas.microsoft.com/office/drawing/2014/main" id="{0CDA2825-2D3C-41AE-A19F-55C4C46183D8}"/>
              </a:ext>
            </a:extLst>
          </p:cNvPr>
          <p:cNvGrpSpPr/>
          <p:nvPr/>
        </p:nvGrpSpPr>
        <p:grpSpPr>
          <a:xfrm>
            <a:off x="1605539" y="3947199"/>
            <a:ext cx="4359059" cy="461665"/>
            <a:chOff x="2363641" y="3429000"/>
            <a:chExt cx="4359059" cy="461665"/>
          </a:xfrm>
        </p:grpSpPr>
        <p:grpSp>
          <p:nvGrpSpPr>
            <p:cNvPr id="14" name="Group 13">
              <a:extLst>
                <a:ext uri="{FF2B5EF4-FFF2-40B4-BE49-F238E27FC236}">
                  <a16:creationId xmlns:a16="http://schemas.microsoft.com/office/drawing/2014/main" id="{DF71A2CB-13AF-4C63-9337-D4E00E7ED96A}"/>
                </a:ext>
              </a:extLst>
            </p:cNvPr>
            <p:cNvGrpSpPr/>
            <p:nvPr/>
          </p:nvGrpSpPr>
          <p:grpSpPr>
            <a:xfrm>
              <a:off x="5318690" y="3429000"/>
              <a:ext cx="1404010" cy="461665"/>
              <a:chOff x="5318690" y="3834642"/>
              <a:chExt cx="1404010" cy="461665"/>
            </a:xfrm>
          </p:grpSpPr>
          <p:sp>
            <p:nvSpPr>
              <p:cNvPr id="15" name="TextBox 14">
                <a:extLst>
                  <a:ext uri="{FF2B5EF4-FFF2-40B4-BE49-F238E27FC236}">
                    <a16:creationId xmlns:a16="http://schemas.microsoft.com/office/drawing/2014/main" id="{A9D77ECB-C3CA-450C-82D3-415135461E99}"/>
                  </a:ext>
                </a:extLst>
              </p:cNvPr>
              <p:cNvSpPr txBox="1"/>
              <p:nvPr/>
            </p:nvSpPr>
            <p:spPr bwMode="auto">
              <a:xfrm>
                <a:off x="6037897" y="383464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550</a:t>
                </a:r>
              </a:p>
            </p:txBody>
          </p:sp>
          <p:sp>
            <p:nvSpPr>
              <p:cNvPr id="16" name="TextBox 15">
                <a:extLst>
                  <a:ext uri="{FF2B5EF4-FFF2-40B4-BE49-F238E27FC236}">
                    <a16:creationId xmlns:a16="http://schemas.microsoft.com/office/drawing/2014/main" id="{0AF0B8BF-3866-4E61-AA3E-4E35A5E632FA}"/>
                  </a:ext>
                </a:extLst>
              </p:cNvPr>
              <p:cNvSpPr txBox="1"/>
              <p:nvPr/>
            </p:nvSpPr>
            <p:spPr bwMode="auto">
              <a:xfrm>
                <a:off x="5318690"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17" name="Group 16">
              <a:extLst>
                <a:ext uri="{FF2B5EF4-FFF2-40B4-BE49-F238E27FC236}">
                  <a16:creationId xmlns:a16="http://schemas.microsoft.com/office/drawing/2014/main" id="{26641F6E-9C8B-4B59-9286-906A5A404DCE}"/>
                </a:ext>
              </a:extLst>
            </p:cNvPr>
            <p:cNvGrpSpPr/>
            <p:nvPr/>
          </p:nvGrpSpPr>
          <p:grpSpPr>
            <a:xfrm>
              <a:off x="2363641" y="3429000"/>
              <a:ext cx="2663906" cy="461665"/>
              <a:chOff x="2363641" y="3834642"/>
              <a:chExt cx="2663906" cy="461665"/>
            </a:xfrm>
          </p:grpSpPr>
          <p:sp>
            <p:nvSpPr>
              <p:cNvPr id="18" name="TextBox 17">
                <a:extLst>
                  <a:ext uri="{FF2B5EF4-FFF2-40B4-BE49-F238E27FC236}">
                    <a16:creationId xmlns:a16="http://schemas.microsoft.com/office/drawing/2014/main" id="{92B43D07-7699-464D-BD85-D56B4F20BF92}"/>
                  </a:ext>
                </a:extLst>
              </p:cNvPr>
              <p:cNvSpPr txBox="1"/>
              <p:nvPr/>
            </p:nvSpPr>
            <p:spPr bwMode="auto">
              <a:xfrm>
                <a:off x="2363641" y="3834642"/>
                <a:ext cx="8515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1400</a:t>
                </a:r>
              </a:p>
            </p:txBody>
          </p:sp>
          <p:sp>
            <p:nvSpPr>
              <p:cNvPr id="19" name="TextBox 18">
                <a:extLst>
                  <a:ext uri="{FF2B5EF4-FFF2-40B4-BE49-F238E27FC236}">
                    <a16:creationId xmlns:a16="http://schemas.microsoft.com/office/drawing/2014/main" id="{CE17B8C4-0C50-48AD-A1C6-7554461E5DDC}"/>
                  </a:ext>
                </a:extLst>
              </p:cNvPr>
              <p:cNvSpPr txBox="1"/>
              <p:nvPr/>
            </p:nvSpPr>
            <p:spPr bwMode="auto">
              <a:xfrm>
                <a:off x="4342744" y="383464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850</a:t>
                </a:r>
              </a:p>
            </p:txBody>
          </p:sp>
          <p:sp>
            <p:nvSpPr>
              <p:cNvPr id="20" name="TextBox 19">
                <a:extLst>
                  <a:ext uri="{FF2B5EF4-FFF2-40B4-BE49-F238E27FC236}">
                    <a16:creationId xmlns:a16="http://schemas.microsoft.com/office/drawing/2014/main" id="{F79C551A-7301-41A5-984F-921CBDE23AA5}"/>
                  </a:ext>
                </a:extLst>
              </p:cNvPr>
              <p:cNvSpPr txBox="1"/>
              <p:nvPr/>
            </p:nvSpPr>
            <p:spPr bwMode="auto">
              <a:xfrm>
                <a:off x="3549594"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grpSp>
      </p:grpSp>
      <p:sp>
        <p:nvSpPr>
          <p:cNvPr id="21" name="TextBox 20">
            <a:extLst>
              <a:ext uri="{FF2B5EF4-FFF2-40B4-BE49-F238E27FC236}">
                <a16:creationId xmlns:a16="http://schemas.microsoft.com/office/drawing/2014/main" id="{91B8AC16-4147-49BE-992C-1DCB1AA1CE20}"/>
              </a:ext>
            </a:extLst>
          </p:cNvPr>
          <p:cNvSpPr txBox="1"/>
          <p:nvPr/>
        </p:nvSpPr>
        <p:spPr bwMode="auto">
          <a:xfrm>
            <a:off x="3060491" y="4912962"/>
            <a:ext cx="9364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Comic Sans MS" panose="030F0702030302020204" pitchFamily="66"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100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2" name="TextBox 21">
            <a:extLst>
              <a:ext uri="{FF2B5EF4-FFF2-40B4-BE49-F238E27FC236}">
                <a16:creationId xmlns:a16="http://schemas.microsoft.com/office/drawing/2014/main" id="{35EABC5E-58DA-40F2-A787-52F20898D7F2}"/>
              </a:ext>
            </a:extLst>
          </p:cNvPr>
          <p:cNvSpPr txBox="1"/>
          <p:nvPr/>
        </p:nvSpPr>
        <p:spPr bwMode="auto">
          <a:xfrm>
            <a:off x="5512389" y="4912962"/>
            <a:ext cx="9685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Arial" panose="020B0604020202020204" pitchFamily="34"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100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3" name="Picture 22" descr="A close up of a logo  Description generated with high confidence">
            <a:extLst>
              <a:ext uri="{FF2B5EF4-FFF2-40B4-BE49-F238E27FC236}">
                <a16:creationId xmlns:a16="http://schemas.microsoft.com/office/drawing/2014/main" id="{BBBEC8E9-361A-42C1-8D5E-C18DDEF04A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8249" y="4448359"/>
            <a:ext cx="194527" cy="1390870"/>
          </a:xfrm>
          <a:prstGeom prst="rect">
            <a:avLst/>
          </a:prstGeom>
        </p:spPr>
      </p:pic>
      <p:pic>
        <p:nvPicPr>
          <p:cNvPr id="24" name="Picture 23" descr="A close up of a logo  Description generated with high confidence">
            <a:extLst>
              <a:ext uri="{FF2B5EF4-FFF2-40B4-BE49-F238E27FC236}">
                <a16:creationId xmlns:a16="http://schemas.microsoft.com/office/drawing/2014/main" id="{1594AB88-824F-41B7-8CA8-DD0EA87CE4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4515" y="4447066"/>
            <a:ext cx="194527" cy="1390870"/>
          </a:xfrm>
          <a:prstGeom prst="rect">
            <a:avLst/>
          </a:prstGeom>
        </p:spPr>
      </p:pic>
      <p:sp>
        <p:nvSpPr>
          <p:cNvPr id="27" name="Rectangle 26">
            <a:extLst>
              <a:ext uri="{FF2B5EF4-FFF2-40B4-BE49-F238E27FC236}">
                <a16:creationId xmlns:a16="http://schemas.microsoft.com/office/drawing/2014/main" id="{F3D34E24-B867-4862-B2D9-3113FE3027C9}"/>
              </a:ext>
            </a:extLst>
          </p:cNvPr>
          <p:cNvSpPr/>
          <p:nvPr/>
        </p:nvSpPr>
        <p:spPr bwMode="auto">
          <a:xfrm>
            <a:off x="1692000" y="2280802"/>
            <a:ext cx="5760000" cy="630000"/>
          </a:xfrm>
          <a:prstGeom prst="rect">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29" name="Rectangle 28">
            <a:extLst>
              <a:ext uri="{FF2B5EF4-FFF2-40B4-BE49-F238E27FC236}">
                <a16:creationId xmlns:a16="http://schemas.microsoft.com/office/drawing/2014/main" id="{F11F9B6A-8227-4D8F-8269-88D226817F17}"/>
              </a:ext>
            </a:extLst>
          </p:cNvPr>
          <p:cNvSpPr/>
          <p:nvPr/>
        </p:nvSpPr>
        <p:spPr bwMode="auto">
          <a:xfrm>
            <a:off x="3760967" y="1467275"/>
            <a:ext cx="3722460" cy="630000"/>
          </a:xfrm>
          <a:prstGeom prst="rect">
            <a:avLst/>
          </a:prstGeom>
          <a:solidFill>
            <a:srgbClr val="80C8DA"/>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33" name="Rectangle 32">
            <a:extLst>
              <a:ext uri="{FF2B5EF4-FFF2-40B4-BE49-F238E27FC236}">
                <a16:creationId xmlns:a16="http://schemas.microsoft.com/office/drawing/2014/main" id="{6B81004D-E75E-42FF-90E8-9F5D5660B2E8}"/>
              </a:ext>
            </a:extLst>
          </p:cNvPr>
          <p:cNvSpPr/>
          <p:nvPr/>
        </p:nvSpPr>
        <p:spPr bwMode="auto">
          <a:xfrm>
            <a:off x="1692000" y="1480149"/>
            <a:ext cx="5760000" cy="630000"/>
          </a:xfrm>
          <a:prstGeom prst="rect">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39" name="Rectangle 38">
            <a:extLst>
              <a:ext uri="{FF2B5EF4-FFF2-40B4-BE49-F238E27FC236}">
                <a16:creationId xmlns:a16="http://schemas.microsoft.com/office/drawing/2014/main" id="{1A566753-FD5C-4A1A-8731-223D7CA8AF1D}"/>
              </a:ext>
            </a:extLst>
          </p:cNvPr>
          <p:cNvSpPr/>
          <p:nvPr/>
        </p:nvSpPr>
        <p:spPr bwMode="auto">
          <a:xfrm>
            <a:off x="274194" y="2037139"/>
            <a:ext cx="1364211" cy="630475"/>
          </a:xfrm>
          <a:prstGeom prst="rect">
            <a:avLst/>
          </a:prstGeom>
          <a:solidFill>
            <a:schemeClr val="bg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41" name="TextBox 40">
            <a:extLst>
              <a:ext uri="{FF2B5EF4-FFF2-40B4-BE49-F238E27FC236}">
                <a16:creationId xmlns:a16="http://schemas.microsoft.com/office/drawing/2014/main" id="{2BB4819C-723D-4FBA-BBDB-7286777E6BA1}"/>
              </a:ext>
            </a:extLst>
          </p:cNvPr>
          <p:cNvSpPr txBox="1"/>
          <p:nvPr/>
        </p:nvSpPr>
        <p:spPr bwMode="auto">
          <a:xfrm>
            <a:off x="4073275" y="2332338"/>
            <a:ext cx="8515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1400</a:t>
            </a:r>
          </a:p>
        </p:txBody>
      </p:sp>
      <p:sp>
        <p:nvSpPr>
          <p:cNvPr id="45" name="TextBox 44">
            <a:extLst>
              <a:ext uri="{FF2B5EF4-FFF2-40B4-BE49-F238E27FC236}">
                <a16:creationId xmlns:a16="http://schemas.microsoft.com/office/drawing/2014/main" id="{4D3729BA-D96D-4A3F-BED7-4015D949C99E}"/>
              </a:ext>
            </a:extLst>
          </p:cNvPr>
          <p:cNvSpPr txBox="1"/>
          <p:nvPr/>
        </p:nvSpPr>
        <p:spPr bwMode="auto">
          <a:xfrm>
            <a:off x="5279795" y="1541474"/>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850</a:t>
            </a:r>
          </a:p>
        </p:txBody>
      </p:sp>
      <p:sp>
        <p:nvSpPr>
          <p:cNvPr id="46" name="TextBox 45">
            <a:extLst>
              <a:ext uri="{FF2B5EF4-FFF2-40B4-BE49-F238E27FC236}">
                <a16:creationId xmlns:a16="http://schemas.microsoft.com/office/drawing/2014/main" id="{6AF07A92-84ED-4550-AE84-A715649406E4}"/>
              </a:ext>
            </a:extLst>
          </p:cNvPr>
          <p:cNvSpPr txBox="1"/>
          <p:nvPr/>
        </p:nvSpPr>
        <p:spPr bwMode="auto">
          <a:xfrm>
            <a:off x="2446996" y="1575474"/>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550</a:t>
            </a:r>
          </a:p>
        </p:txBody>
      </p:sp>
      <p:sp>
        <p:nvSpPr>
          <p:cNvPr id="49" name="TextBox 48">
            <a:extLst>
              <a:ext uri="{FF2B5EF4-FFF2-40B4-BE49-F238E27FC236}">
                <a16:creationId xmlns:a16="http://schemas.microsoft.com/office/drawing/2014/main" id="{005EAC7C-9757-4241-833A-BA00694F5AEA}"/>
              </a:ext>
            </a:extLst>
          </p:cNvPr>
          <p:cNvSpPr txBox="1"/>
          <p:nvPr/>
        </p:nvSpPr>
        <p:spPr bwMode="auto">
          <a:xfrm>
            <a:off x="1673914" y="3073536"/>
            <a:ext cx="16482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600" dirty="0">
                <a:latin typeface="Myriad Pro Semibold"/>
                <a:ea typeface="Myriad Pro Semibold" charset="0"/>
                <a:cs typeface="Myriad Pro Semibold" charset="0"/>
              </a:rPr>
              <a:t>550 – 100 = 450</a:t>
            </a:r>
          </a:p>
        </p:txBody>
      </p:sp>
      <p:sp>
        <p:nvSpPr>
          <p:cNvPr id="36" name="Rectangle 35">
            <a:extLst>
              <a:ext uri="{FF2B5EF4-FFF2-40B4-BE49-F238E27FC236}">
                <a16:creationId xmlns:a16="http://schemas.microsoft.com/office/drawing/2014/main" id="{344A5542-3BB7-40DC-A0B3-49288203C822}"/>
              </a:ext>
            </a:extLst>
          </p:cNvPr>
          <p:cNvSpPr/>
          <p:nvPr/>
        </p:nvSpPr>
        <p:spPr bwMode="auto">
          <a:xfrm>
            <a:off x="1692000" y="830402"/>
            <a:ext cx="5760000" cy="630000"/>
          </a:xfrm>
          <a:prstGeom prst="rect">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4" name="Rectangle 3">
            <a:extLst>
              <a:ext uri="{FF2B5EF4-FFF2-40B4-BE49-F238E27FC236}">
                <a16:creationId xmlns:a16="http://schemas.microsoft.com/office/drawing/2014/main" id="{E8B2866C-372A-4750-9155-0F79757C9356}"/>
              </a:ext>
            </a:extLst>
          </p:cNvPr>
          <p:cNvSpPr/>
          <p:nvPr/>
        </p:nvSpPr>
        <p:spPr>
          <a:xfrm>
            <a:off x="4082631" y="865063"/>
            <a:ext cx="851515" cy="461665"/>
          </a:xfrm>
          <a:prstGeom prst="rect">
            <a:avLst/>
          </a:prstGeom>
        </p:spPr>
        <p:txBody>
          <a:bodyPr wrap="none">
            <a:spAutoFit/>
          </a:bodyPr>
          <a:lstStyle/>
          <a:p>
            <a:pPr lvl="0" algn="ctr">
              <a:buClr>
                <a:srgbClr val="82CBDD"/>
              </a:buClr>
            </a:pPr>
            <a:r>
              <a:rPr lang="en-GB" sz="2400" dirty="0">
                <a:solidFill>
                  <a:srgbClr val="000000"/>
                </a:solidFill>
                <a:latin typeface="Myriad Pro Semibold"/>
                <a:ea typeface="Myriad Pro Semibold" charset="0"/>
                <a:cs typeface="Myriad Pro Semibold" charset="0"/>
              </a:rPr>
              <a:t>1400</a:t>
            </a:r>
          </a:p>
        </p:txBody>
      </p:sp>
      <p:sp>
        <p:nvSpPr>
          <p:cNvPr id="40" name="Rectangle 39">
            <a:extLst>
              <a:ext uri="{FF2B5EF4-FFF2-40B4-BE49-F238E27FC236}">
                <a16:creationId xmlns:a16="http://schemas.microsoft.com/office/drawing/2014/main" id="{B5116ECD-25FB-427F-A410-33D9E78C4BCD}"/>
              </a:ext>
            </a:extLst>
          </p:cNvPr>
          <p:cNvSpPr/>
          <p:nvPr/>
        </p:nvSpPr>
        <p:spPr bwMode="auto">
          <a:xfrm>
            <a:off x="1692000" y="2916496"/>
            <a:ext cx="5760000" cy="630000"/>
          </a:xfrm>
          <a:prstGeom prst="rect">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pic>
        <p:nvPicPr>
          <p:cNvPr id="5" name="Picture 4">
            <a:extLst>
              <a:ext uri="{FF2B5EF4-FFF2-40B4-BE49-F238E27FC236}">
                <a16:creationId xmlns:a16="http://schemas.microsoft.com/office/drawing/2014/main" id="{87368DBE-178D-40DB-8DC5-22A304B02834}"/>
              </a:ext>
            </a:extLst>
          </p:cNvPr>
          <p:cNvPicPr>
            <a:picLocks noChangeAspect="1"/>
          </p:cNvPicPr>
          <p:nvPr/>
        </p:nvPicPr>
        <p:blipFill>
          <a:blip r:embed="rId5"/>
          <a:stretch>
            <a:fillRect/>
          </a:stretch>
        </p:blipFill>
        <p:spPr>
          <a:xfrm>
            <a:off x="3304035" y="2918554"/>
            <a:ext cx="4147966" cy="624630"/>
          </a:xfrm>
          <a:prstGeom prst="rect">
            <a:avLst/>
          </a:prstGeom>
        </p:spPr>
      </p:pic>
      <p:sp>
        <p:nvSpPr>
          <p:cNvPr id="6" name="TextBox 5">
            <a:extLst>
              <a:ext uri="{FF2B5EF4-FFF2-40B4-BE49-F238E27FC236}">
                <a16:creationId xmlns:a16="http://schemas.microsoft.com/office/drawing/2014/main" id="{2C4C7A45-0A99-4F00-9936-F8D8D379C977}"/>
              </a:ext>
            </a:extLst>
          </p:cNvPr>
          <p:cNvSpPr txBox="1"/>
          <p:nvPr/>
        </p:nvSpPr>
        <p:spPr bwMode="auto">
          <a:xfrm>
            <a:off x="4417544" y="3057733"/>
            <a:ext cx="25904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sz="1600" dirty="0">
                <a:latin typeface="Myriad Pro Semibold" charset="0"/>
                <a:ea typeface="Myriad Pro Semibold" charset="0"/>
                <a:cs typeface="Myriad Pro Semibold" charset="0"/>
              </a:rPr>
              <a:t>850 + 100 = 950</a:t>
            </a:r>
          </a:p>
        </p:txBody>
      </p:sp>
    </p:spTree>
    <p:custDataLst>
      <p:tags r:id="rId1"/>
    </p:custDataLst>
    <p:extLst>
      <p:ext uri="{BB962C8B-B14F-4D97-AF65-F5344CB8AC3E}">
        <p14:creationId xmlns:p14="http://schemas.microsoft.com/office/powerpoint/2010/main" val="4239712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9">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7" grpId="0" animBg="1"/>
      <p:bldP spid="41" grpId="0"/>
      <p:bldP spid="49" grpId="0"/>
      <p:bldP spid="40" grpId="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F7D41F9-FD64-4EF8-9866-36F7B71CE9A0}"/>
              </a:ext>
            </a:extLst>
          </p:cNvPr>
          <p:cNvSpPr>
            <a:spLocks noGrp="1"/>
          </p:cNvSpPr>
          <p:nvPr>
            <p:ph type="body" sz="quarter" idx="11"/>
          </p:nvPr>
        </p:nvSpPr>
        <p:spPr/>
        <p:txBody>
          <a:bodyPr/>
          <a:lstStyle/>
          <a:p>
            <a:pPr marL="0" indent="0">
              <a:buNone/>
            </a:pPr>
            <a:r>
              <a:rPr lang="en-GB" dirty="0"/>
              <a:t> </a:t>
            </a:r>
          </a:p>
        </p:txBody>
      </p:sp>
      <p:sp>
        <p:nvSpPr>
          <p:cNvPr id="3" name="Rectangle 2">
            <a:extLst>
              <a:ext uri="{FF2B5EF4-FFF2-40B4-BE49-F238E27FC236}">
                <a16:creationId xmlns:a16="http://schemas.microsoft.com/office/drawing/2014/main" id="{7E6AAC43-3067-4D7F-A424-C94B30BD11D7}"/>
              </a:ext>
            </a:extLst>
          </p:cNvPr>
          <p:cNvSpPr/>
          <p:nvPr/>
        </p:nvSpPr>
        <p:spPr>
          <a:xfrm>
            <a:off x="217967" y="1450763"/>
            <a:ext cx="8708066" cy="1107996"/>
          </a:xfrm>
          <a:prstGeom prst="rect">
            <a:avLst/>
          </a:prstGeom>
        </p:spPr>
        <p:txBody>
          <a:bodyPr wrap="square">
            <a:spAutoFit/>
          </a:bodyPr>
          <a:lstStyle/>
          <a:p>
            <a:pPr lvl="0">
              <a:buClr>
                <a:srgbClr val="82CBDD"/>
              </a:buClr>
              <a:defRPr/>
            </a:pPr>
            <a:r>
              <a:rPr lang="en-US" sz="2200" dirty="0">
                <a:solidFill>
                  <a:srgbClr val="000000"/>
                </a:solidFill>
                <a:latin typeface="Myriad Pro Semibold" charset="0"/>
                <a:ea typeface="Myriad Pro Semibold" charset="0"/>
                <a:cs typeface="Myriad Pro Semibold" charset="0"/>
              </a:rPr>
              <a:t>Mollie’s home is also a 1,400m walk to her friend Ellie’s house. She walked 575m. How much further does she need to walk? </a:t>
            </a:r>
          </a:p>
          <a:p>
            <a:pPr lvl="0">
              <a:buClr>
                <a:srgbClr val="82CBDD"/>
              </a:buClr>
              <a:defRPr/>
            </a:pPr>
            <a:endParaRPr lang="en-US" sz="2200" dirty="0">
              <a:solidFill>
                <a:srgbClr val="000000"/>
              </a:solidFill>
              <a:latin typeface="Myriad Pro Semibold" charset="0"/>
              <a:ea typeface="Myriad Pro Semibold" charset="0"/>
              <a:cs typeface="Myriad Pro Semibold" charset="0"/>
            </a:endParaRPr>
          </a:p>
        </p:txBody>
      </p:sp>
      <p:sp>
        <p:nvSpPr>
          <p:cNvPr id="4" name="TextBox 3">
            <a:extLst>
              <a:ext uri="{FF2B5EF4-FFF2-40B4-BE49-F238E27FC236}">
                <a16:creationId xmlns:a16="http://schemas.microsoft.com/office/drawing/2014/main" id="{E3C2C018-8914-42EB-B463-6ABB71D04054}"/>
              </a:ext>
            </a:extLst>
          </p:cNvPr>
          <p:cNvSpPr txBox="1"/>
          <p:nvPr/>
        </p:nvSpPr>
        <p:spPr bwMode="auto">
          <a:xfrm>
            <a:off x="2604639" y="2951505"/>
            <a:ext cx="67623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sz="2400" dirty="0">
                <a:latin typeface="Myriad Pro Semibold" charset="0"/>
                <a:ea typeface="Myriad Pro Semibold" charset="0"/>
                <a:cs typeface="Myriad Pro Semibold" charset="0"/>
              </a:rPr>
              <a:t>1400 – 575 = 825</a:t>
            </a:r>
          </a:p>
        </p:txBody>
      </p:sp>
      <p:pic>
        <p:nvPicPr>
          <p:cNvPr id="7" name="Picture 6">
            <a:extLst>
              <a:ext uri="{FF2B5EF4-FFF2-40B4-BE49-F238E27FC236}">
                <a16:creationId xmlns:a16="http://schemas.microsoft.com/office/drawing/2014/main" id="{77A31A6D-5CF2-4B9D-8CFE-89E3D0547032}"/>
              </a:ext>
            </a:extLst>
          </p:cNvPr>
          <p:cNvPicPr>
            <a:picLocks noChangeAspect="1"/>
          </p:cNvPicPr>
          <p:nvPr/>
        </p:nvPicPr>
        <p:blipFill rotWithShape="1">
          <a:blip r:embed="rId4"/>
          <a:srcRect l="11704"/>
          <a:stretch/>
        </p:blipFill>
        <p:spPr>
          <a:xfrm>
            <a:off x="348278" y="3325714"/>
            <a:ext cx="1606333" cy="1314450"/>
          </a:xfrm>
          <a:prstGeom prst="rect">
            <a:avLst/>
          </a:prstGeom>
        </p:spPr>
      </p:pic>
      <p:sp>
        <p:nvSpPr>
          <p:cNvPr id="8" name="TextBox 7">
            <a:extLst>
              <a:ext uri="{FF2B5EF4-FFF2-40B4-BE49-F238E27FC236}">
                <a16:creationId xmlns:a16="http://schemas.microsoft.com/office/drawing/2014/main" id="{C151DA41-7397-4A3F-AA0C-4000B9C5EC22}"/>
              </a:ext>
            </a:extLst>
          </p:cNvPr>
          <p:cNvSpPr txBox="1"/>
          <p:nvPr/>
        </p:nvSpPr>
        <p:spPr>
          <a:xfrm>
            <a:off x="680538" y="3108546"/>
            <a:ext cx="764088" cy="372428"/>
          </a:xfrm>
          <a:prstGeom prst="rect">
            <a:avLst/>
          </a:prstGeom>
          <a:noFill/>
        </p:spPr>
        <p:txBody>
          <a:bodyPr wrap="square" rtlCol="0">
            <a:spAutoFit/>
          </a:bodyPr>
          <a:lstStyle/>
          <a:p>
            <a:r>
              <a:rPr lang="en-GB" dirty="0"/>
              <a:t>Home </a:t>
            </a:r>
          </a:p>
        </p:txBody>
      </p:sp>
      <p:pic>
        <p:nvPicPr>
          <p:cNvPr id="16" name="Picture 15">
            <a:extLst>
              <a:ext uri="{FF2B5EF4-FFF2-40B4-BE49-F238E27FC236}">
                <a16:creationId xmlns:a16="http://schemas.microsoft.com/office/drawing/2014/main" id="{9034296B-4308-4953-B077-ED0FAB33FE89}"/>
              </a:ext>
            </a:extLst>
          </p:cNvPr>
          <p:cNvPicPr>
            <a:picLocks noChangeAspect="1"/>
          </p:cNvPicPr>
          <p:nvPr/>
        </p:nvPicPr>
        <p:blipFill>
          <a:blip r:embed="rId5"/>
          <a:stretch>
            <a:fillRect/>
          </a:stretch>
        </p:blipFill>
        <p:spPr>
          <a:xfrm>
            <a:off x="3864551" y="4117768"/>
            <a:ext cx="425699" cy="754127"/>
          </a:xfrm>
          <a:prstGeom prst="rect">
            <a:avLst/>
          </a:prstGeom>
        </p:spPr>
      </p:pic>
      <p:pic>
        <p:nvPicPr>
          <p:cNvPr id="2" name="Picture 1">
            <a:extLst>
              <a:ext uri="{FF2B5EF4-FFF2-40B4-BE49-F238E27FC236}">
                <a16:creationId xmlns:a16="http://schemas.microsoft.com/office/drawing/2014/main" id="{FF18F20E-E9FF-41D6-B5E6-CFDBF9BE93C3}"/>
              </a:ext>
            </a:extLst>
          </p:cNvPr>
          <p:cNvPicPr>
            <a:picLocks noChangeAspect="1"/>
          </p:cNvPicPr>
          <p:nvPr/>
        </p:nvPicPr>
        <p:blipFill>
          <a:blip r:embed="rId6"/>
          <a:stretch>
            <a:fillRect/>
          </a:stretch>
        </p:blipFill>
        <p:spPr>
          <a:xfrm>
            <a:off x="7059632" y="2367043"/>
            <a:ext cx="1416231" cy="2047377"/>
          </a:xfrm>
          <a:prstGeom prst="rect">
            <a:avLst/>
          </a:prstGeom>
        </p:spPr>
      </p:pic>
      <p:sp>
        <p:nvSpPr>
          <p:cNvPr id="13" name="Freeform: Shape 12">
            <a:extLst>
              <a:ext uri="{FF2B5EF4-FFF2-40B4-BE49-F238E27FC236}">
                <a16:creationId xmlns:a16="http://schemas.microsoft.com/office/drawing/2014/main" id="{849C87FC-A4EB-4528-932F-F0FFA61E270E}"/>
              </a:ext>
            </a:extLst>
          </p:cNvPr>
          <p:cNvSpPr/>
          <p:nvPr/>
        </p:nvSpPr>
        <p:spPr>
          <a:xfrm>
            <a:off x="1320629" y="4429620"/>
            <a:ext cx="6644640" cy="884550"/>
          </a:xfrm>
          <a:custGeom>
            <a:avLst/>
            <a:gdLst>
              <a:gd name="connsiteX0" fmla="*/ 0 w 6644640"/>
              <a:gd name="connsiteY0" fmla="*/ 78377 h 487680"/>
              <a:gd name="connsiteX1" fmla="*/ 34834 w 6644640"/>
              <a:gd name="connsiteY1" fmla="*/ 121920 h 487680"/>
              <a:gd name="connsiteX2" fmla="*/ 69668 w 6644640"/>
              <a:gd name="connsiteY2" fmla="*/ 182880 h 487680"/>
              <a:gd name="connsiteX3" fmla="*/ 148045 w 6644640"/>
              <a:gd name="connsiteY3" fmla="*/ 226423 h 487680"/>
              <a:gd name="connsiteX4" fmla="*/ 209005 w 6644640"/>
              <a:gd name="connsiteY4" fmla="*/ 261257 h 487680"/>
              <a:gd name="connsiteX5" fmla="*/ 261257 w 6644640"/>
              <a:gd name="connsiteY5" fmla="*/ 278674 h 487680"/>
              <a:gd name="connsiteX6" fmla="*/ 296091 w 6644640"/>
              <a:gd name="connsiteY6" fmla="*/ 296091 h 487680"/>
              <a:gd name="connsiteX7" fmla="*/ 365760 w 6644640"/>
              <a:gd name="connsiteY7" fmla="*/ 313508 h 487680"/>
              <a:gd name="connsiteX8" fmla="*/ 391885 w 6644640"/>
              <a:gd name="connsiteY8" fmla="*/ 330926 h 487680"/>
              <a:gd name="connsiteX9" fmla="*/ 505097 w 6644640"/>
              <a:gd name="connsiteY9" fmla="*/ 357051 h 487680"/>
              <a:gd name="connsiteX10" fmla="*/ 557348 w 6644640"/>
              <a:gd name="connsiteY10" fmla="*/ 374468 h 487680"/>
              <a:gd name="connsiteX11" fmla="*/ 583474 w 6644640"/>
              <a:gd name="connsiteY11" fmla="*/ 383177 h 487680"/>
              <a:gd name="connsiteX12" fmla="*/ 644434 w 6644640"/>
              <a:gd name="connsiteY12" fmla="*/ 391886 h 487680"/>
              <a:gd name="connsiteX13" fmla="*/ 670560 w 6644640"/>
              <a:gd name="connsiteY13" fmla="*/ 400594 h 487680"/>
              <a:gd name="connsiteX14" fmla="*/ 1184365 w 6644640"/>
              <a:gd name="connsiteY14" fmla="*/ 400594 h 487680"/>
              <a:gd name="connsiteX15" fmla="*/ 1288868 w 6644640"/>
              <a:gd name="connsiteY15" fmla="*/ 383177 h 487680"/>
              <a:gd name="connsiteX16" fmla="*/ 1341120 w 6644640"/>
              <a:gd name="connsiteY16" fmla="*/ 357051 h 487680"/>
              <a:gd name="connsiteX17" fmla="*/ 1428205 w 6644640"/>
              <a:gd name="connsiteY17" fmla="*/ 330926 h 487680"/>
              <a:gd name="connsiteX18" fmla="*/ 1515291 w 6644640"/>
              <a:gd name="connsiteY18" fmla="*/ 296091 h 487680"/>
              <a:gd name="connsiteX19" fmla="*/ 1593668 w 6644640"/>
              <a:gd name="connsiteY19" fmla="*/ 269966 h 487680"/>
              <a:gd name="connsiteX20" fmla="*/ 1619794 w 6644640"/>
              <a:gd name="connsiteY20" fmla="*/ 261257 h 487680"/>
              <a:gd name="connsiteX21" fmla="*/ 1663337 w 6644640"/>
              <a:gd name="connsiteY21" fmla="*/ 252548 h 487680"/>
              <a:gd name="connsiteX22" fmla="*/ 1689463 w 6644640"/>
              <a:gd name="connsiteY22" fmla="*/ 243840 h 487680"/>
              <a:gd name="connsiteX23" fmla="*/ 1741714 w 6644640"/>
              <a:gd name="connsiteY23" fmla="*/ 235131 h 487680"/>
              <a:gd name="connsiteX24" fmla="*/ 1820091 w 6644640"/>
              <a:gd name="connsiteY24" fmla="*/ 217714 h 487680"/>
              <a:gd name="connsiteX25" fmla="*/ 1881051 w 6644640"/>
              <a:gd name="connsiteY25" fmla="*/ 209006 h 487680"/>
              <a:gd name="connsiteX26" fmla="*/ 2002971 w 6644640"/>
              <a:gd name="connsiteY26" fmla="*/ 174171 h 487680"/>
              <a:gd name="connsiteX27" fmla="*/ 2037805 w 6644640"/>
              <a:gd name="connsiteY27" fmla="*/ 165463 h 487680"/>
              <a:gd name="connsiteX28" fmla="*/ 2098765 w 6644640"/>
              <a:gd name="connsiteY28" fmla="*/ 156754 h 487680"/>
              <a:gd name="connsiteX29" fmla="*/ 2290354 w 6644640"/>
              <a:gd name="connsiteY29" fmla="*/ 165463 h 487680"/>
              <a:gd name="connsiteX30" fmla="*/ 2325188 w 6644640"/>
              <a:gd name="connsiteY30" fmla="*/ 182880 h 487680"/>
              <a:gd name="connsiteX31" fmla="*/ 2386148 w 6644640"/>
              <a:gd name="connsiteY31" fmla="*/ 200297 h 487680"/>
              <a:gd name="connsiteX32" fmla="*/ 2412274 w 6644640"/>
              <a:gd name="connsiteY32" fmla="*/ 226423 h 487680"/>
              <a:gd name="connsiteX33" fmla="*/ 2464525 w 6644640"/>
              <a:gd name="connsiteY33" fmla="*/ 243840 h 487680"/>
              <a:gd name="connsiteX34" fmla="*/ 2508068 w 6644640"/>
              <a:gd name="connsiteY34" fmla="*/ 269966 h 487680"/>
              <a:gd name="connsiteX35" fmla="*/ 2569028 w 6644640"/>
              <a:gd name="connsiteY35" fmla="*/ 296091 h 487680"/>
              <a:gd name="connsiteX36" fmla="*/ 2629988 w 6644640"/>
              <a:gd name="connsiteY36" fmla="*/ 330926 h 487680"/>
              <a:gd name="connsiteX37" fmla="*/ 2699657 w 6644640"/>
              <a:gd name="connsiteY37" fmla="*/ 348343 h 487680"/>
              <a:gd name="connsiteX38" fmla="*/ 2778034 w 6644640"/>
              <a:gd name="connsiteY38" fmla="*/ 374468 h 487680"/>
              <a:gd name="connsiteX39" fmla="*/ 2804160 w 6644640"/>
              <a:gd name="connsiteY39" fmla="*/ 383177 h 487680"/>
              <a:gd name="connsiteX40" fmla="*/ 2856411 w 6644640"/>
              <a:gd name="connsiteY40" fmla="*/ 391886 h 487680"/>
              <a:gd name="connsiteX41" fmla="*/ 2899954 w 6644640"/>
              <a:gd name="connsiteY41" fmla="*/ 400594 h 487680"/>
              <a:gd name="connsiteX42" fmla="*/ 2995748 w 6644640"/>
              <a:gd name="connsiteY42" fmla="*/ 426720 h 487680"/>
              <a:gd name="connsiteX43" fmla="*/ 3117668 w 6644640"/>
              <a:gd name="connsiteY43" fmla="*/ 435428 h 487680"/>
              <a:gd name="connsiteX44" fmla="*/ 3239588 w 6644640"/>
              <a:gd name="connsiteY44" fmla="*/ 452846 h 487680"/>
              <a:gd name="connsiteX45" fmla="*/ 3291840 w 6644640"/>
              <a:gd name="connsiteY45" fmla="*/ 461554 h 487680"/>
              <a:gd name="connsiteX46" fmla="*/ 3466011 w 6644640"/>
              <a:gd name="connsiteY46" fmla="*/ 470263 h 487680"/>
              <a:gd name="connsiteX47" fmla="*/ 3675017 w 6644640"/>
              <a:gd name="connsiteY47" fmla="*/ 487680 h 487680"/>
              <a:gd name="connsiteX48" fmla="*/ 3936274 w 6644640"/>
              <a:gd name="connsiteY48" fmla="*/ 478971 h 487680"/>
              <a:gd name="connsiteX49" fmla="*/ 3979817 w 6644640"/>
              <a:gd name="connsiteY49" fmla="*/ 470263 h 487680"/>
              <a:gd name="connsiteX50" fmla="*/ 4032068 w 6644640"/>
              <a:gd name="connsiteY50" fmla="*/ 461554 h 487680"/>
              <a:gd name="connsiteX51" fmla="*/ 4136571 w 6644640"/>
              <a:gd name="connsiteY51" fmla="*/ 418011 h 487680"/>
              <a:gd name="connsiteX52" fmla="*/ 4162697 w 6644640"/>
              <a:gd name="connsiteY52" fmla="*/ 409303 h 487680"/>
              <a:gd name="connsiteX53" fmla="*/ 4188823 w 6644640"/>
              <a:gd name="connsiteY53" fmla="*/ 400594 h 487680"/>
              <a:gd name="connsiteX54" fmla="*/ 4223657 w 6644640"/>
              <a:gd name="connsiteY54" fmla="*/ 391886 h 487680"/>
              <a:gd name="connsiteX55" fmla="*/ 4284617 w 6644640"/>
              <a:gd name="connsiteY55" fmla="*/ 365760 h 487680"/>
              <a:gd name="connsiteX56" fmla="*/ 4345577 w 6644640"/>
              <a:gd name="connsiteY56" fmla="*/ 348343 h 487680"/>
              <a:gd name="connsiteX57" fmla="*/ 4371703 w 6644640"/>
              <a:gd name="connsiteY57" fmla="*/ 330926 h 487680"/>
              <a:gd name="connsiteX58" fmla="*/ 4441371 w 6644640"/>
              <a:gd name="connsiteY58" fmla="*/ 296091 h 487680"/>
              <a:gd name="connsiteX59" fmla="*/ 4484914 w 6644640"/>
              <a:gd name="connsiteY59" fmla="*/ 252548 h 487680"/>
              <a:gd name="connsiteX60" fmla="*/ 4554583 w 6644640"/>
              <a:gd name="connsiteY60" fmla="*/ 174171 h 487680"/>
              <a:gd name="connsiteX61" fmla="*/ 4606834 w 6644640"/>
              <a:gd name="connsiteY61" fmla="*/ 139337 h 487680"/>
              <a:gd name="connsiteX62" fmla="*/ 4659085 w 6644640"/>
              <a:gd name="connsiteY62" fmla="*/ 95794 h 487680"/>
              <a:gd name="connsiteX63" fmla="*/ 4693920 w 6644640"/>
              <a:gd name="connsiteY63" fmla="*/ 87086 h 487680"/>
              <a:gd name="connsiteX64" fmla="*/ 4763588 w 6644640"/>
              <a:gd name="connsiteY64" fmla="*/ 69668 h 487680"/>
              <a:gd name="connsiteX65" fmla="*/ 4902925 w 6644640"/>
              <a:gd name="connsiteY65" fmla="*/ 78377 h 487680"/>
              <a:gd name="connsiteX66" fmla="*/ 4990011 w 6644640"/>
              <a:gd name="connsiteY66" fmla="*/ 113211 h 487680"/>
              <a:gd name="connsiteX67" fmla="*/ 5085805 w 6644640"/>
              <a:gd name="connsiteY67" fmla="*/ 139337 h 487680"/>
              <a:gd name="connsiteX68" fmla="*/ 5103223 w 6644640"/>
              <a:gd name="connsiteY68" fmla="*/ 156754 h 487680"/>
              <a:gd name="connsiteX69" fmla="*/ 5129348 w 6644640"/>
              <a:gd name="connsiteY69" fmla="*/ 165463 h 487680"/>
              <a:gd name="connsiteX70" fmla="*/ 5164183 w 6644640"/>
              <a:gd name="connsiteY70" fmla="*/ 182880 h 487680"/>
              <a:gd name="connsiteX71" fmla="*/ 5216434 w 6644640"/>
              <a:gd name="connsiteY71" fmla="*/ 200297 h 487680"/>
              <a:gd name="connsiteX72" fmla="*/ 5242560 w 6644640"/>
              <a:gd name="connsiteY72" fmla="*/ 217714 h 487680"/>
              <a:gd name="connsiteX73" fmla="*/ 5294811 w 6644640"/>
              <a:gd name="connsiteY73" fmla="*/ 235131 h 487680"/>
              <a:gd name="connsiteX74" fmla="*/ 5390605 w 6644640"/>
              <a:gd name="connsiteY74" fmla="*/ 261257 h 487680"/>
              <a:gd name="connsiteX75" fmla="*/ 5416731 w 6644640"/>
              <a:gd name="connsiteY75" fmla="*/ 269966 h 487680"/>
              <a:gd name="connsiteX76" fmla="*/ 5477691 w 6644640"/>
              <a:gd name="connsiteY76" fmla="*/ 278674 h 487680"/>
              <a:gd name="connsiteX77" fmla="*/ 5521234 w 6644640"/>
              <a:gd name="connsiteY77" fmla="*/ 287383 h 487680"/>
              <a:gd name="connsiteX78" fmla="*/ 5556068 w 6644640"/>
              <a:gd name="connsiteY78" fmla="*/ 296091 h 487680"/>
              <a:gd name="connsiteX79" fmla="*/ 5643154 w 6644640"/>
              <a:gd name="connsiteY79" fmla="*/ 304800 h 487680"/>
              <a:gd name="connsiteX80" fmla="*/ 5738948 w 6644640"/>
              <a:gd name="connsiteY80" fmla="*/ 330926 h 487680"/>
              <a:gd name="connsiteX81" fmla="*/ 5895703 w 6644640"/>
              <a:gd name="connsiteY81" fmla="*/ 348343 h 487680"/>
              <a:gd name="connsiteX82" fmla="*/ 6252754 w 6644640"/>
              <a:gd name="connsiteY82" fmla="*/ 322217 h 487680"/>
              <a:gd name="connsiteX83" fmla="*/ 6305005 w 6644640"/>
              <a:gd name="connsiteY83" fmla="*/ 296091 h 487680"/>
              <a:gd name="connsiteX84" fmla="*/ 6331131 w 6644640"/>
              <a:gd name="connsiteY84" fmla="*/ 287383 h 487680"/>
              <a:gd name="connsiteX85" fmla="*/ 6357257 w 6644640"/>
              <a:gd name="connsiteY85" fmla="*/ 269966 h 487680"/>
              <a:gd name="connsiteX86" fmla="*/ 6409508 w 6644640"/>
              <a:gd name="connsiteY86" fmla="*/ 252548 h 487680"/>
              <a:gd name="connsiteX87" fmla="*/ 6470468 w 6644640"/>
              <a:gd name="connsiteY87" fmla="*/ 226423 h 487680"/>
              <a:gd name="connsiteX88" fmla="*/ 6496594 w 6644640"/>
              <a:gd name="connsiteY88" fmla="*/ 209006 h 487680"/>
              <a:gd name="connsiteX89" fmla="*/ 6522720 w 6644640"/>
              <a:gd name="connsiteY89" fmla="*/ 182880 h 487680"/>
              <a:gd name="connsiteX90" fmla="*/ 6548845 w 6644640"/>
              <a:gd name="connsiteY90" fmla="*/ 174171 h 487680"/>
              <a:gd name="connsiteX91" fmla="*/ 6574971 w 6644640"/>
              <a:gd name="connsiteY91" fmla="*/ 130628 h 487680"/>
              <a:gd name="connsiteX92" fmla="*/ 6618514 w 6644640"/>
              <a:gd name="connsiteY92" fmla="*/ 69668 h 487680"/>
              <a:gd name="connsiteX93" fmla="*/ 6644640 w 6644640"/>
              <a:gd name="connsiteY93" fmla="*/ 0 h 487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644640" h="487680">
                <a:moveTo>
                  <a:pt x="0" y="78377"/>
                </a:moveTo>
                <a:cubicBezTo>
                  <a:pt x="11611" y="92891"/>
                  <a:pt x="24983" y="106158"/>
                  <a:pt x="34834" y="121920"/>
                </a:cubicBezTo>
                <a:cubicBezTo>
                  <a:pt x="61807" y="165078"/>
                  <a:pt x="16414" y="135544"/>
                  <a:pt x="69668" y="182880"/>
                </a:cubicBezTo>
                <a:cubicBezTo>
                  <a:pt x="140271" y="245637"/>
                  <a:pt x="97364" y="201082"/>
                  <a:pt x="148045" y="226423"/>
                </a:cubicBezTo>
                <a:cubicBezTo>
                  <a:pt x="210873" y="257838"/>
                  <a:pt x="132684" y="230729"/>
                  <a:pt x="209005" y="261257"/>
                </a:cubicBezTo>
                <a:cubicBezTo>
                  <a:pt x="226051" y="268075"/>
                  <a:pt x="244836" y="270463"/>
                  <a:pt x="261257" y="278674"/>
                </a:cubicBezTo>
                <a:cubicBezTo>
                  <a:pt x="272868" y="284480"/>
                  <a:pt x="283775" y="291986"/>
                  <a:pt x="296091" y="296091"/>
                </a:cubicBezTo>
                <a:cubicBezTo>
                  <a:pt x="318800" y="303661"/>
                  <a:pt x="365760" y="313508"/>
                  <a:pt x="365760" y="313508"/>
                </a:cubicBezTo>
                <a:cubicBezTo>
                  <a:pt x="374468" y="319314"/>
                  <a:pt x="382049" y="327349"/>
                  <a:pt x="391885" y="330926"/>
                </a:cubicBezTo>
                <a:cubicBezTo>
                  <a:pt x="457582" y="354816"/>
                  <a:pt x="449417" y="341866"/>
                  <a:pt x="505097" y="357051"/>
                </a:cubicBezTo>
                <a:cubicBezTo>
                  <a:pt x="522809" y="361881"/>
                  <a:pt x="539931" y="368662"/>
                  <a:pt x="557348" y="374468"/>
                </a:cubicBezTo>
                <a:cubicBezTo>
                  <a:pt x="566057" y="377371"/>
                  <a:pt x="574386" y="381879"/>
                  <a:pt x="583474" y="383177"/>
                </a:cubicBezTo>
                <a:lnTo>
                  <a:pt x="644434" y="391886"/>
                </a:lnTo>
                <a:cubicBezTo>
                  <a:pt x="653143" y="394789"/>
                  <a:pt x="661559" y="398794"/>
                  <a:pt x="670560" y="400594"/>
                </a:cubicBezTo>
                <a:cubicBezTo>
                  <a:pt x="826141" y="431710"/>
                  <a:pt x="1114340" y="401941"/>
                  <a:pt x="1184365" y="400594"/>
                </a:cubicBezTo>
                <a:cubicBezTo>
                  <a:pt x="1219199" y="394788"/>
                  <a:pt x="1255366" y="394345"/>
                  <a:pt x="1288868" y="383177"/>
                </a:cubicBezTo>
                <a:cubicBezTo>
                  <a:pt x="1384156" y="351413"/>
                  <a:pt x="1239821" y="402072"/>
                  <a:pt x="1341120" y="357051"/>
                </a:cubicBezTo>
                <a:cubicBezTo>
                  <a:pt x="1368383" y="344934"/>
                  <a:pt x="1399253" y="338164"/>
                  <a:pt x="1428205" y="330926"/>
                </a:cubicBezTo>
                <a:cubicBezTo>
                  <a:pt x="1465878" y="293253"/>
                  <a:pt x="1427954" y="325203"/>
                  <a:pt x="1515291" y="296091"/>
                </a:cubicBezTo>
                <a:lnTo>
                  <a:pt x="1593668" y="269966"/>
                </a:lnTo>
                <a:cubicBezTo>
                  <a:pt x="1602377" y="267063"/>
                  <a:pt x="1610793" y="263057"/>
                  <a:pt x="1619794" y="261257"/>
                </a:cubicBezTo>
                <a:cubicBezTo>
                  <a:pt x="1634308" y="258354"/>
                  <a:pt x="1648977" y="256138"/>
                  <a:pt x="1663337" y="252548"/>
                </a:cubicBezTo>
                <a:cubicBezTo>
                  <a:pt x="1672243" y="250322"/>
                  <a:pt x="1680502" y="245831"/>
                  <a:pt x="1689463" y="243840"/>
                </a:cubicBezTo>
                <a:cubicBezTo>
                  <a:pt x="1706700" y="240010"/>
                  <a:pt x="1724400" y="238594"/>
                  <a:pt x="1741714" y="235131"/>
                </a:cubicBezTo>
                <a:cubicBezTo>
                  <a:pt x="1819963" y="219481"/>
                  <a:pt x="1728879" y="232916"/>
                  <a:pt x="1820091" y="217714"/>
                </a:cubicBezTo>
                <a:cubicBezTo>
                  <a:pt x="1840338" y="214340"/>
                  <a:pt x="1860731" y="211909"/>
                  <a:pt x="1881051" y="209006"/>
                </a:cubicBezTo>
                <a:cubicBezTo>
                  <a:pt x="1956008" y="184019"/>
                  <a:pt x="1915497" y="196039"/>
                  <a:pt x="2002971" y="174171"/>
                </a:cubicBezTo>
                <a:cubicBezTo>
                  <a:pt x="2014582" y="171268"/>
                  <a:pt x="2025957" y="167156"/>
                  <a:pt x="2037805" y="165463"/>
                </a:cubicBezTo>
                <a:lnTo>
                  <a:pt x="2098765" y="156754"/>
                </a:lnTo>
                <a:cubicBezTo>
                  <a:pt x="2162628" y="159657"/>
                  <a:pt x="2226846" y="158135"/>
                  <a:pt x="2290354" y="165463"/>
                </a:cubicBezTo>
                <a:cubicBezTo>
                  <a:pt x="2303250" y="166951"/>
                  <a:pt x="2313256" y="177766"/>
                  <a:pt x="2325188" y="182880"/>
                </a:cubicBezTo>
                <a:cubicBezTo>
                  <a:pt x="2342673" y="190373"/>
                  <a:pt x="2368479" y="195880"/>
                  <a:pt x="2386148" y="200297"/>
                </a:cubicBezTo>
                <a:cubicBezTo>
                  <a:pt x="2394857" y="209006"/>
                  <a:pt x="2401508" y="220442"/>
                  <a:pt x="2412274" y="226423"/>
                </a:cubicBezTo>
                <a:cubicBezTo>
                  <a:pt x="2428323" y="235339"/>
                  <a:pt x="2464525" y="243840"/>
                  <a:pt x="2464525" y="243840"/>
                </a:cubicBezTo>
                <a:cubicBezTo>
                  <a:pt x="2498546" y="277859"/>
                  <a:pt x="2462849" y="247356"/>
                  <a:pt x="2508068" y="269966"/>
                </a:cubicBezTo>
                <a:cubicBezTo>
                  <a:pt x="2568203" y="300034"/>
                  <a:pt x="2496537" y="277969"/>
                  <a:pt x="2569028" y="296091"/>
                </a:cubicBezTo>
                <a:cubicBezTo>
                  <a:pt x="2588137" y="308830"/>
                  <a:pt x="2607895" y="323561"/>
                  <a:pt x="2629988" y="330926"/>
                </a:cubicBezTo>
                <a:cubicBezTo>
                  <a:pt x="2652697" y="338496"/>
                  <a:pt x="2699657" y="348343"/>
                  <a:pt x="2699657" y="348343"/>
                </a:cubicBezTo>
                <a:cubicBezTo>
                  <a:pt x="2745112" y="378646"/>
                  <a:pt x="2707636" y="358824"/>
                  <a:pt x="2778034" y="374468"/>
                </a:cubicBezTo>
                <a:cubicBezTo>
                  <a:pt x="2786995" y="376459"/>
                  <a:pt x="2795199" y="381186"/>
                  <a:pt x="2804160" y="383177"/>
                </a:cubicBezTo>
                <a:cubicBezTo>
                  <a:pt x="2821397" y="387008"/>
                  <a:pt x="2839039" y="388727"/>
                  <a:pt x="2856411" y="391886"/>
                </a:cubicBezTo>
                <a:cubicBezTo>
                  <a:pt x="2870974" y="394534"/>
                  <a:pt x="2885674" y="396699"/>
                  <a:pt x="2899954" y="400594"/>
                </a:cubicBezTo>
                <a:cubicBezTo>
                  <a:pt x="2947052" y="413438"/>
                  <a:pt x="2949679" y="421871"/>
                  <a:pt x="2995748" y="426720"/>
                </a:cubicBezTo>
                <a:cubicBezTo>
                  <a:pt x="3036268" y="430985"/>
                  <a:pt x="3077028" y="432525"/>
                  <a:pt x="3117668" y="435428"/>
                </a:cubicBezTo>
                <a:cubicBezTo>
                  <a:pt x="3204451" y="452785"/>
                  <a:pt x="3115485" y="436299"/>
                  <a:pt x="3239588" y="452846"/>
                </a:cubicBezTo>
                <a:cubicBezTo>
                  <a:pt x="3257091" y="455180"/>
                  <a:pt x="3274234" y="460200"/>
                  <a:pt x="3291840" y="461554"/>
                </a:cubicBezTo>
                <a:cubicBezTo>
                  <a:pt x="3349798" y="466012"/>
                  <a:pt x="3408016" y="466309"/>
                  <a:pt x="3466011" y="470263"/>
                </a:cubicBezTo>
                <a:cubicBezTo>
                  <a:pt x="3535759" y="475019"/>
                  <a:pt x="3675017" y="487680"/>
                  <a:pt x="3675017" y="487680"/>
                </a:cubicBezTo>
                <a:cubicBezTo>
                  <a:pt x="3762103" y="484777"/>
                  <a:pt x="3849282" y="483942"/>
                  <a:pt x="3936274" y="478971"/>
                </a:cubicBezTo>
                <a:cubicBezTo>
                  <a:pt x="3951052" y="478127"/>
                  <a:pt x="3965254" y="472911"/>
                  <a:pt x="3979817" y="470263"/>
                </a:cubicBezTo>
                <a:cubicBezTo>
                  <a:pt x="3997189" y="467104"/>
                  <a:pt x="4014651" y="464457"/>
                  <a:pt x="4032068" y="461554"/>
                </a:cubicBezTo>
                <a:cubicBezTo>
                  <a:pt x="4081107" y="428862"/>
                  <a:pt x="4048267" y="447446"/>
                  <a:pt x="4136571" y="418011"/>
                </a:cubicBezTo>
                <a:lnTo>
                  <a:pt x="4162697" y="409303"/>
                </a:lnTo>
                <a:cubicBezTo>
                  <a:pt x="4171406" y="406400"/>
                  <a:pt x="4179917" y="402820"/>
                  <a:pt x="4188823" y="400594"/>
                </a:cubicBezTo>
                <a:cubicBezTo>
                  <a:pt x="4200434" y="397691"/>
                  <a:pt x="4212149" y="395174"/>
                  <a:pt x="4223657" y="391886"/>
                </a:cubicBezTo>
                <a:cubicBezTo>
                  <a:pt x="4264499" y="380217"/>
                  <a:pt x="4238179" y="385662"/>
                  <a:pt x="4284617" y="365760"/>
                </a:cubicBezTo>
                <a:cubicBezTo>
                  <a:pt x="4302112" y="358262"/>
                  <a:pt x="4327895" y="352763"/>
                  <a:pt x="4345577" y="348343"/>
                </a:cubicBezTo>
                <a:cubicBezTo>
                  <a:pt x="4354286" y="342537"/>
                  <a:pt x="4362515" y="335938"/>
                  <a:pt x="4371703" y="330926"/>
                </a:cubicBezTo>
                <a:cubicBezTo>
                  <a:pt x="4394497" y="318493"/>
                  <a:pt x="4441371" y="296091"/>
                  <a:pt x="4441371" y="296091"/>
                </a:cubicBezTo>
                <a:cubicBezTo>
                  <a:pt x="4487815" y="226426"/>
                  <a:pt x="4426857" y="310605"/>
                  <a:pt x="4484914" y="252548"/>
                </a:cubicBezTo>
                <a:cubicBezTo>
                  <a:pt x="4537266" y="200196"/>
                  <a:pt x="4444869" y="247314"/>
                  <a:pt x="4554583" y="174171"/>
                </a:cubicBezTo>
                <a:cubicBezTo>
                  <a:pt x="4572000" y="162560"/>
                  <a:pt x="4592032" y="154139"/>
                  <a:pt x="4606834" y="139337"/>
                </a:cubicBezTo>
                <a:cubicBezTo>
                  <a:pt x="4622526" y="123645"/>
                  <a:pt x="4637869" y="104886"/>
                  <a:pt x="4659085" y="95794"/>
                </a:cubicBezTo>
                <a:cubicBezTo>
                  <a:pt x="4670086" y="91079"/>
                  <a:pt x="4682412" y="90374"/>
                  <a:pt x="4693920" y="87086"/>
                </a:cubicBezTo>
                <a:cubicBezTo>
                  <a:pt x="4756418" y="69230"/>
                  <a:pt x="4675035" y="87379"/>
                  <a:pt x="4763588" y="69668"/>
                </a:cubicBezTo>
                <a:cubicBezTo>
                  <a:pt x="4810034" y="72571"/>
                  <a:pt x="4856815" y="72089"/>
                  <a:pt x="4902925" y="78377"/>
                </a:cubicBezTo>
                <a:cubicBezTo>
                  <a:pt x="4946750" y="84353"/>
                  <a:pt x="4953423" y="98576"/>
                  <a:pt x="4990011" y="113211"/>
                </a:cubicBezTo>
                <a:cubicBezTo>
                  <a:pt x="5034204" y="130888"/>
                  <a:pt x="5042078" y="130591"/>
                  <a:pt x="5085805" y="139337"/>
                </a:cubicBezTo>
                <a:cubicBezTo>
                  <a:pt x="5091611" y="145143"/>
                  <a:pt x="5096182" y="152530"/>
                  <a:pt x="5103223" y="156754"/>
                </a:cubicBezTo>
                <a:cubicBezTo>
                  <a:pt x="5111094" y="161477"/>
                  <a:pt x="5120911" y="161847"/>
                  <a:pt x="5129348" y="165463"/>
                </a:cubicBezTo>
                <a:cubicBezTo>
                  <a:pt x="5141280" y="170577"/>
                  <a:pt x="5152129" y="178059"/>
                  <a:pt x="5164183" y="182880"/>
                </a:cubicBezTo>
                <a:cubicBezTo>
                  <a:pt x="5181229" y="189698"/>
                  <a:pt x="5201158" y="190113"/>
                  <a:pt x="5216434" y="200297"/>
                </a:cubicBezTo>
                <a:cubicBezTo>
                  <a:pt x="5225143" y="206103"/>
                  <a:pt x="5232996" y="213463"/>
                  <a:pt x="5242560" y="217714"/>
                </a:cubicBezTo>
                <a:cubicBezTo>
                  <a:pt x="5259337" y="225170"/>
                  <a:pt x="5294811" y="235131"/>
                  <a:pt x="5294811" y="235131"/>
                </a:cubicBezTo>
                <a:cubicBezTo>
                  <a:pt x="5344606" y="268327"/>
                  <a:pt x="5301169" y="244995"/>
                  <a:pt x="5390605" y="261257"/>
                </a:cubicBezTo>
                <a:cubicBezTo>
                  <a:pt x="5399637" y="262899"/>
                  <a:pt x="5407729" y="268166"/>
                  <a:pt x="5416731" y="269966"/>
                </a:cubicBezTo>
                <a:cubicBezTo>
                  <a:pt x="5436859" y="273991"/>
                  <a:pt x="5457444" y="275300"/>
                  <a:pt x="5477691" y="278674"/>
                </a:cubicBezTo>
                <a:cubicBezTo>
                  <a:pt x="5492291" y="281107"/>
                  <a:pt x="5506785" y="284172"/>
                  <a:pt x="5521234" y="287383"/>
                </a:cubicBezTo>
                <a:cubicBezTo>
                  <a:pt x="5532918" y="289979"/>
                  <a:pt x="5544220" y="294398"/>
                  <a:pt x="5556068" y="296091"/>
                </a:cubicBezTo>
                <a:cubicBezTo>
                  <a:pt x="5584948" y="300217"/>
                  <a:pt x="5614125" y="301897"/>
                  <a:pt x="5643154" y="304800"/>
                </a:cubicBezTo>
                <a:cubicBezTo>
                  <a:pt x="5672614" y="314619"/>
                  <a:pt x="5710897" y="328121"/>
                  <a:pt x="5738948" y="330926"/>
                </a:cubicBezTo>
                <a:cubicBezTo>
                  <a:pt x="5849322" y="341963"/>
                  <a:pt x="5797086" y="336015"/>
                  <a:pt x="5895703" y="348343"/>
                </a:cubicBezTo>
                <a:cubicBezTo>
                  <a:pt x="6013673" y="344537"/>
                  <a:pt x="6137229" y="355226"/>
                  <a:pt x="6252754" y="322217"/>
                </a:cubicBezTo>
                <a:cubicBezTo>
                  <a:pt x="6303834" y="307622"/>
                  <a:pt x="6254111" y="321537"/>
                  <a:pt x="6305005" y="296091"/>
                </a:cubicBezTo>
                <a:cubicBezTo>
                  <a:pt x="6313216" y="291986"/>
                  <a:pt x="6322422" y="290286"/>
                  <a:pt x="6331131" y="287383"/>
                </a:cubicBezTo>
                <a:cubicBezTo>
                  <a:pt x="6339840" y="281577"/>
                  <a:pt x="6347693" y="274217"/>
                  <a:pt x="6357257" y="269966"/>
                </a:cubicBezTo>
                <a:cubicBezTo>
                  <a:pt x="6374034" y="262509"/>
                  <a:pt x="6394232" y="262732"/>
                  <a:pt x="6409508" y="252548"/>
                </a:cubicBezTo>
                <a:cubicBezTo>
                  <a:pt x="6445593" y="228492"/>
                  <a:pt x="6425480" y="237669"/>
                  <a:pt x="6470468" y="226423"/>
                </a:cubicBezTo>
                <a:cubicBezTo>
                  <a:pt x="6479177" y="220617"/>
                  <a:pt x="6488553" y="215706"/>
                  <a:pt x="6496594" y="209006"/>
                </a:cubicBezTo>
                <a:cubicBezTo>
                  <a:pt x="6506055" y="201122"/>
                  <a:pt x="6512473" y="189712"/>
                  <a:pt x="6522720" y="182880"/>
                </a:cubicBezTo>
                <a:cubicBezTo>
                  <a:pt x="6530358" y="177788"/>
                  <a:pt x="6540137" y="177074"/>
                  <a:pt x="6548845" y="174171"/>
                </a:cubicBezTo>
                <a:cubicBezTo>
                  <a:pt x="6582866" y="140152"/>
                  <a:pt x="6552361" y="175848"/>
                  <a:pt x="6574971" y="130628"/>
                </a:cubicBezTo>
                <a:cubicBezTo>
                  <a:pt x="6581336" y="117897"/>
                  <a:pt x="6612601" y="77553"/>
                  <a:pt x="6618514" y="69668"/>
                </a:cubicBezTo>
                <a:cubicBezTo>
                  <a:pt x="6637984" y="11259"/>
                  <a:pt x="6627720" y="33838"/>
                  <a:pt x="6644640"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450060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F7D41F9-FD64-4EF8-9866-36F7B71CE9A0}"/>
              </a:ext>
            </a:extLst>
          </p:cNvPr>
          <p:cNvSpPr>
            <a:spLocks noGrp="1"/>
          </p:cNvSpPr>
          <p:nvPr>
            <p:ph type="body" sz="quarter" idx="11"/>
          </p:nvPr>
        </p:nvSpPr>
        <p:spPr/>
        <p:txBody>
          <a:bodyPr/>
          <a:lstStyle/>
          <a:p>
            <a:pPr marL="0" indent="0">
              <a:buNone/>
            </a:pPr>
            <a:r>
              <a:rPr lang="en-GB" dirty="0"/>
              <a:t> </a:t>
            </a:r>
          </a:p>
        </p:txBody>
      </p:sp>
      <p:sp>
        <p:nvSpPr>
          <p:cNvPr id="3" name="Rectangle 2">
            <a:extLst>
              <a:ext uri="{FF2B5EF4-FFF2-40B4-BE49-F238E27FC236}">
                <a16:creationId xmlns:a16="http://schemas.microsoft.com/office/drawing/2014/main" id="{7E6AAC43-3067-4D7F-A424-C94B30BD11D7}"/>
              </a:ext>
            </a:extLst>
          </p:cNvPr>
          <p:cNvSpPr/>
          <p:nvPr/>
        </p:nvSpPr>
        <p:spPr>
          <a:xfrm>
            <a:off x="180753" y="724157"/>
            <a:ext cx="8708066" cy="1446550"/>
          </a:xfrm>
          <a:prstGeom prst="rect">
            <a:avLst/>
          </a:prstGeom>
        </p:spPr>
        <p:txBody>
          <a:bodyPr wrap="square">
            <a:spAutoFit/>
          </a:bodyPr>
          <a:lstStyle/>
          <a:p>
            <a:pPr lvl="0">
              <a:buClr>
                <a:srgbClr val="82CBDD"/>
              </a:buClr>
              <a:defRPr/>
            </a:pPr>
            <a:r>
              <a:rPr lang="en-US" sz="2200" dirty="0">
                <a:solidFill>
                  <a:srgbClr val="000000"/>
                </a:solidFill>
                <a:latin typeface="Myriad Pro Semibold" charset="0"/>
                <a:ea typeface="Myriad Pro Semibold" charset="0"/>
                <a:cs typeface="Myriad Pro Semibold" charset="0"/>
              </a:rPr>
              <a:t>She then noticed she had dropped her coat, so she had to turn round to go and look for it. She found it after she had walked back 150m.  </a:t>
            </a:r>
          </a:p>
          <a:p>
            <a:pPr lvl="0">
              <a:buClr>
                <a:srgbClr val="82CBDD"/>
              </a:buClr>
              <a:defRPr/>
            </a:pPr>
            <a:r>
              <a:rPr lang="en-US" sz="2200" dirty="0">
                <a:solidFill>
                  <a:srgbClr val="000000"/>
                </a:solidFill>
                <a:latin typeface="Myriad Pro Semibold" charset="0"/>
                <a:ea typeface="Myriad Pro Semibold" charset="0"/>
                <a:cs typeface="Myriad Pro Semibold" charset="0"/>
              </a:rPr>
              <a:t>How far does she have to walk now to get to Ellie’s house?</a:t>
            </a:r>
          </a:p>
        </p:txBody>
      </p:sp>
      <p:sp>
        <p:nvSpPr>
          <p:cNvPr id="4" name="TextBox 3">
            <a:extLst>
              <a:ext uri="{FF2B5EF4-FFF2-40B4-BE49-F238E27FC236}">
                <a16:creationId xmlns:a16="http://schemas.microsoft.com/office/drawing/2014/main" id="{E3C2C018-8914-42EB-B463-6ABB71D04054}"/>
              </a:ext>
            </a:extLst>
          </p:cNvPr>
          <p:cNvSpPr txBox="1"/>
          <p:nvPr/>
        </p:nvSpPr>
        <p:spPr bwMode="auto">
          <a:xfrm>
            <a:off x="2723199" y="2361485"/>
            <a:ext cx="67623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sz="2400" dirty="0">
                <a:latin typeface="Myriad Pro Semibold" charset="0"/>
                <a:ea typeface="Myriad Pro Semibold" charset="0"/>
                <a:cs typeface="Myriad Pro Semibold" charset="0"/>
              </a:rPr>
              <a:t>1400 – 575 = 825</a:t>
            </a:r>
          </a:p>
        </p:txBody>
      </p:sp>
      <p:pic>
        <p:nvPicPr>
          <p:cNvPr id="7" name="Picture 6">
            <a:extLst>
              <a:ext uri="{FF2B5EF4-FFF2-40B4-BE49-F238E27FC236}">
                <a16:creationId xmlns:a16="http://schemas.microsoft.com/office/drawing/2014/main" id="{77A31A6D-5CF2-4B9D-8CFE-89E3D0547032}"/>
              </a:ext>
            </a:extLst>
          </p:cNvPr>
          <p:cNvPicPr>
            <a:picLocks noChangeAspect="1"/>
          </p:cNvPicPr>
          <p:nvPr/>
        </p:nvPicPr>
        <p:blipFill rotWithShape="1">
          <a:blip r:embed="rId4"/>
          <a:srcRect l="11704"/>
          <a:stretch/>
        </p:blipFill>
        <p:spPr>
          <a:xfrm>
            <a:off x="180753" y="3164711"/>
            <a:ext cx="1606333" cy="1314450"/>
          </a:xfrm>
          <a:prstGeom prst="rect">
            <a:avLst/>
          </a:prstGeom>
        </p:spPr>
      </p:pic>
      <p:sp>
        <p:nvSpPr>
          <p:cNvPr id="8" name="TextBox 7">
            <a:extLst>
              <a:ext uri="{FF2B5EF4-FFF2-40B4-BE49-F238E27FC236}">
                <a16:creationId xmlns:a16="http://schemas.microsoft.com/office/drawing/2014/main" id="{C151DA41-7397-4A3F-AA0C-4000B9C5EC22}"/>
              </a:ext>
            </a:extLst>
          </p:cNvPr>
          <p:cNvSpPr txBox="1"/>
          <p:nvPr/>
        </p:nvSpPr>
        <p:spPr>
          <a:xfrm>
            <a:off x="601875" y="3006367"/>
            <a:ext cx="764088" cy="372428"/>
          </a:xfrm>
          <a:prstGeom prst="rect">
            <a:avLst/>
          </a:prstGeom>
          <a:noFill/>
        </p:spPr>
        <p:txBody>
          <a:bodyPr wrap="square" rtlCol="0">
            <a:spAutoFit/>
          </a:bodyPr>
          <a:lstStyle/>
          <a:p>
            <a:r>
              <a:rPr lang="en-GB" dirty="0"/>
              <a:t>Home </a:t>
            </a:r>
          </a:p>
        </p:txBody>
      </p:sp>
      <p:pic>
        <p:nvPicPr>
          <p:cNvPr id="16" name="Picture 15">
            <a:extLst>
              <a:ext uri="{FF2B5EF4-FFF2-40B4-BE49-F238E27FC236}">
                <a16:creationId xmlns:a16="http://schemas.microsoft.com/office/drawing/2014/main" id="{9034296B-4308-4953-B077-ED0FAB33FE89}"/>
              </a:ext>
            </a:extLst>
          </p:cNvPr>
          <p:cNvPicPr>
            <a:picLocks noChangeAspect="1"/>
          </p:cNvPicPr>
          <p:nvPr/>
        </p:nvPicPr>
        <p:blipFill>
          <a:blip r:embed="rId5"/>
          <a:stretch>
            <a:fillRect/>
          </a:stretch>
        </p:blipFill>
        <p:spPr>
          <a:xfrm>
            <a:off x="3785888" y="4015589"/>
            <a:ext cx="425699" cy="754127"/>
          </a:xfrm>
          <a:prstGeom prst="rect">
            <a:avLst/>
          </a:prstGeom>
        </p:spPr>
      </p:pic>
      <p:pic>
        <p:nvPicPr>
          <p:cNvPr id="2" name="Picture 1">
            <a:extLst>
              <a:ext uri="{FF2B5EF4-FFF2-40B4-BE49-F238E27FC236}">
                <a16:creationId xmlns:a16="http://schemas.microsoft.com/office/drawing/2014/main" id="{FF18F20E-E9FF-41D6-B5E6-CFDBF9BE93C3}"/>
              </a:ext>
            </a:extLst>
          </p:cNvPr>
          <p:cNvPicPr>
            <a:picLocks noChangeAspect="1"/>
          </p:cNvPicPr>
          <p:nvPr/>
        </p:nvPicPr>
        <p:blipFill>
          <a:blip r:embed="rId6"/>
          <a:stretch>
            <a:fillRect/>
          </a:stretch>
        </p:blipFill>
        <p:spPr>
          <a:xfrm>
            <a:off x="6980969" y="2264864"/>
            <a:ext cx="1416231" cy="2047377"/>
          </a:xfrm>
          <a:prstGeom prst="rect">
            <a:avLst/>
          </a:prstGeom>
        </p:spPr>
      </p:pic>
      <p:sp>
        <p:nvSpPr>
          <p:cNvPr id="13" name="Freeform: Shape 12">
            <a:extLst>
              <a:ext uri="{FF2B5EF4-FFF2-40B4-BE49-F238E27FC236}">
                <a16:creationId xmlns:a16="http://schemas.microsoft.com/office/drawing/2014/main" id="{849C87FC-A4EB-4528-932F-F0FFA61E270E}"/>
              </a:ext>
            </a:extLst>
          </p:cNvPr>
          <p:cNvSpPr/>
          <p:nvPr/>
        </p:nvSpPr>
        <p:spPr>
          <a:xfrm>
            <a:off x="1241966" y="4327441"/>
            <a:ext cx="6644640" cy="884550"/>
          </a:xfrm>
          <a:custGeom>
            <a:avLst/>
            <a:gdLst>
              <a:gd name="connsiteX0" fmla="*/ 0 w 6644640"/>
              <a:gd name="connsiteY0" fmla="*/ 78377 h 487680"/>
              <a:gd name="connsiteX1" fmla="*/ 34834 w 6644640"/>
              <a:gd name="connsiteY1" fmla="*/ 121920 h 487680"/>
              <a:gd name="connsiteX2" fmla="*/ 69668 w 6644640"/>
              <a:gd name="connsiteY2" fmla="*/ 182880 h 487680"/>
              <a:gd name="connsiteX3" fmla="*/ 148045 w 6644640"/>
              <a:gd name="connsiteY3" fmla="*/ 226423 h 487680"/>
              <a:gd name="connsiteX4" fmla="*/ 209005 w 6644640"/>
              <a:gd name="connsiteY4" fmla="*/ 261257 h 487680"/>
              <a:gd name="connsiteX5" fmla="*/ 261257 w 6644640"/>
              <a:gd name="connsiteY5" fmla="*/ 278674 h 487680"/>
              <a:gd name="connsiteX6" fmla="*/ 296091 w 6644640"/>
              <a:gd name="connsiteY6" fmla="*/ 296091 h 487680"/>
              <a:gd name="connsiteX7" fmla="*/ 365760 w 6644640"/>
              <a:gd name="connsiteY7" fmla="*/ 313508 h 487680"/>
              <a:gd name="connsiteX8" fmla="*/ 391885 w 6644640"/>
              <a:gd name="connsiteY8" fmla="*/ 330926 h 487680"/>
              <a:gd name="connsiteX9" fmla="*/ 505097 w 6644640"/>
              <a:gd name="connsiteY9" fmla="*/ 357051 h 487680"/>
              <a:gd name="connsiteX10" fmla="*/ 557348 w 6644640"/>
              <a:gd name="connsiteY10" fmla="*/ 374468 h 487680"/>
              <a:gd name="connsiteX11" fmla="*/ 583474 w 6644640"/>
              <a:gd name="connsiteY11" fmla="*/ 383177 h 487680"/>
              <a:gd name="connsiteX12" fmla="*/ 644434 w 6644640"/>
              <a:gd name="connsiteY12" fmla="*/ 391886 h 487680"/>
              <a:gd name="connsiteX13" fmla="*/ 670560 w 6644640"/>
              <a:gd name="connsiteY13" fmla="*/ 400594 h 487680"/>
              <a:gd name="connsiteX14" fmla="*/ 1184365 w 6644640"/>
              <a:gd name="connsiteY14" fmla="*/ 400594 h 487680"/>
              <a:gd name="connsiteX15" fmla="*/ 1288868 w 6644640"/>
              <a:gd name="connsiteY15" fmla="*/ 383177 h 487680"/>
              <a:gd name="connsiteX16" fmla="*/ 1341120 w 6644640"/>
              <a:gd name="connsiteY16" fmla="*/ 357051 h 487680"/>
              <a:gd name="connsiteX17" fmla="*/ 1428205 w 6644640"/>
              <a:gd name="connsiteY17" fmla="*/ 330926 h 487680"/>
              <a:gd name="connsiteX18" fmla="*/ 1515291 w 6644640"/>
              <a:gd name="connsiteY18" fmla="*/ 296091 h 487680"/>
              <a:gd name="connsiteX19" fmla="*/ 1593668 w 6644640"/>
              <a:gd name="connsiteY19" fmla="*/ 269966 h 487680"/>
              <a:gd name="connsiteX20" fmla="*/ 1619794 w 6644640"/>
              <a:gd name="connsiteY20" fmla="*/ 261257 h 487680"/>
              <a:gd name="connsiteX21" fmla="*/ 1663337 w 6644640"/>
              <a:gd name="connsiteY21" fmla="*/ 252548 h 487680"/>
              <a:gd name="connsiteX22" fmla="*/ 1689463 w 6644640"/>
              <a:gd name="connsiteY22" fmla="*/ 243840 h 487680"/>
              <a:gd name="connsiteX23" fmla="*/ 1741714 w 6644640"/>
              <a:gd name="connsiteY23" fmla="*/ 235131 h 487680"/>
              <a:gd name="connsiteX24" fmla="*/ 1820091 w 6644640"/>
              <a:gd name="connsiteY24" fmla="*/ 217714 h 487680"/>
              <a:gd name="connsiteX25" fmla="*/ 1881051 w 6644640"/>
              <a:gd name="connsiteY25" fmla="*/ 209006 h 487680"/>
              <a:gd name="connsiteX26" fmla="*/ 2002971 w 6644640"/>
              <a:gd name="connsiteY26" fmla="*/ 174171 h 487680"/>
              <a:gd name="connsiteX27" fmla="*/ 2037805 w 6644640"/>
              <a:gd name="connsiteY27" fmla="*/ 165463 h 487680"/>
              <a:gd name="connsiteX28" fmla="*/ 2098765 w 6644640"/>
              <a:gd name="connsiteY28" fmla="*/ 156754 h 487680"/>
              <a:gd name="connsiteX29" fmla="*/ 2290354 w 6644640"/>
              <a:gd name="connsiteY29" fmla="*/ 165463 h 487680"/>
              <a:gd name="connsiteX30" fmla="*/ 2325188 w 6644640"/>
              <a:gd name="connsiteY30" fmla="*/ 182880 h 487680"/>
              <a:gd name="connsiteX31" fmla="*/ 2386148 w 6644640"/>
              <a:gd name="connsiteY31" fmla="*/ 200297 h 487680"/>
              <a:gd name="connsiteX32" fmla="*/ 2412274 w 6644640"/>
              <a:gd name="connsiteY32" fmla="*/ 226423 h 487680"/>
              <a:gd name="connsiteX33" fmla="*/ 2464525 w 6644640"/>
              <a:gd name="connsiteY33" fmla="*/ 243840 h 487680"/>
              <a:gd name="connsiteX34" fmla="*/ 2508068 w 6644640"/>
              <a:gd name="connsiteY34" fmla="*/ 269966 h 487680"/>
              <a:gd name="connsiteX35" fmla="*/ 2569028 w 6644640"/>
              <a:gd name="connsiteY35" fmla="*/ 296091 h 487680"/>
              <a:gd name="connsiteX36" fmla="*/ 2629988 w 6644640"/>
              <a:gd name="connsiteY36" fmla="*/ 330926 h 487680"/>
              <a:gd name="connsiteX37" fmla="*/ 2699657 w 6644640"/>
              <a:gd name="connsiteY37" fmla="*/ 348343 h 487680"/>
              <a:gd name="connsiteX38" fmla="*/ 2778034 w 6644640"/>
              <a:gd name="connsiteY38" fmla="*/ 374468 h 487680"/>
              <a:gd name="connsiteX39" fmla="*/ 2804160 w 6644640"/>
              <a:gd name="connsiteY39" fmla="*/ 383177 h 487680"/>
              <a:gd name="connsiteX40" fmla="*/ 2856411 w 6644640"/>
              <a:gd name="connsiteY40" fmla="*/ 391886 h 487680"/>
              <a:gd name="connsiteX41" fmla="*/ 2899954 w 6644640"/>
              <a:gd name="connsiteY41" fmla="*/ 400594 h 487680"/>
              <a:gd name="connsiteX42" fmla="*/ 2995748 w 6644640"/>
              <a:gd name="connsiteY42" fmla="*/ 426720 h 487680"/>
              <a:gd name="connsiteX43" fmla="*/ 3117668 w 6644640"/>
              <a:gd name="connsiteY43" fmla="*/ 435428 h 487680"/>
              <a:gd name="connsiteX44" fmla="*/ 3239588 w 6644640"/>
              <a:gd name="connsiteY44" fmla="*/ 452846 h 487680"/>
              <a:gd name="connsiteX45" fmla="*/ 3291840 w 6644640"/>
              <a:gd name="connsiteY45" fmla="*/ 461554 h 487680"/>
              <a:gd name="connsiteX46" fmla="*/ 3466011 w 6644640"/>
              <a:gd name="connsiteY46" fmla="*/ 470263 h 487680"/>
              <a:gd name="connsiteX47" fmla="*/ 3675017 w 6644640"/>
              <a:gd name="connsiteY47" fmla="*/ 487680 h 487680"/>
              <a:gd name="connsiteX48" fmla="*/ 3936274 w 6644640"/>
              <a:gd name="connsiteY48" fmla="*/ 478971 h 487680"/>
              <a:gd name="connsiteX49" fmla="*/ 3979817 w 6644640"/>
              <a:gd name="connsiteY49" fmla="*/ 470263 h 487680"/>
              <a:gd name="connsiteX50" fmla="*/ 4032068 w 6644640"/>
              <a:gd name="connsiteY50" fmla="*/ 461554 h 487680"/>
              <a:gd name="connsiteX51" fmla="*/ 4136571 w 6644640"/>
              <a:gd name="connsiteY51" fmla="*/ 418011 h 487680"/>
              <a:gd name="connsiteX52" fmla="*/ 4162697 w 6644640"/>
              <a:gd name="connsiteY52" fmla="*/ 409303 h 487680"/>
              <a:gd name="connsiteX53" fmla="*/ 4188823 w 6644640"/>
              <a:gd name="connsiteY53" fmla="*/ 400594 h 487680"/>
              <a:gd name="connsiteX54" fmla="*/ 4223657 w 6644640"/>
              <a:gd name="connsiteY54" fmla="*/ 391886 h 487680"/>
              <a:gd name="connsiteX55" fmla="*/ 4284617 w 6644640"/>
              <a:gd name="connsiteY55" fmla="*/ 365760 h 487680"/>
              <a:gd name="connsiteX56" fmla="*/ 4345577 w 6644640"/>
              <a:gd name="connsiteY56" fmla="*/ 348343 h 487680"/>
              <a:gd name="connsiteX57" fmla="*/ 4371703 w 6644640"/>
              <a:gd name="connsiteY57" fmla="*/ 330926 h 487680"/>
              <a:gd name="connsiteX58" fmla="*/ 4441371 w 6644640"/>
              <a:gd name="connsiteY58" fmla="*/ 296091 h 487680"/>
              <a:gd name="connsiteX59" fmla="*/ 4484914 w 6644640"/>
              <a:gd name="connsiteY59" fmla="*/ 252548 h 487680"/>
              <a:gd name="connsiteX60" fmla="*/ 4554583 w 6644640"/>
              <a:gd name="connsiteY60" fmla="*/ 174171 h 487680"/>
              <a:gd name="connsiteX61" fmla="*/ 4606834 w 6644640"/>
              <a:gd name="connsiteY61" fmla="*/ 139337 h 487680"/>
              <a:gd name="connsiteX62" fmla="*/ 4659085 w 6644640"/>
              <a:gd name="connsiteY62" fmla="*/ 95794 h 487680"/>
              <a:gd name="connsiteX63" fmla="*/ 4693920 w 6644640"/>
              <a:gd name="connsiteY63" fmla="*/ 87086 h 487680"/>
              <a:gd name="connsiteX64" fmla="*/ 4763588 w 6644640"/>
              <a:gd name="connsiteY64" fmla="*/ 69668 h 487680"/>
              <a:gd name="connsiteX65" fmla="*/ 4902925 w 6644640"/>
              <a:gd name="connsiteY65" fmla="*/ 78377 h 487680"/>
              <a:gd name="connsiteX66" fmla="*/ 4990011 w 6644640"/>
              <a:gd name="connsiteY66" fmla="*/ 113211 h 487680"/>
              <a:gd name="connsiteX67" fmla="*/ 5085805 w 6644640"/>
              <a:gd name="connsiteY67" fmla="*/ 139337 h 487680"/>
              <a:gd name="connsiteX68" fmla="*/ 5103223 w 6644640"/>
              <a:gd name="connsiteY68" fmla="*/ 156754 h 487680"/>
              <a:gd name="connsiteX69" fmla="*/ 5129348 w 6644640"/>
              <a:gd name="connsiteY69" fmla="*/ 165463 h 487680"/>
              <a:gd name="connsiteX70" fmla="*/ 5164183 w 6644640"/>
              <a:gd name="connsiteY70" fmla="*/ 182880 h 487680"/>
              <a:gd name="connsiteX71" fmla="*/ 5216434 w 6644640"/>
              <a:gd name="connsiteY71" fmla="*/ 200297 h 487680"/>
              <a:gd name="connsiteX72" fmla="*/ 5242560 w 6644640"/>
              <a:gd name="connsiteY72" fmla="*/ 217714 h 487680"/>
              <a:gd name="connsiteX73" fmla="*/ 5294811 w 6644640"/>
              <a:gd name="connsiteY73" fmla="*/ 235131 h 487680"/>
              <a:gd name="connsiteX74" fmla="*/ 5390605 w 6644640"/>
              <a:gd name="connsiteY74" fmla="*/ 261257 h 487680"/>
              <a:gd name="connsiteX75" fmla="*/ 5416731 w 6644640"/>
              <a:gd name="connsiteY75" fmla="*/ 269966 h 487680"/>
              <a:gd name="connsiteX76" fmla="*/ 5477691 w 6644640"/>
              <a:gd name="connsiteY76" fmla="*/ 278674 h 487680"/>
              <a:gd name="connsiteX77" fmla="*/ 5521234 w 6644640"/>
              <a:gd name="connsiteY77" fmla="*/ 287383 h 487680"/>
              <a:gd name="connsiteX78" fmla="*/ 5556068 w 6644640"/>
              <a:gd name="connsiteY78" fmla="*/ 296091 h 487680"/>
              <a:gd name="connsiteX79" fmla="*/ 5643154 w 6644640"/>
              <a:gd name="connsiteY79" fmla="*/ 304800 h 487680"/>
              <a:gd name="connsiteX80" fmla="*/ 5738948 w 6644640"/>
              <a:gd name="connsiteY80" fmla="*/ 330926 h 487680"/>
              <a:gd name="connsiteX81" fmla="*/ 5895703 w 6644640"/>
              <a:gd name="connsiteY81" fmla="*/ 348343 h 487680"/>
              <a:gd name="connsiteX82" fmla="*/ 6252754 w 6644640"/>
              <a:gd name="connsiteY82" fmla="*/ 322217 h 487680"/>
              <a:gd name="connsiteX83" fmla="*/ 6305005 w 6644640"/>
              <a:gd name="connsiteY83" fmla="*/ 296091 h 487680"/>
              <a:gd name="connsiteX84" fmla="*/ 6331131 w 6644640"/>
              <a:gd name="connsiteY84" fmla="*/ 287383 h 487680"/>
              <a:gd name="connsiteX85" fmla="*/ 6357257 w 6644640"/>
              <a:gd name="connsiteY85" fmla="*/ 269966 h 487680"/>
              <a:gd name="connsiteX86" fmla="*/ 6409508 w 6644640"/>
              <a:gd name="connsiteY86" fmla="*/ 252548 h 487680"/>
              <a:gd name="connsiteX87" fmla="*/ 6470468 w 6644640"/>
              <a:gd name="connsiteY87" fmla="*/ 226423 h 487680"/>
              <a:gd name="connsiteX88" fmla="*/ 6496594 w 6644640"/>
              <a:gd name="connsiteY88" fmla="*/ 209006 h 487680"/>
              <a:gd name="connsiteX89" fmla="*/ 6522720 w 6644640"/>
              <a:gd name="connsiteY89" fmla="*/ 182880 h 487680"/>
              <a:gd name="connsiteX90" fmla="*/ 6548845 w 6644640"/>
              <a:gd name="connsiteY90" fmla="*/ 174171 h 487680"/>
              <a:gd name="connsiteX91" fmla="*/ 6574971 w 6644640"/>
              <a:gd name="connsiteY91" fmla="*/ 130628 h 487680"/>
              <a:gd name="connsiteX92" fmla="*/ 6618514 w 6644640"/>
              <a:gd name="connsiteY92" fmla="*/ 69668 h 487680"/>
              <a:gd name="connsiteX93" fmla="*/ 6644640 w 6644640"/>
              <a:gd name="connsiteY93" fmla="*/ 0 h 487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644640" h="487680">
                <a:moveTo>
                  <a:pt x="0" y="78377"/>
                </a:moveTo>
                <a:cubicBezTo>
                  <a:pt x="11611" y="92891"/>
                  <a:pt x="24983" y="106158"/>
                  <a:pt x="34834" y="121920"/>
                </a:cubicBezTo>
                <a:cubicBezTo>
                  <a:pt x="61807" y="165078"/>
                  <a:pt x="16414" y="135544"/>
                  <a:pt x="69668" y="182880"/>
                </a:cubicBezTo>
                <a:cubicBezTo>
                  <a:pt x="140271" y="245637"/>
                  <a:pt x="97364" y="201082"/>
                  <a:pt x="148045" y="226423"/>
                </a:cubicBezTo>
                <a:cubicBezTo>
                  <a:pt x="210873" y="257838"/>
                  <a:pt x="132684" y="230729"/>
                  <a:pt x="209005" y="261257"/>
                </a:cubicBezTo>
                <a:cubicBezTo>
                  <a:pt x="226051" y="268075"/>
                  <a:pt x="244836" y="270463"/>
                  <a:pt x="261257" y="278674"/>
                </a:cubicBezTo>
                <a:cubicBezTo>
                  <a:pt x="272868" y="284480"/>
                  <a:pt x="283775" y="291986"/>
                  <a:pt x="296091" y="296091"/>
                </a:cubicBezTo>
                <a:cubicBezTo>
                  <a:pt x="318800" y="303661"/>
                  <a:pt x="365760" y="313508"/>
                  <a:pt x="365760" y="313508"/>
                </a:cubicBezTo>
                <a:cubicBezTo>
                  <a:pt x="374468" y="319314"/>
                  <a:pt x="382049" y="327349"/>
                  <a:pt x="391885" y="330926"/>
                </a:cubicBezTo>
                <a:cubicBezTo>
                  <a:pt x="457582" y="354816"/>
                  <a:pt x="449417" y="341866"/>
                  <a:pt x="505097" y="357051"/>
                </a:cubicBezTo>
                <a:cubicBezTo>
                  <a:pt x="522809" y="361881"/>
                  <a:pt x="539931" y="368662"/>
                  <a:pt x="557348" y="374468"/>
                </a:cubicBezTo>
                <a:cubicBezTo>
                  <a:pt x="566057" y="377371"/>
                  <a:pt x="574386" y="381879"/>
                  <a:pt x="583474" y="383177"/>
                </a:cubicBezTo>
                <a:lnTo>
                  <a:pt x="644434" y="391886"/>
                </a:lnTo>
                <a:cubicBezTo>
                  <a:pt x="653143" y="394789"/>
                  <a:pt x="661559" y="398794"/>
                  <a:pt x="670560" y="400594"/>
                </a:cubicBezTo>
                <a:cubicBezTo>
                  <a:pt x="826141" y="431710"/>
                  <a:pt x="1114340" y="401941"/>
                  <a:pt x="1184365" y="400594"/>
                </a:cubicBezTo>
                <a:cubicBezTo>
                  <a:pt x="1219199" y="394788"/>
                  <a:pt x="1255366" y="394345"/>
                  <a:pt x="1288868" y="383177"/>
                </a:cubicBezTo>
                <a:cubicBezTo>
                  <a:pt x="1384156" y="351413"/>
                  <a:pt x="1239821" y="402072"/>
                  <a:pt x="1341120" y="357051"/>
                </a:cubicBezTo>
                <a:cubicBezTo>
                  <a:pt x="1368383" y="344934"/>
                  <a:pt x="1399253" y="338164"/>
                  <a:pt x="1428205" y="330926"/>
                </a:cubicBezTo>
                <a:cubicBezTo>
                  <a:pt x="1465878" y="293253"/>
                  <a:pt x="1427954" y="325203"/>
                  <a:pt x="1515291" y="296091"/>
                </a:cubicBezTo>
                <a:lnTo>
                  <a:pt x="1593668" y="269966"/>
                </a:lnTo>
                <a:cubicBezTo>
                  <a:pt x="1602377" y="267063"/>
                  <a:pt x="1610793" y="263057"/>
                  <a:pt x="1619794" y="261257"/>
                </a:cubicBezTo>
                <a:cubicBezTo>
                  <a:pt x="1634308" y="258354"/>
                  <a:pt x="1648977" y="256138"/>
                  <a:pt x="1663337" y="252548"/>
                </a:cubicBezTo>
                <a:cubicBezTo>
                  <a:pt x="1672243" y="250322"/>
                  <a:pt x="1680502" y="245831"/>
                  <a:pt x="1689463" y="243840"/>
                </a:cubicBezTo>
                <a:cubicBezTo>
                  <a:pt x="1706700" y="240010"/>
                  <a:pt x="1724400" y="238594"/>
                  <a:pt x="1741714" y="235131"/>
                </a:cubicBezTo>
                <a:cubicBezTo>
                  <a:pt x="1819963" y="219481"/>
                  <a:pt x="1728879" y="232916"/>
                  <a:pt x="1820091" y="217714"/>
                </a:cubicBezTo>
                <a:cubicBezTo>
                  <a:pt x="1840338" y="214340"/>
                  <a:pt x="1860731" y="211909"/>
                  <a:pt x="1881051" y="209006"/>
                </a:cubicBezTo>
                <a:cubicBezTo>
                  <a:pt x="1956008" y="184019"/>
                  <a:pt x="1915497" y="196039"/>
                  <a:pt x="2002971" y="174171"/>
                </a:cubicBezTo>
                <a:cubicBezTo>
                  <a:pt x="2014582" y="171268"/>
                  <a:pt x="2025957" y="167156"/>
                  <a:pt x="2037805" y="165463"/>
                </a:cubicBezTo>
                <a:lnTo>
                  <a:pt x="2098765" y="156754"/>
                </a:lnTo>
                <a:cubicBezTo>
                  <a:pt x="2162628" y="159657"/>
                  <a:pt x="2226846" y="158135"/>
                  <a:pt x="2290354" y="165463"/>
                </a:cubicBezTo>
                <a:cubicBezTo>
                  <a:pt x="2303250" y="166951"/>
                  <a:pt x="2313256" y="177766"/>
                  <a:pt x="2325188" y="182880"/>
                </a:cubicBezTo>
                <a:cubicBezTo>
                  <a:pt x="2342673" y="190373"/>
                  <a:pt x="2368479" y="195880"/>
                  <a:pt x="2386148" y="200297"/>
                </a:cubicBezTo>
                <a:cubicBezTo>
                  <a:pt x="2394857" y="209006"/>
                  <a:pt x="2401508" y="220442"/>
                  <a:pt x="2412274" y="226423"/>
                </a:cubicBezTo>
                <a:cubicBezTo>
                  <a:pt x="2428323" y="235339"/>
                  <a:pt x="2464525" y="243840"/>
                  <a:pt x="2464525" y="243840"/>
                </a:cubicBezTo>
                <a:cubicBezTo>
                  <a:pt x="2498546" y="277859"/>
                  <a:pt x="2462849" y="247356"/>
                  <a:pt x="2508068" y="269966"/>
                </a:cubicBezTo>
                <a:cubicBezTo>
                  <a:pt x="2568203" y="300034"/>
                  <a:pt x="2496537" y="277969"/>
                  <a:pt x="2569028" y="296091"/>
                </a:cubicBezTo>
                <a:cubicBezTo>
                  <a:pt x="2588137" y="308830"/>
                  <a:pt x="2607895" y="323561"/>
                  <a:pt x="2629988" y="330926"/>
                </a:cubicBezTo>
                <a:cubicBezTo>
                  <a:pt x="2652697" y="338496"/>
                  <a:pt x="2699657" y="348343"/>
                  <a:pt x="2699657" y="348343"/>
                </a:cubicBezTo>
                <a:cubicBezTo>
                  <a:pt x="2745112" y="378646"/>
                  <a:pt x="2707636" y="358824"/>
                  <a:pt x="2778034" y="374468"/>
                </a:cubicBezTo>
                <a:cubicBezTo>
                  <a:pt x="2786995" y="376459"/>
                  <a:pt x="2795199" y="381186"/>
                  <a:pt x="2804160" y="383177"/>
                </a:cubicBezTo>
                <a:cubicBezTo>
                  <a:pt x="2821397" y="387008"/>
                  <a:pt x="2839039" y="388727"/>
                  <a:pt x="2856411" y="391886"/>
                </a:cubicBezTo>
                <a:cubicBezTo>
                  <a:pt x="2870974" y="394534"/>
                  <a:pt x="2885674" y="396699"/>
                  <a:pt x="2899954" y="400594"/>
                </a:cubicBezTo>
                <a:cubicBezTo>
                  <a:pt x="2947052" y="413438"/>
                  <a:pt x="2949679" y="421871"/>
                  <a:pt x="2995748" y="426720"/>
                </a:cubicBezTo>
                <a:cubicBezTo>
                  <a:pt x="3036268" y="430985"/>
                  <a:pt x="3077028" y="432525"/>
                  <a:pt x="3117668" y="435428"/>
                </a:cubicBezTo>
                <a:cubicBezTo>
                  <a:pt x="3204451" y="452785"/>
                  <a:pt x="3115485" y="436299"/>
                  <a:pt x="3239588" y="452846"/>
                </a:cubicBezTo>
                <a:cubicBezTo>
                  <a:pt x="3257091" y="455180"/>
                  <a:pt x="3274234" y="460200"/>
                  <a:pt x="3291840" y="461554"/>
                </a:cubicBezTo>
                <a:cubicBezTo>
                  <a:pt x="3349798" y="466012"/>
                  <a:pt x="3408016" y="466309"/>
                  <a:pt x="3466011" y="470263"/>
                </a:cubicBezTo>
                <a:cubicBezTo>
                  <a:pt x="3535759" y="475019"/>
                  <a:pt x="3675017" y="487680"/>
                  <a:pt x="3675017" y="487680"/>
                </a:cubicBezTo>
                <a:cubicBezTo>
                  <a:pt x="3762103" y="484777"/>
                  <a:pt x="3849282" y="483942"/>
                  <a:pt x="3936274" y="478971"/>
                </a:cubicBezTo>
                <a:cubicBezTo>
                  <a:pt x="3951052" y="478127"/>
                  <a:pt x="3965254" y="472911"/>
                  <a:pt x="3979817" y="470263"/>
                </a:cubicBezTo>
                <a:cubicBezTo>
                  <a:pt x="3997189" y="467104"/>
                  <a:pt x="4014651" y="464457"/>
                  <a:pt x="4032068" y="461554"/>
                </a:cubicBezTo>
                <a:cubicBezTo>
                  <a:pt x="4081107" y="428862"/>
                  <a:pt x="4048267" y="447446"/>
                  <a:pt x="4136571" y="418011"/>
                </a:cubicBezTo>
                <a:lnTo>
                  <a:pt x="4162697" y="409303"/>
                </a:lnTo>
                <a:cubicBezTo>
                  <a:pt x="4171406" y="406400"/>
                  <a:pt x="4179917" y="402820"/>
                  <a:pt x="4188823" y="400594"/>
                </a:cubicBezTo>
                <a:cubicBezTo>
                  <a:pt x="4200434" y="397691"/>
                  <a:pt x="4212149" y="395174"/>
                  <a:pt x="4223657" y="391886"/>
                </a:cubicBezTo>
                <a:cubicBezTo>
                  <a:pt x="4264499" y="380217"/>
                  <a:pt x="4238179" y="385662"/>
                  <a:pt x="4284617" y="365760"/>
                </a:cubicBezTo>
                <a:cubicBezTo>
                  <a:pt x="4302112" y="358262"/>
                  <a:pt x="4327895" y="352763"/>
                  <a:pt x="4345577" y="348343"/>
                </a:cubicBezTo>
                <a:cubicBezTo>
                  <a:pt x="4354286" y="342537"/>
                  <a:pt x="4362515" y="335938"/>
                  <a:pt x="4371703" y="330926"/>
                </a:cubicBezTo>
                <a:cubicBezTo>
                  <a:pt x="4394497" y="318493"/>
                  <a:pt x="4441371" y="296091"/>
                  <a:pt x="4441371" y="296091"/>
                </a:cubicBezTo>
                <a:cubicBezTo>
                  <a:pt x="4487815" y="226426"/>
                  <a:pt x="4426857" y="310605"/>
                  <a:pt x="4484914" y="252548"/>
                </a:cubicBezTo>
                <a:cubicBezTo>
                  <a:pt x="4537266" y="200196"/>
                  <a:pt x="4444869" y="247314"/>
                  <a:pt x="4554583" y="174171"/>
                </a:cubicBezTo>
                <a:cubicBezTo>
                  <a:pt x="4572000" y="162560"/>
                  <a:pt x="4592032" y="154139"/>
                  <a:pt x="4606834" y="139337"/>
                </a:cubicBezTo>
                <a:cubicBezTo>
                  <a:pt x="4622526" y="123645"/>
                  <a:pt x="4637869" y="104886"/>
                  <a:pt x="4659085" y="95794"/>
                </a:cubicBezTo>
                <a:cubicBezTo>
                  <a:pt x="4670086" y="91079"/>
                  <a:pt x="4682412" y="90374"/>
                  <a:pt x="4693920" y="87086"/>
                </a:cubicBezTo>
                <a:cubicBezTo>
                  <a:pt x="4756418" y="69230"/>
                  <a:pt x="4675035" y="87379"/>
                  <a:pt x="4763588" y="69668"/>
                </a:cubicBezTo>
                <a:cubicBezTo>
                  <a:pt x="4810034" y="72571"/>
                  <a:pt x="4856815" y="72089"/>
                  <a:pt x="4902925" y="78377"/>
                </a:cubicBezTo>
                <a:cubicBezTo>
                  <a:pt x="4946750" y="84353"/>
                  <a:pt x="4953423" y="98576"/>
                  <a:pt x="4990011" y="113211"/>
                </a:cubicBezTo>
                <a:cubicBezTo>
                  <a:pt x="5034204" y="130888"/>
                  <a:pt x="5042078" y="130591"/>
                  <a:pt x="5085805" y="139337"/>
                </a:cubicBezTo>
                <a:cubicBezTo>
                  <a:pt x="5091611" y="145143"/>
                  <a:pt x="5096182" y="152530"/>
                  <a:pt x="5103223" y="156754"/>
                </a:cubicBezTo>
                <a:cubicBezTo>
                  <a:pt x="5111094" y="161477"/>
                  <a:pt x="5120911" y="161847"/>
                  <a:pt x="5129348" y="165463"/>
                </a:cubicBezTo>
                <a:cubicBezTo>
                  <a:pt x="5141280" y="170577"/>
                  <a:pt x="5152129" y="178059"/>
                  <a:pt x="5164183" y="182880"/>
                </a:cubicBezTo>
                <a:cubicBezTo>
                  <a:pt x="5181229" y="189698"/>
                  <a:pt x="5201158" y="190113"/>
                  <a:pt x="5216434" y="200297"/>
                </a:cubicBezTo>
                <a:cubicBezTo>
                  <a:pt x="5225143" y="206103"/>
                  <a:pt x="5232996" y="213463"/>
                  <a:pt x="5242560" y="217714"/>
                </a:cubicBezTo>
                <a:cubicBezTo>
                  <a:pt x="5259337" y="225170"/>
                  <a:pt x="5294811" y="235131"/>
                  <a:pt x="5294811" y="235131"/>
                </a:cubicBezTo>
                <a:cubicBezTo>
                  <a:pt x="5344606" y="268327"/>
                  <a:pt x="5301169" y="244995"/>
                  <a:pt x="5390605" y="261257"/>
                </a:cubicBezTo>
                <a:cubicBezTo>
                  <a:pt x="5399637" y="262899"/>
                  <a:pt x="5407729" y="268166"/>
                  <a:pt x="5416731" y="269966"/>
                </a:cubicBezTo>
                <a:cubicBezTo>
                  <a:pt x="5436859" y="273991"/>
                  <a:pt x="5457444" y="275300"/>
                  <a:pt x="5477691" y="278674"/>
                </a:cubicBezTo>
                <a:cubicBezTo>
                  <a:pt x="5492291" y="281107"/>
                  <a:pt x="5506785" y="284172"/>
                  <a:pt x="5521234" y="287383"/>
                </a:cubicBezTo>
                <a:cubicBezTo>
                  <a:pt x="5532918" y="289979"/>
                  <a:pt x="5544220" y="294398"/>
                  <a:pt x="5556068" y="296091"/>
                </a:cubicBezTo>
                <a:cubicBezTo>
                  <a:pt x="5584948" y="300217"/>
                  <a:pt x="5614125" y="301897"/>
                  <a:pt x="5643154" y="304800"/>
                </a:cubicBezTo>
                <a:cubicBezTo>
                  <a:pt x="5672614" y="314619"/>
                  <a:pt x="5710897" y="328121"/>
                  <a:pt x="5738948" y="330926"/>
                </a:cubicBezTo>
                <a:cubicBezTo>
                  <a:pt x="5849322" y="341963"/>
                  <a:pt x="5797086" y="336015"/>
                  <a:pt x="5895703" y="348343"/>
                </a:cubicBezTo>
                <a:cubicBezTo>
                  <a:pt x="6013673" y="344537"/>
                  <a:pt x="6137229" y="355226"/>
                  <a:pt x="6252754" y="322217"/>
                </a:cubicBezTo>
                <a:cubicBezTo>
                  <a:pt x="6303834" y="307622"/>
                  <a:pt x="6254111" y="321537"/>
                  <a:pt x="6305005" y="296091"/>
                </a:cubicBezTo>
                <a:cubicBezTo>
                  <a:pt x="6313216" y="291986"/>
                  <a:pt x="6322422" y="290286"/>
                  <a:pt x="6331131" y="287383"/>
                </a:cubicBezTo>
                <a:cubicBezTo>
                  <a:pt x="6339840" y="281577"/>
                  <a:pt x="6347693" y="274217"/>
                  <a:pt x="6357257" y="269966"/>
                </a:cubicBezTo>
                <a:cubicBezTo>
                  <a:pt x="6374034" y="262509"/>
                  <a:pt x="6394232" y="262732"/>
                  <a:pt x="6409508" y="252548"/>
                </a:cubicBezTo>
                <a:cubicBezTo>
                  <a:pt x="6445593" y="228492"/>
                  <a:pt x="6425480" y="237669"/>
                  <a:pt x="6470468" y="226423"/>
                </a:cubicBezTo>
                <a:cubicBezTo>
                  <a:pt x="6479177" y="220617"/>
                  <a:pt x="6488553" y="215706"/>
                  <a:pt x="6496594" y="209006"/>
                </a:cubicBezTo>
                <a:cubicBezTo>
                  <a:pt x="6506055" y="201122"/>
                  <a:pt x="6512473" y="189712"/>
                  <a:pt x="6522720" y="182880"/>
                </a:cubicBezTo>
                <a:cubicBezTo>
                  <a:pt x="6530358" y="177788"/>
                  <a:pt x="6540137" y="177074"/>
                  <a:pt x="6548845" y="174171"/>
                </a:cubicBezTo>
                <a:cubicBezTo>
                  <a:pt x="6582866" y="140152"/>
                  <a:pt x="6552361" y="175848"/>
                  <a:pt x="6574971" y="130628"/>
                </a:cubicBezTo>
                <a:cubicBezTo>
                  <a:pt x="6581336" y="117897"/>
                  <a:pt x="6612601" y="77553"/>
                  <a:pt x="6618514" y="69668"/>
                </a:cubicBezTo>
                <a:cubicBezTo>
                  <a:pt x="6637984" y="11259"/>
                  <a:pt x="6627720" y="33838"/>
                  <a:pt x="6644640"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BB2378DF-7317-438B-B8B5-1340EF87F501}"/>
              </a:ext>
            </a:extLst>
          </p:cNvPr>
          <p:cNvPicPr>
            <a:picLocks noChangeAspect="1"/>
          </p:cNvPicPr>
          <p:nvPr/>
        </p:nvPicPr>
        <p:blipFill>
          <a:blip r:embed="rId5"/>
          <a:stretch>
            <a:fillRect/>
          </a:stretch>
        </p:blipFill>
        <p:spPr>
          <a:xfrm flipH="1">
            <a:off x="3785887" y="4066652"/>
            <a:ext cx="425699" cy="754127"/>
          </a:xfrm>
          <a:prstGeom prst="rect">
            <a:avLst/>
          </a:prstGeom>
        </p:spPr>
      </p:pic>
      <p:pic>
        <p:nvPicPr>
          <p:cNvPr id="11" name="Picture 10">
            <a:extLst>
              <a:ext uri="{FF2B5EF4-FFF2-40B4-BE49-F238E27FC236}">
                <a16:creationId xmlns:a16="http://schemas.microsoft.com/office/drawing/2014/main" id="{56B464D4-D7CD-412B-BF67-775FAF346E40}"/>
              </a:ext>
            </a:extLst>
          </p:cNvPr>
          <p:cNvPicPr>
            <a:picLocks noChangeAspect="1"/>
          </p:cNvPicPr>
          <p:nvPr/>
        </p:nvPicPr>
        <p:blipFill>
          <a:blip r:embed="rId5"/>
          <a:stretch>
            <a:fillRect/>
          </a:stretch>
        </p:blipFill>
        <p:spPr>
          <a:xfrm>
            <a:off x="2829581" y="3935177"/>
            <a:ext cx="425699" cy="754127"/>
          </a:xfrm>
          <a:prstGeom prst="rect">
            <a:avLst/>
          </a:prstGeom>
        </p:spPr>
      </p:pic>
    </p:spTree>
    <p:custDataLst>
      <p:tags r:id="rId1"/>
    </p:custDataLst>
    <p:extLst>
      <p:ext uri="{BB962C8B-B14F-4D97-AF65-F5344CB8AC3E}">
        <p14:creationId xmlns:p14="http://schemas.microsoft.com/office/powerpoint/2010/main" val="3939319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par>
                          <p:cTn id="9" fill="hold">
                            <p:stCondLst>
                              <p:cond delay="0"/>
                            </p:stCondLst>
                            <p:childTnLst>
                              <p:par>
                                <p:cTn id="10" presetID="10" presetClass="entr" presetSubtype="0" fill="hold" nodeType="afterEffect">
                                  <p:stCondLst>
                                    <p:cond delay="350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35500"/>
                            </p:stCondLst>
                            <p:childTnLst>
                              <p:par>
                                <p:cTn id="14" presetID="10" presetClass="exit" presetSubtype="0" fill="hold" nodeType="afterEffect">
                                  <p:stCondLst>
                                    <p:cond delay="0"/>
                                  </p:stCondLst>
                                  <p:childTnLst>
                                    <p:animEffect transition="out" filter="fade">
                                      <p:cBhvr>
                                        <p:cTn id="15" dur="500"/>
                                        <p:tgtEl>
                                          <p:spTgt spid="16"/>
                                        </p:tgtEl>
                                      </p:cBhvr>
                                    </p:animEffect>
                                    <p:set>
                                      <p:cBhvr>
                                        <p:cTn id="16" dur="1" fill="hold">
                                          <p:stCondLst>
                                            <p:cond delay="499"/>
                                          </p:stCondLst>
                                        </p:cTn>
                                        <p:tgtEl>
                                          <p:spTgt spid="16"/>
                                        </p:tgtEl>
                                        <p:attrNameLst>
                                          <p:attrName>style.visibility</p:attrName>
                                        </p:attrNameLst>
                                      </p:cBhvr>
                                      <p:to>
                                        <p:strVal val="hidden"/>
                                      </p:to>
                                    </p:set>
                                  </p:childTnLst>
                                </p:cTn>
                              </p:par>
                            </p:childTnLst>
                          </p:cTn>
                        </p:par>
                        <p:par>
                          <p:cTn id="17" fill="hold">
                            <p:stCondLst>
                              <p:cond delay="36000"/>
                            </p:stCondLst>
                            <p:childTnLst>
                              <p:par>
                                <p:cTn id="18" presetID="35" presetClass="path" presetSubtype="0" accel="50000" decel="50000" fill="hold" nodeType="afterEffect">
                                  <p:stCondLst>
                                    <p:cond delay="0"/>
                                  </p:stCondLst>
                                  <p:childTnLst>
                                    <p:animMotion origin="layout" path="M 4.44444E-6 -2.96296E-6 L -0.11493 -0.01157 " pathEditMode="relative" rAng="0" ptsTypes="AA">
                                      <p:cBhvr>
                                        <p:cTn id="19" dur="3000" fill="hold"/>
                                        <p:tgtEl>
                                          <p:spTgt spid="10"/>
                                        </p:tgtEl>
                                        <p:attrNameLst>
                                          <p:attrName>ppt_x</p:attrName>
                                          <p:attrName>ppt_y</p:attrName>
                                        </p:attrNameLst>
                                      </p:cBhvr>
                                      <p:rCtr x="-5747" y="-579"/>
                                    </p:animMotion>
                                  </p:childTnLst>
                                </p:cTn>
                              </p:par>
                            </p:childTnLst>
                          </p:cTn>
                        </p:par>
                        <p:par>
                          <p:cTn id="20" fill="hold">
                            <p:stCondLst>
                              <p:cond delay="39000"/>
                            </p:stCondLst>
                            <p:childTnLst>
                              <p:par>
                                <p:cTn id="21" presetID="10" presetClass="exit" presetSubtype="0" fill="hold" nodeType="afterEffect">
                                  <p:stCondLst>
                                    <p:cond delay="0"/>
                                  </p:stCondLst>
                                  <p:childTnLst>
                                    <p:animEffect transition="out" filter="fade">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par>
                                <p:cTn id="24" presetID="1"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pPr marL="0" indent="0">
              <a:buNone/>
            </a:pPr>
            <a:r>
              <a:rPr lang="en-US" dirty="0"/>
              <a:t> </a:t>
            </a:r>
          </a:p>
        </p:txBody>
      </p:sp>
      <p:pic>
        <p:nvPicPr>
          <p:cNvPr id="12" name="Picture 11">
            <a:extLst>
              <a:ext uri="{FF2B5EF4-FFF2-40B4-BE49-F238E27FC236}">
                <a16:creationId xmlns:a16="http://schemas.microsoft.com/office/drawing/2014/main" id="{BCF5E808-282C-4982-94CF-8C84140863DD}"/>
              </a:ext>
            </a:extLst>
          </p:cNvPr>
          <p:cNvPicPr>
            <a:picLocks noChangeAspect="1"/>
          </p:cNvPicPr>
          <p:nvPr/>
        </p:nvPicPr>
        <p:blipFill rotWithShape="1">
          <a:blip r:embed="rId4">
            <a:extLst>
              <a:ext uri="{28A0092B-C50C-407E-A947-70E740481C1C}">
                <a14:useLocalDpi xmlns:a14="http://schemas.microsoft.com/office/drawing/2010/main" val="0"/>
              </a:ext>
            </a:extLst>
          </a:blip>
          <a:srcRect r="18744" b="74701"/>
          <a:stretch/>
        </p:blipFill>
        <p:spPr>
          <a:xfrm>
            <a:off x="690809" y="3513851"/>
            <a:ext cx="6307400" cy="102528"/>
          </a:xfrm>
          <a:prstGeom prst="rect">
            <a:avLst/>
          </a:prstGeom>
        </p:spPr>
      </p:pic>
      <p:pic>
        <p:nvPicPr>
          <p:cNvPr id="14" name="Picture 13" descr="A close up of a logo  Description generated with very high confidence">
            <a:extLst>
              <a:ext uri="{FF2B5EF4-FFF2-40B4-BE49-F238E27FC236}">
                <a16:creationId xmlns:a16="http://schemas.microsoft.com/office/drawing/2014/main" id="{D685E8F2-48F2-4273-9388-9C9D707839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3341715" y="3083646"/>
            <a:ext cx="3637215" cy="430205"/>
          </a:xfrm>
          <a:prstGeom prst="rect">
            <a:avLst/>
          </a:prstGeom>
        </p:spPr>
      </p:pic>
      <p:sp>
        <p:nvSpPr>
          <p:cNvPr id="25" name="TextBox 24">
            <a:extLst>
              <a:ext uri="{FF2B5EF4-FFF2-40B4-BE49-F238E27FC236}">
                <a16:creationId xmlns:a16="http://schemas.microsoft.com/office/drawing/2014/main" id="{7B4807C3-A64B-43B6-9F05-85552962E0F6}"/>
              </a:ext>
            </a:extLst>
          </p:cNvPr>
          <p:cNvSpPr txBox="1"/>
          <p:nvPr/>
        </p:nvSpPr>
        <p:spPr bwMode="auto">
          <a:xfrm>
            <a:off x="4804038" y="2601258"/>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46892"/>
                </a:solidFill>
                <a:latin typeface="Myriad Pro Semibold"/>
                <a:ea typeface="Myriad Pro Semibold" charset="0"/>
                <a:cs typeface="Myriad Pro Semibold" charset="0"/>
              </a:rPr>
              <a:t>825</a:t>
            </a:r>
          </a:p>
        </p:txBody>
      </p:sp>
      <p:sp>
        <p:nvSpPr>
          <p:cNvPr id="17" name="TextBox 16">
            <a:extLst>
              <a:ext uri="{FF2B5EF4-FFF2-40B4-BE49-F238E27FC236}">
                <a16:creationId xmlns:a16="http://schemas.microsoft.com/office/drawing/2014/main" id="{4ACBFCFE-4A58-4C7D-9193-36B23924FEE8}"/>
              </a:ext>
            </a:extLst>
          </p:cNvPr>
          <p:cNvSpPr txBox="1"/>
          <p:nvPr/>
        </p:nvSpPr>
        <p:spPr bwMode="auto">
          <a:xfrm>
            <a:off x="2910465" y="1206180"/>
            <a:ext cx="27590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sz="2400" dirty="0">
                <a:latin typeface="Myriad Pro Semibold" charset="0"/>
                <a:ea typeface="Myriad Pro Semibold" charset="0"/>
                <a:cs typeface="Myriad Pro Semibold" charset="0"/>
              </a:rPr>
              <a:t>1400 – 575 = 825</a:t>
            </a:r>
          </a:p>
        </p:txBody>
      </p:sp>
      <p:sp>
        <p:nvSpPr>
          <p:cNvPr id="19" name="Rectangle 18">
            <a:extLst>
              <a:ext uri="{FF2B5EF4-FFF2-40B4-BE49-F238E27FC236}">
                <a16:creationId xmlns:a16="http://schemas.microsoft.com/office/drawing/2014/main" id="{7CB1C773-90CA-40EA-BA18-3681CEF71B40}"/>
              </a:ext>
            </a:extLst>
          </p:cNvPr>
          <p:cNvSpPr/>
          <p:nvPr/>
        </p:nvSpPr>
        <p:spPr>
          <a:xfrm>
            <a:off x="6550898" y="3616379"/>
            <a:ext cx="851515" cy="461665"/>
          </a:xfrm>
          <a:prstGeom prst="rect">
            <a:avLst/>
          </a:prstGeom>
        </p:spPr>
        <p:txBody>
          <a:bodyPr wrap="none">
            <a:spAutoFit/>
          </a:bodyPr>
          <a:lstStyle/>
          <a:p>
            <a:r>
              <a:rPr lang="en-GB" sz="2400" dirty="0">
                <a:latin typeface="Myriad Pro Semibold" charset="0"/>
                <a:ea typeface="Myriad Pro Semibold" charset="0"/>
                <a:cs typeface="Myriad Pro Semibold" charset="0"/>
              </a:rPr>
              <a:t>1400</a:t>
            </a:r>
            <a:endParaRPr lang="en-GB" sz="2400" dirty="0"/>
          </a:p>
        </p:txBody>
      </p:sp>
      <p:sp>
        <p:nvSpPr>
          <p:cNvPr id="27" name="Rectangle 26">
            <a:extLst>
              <a:ext uri="{FF2B5EF4-FFF2-40B4-BE49-F238E27FC236}">
                <a16:creationId xmlns:a16="http://schemas.microsoft.com/office/drawing/2014/main" id="{E1B6B792-DFA3-4D2C-BBED-03BCA5FD9F03}"/>
              </a:ext>
            </a:extLst>
          </p:cNvPr>
          <p:cNvSpPr/>
          <p:nvPr/>
        </p:nvSpPr>
        <p:spPr>
          <a:xfrm>
            <a:off x="2973822" y="3576427"/>
            <a:ext cx="684803" cy="461665"/>
          </a:xfrm>
          <a:prstGeom prst="rect">
            <a:avLst/>
          </a:prstGeom>
        </p:spPr>
        <p:txBody>
          <a:bodyPr wrap="none">
            <a:spAutoFit/>
          </a:bodyPr>
          <a:lstStyle/>
          <a:p>
            <a:r>
              <a:rPr lang="en-GB" sz="2400" dirty="0">
                <a:latin typeface="Myriad Pro Semibold" charset="0"/>
                <a:ea typeface="Myriad Pro Semibold" charset="0"/>
                <a:cs typeface="Myriad Pro Semibold" charset="0"/>
              </a:rPr>
              <a:t>575</a:t>
            </a:r>
            <a:endParaRPr lang="en-GB" sz="2400" dirty="0"/>
          </a:p>
        </p:txBody>
      </p:sp>
      <p:sp>
        <p:nvSpPr>
          <p:cNvPr id="33" name="Rectangle 32">
            <a:extLst>
              <a:ext uri="{FF2B5EF4-FFF2-40B4-BE49-F238E27FC236}">
                <a16:creationId xmlns:a16="http://schemas.microsoft.com/office/drawing/2014/main" id="{1EACC7F6-1D02-4109-99FA-2FF31CD8CB4A}"/>
              </a:ext>
            </a:extLst>
          </p:cNvPr>
          <p:cNvSpPr/>
          <p:nvPr/>
        </p:nvSpPr>
        <p:spPr>
          <a:xfrm>
            <a:off x="630573" y="3637102"/>
            <a:ext cx="351378" cy="461665"/>
          </a:xfrm>
          <a:prstGeom prst="rect">
            <a:avLst/>
          </a:prstGeom>
        </p:spPr>
        <p:txBody>
          <a:bodyPr wrap="none">
            <a:spAutoFit/>
          </a:bodyPr>
          <a:lstStyle/>
          <a:p>
            <a:r>
              <a:rPr lang="en-GB" sz="2400" dirty="0">
                <a:latin typeface="Myriad Pro Semibold" charset="0"/>
                <a:ea typeface="Myriad Pro Semibold" charset="0"/>
                <a:cs typeface="Myriad Pro Semibold" charset="0"/>
              </a:rPr>
              <a:t>0</a:t>
            </a:r>
            <a:endParaRPr lang="en-GB" sz="2400" dirty="0"/>
          </a:p>
        </p:txBody>
      </p:sp>
    </p:spTree>
    <p:custDataLst>
      <p:tags r:id="rId1"/>
    </p:custDataLst>
    <p:extLst>
      <p:ext uri="{BB962C8B-B14F-4D97-AF65-F5344CB8AC3E}">
        <p14:creationId xmlns:p14="http://schemas.microsoft.com/office/powerpoint/2010/main" val="3375686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pPr marL="0" indent="0">
              <a:buNone/>
            </a:pPr>
            <a:r>
              <a:rPr lang="en-US" dirty="0"/>
              <a:t> </a:t>
            </a:r>
          </a:p>
        </p:txBody>
      </p:sp>
      <p:pic>
        <p:nvPicPr>
          <p:cNvPr id="12" name="Picture 11">
            <a:extLst>
              <a:ext uri="{FF2B5EF4-FFF2-40B4-BE49-F238E27FC236}">
                <a16:creationId xmlns:a16="http://schemas.microsoft.com/office/drawing/2014/main" id="{BCF5E808-282C-4982-94CF-8C84140863DD}"/>
              </a:ext>
            </a:extLst>
          </p:cNvPr>
          <p:cNvPicPr>
            <a:picLocks noChangeAspect="1"/>
          </p:cNvPicPr>
          <p:nvPr/>
        </p:nvPicPr>
        <p:blipFill rotWithShape="1">
          <a:blip r:embed="rId4">
            <a:extLst>
              <a:ext uri="{28A0092B-C50C-407E-A947-70E740481C1C}">
                <a14:useLocalDpi xmlns:a14="http://schemas.microsoft.com/office/drawing/2010/main" val="0"/>
              </a:ext>
            </a:extLst>
          </a:blip>
          <a:srcRect r="18744" b="74701"/>
          <a:stretch/>
        </p:blipFill>
        <p:spPr>
          <a:xfrm>
            <a:off x="690809" y="3513851"/>
            <a:ext cx="6307400" cy="102528"/>
          </a:xfrm>
          <a:prstGeom prst="rect">
            <a:avLst/>
          </a:prstGeom>
        </p:spPr>
      </p:pic>
      <p:pic>
        <p:nvPicPr>
          <p:cNvPr id="16" name="Picture 15">
            <a:extLst>
              <a:ext uri="{FF2B5EF4-FFF2-40B4-BE49-F238E27FC236}">
                <a16:creationId xmlns:a16="http://schemas.microsoft.com/office/drawing/2014/main" id="{217C8C09-9070-4886-A131-84DEFDA77E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06624" y="3565115"/>
            <a:ext cx="4291585" cy="430205"/>
          </a:xfrm>
          <a:prstGeom prst="rect">
            <a:avLst/>
          </a:prstGeom>
        </p:spPr>
      </p:pic>
      <p:sp>
        <p:nvSpPr>
          <p:cNvPr id="26" name="TextBox 25">
            <a:extLst>
              <a:ext uri="{FF2B5EF4-FFF2-40B4-BE49-F238E27FC236}">
                <a16:creationId xmlns:a16="http://schemas.microsoft.com/office/drawing/2014/main" id="{8DF040FB-C039-443D-ADCB-73B457F1A797}"/>
              </a:ext>
            </a:extLst>
          </p:cNvPr>
          <p:cNvSpPr txBox="1"/>
          <p:nvPr/>
        </p:nvSpPr>
        <p:spPr bwMode="auto">
          <a:xfrm>
            <a:off x="2335898" y="3637101"/>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425</a:t>
            </a:r>
          </a:p>
        </p:txBody>
      </p:sp>
      <p:sp>
        <p:nvSpPr>
          <p:cNvPr id="19" name="Rectangle 18">
            <a:extLst>
              <a:ext uri="{FF2B5EF4-FFF2-40B4-BE49-F238E27FC236}">
                <a16:creationId xmlns:a16="http://schemas.microsoft.com/office/drawing/2014/main" id="{7CB1C773-90CA-40EA-BA18-3681CEF71B40}"/>
              </a:ext>
            </a:extLst>
          </p:cNvPr>
          <p:cNvSpPr/>
          <p:nvPr/>
        </p:nvSpPr>
        <p:spPr>
          <a:xfrm>
            <a:off x="6580498" y="3795179"/>
            <a:ext cx="851515" cy="461665"/>
          </a:xfrm>
          <a:prstGeom prst="rect">
            <a:avLst/>
          </a:prstGeom>
        </p:spPr>
        <p:txBody>
          <a:bodyPr wrap="none">
            <a:spAutoFit/>
          </a:bodyPr>
          <a:lstStyle/>
          <a:p>
            <a:r>
              <a:rPr lang="en-GB" sz="2400" dirty="0">
                <a:latin typeface="Myriad Pro Semibold" charset="0"/>
                <a:ea typeface="Myriad Pro Semibold" charset="0"/>
                <a:cs typeface="Myriad Pro Semibold" charset="0"/>
              </a:rPr>
              <a:t>1400</a:t>
            </a:r>
            <a:endParaRPr lang="en-GB" sz="2400" dirty="0"/>
          </a:p>
        </p:txBody>
      </p:sp>
      <p:sp>
        <p:nvSpPr>
          <p:cNvPr id="27" name="Rectangle 26">
            <a:extLst>
              <a:ext uri="{FF2B5EF4-FFF2-40B4-BE49-F238E27FC236}">
                <a16:creationId xmlns:a16="http://schemas.microsoft.com/office/drawing/2014/main" id="{E1B6B792-DFA3-4D2C-BBED-03BCA5FD9F03}"/>
              </a:ext>
            </a:extLst>
          </p:cNvPr>
          <p:cNvSpPr/>
          <p:nvPr/>
        </p:nvSpPr>
        <p:spPr>
          <a:xfrm>
            <a:off x="3020701" y="1260423"/>
            <a:ext cx="1478290" cy="461665"/>
          </a:xfrm>
          <a:prstGeom prst="rect">
            <a:avLst/>
          </a:prstGeom>
        </p:spPr>
        <p:txBody>
          <a:bodyPr wrap="none">
            <a:spAutoFit/>
          </a:bodyPr>
          <a:lstStyle/>
          <a:p>
            <a:r>
              <a:rPr lang="en-GB" sz="2400" dirty="0">
                <a:latin typeface="Myriad Pro Semibold" charset="0"/>
                <a:ea typeface="Myriad Pro Semibold" charset="0"/>
                <a:cs typeface="Myriad Pro Semibold" charset="0"/>
              </a:rPr>
              <a:t>575 - 150</a:t>
            </a:r>
            <a:endParaRPr lang="en-GB" sz="2400" dirty="0"/>
          </a:p>
        </p:txBody>
      </p:sp>
      <p:sp>
        <p:nvSpPr>
          <p:cNvPr id="33" name="Rectangle 32">
            <a:extLst>
              <a:ext uri="{FF2B5EF4-FFF2-40B4-BE49-F238E27FC236}">
                <a16:creationId xmlns:a16="http://schemas.microsoft.com/office/drawing/2014/main" id="{1EACC7F6-1D02-4109-99FA-2FF31CD8CB4A}"/>
              </a:ext>
            </a:extLst>
          </p:cNvPr>
          <p:cNvSpPr/>
          <p:nvPr/>
        </p:nvSpPr>
        <p:spPr>
          <a:xfrm>
            <a:off x="630573" y="3637102"/>
            <a:ext cx="351378" cy="461665"/>
          </a:xfrm>
          <a:prstGeom prst="rect">
            <a:avLst/>
          </a:prstGeom>
        </p:spPr>
        <p:txBody>
          <a:bodyPr wrap="none">
            <a:spAutoFit/>
          </a:bodyPr>
          <a:lstStyle/>
          <a:p>
            <a:r>
              <a:rPr lang="en-GB" sz="2400" dirty="0">
                <a:latin typeface="Myriad Pro Semibold" charset="0"/>
                <a:ea typeface="Myriad Pro Semibold" charset="0"/>
                <a:cs typeface="Myriad Pro Semibold" charset="0"/>
              </a:rPr>
              <a:t>0</a:t>
            </a:r>
            <a:endParaRPr lang="en-GB" sz="2400" dirty="0"/>
          </a:p>
        </p:txBody>
      </p:sp>
      <p:sp>
        <p:nvSpPr>
          <p:cNvPr id="13" name="Rectangle 12">
            <a:extLst>
              <a:ext uri="{FF2B5EF4-FFF2-40B4-BE49-F238E27FC236}">
                <a16:creationId xmlns:a16="http://schemas.microsoft.com/office/drawing/2014/main" id="{C7358C2C-8FE9-4BF7-83F0-A498A229F29B}"/>
              </a:ext>
            </a:extLst>
          </p:cNvPr>
          <p:cNvSpPr/>
          <p:nvPr/>
        </p:nvSpPr>
        <p:spPr>
          <a:xfrm>
            <a:off x="4547616" y="1272260"/>
            <a:ext cx="979755" cy="461665"/>
          </a:xfrm>
          <a:prstGeom prst="rect">
            <a:avLst/>
          </a:prstGeom>
        </p:spPr>
        <p:txBody>
          <a:bodyPr wrap="none">
            <a:spAutoFit/>
          </a:bodyPr>
          <a:lstStyle/>
          <a:p>
            <a:r>
              <a:rPr lang="en-GB" sz="2400" dirty="0">
                <a:latin typeface="Myriad Pro Semibold" charset="0"/>
                <a:ea typeface="Myriad Pro Semibold" charset="0"/>
                <a:cs typeface="Myriad Pro Semibold" charset="0"/>
              </a:rPr>
              <a:t>= 425</a:t>
            </a:r>
            <a:endParaRPr lang="en-GB" sz="2400" dirty="0"/>
          </a:p>
        </p:txBody>
      </p:sp>
      <p:sp>
        <p:nvSpPr>
          <p:cNvPr id="15" name="TextBox 14">
            <a:extLst>
              <a:ext uri="{FF2B5EF4-FFF2-40B4-BE49-F238E27FC236}">
                <a16:creationId xmlns:a16="http://schemas.microsoft.com/office/drawing/2014/main" id="{89C77D7C-67DC-4EA1-AC21-C507EEDE93C8}"/>
              </a:ext>
            </a:extLst>
          </p:cNvPr>
          <p:cNvSpPr txBox="1"/>
          <p:nvPr/>
        </p:nvSpPr>
        <p:spPr bwMode="auto">
          <a:xfrm>
            <a:off x="4398276" y="4123552"/>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4E0A"/>
                </a:solidFill>
                <a:latin typeface="Myriad Pro Semibold"/>
                <a:ea typeface="Myriad Pro Semibold" charset="0"/>
                <a:cs typeface="Myriad Pro Semibold" charset="0"/>
              </a:rPr>
              <a:t>975</a:t>
            </a:r>
          </a:p>
        </p:txBody>
      </p:sp>
      <p:sp>
        <p:nvSpPr>
          <p:cNvPr id="18" name="TextBox 17">
            <a:extLst>
              <a:ext uri="{FF2B5EF4-FFF2-40B4-BE49-F238E27FC236}">
                <a16:creationId xmlns:a16="http://schemas.microsoft.com/office/drawing/2014/main" id="{F35F624D-1437-46A3-85F5-D9D7E766F69C}"/>
              </a:ext>
            </a:extLst>
          </p:cNvPr>
          <p:cNvSpPr txBox="1"/>
          <p:nvPr/>
        </p:nvSpPr>
        <p:spPr bwMode="auto">
          <a:xfrm>
            <a:off x="2951577" y="2393055"/>
            <a:ext cx="27590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sz="2400" dirty="0">
                <a:latin typeface="Myriad Pro Semibold" charset="0"/>
                <a:ea typeface="Myriad Pro Semibold" charset="0"/>
                <a:cs typeface="Myriad Pro Semibold" charset="0"/>
              </a:rPr>
              <a:t>1400 – 425 = 975</a:t>
            </a:r>
          </a:p>
        </p:txBody>
      </p:sp>
    </p:spTree>
    <p:custDataLst>
      <p:tags r:id="rId1"/>
    </p:custDataLst>
    <p:extLst>
      <p:ext uri="{BB962C8B-B14F-4D97-AF65-F5344CB8AC3E}">
        <p14:creationId xmlns:p14="http://schemas.microsoft.com/office/powerpoint/2010/main" val="2804481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right)">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xEl>
                                              <p:pRg st="0" end="0"/>
                                            </p:txEl>
                                          </p:spTgt>
                                        </p:tgtEl>
                                        <p:attrNameLst>
                                          <p:attrName>style.visibility</p:attrName>
                                        </p:attrNameLst>
                                      </p:cBhvr>
                                      <p:to>
                                        <p:strVal val="visible"/>
                                      </p:to>
                                    </p:se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13"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1.1|11.2|1.2|1.2|1.1|19.7|5.5|0.9|2.5|4"/>
</p:tagLst>
</file>

<file path=ppt/tags/tag10.xml><?xml version="1.0" encoding="utf-8"?>
<p:tagLst xmlns:a="http://schemas.openxmlformats.org/drawingml/2006/main" xmlns:r="http://schemas.openxmlformats.org/officeDocument/2006/relationships" xmlns:p="http://schemas.openxmlformats.org/presentationml/2006/main">
  <p:tag name="TIMING" val="|44|22.1|5.5|4.1|7.9|11.5"/>
</p:tagLst>
</file>

<file path=ppt/tags/tag11.xml><?xml version="1.0" encoding="utf-8"?>
<p:tagLst xmlns:a="http://schemas.openxmlformats.org/drawingml/2006/main" xmlns:r="http://schemas.openxmlformats.org/officeDocument/2006/relationships" xmlns:p="http://schemas.openxmlformats.org/presentationml/2006/main">
  <p:tag name="TIMING" val="|12.9|47|6.5|33|3.2"/>
</p:tagLst>
</file>

<file path=ppt/tags/tag12.xml><?xml version="1.0" encoding="utf-8"?>
<p:tagLst xmlns:a="http://schemas.openxmlformats.org/drawingml/2006/main" xmlns:r="http://schemas.openxmlformats.org/officeDocument/2006/relationships" xmlns:p="http://schemas.openxmlformats.org/presentationml/2006/main">
  <p:tag name="TIMING" val="|5|6.2|0.7|4.2|20.8|2"/>
</p:tagLst>
</file>

<file path=ppt/tags/tag13.xml><?xml version="1.0" encoding="utf-8"?>
<p:tagLst xmlns:a="http://schemas.openxmlformats.org/drawingml/2006/main" xmlns:r="http://schemas.openxmlformats.org/officeDocument/2006/relationships" xmlns:p="http://schemas.openxmlformats.org/presentationml/2006/main">
  <p:tag name="TIMING" val="|12.8|11.8|2.4|3.4|2.1"/>
</p:tagLst>
</file>

<file path=ppt/tags/tag14.xml><?xml version="1.0" encoding="utf-8"?>
<p:tagLst xmlns:a="http://schemas.openxmlformats.org/drawingml/2006/main" xmlns:r="http://schemas.openxmlformats.org/officeDocument/2006/relationships" xmlns:p="http://schemas.openxmlformats.org/presentationml/2006/main">
  <p:tag name="TIMING" val="|4.3|8.6|15.8"/>
</p:tagLst>
</file>

<file path=ppt/tags/tag2.xml><?xml version="1.0" encoding="utf-8"?>
<p:tagLst xmlns:a="http://schemas.openxmlformats.org/drawingml/2006/main" xmlns:r="http://schemas.openxmlformats.org/officeDocument/2006/relationships" xmlns:p="http://schemas.openxmlformats.org/presentationml/2006/main">
  <p:tag name="TIMING" val="|16.4|2.2|1.5"/>
</p:tagLst>
</file>

<file path=ppt/tags/tag3.xml><?xml version="1.0" encoding="utf-8"?>
<p:tagLst xmlns:a="http://schemas.openxmlformats.org/drawingml/2006/main" xmlns:r="http://schemas.openxmlformats.org/officeDocument/2006/relationships" xmlns:p="http://schemas.openxmlformats.org/presentationml/2006/main">
  <p:tag name="TIMING" val="|17.5|5.3|6.5|8.3|11.8|1.9|2"/>
</p:tagLst>
</file>

<file path=ppt/tags/tag4.xml><?xml version="1.0" encoding="utf-8"?>
<p:tagLst xmlns:a="http://schemas.openxmlformats.org/drawingml/2006/main" xmlns:r="http://schemas.openxmlformats.org/officeDocument/2006/relationships" xmlns:p="http://schemas.openxmlformats.org/presentationml/2006/main">
  <p:tag name="TIMING" val="|25.7"/>
</p:tagLst>
</file>

<file path=ppt/tags/tag5.xml><?xml version="1.0" encoding="utf-8"?>
<p:tagLst xmlns:a="http://schemas.openxmlformats.org/drawingml/2006/main" xmlns:r="http://schemas.openxmlformats.org/officeDocument/2006/relationships" xmlns:p="http://schemas.openxmlformats.org/presentationml/2006/main">
  <p:tag name="TIMING" val="|41.6"/>
</p:tagLst>
</file>

<file path=ppt/tags/tag6.xml><?xml version="1.0" encoding="utf-8"?>
<p:tagLst xmlns:a="http://schemas.openxmlformats.org/drawingml/2006/main" xmlns:r="http://schemas.openxmlformats.org/officeDocument/2006/relationships" xmlns:p="http://schemas.openxmlformats.org/presentationml/2006/main">
  <p:tag name="TIMING" val="|5.4"/>
</p:tagLst>
</file>

<file path=ppt/tags/tag7.xml><?xml version="1.0" encoding="utf-8"?>
<p:tagLst xmlns:a="http://schemas.openxmlformats.org/drawingml/2006/main" xmlns:r="http://schemas.openxmlformats.org/officeDocument/2006/relationships" xmlns:p="http://schemas.openxmlformats.org/presentationml/2006/main">
  <p:tag name="TIMING" val="|6.4|2.4|2.8"/>
</p:tagLst>
</file>

<file path=ppt/tags/tag8.xml><?xml version="1.0" encoding="utf-8"?>
<p:tagLst xmlns:a="http://schemas.openxmlformats.org/drawingml/2006/main" xmlns:r="http://schemas.openxmlformats.org/officeDocument/2006/relationships" xmlns:p="http://schemas.openxmlformats.org/presentationml/2006/main">
  <p:tag name="TIMING" val="|0.8|6.1"/>
</p:tagLst>
</file>

<file path=ppt/tags/tag9.xml><?xml version="1.0" encoding="utf-8"?>
<p:tagLst xmlns:a="http://schemas.openxmlformats.org/drawingml/2006/main" xmlns:r="http://schemas.openxmlformats.org/officeDocument/2006/relationships" xmlns:p="http://schemas.openxmlformats.org/presentationml/2006/main">
  <p:tag name="TIMING" val="|6.6|4|1.3|3.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4.potx" id="{58197BE8-A5F8-4F12-899A-1AE39A0F640A}" vid="{9660E45C-7700-4F66-9F4E-B14642204E2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D54778C-1F19-4F3F-ABC2-3B1194BCB33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C003F93-FCE3-4CC0-9EA7-F797E2A020EE}"/>
</file>

<file path=customXml/itemProps3.xml><?xml version="1.0" encoding="utf-8"?>
<ds:datastoreItem xmlns:ds="http://schemas.openxmlformats.org/officeDocument/2006/customXml" ds:itemID="{6A68EE12-5FC6-40F1-8D99-76337DFEA8A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945</Words>
  <Application>Microsoft Office PowerPoint</Application>
  <PresentationFormat>On-screen Show (4:3)</PresentationFormat>
  <Paragraphs>175</Paragraphs>
  <Slides>18</Slides>
  <Notes>17</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18</vt:i4>
      </vt:variant>
    </vt:vector>
  </HeadingPairs>
  <TitlesOfParts>
    <vt:vector size="27" baseType="lpstr">
      <vt:lpstr>Arial</vt:lpstr>
      <vt:lpstr>Calibri</vt:lpstr>
      <vt:lpstr>Calibri Light</vt:lpstr>
      <vt:lpstr>Comic Sans MS</vt:lpstr>
      <vt:lpstr>Myriad Pro</vt:lpstr>
      <vt:lpstr>Myriad Pro Semibold</vt:lpstr>
      <vt:lpstr>Office Theme</vt:lpstr>
      <vt:lpstr>Custom Design</vt:lpstr>
      <vt:lpstr>nctem1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2019-06-21T08:46:49Z</dcterms:created>
  <dcterms:modified xsi:type="dcterms:W3CDTF">2020-08-27T13:37:24Z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