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4" r:id="rId5"/>
    <p:sldMasterId id="2147483672" r:id="rId6"/>
  </p:sldMasterIdLst>
  <p:notesMasterIdLst>
    <p:notesMasterId r:id="rId24"/>
  </p:notesMasterIdLst>
  <p:sldIdLst>
    <p:sldId id="257" r:id="rId7"/>
    <p:sldId id="395" r:id="rId8"/>
    <p:sldId id="396" r:id="rId9"/>
    <p:sldId id="39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399" r:id="rId20"/>
    <p:sldId id="267" r:id="rId21"/>
    <p:sldId id="268" r:id="rId22"/>
    <p:sldId id="40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A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A11068-E950-4BC6-904D-DADAEA102722}" v="1" dt="2020-08-27T11:15:54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249" autoAdjust="0"/>
  </p:normalViewPr>
  <p:slideViewPr>
    <p:cSldViewPr snapToGrid="0">
      <p:cViewPr varScale="1">
        <p:scale>
          <a:sx n="72" d="100"/>
          <a:sy n="72" d="100"/>
        </p:scale>
        <p:origin x="1308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B4A11068-E950-4BC6-904D-DADAEA102722}"/>
    <pc:docChg chg="custSel modSld">
      <pc:chgData name="Andrew Young" userId="3d7dab09-352b-4858-b937-4a4f8b94e613" providerId="ADAL" clId="{B4A11068-E950-4BC6-904D-DADAEA102722}" dt="2020-08-27T11:15:54.781" v="6" actId="207"/>
      <pc:docMkLst>
        <pc:docMk/>
      </pc:docMkLst>
      <pc:sldChg chg="modSp mod">
        <pc:chgData name="Andrew Young" userId="3d7dab09-352b-4858-b937-4a4f8b94e613" providerId="ADAL" clId="{B4A11068-E950-4BC6-904D-DADAEA102722}" dt="2020-08-27T11:14:50.073" v="2" actId="20577"/>
        <pc:sldMkLst>
          <pc:docMk/>
          <pc:sldMk cId="132850768" sldId="396"/>
        </pc:sldMkLst>
        <pc:spChg chg="mod">
          <ac:chgData name="Andrew Young" userId="3d7dab09-352b-4858-b937-4a4f8b94e613" providerId="ADAL" clId="{B4A11068-E950-4BC6-904D-DADAEA102722}" dt="2020-08-27T11:14:50.073" v="2" actId="20577"/>
          <ac:spMkLst>
            <pc:docMk/>
            <pc:sldMk cId="132850768" sldId="396"/>
            <ac:spMk id="3" creationId="{C0D57219-2818-497F-B0AC-5D7D5DF1E148}"/>
          </ac:spMkLst>
        </pc:spChg>
      </pc:sldChg>
      <pc:sldChg chg="modSp mod">
        <pc:chgData name="Andrew Young" userId="3d7dab09-352b-4858-b937-4a4f8b94e613" providerId="ADAL" clId="{B4A11068-E950-4BC6-904D-DADAEA102722}" dt="2020-08-27T11:15:54.781" v="6" actId="207"/>
        <pc:sldMkLst>
          <pc:docMk/>
          <pc:sldMk cId="3492787456" sldId="400"/>
        </pc:sldMkLst>
        <pc:spChg chg="mod">
          <ac:chgData name="Andrew Young" userId="3d7dab09-352b-4858-b937-4a4f8b94e613" providerId="ADAL" clId="{B4A11068-E950-4BC6-904D-DADAEA102722}" dt="2020-08-27T11:15:54.781" v="6" actId="207"/>
          <ac:spMkLst>
            <pc:docMk/>
            <pc:sldMk cId="3492787456" sldId="400"/>
            <ac:spMk id="3" creationId="{4F6CCD26-9F19-4574-A207-FF692747779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9570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4" name="Shape 2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3" name="Shape 26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7" name="Shape 2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138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6" name="Shape 28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6" name="Shape 3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788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7" name="Shape 1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4" name="Shape 1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Shape 1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1" name="Shape 1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8" name="Shape 19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7" name="Shape 2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574927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40772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046621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" y="20637"/>
            <a:ext cx="9144000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image1.jpeg" descr="C:\Users\mary.mackirdy\Documents\Maths hubs website\maths_hubs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850" y="5564187"/>
            <a:ext cx="3733800" cy="12192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588" y="4564062"/>
            <a:ext cx="2286003" cy="1173165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Shape 15"/>
          <p:cNvSpPr>
            <a:spLocks noGrp="1"/>
          </p:cNvSpPr>
          <p:nvPr>
            <p:ph type="title"/>
          </p:nvPr>
        </p:nvSpPr>
        <p:spPr>
          <a:xfrm>
            <a:off x="466725" y="341313"/>
            <a:ext cx="7239000" cy="75882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6" name="Shape 16"/>
          <p:cNvSpPr>
            <a:spLocks noGrp="1"/>
          </p:cNvSpPr>
          <p:nvPr>
            <p:ph type="body" sz="quarter" idx="1"/>
          </p:nvPr>
        </p:nvSpPr>
        <p:spPr>
          <a:xfrm>
            <a:off x="466725" y="1255712"/>
            <a:ext cx="7239000" cy="16002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defRPr sz="3500">
                <a:solidFill>
                  <a:srgbClr val="FFFFFF"/>
                </a:solidFill>
              </a:defRPr>
            </a:lvl1pPr>
            <a:lvl2pPr marL="814387" indent="-357187">
              <a:spcBef>
                <a:spcPts val="800"/>
              </a:spcBef>
              <a:defRPr sz="3500">
                <a:solidFill>
                  <a:srgbClr val="FFFFFF"/>
                </a:solidFill>
              </a:defRPr>
            </a:lvl2pPr>
            <a:lvl3pPr marL="1247775" indent="-333375">
              <a:spcBef>
                <a:spcPts val="800"/>
              </a:spcBef>
              <a:defRPr sz="3500">
                <a:solidFill>
                  <a:srgbClr val="FFFFFF"/>
                </a:solidFill>
              </a:defRPr>
            </a:lvl3pPr>
            <a:lvl4pPr marL="1792703" indent="-421105">
              <a:spcBef>
                <a:spcPts val="800"/>
              </a:spcBef>
              <a:defRPr sz="3500">
                <a:solidFill>
                  <a:srgbClr val="FFFFFF"/>
                </a:solidFill>
              </a:defRPr>
            </a:lvl4pPr>
            <a:lvl5pPr marL="2249903" indent="-421103">
              <a:spcBef>
                <a:spcPts val="800"/>
              </a:spcBef>
              <a:defRPr sz="35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" name="Shape 17"/>
          <p:cNvSpPr>
            <a:spLocks noGrp="1"/>
          </p:cNvSpPr>
          <p:nvPr>
            <p:ph type="sldNum" sz="quarter" idx="2"/>
          </p:nvPr>
        </p:nvSpPr>
        <p:spPr>
          <a:xfrm>
            <a:off x="6279548" y="6092100"/>
            <a:ext cx="273653" cy="2642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446924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8576478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1.jpeg" descr="C:\Users\mary.mackirdy\Documents\Maths hubs website\maths_hubs_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112" y="74613"/>
            <a:ext cx="2782890" cy="90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1914525" cy="982663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>
              <a:defRPr sz="4000" cap="all"/>
            </a:lvl1pPr>
          </a:lstStyle>
          <a:p>
            <a: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9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defRPr sz="2000"/>
            </a:lvl1pPr>
            <a:lvl2pPr marL="0" indent="0">
              <a:spcBef>
                <a:spcPts val="400"/>
              </a:spcBef>
              <a:buSzTx/>
              <a:buNone/>
              <a:defRPr sz="2000"/>
            </a:lvl2pPr>
            <a:lvl3pPr marL="0" indent="0">
              <a:spcBef>
                <a:spcPts val="400"/>
              </a:spcBef>
              <a:buSzTx/>
              <a:buNone/>
              <a:defRPr sz="2000"/>
            </a:lvl3pPr>
            <a:lvl4pPr marL="0" indent="0">
              <a:spcBef>
                <a:spcPts val="400"/>
              </a:spcBef>
              <a:buSzTx/>
              <a:buNone/>
              <a:defRPr sz="2000"/>
            </a:lvl4pPr>
            <a:lvl5pPr marL="0" indent="0">
              <a:spcBef>
                <a:spcPts val="400"/>
              </a:spcBef>
              <a:buSz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0743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1.jpeg" descr="C:\Users\mary.mackirdy\Documents\Maths hubs website\maths_hubs_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112" y="74613"/>
            <a:ext cx="2782890" cy="90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0"/>
            <a:ext cx="1916116" cy="982663"/>
          </a:xfrm>
          <a:prstGeom prst="rect">
            <a:avLst/>
          </a:prstGeom>
          <a:ln w="12700">
            <a:miter lim="400000"/>
          </a:ln>
        </p:spPr>
      </p:pic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sz="half" idx="1"/>
          </p:nvPr>
        </p:nvSpPr>
        <p:spPr>
          <a:xfrm>
            <a:off x="762000" y="1827213"/>
            <a:ext cx="3884613" cy="411480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8" indent="-320038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" name="Shape 4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7027342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1.jpeg" descr="C:\Users\mary.mackirdy\Documents\Maths hubs website\maths_hubs_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112" y="74613"/>
            <a:ext cx="2782890" cy="90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56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75" y="0"/>
            <a:ext cx="1914525" cy="982663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xfrm>
            <a:off x="467543" y="967068"/>
            <a:ext cx="8280922" cy="79209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sz="quarter" idx="1"/>
          </p:nvPr>
        </p:nvSpPr>
        <p:spPr>
          <a:xfrm>
            <a:off x="467543" y="1700808"/>
            <a:ext cx="4040190" cy="71177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defRPr sz="2400" b="1"/>
            </a:lvl1pPr>
            <a:lvl2pPr marL="0" indent="0">
              <a:spcBef>
                <a:spcPts val="500"/>
              </a:spcBef>
              <a:buSzTx/>
              <a:buNone/>
              <a:defRPr sz="2400" b="1"/>
            </a:lvl2pPr>
            <a:lvl3pPr marL="0" indent="0">
              <a:spcBef>
                <a:spcPts val="500"/>
              </a:spcBef>
              <a:buSzTx/>
              <a:buNone/>
              <a:defRPr sz="2400" b="1"/>
            </a:lvl3pPr>
            <a:lvl4pPr marL="0" indent="0">
              <a:spcBef>
                <a:spcPts val="500"/>
              </a:spcBef>
              <a:buSzTx/>
              <a:buNone/>
              <a:defRPr sz="2400" b="1"/>
            </a:lvl4pPr>
            <a:lvl5pPr marL="0" indent="0">
              <a:spcBef>
                <a:spcPts val="500"/>
              </a:spcBef>
              <a:buSz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hape 59"/>
          <p:cNvSpPr>
            <a:spLocks noGrp="1"/>
          </p:cNvSpPr>
          <p:nvPr>
            <p:ph type="body" sz="quarter" idx="13"/>
          </p:nvPr>
        </p:nvSpPr>
        <p:spPr>
          <a:xfrm>
            <a:off x="4644006" y="1700808"/>
            <a:ext cx="4041779" cy="711773"/>
          </a:xfrm>
          <a:prstGeom prst="rect">
            <a:avLst/>
          </a:prstGeom>
        </p:spPr>
        <p:txBody>
          <a:bodyPr anchor="b"/>
          <a:lstStyle/>
          <a:p>
            <a:pPr>
              <a:buClr>
                <a:srgbClr val="00628C"/>
              </a:buClr>
              <a:buFont typeface="Arial"/>
            </a:pPr>
            <a:endParaRPr/>
          </a:p>
        </p:txBody>
      </p:sp>
      <p:sp>
        <p:nvSpPr>
          <p:cNvPr id="60" name="Shape 6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9948427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image1.jpeg" descr="C:\Users\mary.mackirdy\Documents\Maths hubs website\maths_hubs_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112" y="84138"/>
            <a:ext cx="2782890" cy="90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"/>
            <a:ext cx="1916116" cy="982663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755576" y="986813"/>
            <a:ext cx="7924801" cy="93002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0" name="Shape 7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931574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image1.jpeg" descr="C:\Users\mary.mackirdy\Documents\Maths hubs website\maths_hubs_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112" y="74613"/>
            <a:ext cx="2782890" cy="90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916116" cy="982663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Shape 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22381354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image1.jpeg" descr="C:\Users\mary.mackirdy\Documents\Maths hubs website\maths_hubs_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112" y="74613"/>
            <a:ext cx="2782890" cy="90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1914525" cy="982663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467543" y="902192"/>
            <a:ext cx="3008317" cy="864097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t>Title Text</a:t>
            </a:r>
          </a:p>
        </p:txBody>
      </p:sp>
      <p:sp>
        <p:nvSpPr>
          <p:cNvPr id="89" name="Shape 89"/>
          <p:cNvSpPr>
            <a:spLocks noGrp="1"/>
          </p:cNvSpPr>
          <p:nvPr>
            <p:ph type="body" idx="1"/>
          </p:nvPr>
        </p:nvSpPr>
        <p:spPr>
          <a:xfrm>
            <a:off x="3575050" y="908050"/>
            <a:ext cx="5111750" cy="5218113"/>
          </a:xfrm>
          <a:prstGeom prst="rect">
            <a:avLst/>
          </a:prstGeom>
        </p:spPr>
        <p:txBody>
          <a:bodyPr/>
          <a:lstStyle>
            <a:lvl4pPr marL="1737360" indent="-365760"/>
            <a:lvl5pPr marL="2194560" indent="-365760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sz="half" idx="13"/>
          </p:nvPr>
        </p:nvSpPr>
        <p:spPr>
          <a:xfrm>
            <a:off x="457198" y="1772816"/>
            <a:ext cx="3008317" cy="4353348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00628C"/>
              </a:buClr>
              <a:buFont typeface="Arial"/>
            </a:pPr>
            <a:endParaRPr/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02468229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image1.jpeg" descr="C:\Users\mary.mackirdy\Documents\Maths hubs website\maths_hubs_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400" y="188912"/>
            <a:ext cx="2782891" cy="90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450"/>
            <a:ext cx="1916116" cy="984250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Shape 100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3" cy="42617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t>Title Text</a:t>
            </a:r>
          </a:p>
        </p:txBody>
      </p:sp>
      <p:sp>
        <p:nvSpPr>
          <p:cNvPr id="101" name="Shape 101"/>
          <p:cNvSpPr>
            <a:spLocks noGrp="1"/>
          </p:cNvSpPr>
          <p:nvPr>
            <p:ph type="pic" sz="half" idx="13"/>
          </p:nvPr>
        </p:nvSpPr>
        <p:spPr>
          <a:xfrm>
            <a:off x="1792288" y="1027913"/>
            <a:ext cx="5486403" cy="391325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3" cy="80486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defRPr sz="1400"/>
            </a:lvl1pPr>
            <a:lvl2pPr marL="0" indent="0">
              <a:spcBef>
                <a:spcPts val="300"/>
              </a:spcBef>
              <a:buSzTx/>
              <a:buNone/>
              <a:defRPr sz="1400"/>
            </a:lvl2pPr>
            <a:lvl3pPr marL="0" indent="0">
              <a:spcBef>
                <a:spcPts val="300"/>
              </a:spcBef>
              <a:buSzTx/>
              <a:buNone/>
              <a:defRPr sz="1400"/>
            </a:lvl3pPr>
            <a:lvl4pPr marL="0" indent="0">
              <a:spcBef>
                <a:spcPts val="300"/>
              </a:spcBef>
              <a:buSzTx/>
              <a:buNone/>
              <a:defRPr sz="1400"/>
            </a:lvl4pPr>
            <a:lvl5pPr marL="0" indent="0">
              <a:spcBef>
                <a:spcPts val="300"/>
              </a:spcBef>
              <a:buSz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8103408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image1.jpeg" descr="C:\Users\mary.mackirdy\Documents\Maths hubs website\maths_hubs_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325" y="87313"/>
            <a:ext cx="2782891" cy="90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0"/>
            <a:ext cx="1916116" cy="982663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Shape 11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3" name="Shape 11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4" name="Shape 1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176733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/>
          </p:cNvSpPr>
          <p:nvPr>
            <p:ph type="body" sz="quarter" idx="1"/>
          </p:nvPr>
        </p:nvSpPr>
        <p:spPr>
          <a:xfrm>
            <a:off x="1" y="0"/>
            <a:ext cx="9144001" cy="630001"/>
          </a:xfrm>
          <a:prstGeom prst="rect">
            <a:avLst/>
          </a:prstGeom>
          <a:solidFill>
            <a:srgbClr val="82CBDD"/>
          </a:solidFill>
        </p:spPr>
        <p:txBody>
          <a:bodyPr anchor="ctr"/>
          <a:lstStyle>
            <a:lvl1pPr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1pPr>
            <a:lvl2pPr marL="790575" indent="-333375"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2pPr>
            <a:lvl3pPr marL="1234438" indent="-320038"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3pPr>
            <a:lvl4pPr marL="1708484" indent="-336883"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4pPr>
            <a:lvl5pPr marL="2165684" indent="-336884"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2" name="Shape 122"/>
          <p:cNvSpPr>
            <a:spLocks noGrp="1"/>
          </p:cNvSpPr>
          <p:nvPr>
            <p:ph type="sldNum" sz="quarter" idx="2"/>
          </p:nvPr>
        </p:nvSpPr>
        <p:spPr>
          <a:xfrm>
            <a:off x="6279548" y="6092100"/>
            <a:ext cx="273653" cy="2642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165823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089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21012" y="90368"/>
            <a:ext cx="2508239" cy="81835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755576" y="692694"/>
            <a:ext cx="7924801" cy="1143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762000" y="1827213"/>
            <a:ext cx="7921625" cy="4114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>
            <a:spLocks noGrp="1"/>
          </p:cNvSpPr>
          <p:nvPr>
            <p:ph type="sldNum" sz="quarter" idx="2"/>
          </p:nvPr>
        </p:nvSpPr>
        <p:spPr>
          <a:xfrm>
            <a:off x="8413149" y="6441350"/>
            <a:ext cx="273652" cy="26425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b">
            <a:spAutoFit/>
          </a:bodyPr>
          <a:lstStyle>
            <a:lvl1pPr algn="r">
              <a:spcBef>
                <a:spcPts val="0"/>
              </a:spcBef>
              <a:buClrTx/>
              <a:buSzTx/>
              <a:buFontTx/>
              <a:buNone/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8508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628C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628C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628C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628C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628C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628C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628C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628C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628C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●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756610" marR="0" indent="-38501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●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213810" marR="0" indent="-38501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●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671010" marR="0" indent="-38501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●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128210" marR="0" indent="-38501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●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585409" marR="0" indent="-38501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●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042609" marR="0" indent="-38500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●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45720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Tx/>
        <a:buChar char="●"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91440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Tx/>
        <a:buChar char="●"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137160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Tx/>
        <a:buChar char="●"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182880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Tx/>
        <a:buChar char="●"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UKS2 Number, Addition and Subtraction</a:t>
            </a:r>
          </a:p>
          <a:p>
            <a:pPr eaLnBrk="1" hangingPunct="1"/>
            <a:r>
              <a:rPr lang="en-US" altLang="en-US" dirty="0"/>
              <a:t>Lesson 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194" name="Shape 194"/>
          <p:cNvSpPr/>
          <p:nvPr/>
        </p:nvSpPr>
        <p:spPr>
          <a:xfrm>
            <a:off x="3320820" y="3601604"/>
            <a:ext cx="250235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 b="1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35 + 10 = 30 + 15</a:t>
            </a:r>
          </a:p>
        </p:txBody>
      </p:sp>
      <p:sp>
        <p:nvSpPr>
          <p:cNvPr id="195" name="Shape 195"/>
          <p:cNvSpPr/>
          <p:nvPr/>
        </p:nvSpPr>
        <p:spPr>
          <a:xfrm>
            <a:off x="1851290" y="1272981"/>
            <a:ext cx="5258808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marL="342900" indent="-342900">
              <a:spcBef>
                <a:spcPts val="700"/>
              </a:spcBef>
              <a:buSzTx/>
              <a:buNone/>
              <a:defRPr sz="2400"/>
            </a:lvl1pPr>
          </a:lstStyle>
          <a:p>
            <a:pPr marL="342900" marR="0" lvl="0" indent="-342900" algn="l" defTabSz="914400" rtl="0" eaLnBrk="1" fontAlgn="auto" latinLnBrk="0" hangingPunc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35 + 10 has the same sum as 30 + 15</a:t>
            </a:r>
          </a:p>
        </p:txBody>
      </p:sp>
      <p:sp>
        <p:nvSpPr>
          <p:cNvPr id="196" name="Shape 196"/>
          <p:cNvSpPr/>
          <p:nvPr/>
        </p:nvSpPr>
        <p:spPr>
          <a:xfrm>
            <a:off x="2393176" y="2437290"/>
            <a:ext cx="4388377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marL="342900" indent="-342900">
              <a:spcBef>
                <a:spcPts val="700"/>
              </a:spcBef>
              <a:buSzTx/>
              <a:buNone/>
              <a:defRPr sz="2400"/>
            </a:lvl1pPr>
          </a:lstStyle>
          <a:p>
            <a:pPr marL="342900" marR="0" lvl="0" indent="-342900" algn="l" defTabSz="914400" rtl="0" eaLnBrk="1" fontAlgn="auto" latinLnBrk="0" hangingPunc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35 + 10 is equivalent to 30 + 15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pic>
        <p:nvPicPr>
          <p:cNvPr id="201" name="image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623" y="3067418"/>
            <a:ext cx="627348" cy="41823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image1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020" y="2484446"/>
            <a:ext cx="3086500" cy="2314876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Shape 203"/>
          <p:cNvSpPr/>
          <p:nvPr/>
        </p:nvSpPr>
        <p:spPr>
          <a:xfrm>
            <a:off x="1157543" y="3180219"/>
            <a:ext cx="1078738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4,960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204" name="Shape 204"/>
          <p:cNvSpPr/>
          <p:nvPr/>
        </p:nvSpPr>
        <p:spPr>
          <a:xfrm>
            <a:off x="2875265" y="3180219"/>
            <a:ext cx="107873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5,040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205" name="Shape 205"/>
          <p:cNvSpPr/>
          <p:nvPr/>
        </p:nvSpPr>
        <p:spPr>
          <a:xfrm>
            <a:off x="2134996" y="981592"/>
            <a:ext cx="824540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340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206" name="Shape 206"/>
          <p:cNvSpPr/>
          <p:nvPr/>
        </p:nvSpPr>
        <p:spPr>
          <a:xfrm>
            <a:off x="4383139" y="3517979"/>
            <a:ext cx="87536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− 340</a:t>
            </a:r>
          </a:p>
        </p:txBody>
      </p:sp>
      <p:sp>
        <p:nvSpPr>
          <p:cNvPr id="207" name="Shape 207"/>
          <p:cNvSpPr/>
          <p:nvPr/>
        </p:nvSpPr>
        <p:spPr>
          <a:xfrm>
            <a:off x="6706444" y="3517979"/>
            <a:ext cx="87536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+ 340</a:t>
            </a:r>
          </a:p>
        </p:txBody>
      </p:sp>
      <p:grpSp>
        <p:nvGrpSpPr>
          <p:cNvPr id="213" name="Group 213"/>
          <p:cNvGrpSpPr/>
          <p:nvPr/>
        </p:nvGrpSpPr>
        <p:grpSpPr>
          <a:xfrm>
            <a:off x="4848504" y="4551509"/>
            <a:ext cx="3717447" cy="459737"/>
            <a:chOff x="0" y="0"/>
            <a:chExt cx="3717445" cy="459735"/>
          </a:xfrm>
        </p:grpSpPr>
        <p:sp>
          <p:nvSpPr>
            <p:cNvPr id="208" name="Shape 208"/>
            <p:cNvSpPr/>
            <p:nvPr/>
          </p:nvSpPr>
          <p:spPr>
            <a:xfrm>
              <a:off x="983824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</a:t>
              </a:r>
            </a:p>
          </p:txBody>
        </p:sp>
        <p:sp>
          <p:nvSpPr>
            <p:cNvPr id="209" name="Shape 209"/>
            <p:cNvSpPr/>
            <p:nvPr/>
          </p:nvSpPr>
          <p:spPr>
            <a:xfrm>
              <a:off x="2681049" y="-1"/>
              <a:ext cx="103639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10,000</a:t>
              </a:r>
            </a:p>
          </p:txBody>
        </p:sp>
        <p:sp>
          <p:nvSpPr>
            <p:cNvPr id="210" name="Shape 210"/>
            <p:cNvSpPr/>
            <p:nvPr/>
          </p:nvSpPr>
          <p:spPr>
            <a:xfrm>
              <a:off x="1382904" y="-1"/>
              <a:ext cx="86688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5,040</a:t>
              </a:r>
            </a:p>
          </p:txBody>
        </p:sp>
        <p:sp>
          <p:nvSpPr>
            <p:cNvPr id="211" name="Shape 211"/>
            <p:cNvSpPr/>
            <p:nvPr/>
          </p:nvSpPr>
          <p:spPr>
            <a:xfrm>
              <a:off x="-1" y="-1"/>
              <a:ext cx="86688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4,960</a:t>
              </a:r>
            </a:p>
          </p:txBody>
        </p:sp>
        <p:sp>
          <p:nvSpPr>
            <p:cNvPr id="212" name="Shape 212"/>
            <p:cNvSpPr/>
            <p:nvPr/>
          </p:nvSpPr>
          <p:spPr>
            <a:xfrm>
              <a:off x="2366728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=</a:t>
              </a:r>
            </a:p>
          </p:txBody>
        </p:sp>
      </p:grpSp>
      <p:grpSp>
        <p:nvGrpSpPr>
          <p:cNvPr id="219" name="Group 219"/>
          <p:cNvGrpSpPr/>
          <p:nvPr/>
        </p:nvGrpSpPr>
        <p:grpSpPr>
          <a:xfrm>
            <a:off x="4848505" y="2484445"/>
            <a:ext cx="3727064" cy="459736"/>
            <a:chOff x="0" y="-1"/>
            <a:chExt cx="3727063" cy="459735"/>
          </a:xfrm>
        </p:grpSpPr>
        <p:sp>
          <p:nvSpPr>
            <p:cNvPr id="214" name="Shape 214"/>
            <p:cNvSpPr/>
            <p:nvPr/>
          </p:nvSpPr>
          <p:spPr>
            <a:xfrm>
              <a:off x="-1" y="-2"/>
              <a:ext cx="86688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5,300</a:t>
              </a:r>
            </a:p>
          </p:txBody>
        </p:sp>
        <p:sp>
          <p:nvSpPr>
            <p:cNvPr id="215" name="Shape 215"/>
            <p:cNvSpPr/>
            <p:nvPr/>
          </p:nvSpPr>
          <p:spPr>
            <a:xfrm>
              <a:off x="1387712" y="-2"/>
              <a:ext cx="86688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4,700</a:t>
              </a:r>
            </a:p>
          </p:txBody>
        </p:sp>
        <p:sp>
          <p:nvSpPr>
            <p:cNvPr id="216" name="Shape 216"/>
            <p:cNvSpPr/>
            <p:nvPr/>
          </p:nvSpPr>
          <p:spPr>
            <a:xfrm>
              <a:off x="2690667" y="-2"/>
              <a:ext cx="103639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10,000</a:t>
              </a:r>
            </a:p>
          </p:txBody>
        </p:sp>
        <p:sp>
          <p:nvSpPr>
            <p:cNvPr id="217" name="Shape 217"/>
            <p:cNvSpPr/>
            <p:nvPr/>
          </p:nvSpPr>
          <p:spPr>
            <a:xfrm>
              <a:off x="2369132" y="-2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=</a:t>
              </a:r>
            </a:p>
          </p:txBody>
        </p:sp>
        <p:sp>
          <p:nvSpPr>
            <p:cNvPr id="218" name="Shape 218"/>
            <p:cNvSpPr/>
            <p:nvPr/>
          </p:nvSpPr>
          <p:spPr>
            <a:xfrm>
              <a:off x="986228" y="-2"/>
              <a:ext cx="28213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</a:t>
              </a:r>
            </a:p>
          </p:txBody>
        </p:sp>
      </p:grpSp>
      <p:pic>
        <p:nvPicPr>
          <p:cNvPr id="220" name="image8.png" descr="A close up of a logo  Description generated with high confidenc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8224" y="3053376"/>
            <a:ext cx="194530" cy="13908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image8.png" descr="A close up of a logo  Description generated with high confidenc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4683" y="3053376"/>
            <a:ext cx="194530" cy="1390874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Shape 222"/>
          <p:cNvSpPr/>
          <p:nvPr/>
        </p:nvSpPr>
        <p:spPr>
          <a:xfrm>
            <a:off x="1157543" y="3182634"/>
            <a:ext cx="1078738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5,300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223" name="Shape 223"/>
          <p:cNvSpPr/>
          <p:nvPr/>
        </p:nvSpPr>
        <p:spPr>
          <a:xfrm>
            <a:off x="2875265" y="3180219"/>
            <a:ext cx="107873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4,700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224" name="Shape 224"/>
          <p:cNvSpPr/>
          <p:nvPr/>
        </p:nvSpPr>
        <p:spPr>
          <a:xfrm>
            <a:off x="1923139" y="4127946"/>
            <a:ext cx="124825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10,000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225" name="Shape 225"/>
          <p:cNvSpPr/>
          <p:nvPr/>
        </p:nvSpPr>
        <p:spPr>
          <a:xfrm>
            <a:off x="557824" y="5585039"/>
            <a:ext cx="5148200" cy="923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I have subtracted 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340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 from one addend, </a:t>
            </a:r>
            <a:b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</a:b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so I need to add 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340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 to the other addend to keep</a:t>
            </a:r>
            <a:b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</a:b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the sum the same.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xit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5" dur="500" fill="hold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-1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9374 -0.032756 0.009981 -0.064587 0.010588 -0.096358 C 0.011196 -0.128130 0.011803 -0.159842 0.021178 -0.192362 C 0.032978 -0.236342 0.075868 -0.262272 0.104688 -0.262502 C 0.132978 -0.262972 0.179858 -0.239122 0.191488 -0.194912 C 0.201038 -0.162622 0.203426 -0.150817 0.204728 -0.138808 C 0.206031 -0.126800 0.206248 -0.114587 0.211458 -0.081482" pathEditMode="relative">
                                      <p:cBhvr>
                                        <p:cTn id="19" dur="2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9" presetClass="entr" fill="hold" grpId="0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xit" fill="hold" grpId="0" nodeType="afterEffect">
                                  <p:stCondLst>
                                    <p:cond delay="2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6" dur="250" fill="hold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9" presetClass="exit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0" dur="500" fill="hold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 animBg="1" advAuto="0"/>
      <p:bldP spid="203" grpId="0" animBg="1" advAuto="0"/>
      <p:bldP spid="204" grpId="0" animBg="1" advAuto="0"/>
      <p:bldP spid="205" grpId="0" animBg="1" advAuto="0"/>
      <p:bldP spid="205" grpId="1" animBg="1" advAuto="0"/>
      <p:bldP spid="206" grpId="0" animBg="1" advAuto="0"/>
      <p:bldP spid="207" grpId="0" animBg="1" advAuto="0"/>
      <p:bldP spid="213" grpId="0" animBg="1" advAuto="0"/>
      <p:bldP spid="219" grpId="0" animBg="1" advAuto="0"/>
      <p:bldP spid="220" grpId="0" animBg="1" advAuto="0"/>
      <p:bldP spid="221" grpId="0" animBg="1" advAuto="0"/>
      <p:bldP spid="222" grpId="0" animBg="1" advAuto="0"/>
      <p:bldP spid="223" grpId="0" animBg="1" advAuto="0"/>
      <p:bldP spid="225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230" name="Shape 230"/>
          <p:cNvSpPr/>
          <p:nvPr/>
        </p:nvSpPr>
        <p:spPr>
          <a:xfrm>
            <a:off x="2473393" y="3601604"/>
            <a:ext cx="4197208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 b="1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5,300 + 4,700 = 4,960 + 5,040</a:t>
            </a:r>
          </a:p>
        </p:txBody>
      </p:sp>
      <p:sp>
        <p:nvSpPr>
          <p:cNvPr id="231" name="Shape 231"/>
          <p:cNvSpPr/>
          <p:nvPr/>
        </p:nvSpPr>
        <p:spPr>
          <a:xfrm>
            <a:off x="1113923" y="1272981"/>
            <a:ext cx="6970815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marL="342900" indent="-342900">
              <a:spcBef>
                <a:spcPts val="700"/>
              </a:spcBef>
              <a:buSzTx/>
              <a:buNone/>
              <a:defRPr sz="2400"/>
            </a:lvl1pPr>
          </a:lstStyle>
          <a:p>
            <a:pPr marL="342900" marR="0" lvl="0" indent="-342900" algn="l" defTabSz="914400" rtl="0" eaLnBrk="1" fontAlgn="auto" latinLnBrk="0" hangingPunc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5,300 + 4,700 has the same sum as 4,960 + 5,040</a:t>
            </a:r>
          </a:p>
        </p:txBody>
      </p:sp>
      <p:sp>
        <p:nvSpPr>
          <p:cNvPr id="232" name="Shape 232"/>
          <p:cNvSpPr/>
          <p:nvPr/>
        </p:nvSpPr>
        <p:spPr>
          <a:xfrm>
            <a:off x="1545746" y="2437290"/>
            <a:ext cx="6100384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marL="342900" indent="-342900">
              <a:spcBef>
                <a:spcPts val="700"/>
              </a:spcBef>
              <a:buSzTx/>
              <a:buNone/>
              <a:defRPr sz="2400"/>
            </a:lvl1pPr>
          </a:lstStyle>
          <a:p>
            <a:pPr marL="342900" marR="0" lvl="0" indent="-342900" algn="l" defTabSz="914400" rtl="0" eaLnBrk="1" fontAlgn="auto" latinLnBrk="0" hangingPunc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5,300 + 4,700 is equivalent to 4,960 + 5,040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pic>
        <p:nvPicPr>
          <p:cNvPr id="237" name="image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623" y="3067418"/>
            <a:ext cx="627348" cy="41823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8" name="image1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020" y="2484446"/>
            <a:ext cx="3086500" cy="2314876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hape 239"/>
          <p:cNvSpPr/>
          <p:nvPr/>
        </p:nvSpPr>
        <p:spPr>
          <a:xfrm>
            <a:off x="1166103" y="3180219"/>
            <a:ext cx="1061622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4.96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kg</a:t>
            </a:r>
          </a:p>
        </p:txBody>
      </p:sp>
      <p:sp>
        <p:nvSpPr>
          <p:cNvPr id="240" name="Shape 240"/>
          <p:cNvSpPr/>
          <p:nvPr/>
        </p:nvSpPr>
        <p:spPr>
          <a:xfrm>
            <a:off x="2883823" y="3180219"/>
            <a:ext cx="1061623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5.04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kg</a:t>
            </a:r>
          </a:p>
        </p:txBody>
      </p:sp>
      <p:sp>
        <p:nvSpPr>
          <p:cNvPr id="241" name="Shape 241"/>
          <p:cNvSpPr/>
          <p:nvPr/>
        </p:nvSpPr>
        <p:spPr>
          <a:xfrm>
            <a:off x="2016456" y="981592"/>
            <a:ext cx="1061623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0.34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kg</a:t>
            </a:r>
          </a:p>
        </p:txBody>
      </p:sp>
      <p:sp>
        <p:nvSpPr>
          <p:cNvPr id="242" name="Shape 242"/>
          <p:cNvSpPr/>
          <p:nvPr/>
        </p:nvSpPr>
        <p:spPr>
          <a:xfrm>
            <a:off x="1250859" y="3182634"/>
            <a:ext cx="89210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5.3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kg</a:t>
            </a:r>
          </a:p>
        </p:txBody>
      </p:sp>
      <p:sp>
        <p:nvSpPr>
          <p:cNvPr id="243" name="Shape 243"/>
          <p:cNvSpPr/>
          <p:nvPr/>
        </p:nvSpPr>
        <p:spPr>
          <a:xfrm>
            <a:off x="2968581" y="3180219"/>
            <a:ext cx="89210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4.7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kg</a:t>
            </a:r>
          </a:p>
        </p:txBody>
      </p:sp>
      <p:sp>
        <p:nvSpPr>
          <p:cNvPr id="244" name="Shape 244"/>
          <p:cNvSpPr/>
          <p:nvPr/>
        </p:nvSpPr>
        <p:spPr>
          <a:xfrm>
            <a:off x="4357580" y="2244995"/>
            <a:ext cx="96004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− 0.34</a:t>
            </a:r>
          </a:p>
        </p:txBody>
      </p:sp>
      <p:sp>
        <p:nvSpPr>
          <p:cNvPr id="245" name="Shape 245"/>
          <p:cNvSpPr/>
          <p:nvPr/>
        </p:nvSpPr>
        <p:spPr>
          <a:xfrm>
            <a:off x="6731006" y="2244995"/>
            <a:ext cx="96004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+ 0.34</a:t>
            </a:r>
          </a:p>
        </p:txBody>
      </p:sp>
      <p:grpSp>
        <p:nvGrpSpPr>
          <p:cNvPr id="251" name="Group 251"/>
          <p:cNvGrpSpPr/>
          <p:nvPr/>
        </p:nvGrpSpPr>
        <p:grpSpPr>
          <a:xfrm>
            <a:off x="4968728" y="3278525"/>
            <a:ext cx="3336070" cy="459737"/>
            <a:chOff x="0" y="0"/>
            <a:chExt cx="3336069" cy="459735"/>
          </a:xfrm>
        </p:grpSpPr>
        <p:sp>
          <p:nvSpPr>
            <p:cNvPr id="246" name="Shape 246"/>
            <p:cNvSpPr/>
            <p:nvPr/>
          </p:nvSpPr>
          <p:spPr>
            <a:xfrm>
              <a:off x="899065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</a:t>
              </a:r>
            </a:p>
          </p:txBody>
        </p:sp>
        <p:sp>
          <p:nvSpPr>
            <p:cNvPr id="247" name="Shape 247"/>
            <p:cNvSpPr/>
            <p:nvPr/>
          </p:nvSpPr>
          <p:spPr>
            <a:xfrm>
              <a:off x="2892902" y="-1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10</a:t>
              </a:r>
            </a:p>
          </p:txBody>
        </p:sp>
        <p:sp>
          <p:nvSpPr>
            <p:cNvPr id="248" name="Shape 248"/>
            <p:cNvSpPr/>
            <p:nvPr/>
          </p:nvSpPr>
          <p:spPr>
            <a:xfrm>
              <a:off x="1382903" y="-1"/>
              <a:ext cx="69736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5.04</a:t>
              </a:r>
            </a:p>
          </p:txBody>
        </p:sp>
        <p:sp>
          <p:nvSpPr>
            <p:cNvPr id="249" name="Shape 249"/>
            <p:cNvSpPr/>
            <p:nvPr/>
          </p:nvSpPr>
          <p:spPr>
            <a:xfrm>
              <a:off x="0" y="-1"/>
              <a:ext cx="69736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4.96</a:t>
              </a:r>
            </a:p>
          </p:txBody>
        </p:sp>
        <p:sp>
          <p:nvSpPr>
            <p:cNvPr id="250" name="Shape 250"/>
            <p:cNvSpPr/>
            <p:nvPr/>
          </p:nvSpPr>
          <p:spPr>
            <a:xfrm>
              <a:off x="2281967" y="-1"/>
              <a:ext cx="28213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=</a:t>
              </a:r>
            </a:p>
          </p:txBody>
        </p:sp>
      </p:grpSp>
      <p:grpSp>
        <p:nvGrpSpPr>
          <p:cNvPr id="257" name="Group 257"/>
          <p:cNvGrpSpPr/>
          <p:nvPr/>
        </p:nvGrpSpPr>
        <p:grpSpPr>
          <a:xfrm>
            <a:off x="5053482" y="1211461"/>
            <a:ext cx="3260933" cy="459736"/>
            <a:chOff x="0" y="-1"/>
            <a:chExt cx="3260932" cy="459735"/>
          </a:xfrm>
        </p:grpSpPr>
        <p:sp>
          <p:nvSpPr>
            <p:cNvPr id="252" name="Shape 252"/>
            <p:cNvSpPr/>
            <p:nvPr/>
          </p:nvSpPr>
          <p:spPr>
            <a:xfrm>
              <a:off x="-1" y="-2"/>
              <a:ext cx="527850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5.3</a:t>
              </a:r>
            </a:p>
          </p:txBody>
        </p:sp>
        <p:sp>
          <p:nvSpPr>
            <p:cNvPr id="253" name="Shape 253"/>
            <p:cNvSpPr/>
            <p:nvPr/>
          </p:nvSpPr>
          <p:spPr>
            <a:xfrm>
              <a:off x="1387711" y="-2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4.7</a:t>
              </a:r>
            </a:p>
          </p:txBody>
        </p:sp>
        <p:sp>
          <p:nvSpPr>
            <p:cNvPr id="254" name="Shape 254"/>
            <p:cNvSpPr/>
            <p:nvPr/>
          </p:nvSpPr>
          <p:spPr>
            <a:xfrm>
              <a:off x="2817764" y="-2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10</a:t>
              </a:r>
            </a:p>
          </p:txBody>
        </p:sp>
        <p:sp>
          <p:nvSpPr>
            <p:cNvPr id="255" name="Shape 255"/>
            <p:cNvSpPr/>
            <p:nvPr/>
          </p:nvSpPr>
          <p:spPr>
            <a:xfrm>
              <a:off x="2199615" y="-2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=</a:t>
              </a:r>
            </a:p>
          </p:txBody>
        </p:sp>
        <p:sp>
          <p:nvSpPr>
            <p:cNvPr id="256" name="Shape 256"/>
            <p:cNvSpPr/>
            <p:nvPr/>
          </p:nvSpPr>
          <p:spPr>
            <a:xfrm>
              <a:off x="816712" y="-2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</a:t>
              </a:r>
            </a:p>
          </p:txBody>
        </p:sp>
      </p:grpSp>
      <p:pic>
        <p:nvPicPr>
          <p:cNvPr id="258" name="image8.png" descr="A close up of a logo  Description generated with high confidenc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3687" y="1780392"/>
            <a:ext cx="194530" cy="13908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" name="image8.png" descr="A close up of a logo  Description generated with high confidenc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0146" y="1780392"/>
            <a:ext cx="194530" cy="1390874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Shape 260"/>
          <p:cNvSpPr/>
          <p:nvPr/>
        </p:nvSpPr>
        <p:spPr>
          <a:xfrm>
            <a:off x="4678235" y="4244247"/>
            <a:ext cx="363761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So 5.3 + 4.7 = 4.96 + 5.04</a:t>
            </a:r>
          </a:p>
        </p:txBody>
      </p:sp>
      <p:sp>
        <p:nvSpPr>
          <p:cNvPr id="261" name="Shape 261"/>
          <p:cNvSpPr/>
          <p:nvPr/>
        </p:nvSpPr>
        <p:spPr>
          <a:xfrm>
            <a:off x="2143555" y="4127946"/>
            <a:ext cx="80742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10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kg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xit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5" dur="500" fill="hold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-1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9374 -0.032756 0.009981 -0.064587 0.010588 -0.096358 C 0.011196 -0.128130 0.011803 -0.159842 0.021178 -0.192362 C 0.032978 -0.236342 0.075868 -0.262272 0.104688 -0.262502 C 0.132978 -0.262972 0.179858 -0.239122 0.191488 -0.194912 C 0.201038 -0.162622 0.203426 -0.150817 0.204728 -0.138808 C 0.206031 -0.126800 0.206248 -0.114587 0.211458 -0.081482" pathEditMode="relative">
                                      <p:cBhvr>
                                        <p:cTn id="19" dur="2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9" presetClass="entr" fill="hold" grpId="0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xit" fill="hold" grpId="0" nodeType="afterEffect">
                                  <p:stCondLst>
                                    <p:cond delay="2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6" dur="250" fill="hold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9" presetClass="exit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0" dur="500" fill="hold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" grpId="0" animBg="1" advAuto="0"/>
      <p:bldP spid="239" grpId="0" animBg="1" advAuto="0"/>
      <p:bldP spid="240" grpId="0" animBg="1" advAuto="0"/>
      <p:bldP spid="241" grpId="0" animBg="1" advAuto="0"/>
      <p:bldP spid="241" grpId="1" animBg="1" advAuto="0"/>
      <p:bldP spid="242" grpId="0" animBg="1" advAuto="0"/>
      <p:bldP spid="243" grpId="0" animBg="1" advAuto="0"/>
      <p:bldP spid="244" grpId="0" animBg="1" advAuto="0"/>
      <p:bldP spid="245" grpId="0" animBg="1" advAuto="0"/>
      <p:bldP spid="251" grpId="0" animBg="1" advAuto="0"/>
      <p:bldP spid="257" grpId="0" animBg="1" advAuto="0"/>
      <p:bldP spid="258" grpId="0" animBg="1" advAuto="0"/>
      <p:bldP spid="259" grpId="0" animBg="1" advAuto="0"/>
      <p:bldP spid="260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EB27A1-DF2A-4AD5-8EFD-700FFF6009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110"/>
          <a:stretch/>
        </p:blipFill>
        <p:spPr>
          <a:xfrm>
            <a:off x="205052" y="2208067"/>
            <a:ext cx="3970054" cy="21509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A96245-ED0C-47CB-84C0-064AEF4A3F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0492" y="2208067"/>
            <a:ext cx="4169852" cy="2704910"/>
          </a:xfrm>
          <a:prstGeom prst="rect">
            <a:avLst/>
          </a:prstGeom>
        </p:spPr>
      </p:pic>
      <p:sp>
        <p:nvSpPr>
          <p:cNvPr id="31" name="Shape 230">
            <a:extLst>
              <a:ext uri="{FF2B5EF4-FFF2-40B4-BE49-F238E27FC236}">
                <a16:creationId xmlns:a16="http://schemas.microsoft.com/office/drawing/2014/main" id="{4FFA6869-52F0-4AE5-8E77-FBF965219D76}"/>
              </a:ext>
            </a:extLst>
          </p:cNvPr>
          <p:cNvSpPr/>
          <p:nvPr/>
        </p:nvSpPr>
        <p:spPr>
          <a:xfrm>
            <a:off x="1912557" y="4358986"/>
            <a:ext cx="2325313" cy="276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 b="1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So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5,300 + 4,700 = 4,960 + 5,040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4795307-251A-483F-A710-F7ED808A2AF8}"/>
              </a:ext>
            </a:extLst>
          </p:cNvPr>
          <p:cNvSpPr/>
          <p:nvPr/>
        </p:nvSpPr>
        <p:spPr>
          <a:xfrm>
            <a:off x="2369127" y="883227"/>
            <a:ext cx="3231573" cy="1004526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hangingPunct="0">
              <a:spcBef>
                <a:spcPts val="600"/>
              </a:spcBef>
              <a:buClr>
                <a:srgbClr val="00628C"/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+mj-lt"/>
                <a:sym typeface="Arial"/>
              </a:rPr>
              <a:t>What’s the same? What’s different?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5A5BAB-271E-42BA-813C-DA8D3FC25A18}"/>
              </a:ext>
            </a:extLst>
          </p:cNvPr>
          <p:cNvSpPr txBox="1"/>
          <p:nvPr/>
        </p:nvSpPr>
        <p:spPr>
          <a:xfrm>
            <a:off x="914399" y="5382491"/>
            <a:ext cx="5652655" cy="4770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28C"/>
              </a:buClr>
              <a:buSzPct val="100000"/>
              <a:tabLst/>
            </a:pPr>
            <a:r>
              <a:rPr kumimoji="0" lang="en-GB" sz="20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5300g + 4700g = 5.3kg + 4.7kg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4871622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266" name="Shape 266"/>
          <p:cNvSpPr/>
          <p:nvPr/>
        </p:nvSpPr>
        <p:spPr>
          <a:xfrm>
            <a:off x="2638912" y="1979944"/>
            <a:ext cx="960048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+ 0.24</a:t>
            </a:r>
          </a:p>
        </p:txBody>
      </p:sp>
      <p:grpSp>
        <p:nvGrpSpPr>
          <p:cNvPr id="271" name="Group 271"/>
          <p:cNvGrpSpPr/>
          <p:nvPr/>
        </p:nvGrpSpPr>
        <p:grpSpPr>
          <a:xfrm>
            <a:off x="708247" y="3081937"/>
            <a:ext cx="3336070" cy="459737"/>
            <a:chOff x="0" y="-1"/>
            <a:chExt cx="3336069" cy="459735"/>
          </a:xfrm>
        </p:grpSpPr>
        <p:sp>
          <p:nvSpPr>
            <p:cNvPr id="267" name="Shape 267"/>
            <p:cNvSpPr/>
            <p:nvPr/>
          </p:nvSpPr>
          <p:spPr>
            <a:xfrm>
              <a:off x="899065" y="-2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</a:t>
              </a:r>
            </a:p>
          </p:txBody>
        </p:sp>
        <p:sp>
          <p:nvSpPr>
            <p:cNvPr id="268" name="Shape 268"/>
            <p:cNvSpPr/>
            <p:nvPr/>
          </p:nvSpPr>
          <p:spPr>
            <a:xfrm>
              <a:off x="2892902" y="-2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10</a:t>
              </a:r>
            </a:p>
          </p:txBody>
        </p:sp>
        <p:sp>
          <p:nvSpPr>
            <p:cNvPr id="269" name="Shape 269"/>
            <p:cNvSpPr/>
            <p:nvPr/>
          </p:nvSpPr>
          <p:spPr>
            <a:xfrm>
              <a:off x="0" y="-2"/>
              <a:ext cx="69736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3.96</a:t>
              </a:r>
            </a:p>
          </p:txBody>
        </p:sp>
        <p:sp>
          <p:nvSpPr>
            <p:cNvPr id="270" name="Shape 270"/>
            <p:cNvSpPr/>
            <p:nvPr/>
          </p:nvSpPr>
          <p:spPr>
            <a:xfrm>
              <a:off x="2281967" y="-2"/>
              <a:ext cx="28213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=</a:t>
              </a:r>
            </a:p>
          </p:txBody>
        </p:sp>
      </p:grpSp>
      <p:grpSp>
        <p:nvGrpSpPr>
          <p:cNvPr id="277" name="Group 277"/>
          <p:cNvGrpSpPr/>
          <p:nvPr/>
        </p:nvGrpSpPr>
        <p:grpSpPr>
          <a:xfrm>
            <a:off x="869542" y="1091415"/>
            <a:ext cx="3260933" cy="459737"/>
            <a:chOff x="0" y="0"/>
            <a:chExt cx="3260932" cy="459735"/>
          </a:xfrm>
        </p:grpSpPr>
        <p:sp>
          <p:nvSpPr>
            <p:cNvPr id="272" name="Shape 272"/>
            <p:cNvSpPr/>
            <p:nvPr/>
          </p:nvSpPr>
          <p:spPr>
            <a:xfrm>
              <a:off x="-1" y="-1"/>
              <a:ext cx="527850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4.2</a:t>
              </a:r>
            </a:p>
          </p:txBody>
        </p:sp>
        <p:sp>
          <p:nvSpPr>
            <p:cNvPr id="273" name="Shape 273"/>
            <p:cNvSpPr/>
            <p:nvPr/>
          </p:nvSpPr>
          <p:spPr>
            <a:xfrm>
              <a:off x="1387711" y="-1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5.8</a:t>
              </a:r>
            </a:p>
          </p:txBody>
        </p:sp>
        <p:sp>
          <p:nvSpPr>
            <p:cNvPr id="274" name="Shape 274"/>
            <p:cNvSpPr/>
            <p:nvPr/>
          </p:nvSpPr>
          <p:spPr>
            <a:xfrm>
              <a:off x="2817764" y="-1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10</a:t>
              </a:r>
            </a:p>
          </p:txBody>
        </p:sp>
        <p:sp>
          <p:nvSpPr>
            <p:cNvPr id="275" name="Shape 275"/>
            <p:cNvSpPr/>
            <p:nvPr/>
          </p:nvSpPr>
          <p:spPr>
            <a:xfrm>
              <a:off x="2199615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=</a:t>
              </a:r>
            </a:p>
          </p:txBody>
        </p:sp>
        <p:sp>
          <p:nvSpPr>
            <p:cNvPr id="276" name="Shape 276"/>
            <p:cNvSpPr/>
            <p:nvPr/>
          </p:nvSpPr>
          <p:spPr>
            <a:xfrm>
              <a:off x="816712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</a:t>
              </a:r>
            </a:p>
          </p:txBody>
        </p:sp>
      </p:grpSp>
      <p:pic>
        <p:nvPicPr>
          <p:cNvPr id="278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2745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281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Shape 280"/>
          <p:cNvSpPr/>
          <p:nvPr/>
        </p:nvSpPr>
        <p:spPr>
          <a:xfrm>
            <a:off x="504615" y="5669226"/>
            <a:ext cx="2671605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4.2 + 5.8 = 3.96 + </a:t>
            </a:r>
          </a:p>
        </p:txBody>
      </p:sp>
      <p:sp>
        <p:nvSpPr>
          <p:cNvPr id="281" name="Shape 281"/>
          <p:cNvSpPr/>
          <p:nvPr/>
        </p:nvSpPr>
        <p:spPr>
          <a:xfrm>
            <a:off x="330199" y="1951776"/>
            <a:ext cx="658580" cy="475210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2" name="Shape 282"/>
          <p:cNvSpPr/>
          <p:nvPr/>
        </p:nvSpPr>
        <p:spPr>
          <a:xfrm>
            <a:off x="2230508" y="3094639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3" name="Shape 283"/>
          <p:cNvSpPr/>
          <p:nvPr/>
        </p:nvSpPr>
        <p:spPr>
          <a:xfrm>
            <a:off x="3111499" y="5681926"/>
            <a:ext cx="556661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284" name="Shape 284"/>
          <p:cNvSpPr/>
          <p:nvPr/>
        </p:nvSpPr>
        <p:spPr>
          <a:xfrm>
            <a:off x="708247" y="3816929"/>
            <a:ext cx="6525310" cy="1451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I have subtracted___ from one addend, so I need to add </a:t>
            </a: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___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 to the other addend to keep the sum the same.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sym typeface="Myriad Pro Semibold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The balanced equation is:</a:t>
            </a:r>
          </a:p>
        </p:txBody>
      </p:sp>
      <p:sp>
        <p:nvSpPr>
          <p:cNvPr id="22" name="Shape 266">
            <a:extLst>
              <a:ext uri="{FF2B5EF4-FFF2-40B4-BE49-F238E27FC236}">
                <a16:creationId xmlns:a16="http://schemas.microsoft.com/office/drawing/2014/main" id="{CA52651A-5D63-41C9-A463-F567C7AB93A0}"/>
              </a:ext>
            </a:extLst>
          </p:cNvPr>
          <p:cNvSpPr/>
          <p:nvPr/>
        </p:nvSpPr>
        <p:spPr>
          <a:xfrm>
            <a:off x="291922" y="2007250"/>
            <a:ext cx="735134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lang="en-GB" sz="2000" kern="0" dirty="0">
                <a:solidFill>
                  <a:srgbClr val="0070C0"/>
                </a:solidFill>
              </a:rPr>
              <a:t>-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0.24</a:t>
            </a:r>
          </a:p>
        </p:txBody>
      </p:sp>
      <p:sp>
        <p:nvSpPr>
          <p:cNvPr id="23" name="Shape 266">
            <a:extLst>
              <a:ext uri="{FF2B5EF4-FFF2-40B4-BE49-F238E27FC236}">
                <a16:creationId xmlns:a16="http://schemas.microsoft.com/office/drawing/2014/main" id="{227AA1AC-9D91-4FF3-94CD-302B8CC969BD}"/>
              </a:ext>
            </a:extLst>
          </p:cNvPr>
          <p:cNvSpPr/>
          <p:nvPr/>
        </p:nvSpPr>
        <p:spPr>
          <a:xfrm>
            <a:off x="2187721" y="3143121"/>
            <a:ext cx="562009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yriad Pro Semibold"/>
                <a:sym typeface="Myriad Pro Semibold"/>
              </a:rPr>
              <a:t>6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yriad Pro Semibold"/>
                <a:sym typeface="Myriad Pro Semibold"/>
              </a:rPr>
              <a:t>.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yriad Pro Semibold"/>
                <a:sym typeface="Myriad Pro Semibold"/>
              </a:rPr>
              <a:t>0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yriad Pro Semibold"/>
                <a:sym typeface="Myriad Pro Semibold"/>
              </a:rPr>
              <a:t>4</a:t>
            </a:r>
          </a:p>
        </p:txBody>
      </p:sp>
      <p:sp>
        <p:nvSpPr>
          <p:cNvPr id="25" name="Shape 266">
            <a:extLst>
              <a:ext uri="{FF2B5EF4-FFF2-40B4-BE49-F238E27FC236}">
                <a16:creationId xmlns:a16="http://schemas.microsoft.com/office/drawing/2014/main" id="{379AA262-1626-4778-80AC-BCF7C3979955}"/>
              </a:ext>
            </a:extLst>
          </p:cNvPr>
          <p:cNvSpPr/>
          <p:nvPr/>
        </p:nvSpPr>
        <p:spPr>
          <a:xfrm>
            <a:off x="3074072" y="5699041"/>
            <a:ext cx="610213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sym typeface="Myriad Pro Semibold"/>
              </a:rPr>
              <a:t>6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sym typeface="Myriad Pro Semibold"/>
              </a:rPr>
              <a:t>.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sym typeface="Myriad Pro Semibold"/>
              </a:rPr>
              <a:t>0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sym typeface="Myriad Pro Semibold"/>
              </a:rPr>
              <a:t>4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289" name="Shape 289"/>
          <p:cNvSpPr/>
          <p:nvPr/>
        </p:nvSpPr>
        <p:spPr>
          <a:xfrm>
            <a:off x="517315" y="4151045"/>
            <a:ext cx="258688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4.2 + 5.8 = 3.96 + </a:t>
            </a:r>
          </a:p>
        </p:txBody>
      </p:sp>
      <p:grpSp>
        <p:nvGrpSpPr>
          <p:cNvPr id="306" name="Group 306"/>
          <p:cNvGrpSpPr/>
          <p:nvPr/>
        </p:nvGrpSpPr>
        <p:grpSpPr>
          <a:xfrm>
            <a:off x="133883" y="1091411"/>
            <a:ext cx="3800278" cy="2450264"/>
            <a:chOff x="0" y="-2"/>
            <a:chExt cx="3800278" cy="2450264"/>
          </a:xfrm>
        </p:grpSpPr>
        <p:sp>
          <p:nvSpPr>
            <p:cNvPr id="290" name="Shape 290"/>
            <p:cNvSpPr/>
            <p:nvPr/>
          </p:nvSpPr>
          <p:spPr>
            <a:xfrm>
              <a:off x="2308715" y="888528"/>
              <a:ext cx="96004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+ 0.24</a:t>
              </a:r>
            </a:p>
          </p:txBody>
        </p:sp>
        <p:grpSp>
          <p:nvGrpSpPr>
            <p:cNvPr id="295" name="Group 295"/>
            <p:cNvGrpSpPr/>
            <p:nvPr/>
          </p:nvGrpSpPr>
          <p:grpSpPr>
            <a:xfrm>
              <a:off x="378047" y="1990523"/>
              <a:ext cx="3336073" cy="459739"/>
              <a:chOff x="0" y="-1"/>
              <a:chExt cx="3336073" cy="459737"/>
            </a:xfrm>
          </p:grpSpPr>
          <p:sp>
            <p:nvSpPr>
              <p:cNvPr id="291" name="Shape 291"/>
              <p:cNvSpPr/>
              <p:nvPr/>
            </p:nvSpPr>
            <p:spPr>
              <a:xfrm>
                <a:off x="899065" y="-1"/>
                <a:ext cx="28213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00628C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 Semibold"/>
                    <a:sym typeface="Myriad Pro Semibold"/>
                  </a:rPr>
                  <a:t>+</a:t>
                </a:r>
              </a:p>
            </p:txBody>
          </p:sp>
          <p:sp>
            <p:nvSpPr>
              <p:cNvPr id="292" name="Shape 292"/>
              <p:cNvSpPr/>
              <p:nvPr/>
            </p:nvSpPr>
            <p:spPr>
              <a:xfrm>
                <a:off x="2892905" y="-1"/>
                <a:ext cx="443168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00628C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 Semibold"/>
                    <a:sym typeface="Myriad Pro Semibold"/>
                  </a:rPr>
                  <a:t>10</a:t>
                </a:r>
              </a:p>
            </p:txBody>
          </p:sp>
          <p:sp>
            <p:nvSpPr>
              <p:cNvPr id="293" name="Shape 293"/>
              <p:cNvSpPr/>
              <p:nvPr/>
            </p:nvSpPr>
            <p:spPr>
              <a:xfrm>
                <a:off x="0" y="-1"/>
                <a:ext cx="69736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00628C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 Semibold"/>
                    <a:sym typeface="Myriad Pro Semibold"/>
                  </a:rPr>
                  <a:t>3.96</a:t>
                </a:r>
              </a:p>
            </p:txBody>
          </p:sp>
          <p:sp>
            <p:nvSpPr>
              <p:cNvPr id="294" name="Shape 294"/>
              <p:cNvSpPr/>
              <p:nvPr/>
            </p:nvSpPr>
            <p:spPr>
              <a:xfrm>
                <a:off x="2281969" y="-1"/>
                <a:ext cx="28213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00628C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 Semibold"/>
                    <a:sym typeface="Myriad Pro Semibold"/>
                  </a:rPr>
                  <a:t>=</a:t>
                </a:r>
              </a:p>
            </p:txBody>
          </p:sp>
        </p:grpSp>
        <p:grpSp>
          <p:nvGrpSpPr>
            <p:cNvPr id="301" name="Group 301"/>
            <p:cNvGrpSpPr/>
            <p:nvPr/>
          </p:nvGrpSpPr>
          <p:grpSpPr>
            <a:xfrm>
              <a:off x="539343" y="-2"/>
              <a:ext cx="3260935" cy="459739"/>
              <a:chOff x="-1" y="0"/>
              <a:chExt cx="3260935" cy="459737"/>
            </a:xfrm>
          </p:grpSpPr>
          <p:sp>
            <p:nvSpPr>
              <p:cNvPr id="296" name="Shape 296"/>
              <p:cNvSpPr/>
              <p:nvPr/>
            </p:nvSpPr>
            <p:spPr>
              <a:xfrm>
                <a:off x="-1" y="0"/>
                <a:ext cx="527851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00628C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 Semibold"/>
                    <a:sym typeface="Myriad Pro Semibold"/>
                  </a:rPr>
                  <a:t>4.2</a:t>
                </a:r>
              </a:p>
            </p:txBody>
          </p:sp>
          <p:sp>
            <p:nvSpPr>
              <p:cNvPr id="297" name="Shape 297"/>
              <p:cNvSpPr/>
              <p:nvPr/>
            </p:nvSpPr>
            <p:spPr>
              <a:xfrm>
                <a:off x="1387712" y="0"/>
                <a:ext cx="527851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00628C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 Semibold"/>
                    <a:sym typeface="Myriad Pro Semibold"/>
                  </a:rPr>
                  <a:t>5.8</a:t>
                </a:r>
              </a:p>
            </p:txBody>
          </p:sp>
          <p:sp>
            <p:nvSpPr>
              <p:cNvPr id="298" name="Shape 298"/>
              <p:cNvSpPr/>
              <p:nvPr/>
            </p:nvSpPr>
            <p:spPr>
              <a:xfrm>
                <a:off x="2817766" y="0"/>
                <a:ext cx="443168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00628C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 Semibold"/>
                    <a:sym typeface="Myriad Pro Semibold"/>
                  </a:rPr>
                  <a:t>10</a:t>
                </a:r>
              </a:p>
            </p:txBody>
          </p:sp>
          <p:sp>
            <p:nvSpPr>
              <p:cNvPr id="299" name="Shape 299"/>
              <p:cNvSpPr/>
              <p:nvPr/>
            </p:nvSpPr>
            <p:spPr>
              <a:xfrm>
                <a:off x="2199616" y="0"/>
                <a:ext cx="28213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00628C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 Semibold"/>
                    <a:sym typeface="Myriad Pro Semibold"/>
                  </a:rPr>
                  <a:t>=</a:t>
                </a:r>
              </a:p>
            </p:txBody>
          </p:sp>
          <p:sp>
            <p:nvSpPr>
              <p:cNvPr id="300" name="Shape 300"/>
              <p:cNvSpPr/>
              <p:nvPr/>
            </p:nvSpPr>
            <p:spPr>
              <a:xfrm>
                <a:off x="816712" y="0"/>
                <a:ext cx="28213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00628C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 Semibold"/>
                    <a:sym typeface="Myriad Pro Semibold"/>
                  </a:rPr>
                  <a:t>+</a:t>
                </a:r>
              </a:p>
            </p:txBody>
          </p:sp>
        </p:grpSp>
        <p:pic>
          <p:nvPicPr>
            <p:cNvPr id="302" name="image8.png" descr="A close up of a logo  Description generated with high confidenc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2548" y="529697"/>
              <a:ext cx="194530" cy="139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3" name="image8.png" descr="A close up of a logo  Description generated with high confidenc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0082" y="529697"/>
              <a:ext cx="194530" cy="139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4" name="Shape 304"/>
            <p:cNvSpPr/>
            <p:nvPr/>
          </p:nvSpPr>
          <p:spPr>
            <a:xfrm>
              <a:off x="0" y="901228"/>
              <a:ext cx="539007" cy="434343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628C"/>
                </a:buClr>
                <a:buSzPct val="100000"/>
                <a:buFont typeface="Arial"/>
                <a:buChar char="●"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Shape 305"/>
            <p:cNvSpPr/>
            <p:nvPr/>
          </p:nvSpPr>
          <p:spPr>
            <a:xfrm>
              <a:off x="1900308" y="2003225"/>
              <a:ext cx="539009" cy="434343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628C"/>
                </a:buClr>
                <a:buSzPct val="100000"/>
                <a:buFont typeface="Arial"/>
                <a:buChar char="●"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07" name="Shape 307"/>
          <p:cNvSpPr/>
          <p:nvPr/>
        </p:nvSpPr>
        <p:spPr>
          <a:xfrm>
            <a:off x="4781432" y="2012573"/>
            <a:ext cx="96004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+ 0.57</a:t>
            </a:r>
          </a:p>
        </p:txBody>
      </p:sp>
      <p:grpSp>
        <p:nvGrpSpPr>
          <p:cNvPr id="313" name="Group 313"/>
          <p:cNvGrpSpPr/>
          <p:nvPr/>
        </p:nvGrpSpPr>
        <p:grpSpPr>
          <a:xfrm>
            <a:off x="5603443" y="1091414"/>
            <a:ext cx="3260933" cy="459739"/>
            <a:chOff x="-2" y="-1"/>
            <a:chExt cx="3260933" cy="459737"/>
          </a:xfrm>
        </p:grpSpPr>
        <p:sp>
          <p:nvSpPr>
            <p:cNvPr id="308" name="Shape 308"/>
            <p:cNvSpPr/>
            <p:nvPr/>
          </p:nvSpPr>
          <p:spPr>
            <a:xfrm>
              <a:off x="-2" y="-1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6.5</a:t>
              </a:r>
            </a:p>
          </p:txBody>
        </p:sp>
        <p:sp>
          <p:nvSpPr>
            <p:cNvPr id="309" name="Shape 309"/>
            <p:cNvSpPr/>
            <p:nvPr/>
          </p:nvSpPr>
          <p:spPr>
            <a:xfrm>
              <a:off x="1387711" y="-1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3.5</a:t>
              </a:r>
            </a:p>
          </p:txBody>
        </p:sp>
        <p:sp>
          <p:nvSpPr>
            <p:cNvPr id="310" name="Shape 310"/>
            <p:cNvSpPr/>
            <p:nvPr/>
          </p:nvSpPr>
          <p:spPr>
            <a:xfrm>
              <a:off x="2817764" y="-1"/>
              <a:ext cx="443167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10</a:t>
              </a:r>
            </a:p>
          </p:txBody>
        </p:sp>
        <p:sp>
          <p:nvSpPr>
            <p:cNvPr id="311" name="Shape 311"/>
            <p:cNvSpPr/>
            <p:nvPr/>
          </p:nvSpPr>
          <p:spPr>
            <a:xfrm>
              <a:off x="2199614" y="-1"/>
              <a:ext cx="28213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=</a:t>
              </a:r>
            </a:p>
          </p:txBody>
        </p:sp>
        <p:sp>
          <p:nvSpPr>
            <p:cNvPr id="312" name="Shape 312"/>
            <p:cNvSpPr/>
            <p:nvPr/>
          </p:nvSpPr>
          <p:spPr>
            <a:xfrm>
              <a:off x="816712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</a:t>
              </a:r>
            </a:p>
          </p:txBody>
        </p:sp>
      </p:grpSp>
      <p:pic>
        <p:nvPicPr>
          <p:cNvPr id="314" name="image8.png" descr="A close up of a logo  Description generated with high confiden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6648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age8.png" descr="A close up of a logo  Description generated with high confiden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80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Shape 316"/>
          <p:cNvSpPr/>
          <p:nvPr/>
        </p:nvSpPr>
        <p:spPr>
          <a:xfrm>
            <a:off x="7432988" y="2025273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7" name="Shape 317"/>
          <p:cNvSpPr/>
          <p:nvPr/>
        </p:nvSpPr>
        <p:spPr>
          <a:xfrm>
            <a:off x="5551942" y="3094639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8" name="Shape 318"/>
          <p:cNvSpPr/>
          <p:nvPr/>
        </p:nvSpPr>
        <p:spPr>
          <a:xfrm>
            <a:off x="5076855" y="4151045"/>
            <a:ext cx="3433720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6.5 + 3.5 =           + 2.93 </a:t>
            </a:r>
          </a:p>
        </p:txBody>
      </p:sp>
      <p:sp>
        <p:nvSpPr>
          <p:cNvPr id="319" name="Shape 319"/>
          <p:cNvSpPr/>
          <p:nvPr/>
        </p:nvSpPr>
        <p:spPr>
          <a:xfrm>
            <a:off x="6807355" y="4163745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0" name="Shape 320"/>
          <p:cNvSpPr/>
          <p:nvPr/>
        </p:nvSpPr>
        <p:spPr>
          <a:xfrm>
            <a:off x="6341140" y="3081939"/>
            <a:ext cx="2408592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+     2.93    =   10</a:t>
            </a:r>
          </a:p>
        </p:txBody>
      </p:sp>
      <p:sp>
        <p:nvSpPr>
          <p:cNvPr id="321" name="Shape 321"/>
          <p:cNvSpPr/>
          <p:nvPr/>
        </p:nvSpPr>
        <p:spPr>
          <a:xfrm flipV="1">
            <a:off x="4571998" y="1270659"/>
            <a:ext cx="2" cy="3608323"/>
          </a:xfrm>
          <a:prstGeom prst="line">
            <a:avLst/>
          </a:prstGeom>
          <a:ln w="25400">
            <a:solidFill>
              <a:schemeClr val="accent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2" name="Shape 322"/>
          <p:cNvSpPr/>
          <p:nvPr/>
        </p:nvSpPr>
        <p:spPr>
          <a:xfrm>
            <a:off x="220602" y="5104868"/>
            <a:ext cx="6573113" cy="1323435"/>
          </a:xfrm>
          <a:prstGeom prst="rect">
            <a:avLst/>
          </a:prstGeom>
          <a:ln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Challenge: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Using these same original addends and this structure, can you redistribute a different part of one addend to the other addend and form some other balanced equations?</a:t>
            </a:r>
          </a:p>
        </p:txBody>
      </p:sp>
      <p:sp>
        <p:nvSpPr>
          <p:cNvPr id="323" name="Shape 323"/>
          <p:cNvSpPr/>
          <p:nvPr/>
        </p:nvSpPr>
        <p:spPr>
          <a:xfrm>
            <a:off x="44098" y="668936"/>
            <a:ext cx="9004878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Practice activity</a:t>
            </a:r>
          </a:p>
        </p:txBody>
      </p:sp>
      <p:sp>
        <p:nvSpPr>
          <p:cNvPr id="324" name="Shape 324"/>
          <p:cNvSpPr/>
          <p:nvPr/>
        </p:nvSpPr>
        <p:spPr>
          <a:xfrm>
            <a:off x="3158892" y="4163483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6CCD26-9F19-4574-A207-FF69274777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492787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3999" cy="630000"/>
          </a:xfrm>
        </p:spPr>
        <p:txBody>
          <a:bodyPr/>
          <a:lstStyle/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865560-EB0D-42A7-8115-95EA42628458}"/>
              </a:ext>
            </a:extLst>
          </p:cNvPr>
          <p:cNvSpPr txBox="1"/>
          <p:nvPr/>
        </p:nvSpPr>
        <p:spPr>
          <a:xfrm>
            <a:off x="15723" y="861579"/>
            <a:ext cx="9128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2AD1B9-0A50-45E5-B154-0C6EFE8DA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786" y="1871516"/>
            <a:ext cx="3955686" cy="21333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4E391A-6434-4AAB-B03B-E5DCEB878698}"/>
              </a:ext>
            </a:extLst>
          </p:cNvPr>
          <p:cNvSpPr txBox="1"/>
          <p:nvPr/>
        </p:nvSpPr>
        <p:spPr>
          <a:xfrm>
            <a:off x="457351" y="1445710"/>
            <a:ext cx="352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en-GB" sz="1400" dirty="0"/>
              <a:t>Fill in the missing numbers.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19342D-6653-4FA2-87A6-6814B1D6D709}"/>
              </a:ext>
            </a:extLst>
          </p:cNvPr>
          <p:cNvSpPr txBox="1"/>
          <p:nvPr/>
        </p:nvSpPr>
        <p:spPr>
          <a:xfrm>
            <a:off x="416346" y="4460363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E050034-0B43-4EFF-AE8C-FCD4D06FC915}"/>
              </a:ext>
            </a:extLst>
          </p:cNvPr>
          <p:cNvSpPr/>
          <p:nvPr/>
        </p:nvSpPr>
        <p:spPr bwMode="auto">
          <a:xfrm>
            <a:off x="457349" y="1855388"/>
            <a:ext cx="1959280" cy="1123487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BEDACC8-9BF4-41EB-BED6-01BF376997A4}"/>
              </a:ext>
            </a:extLst>
          </p:cNvPr>
          <p:cNvSpPr/>
          <p:nvPr/>
        </p:nvSpPr>
        <p:spPr bwMode="auto">
          <a:xfrm>
            <a:off x="2529355" y="1871516"/>
            <a:ext cx="1959280" cy="1123487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3DAED6A-9C8E-4A41-9302-96A597B33CC6}"/>
              </a:ext>
            </a:extLst>
          </p:cNvPr>
          <p:cNvSpPr/>
          <p:nvPr/>
        </p:nvSpPr>
        <p:spPr bwMode="auto">
          <a:xfrm>
            <a:off x="457349" y="3083456"/>
            <a:ext cx="1959280" cy="1123487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9C7C5E7-184B-4006-93A8-B4E7C5862361}"/>
              </a:ext>
            </a:extLst>
          </p:cNvPr>
          <p:cNvSpPr/>
          <p:nvPr/>
        </p:nvSpPr>
        <p:spPr bwMode="auto">
          <a:xfrm>
            <a:off x="2529355" y="3083456"/>
            <a:ext cx="1959280" cy="1123487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DD3946-DE20-4000-9FD6-806A327D54B7}"/>
              </a:ext>
            </a:extLst>
          </p:cNvPr>
          <p:cNvSpPr txBox="1"/>
          <p:nvPr/>
        </p:nvSpPr>
        <p:spPr>
          <a:xfrm>
            <a:off x="1001725" y="2481049"/>
            <a:ext cx="482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2.0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8E10D6-8659-47B0-A204-908C66FAF150}"/>
              </a:ext>
            </a:extLst>
          </p:cNvPr>
          <p:cNvSpPr txBox="1"/>
          <p:nvPr/>
        </p:nvSpPr>
        <p:spPr>
          <a:xfrm>
            <a:off x="1818691" y="2479910"/>
            <a:ext cx="482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FD1988-14B2-49B5-985B-D7B435035BB3}"/>
              </a:ext>
            </a:extLst>
          </p:cNvPr>
          <p:cNvSpPr txBox="1"/>
          <p:nvPr/>
        </p:nvSpPr>
        <p:spPr>
          <a:xfrm>
            <a:off x="1502336" y="2023327"/>
            <a:ext cx="482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DD5230-25F3-4A2F-AE00-3B0253DEC441}"/>
              </a:ext>
            </a:extLst>
          </p:cNvPr>
          <p:cNvSpPr txBox="1"/>
          <p:nvPr/>
        </p:nvSpPr>
        <p:spPr>
          <a:xfrm>
            <a:off x="1484070" y="3633888"/>
            <a:ext cx="6668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6.15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283B60-1ACD-4147-8FDE-81AA1EE2B3AC}"/>
              </a:ext>
            </a:extLst>
          </p:cNvPr>
          <p:cNvSpPr txBox="1"/>
          <p:nvPr/>
        </p:nvSpPr>
        <p:spPr>
          <a:xfrm>
            <a:off x="1620138" y="3176028"/>
            <a:ext cx="6668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6.15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B1F749-E2EE-48CB-BB93-943721A63AC1}"/>
              </a:ext>
            </a:extLst>
          </p:cNvPr>
          <p:cNvSpPr txBox="1"/>
          <p:nvPr/>
        </p:nvSpPr>
        <p:spPr>
          <a:xfrm>
            <a:off x="3049125" y="2479910"/>
            <a:ext cx="6668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4.0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775C71-D682-43FC-B4DD-CC0EF0A64AC3}"/>
              </a:ext>
            </a:extLst>
          </p:cNvPr>
          <p:cNvSpPr txBox="1"/>
          <p:nvPr/>
        </p:nvSpPr>
        <p:spPr>
          <a:xfrm>
            <a:off x="3798446" y="2478571"/>
            <a:ext cx="6668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6.5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799A10-E03E-49D0-B6EA-212F430D9A20}"/>
              </a:ext>
            </a:extLst>
          </p:cNvPr>
          <p:cNvSpPr txBox="1"/>
          <p:nvPr/>
        </p:nvSpPr>
        <p:spPr>
          <a:xfrm>
            <a:off x="3523775" y="2039656"/>
            <a:ext cx="6668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6.5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D1EC24-96C1-425A-988B-396AF67DBF76}"/>
              </a:ext>
            </a:extLst>
          </p:cNvPr>
          <p:cNvSpPr txBox="1"/>
          <p:nvPr/>
        </p:nvSpPr>
        <p:spPr>
          <a:xfrm>
            <a:off x="2996714" y="3609119"/>
            <a:ext cx="771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24.56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F8C583-18BA-4B25-8028-7513832E206E}"/>
              </a:ext>
            </a:extLst>
          </p:cNvPr>
          <p:cNvSpPr txBox="1"/>
          <p:nvPr/>
        </p:nvSpPr>
        <p:spPr>
          <a:xfrm>
            <a:off x="3726315" y="3629706"/>
            <a:ext cx="771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B0F0"/>
                </a:solidFill>
              </a:rPr>
              <a:t>200.56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839FA1-93A3-4D2E-9988-F254DAE63558}"/>
              </a:ext>
            </a:extLst>
          </p:cNvPr>
          <p:cNvSpPr txBox="1"/>
          <p:nvPr/>
        </p:nvSpPr>
        <p:spPr>
          <a:xfrm>
            <a:off x="3759035" y="3210675"/>
            <a:ext cx="784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B0F0"/>
                </a:solidFill>
              </a:rPr>
              <a:t>200.56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99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DBBBF8-129A-4221-9B6C-5A2238342A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D57219-2818-497F-B0AC-5D7D5DF1E148}"/>
              </a:ext>
            </a:extLst>
          </p:cNvPr>
          <p:cNvSpPr txBox="1"/>
          <p:nvPr/>
        </p:nvSpPr>
        <p:spPr>
          <a:xfrm>
            <a:off x="644691" y="1554823"/>
            <a:ext cx="35280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600" dirty="0"/>
              <a:t>Ready for a challenge?</a:t>
            </a:r>
          </a:p>
          <a:p>
            <a:endParaRPr lang="en-GB" sz="1600" dirty="0"/>
          </a:p>
          <a:p>
            <a:r>
              <a:rPr lang="en-GB" sz="1600" dirty="0"/>
              <a:t>Salvo says that the best way to solve these calculations is to use Same Sum:</a:t>
            </a:r>
            <a:endParaRPr lang="en-GB" sz="1600" dirty="0">
              <a:highlight>
                <a:srgbClr val="FFFF00"/>
              </a:highlight>
            </a:endParaRPr>
          </a:p>
          <a:p>
            <a:r>
              <a:rPr lang="en-GB" sz="1600" b="1" dirty="0"/>
              <a:t>1,998 + 4,632</a:t>
            </a:r>
          </a:p>
          <a:p>
            <a:r>
              <a:rPr lang="en-GB" sz="1600" b="1" dirty="0"/>
              <a:t>1.21 + 3.78</a:t>
            </a:r>
          </a:p>
          <a:p>
            <a:r>
              <a:rPr lang="en-GB" sz="1600" b="1" dirty="0"/>
              <a:t>38,202 + 18,998</a:t>
            </a:r>
          </a:p>
          <a:p>
            <a:r>
              <a:rPr lang="en-GB" sz="1600" dirty="0"/>
              <a:t>Mia disagrees and says that it is quicker to use a written method. Who is right? </a:t>
            </a:r>
          </a:p>
          <a:p>
            <a:r>
              <a:rPr lang="en-GB" sz="1600" dirty="0"/>
              <a:t>If you want to, you could compete with someone in your house to help you to find out.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CF1CCB0-8249-491B-84EE-6A8F1E9128F8}"/>
              </a:ext>
            </a:extLst>
          </p:cNvPr>
          <p:cNvSpPr/>
          <p:nvPr/>
        </p:nvSpPr>
        <p:spPr bwMode="auto">
          <a:xfrm>
            <a:off x="550528" y="1964502"/>
            <a:ext cx="3622221" cy="3373982"/>
          </a:xfrm>
          <a:prstGeom prst="roundRect">
            <a:avLst>
              <a:gd name="adj" fmla="val 8838"/>
            </a:avLst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60A14B-10C8-40E7-9798-FCBE4DDBE5B3}"/>
              </a:ext>
            </a:extLst>
          </p:cNvPr>
          <p:cNvSpPr txBox="1"/>
          <p:nvPr/>
        </p:nvSpPr>
        <p:spPr>
          <a:xfrm>
            <a:off x="2049819" y="2779469"/>
            <a:ext cx="1083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= 6630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CC3B23-DA49-4B6F-9C93-40EE738D04F3}"/>
              </a:ext>
            </a:extLst>
          </p:cNvPr>
          <p:cNvSpPr txBox="1"/>
          <p:nvPr/>
        </p:nvSpPr>
        <p:spPr>
          <a:xfrm>
            <a:off x="1819643" y="3023292"/>
            <a:ext cx="1083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= 4.99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7B7967-E9D2-4568-A23F-E3951FECA881}"/>
              </a:ext>
            </a:extLst>
          </p:cNvPr>
          <p:cNvSpPr txBox="1"/>
          <p:nvPr/>
        </p:nvSpPr>
        <p:spPr>
          <a:xfrm>
            <a:off x="2174702" y="3270296"/>
            <a:ext cx="1083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</a:rPr>
              <a:t>= 57,200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00241A-7B5D-4098-9B86-E78B562DB9B5}"/>
              </a:ext>
            </a:extLst>
          </p:cNvPr>
          <p:cNvSpPr txBox="1"/>
          <p:nvPr/>
        </p:nvSpPr>
        <p:spPr>
          <a:xfrm>
            <a:off x="15723" y="861579"/>
            <a:ext cx="9128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AF1A25-FD20-45DF-9E50-ACD521DFC5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88E73A-06EE-40B8-A1DE-5D2610DBA459}"/>
              </a:ext>
            </a:extLst>
          </p:cNvPr>
          <p:cNvSpPr txBox="1"/>
          <p:nvPr/>
        </p:nvSpPr>
        <p:spPr>
          <a:xfrm>
            <a:off x="813460" y="1315630"/>
            <a:ext cx="7665522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GB" sz="2000" i="1" dirty="0">
                <a:effectLst/>
                <a:latin typeface="+mj-lt"/>
                <a:ea typeface="Calibri" panose="020F0502020204030204" pitchFamily="34" charset="0"/>
              </a:rPr>
              <a:t>This is a practical activity, watch the video, to see what the teacher does.</a:t>
            </a:r>
            <a:endParaRPr lang="en-GB" dirty="0">
              <a:effectLst/>
              <a:latin typeface="+mj-lt"/>
              <a:ea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474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140" name="Shape 140"/>
          <p:cNvSpPr/>
          <p:nvPr/>
        </p:nvSpPr>
        <p:spPr>
          <a:xfrm>
            <a:off x="467647" y="1347098"/>
            <a:ext cx="7323804" cy="26160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kumimoji="0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Learning </a:t>
            </a:r>
            <a:r>
              <a:rPr kumimoji="0" lang="en-GB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in this lesson: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000">
                <a:latin typeface="Calibri"/>
                <a:ea typeface="Calibri"/>
                <a:cs typeface="Calibri"/>
                <a:sym typeface="Calibri"/>
              </a:defRPr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kumimoji="0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The ‘same sum’ rule can be also be used to produce balanced equations.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40856-2434-468C-8935-899EACCECFD7}"/>
              </a:ext>
            </a:extLst>
          </p:cNvPr>
          <p:cNvSpPr txBox="1"/>
          <p:nvPr/>
        </p:nvSpPr>
        <p:spPr>
          <a:xfrm>
            <a:off x="813460" y="1315630"/>
            <a:ext cx="7665522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GB" sz="2000" i="1" dirty="0">
                <a:effectLst/>
                <a:latin typeface="+mj-lt"/>
                <a:ea typeface="Calibri" panose="020F0502020204030204" pitchFamily="34" charset="0"/>
              </a:rPr>
              <a:t>This is a practical activity, watch the video, to see what the teacher does.</a:t>
            </a:r>
            <a:endParaRPr lang="en-GB" dirty="0">
              <a:effectLst/>
              <a:latin typeface="+mj-lt"/>
              <a:ea typeface="Calibri" panose="020F05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pic>
        <p:nvPicPr>
          <p:cNvPr id="150" name="imag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740" y="3219880"/>
            <a:ext cx="690574" cy="4182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image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6330" y="2636909"/>
            <a:ext cx="3151344" cy="2314875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/>
          <p:nvPr/>
        </p:nvSpPr>
        <p:spPr>
          <a:xfrm>
            <a:off x="4244485" y="4258840"/>
            <a:ext cx="65502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45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9376 -0.032755 0.009984 -0.064582 0.010592 -0.096352 C 0.011200 -0.128122 0.011807 -0.159835 0.021182 -0.192360 C 0.032992 -0.236340 0.075872 -0.262270 0.104692 -0.262500 C 0.132992 -0.262960 0.179862 -0.239120 0.191502 -0.194910 C 0.201047 -0.162615 0.203432 -0.150810 0.204733 -0.138802 C 0.206035 -0.126795 0.206252 -0.114585 0.211462 -0.081480" pathEditMode="relative">
                                      <p:cBhvr>
                                        <p:cTn id="6" dur="2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0"/>
                            </p:stCondLst>
                            <p:childTnLst>
                              <p:par>
                                <p:cTn id="8" presetID="9" presetClass="exit" fill="hold" grpId="0" nodeType="afterEffect">
                                  <p:stCondLst>
                                    <p:cond delay="2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9" dur="250" fill="hold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/>
              <a:t> </a:t>
            </a:r>
          </a:p>
        </p:txBody>
      </p:sp>
      <p:pic>
        <p:nvPicPr>
          <p:cNvPr id="157" name="imag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740" y="3219880"/>
            <a:ext cx="690574" cy="4182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image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6330" y="2636909"/>
            <a:ext cx="3151344" cy="2314875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4244485" y="4280891"/>
            <a:ext cx="65502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45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160" name="Shape 160"/>
          <p:cNvSpPr/>
          <p:nvPr/>
        </p:nvSpPr>
        <p:spPr>
          <a:xfrm>
            <a:off x="241587" y="1083925"/>
            <a:ext cx="7947043" cy="1200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When an amount is redistributed from one part to another part,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the whole quantity remains the same.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1200">
                <a:latin typeface="Calibri"/>
                <a:ea typeface="Calibri"/>
                <a:cs typeface="Calibri"/>
                <a:sym typeface="Calibri"/>
              </a:defRPr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Calibri"/>
                <a:sym typeface="Calibri"/>
              </a:rPr>
              <a:t>As one part increases, the other part decreases by the same amount.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9376 -0.032755 0.009984 -0.064582 0.010592 -0.096352 C 0.011200 -0.128122 0.011807 -0.159835 0.021182 -0.192360 C 0.032992 -0.236340 0.075872 -0.262270 0.104692 -0.262500 C 0.132992 -0.262960 0.179862 -0.239120 0.191502 -0.194910 C 0.201047 -0.162615 0.203432 -0.150810 0.204733 -0.138802 C 0.206035 -0.126795 0.206252 -0.114585 0.211462 -0.081480" pathEditMode="relative">
                                      <p:cBhvr>
                                        <p:cTn id="6" dur="2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0"/>
                            </p:stCondLst>
                            <p:childTnLst>
                              <p:par>
                                <p:cTn id="8" presetID="9" presetClass="exit" fill="hold" grpId="0" nodeType="afterEffect">
                                  <p:stCondLst>
                                    <p:cond delay="2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9" dur="250" fill="hold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 </a:t>
            </a:r>
            <a:endParaRPr lang="en-GB" dirty="0"/>
          </a:p>
        </p:txBody>
      </p:sp>
      <p:pic>
        <p:nvPicPr>
          <p:cNvPr id="165" name="imag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013" y="3067418"/>
            <a:ext cx="690571" cy="4182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image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99" y="2484446"/>
            <a:ext cx="3151342" cy="2314876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Shape 167"/>
          <p:cNvSpPr/>
          <p:nvPr/>
        </p:nvSpPr>
        <p:spPr>
          <a:xfrm>
            <a:off x="1266013" y="3180219"/>
            <a:ext cx="655025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30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168" name="Shape 168"/>
          <p:cNvSpPr/>
          <p:nvPr/>
        </p:nvSpPr>
        <p:spPr>
          <a:xfrm>
            <a:off x="3133861" y="3180219"/>
            <a:ext cx="655025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15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169" name="Shape 169"/>
          <p:cNvSpPr/>
          <p:nvPr/>
        </p:nvSpPr>
        <p:spPr>
          <a:xfrm>
            <a:off x="2304513" y="981592"/>
            <a:ext cx="485509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5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170" name="Shape 170"/>
          <p:cNvSpPr/>
          <p:nvPr/>
        </p:nvSpPr>
        <p:spPr>
          <a:xfrm>
            <a:off x="4646493" y="3517979"/>
            <a:ext cx="536333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− 5</a:t>
            </a:r>
          </a:p>
        </p:txBody>
      </p:sp>
      <p:sp>
        <p:nvSpPr>
          <p:cNvPr id="171" name="Shape 171"/>
          <p:cNvSpPr/>
          <p:nvPr/>
        </p:nvSpPr>
        <p:spPr>
          <a:xfrm>
            <a:off x="6712431" y="3517979"/>
            <a:ext cx="53633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+ 5</a:t>
            </a:r>
          </a:p>
        </p:txBody>
      </p:sp>
      <p:grpSp>
        <p:nvGrpSpPr>
          <p:cNvPr id="177" name="Group 177"/>
          <p:cNvGrpSpPr/>
          <p:nvPr/>
        </p:nvGrpSpPr>
        <p:grpSpPr>
          <a:xfrm>
            <a:off x="5060362" y="4551509"/>
            <a:ext cx="3208973" cy="459737"/>
            <a:chOff x="0" y="0"/>
            <a:chExt cx="3208972" cy="459735"/>
          </a:xfrm>
        </p:grpSpPr>
        <p:sp>
          <p:nvSpPr>
            <p:cNvPr id="172" name="Shape 172"/>
            <p:cNvSpPr/>
            <p:nvPr/>
          </p:nvSpPr>
          <p:spPr>
            <a:xfrm>
              <a:off x="771967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</a:t>
              </a:r>
            </a:p>
          </p:txBody>
        </p:sp>
        <p:sp>
          <p:nvSpPr>
            <p:cNvPr id="173" name="Shape 173"/>
            <p:cNvSpPr/>
            <p:nvPr/>
          </p:nvSpPr>
          <p:spPr>
            <a:xfrm>
              <a:off x="2765805" y="-1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45</a:t>
              </a:r>
            </a:p>
          </p:txBody>
        </p:sp>
        <p:sp>
          <p:nvSpPr>
            <p:cNvPr id="174" name="Shape 174"/>
            <p:cNvSpPr/>
            <p:nvPr/>
          </p:nvSpPr>
          <p:spPr>
            <a:xfrm>
              <a:off x="1382902" y="-1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15</a:t>
              </a:r>
            </a:p>
          </p:txBody>
        </p:sp>
        <p:sp>
          <p:nvSpPr>
            <p:cNvPr id="175" name="Shape 175"/>
            <p:cNvSpPr/>
            <p:nvPr/>
          </p:nvSpPr>
          <p:spPr>
            <a:xfrm>
              <a:off x="-1" y="-1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30</a:t>
              </a:r>
            </a:p>
          </p:txBody>
        </p:sp>
        <p:sp>
          <p:nvSpPr>
            <p:cNvPr id="176" name="Shape 176"/>
            <p:cNvSpPr/>
            <p:nvPr/>
          </p:nvSpPr>
          <p:spPr>
            <a:xfrm>
              <a:off x="2154870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=</a:t>
              </a:r>
            </a:p>
          </p:txBody>
        </p:sp>
      </p:grpSp>
      <p:grpSp>
        <p:nvGrpSpPr>
          <p:cNvPr id="183" name="Group 183"/>
          <p:cNvGrpSpPr/>
          <p:nvPr/>
        </p:nvGrpSpPr>
        <p:grpSpPr>
          <a:xfrm>
            <a:off x="5060362" y="2484445"/>
            <a:ext cx="3218590" cy="459736"/>
            <a:chOff x="0" y="-1"/>
            <a:chExt cx="3218589" cy="459735"/>
          </a:xfrm>
        </p:grpSpPr>
        <p:sp>
          <p:nvSpPr>
            <p:cNvPr id="178" name="Shape 178"/>
            <p:cNvSpPr/>
            <p:nvPr/>
          </p:nvSpPr>
          <p:spPr>
            <a:xfrm>
              <a:off x="0" y="-2"/>
              <a:ext cx="443167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35</a:t>
              </a:r>
            </a:p>
          </p:txBody>
        </p:sp>
        <p:sp>
          <p:nvSpPr>
            <p:cNvPr id="179" name="Shape 179"/>
            <p:cNvSpPr/>
            <p:nvPr/>
          </p:nvSpPr>
          <p:spPr>
            <a:xfrm>
              <a:off x="1387711" y="-2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10</a:t>
              </a:r>
            </a:p>
          </p:txBody>
        </p:sp>
        <p:sp>
          <p:nvSpPr>
            <p:cNvPr id="180" name="Shape 180"/>
            <p:cNvSpPr/>
            <p:nvPr/>
          </p:nvSpPr>
          <p:spPr>
            <a:xfrm>
              <a:off x="2775422" y="-2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45</a:t>
              </a:r>
            </a:p>
          </p:txBody>
        </p:sp>
        <p:sp>
          <p:nvSpPr>
            <p:cNvPr id="181" name="Shape 181"/>
            <p:cNvSpPr/>
            <p:nvPr/>
          </p:nvSpPr>
          <p:spPr>
            <a:xfrm>
              <a:off x="2157274" y="-2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=</a:t>
              </a:r>
            </a:p>
          </p:txBody>
        </p:sp>
        <p:sp>
          <p:nvSpPr>
            <p:cNvPr id="182" name="Shape 182"/>
            <p:cNvSpPr/>
            <p:nvPr/>
          </p:nvSpPr>
          <p:spPr>
            <a:xfrm>
              <a:off x="774371" y="-2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628C"/>
                </a:buClr>
                <a:buSzTx/>
                <a:buFont typeface="Arial"/>
                <a:buNone/>
                <a:tabLst/>
                <a:defRPr/>
              </a:pPr>
              <a:r>
                <a: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/>
                  <a:sym typeface="Myriad Pro Semibold"/>
                </a:rPr>
                <a:t>+</a:t>
              </a:r>
            </a:p>
          </p:txBody>
        </p:sp>
      </p:grpSp>
      <p:pic>
        <p:nvPicPr>
          <p:cNvPr id="184" name="image8.png" descr="A close up of a logo  Description generated with high confidenc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8224" y="3053376"/>
            <a:ext cx="194530" cy="13908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image8.png" descr="A close up of a logo  Description generated with high confidenc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4683" y="3053376"/>
            <a:ext cx="194530" cy="1390874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Shape 186"/>
          <p:cNvSpPr/>
          <p:nvPr/>
        </p:nvSpPr>
        <p:spPr>
          <a:xfrm>
            <a:off x="1266013" y="3182634"/>
            <a:ext cx="655025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35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187" name="Shape 187"/>
          <p:cNvSpPr/>
          <p:nvPr/>
        </p:nvSpPr>
        <p:spPr>
          <a:xfrm>
            <a:off x="3133861" y="3180219"/>
            <a:ext cx="655025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10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188" name="Shape 188"/>
          <p:cNvSpPr/>
          <p:nvPr/>
        </p:nvSpPr>
        <p:spPr>
          <a:xfrm>
            <a:off x="2219755" y="4089846"/>
            <a:ext cx="65502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45</a:t>
            </a: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sym typeface="Myriad Pro Semibold"/>
              </a:rPr>
              <a:t>g</a:t>
            </a:r>
          </a:p>
        </p:txBody>
      </p:sp>
      <p:sp>
        <p:nvSpPr>
          <p:cNvPr id="189" name="Shape 189"/>
          <p:cNvSpPr/>
          <p:nvPr/>
        </p:nvSpPr>
        <p:spPr>
          <a:xfrm>
            <a:off x="827726" y="5495095"/>
            <a:ext cx="6058706" cy="648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I have subtracted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5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 from one addend, </a:t>
            </a:r>
            <a:endParaRPr kumimoji="0" lang="en-GB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sym typeface="Myriad Pro Semibold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28C"/>
              </a:buClr>
              <a:buSzTx/>
              <a:buFont typeface="Arial"/>
              <a:buNone/>
              <a:tabLst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so I need to add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5 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sym typeface="Myriad Pro Semibold"/>
              </a:rPr>
              <a:t>to the other addend to keep the sum the same.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xit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5" dur="500" fill="hold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-1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9374 -0.032756 0.009981 -0.064587 0.010588 -0.096358 C 0.011196 -0.128130 0.011803 -0.159842 0.021178 -0.192362 C 0.032978 -0.236342 0.075868 -0.262272 0.104688 -0.262502 C 0.132978 -0.262972 0.179858 -0.239122 0.191488 -0.194912 C 0.201038 -0.162622 0.203426 -0.150817 0.204728 -0.138808 C 0.206031 -0.126800 0.206248 -0.114587 0.211458 -0.081482" pathEditMode="relative">
                                      <p:cBhvr>
                                        <p:cTn id="19" dur="2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9" presetClass="entr" fill="hold" grpId="0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xit" fill="hold" grpId="0" nodeType="afterEffect">
                                  <p:stCondLst>
                                    <p:cond delay="2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6" dur="250" fill="hold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9" presetClass="exit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0" dur="500" fill="hold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animBg="1" advAuto="0"/>
      <p:bldP spid="167" grpId="0" animBg="1" advAuto="0"/>
      <p:bldP spid="168" grpId="0" animBg="1" advAuto="0"/>
      <p:bldP spid="169" grpId="0" animBg="1" advAuto="0"/>
      <p:bldP spid="169" grpId="1" animBg="1" advAuto="0"/>
      <p:bldP spid="170" grpId="0" animBg="1" advAuto="0"/>
      <p:bldP spid="171" grpId="0" animBg="1" advAuto="0"/>
      <p:bldP spid="177" grpId="0" animBg="1" advAuto="0"/>
      <p:bldP spid="183" grpId="0" animBg="1" advAuto="0"/>
      <p:bldP spid="184" grpId="0" animBg="1" advAuto="0"/>
      <p:bldP spid="185" grpId="0" animBg="1" advAuto="0"/>
      <p:bldP spid="186" grpId="0" animBg="1" advAuto="0"/>
      <p:bldP spid="187" grpId="0" animBg="1" advAuto="0"/>
      <p:bldP spid="189" grpId="0" animBg="1" advAuto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7|1.8|5.3|30.9|1.6|23.6|4.3|4.4|29|18|3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6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6|30|2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2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1|2.8|14.2|4.9|5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9|18.6|37.8|29.3|2.2|2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8|21.7|36.8|9.4|2.7|10.6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nctem1">
  <a:themeElements>
    <a:clrScheme name="nctem1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2E6DD"/>
      </a:accent1>
      <a:accent2>
        <a:srgbClr val="C8E2E8"/>
      </a:accent2>
      <a:accent3>
        <a:srgbClr val="8F8F8F"/>
      </a:accent3>
      <a:accent4>
        <a:srgbClr val="707070"/>
      </a:accent4>
      <a:accent5>
        <a:srgbClr val="C1F0EB"/>
      </a:accent5>
      <a:accent6>
        <a:srgbClr val="B5CDD2"/>
      </a:accent6>
      <a:hlink>
        <a:srgbClr val="0000FF"/>
      </a:hlink>
      <a:folHlink>
        <a:srgbClr val="FF00FF"/>
      </a:folHlink>
    </a:clrScheme>
    <a:fontScheme name="nctem1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nctem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600"/>
          </a:spcBef>
          <a:spcAft>
            <a:spcPts val="0"/>
          </a:spcAft>
          <a:buClr>
            <a:srgbClr val="00628C"/>
          </a:buClr>
          <a:buSzPct val="100000"/>
          <a:buFont typeface="Arial"/>
          <a:buChar char="●"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600"/>
          </a:spcBef>
          <a:spcAft>
            <a:spcPts val="0"/>
          </a:spcAft>
          <a:buClr>
            <a:srgbClr val="00628C"/>
          </a:buClr>
          <a:buSzPct val="100000"/>
          <a:buFont typeface="Arial"/>
          <a:buChar char="●"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schemas.openxmlformats.org/package/2006/metadata/core-properties"/>
    <ds:schemaRef ds:uri="http://purl.org/dc/terms/"/>
    <ds:schemaRef ds:uri="e2f7c1fb-8b39-4d5b-953e-de45d1606e4d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6712ED0-BFD3-4D9B-A7E6-CBD28CC71479}"/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589</Words>
  <Application>Microsoft Office PowerPoint</Application>
  <PresentationFormat>On-screen Show (4:3)</PresentationFormat>
  <Paragraphs>163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Helvetica</vt:lpstr>
      <vt:lpstr>Myriad Pro</vt:lpstr>
      <vt:lpstr>Myriad Pro Semibold</vt:lpstr>
      <vt:lpstr>Open Sans</vt:lpstr>
      <vt:lpstr>nctem1</vt:lpstr>
      <vt:lpstr>Custom Design</vt:lpstr>
      <vt:lpstr>1_nctem1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31</cp:revision>
  <dcterms:created xsi:type="dcterms:W3CDTF">2020-04-15T07:07:39Z</dcterms:created>
  <dcterms:modified xsi:type="dcterms:W3CDTF">2020-08-27T11:15:56Z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