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24"/>
  </p:notesMasterIdLst>
  <p:sldIdLst>
    <p:sldId id="257" r:id="rId6"/>
    <p:sldId id="370" r:id="rId7"/>
    <p:sldId id="387" r:id="rId8"/>
    <p:sldId id="388" r:id="rId9"/>
    <p:sldId id="371" r:id="rId10"/>
    <p:sldId id="372" r:id="rId11"/>
    <p:sldId id="373" r:id="rId12"/>
    <p:sldId id="385" r:id="rId13"/>
    <p:sldId id="374" r:id="rId14"/>
    <p:sldId id="386" r:id="rId15"/>
    <p:sldId id="375" r:id="rId16"/>
    <p:sldId id="377" r:id="rId17"/>
    <p:sldId id="378" r:id="rId18"/>
    <p:sldId id="379" r:id="rId19"/>
    <p:sldId id="380" r:id="rId20"/>
    <p:sldId id="381" r:id="rId21"/>
    <p:sldId id="383" r:id="rId22"/>
    <p:sldId id="38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AA8D37-2744-40CC-A49C-E14001239BA4}" v="1" dt="2020-08-27T11:12:51.3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4" autoAdjust="0"/>
    <p:restoredTop sz="90724" autoAdjust="0"/>
  </p:normalViewPr>
  <p:slideViewPr>
    <p:cSldViewPr snapToGrid="0">
      <p:cViewPr varScale="1">
        <p:scale>
          <a:sx n="65" d="100"/>
          <a:sy n="65" d="100"/>
        </p:scale>
        <p:origin x="15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6CAA8D37-2744-40CC-A49C-E14001239BA4}"/>
    <pc:docChg chg="custSel modSld">
      <pc:chgData name="Andrew Young" userId="3d7dab09-352b-4858-b937-4a4f8b94e613" providerId="ADAL" clId="{6CAA8D37-2744-40CC-A49C-E14001239BA4}" dt="2020-08-27T11:12:51.375" v="3" actId="207"/>
      <pc:docMkLst>
        <pc:docMk/>
      </pc:docMkLst>
      <pc:sldChg chg="modSp mod">
        <pc:chgData name="Andrew Young" userId="3d7dab09-352b-4858-b937-4a4f8b94e613" providerId="ADAL" clId="{6CAA8D37-2744-40CC-A49C-E14001239BA4}" dt="2020-08-27T11:12:51.375" v="3" actId="207"/>
        <pc:sldMkLst>
          <pc:docMk/>
          <pc:sldMk cId="2787554121" sldId="389"/>
        </pc:sldMkLst>
        <pc:spChg chg="mod">
          <ac:chgData name="Andrew Young" userId="3d7dab09-352b-4858-b937-4a4f8b94e613" providerId="ADAL" clId="{6CAA8D37-2744-40CC-A49C-E14001239BA4}" dt="2020-08-27T11:12:51.375" v="3" actId="207"/>
          <ac:spMkLst>
            <pc:docMk/>
            <pc:sldMk cId="2787554121" sldId="389"/>
            <ac:spMk id="3" creationId="{0DF6EE30-5B75-428C-AF3C-41448EEA8B7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86705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8395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0690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21379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54685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8875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412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7706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012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9216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1600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06586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83932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2024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3400597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67956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8486231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2565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9.xml"/><Relationship Id="rId6" Type="http://schemas.openxmlformats.org/officeDocument/2006/relationships/image" Target="../media/image27.png"/><Relationship Id="rId5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2.xml"/><Relationship Id="rId5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3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tiff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UKS2 Number, Addition and Subtraction</a:t>
            </a:r>
          </a:p>
          <a:p>
            <a:pPr eaLnBrk="1" hangingPunct="1"/>
            <a:r>
              <a:rPr lang="en-US" altLang="en-US" dirty="0"/>
              <a:t>Lesson 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69A2F9-2832-43C5-961B-2EDF17CB38A0}"/>
              </a:ext>
            </a:extLst>
          </p:cNvPr>
          <p:cNvSpPr txBox="1"/>
          <p:nvPr/>
        </p:nvSpPr>
        <p:spPr bwMode="auto">
          <a:xfrm>
            <a:off x="2181592" y="938936"/>
            <a:ext cx="18277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</a:t>
            </a: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Myriad Pro Semibold"/>
                <a:ea typeface="Myriad Pro Semibold" charset="0"/>
                <a:cs typeface="Myriad Pro Semibold" charset="0"/>
              </a:rPr>
              <a:t>150 + 335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C6ABE21-FE84-46B4-8940-1D56768ECE2D}"/>
              </a:ext>
            </a:extLst>
          </p:cNvPr>
          <p:cNvSpPr txBox="1"/>
          <p:nvPr/>
        </p:nvSpPr>
        <p:spPr bwMode="auto">
          <a:xfrm>
            <a:off x="4059970" y="944881"/>
            <a:ext cx="9637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485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145CB4F-89E2-4D97-BACA-815BC5454AE5}"/>
              </a:ext>
            </a:extLst>
          </p:cNvPr>
          <p:cNvSpPr txBox="1"/>
          <p:nvPr/>
        </p:nvSpPr>
        <p:spPr bwMode="auto">
          <a:xfrm>
            <a:off x="618344" y="944881"/>
            <a:ext cx="15632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146 + 339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601320" y="2153454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146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D2BB50F-AC5E-47AE-9E72-84BD3100D489}"/>
              </a:ext>
            </a:extLst>
          </p:cNvPr>
          <p:cNvSpPr txBox="1"/>
          <p:nvPr/>
        </p:nvSpPr>
        <p:spPr bwMode="auto">
          <a:xfrm>
            <a:off x="1711131" y="5015844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497067" y="2153454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339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603A20-3366-4086-A0A6-033217C411D4}"/>
              </a:ext>
            </a:extLst>
          </p:cNvPr>
          <p:cNvSpPr txBox="1"/>
          <p:nvPr/>
        </p:nvSpPr>
        <p:spPr bwMode="auto">
          <a:xfrm>
            <a:off x="4168173" y="2153454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485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9313DA3-8AFB-4ED6-9645-85B2D5F32EC7}"/>
              </a:ext>
            </a:extLst>
          </p:cNvPr>
          <p:cNvSpPr txBox="1"/>
          <p:nvPr/>
        </p:nvSpPr>
        <p:spPr bwMode="auto">
          <a:xfrm>
            <a:off x="4168173" y="5015844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485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F8DE8D4-0230-484D-9DC4-F8215C4A0DF1}"/>
              </a:ext>
            </a:extLst>
          </p:cNvPr>
          <p:cNvSpPr txBox="1"/>
          <p:nvPr/>
        </p:nvSpPr>
        <p:spPr bwMode="auto">
          <a:xfrm>
            <a:off x="2461800" y="5015844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335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6363112-4474-4E8B-9FA7-AE1C1BC94E06}"/>
              </a:ext>
            </a:extLst>
          </p:cNvPr>
          <p:cNvSpPr txBox="1"/>
          <p:nvPr/>
        </p:nvSpPr>
        <p:spPr bwMode="auto">
          <a:xfrm>
            <a:off x="613342" y="5015844"/>
            <a:ext cx="6976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150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25C0AB0-B223-454F-9751-69942ED10139}"/>
              </a:ext>
            </a:extLst>
          </p:cNvPr>
          <p:cNvSpPr txBox="1"/>
          <p:nvPr/>
        </p:nvSpPr>
        <p:spPr bwMode="auto">
          <a:xfrm>
            <a:off x="3480227" y="5015844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3460991" y="2153454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1691895" y="2153454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pic>
        <p:nvPicPr>
          <p:cNvPr id="45" name="Picture 44" descr="A close up of a logo  Description generated with high confidence">
            <a:extLst>
              <a:ext uri="{FF2B5EF4-FFF2-40B4-BE49-F238E27FC236}">
                <a16:creationId xmlns:a16="http://schemas.microsoft.com/office/drawing/2014/main" id="{D85EE8CB-9427-4622-8454-F9211CDD99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442" y="2341920"/>
            <a:ext cx="778109" cy="2908182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E3AA6D3C-00CD-4FE4-A311-5EF494D9A670}"/>
              </a:ext>
            </a:extLst>
          </p:cNvPr>
          <p:cNvSpPr/>
          <p:nvPr/>
        </p:nvSpPr>
        <p:spPr bwMode="auto">
          <a:xfrm>
            <a:off x="4226162" y="2042940"/>
            <a:ext cx="684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AC3EC14-64CF-4FE0-AB9B-FDEE7AE3EDB6}"/>
              </a:ext>
            </a:extLst>
          </p:cNvPr>
          <p:cNvSpPr/>
          <p:nvPr/>
        </p:nvSpPr>
        <p:spPr bwMode="auto">
          <a:xfrm>
            <a:off x="4226162" y="4904676"/>
            <a:ext cx="684000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324225" y="3584650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2859084" y="3584650"/>
            <a:ext cx="5918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38" name="Picture 37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420" y="3120047"/>
            <a:ext cx="194527" cy="1390870"/>
          </a:xfrm>
          <a:prstGeom prst="rect">
            <a:avLst/>
          </a:prstGeom>
        </p:spPr>
      </p:pic>
      <p:pic>
        <p:nvPicPr>
          <p:cNvPr id="39" name="Picture 38" descr="A close up of a logo  Description generated with high confidence">
            <a:extLst>
              <a:ext uri="{FF2B5EF4-FFF2-40B4-BE49-F238E27FC236}">
                <a16:creationId xmlns:a16="http://schemas.microsoft.com/office/drawing/2014/main" id="{188F65DC-A7C8-470C-A615-5AB524657E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73" y="3120047"/>
            <a:ext cx="194527" cy="1390870"/>
          </a:xfrm>
          <a:prstGeom prst="rect">
            <a:avLst/>
          </a:prstGeom>
        </p:spPr>
      </p:pic>
      <p:sp>
        <p:nvSpPr>
          <p:cNvPr id="33" name="Thought Bubble: Cloud 5">
            <a:extLst>
              <a:ext uri="{FF2B5EF4-FFF2-40B4-BE49-F238E27FC236}">
                <a16:creationId xmlns:a16="http://schemas.microsoft.com/office/drawing/2014/main" id="{C6256408-EDC7-4B51-AD82-9692D4FDB8C4}"/>
              </a:ext>
            </a:extLst>
          </p:cNvPr>
          <p:cNvSpPr/>
          <p:nvPr/>
        </p:nvSpPr>
        <p:spPr>
          <a:xfrm>
            <a:off x="6255538" y="811924"/>
            <a:ext cx="2680400" cy="2308123"/>
          </a:xfrm>
          <a:prstGeom prst="cloudCallout">
            <a:avLst>
              <a:gd name="adj1" fmla="val -59867"/>
              <a:gd name="adj2" fmla="val 590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Myriad Pro" panose="020B0503030403020204"/>
              </a:rPr>
              <a:t>Which addend should I increase and which addend should I decrease?</a:t>
            </a:r>
          </a:p>
        </p:txBody>
      </p:sp>
      <p:sp>
        <p:nvSpPr>
          <p:cNvPr id="3" name="Rectangle 2"/>
          <p:cNvSpPr/>
          <p:nvPr/>
        </p:nvSpPr>
        <p:spPr>
          <a:xfrm>
            <a:off x="324225" y="5712246"/>
            <a:ext cx="59313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/>
              </a:rPr>
              <a:t>I’ve added ____ to one addend so I must subtract ____ from the other addend so the sum remains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151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/>
      <p:bldP spid="29" grpId="0"/>
      <p:bldP spid="30" grpId="0"/>
      <p:bldP spid="31" grpId="0"/>
      <p:bldP spid="32" grpId="0"/>
      <p:bldP spid="37" grpId="0"/>
      <p:bldP spid="40" grpId="0"/>
      <p:bldP spid="48" grpId="0" animBg="1"/>
      <p:bldP spid="49" grpId="0" animBg="1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77573" y="3751568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135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364473" y="3751567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738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3256479" y="3751568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1487383" y="3751568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AC3EC14-64CF-4FE0-AB9B-FDEE7AE3EDB6}"/>
              </a:ext>
            </a:extLst>
          </p:cNvPr>
          <p:cNvSpPr/>
          <p:nvPr/>
        </p:nvSpPr>
        <p:spPr bwMode="auto">
          <a:xfrm>
            <a:off x="6622753" y="3657715"/>
            <a:ext cx="942259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1562CE2D-A0BD-4411-9FB8-3BFD6F8DCAE6}"/>
              </a:ext>
            </a:extLst>
          </p:cNvPr>
          <p:cNvSpPr/>
          <p:nvPr/>
        </p:nvSpPr>
        <p:spPr>
          <a:xfrm>
            <a:off x="285938" y="4816461"/>
            <a:ext cx="3602809" cy="180474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000" dirty="0">
                <a:solidFill>
                  <a:schemeClr val="tx1"/>
                </a:solidFill>
              </a:rPr>
              <a:t>‘If one addend is increased by an amount and the other addend is decreased by the same amount then the sum remains the same.’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838485" y="3745167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133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6175278" y="375156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4795394" y="374516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1562CE2D-A0BD-4411-9FB8-3BFD6F8DCAE6}"/>
              </a:ext>
            </a:extLst>
          </p:cNvPr>
          <p:cNvSpPr/>
          <p:nvPr/>
        </p:nvSpPr>
        <p:spPr>
          <a:xfrm>
            <a:off x="376610" y="795914"/>
            <a:ext cx="3602809" cy="44267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000" dirty="0"/>
              <a:t>Find the missing numbers.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AC3EC14-64CF-4FE0-AB9B-FDEE7AE3EDB6}"/>
              </a:ext>
            </a:extLst>
          </p:cNvPr>
          <p:cNvSpPr/>
          <p:nvPr/>
        </p:nvSpPr>
        <p:spPr bwMode="auto">
          <a:xfrm>
            <a:off x="5191483" y="3675684"/>
            <a:ext cx="925075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5330686" y="253739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60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6206684" y="249701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4795394" y="255419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FAC3EC14-64CF-4FE0-AB9B-FDEE7AE3EDB6}"/>
              </a:ext>
            </a:extLst>
          </p:cNvPr>
          <p:cNvSpPr/>
          <p:nvPr/>
        </p:nvSpPr>
        <p:spPr bwMode="auto">
          <a:xfrm>
            <a:off x="6631346" y="2445225"/>
            <a:ext cx="925075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85578" y="2578257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716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367085" y="2578257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57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3264485" y="257825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1495389" y="257825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35629" y="1404946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219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317136" y="1404946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47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3214536" y="140494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1445440" y="140494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FAC3EC14-64CF-4FE0-AB9B-FDEE7AE3EDB6}"/>
              </a:ext>
            </a:extLst>
          </p:cNvPr>
          <p:cNvSpPr/>
          <p:nvPr/>
        </p:nvSpPr>
        <p:spPr bwMode="auto">
          <a:xfrm>
            <a:off x="6614162" y="1325426"/>
            <a:ext cx="942259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865899" y="1365067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220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6173746" y="136506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4753451" y="139854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AC3EC14-64CF-4FE0-AB9B-FDEE7AE3EDB6}"/>
              </a:ext>
            </a:extLst>
          </p:cNvPr>
          <p:cNvSpPr/>
          <p:nvPr/>
        </p:nvSpPr>
        <p:spPr bwMode="auto">
          <a:xfrm>
            <a:off x="5172457" y="1345737"/>
            <a:ext cx="925075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5322328" y="1392272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Myriad Pro Semibold"/>
                <a:ea typeface="Myriad Pro Semibold" charset="0"/>
                <a:cs typeface="Myriad Pro Semibold" charset="0"/>
              </a:rPr>
              <a:t>46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6704861" y="1346429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Myriad Pro Semibold"/>
                <a:ea typeface="Myriad Pro Semibold" charset="0"/>
                <a:cs typeface="Myriad Pro Semibold" charset="0"/>
              </a:rPr>
              <a:t>266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FAC3EC14-64CF-4FE0-AB9B-FDEE7AE3EDB6}"/>
              </a:ext>
            </a:extLst>
          </p:cNvPr>
          <p:cNvSpPr/>
          <p:nvPr/>
        </p:nvSpPr>
        <p:spPr bwMode="auto">
          <a:xfrm>
            <a:off x="3742791" y="2445225"/>
            <a:ext cx="925075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378" y="1776460"/>
            <a:ext cx="706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Myriad Pro"/>
              </a:rPr>
              <a:t>a)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27675" y="4118768"/>
            <a:ext cx="684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Myriad Pro"/>
              </a:rPr>
              <a:t>c)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7378" y="2889128"/>
            <a:ext cx="574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Myriad Pro"/>
              </a:rPr>
              <a:t>b)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823071" y="2537399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Myriad Pro Semibold"/>
                <a:ea typeface="Myriad Pro Semibold" charset="0"/>
                <a:cs typeface="Myriad Pro Semibold" charset="0"/>
              </a:rPr>
              <a:t>713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6735676" y="2526961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Myriad Pro Semibold"/>
                <a:ea typeface="Myriad Pro Semibold" charset="0"/>
                <a:cs typeface="Myriad Pro Semibold" charset="0"/>
              </a:rPr>
              <a:t>773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5267035" y="3770950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Myriad Pro Semibold"/>
                <a:ea typeface="Myriad Pro Semibold" charset="0"/>
                <a:cs typeface="Myriad Pro Semibold" charset="0"/>
              </a:rPr>
              <a:t>740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6704861" y="3770950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Myriad Pro Semibold"/>
                <a:ea typeface="Myriad Pro Semibold" charset="0"/>
                <a:cs typeface="Myriad Pro Semibold" charset="0"/>
              </a:rPr>
              <a:t>873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571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13867"/>
            <a:ext cx="9144000" cy="6300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7A6C1B-6067-4D9C-9232-745403EC43FC}"/>
              </a:ext>
            </a:extLst>
          </p:cNvPr>
          <p:cNvSpPr txBox="1"/>
          <p:nvPr/>
        </p:nvSpPr>
        <p:spPr bwMode="auto">
          <a:xfrm>
            <a:off x="210154" y="1574863"/>
            <a:ext cx="13260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199,999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9535661-60FC-4877-9D53-4C5CF975E932}"/>
              </a:ext>
            </a:extLst>
          </p:cNvPr>
          <p:cNvSpPr txBox="1"/>
          <p:nvPr/>
        </p:nvSpPr>
        <p:spPr bwMode="auto">
          <a:xfrm>
            <a:off x="2044648" y="443725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3867BFF-3FFD-4A91-BBF9-47A1A2EB953C}"/>
              </a:ext>
            </a:extLst>
          </p:cNvPr>
          <p:cNvSpPr txBox="1"/>
          <p:nvPr/>
        </p:nvSpPr>
        <p:spPr bwMode="auto">
          <a:xfrm>
            <a:off x="2981291" y="1574863"/>
            <a:ext cx="13260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345,222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1941ED9-7242-44F9-B768-4649095B16C1}"/>
              </a:ext>
            </a:extLst>
          </p:cNvPr>
          <p:cNvSpPr txBox="1"/>
          <p:nvPr/>
        </p:nvSpPr>
        <p:spPr bwMode="auto">
          <a:xfrm>
            <a:off x="5702103" y="1574863"/>
            <a:ext cx="1443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545,221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F83789E-B06D-4E93-8425-AC4BD86A8E9D}"/>
              </a:ext>
            </a:extLst>
          </p:cNvPr>
          <p:cNvSpPr txBox="1"/>
          <p:nvPr/>
        </p:nvSpPr>
        <p:spPr bwMode="auto">
          <a:xfrm>
            <a:off x="5762424" y="4437253"/>
            <a:ext cx="13452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545,221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CB5653B-E3DF-4A90-90CF-59A4CC50B6C3}"/>
              </a:ext>
            </a:extLst>
          </p:cNvPr>
          <p:cNvSpPr txBox="1"/>
          <p:nvPr/>
        </p:nvSpPr>
        <p:spPr bwMode="auto">
          <a:xfrm>
            <a:off x="2971880" y="4437253"/>
            <a:ext cx="13452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345,221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7B8D75A-35A1-4167-854D-080A2FA8E310}"/>
              </a:ext>
            </a:extLst>
          </p:cNvPr>
          <p:cNvSpPr txBox="1"/>
          <p:nvPr/>
        </p:nvSpPr>
        <p:spPr bwMode="auto">
          <a:xfrm>
            <a:off x="198340" y="4437253"/>
            <a:ext cx="13949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200,000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C14E0C4-DCEA-4AE7-B2FE-943A7AC72F18}"/>
              </a:ext>
            </a:extLst>
          </p:cNvPr>
          <p:cNvSpPr txBox="1"/>
          <p:nvPr/>
        </p:nvSpPr>
        <p:spPr bwMode="auto">
          <a:xfrm>
            <a:off x="315091" y="3006059"/>
            <a:ext cx="561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303B697-D6EB-471E-90CB-DC78D65E5FF3}"/>
              </a:ext>
            </a:extLst>
          </p:cNvPr>
          <p:cNvSpPr txBox="1"/>
          <p:nvPr/>
        </p:nvSpPr>
        <p:spPr bwMode="auto">
          <a:xfrm>
            <a:off x="3659077" y="3006059"/>
            <a:ext cx="561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4E64312-B44D-44E5-BDE4-959F5E008C6B}"/>
              </a:ext>
            </a:extLst>
          </p:cNvPr>
          <p:cNvSpPr txBox="1"/>
          <p:nvPr/>
        </p:nvSpPr>
        <p:spPr bwMode="auto">
          <a:xfrm>
            <a:off x="4841148" y="443725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4379775-3B59-4A12-92D3-ABA707D219B1}"/>
              </a:ext>
            </a:extLst>
          </p:cNvPr>
          <p:cNvSpPr txBox="1"/>
          <p:nvPr/>
        </p:nvSpPr>
        <p:spPr bwMode="auto">
          <a:xfrm>
            <a:off x="4810482" y="1574863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561552F-142D-4986-9A6A-9D83875CD1DC}"/>
              </a:ext>
            </a:extLst>
          </p:cNvPr>
          <p:cNvSpPr txBox="1"/>
          <p:nvPr/>
        </p:nvSpPr>
        <p:spPr bwMode="auto">
          <a:xfrm>
            <a:off x="1705372" y="1574863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pic>
        <p:nvPicPr>
          <p:cNvPr id="31" name="Picture 30" descr="A close up of a logo  Description generated with high confidence">
            <a:extLst>
              <a:ext uri="{FF2B5EF4-FFF2-40B4-BE49-F238E27FC236}">
                <a16:creationId xmlns:a16="http://schemas.microsoft.com/office/drawing/2014/main" id="{108104C4-4ACC-4615-8886-B8189A4D86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460" y="2541456"/>
            <a:ext cx="194527" cy="1390870"/>
          </a:xfrm>
          <a:prstGeom prst="rect">
            <a:avLst/>
          </a:prstGeom>
        </p:spPr>
      </p:pic>
      <p:pic>
        <p:nvPicPr>
          <p:cNvPr id="32" name="Picture 31" descr="A close up of a logo  Description generated with high confidence">
            <a:extLst>
              <a:ext uri="{FF2B5EF4-FFF2-40B4-BE49-F238E27FC236}">
                <a16:creationId xmlns:a16="http://schemas.microsoft.com/office/drawing/2014/main" id="{3DB9CC49-9E8C-45D4-AA2D-A832539148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440" y="1763329"/>
            <a:ext cx="778109" cy="2908182"/>
          </a:xfrm>
          <a:prstGeom prst="rect">
            <a:avLst/>
          </a:prstGeom>
        </p:spPr>
      </p:pic>
      <p:pic>
        <p:nvPicPr>
          <p:cNvPr id="33" name="Picture 32" descr="A close up of a logo  Description generated with high confidence">
            <a:extLst>
              <a:ext uri="{FF2B5EF4-FFF2-40B4-BE49-F238E27FC236}">
                <a16:creationId xmlns:a16="http://schemas.microsoft.com/office/drawing/2014/main" id="{8A7E4B82-CC17-41DC-975C-1DABDC2214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23" y="2541456"/>
            <a:ext cx="194527" cy="139087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97DAAB92-AFB4-41FF-B61C-E4CDFD361076}"/>
              </a:ext>
            </a:extLst>
          </p:cNvPr>
          <p:cNvSpPr/>
          <p:nvPr/>
        </p:nvSpPr>
        <p:spPr bwMode="auto">
          <a:xfrm>
            <a:off x="5669220" y="1464349"/>
            <a:ext cx="14430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54753AE-8CEC-48A3-B175-053EA16AE4A1}"/>
              </a:ext>
            </a:extLst>
          </p:cNvPr>
          <p:cNvSpPr/>
          <p:nvPr/>
        </p:nvSpPr>
        <p:spPr bwMode="auto">
          <a:xfrm>
            <a:off x="5680650" y="4326085"/>
            <a:ext cx="1443024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69" y="665601"/>
            <a:ext cx="993379" cy="966385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210154" y="5223288"/>
            <a:ext cx="57750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/>
              </a:rPr>
              <a:t>I’ve added ____ to one addend so I must subtract ____ from the other addend so the sum remains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130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4" grpId="0" animBg="1"/>
      <p:bldP spid="3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BA0D2794-53A4-420F-BD69-A27DB07626FF}"/>
              </a:ext>
            </a:extLst>
          </p:cNvPr>
          <p:cNvSpPr txBox="1"/>
          <p:nvPr/>
        </p:nvSpPr>
        <p:spPr bwMode="auto">
          <a:xfrm>
            <a:off x="7124674" y="2828204"/>
            <a:ext cx="15324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0" tIns="4572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  545,221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85A135-556C-4C7C-A1EB-12ECA39BF63E}"/>
              </a:ext>
            </a:extLst>
          </p:cNvPr>
          <p:cNvSpPr txBox="1"/>
          <p:nvPr/>
        </p:nvSpPr>
        <p:spPr bwMode="auto">
          <a:xfrm>
            <a:off x="489232" y="2833481"/>
            <a:ext cx="28549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0" tIns="4572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199,999   +   345,222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0E6F69-108E-432C-BCC6-2D97FA439996}"/>
              </a:ext>
            </a:extLst>
          </p:cNvPr>
          <p:cNvSpPr txBox="1"/>
          <p:nvPr/>
        </p:nvSpPr>
        <p:spPr bwMode="auto">
          <a:xfrm>
            <a:off x="2249342" y="350100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9CD123-3BE3-4F91-8863-D2E75764A5BA}"/>
              </a:ext>
            </a:extLst>
          </p:cNvPr>
          <p:cNvSpPr txBox="1"/>
          <p:nvPr/>
        </p:nvSpPr>
        <p:spPr bwMode="auto">
          <a:xfrm>
            <a:off x="2690591" y="3507663"/>
            <a:ext cx="12522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345,221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4D26CAF-33EA-49B2-A04D-1629412EADC1}"/>
              </a:ext>
            </a:extLst>
          </p:cNvPr>
          <p:cNvCxnSpPr>
            <a:cxnSpLocks/>
          </p:cNvCxnSpPr>
          <p:nvPr/>
        </p:nvCxnSpPr>
        <p:spPr bwMode="auto">
          <a:xfrm flipH="1">
            <a:off x="2471714" y="3289869"/>
            <a:ext cx="124304" cy="274109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AFA10E0-E495-4D54-A215-C9FA4710D6CC}"/>
              </a:ext>
            </a:extLst>
          </p:cNvPr>
          <p:cNvCxnSpPr>
            <a:cxnSpLocks/>
          </p:cNvCxnSpPr>
          <p:nvPr/>
        </p:nvCxnSpPr>
        <p:spPr bwMode="auto">
          <a:xfrm>
            <a:off x="2786353" y="3289869"/>
            <a:ext cx="124304" cy="274109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1C858FB-E6B6-41C0-8DF0-3818885DD657}"/>
              </a:ext>
            </a:extLst>
          </p:cNvPr>
          <p:cNvSpPr/>
          <p:nvPr/>
        </p:nvSpPr>
        <p:spPr bwMode="auto">
          <a:xfrm rot="2504965">
            <a:off x="406361" y="2813817"/>
            <a:ext cx="2203653" cy="1226211"/>
          </a:xfrm>
          <a:prstGeom prst="roundRect">
            <a:avLst>
              <a:gd name="adj" fmla="val 42025"/>
            </a:avLst>
          </a:prstGeom>
          <a:noFill/>
          <a:ln w="19050" cap="flat" cmpd="sng" algn="ctr">
            <a:solidFill>
              <a:srgbClr val="E7242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65FEE3D-A067-4E12-B06C-D915254C23C3}"/>
              </a:ext>
            </a:extLst>
          </p:cNvPr>
          <p:cNvSpPr txBox="1"/>
          <p:nvPr/>
        </p:nvSpPr>
        <p:spPr bwMode="auto">
          <a:xfrm>
            <a:off x="3608674" y="2833481"/>
            <a:ext cx="33198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0" tIns="4572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 200,000   +   345,221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1562CE2D-A0BD-4411-9FB8-3BFD6F8DCAE6}"/>
              </a:ext>
            </a:extLst>
          </p:cNvPr>
          <p:cNvSpPr/>
          <p:nvPr/>
        </p:nvSpPr>
        <p:spPr>
          <a:xfrm>
            <a:off x="447937" y="4777782"/>
            <a:ext cx="3602809" cy="180474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000" dirty="0">
                <a:solidFill>
                  <a:schemeClr val="tx1"/>
                </a:solidFill>
              </a:rPr>
              <a:t>‘If one addend is increased by an amount and the other addend is decreased by the same amount then the sum remains the same.’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642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5" grpId="0"/>
      <p:bldP spid="16" grpId="0"/>
      <p:bldP spid="19" grpId="0" animBg="1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064E639F-5AC9-4E63-B070-BF88B647C8AC}"/>
              </a:ext>
            </a:extLst>
          </p:cNvPr>
          <p:cNvSpPr txBox="1"/>
          <p:nvPr/>
        </p:nvSpPr>
        <p:spPr bwMode="auto">
          <a:xfrm>
            <a:off x="6712197" y="2828204"/>
            <a:ext cx="13657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0" tIns="4572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  97,650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CC1ACB-2109-4E8B-8157-CF434C05E426}"/>
              </a:ext>
            </a:extLst>
          </p:cNvPr>
          <p:cNvSpPr txBox="1"/>
          <p:nvPr/>
        </p:nvSpPr>
        <p:spPr bwMode="auto">
          <a:xfrm>
            <a:off x="1070460" y="2833481"/>
            <a:ext cx="2354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0" tIns="4572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7,656   +   89,994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ECA33B-FAD5-4534-84E8-9CB23005F6AB}"/>
              </a:ext>
            </a:extLst>
          </p:cNvPr>
          <p:cNvSpPr txBox="1"/>
          <p:nvPr/>
        </p:nvSpPr>
        <p:spPr bwMode="auto">
          <a:xfrm>
            <a:off x="859489" y="3501008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7,650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8BEE72-E978-42A6-B748-80F2098CB7DE}"/>
              </a:ext>
            </a:extLst>
          </p:cNvPr>
          <p:cNvSpPr txBox="1"/>
          <p:nvPr/>
        </p:nvSpPr>
        <p:spPr bwMode="auto">
          <a:xfrm>
            <a:off x="1700664" y="3507663"/>
            <a:ext cx="341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065A8B4-7B7E-411E-996B-A65EEBE43CBF}"/>
              </a:ext>
            </a:extLst>
          </p:cNvPr>
          <p:cNvCxnSpPr>
            <a:cxnSpLocks/>
          </p:cNvCxnSpPr>
          <p:nvPr/>
        </p:nvCxnSpPr>
        <p:spPr bwMode="auto">
          <a:xfrm flipH="1">
            <a:off x="1365591" y="3289869"/>
            <a:ext cx="124304" cy="274109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DB7D8D1-A39C-4075-B5DF-31F42E44B443}"/>
              </a:ext>
            </a:extLst>
          </p:cNvPr>
          <p:cNvCxnSpPr>
            <a:cxnSpLocks/>
          </p:cNvCxnSpPr>
          <p:nvPr/>
        </p:nvCxnSpPr>
        <p:spPr bwMode="auto">
          <a:xfrm>
            <a:off x="1680230" y="3289869"/>
            <a:ext cx="124304" cy="274109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7E4C08E-5E5D-4013-9EF9-68225F2C9F37}"/>
              </a:ext>
            </a:extLst>
          </p:cNvPr>
          <p:cNvSpPr/>
          <p:nvPr/>
        </p:nvSpPr>
        <p:spPr bwMode="auto">
          <a:xfrm rot="18349033" flipH="1">
            <a:off x="1647923" y="2753233"/>
            <a:ext cx="1891867" cy="1257799"/>
          </a:xfrm>
          <a:prstGeom prst="roundRect">
            <a:avLst>
              <a:gd name="adj" fmla="val 42025"/>
            </a:avLst>
          </a:prstGeom>
          <a:noFill/>
          <a:ln w="19050" cap="flat" cmpd="sng" algn="ctr">
            <a:solidFill>
              <a:srgbClr val="E7242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2A5E71-ACB4-44C6-AF3B-23143597E05C}"/>
              </a:ext>
            </a:extLst>
          </p:cNvPr>
          <p:cNvSpPr txBox="1"/>
          <p:nvPr/>
        </p:nvSpPr>
        <p:spPr bwMode="auto">
          <a:xfrm>
            <a:off x="3665878" y="2833481"/>
            <a:ext cx="28196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0" tIns="4572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  7,650   +   90,000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1562CE2D-A0BD-4411-9FB8-3BFD6F8DCAE6}"/>
              </a:ext>
            </a:extLst>
          </p:cNvPr>
          <p:cNvSpPr/>
          <p:nvPr/>
        </p:nvSpPr>
        <p:spPr>
          <a:xfrm>
            <a:off x="484596" y="4843214"/>
            <a:ext cx="3602809" cy="180474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000" dirty="0">
                <a:solidFill>
                  <a:schemeClr val="tx1"/>
                </a:solidFill>
              </a:rPr>
              <a:t>‘If one addend is increased by an amount and the other addend is decreased by the same amount then the sum remains the same.’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514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  <p:bldP spid="5" grpId="0"/>
      <p:bldP spid="8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5B03513-A490-4FB5-8925-4618894D2F0C}"/>
              </a:ext>
            </a:extLst>
          </p:cNvPr>
          <p:cNvSpPr txBox="1"/>
          <p:nvPr/>
        </p:nvSpPr>
        <p:spPr bwMode="auto">
          <a:xfrm>
            <a:off x="1014967" y="629523"/>
            <a:ext cx="21996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7,656 + 89,994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117EFB-ECB7-495C-9379-D010CFBE6623}"/>
              </a:ext>
            </a:extLst>
          </p:cNvPr>
          <p:cNvSpPr txBox="1"/>
          <p:nvPr/>
        </p:nvSpPr>
        <p:spPr bwMode="auto">
          <a:xfrm>
            <a:off x="3093897" y="629523"/>
            <a:ext cx="24945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7,650 + 90,000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959FEA-6B31-4D42-8DCE-A352BE42101F}"/>
              </a:ext>
            </a:extLst>
          </p:cNvPr>
          <p:cNvSpPr txBox="1"/>
          <p:nvPr/>
        </p:nvSpPr>
        <p:spPr bwMode="auto">
          <a:xfrm>
            <a:off x="5470666" y="629523"/>
            <a:ext cx="13805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97,650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06DA1C-B502-4035-B4B0-238A524E0D7E}"/>
              </a:ext>
            </a:extLst>
          </p:cNvPr>
          <p:cNvSpPr txBox="1"/>
          <p:nvPr/>
        </p:nvSpPr>
        <p:spPr bwMode="auto">
          <a:xfrm>
            <a:off x="229233" y="1838096"/>
            <a:ext cx="9733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7,656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0F4FBF-12E8-48AD-8897-536E80F23A3E}"/>
              </a:ext>
            </a:extLst>
          </p:cNvPr>
          <p:cNvSpPr txBox="1"/>
          <p:nvPr/>
        </p:nvSpPr>
        <p:spPr bwMode="auto">
          <a:xfrm>
            <a:off x="1875966" y="470048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9B8683-F6E6-463A-A4D3-E9619632E31B}"/>
              </a:ext>
            </a:extLst>
          </p:cNvPr>
          <p:cNvSpPr txBox="1"/>
          <p:nvPr/>
        </p:nvSpPr>
        <p:spPr bwMode="auto">
          <a:xfrm>
            <a:off x="2912205" y="1838096"/>
            <a:ext cx="1149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89,994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16237F-4AC4-4315-8982-655D0EC8C44B}"/>
              </a:ext>
            </a:extLst>
          </p:cNvPr>
          <p:cNvSpPr txBox="1"/>
          <p:nvPr/>
        </p:nvSpPr>
        <p:spPr bwMode="auto">
          <a:xfrm>
            <a:off x="5638627" y="1838096"/>
            <a:ext cx="12554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97,650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C8BB8B-5243-4308-A4A6-84BBF5A78B01}"/>
              </a:ext>
            </a:extLst>
          </p:cNvPr>
          <p:cNvSpPr txBox="1"/>
          <p:nvPr/>
        </p:nvSpPr>
        <p:spPr bwMode="auto">
          <a:xfrm>
            <a:off x="5662672" y="4700486"/>
            <a:ext cx="1207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97,650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1A7B9F-20B3-4662-BFB8-D81BEFC3BA19}"/>
              </a:ext>
            </a:extLst>
          </p:cNvPr>
          <p:cNvSpPr txBox="1"/>
          <p:nvPr/>
        </p:nvSpPr>
        <p:spPr bwMode="auto">
          <a:xfrm>
            <a:off x="2872128" y="4700486"/>
            <a:ext cx="1207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90,000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7D7B10-2837-423F-8FCA-1CEE47B27043}"/>
              </a:ext>
            </a:extLst>
          </p:cNvPr>
          <p:cNvSpPr txBox="1"/>
          <p:nvPr/>
        </p:nvSpPr>
        <p:spPr bwMode="auto">
          <a:xfrm>
            <a:off x="217210" y="4700486"/>
            <a:ext cx="10198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7,650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F256A7-6B58-449A-AD11-74DFFA5EC9FC}"/>
              </a:ext>
            </a:extLst>
          </p:cNvPr>
          <p:cNvSpPr txBox="1"/>
          <p:nvPr/>
        </p:nvSpPr>
        <p:spPr bwMode="auto">
          <a:xfrm>
            <a:off x="97286" y="3269292"/>
            <a:ext cx="611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− 6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8B52E1D-7C81-4691-A0BF-D1BC4D0424E0}"/>
              </a:ext>
            </a:extLst>
          </p:cNvPr>
          <p:cNvSpPr txBox="1"/>
          <p:nvPr/>
        </p:nvSpPr>
        <p:spPr bwMode="auto">
          <a:xfrm>
            <a:off x="3497916" y="3269292"/>
            <a:ext cx="611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+ 6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4F07D1-9810-4113-9575-96F3D3D50A6E}"/>
              </a:ext>
            </a:extLst>
          </p:cNvPr>
          <p:cNvSpPr txBox="1"/>
          <p:nvPr/>
        </p:nvSpPr>
        <p:spPr bwMode="auto">
          <a:xfrm>
            <a:off x="4672466" y="470048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1D4707-9935-46E4-B8DA-C33DCDCE10D4}"/>
              </a:ext>
            </a:extLst>
          </p:cNvPr>
          <p:cNvSpPr txBox="1"/>
          <p:nvPr/>
        </p:nvSpPr>
        <p:spPr bwMode="auto">
          <a:xfrm>
            <a:off x="4653230" y="1838096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459408-C2EC-45EA-B884-B9765B464833}"/>
              </a:ext>
            </a:extLst>
          </p:cNvPr>
          <p:cNvSpPr txBox="1"/>
          <p:nvPr/>
        </p:nvSpPr>
        <p:spPr bwMode="auto">
          <a:xfrm>
            <a:off x="1856730" y="1838096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pic>
        <p:nvPicPr>
          <p:cNvPr id="18" name="Picture 17" descr="A close up of a logo  Description generated with high confidence">
            <a:extLst>
              <a:ext uri="{FF2B5EF4-FFF2-40B4-BE49-F238E27FC236}">
                <a16:creationId xmlns:a16="http://schemas.microsoft.com/office/drawing/2014/main" id="{A18AB2B9-C086-4BF0-94FF-1D9F92765B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778" y="2804689"/>
            <a:ext cx="194527" cy="1390870"/>
          </a:xfrm>
          <a:prstGeom prst="rect">
            <a:avLst/>
          </a:prstGeom>
        </p:spPr>
      </p:pic>
      <p:pic>
        <p:nvPicPr>
          <p:cNvPr id="19" name="Picture 18" descr="A close up of a logo  Description generated with high confidence">
            <a:extLst>
              <a:ext uri="{FF2B5EF4-FFF2-40B4-BE49-F238E27FC236}">
                <a16:creationId xmlns:a16="http://schemas.microsoft.com/office/drawing/2014/main" id="{3FA34B9E-0FB5-4DF3-BD52-91F9B48281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758" y="2026562"/>
            <a:ext cx="778109" cy="2908182"/>
          </a:xfrm>
          <a:prstGeom prst="rect">
            <a:avLst/>
          </a:prstGeom>
        </p:spPr>
      </p:pic>
      <p:pic>
        <p:nvPicPr>
          <p:cNvPr id="20" name="Picture 19" descr="A close up of a logo  Description generated with high confidence">
            <a:extLst>
              <a:ext uri="{FF2B5EF4-FFF2-40B4-BE49-F238E27FC236}">
                <a16:creationId xmlns:a16="http://schemas.microsoft.com/office/drawing/2014/main" id="{33EB6AB2-143B-4B34-964E-DB5B355B0D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641" y="2804689"/>
            <a:ext cx="194527" cy="139087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8F4FECAD-C520-46A8-8271-E4D8552851CC}"/>
              </a:ext>
            </a:extLst>
          </p:cNvPr>
          <p:cNvSpPr/>
          <p:nvPr/>
        </p:nvSpPr>
        <p:spPr bwMode="auto">
          <a:xfrm>
            <a:off x="5511968" y="1758062"/>
            <a:ext cx="144302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5BB6EE4-6928-43AC-A5A8-660968E030B4}"/>
              </a:ext>
            </a:extLst>
          </p:cNvPr>
          <p:cNvSpPr/>
          <p:nvPr/>
        </p:nvSpPr>
        <p:spPr bwMode="auto">
          <a:xfrm>
            <a:off x="5511968" y="4589318"/>
            <a:ext cx="1443024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73887" y="5246975"/>
            <a:ext cx="45276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/>
              </a:rPr>
              <a:t>I’ve subtracted ____ from one addend so I must add ____ to the other addend so the sum remains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676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1562CE2D-A0BD-4411-9FB8-3BFD6F8DCAE6}"/>
              </a:ext>
            </a:extLst>
          </p:cNvPr>
          <p:cNvSpPr/>
          <p:nvPr/>
        </p:nvSpPr>
        <p:spPr>
          <a:xfrm>
            <a:off x="376610" y="795914"/>
            <a:ext cx="6194276" cy="78319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000" dirty="0"/>
              <a:t>Here’s one that my friend Kaya had a go at earlier. Can you help me check it?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995892" y="2879234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5,000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5423823" y="288905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3905064" y="2879234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6821" y="2868700"/>
            <a:ext cx="1474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4,998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1594556" y="2870562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23,527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2695336" y="2879234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1247776" y="288905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905064" y="2868700"/>
            <a:ext cx="1806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23,529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5605924" y="2848345"/>
            <a:ext cx="1806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28,529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1562CE2D-A0BD-4411-9FB8-3BFD6F8DCAE6}"/>
              </a:ext>
            </a:extLst>
          </p:cNvPr>
          <p:cNvSpPr/>
          <p:nvPr/>
        </p:nvSpPr>
        <p:spPr>
          <a:xfrm>
            <a:off x="430533" y="5580408"/>
            <a:ext cx="5605924" cy="112371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000" dirty="0">
                <a:solidFill>
                  <a:schemeClr val="tx1"/>
                </a:solidFill>
              </a:rPr>
              <a:t>‘If one addend is increased by an amount and the other addend is decreased by the same amount then the sum remains the same.’</a:t>
            </a:r>
          </a:p>
        </p:txBody>
      </p:sp>
      <p:pic>
        <p:nvPicPr>
          <p:cNvPr id="26" name="Picture 25" descr="A close up of a logo  Description generated with high confidence">
            <a:extLst>
              <a:ext uri="{FF2B5EF4-FFF2-40B4-BE49-F238E27FC236}">
                <a16:creationId xmlns:a16="http://schemas.microsoft.com/office/drawing/2014/main" id="{188F65DC-A7C8-470C-A615-5AB524657E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58" y="3325277"/>
            <a:ext cx="194527" cy="139087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47636" y="4786410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Myriad Pro Semibold"/>
                <a:ea typeface="Myriad Pro Semibold" charset="0"/>
                <a:cs typeface="Myriad Pro Semibold" charset="0"/>
              </a:rPr>
              <a:t>5,000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376609" y="3789880"/>
            <a:ext cx="611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1247776" y="478641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1640674" y="4776353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Myriad Pro Semibold"/>
                <a:ea typeface="Myriad Pro Semibold" charset="0"/>
                <a:cs typeface="Myriad Pro Semibold" charset="0"/>
              </a:rPr>
              <a:t>23,525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2151138" y="3850086"/>
            <a:ext cx="5918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33" name="Picture 32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473" y="3385483"/>
            <a:ext cx="194527" cy="139087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5BC8BB8B-5243-4308-A4A6-84BBF5A78B01}"/>
              </a:ext>
            </a:extLst>
          </p:cNvPr>
          <p:cNvSpPr txBox="1"/>
          <p:nvPr/>
        </p:nvSpPr>
        <p:spPr bwMode="auto">
          <a:xfrm>
            <a:off x="3859500" y="4731126"/>
            <a:ext cx="1207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28,525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34F07D1-9810-4113-9575-96F3D3D50A6E}"/>
              </a:ext>
            </a:extLst>
          </p:cNvPr>
          <p:cNvSpPr txBox="1"/>
          <p:nvPr/>
        </p:nvSpPr>
        <p:spPr bwMode="auto">
          <a:xfrm>
            <a:off x="2869293" y="47311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5BB6EE4-6928-43AC-A5A8-660968E030B4}"/>
              </a:ext>
            </a:extLst>
          </p:cNvPr>
          <p:cNvSpPr/>
          <p:nvPr/>
        </p:nvSpPr>
        <p:spPr bwMode="auto">
          <a:xfrm>
            <a:off x="3708795" y="4619958"/>
            <a:ext cx="1443024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3" name="Straight Arrow Connector 42"/>
          <p:cNvCxnSpPr/>
          <p:nvPr/>
        </p:nvCxnSpPr>
        <p:spPr bwMode="auto">
          <a:xfrm flipV="1">
            <a:off x="2384612" y="3385483"/>
            <a:ext cx="2151529" cy="121077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 bwMode="auto">
          <a:xfrm flipV="1">
            <a:off x="4504033" y="3310010"/>
            <a:ext cx="2151529" cy="121077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898969" y="2855529"/>
            <a:ext cx="1806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23,525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5612019" y="2838832"/>
            <a:ext cx="1806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28,525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663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/>
      <p:bldP spid="28" grpId="0"/>
      <p:bldP spid="30" grpId="0"/>
      <p:bldP spid="31" grpId="0"/>
      <p:bldP spid="32" grpId="0"/>
      <p:bldP spid="34" grpId="0"/>
      <p:bldP spid="35" grpId="0"/>
      <p:bldP spid="36" grpId="0" animBg="1"/>
      <p:bldP spid="47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1562CE2D-A0BD-4411-9FB8-3BFD6F8DCAE6}"/>
              </a:ext>
            </a:extLst>
          </p:cNvPr>
          <p:cNvSpPr/>
          <p:nvPr/>
        </p:nvSpPr>
        <p:spPr>
          <a:xfrm>
            <a:off x="93751" y="1023791"/>
            <a:ext cx="3609742" cy="44267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000" dirty="0"/>
              <a:t>1. Fill in the missing numbers.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5754161" y="161128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4473661" y="1615828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5939" y="1532837"/>
            <a:ext cx="1474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64,036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1717666" y="1570571"/>
            <a:ext cx="11044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11,997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2807030" y="160146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1359470" y="1611284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AC3EC14-64CF-4FE0-AB9B-FDEE7AE3EDB6}"/>
              </a:ext>
            </a:extLst>
          </p:cNvPr>
          <p:cNvSpPr/>
          <p:nvPr/>
        </p:nvSpPr>
        <p:spPr bwMode="auto">
          <a:xfrm>
            <a:off x="6285423" y="1490294"/>
            <a:ext cx="1242738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4380960" y="1611283"/>
            <a:ext cx="1806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12,000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AC3EC14-64CF-4FE0-AB9B-FDEE7AE3EDB6}"/>
              </a:ext>
            </a:extLst>
          </p:cNvPr>
          <p:cNvSpPr/>
          <p:nvPr/>
        </p:nvSpPr>
        <p:spPr bwMode="auto">
          <a:xfrm>
            <a:off x="3260040" y="1500115"/>
            <a:ext cx="1242738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1562CE2D-A0BD-4411-9FB8-3BFD6F8DCAE6}"/>
              </a:ext>
            </a:extLst>
          </p:cNvPr>
          <p:cNvSpPr/>
          <p:nvPr/>
        </p:nvSpPr>
        <p:spPr>
          <a:xfrm>
            <a:off x="75939" y="2340962"/>
            <a:ext cx="8817050" cy="44267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000" dirty="0"/>
              <a:t>2. Which of these calculations would you use redistribution for? Explain why.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67558" y="2899263"/>
            <a:ext cx="857441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  <a:buAutoNum type="alphaLcParenR"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12,036 + 32,873 =</a:t>
            </a:r>
          </a:p>
          <a:p>
            <a:pPr marL="457200" indent="-457200">
              <a:buClr>
                <a:srgbClr val="82CBDD"/>
              </a:buClr>
              <a:buAutoNum type="alphaLcParenR"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504,992 + 11,008 =</a:t>
            </a:r>
          </a:p>
          <a:p>
            <a:pPr marL="457200" indent="-457200">
              <a:buClr>
                <a:srgbClr val="82CBDD"/>
              </a:buClr>
              <a:buAutoNum type="alphaLcParenR"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25,317 + 22,997 =</a:t>
            </a:r>
          </a:p>
          <a:p>
            <a:pPr marL="457200" indent="-457200">
              <a:buClr>
                <a:srgbClr val="82CBDD"/>
              </a:buClr>
              <a:buAutoNum type="alphaLcParenR"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99,164 + 8,419 =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1562CE2D-A0BD-4411-9FB8-3BFD6F8DCAE6}"/>
              </a:ext>
            </a:extLst>
          </p:cNvPr>
          <p:cNvSpPr/>
          <p:nvPr/>
        </p:nvSpPr>
        <p:spPr>
          <a:xfrm>
            <a:off x="67558" y="4554736"/>
            <a:ext cx="8817050" cy="44267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000" dirty="0"/>
              <a:t>3. Are these equations </a:t>
            </a:r>
            <a:r>
              <a:rPr lang="en-GB" sz="2000" b="1" dirty="0"/>
              <a:t>correct or incorrect?</a:t>
            </a:r>
            <a:r>
              <a:rPr lang="en-GB" sz="2000" dirty="0"/>
              <a:t> Explain how you know.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93751" y="5083223"/>
            <a:ext cx="857441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  <a:buAutoNum type="alphaLcParenR"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7,644 + 21,996 = 7,648 + 22,000</a:t>
            </a:r>
          </a:p>
          <a:p>
            <a:pPr marL="457200" indent="-457200">
              <a:buClr>
                <a:srgbClr val="82CBDD"/>
              </a:buClr>
              <a:buAutoNum type="alphaLcParenR"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123,017 + 4,999 = 128,017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55866E7-EF42-4A85-B56B-804819865E1C}"/>
              </a:ext>
            </a:extLst>
          </p:cNvPr>
          <p:cNvSpPr txBox="1"/>
          <p:nvPr/>
        </p:nvSpPr>
        <p:spPr>
          <a:xfrm>
            <a:off x="203200" y="621417"/>
            <a:ext cx="86814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33006701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EE30-5B75-428C-AF3C-41448EEA8B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787554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5E3A1B9-99EA-F14A-AD3B-FD8402D089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98E771-59DE-3340-AEE4-B5CAA338F94C}"/>
              </a:ext>
            </a:extLst>
          </p:cNvPr>
          <p:cNvSpPr txBox="1"/>
          <p:nvPr/>
        </p:nvSpPr>
        <p:spPr>
          <a:xfrm>
            <a:off x="312713" y="712330"/>
            <a:ext cx="8145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Practice activity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28494E-553B-174A-94C1-FF2D9EE613DC}"/>
              </a:ext>
            </a:extLst>
          </p:cNvPr>
          <p:cNvSpPr txBox="1"/>
          <p:nvPr/>
        </p:nvSpPr>
        <p:spPr>
          <a:xfrm>
            <a:off x="277543" y="4294476"/>
            <a:ext cx="469550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Which calculations show that the sum has been redistributed correctly between the two addends so that the sum is conserved? Explain your thinking. </a:t>
            </a:r>
          </a:p>
          <a:p>
            <a:pPr algn="ctr"/>
            <a:r>
              <a:rPr lang="en-US" dirty="0">
                <a:solidFill>
                  <a:srgbClr val="0070C0"/>
                </a:solidFill>
              </a:rPr>
              <a:t>24 + 39 = 63</a:t>
            </a:r>
          </a:p>
          <a:p>
            <a:endParaRPr lang="en-US" dirty="0">
              <a:solidFill>
                <a:srgbClr val="0070C0"/>
              </a:solidFill>
            </a:endParaRPr>
          </a:p>
          <a:p>
            <a:pPr marL="342900" indent="-342900">
              <a:buAutoNum type="alphaLcParenR"/>
            </a:pPr>
            <a:r>
              <a:rPr lang="en-US" dirty="0">
                <a:solidFill>
                  <a:srgbClr val="0070C0"/>
                </a:solidFill>
              </a:rPr>
              <a:t>25 + 40</a:t>
            </a:r>
          </a:p>
          <a:p>
            <a:pPr marL="342900" indent="-342900">
              <a:buAutoNum type="alphaLcParenR"/>
            </a:pPr>
            <a:r>
              <a:rPr lang="en-US" dirty="0">
                <a:solidFill>
                  <a:srgbClr val="0070C0"/>
                </a:solidFill>
              </a:rPr>
              <a:t>23 + 40</a:t>
            </a:r>
          </a:p>
          <a:p>
            <a:pPr marL="342900" indent="-342900">
              <a:buAutoNum type="alphaLcParenR"/>
            </a:pPr>
            <a:r>
              <a:rPr lang="en-US" dirty="0">
                <a:solidFill>
                  <a:srgbClr val="0070C0"/>
                </a:solidFill>
              </a:rPr>
              <a:t>23 + 39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6951C5-B588-1449-98AD-B5FE5CB10721}"/>
              </a:ext>
            </a:extLst>
          </p:cNvPr>
          <p:cNvSpPr txBox="1"/>
          <p:nvPr/>
        </p:nvSpPr>
        <p:spPr>
          <a:xfrm>
            <a:off x="291676" y="1185831"/>
            <a:ext cx="58298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Increase and decrease addends to make the calculation simpler while conserving the sum.</a:t>
            </a:r>
          </a:p>
          <a:p>
            <a:endParaRPr lang="en-US" dirty="0"/>
          </a:p>
          <a:p>
            <a:r>
              <a:rPr lang="en-US" dirty="0"/>
              <a:t>53 + 39 =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48 + 35 =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236 + 198 =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13E320-ADD8-234C-81AE-6FF48018F1B1}"/>
              </a:ext>
            </a:extLst>
          </p:cNvPr>
          <p:cNvSpPr/>
          <p:nvPr/>
        </p:nvSpPr>
        <p:spPr bwMode="auto">
          <a:xfrm>
            <a:off x="1505244" y="1995119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3A1C35-A628-5047-B126-7CD077081387}"/>
              </a:ext>
            </a:extLst>
          </p:cNvPr>
          <p:cNvSpPr txBox="1"/>
          <p:nvPr/>
        </p:nvSpPr>
        <p:spPr>
          <a:xfrm>
            <a:off x="1941342" y="2007069"/>
            <a:ext cx="32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438B69E-EBEF-EF43-A528-39A6DD013841}"/>
              </a:ext>
            </a:extLst>
          </p:cNvPr>
          <p:cNvSpPr/>
          <p:nvPr/>
        </p:nvSpPr>
        <p:spPr bwMode="auto">
          <a:xfrm>
            <a:off x="2264899" y="2007069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EE1BCF-D4BC-D549-A9AB-14A4491DBEE8}"/>
              </a:ext>
            </a:extLst>
          </p:cNvPr>
          <p:cNvSpPr txBox="1"/>
          <p:nvPr/>
        </p:nvSpPr>
        <p:spPr>
          <a:xfrm>
            <a:off x="2777199" y="2007069"/>
            <a:ext cx="32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A283FD-7E0D-C34A-8190-EC9A94D181AA}"/>
              </a:ext>
            </a:extLst>
          </p:cNvPr>
          <p:cNvSpPr/>
          <p:nvPr/>
        </p:nvSpPr>
        <p:spPr bwMode="auto">
          <a:xfrm>
            <a:off x="3191026" y="2004974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0C03F8-7A3E-9C4A-B13D-1A1428063CB7}"/>
              </a:ext>
            </a:extLst>
          </p:cNvPr>
          <p:cNvSpPr/>
          <p:nvPr/>
        </p:nvSpPr>
        <p:spPr bwMode="auto">
          <a:xfrm>
            <a:off x="1522090" y="2846933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6486C3A-7475-9F42-A2C2-A0A225D64C9A}"/>
              </a:ext>
            </a:extLst>
          </p:cNvPr>
          <p:cNvSpPr/>
          <p:nvPr/>
        </p:nvSpPr>
        <p:spPr bwMode="auto">
          <a:xfrm>
            <a:off x="2260797" y="2846932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A7EFE5-B6A4-6542-9AB7-3FA816EB247A}"/>
              </a:ext>
            </a:extLst>
          </p:cNvPr>
          <p:cNvSpPr txBox="1"/>
          <p:nvPr/>
        </p:nvSpPr>
        <p:spPr>
          <a:xfrm>
            <a:off x="1953062" y="2820650"/>
            <a:ext cx="32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2D856F-DD51-9A4B-A2FA-33E9D6FD63B8}"/>
              </a:ext>
            </a:extLst>
          </p:cNvPr>
          <p:cNvSpPr txBox="1"/>
          <p:nvPr/>
        </p:nvSpPr>
        <p:spPr>
          <a:xfrm>
            <a:off x="2788919" y="2806580"/>
            <a:ext cx="32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20BBAC0-B3CB-874A-84A1-5EB22972EC8A}"/>
              </a:ext>
            </a:extLst>
          </p:cNvPr>
          <p:cNvSpPr/>
          <p:nvPr/>
        </p:nvSpPr>
        <p:spPr bwMode="auto">
          <a:xfrm>
            <a:off x="3202746" y="2846695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Oval Callout 17">
            <a:extLst>
              <a:ext uri="{FF2B5EF4-FFF2-40B4-BE49-F238E27FC236}">
                <a16:creationId xmlns:a16="http://schemas.microsoft.com/office/drawing/2014/main" id="{DD6D1647-10FC-1641-92C1-593088AFD011}"/>
              </a:ext>
            </a:extLst>
          </p:cNvPr>
          <p:cNvSpPr/>
          <p:nvPr/>
        </p:nvSpPr>
        <p:spPr bwMode="auto">
          <a:xfrm>
            <a:off x="5325414" y="1219002"/>
            <a:ext cx="3731048" cy="1627693"/>
          </a:xfrm>
          <a:prstGeom prst="wedgeEllipseCallou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one addend is increased by an amount and the other addend is decreased by the same amount, then the sum stays the same.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9CCBF4A-FB49-2549-8DBB-E56D6DAE3E30}"/>
              </a:ext>
            </a:extLst>
          </p:cNvPr>
          <p:cNvSpPr/>
          <p:nvPr/>
        </p:nvSpPr>
        <p:spPr bwMode="auto">
          <a:xfrm>
            <a:off x="1705770" y="3655476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C0BE63-1340-9843-B4DA-DD6B3D4664BA}"/>
              </a:ext>
            </a:extLst>
          </p:cNvPr>
          <p:cNvSpPr txBox="1"/>
          <p:nvPr/>
        </p:nvSpPr>
        <p:spPr>
          <a:xfrm>
            <a:off x="2141868" y="3667426"/>
            <a:ext cx="32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4FC7D80-7607-2845-AF73-EE072C211F42}"/>
              </a:ext>
            </a:extLst>
          </p:cNvPr>
          <p:cNvSpPr/>
          <p:nvPr/>
        </p:nvSpPr>
        <p:spPr bwMode="auto">
          <a:xfrm>
            <a:off x="2465425" y="3667426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90A414-C8F0-1747-B6E4-DAD13D5A91D6}"/>
              </a:ext>
            </a:extLst>
          </p:cNvPr>
          <p:cNvSpPr txBox="1"/>
          <p:nvPr/>
        </p:nvSpPr>
        <p:spPr>
          <a:xfrm>
            <a:off x="2977725" y="3667426"/>
            <a:ext cx="32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B15FACF-E135-4D42-BF8A-A417E9D1F337}"/>
              </a:ext>
            </a:extLst>
          </p:cNvPr>
          <p:cNvSpPr/>
          <p:nvPr/>
        </p:nvSpPr>
        <p:spPr bwMode="auto">
          <a:xfrm>
            <a:off x="3391552" y="3665331"/>
            <a:ext cx="436098" cy="373521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571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BB72AF-5F16-1740-9043-3713FC48A5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4CB375-F1C6-554F-92FE-662A4915A6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60" t="3864" r="6023" b="34773"/>
          <a:stretch/>
        </p:blipFill>
        <p:spPr>
          <a:xfrm>
            <a:off x="554180" y="969818"/>
            <a:ext cx="3629891" cy="18703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77DDD82-806A-7344-94F9-605BA0539A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068" t="23409" r="13182" b="22954"/>
          <a:stretch/>
        </p:blipFill>
        <p:spPr>
          <a:xfrm>
            <a:off x="540325" y="3200401"/>
            <a:ext cx="3661473" cy="1870363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AB9FAC8-DEEB-451F-8B11-92A5161DE7EF}"/>
              </a:ext>
            </a:extLst>
          </p:cNvPr>
          <p:cNvGrpSpPr/>
          <p:nvPr/>
        </p:nvGrpSpPr>
        <p:grpSpPr>
          <a:xfrm>
            <a:off x="4470399" y="955964"/>
            <a:ext cx="4377823" cy="1884217"/>
            <a:chOff x="4470399" y="955964"/>
            <a:chExt cx="4377823" cy="188421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4FBBC18-7072-4549-8743-4DC07DD93B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682" t="27045" r="11171" b="25682"/>
            <a:stretch/>
          </p:blipFill>
          <p:spPr>
            <a:xfrm>
              <a:off x="4470399" y="955964"/>
              <a:ext cx="3939673" cy="188421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B33492B-FB78-429B-99DA-F59E81449E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 amt="85000"/>
            </a:blip>
            <a:stretch>
              <a:fillRect/>
            </a:stretch>
          </p:blipFill>
          <p:spPr>
            <a:xfrm>
              <a:off x="8410072" y="955964"/>
              <a:ext cx="438150" cy="188421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AA85D2D-1051-483B-AEF1-E0722FCDEE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813856" y="1562334"/>
              <a:ext cx="1034365" cy="127784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B59065D-56DF-4CBB-94D4-7183FDBBED8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115300" y="1320594"/>
              <a:ext cx="561975" cy="447675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05879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F49C379-9BB4-054F-AC16-8F6C06EB18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D0BA8B-99EB-D840-B7C5-5AA2B0F8F2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7330"/>
          <a:stretch/>
        </p:blipFill>
        <p:spPr>
          <a:xfrm>
            <a:off x="886691" y="1175327"/>
            <a:ext cx="4003964" cy="3879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456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2A9448-9A74-4EEB-A137-5214C3A3F31F}"/>
              </a:ext>
            </a:extLst>
          </p:cNvPr>
          <p:cNvSpPr txBox="1"/>
          <p:nvPr/>
        </p:nvSpPr>
        <p:spPr bwMode="auto">
          <a:xfrm>
            <a:off x="1685064" y="758326"/>
            <a:ext cx="19127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= 125 + 120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B48C8C-2FE8-429C-8848-C4371A652F2E}"/>
              </a:ext>
            </a:extLst>
          </p:cNvPr>
          <p:cNvSpPr txBox="1"/>
          <p:nvPr/>
        </p:nvSpPr>
        <p:spPr bwMode="auto">
          <a:xfrm>
            <a:off x="3363612" y="758326"/>
            <a:ext cx="10486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= 245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ADCC32-BF7F-4CE9-B4B1-902D81111B8F}"/>
              </a:ext>
            </a:extLst>
          </p:cNvPr>
          <p:cNvSpPr txBox="1"/>
          <p:nvPr/>
        </p:nvSpPr>
        <p:spPr bwMode="auto">
          <a:xfrm>
            <a:off x="144642" y="758326"/>
            <a:ext cx="16253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127 +  118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20F2E19-FBE4-4319-85E6-2D2A2095B2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269" y="861203"/>
            <a:ext cx="6411015" cy="58020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F582C2F-1905-4A97-88AA-F53DE7B4CD83}"/>
              </a:ext>
            </a:extLst>
          </p:cNvPr>
          <p:cNvSpPr txBox="1"/>
          <p:nvPr/>
        </p:nvSpPr>
        <p:spPr bwMode="auto">
          <a:xfrm>
            <a:off x="5165162" y="1535035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245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4A870E6-8A24-4048-B304-675A7C938D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799" y="4912511"/>
            <a:ext cx="302598" cy="118337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E4DFA1-2EC3-49ED-8C16-731CE303CF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128" y="5635225"/>
            <a:ext cx="129685" cy="12968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AB01A6F-E7B7-4D75-8C6C-3B22F1D186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629" y="4912511"/>
            <a:ext cx="129685" cy="659231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6C2F0FD-6EA1-4B05-B106-2AC0E22BF492}"/>
              </a:ext>
            </a:extLst>
          </p:cNvPr>
          <p:cNvGrpSpPr/>
          <p:nvPr/>
        </p:nvGrpSpPr>
        <p:grpSpPr>
          <a:xfrm>
            <a:off x="4442250" y="5456724"/>
            <a:ext cx="129685" cy="308186"/>
            <a:chOff x="3363612" y="4508650"/>
            <a:chExt cx="129685" cy="30818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7B1A2D7-D7EF-4E56-8704-884794B17B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3612" y="4687151"/>
              <a:ext cx="129685" cy="129685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F9A156F-0D7E-484A-8DD2-6A242ECD6A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3612" y="4508650"/>
              <a:ext cx="129685" cy="129685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AA2F8B56-559F-4252-877B-526465D88C4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329" y="4908185"/>
            <a:ext cx="124281" cy="118337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12E95AC-95C4-4AD4-8876-9FA7821F606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6261" y="4927363"/>
            <a:ext cx="318808" cy="83754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78933B8-441A-4FA5-9484-917CED1091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924" y="4908185"/>
            <a:ext cx="124281" cy="1183374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B53BFA9F-5CD2-4B13-AA1F-F5F463D5A690}"/>
              </a:ext>
            </a:extLst>
          </p:cNvPr>
          <p:cNvGrpSpPr/>
          <p:nvPr/>
        </p:nvGrpSpPr>
        <p:grpSpPr>
          <a:xfrm>
            <a:off x="8222967" y="4927363"/>
            <a:ext cx="318808" cy="837547"/>
            <a:chOff x="5933328" y="4486983"/>
            <a:chExt cx="318808" cy="837547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7342E978-22AA-4896-A52C-1BF9C46868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933328" y="4486983"/>
              <a:ext cx="135788" cy="837547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A3B0E06E-AC2B-4786-986F-2BB8C2E02C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6116348" y="4486983"/>
              <a:ext cx="135788" cy="83754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BC173F0-E953-4BC9-A3B3-C5794DD4598B}"/>
              </a:ext>
            </a:extLst>
          </p:cNvPr>
          <p:cNvGrpSpPr/>
          <p:nvPr/>
        </p:nvGrpSpPr>
        <p:grpSpPr>
          <a:xfrm>
            <a:off x="2627580" y="4912511"/>
            <a:ext cx="1182549" cy="1179048"/>
            <a:chOff x="5906075" y="3934531"/>
            <a:chExt cx="1637092" cy="1631036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E9393043-B233-4513-BB79-D29E4F1E7E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6075" y="3934531"/>
              <a:ext cx="172082" cy="1631036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CA299BE-DA24-4A03-A5BD-0D293EF358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8854" y="3934531"/>
              <a:ext cx="172082" cy="1631036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E59842F6-48F3-4EE0-8219-B0201EB995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1633" y="3934531"/>
              <a:ext cx="172082" cy="1631036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1E09E659-D9DE-44BE-B344-CA3F46E5C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4412" y="3934531"/>
              <a:ext cx="172082" cy="1631036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B6505DDA-3272-4AE8-9479-614A578CF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7191" y="3934531"/>
              <a:ext cx="172082" cy="1631036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62050C3-D202-43AA-B19D-F7B3F1E3D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9970" y="3934531"/>
              <a:ext cx="172082" cy="1631036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992D74A0-BAC5-4B20-B986-C6BEC9A3A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2749" y="3934531"/>
              <a:ext cx="172082" cy="163103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58AA2BF7-F648-44A1-BCD2-FDF44D1CF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5528" y="3934531"/>
              <a:ext cx="172082" cy="1631036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A90DC370-EB8F-415B-A640-192B29A03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8307" y="3934531"/>
              <a:ext cx="172082" cy="1631036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F9BEE6EB-5AED-4FC2-A3D5-8945726EE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1085" y="3934531"/>
              <a:ext cx="172082" cy="1631036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BC173F0-E953-4BC9-A3B3-C5794DD4598B}"/>
              </a:ext>
            </a:extLst>
          </p:cNvPr>
          <p:cNvGrpSpPr/>
          <p:nvPr/>
        </p:nvGrpSpPr>
        <p:grpSpPr>
          <a:xfrm>
            <a:off x="6552353" y="4912511"/>
            <a:ext cx="1182549" cy="1179048"/>
            <a:chOff x="5906075" y="3934531"/>
            <a:chExt cx="1637092" cy="1631036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E9393043-B233-4513-BB79-D29E4F1E7E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6075" y="3934531"/>
              <a:ext cx="172082" cy="1631036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CA299BE-DA24-4A03-A5BD-0D293EF358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8854" y="3934531"/>
              <a:ext cx="172082" cy="1631036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E59842F6-48F3-4EE0-8219-B0201EB995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1633" y="3934531"/>
              <a:ext cx="172082" cy="1631036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1E09E659-D9DE-44BE-B344-CA3F46E5C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4412" y="3934531"/>
              <a:ext cx="172082" cy="1631036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B6505DDA-3272-4AE8-9479-614A578CF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7191" y="3934531"/>
              <a:ext cx="172082" cy="1631036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62050C3-D202-43AA-B19D-F7B3F1E3D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9970" y="3934531"/>
              <a:ext cx="172082" cy="1631036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992D74A0-BAC5-4B20-B986-C6BEC9A3A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2749" y="3934531"/>
              <a:ext cx="172082" cy="1631036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58AA2BF7-F648-44A1-BCD2-FDF44D1CF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5528" y="3934531"/>
              <a:ext cx="172082" cy="1631036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A90DC370-EB8F-415B-A640-192B29A03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8307" y="3934531"/>
              <a:ext cx="172082" cy="1631036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F9BEE6EB-5AED-4FC2-A3D5-8945726EE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1085" y="3934531"/>
              <a:ext cx="172082" cy="1631036"/>
            </a:xfrm>
            <a:prstGeom prst="rect">
              <a:avLst/>
            </a:prstGeom>
          </p:spPr>
        </p:pic>
      </p:grp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1562CE2D-A0BD-4411-9FB8-3BFD6F8DCAE6}"/>
              </a:ext>
            </a:extLst>
          </p:cNvPr>
          <p:cNvSpPr/>
          <p:nvPr/>
        </p:nvSpPr>
        <p:spPr>
          <a:xfrm>
            <a:off x="7137129" y="732877"/>
            <a:ext cx="1577695" cy="260508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1400" dirty="0"/>
              <a:t>‘</a:t>
            </a:r>
            <a:r>
              <a:rPr lang="en-GB" sz="1400" dirty="0">
                <a:solidFill>
                  <a:schemeClr val="tx1"/>
                </a:solidFill>
              </a:rPr>
              <a:t>If one addend is increased by an amount and the other addend is decreased by the same amount then the sum remains the same.’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83701A5-8AAE-45E3-A0AB-D3BB89F54227}"/>
              </a:ext>
            </a:extLst>
          </p:cNvPr>
          <p:cNvSpPr txBox="1"/>
          <p:nvPr/>
        </p:nvSpPr>
        <p:spPr bwMode="auto">
          <a:xfrm>
            <a:off x="20445" y="1491803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125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0093FA4-AD1A-4EC8-B6AA-645A97845FC4}"/>
              </a:ext>
            </a:extLst>
          </p:cNvPr>
          <p:cNvSpPr txBox="1"/>
          <p:nvPr/>
        </p:nvSpPr>
        <p:spPr bwMode="auto">
          <a:xfrm>
            <a:off x="764982" y="1491803"/>
            <a:ext cx="341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F2951CB6-4967-42EB-A093-D9502791525B}"/>
              </a:ext>
            </a:extLst>
          </p:cNvPr>
          <p:cNvCxnSpPr>
            <a:cxnSpLocks/>
          </p:cNvCxnSpPr>
          <p:nvPr/>
        </p:nvCxnSpPr>
        <p:spPr bwMode="auto">
          <a:xfrm flipH="1">
            <a:off x="429176" y="1211262"/>
            <a:ext cx="124304" cy="274109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68E55710-6284-44AF-82BD-2A08DE3650CF}"/>
              </a:ext>
            </a:extLst>
          </p:cNvPr>
          <p:cNvCxnSpPr>
            <a:cxnSpLocks/>
          </p:cNvCxnSpPr>
          <p:nvPr/>
        </p:nvCxnSpPr>
        <p:spPr bwMode="auto">
          <a:xfrm>
            <a:off x="657523" y="1226423"/>
            <a:ext cx="124304" cy="274109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Rectangle: Rounded Corners 18">
            <a:extLst>
              <a:ext uri="{FF2B5EF4-FFF2-40B4-BE49-F238E27FC236}">
                <a16:creationId xmlns:a16="http://schemas.microsoft.com/office/drawing/2014/main" id="{A2F6F1E2-EE03-413B-B49A-6048B70F6B54}"/>
              </a:ext>
            </a:extLst>
          </p:cNvPr>
          <p:cNvSpPr/>
          <p:nvPr/>
        </p:nvSpPr>
        <p:spPr bwMode="auto">
          <a:xfrm rot="18593452">
            <a:off x="499277" y="1043012"/>
            <a:ext cx="1459176" cy="534427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rgbClr val="E7242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552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4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23 0.01574 L 0.44132 0.003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46" y="-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8" grpId="0" animBg="1"/>
      <p:bldP spid="52" grpId="0"/>
      <p:bldP spid="53" grpId="0"/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69A2F9-2832-43C5-961B-2EDF17CB38A0}"/>
              </a:ext>
            </a:extLst>
          </p:cNvPr>
          <p:cNvSpPr txBox="1"/>
          <p:nvPr/>
        </p:nvSpPr>
        <p:spPr bwMode="auto">
          <a:xfrm>
            <a:off x="2120690" y="1017453"/>
            <a:ext cx="18277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</a:t>
            </a: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Myriad Pro Semibold"/>
                <a:ea typeface="Myriad Pro Semibold" charset="0"/>
                <a:cs typeface="Myriad Pro Semibold" charset="0"/>
              </a:rPr>
              <a:t>125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+ </a:t>
            </a: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Myriad Pro Semibold"/>
                <a:ea typeface="Myriad Pro Semibold" charset="0"/>
                <a:cs typeface="Myriad Pro Semibold" charset="0"/>
              </a:rPr>
              <a:t>120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C6ABE21-FE84-46B4-8940-1D56768ECE2D}"/>
              </a:ext>
            </a:extLst>
          </p:cNvPr>
          <p:cNvSpPr txBox="1"/>
          <p:nvPr/>
        </p:nvSpPr>
        <p:spPr bwMode="auto">
          <a:xfrm>
            <a:off x="3946984" y="1017453"/>
            <a:ext cx="9637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245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145CB4F-89E2-4D97-BACA-815BC5454AE5}"/>
              </a:ext>
            </a:extLst>
          </p:cNvPr>
          <p:cNvSpPr txBox="1"/>
          <p:nvPr/>
        </p:nvSpPr>
        <p:spPr bwMode="auto">
          <a:xfrm>
            <a:off x="631390" y="1017453"/>
            <a:ext cx="15404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127 + 118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602953" y="2226026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127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D2BB50F-AC5E-47AE-9E72-84BD3100D489}"/>
              </a:ext>
            </a:extLst>
          </p:cNvPr>
          <p:cNvSpPr txBox="1"/>
          <p:nvPr/>
        </p:nvSpPr>
        <p:spPr bwMode="auto">
          <a:xfrm>
            <a:off x="1712764" y="508841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507196" y="2226026"/>
            <a:ext cx="6822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118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603A20-3366-4086-A0A6-033217C411D4}"/>
              </a:ext>
            </a:extLst>
          </p:cNvPr>
          <p:cNvSpPr txBox="1"/>
          <p:nvPr/>
        </p:nvSpPr>
        <p:spPr bwMode="auto">
          <a:xfrm>
            <a:off x="4169806" y="2226026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245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9313DA3-8AFB-4ED6-9645-85B2D5F32EC7}"/>
              </a:ext>
            </a:extLst>
          </p:cNvPr>
          <p:cNvSpPr txBox="1"/>
          <p:nvPr/>
        </p:nvSpPr>
        <p:spPr bwMode="auto">
          <a:xfrm>
            <a:off x="4169806" y="5088416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245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F8DE8D4-0230-484D-9DC4-F8215C4A0DF1}"/>
              </a:ext>
            </a:extLst>
          </p:cNvPr>
          <p:cNvSpPr txBox="1"/>
          <p:nvPr/>
        </p:nvSpPr>
        <p:spPr bwMode="auto">
          <a:xfrm>
            <a:off x="2488279" y="5088416"/>
            <a:ext cx="6976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120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6363112-4474-4E8B-9FA7-AE1C1BC94E06}"/>
              </a:ext>
            </a:extLst>
          </p:cNvPr>
          <p:cNvSpPr txBox="1"/>
          <p:nvPr/>
        </p:nvSpPr>
        <p:spPr bwMode="auto">
          <a:xfrm>
            <a:off x="614975" y="5088416"/>
            <a:ext cx="6976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125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25C0AB0-B223-454F-9751-69942ED10139}"/>
              </a:ext>
            </a:extLst>
          </p:cNvPr>
          <p:cNvSpPr txBox="1"/>
          <p:nvPr/>
        </p:nvSpPr>
        <p:spPr bwMode="auto">
          <a:xfrm>
            <a:off x="3481860" y="508841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3462624" y="2226026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1693528" y="2226026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pic>
        <p:nvPicPr>
          <p:cNvPr id="45" name="Picture 44" descr="A close up of a logo  Description generated with high confidence">
            <a:extLst>
              <a:ext uri="{FF2B5EF4-FFF2-40B4-BE49-F238E27FC236}">
                <a16:creationId xmlns:a16="http://schemas.microsoft.com/office/drawing/2014/main" id="{D85EE8CB-9427-4622-8454-F9211CDD99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075" y="2414492"/>
            <a:ext cx="778109" cy="2908182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E3AA6D3C-00CD-4FE4-A311-5EF494D9A670}"/>
              </a:ext>
            </a:extLst>
          </p:cNvPr>
          <p:cNvSpPr/>
          <p:nvPr/>
        </p:nvSpPr>
        <p:spPr bwMode="auto">
          <a:xfrm>
            <a:off x="4227795" y="2115512"/>
            <a:ext cx="684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AC3EC14-64CF-4FE0-AB9B-FDEE7AE3EDB6}"/>
              </a:ext>
            </a:extLst>
          </p:cNvPr>
          <p:cNvSpPr/>
          <p:nvPr/>
        </p:nvSpPr>
        <p:spPr bwMode="auto">
          <a:xfrm>
            <a:off x="4227795" y="4977248"/>
            <a:ext cx="684000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325858" y="3657222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2851100" y="3657222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38" name="Picture 37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053" y="3192619"/>
            <a:ext cx="194527" cy="1390870"/>
          </a:xfrm>
          <a:prstGeom prst="rect">
            <a:avLst/>
          </a:prstGeom>
        </p:spPr>
      </p:pic>
      <p:pic>
        <p:nvPicPr>
          <p:cNvPr id="39" name="Picture 38" descr="A close up of a logo  Description generated with high confidence">
            <a:extLst>
              <a:ext uri="{FF2B5EF4-FFF2-40B4-BE49-F238E27FC236}">
                <a16:creationId xmlns:a16="http://schemas.microsoft.com/office/drawing/2014/main" id="{188F65DC-A7C8-470C-A615-5AB524657E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306" y="3192619"/>
            <a:ext cx="194527" cy="1390870"/>
          </a:xfrm>
          <a:prstGeom prst="rect">
            <a:avLst/>
          </a:prstGeom>
        </p:spPr>
      </p:pic>
      <p:pic>
        <p:nvPicPr>
          <p:cNvPr id="33" name="Picture 32" descr="A close up of a logo  Description generated with high confidence">
            <a:extLst>
              <a:ext uri="{FF2B5EF4-FFF2-40B4-BE49-F238E27FC236}">
                <a16:creationId xmlns:a16="http://schemas.microsoft.com/office/drawing/2014/main" id="{D85EE8CB-9427-4622-8454-F9211CDD99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2529314" y="8981"/>
            <a:ext cx="466337" cy="174293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2423497" y="680258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42" name="Picture 41" descr="A close up of a logo  Description generated with high confidence">
            <a:extLst>
              <a:ext uri="{FF2B5EF4-FFF2-40B4-BE49-F238E27FC236}">
                <a16:creationId xmlns:a16="http://schemas.microsoft.com/office/drawing/2014/main" id="{D85EE8CB-9427-4622-8454-F9211CDD99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20167" y="990419"/>
            <a:ext cx="406247" cy="1518348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1754007" y="1491052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78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/>
      <p:bldP spid="29" grpId="0"/>
      <p:bldP spid="30" grpId="0"/>
      <p:bldP spid="31" grpId="0"/>
      <p:bldP spid="32" grpId="0"/>
      <p:bldP spid="37" grpId="0"/>
      <p:bldP spid="40" grpId="0"/>
      <p:bldP spid="48" grpId="0" animBg="1"/>
      <p:bldP spid="49" grpId="0" animBg="1"/>
      <p:bldP spid="35" grpId="0"/>
      <p:bldP spid="36" grpId="0"/>
      <p:bldP spid="34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69A2F9-2832-43C5-961B-2EDF17CB38A0}"/>
              </a:ext>
            </a:extLst>
          </p:cNvPr>
          <p:cNvSpPr txBox="1"/>
          <p:nvPr/>
        </p:nvSpPr>
        <p:spPr bwMode="auto">
          <a:xfrm>
            <a:off x="1966055" y="1011508"/>
            <a:ext cx="18277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</a:t>
            </a: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Myriad Pro Semibold"/>
                <a:ea typeface="Myriad Pro Semibold" charset="0"/>
                <a:cs typeface="Myriad Pro Semibold" charset="0"/>
              </a:rPr>
              <a:t>330 + 122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C6ABE21-FE84-46B4-8940-1D56768ECE2D}"/>
              </a:ext>
            </a:extLst>
          </p:cNvPr>
          <p:cNvSpPr txBox="1"/>
          <p:nvPr/>
        </p:nvSpPr>
        <p:spPr bwMode="auto">
          <a:xfrm>
            <a:off x="3844433" y="1017453"/>
            <a:ext cx="9637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452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145CB4F-89E2-4D97-BACA-815BC5454AE5}"/>
              </a:ext>
            </a:extLst>
          </p:cNvPr>
          <p:cNvSpPr txBox="1"/>
          <p:nvPr/>
        </p:nvSpPr>
        <p:spPr bwMode="auto">
          <a:xfrm>
            <a:off x="402806" y="1017453"/>
            <a:ext cx="15632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328 + 124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85783" y="2226026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328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D2BB50F-AC5E-47AE-9E72-84BD3100D489}"/>
              </a:ext>
            </a:extLst>
          </p:cNvPr>
          <p:cNvSpPr txBox="1"/>
          <p:nvPr/>
        </p:nvSpPr>
        <p:spPr bwMode="auto">
          <a:xfrm>
            <a:off x="1495594" y="508841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281530" y="2226026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124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603A20-3366-4086-A0A6-033217C411D4}"/>
              </a:ext>
            </a:extLst>
          </p:cNvPr>
          <p:cNvSpPr txBox="1"/>
          <p:nvPr/>
        </p:nvSpPr>
        <p:spPr bwMode="auto">
          <a:xfrm>
            <a:off x="3952636" y="2226026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452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9313DA3-8AFB-4ED6-9645-85B2D5F32EC7}"/>
              </a:ext>
            </a:extLst>
          </p:cNvPr>
          <p:cNvSpPr txBox="1"/>
          <p:nvPr/>
        </p:nvSpPr>
        <p:spPr bwMode="auto">
          <a:xfrm>
            <a:off x="3952636" y="5088416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452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F8DE8D4-0230-484D-9DC4-F8215C4A0DF1}"/>
              </a:ext>
            </a:extLst>
          </p:cNvPr>
          <p:cNvSpPr txBox="1"/>
          <p:nvPr/>
        </p:nvSpPr>
        <p:spPr bwMode="auto">
          <a:xfrm>
            <a:off x="2271109" y="5088416"/>
            <a:ext cx="6976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122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6363112-4474-4E8B-9FA7-AE1C1BC94E06}"/>
              </a:ext>
            </a:extLst>
          </p:cNvPr>
          <p:cNvSpPr txBox="1"/>
          <p:nvPr/>
        </p:nvSpPr>
        <p:spPr bwMode="auto">
          <a:xfrm>
            <a:off x="372959" y="5088416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330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25C0AB0-B223-454F-9751-69942ED10139}"/>
              </a:ext>
            </a:extLst>
          </p:cNvPr>
          <p:cNvSpPr txBox="1"/>
          <p:nvPr/>
        </p:nvSpPr>
        <p:spPr bwMode="auto">
          <a:xfrm>
            <a:off x="3264690" y="508841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3245454" y="2226026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1476358" y="2226026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pic>
        <p:nvPicPr>
          <p:cNvPr id="45" name="Picture 44" descr="A close up of a logo  Description generated with high confidence">
            <a:extLst>
              <a:ext uri="{FF2B5EF4-FFF2-40B4-BE49-F238E27FC236}">
                <a16:creationId xmlns:a16="http://schemas.microsoft.com/office/drawing/2014/main" id="{D85EE8CB-9427-4622-8454-F9211CDD99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905" y="2414492"/>
            <a:ext cx="778109" cy="2908182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E3AA6D3C-00CD-4FE4-A311-5EF494D9A670}"/>
              </a:ext>
            </a:extLst>
          </p:cNvPr>
          <p:cNvSpPr/>
          <p:nvPr/>
        </p:nvSpPr>
        <p:spPr bwMode="auto">
          <a:xfrm>
            <a:off x="4010625" y="2115512"/>
            <a:ext cx="684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AC3EC14-64CF-4FE0-AB9B-FDEE7AE3EDB6}"/>
              </a:ext>
            </a:extLst>
          </p:cNvPr>
          <p:cNvSpPr/>
          <p:nvPr/>
        </p:nvSpPr>
        <p:spPr bwMode="auto">
          <a:xfrm>
            <a:off x="4010625" y="4977248"/>
            <a:ext cx="684000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108688" y="3657222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2633930" y="3657222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38" name="Picture 37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883" y="3192619"/>
            <a:ext cx="194527" cy="1390870"/>
          </a:xfrm>
          <a:prstGeom prst="rect">
            <a:avLst/>
          </a:prstGeom>
        </p:spPr>
      </p:pic>
      <p:pic>
        <p:nvPicPr>
          <p:cNvPr id="39" name="Picture 38" descr="A close up of a logo  Description generated with high confidence">
            <a:extLst>
              <a:ext uri="{FF2B5EF4-FFF2-40B4-BE49-F238E27FC236}">
                <a16:creationId xmlns:a16="http://schemas.microsoft.com/office/drawing/2014/main" id="{188F65DC-A7C8-470C-A615-5AB524657E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36" y="3192619"/>
            <a:ext cx="194527" cy="13908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0902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/>
      <p:bldP spid="29" grpId="0"/>
      <p:bldP spid="30" grpId="0"/>
      <p:bldP spid="31" grpId="0"/>
      <p:bldP spid="32" grpId="0"/>
      <p:bldP spid="37" grpId="0"/>
      <p:bldP spid="40" grpId="0"/>
      <p:bldP spid="48" grpId="0" animBg="1"/>
      <p:bldP spid="49" grpId="0" animBg="1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648588"/>
            <a:ext cx="4360386" cy="3196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844" y="915075"/>
            <a:ext cx="5676900" cy="5810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662" y="1753465"/>
            <a:ext cx="3590925" cy="45148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2179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69A2F9-2832-43C5-961B-2EDF17CB38A0}"/>
              </a:ext>
            </a:extLst>
          </p:cNvPr>
          <p:cNvSpPr txBox="1"/>
          <p:nvPr/>
        </p:nvSpPr>
        <p:spPr bwMode="auto">
          <a:xfrm>
            <a:off x="2181592" y="938936"/>
            <a:ext cx="18277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</a:t>
            </a: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Myriad Pro Semibold"/>
                <a:ea typeface="Myriad Pro Semibold" charset="0"/>
                <a:cs typeface="Myriad Pro Semibold" charset="0"/>
              </a:rPr>
              <a:t>145 + 340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C6ABE21-FE84-46B4-8940-1D56768ECE2D}"/>
              </a:ext>
            </a:extLst>
          </p:cNvPr>
          <p:cNvSpPr txBox="1"/>
          <p:nvPr/>
        </p:nvSpPr>
        <p:spPr bwMode="auto">
          <a:xfrm>
            <a:off x="4059970" y="944881"/>
            <a:ext cx="9637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 485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145CB4F-89E2-4D97-BACA-815BC5454AE5}"/>
              </a:ext>
            </a:extLst>
          </p:cNvPr>
          <p:cNvSpPr txBox="1"/>
          <p:nvPr/>
        </p:nvSpPr>
        <p:spPr bwMode="auto">
          <a:xfrm>
            <a:off x="618344" y="944881"/>
            <a:ext cx="15632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146 + 339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601320" y="2153454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146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D2BB50F-AC5E-47AE-9E72-84BD3100D489}"/>
              </a:ext>
            </a:extLst>
          </p:cNvPr>
          <p:cNvSpPr txBox="1"/>
          <p:nvPr/>
        </p:nvSpPr>
        <p:spPr bwMode="auto">
          <a:xfrm>
            <a:off x="1711131" y="5015844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497067" y="2153454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339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603A20-3366-4086-A0A6-033217C411D4}"/>
              </a:ext>
            </a:extLst>
          </p:cNvPr>
          <p:cNvSpPr txBox="1"/>
          <p:nvPr/>
        </p:nvSpPr>
        <p:spPr bwMode="auto">
          <a:xfrm>
            <a:off x="4168173" y="2153454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485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9313DA3-8AFB-4ED6-9645-85B2D5F32EC7}"/>
              </a:ext>
            </a:extLst>
          </p:cNvPr>
          <p:cNvSpPr txBox="1"/>
          <p:nvPr/>
        </p:nvSpPr>
        <p:spPr bwMode="auto">
          <a:xfrm>
            <a:off x="4168173" y="5015844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485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F8DE8D4-0230-484D-9DC4-F8215C4A0DF1}"/>
              </a:ext>
            </a:extLst>
          </p:cNvPr>
          <p:cNvSpPr txBox="1"/>
          <p:nvPr/>
        </p:nvSpPr>
        <p:spPr bwMode="auto">
          <a:xfrm>
            <a:off x="2461800" y="5015844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340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6363112-4474-4E8B-9FA7-AE1C1BC94E06}"/>
              </a:ext>
            </a:extLst>
          </p:cNvPr>
          <p:cNvSpPr txBox="1"/>
          <p:nvPr/>
        </p:nvSpPr>
        <p:spPr bwMode="auto">
          <a:xfrm>
            <a:off x="613342" y="5015844"/>
            <a:ext cx="6976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145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25C0AB0-B223-454F-9751-69942ED10139}"/>
              </a:ext>
            </a:extLst>
          </p:cNvPr>
          <p:cNvSpPr txBox="1"/>
          <p:nvPr/>
        </p:nvSpPr>
        <p:spPr bwMode="auto">
          <a:xfrm>
            <a:off x="3480227" y="5015844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3460991" y="2153454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1691895" y="2153454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pic>
        <p:nvPicPr>
          <p:cNvPr id="45" name="Picture 44" descr="A close up of a logo  Description generated with high confidence">
            <a:extLst>
              <a:ext uri="{FF2B5EF4-FFF2-40B4-BE49-F238E27FC236}">
                <a16:creationId xmlns:a16="http://schemas.microsoft.com/office/drawing/2014/main" id="{D85EE8CB-9427-4622-8454-F9211CDD99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442" y="2341920"/>
            <a:ext cx="778109" cy="2908182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E3AA6D3C-00CD-4FE4-A311-5EF494D9A670}"/>
              </a:ext>
            </a:extLst>
          </p:cNvPr>
          <p:cNvSpPr/>
          <p:nvPr/>
        </p:nvSpPr>
        <p:spPr bwMode="auto">
          <a:xfrm>
            <a:off x="4226162" y="2042940"/>
            <a:ext cx="684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AC3EC14-64CF-4FE0-AB9B-FDEE7AE3EDB6}"/>
              </a:ext>
            </a:extLst>
          </p:cNvPr>
          <p:cNvSpPr/>
          <p:nvPr/>
        </p:nvSpPr>
        <p:spPr bwMode="auto">
          <a:xfrm>
            <a:off x="4226162" y="4904676"/>
            <a:ext cx="684000" cy="6840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358689" y="3584650"/>
            <a:ext cx="5421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2874313" y="3584650"/>
            <a:ext cx="561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38" name="Picture 37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420" y="3120047"/>
            <a:ext cx="194527" cy="1390870"/>
          </a:xfrm>
          <a:prstGeom prst="rect">
            <a:avLst/>
          </a:prstGeom>
        </p:spPr>
      </p:pic>
      <p:pic>
        <p:nvPicPr>
          <p:cNvPr id="39" name="Picture 38" descr="A close up of a logo  Description generated with high confidence">
            <a:extLst>
              <a:ext uri="{FF2B5EF4-FFF2-40B4-BE49-F238E27FC236}">
                <a16:creationId xmlns:a16="http://schemas.microsoft.com/office/drawing/2014/main" id="{188F65DC-A7C8-470C-A615-5AB524657E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73" y="3120047"/>
            <a:ext cx="194527" cy="1390870"/>
          </a:xfrm>
          <a:prstGeom prst="rect">
            <a:avLst/>
          </a:prstGeom>
        </p:spPr>
      </p:pic>
      <p:sp>
        <p:nvSpPr>
          <p:cNvPr id="43" name="Thought Bubble: Cloud 5">
            <a:extLst>
              <a:ext uri="{FF2B5EF4-FFF2-40B4-BE49-F238E27FC236}">
                <a16:creationId xmlns:a16="http://schemas.microsoft.com/office/drawing/2014/main" id="{C6256408-EDC7-4B51-AD82-9692D4FDB8C4}"/>
              </a:ext>
            </a:extLst>
          </p:cNvPr>
          <p:cNvSpPr/>
          <p:nvPr/>
        </p:nvSpPr>
        <p:spPr>
          <a:xfrm>
            <a:off x="6255538" y="811924"/>
            <a:ext cx="2680400" cy="2308123"/>
          </a:xfrm>
          <a:prstGeom prst="cloudCallout">
            <a:avLst>
              <a:gd name="adj1" fmla="val -59867"/>
              <a:gd name="adj2" fmla="val 590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Myriad Pro" panose="020B0503030403020204"/>
              </a:rPr>
              <a:t>Can you think of another way of redistributing the addends?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302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/>
      <p:bldP spid="29" grpId="0"/>
      <p:bldP spid="30" grpId="0"/>
      <p:bldP spid="31" grpId="0"/>
      <p:bldP spid="32" grpId="0"/>
      <p:bldP spid="37" grpId="0"/>
      <p:bldP spid="40" grpId="0"/>
      <p:bldP spid="48" grpId="0" animBg="1"/>
      <p:bldP spid="49" grpId="0" animBg="1"/>
      <p:bldP spid="35" grpId="0"/>
      <p:bldP spid="36" grpId="0"/>
      <p:bldP spid="4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2.5|50.8|44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6|10.9|8.9|45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6.3|10.8|6.2|51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|3|2.9|2.5|9|47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0.3|1.9|2.3|10.5|2|0.5|11.6|1|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2.1|11.4|14.9|30.1|24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|6.5|4.2|2.3|2.4|48.6|4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3.9|3.6|12.8|3.9|2.4|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2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9.1|2.2|3.5|4.5|2.4|13.9|17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1|0.8|2.3|0.7|8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0.6|15.8|76.2|12.3|37.3|10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.1|71.4|1.3|18.6|11.1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4DFBEE-DEA3-484B-A04B-F8DB870A065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5DD7EBC-A06F-4F73-AF85-5CC8B44DC36E}"/>
</file>

<file path=docProps/app.xml><?xml version="1.0" encoding="utf-8"?>
<Properties xmlns="http://schemas.openxmlformats.org/officeDocument/2006/extended-properties" xmlns:vt="http://schemas.openxmlformats.org/officeDocument/2006/docPropsVTypes">
  <TotalTime>2316</TotalTime>
  <Words>690</Words>
  <Application>Microsoft Office PowerPoint</Application>
  <PresentationFormat>On-screen Show (4:3)</PresentationFormat>
  <Paragraphs>254</Paragraphs>
  <Slides>18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Comic Sans MS</vt:lpstr>
      <vt:lpstr>Myriad Pro</vt:lpstr>
      <vt:lpstr>Myriad Pro Semibold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87</cp:revision>
  <dcterms:created xsi:type="dcterms:W3CDTF">2020-04-15T07:07:39Z</dcterms:created>
  <dcterms:modified xsi:type="dcterms:W3CDTF">2020-08-27T11:12:52Z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