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5"/>
  </p:notesMasterIdLst>
  <p:sldIdLst>
    <p:sldId id="256" r:id="rId6"/>
    <p:sldId id="356" r:id="rId7"/>
    <p:sldId id="355" r:id="rId8"/>
    <p:sldId id="345" r:id="rId9"/>
    <p:sldId id="346" r:id="rId10"/>
    <p:sldId id="347" r:id="rId11"/>
    <p:sldId id="339" r:id="rId12"/>
    <p:sldId id="349" r:id="rId13"/>
    <p:sldId id="348" r:id="rId14"/>
    <p:sldId id="340" r:id="rId15"/>
    <p:sldId id="350" r:id="rId16"/>
    <p:sldId id="353" r:id="rId17"/>
    <p:sldId id="341" r:id="rId18"/>
    <p:sldId id="352" r:id="rId19"/>
    <p:sldId id="342" r:id="rId20"/>
    <p:sldId id="343" r:id="rId21"/>
    <p:sldId id="351" r:id="rId22"/>
    <p:sldId id="344" r:id="rId23"/>
    <p:sldId id="357" r:id="rId24"/>
  </p:sldIdLst>
  <p:sldSz cx="9144000" cy="6858000" type="screen4x3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DDDFC0-7EC0-42D7-82C6-982EF3416CD9}" v="1" dt="2020-08-27T15:44:46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8543" autoAdjust="0"/>
  </p:normalViewPr>
  <p:slideViewPr>
    <p:cSldViewPr snapToGrid="0">
      <p:cViewPr varScale="1">
        <p:scale>
          <a:sx n="56" d="100"/>
          <a:sy n="56" d="100"/>
        </p:scale>
        <p:origin x="18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69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577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516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1057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4515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2850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3081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729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5393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886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398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066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B1BD2-DE48-416A-9A45-03606404BBF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152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36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172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7640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4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7640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04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51981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709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678817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673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8.wmf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png"/><Relationship Id="rId9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1.wmf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40.wmf"/><Relationship Id="rId11" Type="http://schemas.openxmlformats.org/officeDocument/2006/relationships/image" Target="../media/image45.png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png"/><Relationship Id="rId9" Type="http://schemas.openxmlformats.org/officeDocument/2006/relationships/image" Target="../media/image4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57.wmf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1.wmf"/><Relationship Id="rId12" Type="http://schemas.openxmlformats.org/officeDocument/2006/relationships/image" Target="../media/image56.w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6" Type="http://schemas.openxmlformats.org/officeDocument/2006/relationships/image" Target="../media/image50.wmf"/><Relationship Id="rId11" Type="http://schemas.openxmlformats.org/officeDocument/2006/relationships/image" Target="../media/image55.wmf"/><Relationship Id="rId5" Type="http://schemas.openxmlformats.org/officeDocument/2006/relationships/image" Target="../media/image49.png"/><Relationship Id="rId10" Type="http://schemas.openxmlformats.org/officeDocument/2006/relationships/image" Target="../media/image54.wmf"/><Relationship Id="rId4" Type="http://schemas.openxmlformats.org/officeDocument/2006/relationships/image" Target="../media/image48.png"/><Relationship Id="rId9" Type="http://schemas.openxmlformats.org/officeDocument/2006/relationships/image" Target="../media/image53.wmf"/><Relationship Id="rId1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11" Type="http://schemas.openxmlformats.org/officeDocument/2006/relationships/image" Target="../media/image23.png"/><Relationship Id="rId5" Type="http://schemas.openxmlformats.org/officeDocument/2006/relationships/image" Target="../media/image11.png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11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8FE4E0-C753-4900-88FB-8E6050A9D8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883" y="1969306"/>
            <a:ext cx="2496303" cy="49679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9DF2747-F85B-4E58-A8B7-48FEEE720BFB}"/>
              </a:ext>
            </a:extLst>
          </p:cNvPr>
          <p:cNvSpPr/>
          <p:nvPr/>
        </p:nvSpPr>
        <p:spPr>
          <a:xfrm>
            <a:off x="1658886" y="381085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8500A5-85A3-4A56-9E25-6D4BDEF8F6BA}"/>
              </a:ext>
            </a:extLst>
          </p:cNvPr>
          <p:cNvSpPr/>
          <p:nvPr/>
        </p:nvSpPr>
        <p:spPr>
          <a:xfrm>
            <a:off x="1658886" y="426805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389BEC-654D-44FC-993A-A69A7FBBD516}"/>
              </a:ext>
            </a:extLst>
          </p:cNvPr>
          <p:cNvSpPr/>
          <p:nvPr/>
        </p:nvSpPr>
        <p:spPr>
          <a:xfrm>
            <a:off x="1658886" y="465929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068CF42-A61C-4D9E-98CE-AB386DAE4EB8}"/>
              </a:ext>
            </a:extLst>
          </p:cNvPr>
          <p:cNvSpPr/>
          <p:nvPr/>
        </p:nvSpPr>
        <p:spPr>
          <a:xfrm>
            <a:off x="1658886" y="5141968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7AFB0E9-BF43-46D7-B871-F9683E0D0FFB}"/>
              </a:ext>
            </a:extLst>
          </p:cNvPr>
          <p:cNvSpPr/>
          <p:nvPr/>
        </p:nvSpPr>
        <p:spPr>
          <a:xfrm>
            <a:off x="1658886" y="558416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8AAC750-7D26-4D18-875F-E1DC2E4D7BBA}"/>
              </a:ext>
            </a:extLst>
          </p:cNvPr>
          <p:cNvSpPr/>
          <p:nvPr/>
        </p:nvSpPr>
        <p:spPr>
          <a:xfrm>
            <a:off x="1658886" y="5998298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91F5E9-1257-412E-853A-2B47709BB304}"/>
              </a:ext>
            </a:extLst>
          </p:cNvPr>
          <p:cNvSpPr/>
          <p:nvPr/>
        </p:nvSpPr>
        <p:spPr>
          <a:xfrm>
            <a:off x="1658886" y="6422514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9BFD68-3F67-4E68-A3D7-ED6DCAB59A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0135" y="1951730"/>
            <a:ext cx="2496303" cy="496792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FD9BB82B-C64A-4050-B7B1-57223A624666}"/>
              </a:ext>
            </a:extLst>
          </p:cNvPr>
          <p:cNvSpPr/>
          <p:nvPr/>
        </p:nvSpPr>
        <p:spPr>
          <a:xfrm>
            <a:off x="4463046" y="381085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41A08E6-B784-49F5-A3CC-E23DA83A7563}"/>
              </a:ext>
            </a:extLst>
          </p:cNvPr>
          <p:cNvSpPr/>
          <p:nvPr/>
        </p:nvSpPr>
        <p:spPr>
          <a:xfrm>
            <a:off x="4463046" y="426805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D702338-795A-4680-9BD8-F4D42E364D2F}"/>
              </a:ext>
            </a:extLst>
          </p:cNvPr>
          <p:cNvSpPr/>
          <p:nvPr/>
        </p:nvSpPr>
        <p:spPr>
          <a:xfrm>
            <a:off x="4463046" y="465929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D624B08-5003-4267-81FB-A3C5B8FC1971}"/>
              </a:ext>
            </a:extLst>
          </p:cNvPr>
          <p:cNvSpPr/>
          <p:nvPr/>
        </p:nvSpPr>
        <p:spPr>
          <a:xfrm>
            <a:off x="4463046" y="5141968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67B6AA-1A5B-4202-AD1F-94B1DF0EC6DE}"/>
              </a:ext>
            </a:extLst>
          </p:cNvPr>
          <p:cNvSpPr/>
          <p:nvPr/>
        </p:nvSpPr>
        <p:spPr>
          <a:xfrm>
            <a:off x="4463046" y="558416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E666F6-BA69-48E7-B1C6-FD103C4B7912}"/>
              </a:ext>
            </a:extLst>
          </p:cNvPr>
          <p:cNvSpPr/>
          <p:nvPr/>
        </p:nvSpPr>
        <p:spPr>
          <a:xfrm>
            <a:off x="4463046" y="5998298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2676B10-ABC8-4D1C-A02A-7842AC0B3249}"/>
              </a:ext>
            </a:extLst>
          </p:cNvPr>
          <p:cNvSpPr/>
          <p:nvPr/>
        </p:nvSpPr>
        <p:spPr>
          <a:xfrm>
            <a:off x="4463046" y="6422514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63378" y="3810217"/>
            <a:ext cx="777875" cy="252413"/>
          </a:xfrm>
          <a:prstGeom prst="rect">
            <a:avLst/>
          </a:prstGeom>
        </p:spPr>
      </p:pic>
      <p:pic>
        <p:nvPicPr>
          <p:cNvPr id="44" name="Image 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63378" y="4253208"/>
            <a:ext cx="776952" cy="251424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63379" y="4685086"/>
            <a:ext cx="799956" cy="251424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63378" y="5124584"/>
            <a:ext cx="788616" cy="251424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63379" y="5556462"/>
            <a:ext cx="799956" cy="251424"/>
          </a:xfrm>
          <a:prstGeom prst="rect">
            <a:avLst/>
          </a:prstGeom>
        </p:spPr>
      </p:pic>
      <p:pic>
        <p:nvPicPr>
          <p:cNvPr id="52" name="Image 5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63379" y="5988340"/>
            <a:ext cx="799956" cy="251424"/>
          </a:xfrm>
          <a:prstGeom prst="rect">
            <a:avLst/>
          </a:prstGeom>
        </p:spPr>
      </p:pic>
      <p:pic>
        <p:nvPicPr>
          <p:cNvPr id="54" name="Image 5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63379" y="6427838"/>
            <a:ext cx="799956" cy="251424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C7675B0-F48D-4983-A8C0-1D96ADB428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F42EAAF-6882-4562-A4BE-DE21F62B2AD0}"/>
              </a:ext>
            </a:extLst>
          </p:cNvPr>
          <p:cNvSpPr/>
          <p:nvPr/>
        </p:nvSpPr>
        <p:spPr>
          <a:xfrm>
            <a:off x="5965458" y="2237591"/>
            <a:ext cx="3160755" cy="1825039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We can find an unknown percentage by adding together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o</a:t>
            </a:r>
            <a:r>
              <a:rPr lang="en-US" sz="14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r</a:t>
            </a: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 subtracting from known percentages.</a:t>
            </a:r>
            <a:endParaRPr lang="en-US" sz="1400" b="1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FB62D83-EB10-494C-92B0-CE6706D533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27753" y="668215"/>
            <a:ext cx="5579062" cy="107930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F1C6AD54-585D-437D-95E5-734BB319B1D6}"/>
              </a:ext>
            </a:extLst>
          </p:cNvPr>
          <p:cNvSpPr/>
          <p:nvPr/>
        </p:nvSpPr>
        <p:spPr>
          <a:xfrm>
            <a:off x="418454" y="3809708"/>
            <a:ext cx="1101744" cy="2948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F1313F56-7FFE-466E-8900-763A31D5A3E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79916" y="825399"/>
            <a:ext cx="966259" cy="362129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A3C5F32-8557-42B0-80DC-9F9DCD2E1F93}"/>
              </a:ext>
            </a:extLst>
          </p:cNvPr>
          <p:cNvSpPr/>
          <p:nvPr/>
        </p:nvSpPr>
        <p:spPr>
          <a:xfrm>
            <a:off x="3503538" y="4592958"/>
            <a:ext cx="1890793" cy="455835"/>
          </a:xfrm>
          <a:prstGeom prst="rect">
            <a:avLst/>
          </a:prstGeom>
          <a:solidFill>
            <a:schemeClr val="lt1">
              <a:alpha val="0"/>
            </a:schemeClr>
          </a:solidFill>
          <a:ln w="539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6D9B0B1-9692-41D8-A768-CD3023122441}"/>
              </a:ext>
            </a:extLst>
          </p:cNvPr>
          <p:cNvSpPr/>
          <p:nvPr/>
        </p:nvSpPr>
        <p:spPr>
          <a:xfrm>
            <a:off x="3490535" y="3689578"/>
            <a:ext cx="1890793" cy="455835"/>
          </a:xfrm>
          <a:prstGeom prst="rect">
            <a:avLst/>
          </a:prstGeom>
          <a:solidFill>
            <a:schemeClr val="lt1">
              <a:alpha val="0"/>
            </a:schemeClr>
          </a:solidFill>
          <a:ln w="539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A654E80-7DF1-48B7-9DA1-B561B59A78AF}"/>
              </a:ext>
            </a:extLst>
          </p:cNvPr>
          <p:cNvSpPr/>
          <p:nvPr/>
        </p:nvSpPr>
        <p:spPr>
          <a:xfrm>
            <a:off x="3503537" y="4124694"/>
            <a:ext cx="1890793" cy="455835"/>
          </a:xfrm>
          <a:prstGeom prst="rect">
            <a:avLst/>
          </a:prstGeom>
          <a:solidFill>
            <a:schemeClr val="lt1">
              <a:alpha val="0"/>
            </a:schemeClr>
          </a:solidFill>
          <a:ln w="539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D50529B-B544-44AB-914B-BB0C35E28310}"/>
              </a:ext>
            </a:extLst>
          </p:cNvPr>
          <p:cNvSpPr/>
          <p:nvPr/>
        </p:nvSpPr>
        <p:spPr>
          <a:xfrm>
            <a:off x="3490534" y="6280370"/>
            <a:ext cx="1890793" cy="455835"/>
          </a:xfrm>
          <a:prstGeom prst="rect">
            <a:avLst/>
          </a:prstGeom>
          <a:solidFill>
            <a:schemeClr val="lt1">
              <a:alpha val="0"/>
            </a:schemeClr>
          </a:solidFill>
          <a:ln w="539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7717420-6D1D-4DF5-9ACE-449224CA41D6}"/>
              </a:ext>
            </a:extLst>
          </p:cNvPr>
          <p:cNvSpPr/>
          <p:nvPr/>
        </p:nvSpPr>
        <p:spPr>
          <a:xfrm>
            <a:off x="3490533" y="5828565"/>
            <a:ext cx="1890793" cy="455835"/>
          </a:xfrm>
          <a:prstGeom prst="rect">
            <a:avLst/>
          </a:prstGeom>
          <a:solidFill>
            <a:schemeClr val="lt1">
              <a:alpha val="0"/>
            </a:schemeClr>
          </a:solidFill>
          <a:ln w="539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4248DB3-85AB-4AAC-844E-113648741237}"/>
              </a:ext>
            </a:extLst>
          </p:cNvPr>
          <p:cNvSpPr/>
          <p:nvPr/>
        </p:nvSpPr>
        <p:spPr>
          <a:xfrm>
            <a:off x="3517648" y="5036911"/>
            <a:ext cx="1890793" cy="455835"/>
          </a:xfrm>
          <a:prstGeom prst="rect">
            <a:avLst/>
          </a:prstGeom>
          <a:solidFill>
            <a:schemeClr val="lt1">
              <a:alpha val="0"/>
            </a:schemeClr>
          </a:solidFill>
          <a:ln w="539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DAB7A7-6155-47AD-9C7B-C63F32639F3E}"/>
              </a:ext>
            </a:extLst>
          </p:cNvPr>
          <p:cNvSpPr/>
          <p:nvPr/>
        </p:nvSpPr>
        <p:spPr>
          <a:xfrm>
            <a:off x="3496031" y="5427426"/>
            <a:ext cx="1890793" cy="455835"/>
          </a:xfrm>
          <a:prstGeom prst="rect">
            <a:avLst/>
          </a:prstGeom>
          <a:solidFill>
            <a:schemeClr val="lt1">
              <a:alpha val="0"/>
            </a:schemeClr>
          </a:solidFill>
          <a:ln w="539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676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7" grpId="0" animBg="1"/>
      <p:bldP spid="20" grpId="0" animBg="1"/>
      <p:bldP spid="22" grpId="0" animBg="1"/>
      <p:bldP spid="24" grpId="0" animBg="1"/>
      <p:bldP spid="15" grpId="0" animBg="1"/>
      <p:bldP spid="23" grpId="0" animBg="1"/>
      <p:bldP spid="38" grpId="0" animBg="1"/>
      <p:bldP spid="38" grpId="1" animBg="1"/>
      <p:bldP spid="49" grpId="0" animBg="1"/>
      <p:bldP spid="49" grpId="1" animBg="1"/>
      <p:bldP spid="51" grpId="0" animBg="1"/>
      <p:bldP spid="51" grpId="1" animBg="1"/>
      <p:bldP spid="53" grpId="0" animBg="1"/>
      <p:bldP spid="53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C7F31D-D0D0-47E6-8355-AB25558470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BDA95E93-BA30-4FFA-898C-00D5089A0CED}"/>
              </a:ext>
            </a:extLst>
          </p:cNvPr>
          <p:cNvSpPr/>
          <p:nvPr/>
        </p:nvSpPr>
        <p:spPr>
          <a:xfrm>
            <a:off x="263471" y="790415"/>
            <a:ext cx="4649492" cy="1863496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We can find an unknown percentage by adding together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o</a:t>
            </a:r>
            <a:r>
              <a:rPr lang="en-US" sz="14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r</a:t>
            </a: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 subtracting from known percentages.</a:t>
            </a:r>
            <a:endParaRPr lang="en-US" sz="1400" b="1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D3D2F5-252C-4B9A-A399-5F14103CE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040" y="3536036"/>
            <a:ext cx="1785512" cy="22376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D3CC14D-91E4-462E-880B-DA029A1EC5E5}"/>
              </a:ext>
            </a:extLst>
          </p:cNvPr>
          <p:cNvSpPr txBox="1"/>
          <p:nvPr/>
        </p:nvSpPr>
        <p:spPr>
          <a:xfrm>
            <a:off x="1912797" y="4586640"/>
            <a:ext cx="60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1.5</a:t>
            </a:r>
            <a:endParaRPr lang="en-GB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0F0B9F-7FE2-419B-ABA8-232D7E2AE047}"/>
              </a:ext>
            </a:extLst>
          </p:cNvPr>
          <p:cNvSpPr txBox="1"/>
          <p:nvPr/>
        </p:nvSpPr>
        <p:spPr>
          <a:xfrm>
            <a:off x="2065035" y="5089249"/>
            <a:ext cx="60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6</a:t>
            </a:r>
            <a:endParaRPr lang="en-GB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5A0349-B8C8-4116-91B0-6B0CE19800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0903" y="1028295"/>
            <a:ext cx="1785511" cy="25077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C899C1-8448-42FB-B1F8-C44407FFAF2D}"/>
              </a:ext>
            </a:extLst>
          </p:cNvPr>
          <p:cNvSpPr txBox="1"/>
          <p:nvPr/>
        </p:nvSpPr>
        <p:spPr>
          <a:xfrm>
            <a:off x="6554654" y="2020336"/>
            <a:ext cx="89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120</a:t>
            </a:r>
            <a:endParaRPr lang="en-GB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65CEC3-0338-448D-9AC3-E8C7A569F1DA}"/>
              </a:ext>
            </a:extLst>
          </p:cNvPr>
          <p:cNvSpPr txBox="1"/>
          <p:nvPr/>
        </p:nvSpPr>
        <p:spPr>
          <a:xfrm>
            <a:off x="6697439" y="2482001"/>
            <a:ext cx="60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60</a:t>
            </a:r>
            <a:endParaRPr lang="en-GB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B38C9A-9D43-46C9-A979-E2FC159B5324}"/>
              </a:ext>
            </a:extLst>
          </p:cNvPr>
          <p:cNvSpPr txBox="1"/>
          <p:nvPr/>
        </p:nvSpPr>
        <p:spPr>
          <a:xfrm>
            <a:off x="6570152" y="2880296"/>
            <a:ext cx="89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180</a:t>
            </a: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29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F60F11-28A0-4AC9-B4B8-4C394A06C5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112417-7BAD-4587-A919-E935077C63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554" y="2925748"/>
            <a:ext cx="2725417" cy="24450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53DC17-AC44-480B-B94A-EF6C3E544236}"/>
              </a:ext>
            </a:extLst>
          </p:cNvPr>
          <p:cNvSpPr txBox="1"/>
          <p:nvPr/>
        </p:nvSpPr>
        <p:spPr>
          <a:xfrm>
            <a:off x="1673816" y="1925519"/>
            <a:ext cx="11158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6.4</a:t>
            </a:r>
            <a:endParaRPr lang="en-GB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839315-7A89-4C4F-991C-FD84A66F1AD7}"/>
              </a:ext>
            </a:extLst>
          </p:cNvPr>
          <p:cNvSpPr txBox="1"/>
          <p:nvPr/>
        </p:nvSpPr>
        <p:spPr>
          <a:xfrm>
            <a:off x="6739179" y="2014634"/>
            <a:ext cx="11158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64</a:t>
            </a:r>
            <a:endParaRPr lang="en-GB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829C6A-9269-4DD7-AEF6-7E7D50A8CD26}"/>
              </a:ext>
            </a:extLst>
          </p:cNvPr>
          <p:cNvSpPr txBox="1"/>
          <p:nvPr/>
        </p:nvSpPr>
        <p:spPr>
          <a:xfrm>
            <a:off x="4014061" y="1972014"/>
            <a:ext cx="11158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24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45DC3E9-33B4-41BE-94FC-A60D708F98E5}"/>
              </a:ext>
            </a:extLst>
          </p:cNvPr>
          <p:cNvCxnSpPr>
            <a:cxnSpLocks/>
          </p:cNvCxnSpPr>
          <p:nvPr/>
        </p:nvCxnSpPr>
        <p:spPr>
          <a:xfrm>
            <a:off x="4200041" y="1695903"/>
            <a:ext cx="1" cy="27611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8551B22-13B0-48D6-9EB7-E8FC68C5AEE0}"/>
              </a:ext>
            </a:extLst>
          </p:cNvPr>
          <p:cNvSpPr txBox="1"/>
          <p:nvPr/>
        </p:nvSpPr>
        <p:spPr>
          <a:xfrm>
            <a:off x="3902990" y="1279516"/>
            <a:ext cx="11158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50%</a:t>
            </a:r>
            <a:endParaRPr lang="en-GB" sz="24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D6E675B-C61A-4FF0-B72E-87318FB67707}"/>
              </a:ext>
            </a:extLst>
          </p:cNvPr>
          <p:cNvSpPr/>
          <p:nvPr/>
        </p:nvSpPr>
        <p:spPr>
          <a:xfrm>
            <a:off x="1790082" y="1398580"/>
            <a:ext cx="480447" cy="42009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C11C5DD-70B9-461E-9AB9-548C615651F0}"/>
              </a:ext>
            </a:extLst>
          </p:cNvPr>
          <p:cNvSpPr/>
          <p:nvPr/>
        </p:nvSpPr>
        <p:spPr>
          <a:xfrm>
            <a:off x="1673816" y="1859654"/>
            <a:ext cx="480447" cy="42009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2E6A6DF-0324-4177-ADBB-1AC15514D2F0}"/>
              </a:ext>
            </a:extLst>
          </p:cNvPr>
          <p:cNvSpPr/>
          <p:nvPr/>
        </p:nvSpPr>
        <p:spPr>
          <a:xfrm>
            <a:off x="3902990" y="1279516"/>
            <a:ext cx="621247" cy="5391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05972D1-8061-409C-A334-AB010EE4496C}"/>
              </a:ext>
            </a:extLst>
          </p:cNvPr>
          <p:cNvSpPr/>
          <p:nvPr/>
        </p:nvSpPr>
        <p:spPr>
          <a:xfrm>
            <a:off x="3995859" y="1795647"/>
            <a:ext cx="480447" cy="5024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DE6C6FB-65BB-4D34-AC1F-FE532F628806}"/>
              </a:ext>
            </a:extLst>
          </p:cNvPr>
          <p:cNvSpPr/>
          <p:nvPr/>
        </p:nvSpPr>
        <p:spPr>
          <a:xfrm>
            <a:off x="6531240" y="1272433"/>
            <a:ext cx="807176" cy="5391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CFB7452-D763-4C20-8419-A79A0153B65B}"/>
              </a:ext>
            </a:extLst>
          </p:cNvPr>
          <p:cNvSpPr/>
          <p:nvPr/>
        </p:nvSpPr>
        <p:spPr>
          <a:xfrm>
            <a:off x="6785671" y="1864942"/>
            <a:ext cx="552743" cy="5391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79294AE-C23F-427F-99EE-9325C28EDFF5}"/>
              </a:ext>
            </a:extLst>
          </p:cNvPr>
          <p:cNvCxnSpPr/>
          <p:nvPr/>
        </p:nvCxnSpPr>
        <p:spPr>
          <a:xfrm>
            <a:off x="712200" y="1241460"/>
            <a:ext cx="7628346" cy="380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5655680-0001-4B19-A38F-47101102CEBE}"/>
              </a:ext>
            </a:extLst>
          </p:cNvPr>
          <p:cNvCxnSpPr>
            <a:cxnSpLocks/>
          </p:cNvCxnSpPr>
          <p:nvPr/>
        </p:nvCxnSpPr>
        <p:spPr>
          <a:xfrm>
            <a:off x="886968" y="1097280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123FB1B-0AEC-4939-9D57-6E7B110777A1}"/>
              </a:ext>
            </a:extLst>
          </p:cNvPr>
          <p:cNvCxnSpPr>
            <a:cxnSpLocks/>
          </p:cNvCxnSpPr>
          <p:nvPr/>
        </p:nvCxnSpPr>
        <p:spPr>
          <a:xfrm>
            <a:off x="8189976" y="1130514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74C6BE7-1B76-4FD8-AC9D-9DB9D9907CE4}"/>
              </a:ext>
            </a:extLst>
          </p:cNvPr>
          <p:cNvCxnSpPr>
            <a:cxnSpLocks/>
          </p:cNvCxnSpPr>
          <p:nvPr/>
        </p:nvCxnSpPr>
        <p:spPr>
          <a:xfrm>
            <a:off x="4581144" y="1137932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6AACC77E-27D4-4117-A492-AD0D1C897890}"/>
              </a:ext>
            </a:extLst>
          </p:cNvPr>
          <p:cNvSpPr txBox="1"/>
          <p:nvPr/>
        </p:nvSpPr>
        <p:spPr>
          <a:xfrm>
            <a:off x="690412" y="725956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0%</a:t>
            </a:r>
            <a:endParaRPr lang="en-GB" sz="20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AE1CFA4-05B6-4DA0-9990-C7E830749EA5}"/>
              </a:ext>
            </a:extLst>
          </p:cNvPr>
          <p:cNvSpPr txBox="1"/>
          <p:nvPr/>
        </p:nvSpPr>
        <p:spPr>
          <a:xfrm>
            <a:off x="731753" y="138691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0</a:t>
            </a:r>
            <a:endParaRPr lang="en-GB" sz="20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C4127F6-173D-4A0E-8397-541A01E63E0D}"/>
              </a:ext>
            </a:extLst>
          </p:cNvPr>
          <p:cNvSpPr txBox="1"/>
          <p:nvPr/>
        </p:nvSpPr>
        <p:spPr>
          <a:xfrm>
            <a:off x="7847512" y="735753"/>
            <a:ext cx="756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100%</a:t>
            </a:r>
            <a:endParaRPr lang="en-GB" sz="20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C24C047-C3AB-4416-8910-FCA11692BD60}"/>
              </a:ext>
            </a:extLst>
          </p:cNvPr>
          <p:cNvSpPr txBox="1"/>
          <p:nvPr/>
        </p:nvSpPr>
        <p:spPr>
          <a:xfrm>
            <a:off x="7977355" y="1395536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64</a:t>
            </a:r>
            <a:endParaRPr lang="en-GB" sz="20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4C66D0-B7A0-4B3D-B70B-D1AB0E58ABC0}"/>
              </a:ext>
            </a:extLst>
          </p:cNvPr>
          <p:cNvSpPr txBox="1"/>
          <p:nvPr/>
        </p:nvSpPr>
        <p:spPr>
          <a:xfrm>
            <a:off x="4349824" y="762077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50%</a:t>
            </a:r>
            <a:endParaRPr lang="en-GB" sz="20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006E0D5-DE9B-41A2-9A61-3EB4F2FA6FB9}"/>
              </a:ext>
            </a:extLst>
          </p:cNvPr>
          <p:cNvSpPr txBox="1"/>
          <p:nvPr/>
        </p:nvSpPr>
        <p:spPr>
          <a:xfrm>
            <a:off x="4373317" y="139302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32</a:t>
            </a:r>
            <a:endParaRPr lang="en-GB" sz="2000" dirty="0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3E2DE5C-BC67-447D-917C-F131371BA32E}"/>
              </a:ext>
            </a:extLst>
          </p:cNvPr>
          <p:cNvCxnSpPr>
            <a:cxnSpLocks/>
          </p:cNvCxnSpPr>
          <p:nvPr/>
        </p:nvCxnSpPr>
        <p:spPr>
          <a:xfrm>
            <a:off x="1459992" y="1088912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A2E36E09-D3E0-4471-8FE6-A4613AA9BE3E}"/>
              </a:ext>
            </a:extLst>
          </p:cNvPr>
          <p:cNvSpPr txBox="1"/>
          <p:nvPr/>
        </p:nvSpPr>
        <p:spPr>
          <a:xfrm>
            <a:off x="1222069" y="730404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10%</a:t>
            </a:r>
            <a:endParaRPr lang="en-GB" sz="20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71F51A7-47D3-4B3B-ADD0-9719E7B43629}"/>
              </a:ext>
            </a:extLst>
          </p:cNvPr>
          <p:cNvSpPr txBox="1"/>
          <p:nvPr/>
        </p:nvSpPr>
        <p:spPr>
          <a:xfrm>
            <a:off x="1229433" y="1344216"/>
            <a:ext cx="508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6.4</a:t>
            </a: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230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3" grpId="0"/>
      <p:bldP spid="64" grpId="0"/>
      <p:bldP spid="65" grpId="0"/>
      <p:bldP spid="67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1E9B07-4548-46B0-86C5-F34137B49F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49728" y="1161579"/>
            <a:ext cx="6387955" cy="2049358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3A827C9-D4A3-4BBC-A288-CA2FB1EF7E6F}"/>
              </a:ext>
            </a:extLst>
          </p:cNvPr>
          <p:cNvSpPr/>
          <p:nvPr/>
        </p:nvSpPr>
        <p:spPr>
          <a:xfrm>
            <a:off x="23397" y="1170063"/>
            <a:ext cx="1570383" cy="1885772"/>
          </a:xfrm>
          <a:custGeom>
            <a:avLst/>
            <a:gdLst>
              <a:gd name="connsiteX0" fmla="*/ 1364343 w 1857828"/>
              <a:gd name="connsiteY0" fmla="*/ 384 h 2337184"/>
              <a:gd name="connsiteX1" fmla="*/ 1596571 w 1857828"/>
              <a:gd name="connsiteY1" fmla="*/ 290670 h 2337184"/>
              <a:gd name="connsiteX2" fmla="*/ 1407886 w 1857828"/>
              <a:gd name="connsiteY2" fmla="*/ 319698 h 2337184"/>
              <a:gd name="connsiteX3" fmla="*/ 1306286 w 1857828"/>
              <a:gd name="connsiteY3" fmla="*/ 348727 h 2337184"/>
              <a:gd name="connsiteX4" fmla="*/ 1277257 w 1857828"/>
              <a:gd name="connsiteY4" fmla="*/ 392270 h 2337184"/>
              <a:gd name="connsiteX5" fmla="*/ 1291771 w 1857828"/>
              <a:gd name="connsiteY5" fmla="*/ 493870 h 2337184"/>
              <a:gd name="connsiteX6" fmla="*/ 1335314 w 1857828"/>
              <a:gd name="connsiteY6" fmla="*/ 508384 h 2337184"/>
              <a:gd name="connsiteX7" fmla="*/ 1509486 w 1857828"/>
              <a:gd name="connsiteY7" fmla="*/ 522898 h 2337184"/>
              <a:gd name="connsiteX8" fmla="*/ 1611086 w 1857828"/>
              <a:gd name="connsiteY8" fmla="*/ 537413 h 2337184"/>
              <a:gd name="connsiteX9" fmla="*/ 1741714 w 1857828"/>
              <a:gd name="connsiteY9" fmla="*/ 595470 h 2337184"/>
              <a:gd name="connsiteX10" fmla="*/ 1756228 w 1857828"/>
              <a:gd name="connsiteY10" fmla="*/ 900270 h 2337184"/>
              <a:gd name="connsiteX11" fmla="*/ 1727200 w 1857828"/>
              <a:gd name="connsiteY11" fmla="*/ 987355 h 2337184"/>
              <a:gd name="connsiteX12" fmla="*/ 1741714 w 1857828"/>
              <a:gd name="connsiteY12" fmla="*/ 1088955 h 2337184"/>
              <a:gd name="connsiteX13" fmla="*/ 1756228 w 1857828"/>
              <a:gd name="connsiteY13" fmla="*/ 1132498 h 2337184"/>
              <a:gd name="connsiteX14" fmla="*/ 1799771 w 1857828"/>
              <a:gd name="connsiteY14" fmla="*/ 1161527 h 2337184"/>
              <a:gd name="connsiteX15" fmla="*/ 1814286 w 1857828"/>
              <a:gd name="connsiteY15" fmla="*/ 1205070 h 2337184"/>
              <a:gd name="connsiteX16" fmla="*/ 1785257 w 1857828"/>
              <a:gd name="connsiteY16" fmla="*/ 1509870 h 2337184"/>
              <a:gd name="connsiteX17" fmla="*/ 1799771 w 1857828"/>
              <a:gd name="connsiteY17" fmla="*/ 1625984 h 2337184"/>
              <a:gd name="connsiteX18" fmla="*/ 1828800 w 1857828"/>
              <a:gd name="connsiteY18" fmla="*/ 1713070 h 2337184"/>
              <a:gd name="connsiteX19" fmla="*/ 1857828 w 1857828"/>
              <a:gd name="connsiteY19" fmla="*/ 1901755 h 2337184"/>
              <a:gd name="connsiteX20" fmla="*/ 1843314 w 1857828"/>
              <a:gd name="connsiteY20" fmla="*/ 2090441 h 2337184"/>
              <a:gd name="connsiteX21" fmla="*/ 1814286 w 1857828"/>
              <a:gd name="connsiteY21" fmla="*/ 2133984 h 2337184"/>
              <a:gd name="connsiteX22" fmla="*/ 1756228 w 1857828"/>
              <a:gd name="connsiteY22" fmla="*/ 2221070 h 2337184"/>
              <a:gd name="connsiteX23" fmla="*/ 1727200 w 1857828"/>
              <a:gd name="connsiteY23" fmla="*/ 2264613 h 2337184"/>
              <a:gd name="connsiteX24" fmla="*/ 1625600 w 1857828"/>
              <a:gd name="connsiteY24" fmla="*/ 2293641 h 2337184"/>
              <a:gd name="connsiteX25" fmla="*/ 1567543 w 1857828"/>
              <a:gd name="connsiteY25" fmla="*/ 2322670 h 2337184"/>
              <a:gd name="connsiteX26" fmla="*/ 1509486 w 1857828"/>
              <a:gd name="connsiteY26" fmla="*/ 2337184 h 2337184"/>
              <a:gd name="connsiteX27" fmla="*/ 1001486 w 1857828"/>
              <a:gd name="connsiteY27" fmla="*/ 2322670 h 2337184"/>
              <a:gd name="connsiteX28" fmla="*/ 740228 w 1857828"/>
              <a:gd name="connsiteY28" fmla="*/ 2264613 h 2337184"/>
              <a:gd name="connsiteX29" fmla="*/ 609600 w 1857828"/>
              <a:gd name="connsiteY29" fmla="*/ 2206555 h 2337184"/>
              <a:gd name="connsiteX30" fmla="*/ 566057 w 1857828"/>
              <a:gd name="connsiteY30" fmla="*/ 2192041 h 2337184"/>
              <a:gd name="connsiteX31" fmla="*/ 464457 w 1857828"/>
              <a:gd name="connsiteY31" fmla="*/ 2119470 h 2337184"/>
              <a:gd name="connsiteX32" fmla="*/ 348343 w 1857828"/>
              <a:gd name="connsiteY32" fmla="*/ 2046898 h 2337184"/>
              <a:gd name="connsiteX33" fmla="*/ 275771 w 1857828"/>
              <a:gd name="connsiteY33" fmla="*/ 1974327 h 2337184"/>
              <a:gd name="connsiteX34" fmla="*/ 217714 w 1857828"/>
              <a:gd name="connsiteY34" fmla="*/ 1858213 h 2337184"/>
              <a:gd name="connsiteX35" fmla="*/ 145143 w 1857828"/>
              <a:gd name="connsiteY35" fmla="*/ 1713070 h 2337184"/>
              <a:gd name="connsiteX36" fmla="*/ 72571 w 1857828"/>
              <a:gd name="connsiteY36" fmla="*/ 1567927 h 2337184"/>
              <a:gd name="connsiteX37" fmla="*/ 29028 w 1857828"/>
              <a:gd name="connsiteY37" fmla="*/ 1437298 h 2337184"/>
              <a:gd name="connsiteX38" fmla="*/ 0 w 1857828"/>
              <a:gd name="connsiteY38" fmla="*/ 1292155 h 2337184"/>
              <a:gd name="connsiteX39" fmla="*/ 14514 w 1857828"/>
              <a:gd name="connsiteY39" fmla="*/ 842213 h 2337184"/>
              <a:gd name="connsiteX40" fmla="*/ 87086 w 1857828"/>
              <a:gd name="connsiteY40" fmla="*/ 697070 h 2337184"/>
              <a:gd name="connsiteX41" fmla="*/ 116114 w 1857828"/>
              <a:gd name="connsiteY41" fmla="*/ 624498 h 2337184"/>
              <a:gd name="connsiteX42" fmla="*/ 145143 w 1857828"/>
              <a:gd name="connsiteY42" fmla="*/ 580955 h 2337184"/>
              <a:gd name="connsiteX43" fmla="*/ 174171 w 1857828"/>
              <a:gd name="connsiteY43" fmla="*/ 522898 h 2337184"/>
              <a:gd name="connsiteX44" fmla="*/ 246743 w 1857828"/>
              <a:gd name="connsiteY44" fmla="*/ 435813 h 2337184"/>
              <a:gd name="connsiteX45" fmla="*/ 406400 w 1857828"/>
              <a:gd name="connsiteY45" fmla="*/ 290670 h 2337184"/>
              <a:gd name="connsiteX46" fmla="*/ 464457 w 1857828"/>
              <a:gd name="connsiteY46" fmla="*/ 261641 h 2337184"/>
              <a:gd name="connsiteX47" fmla="*/ 595086 w 1857828"/>
              <a:gd name="connsiteY47" fmla="*/ 232613 h 2337184"/>
              <a:gd name="connsiteX48" fmla="*/ 653143 w 1857828"/>
              <a:gd name="connsiteY48" fmla="*/ 203584 h 2337184"/>
              <a:gd name="connsiteX49" fmla="*/ 754743 w 1857828"/>
              <a:gd name="connsiteY49" fmla="*/ 145527 h 2337184"/>
              <a:gd name="connsiteX50" fmla="*/ 798286 w 1857828"/>
              <a:gd name="connsiteY50" fmla="*/ 131013 h 2337184"/>
              <a:gd name="connsiteX51" fmla="*/ 885371 w 1857828"/>
              <a:gd name="connsiteY51" fmla="*/ 72955 h 2337184"/>
              <a:gd name="connsiteX52" fmla="*/ 1001486 w 1857828"/>
              <a:gd name="connsiteY52" fmla="*/ 43927 h 2337184"/>
              <a:gd name="connsiteX53" fmla="*/ 1045028 w 1857828"/>
              <a:gd name="connsiteY53" fmla="*/ 29413 h 2337184"/>
              <a:gd name="connsiteX54" fmla="*/ 1320800 w 1857828"/>
              <a:gd name="connsiteY54" fmla="*/ 29413 h 233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57828" h="2337184">
                <a:moveTo>
                  <a:pt x="1364343" y="384"/>
                </a:moveTo>
                <a:cubicBezTo>
                  <a:pt x="1517512" y="8893"/>
                  <a:pt x="1847082" y="-60046"/>
                  <a:pt x="1596571" y="290670"/>
                </a:cubicBezTo>
                <a:cubicBezTo>
                  <a:pt x="1559584" y="342452"/>
                  <a:pt x="1470285" y="307218"/>
                  <a:pt x="1407886" y="319698"/>
                </a:cubicBezTo>
                <a:cubicBezTo>
                  <a:pt x="1373348" y="326606"/>
                  <a:pt x="1340153" y="339051"/>
                  <a:pt x="1306286" y="348727"/>
                </a:cubicBezTo>
                <a:cubicBezTo>
                  <a:pt x="1296610" y="363241"/>
                  <a:pt x="1278993" y="374912"/>
                  <a:pt x="1277257" y="392270"/>
                </a:cubicBezTo>
                <a:cubicBezTo>
                  <a:pt x="1273853" y="426311"/>
                  <a:pt x="1276472" y="463271"/>
                  <a:pt x="1291771" y="493870"/>
                </a:cubicBezTo>
                <a:cubicBezTo>
                  <a:pt x="1298613" y="507554"/>
                  <a:pt x="1320149" y="506362"/>
                  <a:pt x="1335314" y="508384"/>
                </a:cubicBezTo>
                <a:cubicBezTo>
                  <a:pt x="1393062" y="516083"/>
                  <a:pt x="1451548" y="516799"/>
                  <a:pt x="1509486" y="522898"/>
                </a:cubicBezTo>
                <a:cubicBezTo>
                  <a:pt x="1543509" y="526479"/>
                  <a:pt x="1577219" y="532575"/>
                  <a:pt x="1611086" y="537413"/>
                </a:cubicBezTo>
                <a:cubicBezTo>
                  <a:pt x="1714720" y="571957"/>
                  <a:pt x="1672712" y="549468"/>
                  <a:pt x="1741714" y="595470"/>
                </a:cubicBezTo>
                <a:cubicBezTo>
                  <a:pt x="1815865" y="706695"/>
                  <a:pt x="1788007" y="646040"/>
                  <a:pt x="1756228" y="900270"/>
                </a:cubicBezTo>
                <a:cubicBezTo>
                  <a:pt x="1752433" y="930632"/>
                  <a:pt x="1727200" y="987355"/>
                  <a:pt x="1727200" y="987355"/>
                </a:cubicBezTo>
                <a:cubicBezTo>
                  <a:pt x="1732038" y="1021222"/>
                  <a:pt x="1735005" y="1055409"/>
                  <a:pt x="1741714" y="1088955"/>
                </a:cubicBezTo>
                <a:cubicBezTo>
                  <a:pt x="1744714" y="1103957"/>
                  <a:pt x="1746671" y="1120551"/>
                  <a:pt x="1756228" y="1132498"/>
                </a:cubicBezTo>
                <a:cubicBezTo>
                  <a:pt x="1767125" y="1146120"/>
                  <a:pt x="1785257" y="1151851"/>
                  <a:pt x="1799771" y="1161527"/>
                </a:cubicBezTo>
                <a:cubicBezTo>
                  <a:pt x="1804609" y="1176041"/>
                  <a:pt x="1814286" y="1189770"/>
                  <a:pt x="1814286" y="1205070"/>
                </a:cubicBezTo>
                <a:cubicBezTo>
                  <a:pt x="1814286" y="1435511"/>
                  <a:pt x="1824657" y="1391668"/>
                  <a:pt x="1785257" y="1509870"/>
                </a:cubicBezTo>
                <a:cubicBezTo>
                  <a:pt x="1790095" y="1548575"/>
                  <a:pt x="1791598" y="1587844"/>
                  <a:pt x="1799771" y="1625984"/>
                </a:cubicBezTo>
                <a:cubicBezTo>
                  <a:pt x="1806182" y="1655904"/>
                  <a:pt x="1823770" y="1682887"/>
                  <a:pt x="1828800" y="1713070"/>
                </a:cubicBezTo>
                <a:cubicBezTo>
                  <a:pt x="1848938" y="1833900"/>
                  <a:pt x="1839152" y="1771022"/>
                  <a:pt x="1857828" y="1901755"/>
                </a:cubicBezTo>
                <a:cubicBezTo>
                  <a:pt x="1852990" y="1964650"/>
                  <a:pt x="1854939" y="2028440"/>
                  <a:pt x="1843314" y="2090441"/>
                </a:cubicBezTo>
                <a:cubicBezTo>
                  <a:pt x="1840099" y="2107586"/>
                  <a:pt x="1822087" y="2118382"/>
                  <a:pt x="1814286" y="2133984"/>
                </a:cubicBezTo>
                <a:cubicBezTo>
                  <a:pt x="1756895" y="2248767"/>
                  <a:pt x="1859405" y="2097257"/>
                  <a:pt x="1756228" y="2221070"/>
                </a:cubicBezTo>
                <a:cubicBezTo>
                  <a:pt x="1745061" y="2234471"/>
                  <a:pt x="1740821" y="2253716"/>
                  <a:pt x="1727200" y="2264613"/>
                </a:cubicBezTo>
                <a:cubicBezTo>
                  <a:pt x="1717736" y="2272184"/>
                  <a:pt x="1629392" y="2292693"/>
                  <a:pt x="1625600" y="2293641"/>
                </a:cubicBezTo>
                <a:cubicBezTo>
                  <a:pt x="1606248" y="2303317"/>
                  <a:pt x="1587802" y="2315073"/>
                  <a:pt x="1567543" y="2322670"/>
                </a:cubicBezTo>
                <a:cubicBezTo>
                  <a:pt x="1548865" y="2329674"/>
                  <a:pt x="1529434" y="2337184"/>
                  <a:pt x="1509486" y="2337184"/>
                </a:cubicBezTo>
                <a:cubicBezTo>
                  <a:pt x="1340084" y="2337184"/>
                  <a:pt x="1170819" y="2327508"/>
                  <a:pt x="1001486" y="2322670"/>
                </a:cubicBezTo>
                <a:cubicBezTo>
                  <a:pt x="805442" y="2257321"/>
                  <a:pt x="1046762" y="2332732"/>
                  <a:pt x="740228" y="2264613"/>
                </a:cubicBezTo>
                <a:cubicBezTo>
                  <a:pt x="605425" y="2234657"/>
                  <a:pt x="696372" y="2249941"/>
                  <a:pt x="609600" y="2206555"/>
                </a:cubicBezTo>
                <a:cubicBezTo>
                  <a:pt x="595916" y="2199713"/>
                  <a:pt x="579741" y="2198883"/>
                  <a:pt x="566057" y="2192041"/>
                </a:cubicBezTo>
                <a:cubicBezTo>
                  <a:pt x="540088" y="2179057"/>
                  <a:pt x="484186" y="2132623"/>
                  <a:pt x="464457" y="2119470"/>
                </a:cubicBezTo>
                <a:cubicBezTo>
                  <a:pt x="457293" y="2114694"/>
                  <a:pt x="365664" y="2062054"/>
                  <a:pt x="348343" y="2046898"/>
                </a:cubicBezTo>
                <a:cubicBezTo>
                  <a:pt x="322597" y="2024370"/>
                  <a:pt x="297142" y="2001041"/>
                  <a:pt x="275771" y="1974327"/>
                </a:cubicBezTo>
                <a:cubicBezTo>
                  <a:pt x="208444" y="1890168"/>
                  <a:pt x="249779" y="1927687"/>
                  <a:pt x="217714" y="1858213"/>
                </a:cubicBezTo>
                <a:cubicBezTo>
                  <a:pt x="195047" y="1809100"/>
                  <a:pt x="166451" y="1762788"/>
                  <a:pt x="145143" y="1713070"/>
                </a:cubicBezTo>
                <a:cubicBezTo>
                  <a:pt x="94728" y="1595436"/>
                  <a:pt x="122039" y="1642127"/>
                  <a:pt x="72571" y="1567927"/>
                </a:cubicBezTo>
                <a:cubicBezTo>
                  <a:pt x="40764" y="1408885"/>
                  <a:pt x="80536" y="1574651"/>
                  <a:pt x="29028" y="1437298"/>
                </a:cubicBezTo>
                <a:cubicBezTo>
                  <a:pt x="16037" y="1402656"/>
                  <a:pt x="5016" y="1322253"/>
                  <a:pt x="0" y="1292155"/>
                </a:cubicBezTo>
                <a:cubicBezTo>
                  <a:pt x="4838" y="1142174"/>
                  <a:pt x="2387" y="991781"/>
                  <a:pt x="14514" y="842213"/>
                </a:cubicBezTo>
                <a:cubicBezTo>
                  <a:pt x="22162" y="747892"/>
                  <a:pt x="48135" y="767183"/>
                  <a:pt x="87086" y="697070"/>
                </a:cubicBezTo>
                <a:cubicBezTo>
                  <a:pt x="99739" y="674295"/>
                  <a:pt x="104462" y="647801"/>
                  <a:pt x="116114" y="624498"/>
                </a:cubicBezTo>
                <a:cubicBezTo>
                  <a:pt x="123915" y="608895"/>
                  <a:pt x="136488" y="596101"/>
                  <a:pt x="145143" y="580955"/>
                </a:cubicBezTo>
                <a:cubicBezTo>
                  <a:pt x="155878" y="562169"/>
                  <a:pt x="161763" y="540623"/>
                  <a:pt x="174171" y="522898"/>
                </a:cubicBezTo>
                <a:cubicBezTo>
                  <a:pt x="195840" y="491942"/>
                  <a:pt x="221113" y="463579"/>
                  <a:pt x="246743" y="435813"/>
                </a:cubicBezTo>
                <a:cubicBezTo>
                  <a:pt x="291827" y="386972"/>
                  <a:pt x="347211" y="327663"/>
                  <a:pt x="406400" y="290670"/>
                </a:cubicBezTo>
                <a:cubicBezTo>
                  <a:pt x="424748" y="279203"/>
                  <a:pt x="443777" y="268004"/>
                  <a:pt x="464457" y="261641"/>
                </a:cubicBezTo>
                <a:cubicBezTo>
                  <a:pt x="507090" y="248523"/>
                  <a:pt x="551543" y="242289"/>
                  <a:pt x="595086" y="232613"/>
                </a:cubicBezTo>
                <a:cubicBezTo>
                  <a:pt x="614438" y="222937"/>
                  <a:pt x="634357" y="214319"/>
                  <a:pt x="653143" y="203584"/>
                </a:cubicBezTo>
                <a:cubicBezTo>
                  <a:pt x="726024" y="161937"/>
                  <a:pt x="667024" y="183120"/>
                  <a:pt x="754743" y="145527"/>
                </a:cubicBezTo>
                <a:cubicBezTo>
                  <a:pt x="768805" y="139500"/>
                  <a:pt x="783772" y="135851"/>
                  <a:pt x="798286" y="131013"/>
                </a:cubicBezTo>
                <a:cubicBezTo>
                  <a:pt x="827314" y="111660"/>
                  <a:pt x="851525" y="81416"/>
                  <a:pt x="885371" y="72955"/>
                </a:cubicBezTo>
                <a:cubicBezTo>
                  <a:pt x="924076" y="63279"/>
                  <a:pt x="963637" y="56543"/>
                  <a:pt x="1001486" y="43927"/>
                </a:cubicBezTo>
                <a:cubicBezTo>
                  <a:pt x="1016000" y="39089"/>
                  <a:pt x="1029745" y="30108"/>
                  <a:pt x="1045028" y="29413"/>
                </a:cubicBezTo>
                <a:cubicBezTo>
                  <a:pt x="1136857" y="25239"/>
                  <a:pt x="1228876" y="29413"/>
                  <a:pt x="1320800" y="2941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778C54B-31E1-4B5C-8F21-0311D6B35BC0}"/>
              </a:ext>
            </a:extLst>
          </p:cNvPr>
          <p:cNvSpPr/>
          <p:nvPr/>
        </p:nvSpPr>
        <p:spPr>
          <a:xfrm>
            <a:off x="3037904" y="1188675"/>
            <a:ext cx="1166398" cy="1826749"/>
          </a:xfrm>
          <a:custGeom>
            <a:avLst/>
            <a:gdLst>
              <a:gd name="connsiteX0" fmla="*/ 51148 w 1445608"/>
              <a:gd name="connsiteY0" fmla="*/ 46612 h 2264032"/>
              <a:gd name="connsiteX1" fmla="*/ 96868 w 1445608"/>
              <a:gd name="connsiteY1" fmla="*/ 298072 h 2264032"/>
              <a:gd name="connsiteX2" fmla="*/ 142588 w 1445608"/>
              <a:gd name="connsiteY2" fmla="*/ 313312 h 2264032"/>
              <a:gd name="connsiteX3" fmla="*/ 195928 w 1445608"/>
              <a:gd name="connsiteY3" fmla="*/ 328552 h 2264032"/>
              <a:gd name="connsiteX4" fmla="*/ 272128 w 1445608"/>
              <a:gd name="connsiteY4" fmla="*/ 359032 h 2264032"/>
              <a:gd name="connsiteX5" fmla="*/ 272128 w 1445608"/>
              <a:gd name="connsiteY5" fmla="*/ 412372 h 2264032"/>
              <a:gd name="connsiteX6" fmla="*/ 249268 w 1445608"/>
              <a:gd name="connsiteY6" fmla="*/ 419992 h 2264032"/>
              <a:gd name="connsiteX7" fmla="*/ 203548 w 1445608"/>
              <a:gd name="connsiteY7" fmla="*/ 488572 h 2264032"/>
              <a:gd name="connsiteX8" fmla="*/ 188308 w 1445608"/>
              <a:gd name="connsiteY8" fmla="*/ 511432 h 2264032"/>
              <a:gd name="connsiteX9" fmla="*/ 165448 w 1445608"/>
              <a:gd name="connsiteY9" fmla="*/ 526672 h 2264032"/>
              <a:gd name="connsiteX10" fmla="*/ 142588 w 1445608"/>
              <a:gd name="connsiteY10" fmla="*/ 549532 h 2264032"/>
              <a:gd name="connsiteX11" fmla="*/ 20668 w 1445608"/>
              <a:gd name="connsiteY11" fmla="*/ 572392 h 2264032"/>
              <a:gd name="connsiteX12" fmla="*/ 5428 w 1445608"/>
              <a:gd name="connsiteY12" fmla="*/ 595252 h 2264032"/>
              <a:gd name="connsiteX13" fmla="*/ 28288 w 1445608"/>
              <a:gd name="connsiteY13" fmla="*/ 755272 h 2264032"/>
              <a:gd name="connsiteX14" fmla="*/ 43528 w 1445608"/>
              <a:gd name="connsiteY14" fmla="*/ 831472 h 2264032"/>
              <a:gd name="connsiteX15" fmla="*/ 74008 w 1445608"/>
              <a:gd name="connsiteY15" fmla="*/ 884812 h 2264032"/>
              <a:gd name="connsiteX16" fmla="*/ 96868 w 1445608"/>
              <a:gd name="connsiteY16" fmla="*/ 961012 h 2264032"/>
              <a:gd name="connsiteX17" fmla="*/ 112108 w 1445608"/>
              <a:gd name="connsiteY17" fmla="*/ 1006732 h 2264032"/>
              <a:gd name="connsiteX18" fmla="*/ 119728 w 1445608"/>
              <a:gd name="connsiteY18" fmla="*/ 1029592 h 2264032"/>
              <a:gd name="connsiteX19" fmla="*/ 127348 w 1445608"/>
              <a:gd name="connsiteY19" fmla="*/ 1052452 h 2264032"/>
              <a:gd name="connsiteX20" fmla="*/ 134968 w 1445608"/>
              <a:gd name="connsiteY20" fmla="*/ 1075312 h 2264032"/>
              <a:gd name="connsiteX21" fmla="*/ 150208 w 1445608"/>
              <a:gd name="connsiteY21" fmla="*/ 1212472 h 2264032"/>
              <a:gd name="connsiteX22" fmla="*/ 165448 w 1445608"/>
              <a:gd name="connsiteY22" fmla="*/ 1235332 h 2264032"/>
              <a:gd name="connsiteX23" fmla="*/ 188308 w 1445608"/>
              <a:gd name="connsiteY23" fmla="*/ 1250572 h 2264032"/>
              <a:gd name="connsiteX24" fmla="*/ 203548 w 1445608"/>
              <a:gd name="connsiteY24" fmla="*/ 1273432 h 2264032"/>
              <a:gd name="connsiteX25" fmla="*/ 226408 w 1445608"/>
              <a:gd name="connsiteY25" fmla="*/ 1288672 h 2264032"/>
              <a:gd name="connsiteX26" fmla="*/ 256888 w 1445608"/>
              <a:gd name="connsiteY26" fmla="*/ 1334392 h 2264032"/>
              <a:gd name="connsiteX27" fmla="*/ 272128 w 1445608"/>
              <a:gd name="connsiteY27" fmla="*/ 1364872 h 2264032"/>
              <a:gd name="connsiteX28" fmla="*/ 287368 w 1445608"/>
              <a:gd name="connsiteY28" fmla="*/ 1410592 h 2264032"/>
              <a:gd name="connsiteX29" fmla="*/ 264508 w 1445608"/>
              <a:gd name="connsiteY29" fmla="*/ 1593472 h 2264032"/>
              <a:gd name="connsiteX30" fmla="*/ 249268 w 1445608"/>
              <a:gd name="connsiteY30" fmla="*/ 1616332 h 2264032"/>
              <a:gd name="connsiteX31" fmla="*/ 241648 w 1445608"/>
              <a:gd name="connsiteY31" fmla="*/ 1700152 h 2264032"/>
              <a:gd name="connsiteX32" fmla="*/ 234028 w 1445608"/>
              <a:gd name="connsiteY32" fmla="*/ 1730632 h 2264032"/>
              <a:gd name="connsiteX33" fmla="*/ 241648 w 1445608"/>
              <a:gd name="connsiteY33" fmla="*/ 1898272 h 2264032"/>
              <a:gd name="connsiteX34" fmla="*/ 256888 w 1445608"/>
              <a:gd name="connsiteY34" fmla="*/ 1943992 h 2264032"/>
              <a:gd name="connsiteX35" fmla="*/ 264508 w 1445608"/>
              <a:gd name="connsiteY35" fmla="*/ 1966852 h 2264032"/>
              <a:gd name="connsiteX36" fmla="*/ 272128 w 1445608"/>
              <a:gd name="connsiteY36" fmla="*/ 1989712 h 2264032"/>
              <a:gd name="connsiteX37" fmla="*/ 287368 w 1445608"/>
              <a:gd name="connsiteY37" fmla="*/ 2027812 h 2264032"/>
              <a:gd name="connsiteX38" fmla="*/ 294988 w 1445608"/>
              <a:gd name="connsiteY38" fmla="*/ 2065912 h 2264032"/>
              <a:gd name="connsiteX39" fmla="*/ 302608 w 1445608"/>
              <a:gd name="connsiteY39" fmla="*/ 2088772 h 2264032"/>
              <a:gd name="connsiteX40" fmla="*/ 310228 w 1445608"/>
              <a:gd name="connsiteY40" fmla="*/ 2119252 h 2264032"/>
              <a:gd name="connsiteX41" fmla="*/ 317848 w 1445608"/>
              <a:gd name="connsiteY41" fmla="*/ 2142112 h 2264032"/>
              <a:gd name="connsiteX42" fmla="*/ 340708 w 1445608"/>
              <a:gd name="connsiteY42" fmla="*/ 2164972 h 2264032"/>
              <a:gd name="connsiteX43" fmla="*/ 355948 w 1445608"/>
              <a:gd name="connsiteY43" fmla="*/ 2187832 h 2264032"/>
              <a:gd name="connsiteX44" fmla="*/ 416908 w 1445608"/>
              <a:gd name="connsiteY44" fmla="*/ 2241172 h 2264032"/>
              <a:gd name="connsiteX45" fmla="*/ 493108 w 1445608"/>
              <a:gd name="connsiteY45" fmla="*/ 2264032 h 2264032"/>
              <a:gd name="connsiteX46" fmla="*/ 729328 w 1445608"/>
              <a:gd name="connsiteY46" fmla="*/ 2256412 h 2264032"/>
              <a:gd name="connsiteX47" fmla="*/ 881728 w 1445608"/>
              <a:gd name="connsiteY47" fmla="*/ 2241172 h 2264032"/>
              <a:gd name="connsiteX48" fmla="*/ 942688 w 1445608"/>
              <a:gd name="connsiteY48" fmla="*/ 2195452 h 2264032"/>
              <a:gd name="connsiteX49" fmla="*/ 965548 w 1445608"/>
              <a:gd name="connsiteY49" fmla="*/ 2180212 h 2264032"/>
              <a:gd name="connsiteX50" fmla="*/ 996028 w 1445608"/>
              <a:gd name="connsiteY50" fmla="*/ 2172592 h 2264032"/>
              <a:gd name="connsiteX51" fmla="*/ 1072228 w 1445608"/>
              <a:gd name="connsiteY51" fmla="*/ 2126872 h 2264032"/>
              <a:gd name="connsiteX52" fmla="*/ 1125568 w 1445608"/>
              <a:gd name="connsiteY52" fmla="*/ 2073532 h 2264032"/>
              <a:gd name="connsiteX53" fmla="*/ 1148428 w 1445608"/>
              <a:gd name="connsiteY53" fmla="*/ 2043052 h 2264032"/>
              <a:gd name="connsiteX54" fmla="*/ 1209388 w 1445608"/>
              <a:gd name="connsiteY54" fmla="*/ 1989712 h 2264032"/>
              <a:gd name="connsiteX55" fmla="*/ 1239868 w 1445608"/>
              <a:gd name="connsiteY55" fmla="*/ 1943992 h 2264032"/>
              <a:gd name="connsiteX56" fmla="*/ 1255108 w 1445608"/>
              <a:gd name="connsiteY56" fmla="*/ 1921132 h 2264032"/>
              <a:gd name="connsiteX57" fmla="*/ 1262728 w 1445608"/>
              <a:gd name="connsiteY57" fmla="*/ 1898272 h 2264032"/>
              <a:gd name="connsiteX58" fmla="*/ 1277968 w 1445608"/>
              <a:gd name="connsiteY58" fmla="*/ 1875412 h 2264032"/>
              <a:gd name="connsiteX59" fmla="*/ 1285588 w 1445608"/>
              <a:gd name="connsiteY59" fmla="*/ 1852552 h 2264032"/>
              <a:gd name="connsiteX60" fmla="*/ 1331308 w 1445608"/>
              <a:gd name="connsiteY60" fmla="*/ 1799212 h 2264032"/>
              <a:gd name="connsiteX61" fmla="*/ 1361788 w 1445608"/>
              <a:gd name="connsiteY61" fmla="*/ 1753492 h 2264032"/>
              <a:gd name="connsiteX62" fmla="*/ 1392268 w 1445608"/>
              <a:gd name="connsiteY62" fmla="*/ 1692532 h 2264032"/>
              <a:gd name="connsiteX63" fmla="*/ 1407508 w 1445608"/>
              <a:gd name="connsiteY63" fmla="*/ 1646812 h 2264032"/>
              <a:gd name="connsiteX64" fmla="*/ 1422748 w 1445608"/>
              <a:gd name="connsiteY64" fmla="*/ 1585852 h 2264032"/>
              <a:gd name="connsiteX65" fmla="*/ 1430368 w 1445608"/>
              <a:gd name="connsiteY65" fmla="*/ 1517272 h 2264032"/>
              <a:gd name="connsiteX66" fmla="*/ 1437988 w 1445608"/>
              <a:gd name="connsiteY66" fmla="*/ 1425832 h 2264032"/>
              <a:gd name="connsiteX67" fmla="*/ 1445608 w 1445608"/>
              <a:gd name="connsiteY67" fmla="*/ 1372492 h 2264032"/>
              <a:gd name="connsiteX68" fmla="*/ 1422748 w 1445608"/>
              <a:gd name="connsiteY68" fmla="*/ 1143892 h 2264032"/>
              <a:gd name="connsiteX69" fmla="*/ 1407508 w 1445608"/>
              <a:gd name="connsiteY69" fmla="*/ 1067692 h 2264032"/>
              <a:gd name="connsiteX70" fmla="*/ 1392268 w 1445608"/>
              <a:gd name="connsiteY70" fmla="*/ 1044832 h 2264032"/>
              <a:gd name="connsiteX71" fmla="*/ 1377028 w 1445608"/>
              <a:gd name="connsiteY71" fmla="*/ 961012 h 2264032"/>
              <a:gd name="connsiteX72" fmla="*/ 1361788 w 1445608"/>
              <a:gd name="connsiteY72" fmla="*/ 785752 h 2264032"/>
              <a:gd name="connsiteX73" fmla="*/ 1346548 w 1445608"/>
              <a:gd name="connsiteY73" fmla="*/ 755272 h 2264032"/>
              <a:gd name="connsiteX74" fmla="*/ 1331308 w 1445608"/>
              <a:gd name="connsiteY74" fmla="*/ 717172 h 2264032"/>
              <a:gd name="connsiteX75" fmla="*/ 1308448 w 1445608"/>
              <a:gd name="connsiteY75" fmla="*/ 686692 h 2264032"/>
              <a:gd name="connsiteX76" fmla="*/ 1262728 w 1445608"/>
              <a:gd name="connsiteY76" fmla="*/ 618112 h 2264032"/>
              <a:gd name="connsiteX77" fmla="*/ 1239868 w 1445608"/>
              <a:gd name="connsiteY77" fmla="*/ 572392 h 2264032"/>
              <a:gd name="connsiteX78" fmla="*/ 1201768 w 1445608"/>
              <a:gd name="connsiteY78" fmla="*/ 526672 h 2264032"/>
              <a:gd name="connsiteX79" fmla="*/ 1171288 w 1445608"/>
              <a:gd name="connsiteY79" fmla="*/ 480952 h 2264032"/>
              <a:gd name="connsiteX80" fmla="*/ 1148428 w 1445608"/>
              <a:gd name="connsiteY80" fmla="*/ 465712 h 2264032"/>
              <a:gd name="connsiteX81" fmla="*/ 1125568 w 1445608"/>
              <a:gd name="connsiteY81" fmla="*/ 435232 h 2264032"/>
              <a:gd name="connsiteX82" fmla="*/ 1072228 w 1445608"/>
              <a:gd name="connsiteY82" fmla="*/ 397132 h 2264032"/>
              <a:gd name="connsiteX83" fmla="*/ 1034128 w 1445608"/>
              <a:gd name="connsiteY83" fmla="*/ 359032 h 2264032"/>
              <a:gd name="connsiteX84" fmla="*/ 1003648 w 1445608"/>
              <a:gd name="connsiteY84" fmla="*/ 336172 h 2264032"/>
              <a:gd name="connsiteX85" fmla="*/ 935068 w 1445608"/>
              <a:gd name="connsiteY85" fmla="*/ 267592 h 2264032"/>
              <a:gd name="connsiteX86" fmla="*/ 874108 w 1445608"/>
              <a:gd name="connsiteY86" fmla="*/ 214252 h 2264032"/>
              <a:gd name="connsiteX87" fmla="*/ 828388 w 1445608"/>
              <a:gd name="connsiteY87" fmla="*/ 176152 h 2264032"/>
              <a:gd name="connsiteX88" fmla="*/ 813148 w 1445608"/>
              <a:gd name="connsiteY88" fmla="*/ 153292 h 2264032"/>
              <a:gd name="connsiteX89" fmla="*/ 790288 w 1445608"/>
              <a:gd name="connsiteY89" fmla="*/ 138052 h 2264032"/>
              <a:gd name="connsiteX90" fmla="*/ 752188 w 1445608"/>
              <a:gd name="connsiteY90" fmla="*/ 107572 h 2264032"/>
              <a:gd name="connsiteX91" fmla="*/ 675988 w 1445608"/>
              <a:gd name="connsiteY91" fmla="*/ 46612 h 2264032"/>
              <a:gd name="connsiteX92" fmla="*/ 653128 w 1445608"/>
              <a:gd name="connsiteY92" fmla="*/ 31372 h 2264032"/>
              <a:gd name="connsiteX93" fmla="*/ 592168 w 1445608"/>
              <a:gd name="connsiteY93" fmla="*/ 23752 h 2264032"/>
              <a:gd name="connsiteX94" fmla="*/ 515968 w 1445608"/>
              <a:gd name="connsiteY94" fmla="*/ 8512 h 2264032"/>
              <a:gd name="connsiteX95" fmla="*/ 477868 w 1445608"/>
              <a:gd name="connsiteY95" fmla="*/ 892 h 2264032"/>
              <a:gd name="connsiteX96" fmla="*/ 51148 w 1445608"/>
              <a:gd name="connsiteY96" fmla="*/ 46612 h 226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445608" h="2264032">
                <a:moveTo>
                  <a:pt x="51148" y="46612"/>
                </a:moveTo>
                <a:cubicBezTo>
                  <a:pt x="-12352" y="96142"/>
                  <a:pt x="69237" y="217483"/>
                  <a:pt x="96868" y="298072"/>
                </a:cubicBezTo>
                <a:cubicBezTo>
                  <a:pt x="102078" y="313268"/>
                  <a:pt x="127234" y="308588"/>
                  <a:pt x="142588" y="313312"/>
                </a:cubicBezTo>
                <a:cubicBezTo>
                  <a:pt x="160262" y="318750"/>
                  <a:pt x="178491" y="322398"/>
                  <a:pt x="195928" y="328552"/>
                </a:cubicBezTo>
                <a:cubicBezTo>
                  <a:pt x="221725" y="337657"/>
                  <a:pt x="272128" y="359032"/>
                  <a:pt x="272128" y="359032"/>
                </a:cubicBezTo>
                <a:cubicBezTo>
                  <a:pt x="278311" y="377582"/>
                  <a:pt x="287887" y="392673"/>
                  <a:pt x="272128" y="412372"/>
                </a:cubicBezTo>
                <a:cubicBezTo>
                  <a:pt x="267110" y="418644"/>
                  <a:pt x="256888" y="417452"/>
                  <a:pt x="249268" y="419992"/>
                </a:cubicBezTo>
                <a:lnTo>
                  <a:pt x="203548" y="488572"/>
                </a:lnTo>
                <a:cubicBezTo>
                  <a:pt x="198468" y="496192"/>
                  <a:pt x="195928" y="506352"/>
                  <a:pt x="188308" y="511432"/>
                </a:cubicBezTo>
                <a:cubicBezTo>
                  <a:pt x="180688" y="516512"/>
                  <a:pt x="172483" y="520809"/>
                  <a:pt x="165448" y="526672"/>
                </a:cubicBezTo>
                <a:cubicBezTo>
                  <a:pt x="157169" y="533571"/>
                  <a:pt x="152398" y="545073"/>
                  <a:pt x="142588" y="549532"/>
                </a:cubicBezTo>
                <a:cubicBezTo>
                  <a:pt x="111930" y="563468"/>
                  <a:pt x="53362" y="568305"/>
                  <a:pt x="20668" y="572392"/>
                </a:cubicBezTo>
                <a:cubicBezTo>
                  <a:pt x="15588" y="580012"/>
                  <a:pt x="5864" y="586104"/>
                  <a:pt x="5428" y="595252"/>
                </a:cubicBezTo>
                <a:cubicBezTo>
                  <a:pt x="-533" y="720423"/>
                  <a:pt x="-9534" y="698539"/>
                  <a:pt x="28288" y="755272"/>
                </a:cubicBezTo>
                <a:cubicBezTo>
                  <a:pt x="31096" y="774929"/>
                  <a:pt x="32888" y="810193"/>
                  <a:pt x="43528" y="831472"/>
                </a:cubicBezTo>
                <a:cubicBezTo>
                  <a:pt x="71021" y="886458"/>
                  <a:pt x="47290" y="818016"/>
                  <a:pt x="74008" y="884812"/>
                </a:cubicBezTo>
                <a:cubicBezTo>
                  <a:pt x="95561" y="938694"/>
                  <a:pt x="83395" y="916103"/>
                  <a:pt x="96868" y="961012"/>
                </a:cubicBezTo>
                <a:cubicBezTo>
                  <a:pt x="101484" y="976399"/>
                  <a:pt x="107028" y="991492"/>
                  <a:pt x="112108" y="1006732"/>
                </a:cubicBezTo>
                <a:lnTo>
                  <a:pt x="119728" y="1029592"/>
                </a:lnTo>
                <a:lnTo>
                  <a:pt x="127348" y="1052452"/>
                </a:lnTo>
                <a:lnTo>
                  <a:pt x="134968" y="1075312"/>
                </a:lnTo>
                <a:cubicBezTo>
                  <a:pt x="135920" y="1089593"/>
                  <a:pt x="132028" y="1176112"/>
                  <a:pt x="150208" y="1212472"/>
                </a:cubicBezTo>
                <a:cubicBezTo>
                  <a:pt x="154304" y="1220663"/>
                  <a:pt x="158972" y="1228856"/>
                  <a:pt x="165448" y="1235332"/>
                </a:cubicBezTo>
                <a:cubicBezTo>
                  <a:pt x="171924" y="1241808"/>
                  <a:pt x="180688" y="1245492"/>
                  <a:pt x="188308" y="1250572"/>
                </a:cubicBezTo>
                <a:cubicBezTo>
                  <a:pt x="193388" y="1258192"/>
                  <a:pt x="197072" y="1266956"/>
                  <a:pt x="203548" y="1273432"/>
                </a:cubicBezTo>
                <a:cubicBezTo>
                  <a:pt x="210024" y="1279908"/>
                  <a:pt x="220377" y="1281780"/>
                  <a:pt x="226408" y="1288672"/>
                </a:cubicBezTo>
                <a:cubicBezTo>
                  <a:pt x="238469" y="1302456"/>
                  <a:pt x="248697" y="1318009"/>
                  <a:pt x="256888" y="1334392"/>
                </a:cubicBezTo>
                <a:cubicBezTo>
                  <a:pt x="261968" y="1344552"/>
                  <a:pt x="267909" y="1354325"/>
                  <a:pt x="272128" y="1364872"/>
                </a:cubicBezTo>
                <a:cubicBezTo>
                  <a:pt x="278094" y="1379787"/>
                  <a:pt x="287368" y="1410592"/>
                  <a:pt x="287368" y="1410592"/>
                </a:cubicBezTo>
                <a:cubicBezTo>
                  <a:pt x="283048" y="1479715"/>
                  <a:pt x="287254" y="1530919"/>
                  <a:pt x="264508" y="1593472"/>
                </a:cubicBezTo>
                <a:cubicBezTo>
                  <a:pt x="261378" y="1602079"/>
                  <a:pt x="254348" y="1608712"/>
                  <a:pt x="249268" y="1616332"/>
                </a:cubicBezTo>
                <a:cubicBezTo>
                  <a:pt x="246728" y="1644272"/>
                  <a:pt x="245356" y="1672343"/>
                  <a:pt x="241648" y="1700152"/>
                </a:cubicBezTo>
                <a:cubicBezTo>
                  <a:pt x="240264" y="1710533"/>
                  <a:pt x="234028" y="1720159"/>
                  <a:pt x="234028" y="1730632"/>
                </a:cubicBezTo>
                <a:cubicBezTo>
                  <a:pt x="234028" y="1786570"/>
                  <a:pt x="235689" y="1842653"/>
                  <a:pt x="241648" y="1898272"/>
                </a:cubicBezTo>
                <a:cubicBezTo>
                  <a:pt x="243359" y="1914245"/>
                  <a:pt x="251808" y="1928752"/>
                  <a:pt x="256888" y="1943992"/>
                </a:cubicBezTo>
                <a:lnTo>
                  <a:pt x="264508" y="1966852"/>
                </a:lnTo>
                <a:cubicBezTo>
                  <a:pt x="267048" y="1974472"/>
                  <a:pt x="269145" y="1982254"/>
                  <a:pt x="272128" y="1989712"/>
                </a:cubicBezTo>
                <a:cubicBezTo>
                  <a:pt x="277208" y="2002412"/>
                  <a:pt x="283438" y="2014711"/>
                  <a:pt x="287368" y="2027812"/>
                </a:cubicBezTo>
                <a:cubicBezTo>
                  <a:pt x="291090" y="2040217"/>
                  <a:pt x="291847" y="2053347"/>
                  <a:pt x="294988" y="2065912"/>
                </a:cubicBezTo>
                <a:cubicBezTo>
                  <a:pt x="296936" y="2073704"/>
                  <a:pt x="300401" y="2081049"/>
                  <a:pt x="302608" y="2088772"/>
                </a:cubicBezTo>
                <a:cubicBezTo>
                  <a:pt x="305485" y="2098842"/>
                  <a:pt x="307351" y="2109182"/>
                  <a:pt x="310228" y="2119252"/>
                </a:cubicBezTo>
                <a:cubicBezTo>
                  <a:pt x="312435" y="2126975"/>
                  <a:pt x="313393" y="2135429"/>
                  <a:pt x="317848" y="2142112"/>
                </a:cubicBezTo>
                <a:cubicBezTo>
                  <a:pt x="323826" y="2151078"/>
                  <a:pt x="333809" y="2156693"/>
                  <a:pt x="340708" y="2164972"/>
                </a:cubicBezTo>
                <a:cubicBezTo>
                  <a:pt x="346571" y="2172007"/>
                  <a:pt x="349988" y="2180879"/>
                  <a:pt x="355948" y="2187832"/>
                </a:cubicBezTo>
                <a:cubicBezTo>
                  <a:pt x="367735" y="2201583"/>
                  <a:pt x="399393" y="2232415"/>
                  <a:pt x="416908" y="2241172"/>
                </a:cubicBezTo>
                <a:cubicBezTo>
                  <a:pt x="435460" y="2250448"/>
                  <a:pt x="471232" y="2258563"/>
                  <a:pt x="493108" y="2264032"/>
                </a:cubicBezTo>
                <a:lnTo>
                  <a:pt x="729328" y="2256412"/>
                </a:lnTo>
                <a:cubicBezTo>
                  <a:pt x="858795" y="2251018"/>
                  <a:pt x="819336" y="2261969"/>
                  <a:pt x="881728" y="2241172"/>
                </a:cubicBezTo>
                <a:cubicBezTo>
                  <a:pt x="902048" y="2225932"/>
                  <a:pt x="921554" y="2209541"/>
                  <a:pt x="942688" y="2195452"/>
                </a:cubicBezTo>
                <a:cubicBezTo>
                  <a:pt x="950308" y="2190372"/>
                  <a:pt x="957130" y="2183820"/>
                  <a:pt x="965548" y="2180212"/>
                </a:cubicBezTo>
                <a:cubicBezTo>
                  <a:pt x="975174" y="2176087"/>
                  <a:pt x="985868" y="2175132"/>
                  <a:pt x="996028" y="2172592"/>
                </a:cubicBezTo>
                <a:cubicBezTo>
                  <a:pt x="1051199" y="2135811"/>
                  <a:pt x="1025365" y="2150303"/>
                  <a:pt x="1072228" y="2126872"/>
                </a:cubicBezTo>
                <a:cubicBezTo>
                  <a:pt x="1107163" y="2074469"/>
                  <a:pt x="1085332" y="2086944"/>
                  <a:pt x="1125568" y="2073532"/>
                </a:cubicBezTo>
                <a:cubicBezTo>
                  <a:pt x="1133188" y="2063372"/>
                  <a:pt x="1139448" y="2052032"/>
                  <a:pt x="1148428" y="2043052"/>
                </a:cubicBezTo>
                <a:cubicBezTo>
                  <a:pt x="1197499" y="1993981"/>
                  <a:pt x="1161899" y="2049073"/>
                  <a:pt x="1209388" y="1989712"/>
                </a:cubicBezTo>
                <a:cubicBezTo>
                  <a:pt x="1220830" y="1975409"/>
                  <a:pt x="1229708" y="1959232"/>
                  <a:pt x="1239868" y="1943992"/>
                </a:cubicBezTo>
                <a:cubicBezTo>
                  <a:pt x="1244948" y="1936372"/>
                  <a:pt x="1252212" y="1929820"/>
                  <a:pt x="1255108" y="1921132"/>
                </a:cubicBezTo>
                <a:cubicBezTo>
                  <a:pt x="1257648" y="1913512"/>
                  <a:pt x="1259136" y="1905456"/>
                  <a:pt x="1262728" y="1898272"/>
                </a:cubicBezTo>
                <a:cubicBezTo>
                  <a:pt x="1266824" y="1890081"/>
                  <a:pt x="1273872" y="1883603"/>
                  <a:pt x="1277968" y="1875412"/>
                </a:cubicBezTo>
                <a:cubicBezTo>
                  <a:pt x="1281560" y="1868228"/>
                  <a:pt x="1281996" y="1859736"/>
                  <a:pt x="1285588" y="1852552"/>
                </a:cubicBezTo>
                <a:cubicBezTo>
                  <a:pt x="1301176" y="1821375"/>
                  <a:pt x="1306310" y="1830459"/>
                  <a:pt x="1331308" y="1799212"/>
                </a:cubicBezTo>
                <a:cubicBezTo>
                  <a:pt x="1342750" y="1784909"/>
                  <a:pt x="1353597" y="1769875"/>
                  <a:pt x="1361788" y="1753492"/>
                </a:cubicBezTo>
                <a:cubicBezTo>
                  <a:pt x="1371948" y="1733172"/>
                  <a:pt x="1385084" y="1714085"/>
                  <a:pt x="1392268" y="1692532"/>
                </a:cubicBezTo>
                <a:cubicBezTo>
                  <a:pt x="1397348" y="1677292"/>
                  <a:pt x="1403281" y="1662310"/>
                  <a:pt x="1407508" y="1646812"/>
                </a:cubicBezTo>
                <a:cubicBezTo>
                  <a:pt x="1435094" y="1545664"/>
                  <a:pt x="1399627" y="1655215"/>
                  <a:pt x="1422748" y="1585852"/>
                </a:cubicBezTo>
                <a:cubicBezTo>
                  <a:pt x="1425288" y="1562992"/>
                  <a:pt x="1428187" y="1540169"/>
                  <a:pt x="1430368" y="1517272"/>
                </a:cubicBezTo>
                <a:cubicBezTo>
                  <a:pt x="1433268" y="1486824"/>
                  <a:pt x="1434786" y="1456250"/>
                  <a:pt x="1437988" y="1425832"/>
                </a:cubicBezTo>
                <a:cubicBezTo>
                  <a:pt x="1439868" y="1407970"/>
                  <a:pt x="1443068" y="1390272"/>
                  <a:pt x="1445608" y="1372492"/>
                </a:cubicBezTo>
                <a:cubicBezTo>
                  <a:pt x="1437988" y="1296292"/>
                  <a:pt x="1431205" y="1220004"/>
                  <a:pt x="1422748" y="1143892"/>
                </a:cubicBezTo>
                <a:cubicBezTo>
                  <a:pt x="1421803" y="1135383"/>
                  <a:pt x="1413184" y="1080936"/>
                  <a:pt x="1407508" y="1067692"/>
                </a:cubicBezTo>
                <a:cubicBezTo>
                  <a:pt x="1403900" y="1059274"/>
                  <a:pt x="1397348" y="1052452"/>
                  <a:pt x="1392268" y="1044832"/>
                </a:cubicBezTo>
                <a:cubicBezTo>
                  <a:pt x="1387188" y="1016892"/>
                  <a:pt x="1379854" y="989269"/>
                  <a:pt x="1377028" y="961012"/>
                </a:cubicBezTo>
                <a:cubicBezTo>
                  <a:pt x="1375057" y="941307"/>
                  <a:pt x="1379785" y="833745"/>
                  <a:pt x="1361788" y="785752"/>
                </a:cubicBezTo>
                <a:cubicBezTo>
                  <a:pt x="1357800" y="775116"/>
                  <a:pt x="1351161" y="765652"/>
                  <a:pt x="1346548" y="755272"/>
                </a:cubicBezTo>
                <a:cubicBezTo>
                  <a:pt x="1340993" y="742773"/>
                  <a:pt x="1337951" y="729129"/>
                  <a:pt x="1331308" y="717172"/>
                </a:cubicBezTo>
                <a:cubicBezTo>
                  <a:pt x="1325140" y="706070"/>
                  <a:pt x="1315731" y="697096"/>
                  <a:pt x="1308448" y="686692"/>
                </a:cubicBezTo>
                <a:lnTo>
                  <a:pt x="1262728" y="618112"/>
                </a:lnTo>
                <a:cubicBezTo>
                  <a:pt x="1219052" y="552598"/>
                  <a:pt x="1271416" y="635488"/>
                  <a:pt x="1239868" y="572392"/>
                </a:cubicBezTo>
                <a:cubicBezTo>
                  <a:pt x="1223530" y="539717"/>
                  <a:pt x="1225361" y="557006"/>
                  <a:pt x="1201768" y="526672"/>
                </a:cubicBezTo>
                <a:cubicBezTo>
                  <a:pt x="1190523" y="512214"/>
                  <a:pt x="1183349" y="494736"/>
                  <a:pt x="1171288" y="480952"/>
                </a:cubicBezTo>
                <a:cubicBezTo>
                  <a:pt x="1165257" y="474060"/>
                  <a:pt x="1154904" y="472188"/>
                  <a:pt x="1148428" y="465712"/>
                </a:cubicBezTo>
                <a:cubicBezTo>
                  <a:pt x="1139448" y="456732"/>
                  <a:pt x="1135008" y="443728"/>
                  <a:pt x="1125568" y="435232"/>
                </a:cubicBezTo>
                <a:cubicBezTo>
                  <a:pt x="1109327" y="420615"/>
                  <a:pt x="1089014" y="411120"/>
                  <a:pt x="1072228" y="397132"/>
                </a:cubicBezTo>
                <a:cubicBezTo>
                  <a:pt x="1058430" y="385634"/>
                  <a:pt x="1047552" y="370964"/>
                  <a:pt x="1034128" y="359032"/>
                </a:cubicBezTo>
                <a:cubicBezTo>
                  <a:pt x="1024636" y="350595"/>
                  <a:pt x="1012980" y="344786"/>
                  <a:pt x="1003648" y="336172"/>
                </a:cubicBezTo>
                <a:cubicBezTo>
                  <a:pt x="979893" y="314244"/>
                  <a:pt x="958610" y="289749"/>
                  <a:pt x="935068" y="267592"/>
                </a:cubicBezTo>
                <a:cubicBezTo>
                  <a:pt x="915406" y="249087"/>
                  <a:pt x="894087" y="232415"/>
                  <a:pt x="874108" y="214252"/>
                </a:cubicBezTo>
                <a:cubicBezTo>
                  <a:pt x="833771" y="177582"/>
                  <a:pt x="869563" y="203602"/>
                  <a:pt x="828388" y="176152"/>
                </a:cubicBezTo>
                <a:cubicBezTo>
                  <a:pt x="823308" y="168532"/>
                  <a:pt x="819624" y="159768"/>
                  <a:pt x="813148" y="153292"/>
                </a:cubicBezTo>
                <a:cubicBezTo>
                  <a:pt x="806672" y="146816"/>
                  <a:pt x="797614" y="143547"/>
                  <a:pt x="790288" y="138052"/>
                </a:cubicBezTo>
                <a:cubicBezTo>
                  <a:pt x="777277" y="128294"/>
                  <a:pt x="764344" y="118377"/>
                  <a:pt x="752188" y="107572"/>
                </a:cubicBezTo>
                <a:cubicBezTo>
                  <a:pt x="687041" y="49663"/>
                  <a:pt x="761346" y="103517"/>
                  <a:pt x="675988" y="46612"/>
                </a:cubicBezTo>
                <a:cubicBezTo>
                  <a:pt x="668368" y="41532"/>
                  <a:pt x="662215" y="32508"/>
                  <a:pt x="653128" y="31372"/>
                </a:cubicBezTo>
                <a:lnTo>
                  <a:pt x="592168" y="23752"/>
                </a:lnTo>
                <a:cubicBezTo>
                  <a:pt x="548353" y="9147"/>
                  <a:pt x="586015" y="20187"/>
                  <a:pt x="515968" y="8512"/>
                </a:cubicBezTo>
                <a:cubicBezTo>
                  <a:pt x="503193" y="6383"/>
                  <a:pt x="490818" y="1111"/>
                  <a:pt x="477868" y="892"/>
                </a:cubicBezTo>
                <a:cubicBezTo>
                  <a:pt x="340728" y="-1432"/>
                  <a:pt x="114648" y="-2918"/>
                  <a:pt x="51148" y="466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/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8530" y="3779838"/>
            <a:ext cx="2603500" cy="292100"/>
          </a:xfrm>
          <a:prstGeom prst="rect">
            <a:avLst/>
          </a:prstGeom>
        </p:spPr>
      </p:pic>
      <p:pic>
        <p:nvPicPr>
          <p:cNvPr id="58" name="Image 5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71682" y="4249176"/>
            <a:ext cx="812800" cy="279400"/>
          </a:xfrm>
          <a:prstGeom prst="rect">
            <a:avLst/>
          </a:prstGeom>
        </p:spPr>
      </p:pic>
      <p:pic>
        <p:nvPicPr>
          <p:cNvPr id="64" name="Image 6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1030" y="5238750"/>
            <a:ext cx="3238500" cy="292100"/>
          </a:xfrm>
          <a:prstGeom prst="rect">
            <a:avLst/>
          </a:prstGeom>
        </p:spPr>
      </p:pic>
      <p:pic>
        <p:nvPicPr>
          <p:cNvPr id="66" name="Image 6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65008" y="5691929"/>
            <a:ext cx="1498600" cy="279400"/>
          </a:xfrm>
          <a:prstGeom prst="rect">
            <a:avLst/>
          </a:prstGeom>
        </p:spPr>
      </p:pic>
      <p:pic>
        <p:nvPicPr>
          <p:cNvPr id="68" name="Image 6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65008" y="6161631"/>
            <a:ext cx="809625" cy="2667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579880" y="706006"/>
            <a:ext cx="1320800" cy="292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81A2DCA-07A5-40D0-9B49-793F73218CF3}"/>
              </a:ext>
            </a:extLst>
          </p:cNvPr>
          <p:cNvSpPr/>
          <p:nvPr/>
        </p:nvSpPr>
        <p:spPr>
          <a:xfrm>
            <a:off x="1558778" y="2645665"/>
            <a:ext cx="271792" cy="309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9C4BF1D-03ED-4485-BD69-54179C5A4CE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1807" y="2673628"/>
            <a:ext cx="213958" cy="281624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7AC0FFC-16D5-496C-B934-615B2B1624E3}"/>
              </a:ext>
            </a:extLst>
          </p:cNvPr>
          <p:cNvSpPr/>
          <p:nvPr/>
        </p:nvSpPr>
        <p:spPr>
          <a:xfrm>
            <a:off x="1803862" y="2732809"/>
            <a:ext cx="59929" cy="166267"/>
          </a:xfrm>
          <a:custGeom>
            <a:avLst/>
            <a:gdLst>
              <a:gd name="connsiteX0" fmla="*/ 57150 w 59929"/>
              <a:gd name="connsiteY0" fmla="*/ 166255 h 166267"/>
              <a:gd name="connsiteX1" fmla="*/ 5195 w 59929"/>
              <a:gd name="connsiteY1" fmla="*/ 109105 h 166267"/>
              <a:gd name="connsiteX2" fmla="*/ 0 w 59929"/>
              <a:gd name="connsiteY2" fmla="*/ 93518 h 166267"/>
              <a:gd name="connsiteX3" fmla="*/ 5195 w 59929"/>
              <a:gd name="connsiteY3" fmla="*/ 31173 h 166267"/>
              <a:gd name="connsiteX4" fmla="*/ 15586 w 59929"/>
              <a:gd name="connsiteY4" fmla="*/ 0 h 166267"/>
              <a:gd name="connsiteX5" fmla="*/ 31173 w 59929"/>
              <a:gd name="connsiteY5" fmla="*/ 10391 h 166267"/>
              <a:gd name="connsiteX6" fmla="*/ 20782 w 59929"/>
              <a:gd name="connsiteY6" fmla="*/ 72736 h 166267"/>
              <a:gd name="connsiteX7" fmla="*/ 36368 w 59929"/>
              <a:gd name="connsiteY7" fmla="*/ 83127 h 166267"/>
              <a:gd name="connsiteX8" fmla="*/ 51954 w 59929"/>
              <a:gd name="connsiteY8" fmla="*/ 114300 h 166267"/>
              <a:gd name="connsiteX9" fmla="*/ 57150 w 59929"/>
              <a:gd name="connsiteY9" fmla="*/ 166255 h 16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929" h="166267">
                <a:moveTo>
                  <a:pt x="57150" y="166255"/>
                </a:moveTo>
                <a:cubicBezTo>
                  <a:pt x="49357" y="165389"/>
                  <a:pt x="21101" y="129349"/>
                  <a:pt x="5195" y="109105"/>
                </a:cubicBezTo>
                <a:cubicBezTo>
                  <a:pt x="1811" y="104799"/>
                  <a:pt x="0" y="98995"/>
                  <a:pt x="0" y="93518"/>
                </a:cubicBezTo>
                <a:cubicBezTo>
                  <a:pt x="0" y="72664"/>
                  <a:pt x="1767" y="51743"/>
                  <a:pt x="5195" y="31173"/>
                </a:cubicBezTo>
                <a:cubicBezTo>
                  <a:pt x="6996" y="20369"/>
                  <a:pt x="15586" y="0"/>
                  <a:pt x="15586" y="0"/>
                </a:cubicBezTo>
                <a:cubicBezTo>
                  <a:pt x="20782" y="3464"/>
                  <a:pt x="30056" y="4247"/>
                  <a:pt x="31173" y="10391"/>
                </a:cubicBezTo>
                <a:cubicBezTo>
                  <a:pt x="35267" y="32907"/>
                  <a:pt x="27481" y="52639"/>
                  <a:pt x="20782" y="72736"/>
                </a:cubicBezTo>
                <a:cubicBezTo>
                  <a:pt x="25977" y="76200"/>
                  <a:pt x="31953" y="78712"/>
                  <a:pt x="36368" y="83127"/>
                </a:cubicBezTo>
                <a:cubicBezTo>
                  <a:pt x="44834" y="91593"/>
                  <a:pt x="49137" y="103031"/>
                  <a:pt x="51954" y="114300"/>
                </a:cubicBezTo>
                <a:cubicBezTo>
                  <a:pt x="54096" y="122867"/>
                  <a:pt x="64943" y="167121"/>
                  <a:pt x="57150" y="166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 dirty="0"/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702676FB-8596-4719-8769-D639AEF09A3F}"/>
              </a:ext>
            </a:extLst>
          </p:cNvPr>
          <p:cNvSpPr/>
          <p:nvPr/>
        </p:nvSpPr>
        <p:spPr>
          <a:xfrm>
            <a:off x="5118037" y="1870794"/>
            <a:ext cx="2793568" cy="1825039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Find 45% of 64 by using the most efficient strategy: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adding together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or </a:t>
            </a: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subtracting from…</a:t>
            </a:r>
            <a:endParaRPr lang="en-US" sz="1400" b="1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663A3D-48B4-47B8-9242-788B1EF763F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17757"/>
          <a:stretch/>
        </p:blipFill>
        <p:spPr>
          <a:xfrm>
            <a:off x="3851725" y="834178"/>
            <a:ext cx="5154822" cy="630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7633A9-9C5E-49EF-B89C-7B76FF9139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EE194A-3D15-4F65-B6C4-C8FF173C3B92}"/>
              </a:ext>
            </a:extLst>
          </p:cNvPr>
          <p:cNvSpPr txBox="1"/>
          <p:nvPr/>
        </p:nvSpPr>
        <p:spPr>
          <a:xfrm>
            <a:off x="1577340" y="3221474"/>
            <a:ext cx="5044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Method 1</a:t>
            </a: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751785-9E0A-4E0E-8F92-0720214B1D62}"/>
              </a:ext>
            </a:extLst>
          </p:cNvPr>
          <p:cNvSpPr txBox="1"/>
          <p:nvPr/>
        </p:nvSpPr>
        <p:spPr>
          <a:xfrm>
            <a:off x="1558778" y="4701736"/>
            <a:ext cx="5044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Method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780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0611F9-B629-4100-AC70-729E0B8108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76E62-0C08-4608-AE70-7BECA73ECA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6483" y="2704435"/>
            <a:ext cx="2462014" cy="56198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989B7A1-139A-4886-9E8E-2BE9C495EC66}"/>
              </a:ext>
            </a:extLst>
          </p:cNvPr>
          <p:cNvSpPr txBox="1"/>
          <p:nvPr/>
        </p:nvSpPr>
        <p:spPr>
          <a:xfrm>
            <a:off x="1673816" y="1925519"/>
            <a:ext cx="11158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6.4</a:t>
            </a:r>
            <a:endParaRPr lang="en-GB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71AAB8-5911-4836-B259-4B308CAD44CE}"/>
              </a:ext>
            </a:extLst>
          </p:cNvPr>
          <p:cNvSpPr txBox="1"/>
          <p:nvPr/>
        </p:nvSpPr>
        <p:spPr>
          <a:xfrm>
            <a:off x="3902990" y="1279516"/>
            <a:ext cx="11158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50%</a:t>
            </a:r>
            <a:endParaRPr lang="en-GB" sz="24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A6BE610-DB81-4BFF-95AD-7FE170044F8B}"/>
              </a:ext>
            </a:extLst>
          </p:cNvPr>
          <p:cNvSpPr/>
          <p:nvPr/>
        </p:nvSpPr>
        <p:spPr>
          <a:xfrm>
            <a:off x="1790082" y="1398580"/>
            <a:ext cx="480447" cy="42009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A74C3B3-87D8-40EB-8B39-BA1BCFB4DC97}"/>
              </a:ext>
            </a:extLst>
          </p:cNvPr>
          <p:cNvSpPr/>
          <p:nvPr/>
        </p:nvSpPr>
        <p:spPr>
          <a:xfrm>
            <a:off x="1673816" y="1859654"/>
            <a:ext cx="480447" cy="42009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0752E42-C4AC-4CEE-AC21-6D867A3E3884}"/>
              </a:ext>
            </a:extLst>
          </p:cNvPr>
          <p:cNvSpPr/>
          <p:nvPr/>
        </p:nvSpPr>
        <p:spPr>
          <a:xfrm>
            <a:off x="3902990" y="1279516"/>
            <a:ext cx="621247" cy="5391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2E52ED-53BF-44B7-89A1-CAED4037F358}"/>
              </a:ext>
            </a:extLst>
          </p:cNvPr>
          <p:cNvSpPr/>
          <p:nvPr/>
        </p:nvSpPr>
        <p:spPr>
          <a:xfrm>
            <a:off x="6531240" y="1272433"/>
            <a:ext cx="807176" cy="5391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BC7D68-7AEC-40FE-B543-EF9F3C613C61}"/>
              </a:ext>
            </a:extLst>
          </p:cNvPr>
          <p:cNvSpPr/>
          <p:nvPr/>
        </p:nvSpPr>
        <p:spPr>
          <a:xfrm>
            <a:off x="6785671" y="1864942"/>
            <a:ext cx="552743" cy="5391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FB8CA1D-9619-4326-9FFA-04682996FA6C}"/>
              </a:ext>
            </a:extLst>
          </p:cNvPr>
          <p:cNvCxnSpPr/>
          <p:nvPr/>
        </p:nvCxnSpPr>
        <p:spPr>
          <a:xfrm>
            <a:off x="712200" y="1241460"/>
            <a:ext cx="7628346" cy="3805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FAD4F30-4E8A-4B38-8C7D-2FA74F717541}"/>
              </a:ext>
            </a:extLst>
          </p:cNvPr>
          <p:cNvCxnSpPr>
            <a:cxnSpLocks/>
          </p:cNvCxnSpPr>
          <p:nvPr/>
        </p:nvCxnSpPr>
        <p:spPr>
          <a:xfrm>
            <a:off x="886968" y="1097280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0210881-F495-468E-ADB4-293CA436E446}"/>
              </a:ext>
            </a:extLst>
          </p:cNvPr>
          <p:cNvCxnSpPr>
            <a:cxnSpLocks/>
          </p:cNvCxnSpPr>
          <p:nvPr/>
        </p:nvCxnSpPr>
        <p:spPr>
          <a:xfrm>
            <a:off x="8189976" y="1130514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DDC4904-4F58-4DCA-A8C2-8B792B356E4F}"/>
              </a:ext>
            </a:extLst>
          </p:cNvPr>
          <p:cNvCxnSpPr>
            <a:cxnSpLocks/>
          </p:cNvCxnSpPr>
          <p:nvPr/>
        </p:nvCxnSpPr>
        <p:spPr>
          <a:xfrm>
            <a:off x="4581144" y="1137932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46A6DFEE-49A8-44E9-AF67-7EE69A889E6D}"/>
              </a:ext>
            </a:extLst>
          </p:cNvPr>
          <p:cNvSpPr txBox="1"/>
          <p:nvPr/>
        </p:nvSpPr>
        <p:spPr>
          <a:xfrm>
            <a:off x="690412" y="725956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0%</a:t>
            </a:r>
            <a:endParaRPr lang="en-GB" sz="20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51451A6-6AF2-4340-ACF5-53C87B66167C}"/>
              </a:ext>
            </a:extLst>
          </p:cNvPr>
          <p:cNvSpPr txBox="1"/>
          <p:nvPr/>
        </p:nvSpPr>
        <p:spPr>
          <a:xfrm>
            <a:off x="731753" y="135948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0</a:t>
            </a:r>
            <a:endParaRPr lang="en-GB" sz="20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0210B8D-723A-41DE-8461-F10FE129E251}"/>
              </a:ext>
            </a:extLst>
          </p:cNvPr>
          <p:cNvSpPr txBox="1"/>
          <p:nvPr/>
        </p:nvSpPr>
        <p:spPr>
          <a:xfrm>
            <a:off x="7847512" y="735753"/>
            <a:ext cx="756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100%</a:t>
            </a:r>
            <a:endParaRPr lang="en-GB" sz="20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5BDAC6E-18DE-4775-A46C-999B409795BD}"/>
              </a:ext>
            </a:extLst>
          </p:cNvPr>
          <p:cNvSpPr txBox="1"/>
          <p:nvPr/>
        </p:nvSpPr>
        <p:spPr>
          <a:xfrm>
            <a:off x="7959067" y="1395536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800</a:t>
            </a:r>
            <a:endParaRPr lang="en-GB" sz="2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BCF27D6-ED64-4C23-BCC5-FD0B539E2673}"/>
              </a:ext>
            </a:extLst>
          </p:cNvPr>
          <p:cNvSpPr txBox="1"/>
          <p:nvPr/>
        </p:nvSpPr>
        <p:spPr>
          <a:xfrm>
            <a:off x="4349824" y="762077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50%</a:t>
            </a:r>
            <a:endParaRPr lang="en-GB" sz="2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4593DB-1FF4-4EA8-A927-82605E661850}"/>
              </a:ext>
            </a:extLst>
          </p:cNvPr>
          <p:cNvSpPr txBox="1"/>
          <p:nvPr/>
        </p:nvSpPr>
        <p:spPr>
          <a:xfrm>
            <a:off x="4345885" y="1393020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400</a:t>
            </a:r>
            <a:endParaRPr lang="en-GB" sz="2000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7039477-84BF-4510-BA04-4CF4A0053C70}"/>
              </a:ext>
            </a:extLst>
          </p:cNvPr>
          <p:cNvCxnSpPr>
            <a:cxnSpLocks/>
          </p:cNvCxnSpPr>
          <p:nvPr/>
        </p:nvCxnSpPr>
        <p:spPr>
          <a:xfrm>
            <a:off x="1588008" y="1088912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345D49D-6950-42BC-99AD-17D7E4453895}"/>
              </a:ext>
            </a:extLst>
          </p:cNvPr>
          <p:cNvSpPr txBox="1"/>
          <p:nvPr/>
        </p:nvSpPr>
        <p:spPr>
          <a:xfrm>
            <a:off x="1295221" y="730404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10%</a:t>
            </a:r>
            <a:endParaRPr lang="en-GB" sz="20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0DBCAE-C1EA-4109-8607-55EA7CB74970}"/>
              </a:ext>
            </a:extLst>
          </p:cNvPr>
          <p:cNvSpPr txBox="1"/>
          <p:nvPr/>
        </p:nvSpPr>
        <p:spPr>
          <a:xfrm>
            <a:off x="1384881" y="137164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80</a:t>
            </a:r>
            <a:endParaRPr lang="en-GB" sz="2000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5073763-DCA7-4521-AD08-75A6D81EB0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03252" y="3266417"/>
            <a:ext cx="5460062" cy="1916542"/>
          </a:xfrm>
          <a:prstGeom prst="rect">
            <a:avLst/>
          </a:prstGeom>
        </p:spPr>
      </p:pic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8464103-15E6-4F72-9FB2-7E0B4A8A17B7}"/>
              </a:ext>
            </a:extLst>
          </p:cNvPr>
          <p:cNvCxnSpPr>
            <a:cxnSpLocks/>
          </p:cNvCxnSpPr>
          <p:nvPr/>
        </p:nvCxnSpPr>
        <p:spPr>
          <a:xfrm>
            <a:off x="2286337" y="1110925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7C631D7E-439A-4DBE-8AC2-C28FA02E81B6}"/>
              </a:ext>
            </a:extLst>
          </p:cNvPr>
          <p:cNvSpPr txBox="1"/>
          <p:nvPr/>
        </p:nvSpPr>
        <p:spPr>
          <a:xfrm>
            <a:off x="1979209" y="744815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20%</a:t>
            </a:r>
            <a:endParaRPr lang="en-GB" sz="2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F6E5EAF-14C9-4241-B2F3-ED68F419F606}"/>
              </a:ext>
            </a:extLst>
          </p:cNvPr>
          <p:cNvSpPr txBox="1"/>
          <p:nvPr/>
        </p:nvSpPr>
        <p:spPr>
          <a:xfrm>
            <a:off x="1996389" y="1367864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160</a:t>
            </a:r>
            <a:endParaRPr lang="en-GB" sz="2000" dirty="0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BECA70C-CF26-4D82-B548-990C6C4CAF20}"/>
              </a:ext>
            </a:extLst>
          </p:cNvPr>
          <p:cNvCxnSpPr>
            <a:cxnSpLocks/>
          </p:cNvCxnSpPr>
          <p:nvPr/>
        </p:nvCxnSpPr>
        <p:spPr>
          <a:xfrm>
            <a:off x="5328967" y="1144925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2CD3228-5FD0-41AF-A59A-2ED9F702220E}"/>
              </a:ext>
            </a:extLst>
          </p:cNvPr>
          <p:cNvCxnSpPr>
            <a:cxnSpLocks/>
          </p:cNvCxnSpPr>
          <p:nvPr/>
        </p:nvCxnSpPr>
        <p:spPr>
          <a:xfrm>
            <a:off x="6062616" y="1134064"/>
            <a:ext cx="0" cy="2980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5D664347-309F-4B38-BD93-2065A2EB0659}"/>
              </a:ext>
            </a:extLst>
          </p:cNvPr>
          <p:cNvCxnSpPr>
            <a:cxnSpLocks/>
          </p:cNvCxnSpPr>
          <p:nvPr/>
        </p:nvCxnSpPr>
        <p:spPr>
          <a:xfrm>
            <a:off x="5954233" y="926011"/>
            <a:ext cx="0" cy="3332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87535088-3DC7-4E5C-B1C5-3B63B64A90BC}"/>
              </a:ext>
            </a:extLst>
          </p:cNvPr>
          <p:cNvSpPr txBox="1"/>
          <p:nvPr/>
        </p:nvSpPr>
        <p:spPr>
          <a:xfrm>
            <a:off x="5640685" y="6148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69%</a:t>
            </a: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27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3" grpId="0"/>
      <p:bldP spid="44" grpId="0"/>
      <p:bldP spid="49" grpId="0"/>
      <p:bldP spid="5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2EB5BE-CC22-44DF-818C-786574E41C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547" y="1787782"/>
            <a:ext cx="5460062" cy="191654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DCF3408-F0C6-452C-9504-5D66DDC975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5677" y="3201052"/>
            <a:ext cx="266701" cy="652178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3928" y="4282931"/>
            <a:ext cx="2782888" cy="233363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42631" y="4662344"/>
            <a:ext cx="955675" cy="22383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60378" y="5043012"/>
            <a:ext cx="599328" cy="223488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60311" y="6173644"/>
            <a:ext cx="954088" cy="223837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58461" y="6554008"/>
            <a:ext cx="599328" cy="22348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67566" y="5802169"/>
            <a:ext cx="2447925" cy="233362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845090" y="6173298"/>
            <a:ext cx="599328" cy="223488"/>
          </a:xfrm>
          <a:prstGeom prst="rect">
            <a:avLst/>
          </a:prstGeom>
        </p:spPr>
      </p:pic>
      <p:pic>
        <p:nvPicPr>
          <p:cNvPr id="52" name="Image 5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639428" y="5802169"/>
            <a:ext cx="2092325" cy="233362"/>
          </a:xfrm>
          <a:prstGeom prst="rect">
            <a:avLst/>
          </a:prstGeom>
        </p:spPr>
      </p:pic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EE52E248-66AA-4B5E-A111-32E833C7D1F5}"/>
              </a:ext>
            </a:extLst>
          </p:cNvPr>
          <p:cNvSpPr/>
          <p:nvPr/>
        </p:nvSpPr>
        <p:spPr>
          <a:xfrm>
            <a:off x="5664609" y="1914731"/>
            <a:ext cx="2793568" cy="1825039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Find 45% of 64 by using the most efficient strategy: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adding together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or </a:t>
            </a: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subtracting from…</a:t>
            </a:r>
            <a:endParaRPr lang="en-US" sz="1400" b="1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b="1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2A4D62F-0D86-4A83-B9F3-394376D9DE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C47DA9-A53F-4BE1-825A-675DC94D1FC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08634" y="636910"/>
            <a:ext cx="6672912" cy="11487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30310F-9C94-442E-8C35-B9FCFC636DB2}"/>
              </a:ext>
            </a:extLst>
          </p:cNvPr>
          <p:cNvSpPr txBox="1"/>
          <p:nvPr/>
        </p:nvSpPr>
        <p:spPr>
          <a:xfrm>
            <a:off x="2322870" y="3752382"/>
            <a:ext cx="5044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Method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806B44-B19E-4CAC-9CC9-03FD3B0FF16E}"/>
              </a:ext>
            </a:extLst>
          </p:cNvPr>
          <p:cNvSpPr txBox="1"/>
          <p:nvPr/>
        </p:nvSpPr>
        <p:spPr>
          <a:xfrm>
            <a:off x="620169" y="5221562"/>
            <a:ext cx="1694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Method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646ED9-F36B-48A6-9E89-69C938725FBA}"/>
              </a:ext>
            </a:extLst>
          </p:cNvPr>
          <p:cNvSpPr txBox="1"/>
          <p:nvPr/>
        </p:nvSpPr>
        <p:spPr>
          <a:xfrm>
            <a:off x="3926238" y="5246454"/>
            <a:ext cx="5044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Method 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092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0058EF6B-3FD2-412E-B74D-4CCFDF5A8D68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8457CBE0-D031-44E4-A4EF-D8A12A18EBEB}"/>
              </a:ext>
            </a:extLst>
          </p:cNvPr>
          <p:cNvSpPr/>
          <p:nvPr/>
        </p:nvSpPr>
        <p:spPr>
          <a:xfrm>
            <a:off x="536487" y="970647"/>
            <a:ext cx="4253878" cy="1300180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There are 120 children in Year 6.</a:t>
            </a:r>
          </a:p>
          <a:p>
            <a:pPr algn="ctr"/>
            <a:r>
              <a:rPr lang="en-GB" sz="1400" i="1" dirty="0">
                <a:solidFill>
                  <a:schemeClr val="tx1"/>
                </a:solidFill>
                <a:latin typeface="Myriad Pro" panose="020B0503030403020204" pitchFamily="34" charset="0"/>
              </a:rPr>
              <a:t>Calculate how many children use each mode of transport to get to school.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AC6C2B3-B63E-42AE-A719-6D3D2DB8BE42}"/>
              </a:ext>
            </a:extLst>
          </p:cNvPr>
          <p:cNvGrpSpPr/>
          <p:nvPr/>
        </p:nvGrpSpPr>
        <p:grpSpPr>
          <a:xfrm>
            <a:off x="799531" y="3234519"/>
            <a:ext cx="2167719" cy="3070747"/>
            <a:chOff x="799531" y="3234519"/>
            <a:chExt cx="2167719" cy="3070747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FCAC321-D707-4627-854F-DEFCEC30D302}"/>
                </a:ext>
              </a:extLst>
            </p:cNvPr>
            <p:cNvCxnSpPr/>
            <p:nvPr/>
          </p:nvCxnSpPr>
          <p:spPr>
            <a:xfrm>
              <a:off x="1883391" y="3234519"/>
              <a:ext cx="0" cy="3070747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59FB50A-EA37-403B-9ABC-7B2AA05D52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531" y="3782705"/>
              <a:ext cx="2167719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B05354-3419-4255-AF7D-80CA0E834176}"/>
                </a:ext>
              </a:extLst>
            </p:cNvPr>
            <p:cNvSpPr txBox="1"/>
            <p:nvPr/>
          </p:nvSpPr>
          <p:spPr>
            <a:xfrm>
              <a:off x="957462" y="3289901"/>
              <a:ext cx="1596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100%</a:t>
              </a:r>
              <a:endParaRPr lang="en-GB" sz="24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D9F7D17-C531-4544-BE75-E527A5B0EE05}"/>
              </a:ext>
            </a:extLst>
          </p:cNvPr>
          <p:cNvSpPr txBox="1"/>
          <p:nvPr/>
        </p:nvSpPr>
        <p:spPr>
          <a:xfrm>
            <a:off x="2010930" y="3289901"/>
            <a:ext cx="159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120</a:t>
            </a:r>
            <a:endParaRPr lang="en-GB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2F92F2-223C-40C1-84FE-7AB4F5CA2892}"/>
              </a:ext>
            </a:extLst>
          </p:cNvPr>
          <p:cNvSpPr txBox="1"/>
          <p:nvPr/>
        </p:nvSpPr>
        <p:spPr>
          <a:xfrm>
            <a:off x="1066644" y="3813846"/>
            <a:ext cx="944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50%</a:t>
            </a:r>
            <a:endParaRPr lang="en-GB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A3A712-F98E-4667-93D8-4B258794B59F}"/>
              </a:ext>
            </a:extLst>
          </p:cNvPr>
          <p:cNvSpPr txBox="1"/>
          <p:nvPr/>
        </p:nvSpPr>
        <p:spPr>
          <a:xfrm>
            <a:off x="2170312" y="3821421"/>
            <a:ext cx="159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60</a:t>
            </a:r>
            <a:endParaRPr lang="en-GB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EC59C9-48A3-418B-B4A1-89B7C76DAA08}"/>
              </a:ext>
            </a:extLst>
          </p:cNvPr>
          <p:cNvSpPr txBox="1"/>
          <p:nvPr/>
        </p:nvSpPr>
        <p:spPr>
          <a:xfrm>
            <a:off x="1212539" y="5203028"/>
            <a:ext cx="159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5%</a:t>
            </a:r>
            <a:endParaRPr lang="en-GB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20AAF8-25EB-470B-B4FE-A73C152D5271}"/>
              </a:ext>
            </a:extLst>
          </p:cNvPr>
          <p:cNvSpPr txBox="1"/>
          <p:nvPr/>
        </p:nvSpPr>
        <p:spPr>
          <a:xfrm>
            <a:off x="1212529" y="5897885"/>
            <a:ext cx="159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1%</a:t>
            </a:r>
            <a:endParaRPr lang="en-GB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90AB48-B9D5-460B-8FFF-D2490CB4EC75}"/>
              </a:ext>
            </a:extLst>
          </p:cNvPr>
          <p:cNvSpPr txBox="1"/>
          <p:nvPr/>
        </p:nvSpPr>
        <p:spPr>
          <a:xfrm>
            <a:off x="1074081" y="4488318"/>
            <a:ext cx="159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10%</a:t>
            </a:r>
            <a:endParaRPr lang="en-GB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E0CA74-49CC-4048-ABA3-543FAEF437B6}"/>
              </a:ext>
            </a:extLst>
          </p:cNvPr>
          <p:cNvSpPr txBox="1"/>
          <p:nvPr/>
        </p:nvSpPr>
        <p:spPr>
          <a:xfrm>
            <a:off x="2186156" y="4466179"/>
            <a:ext cx="159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12</a:t>
            </a:r>
            <a:endParaRPr lang="en-GB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2FF2BA-E5B1-4C23-B1BF-FF36FEDA33F0}"/>
              </a:ext>
            </a:extLst>
          </p:cNvPr>
          <p:cNvSpPr txBox="1"/>
          <p:nvPr/>
        </p:nvSpPr>
        <p:spPr>
          <a:xfrm>
            <a:off x="2308988" y="5174247"/>
            <a:ext cx="781094" cy="459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6</a:t>
            </a:r>
            <a:endParaRPr lang="en-GB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63AE0DC-A222-4488-8B45-AC792C64BED4}"/>
              </a:ext>
            </a:extLst>
          </p:cNvPr>
          <p:cNvSpPr txBox="1"/>
          <p:nvPr/>
        </p:nvSpPr>
        <p:spPr>
          <a:xfrm>
            <a:off x="2335195" y="5866649"/>
            <a:ext cx="743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1.2</a:t>
            </a:r>
            <a:endParaRPr lang="en-GB" sz="2400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EDCF39-1BA6-4ACA-BF51-6566843278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C180A3F-E3AA-4359-B5CD-1BD176AFD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7903" y="1753191"/>
            <a:ext cx="3969741" cy="335161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E142B0C-AF9E-4CC6-96AA-6C46C460B447}"/>
              </a:ext>
            </a:extLst>
          </p:cNvPr>
          <p:cNvSpPr txBox="1"/>
          <p:nvPr/>
        </p:nvSpPr>
        <p:spPr>
          <a:xfrm>
            <a:off x="5077285" y="877330"/>
            <a:ext cx="3530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Pie chart to show how Year 6 travelled to school</a:t>
            </a:r>
            <a:endParaRPr lang="en-GB" b="1" u="sng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646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9" grpId="0"/>
      <p:bldP spid="21" grpId="0"/>
      <p:bldP spid="22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58BB58-32E3-43EB-A9E6-B1D6D89585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6501F8-4B32-4A7B-B45C-B6FE9E67C49F}"/>
              </a:ext>
            </a:extLst>
          </p:cNvPr>
          <p:cNvSpPr txBox="1"/>
          <p:nvPr/>
        </p:nvSpPr>
        <p:spPr>
          <a:xfrm>
            <a:off x="318526" y="757778"/>
            <a:ext cx="859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D1E99B20-4C95-42C6-BAFE-BD2EA1DE707D}"/>
              </a:ext>
            </a:extLst>
          </p:cNvPr>
          <p:cNvSpPr/>
          <p:nvPr/>
        </p:nvSpPr>
        <p:spPr>
          <a:xfrm>
            <a:off x="4160969" y="1316592"/>
            <a:ext cx="4554173" cy="2112408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>
                <a:solidFill>
                  <a:schemeClr val="tx1"/>
                </a:solidFill>
                <a:latin typeface="Myriad Pro" panose="020B0503030403020204" pitchFamily="34" charset="0"/>
              </a:rPr>
              <a:t>Find these percentages of amounts. Remember to write a ratio table or double number line to help.</a:t>
            </a:r>
            <a:endParaRPr lang="en-US" b="1" i="1" kern="1200" dirty="0">
              <a:solidFill>
                <a:schemeClr val="tx1"/>
              </a:solidFill>
              <a:effectLst/>
              <a:latin typeface="Myriad Pro" panose="020B05030304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75973C-6201-45F9-8277-75A72A9A3FCE}"/>
              </a:ext>
            </a:extLst>
          </p:cNvPr>
          <p:cNvSpPr txBox="1"/>
          <p:nvPr/>
        </p:nvSpPr>
        <p:spPr>
          <a:xfrm>
            <a:off x="814038" y="1967590"/>
            <a:ext cx="40367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45% of 380</a:t>
            </a:r>
          </a:p>
          <a:p>
            <a:r>
              <a:rPr lang="en-GB" sz="3600" dirty="0"/>
              <a:t>12% of 5</a:t>
            </a:r>
          </a:p>
          <a:p>
            <a:r>
              <a:rPr lang="en-GB" sz="3600" dirty="0"/>
              <a:t>19% of 40,000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989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3782D0E0-B5DC-4EE3-AAB5-57CB6905E7CB}"/>
              </a:ext>
            </a:extLst>
          </p:cNvPr>
          <p:cNvSpPr txBox="1">
            <a:spLocks/>
          </p:cNvSpPr>
          <p:nvPr/>
        </p:nvSpPr>
        <p:spPr>
          <a:xfrm>
            <a:off x="0" y="-1317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panose="020B0604020202020204" pitchFamily="34" charset="0"/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EF9548-53DF-450C-83E3-994F6FB565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971" y="3224252"/>
            <a:ext cx="4267763" cy="33052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9A74B8B-B2C4-4620-85DF-4A031A5DBFF9}"/>
              </a:ext>
            </a:extLst>
          </p:cNvPr>
          <p:cNvSpPr/>
          <p:nvPr/>
        </p:nvSpPr>
        <p:spPr>
          <a:xfrm>
            <a:off x="5240020" y="2876550"/>
            <a:ext cx="697230" cy="2114550"/>
          </a:xfrm>
          <a:prstGeom prst="rect">
            <a:avLst/>
          </a:prstGeom>
          <a:solidFill>
            <a:srgbClr val="EF8468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2F8047-C9AE-44D9-9119-133409DFA0BE}"/>
              </a:ext>
            </a:extLst>
          </p:cNvPr>
          <p:cNvSpPr/>
          <p:nvPr/>
        </p:nvSpPr>
        <p:spPr>
          <a:xfrm>
            <a:off x="5939790" y="2453640"/>
            <a:ext cx="680720" cy="2537460"/>
          </a:xfrm>
          <a:prstGeom prst="rect">
            <a:avLst/>
          </a:prstGeom>
          <a:solidFill>
            <a:srgbClr val="D8C1DB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3F4FC28-BF1B-40E6-9657-4CCE4C0F9D11}"/>
              </a:ext>
            </a:extLst>
          </p:cNvPr>
          <p:cNvSpPr/>
          <p:nvPr/>
        </p:nvSpPr>
        <p:spPr>
          <a:xfrm>
            <a:off x="6620510" y="4046220"/>
            <a:ext cx="697230" cy="944880"/>
          </a:xfrm>
          <a:prstGeom prst="rect">
            <a:avLst/>
          </a:prstGeom>
          <a:solidFill>
            <a:srgbClr val="FFDD00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AE1C20-1C75-4CA4-8AF7-457B1CD27384}"/>
              </a:ext>
            </a:extLst>
          </p:cNvPr>
          <p:cNvSpPr/>
          <p:nvPr/>
        </p:nvSpPr>
        <p:spPr>
          <a:xfrm>
            <a:off x="7317740" y="2049780"/>
            <a:ext cx="680720" cy="2941320"/>
          </a:xfrm>
          <a:prstGeom prst="rect">
            <a:avLst/>
          </a:prstGeom>
          <a:solidFill>
            <a:srgbClr val="A9C6E9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C701496-2B6A-401E-AC81-A84E0D7CE5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448" y="1257365"/>
            <a:ext cx="4777555" cy="52721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C16ABC-A164-4859-B6A3-20AD114E4530}"/>
              </a:ext>
            </a:extLst>
          </p:cNvPr>
          <p:cNvSpPr txBox="1"/>
          <p:nvPr/>
        </p:nvSpPr>
        <p:spPr>
          <a:xfrm>
            <a:off x="318526" y="757778"/>
            <a:ext cx="8716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A33EC8-60F6-4326-A1D1-41EE6550CD93}"/>
              </a:ext>
            </a:extLst>
          </p:cNvPr>
          <p:cNvSpPr txBox="1"/>
          <p:nvPr/>
        </p:nvSpPr>
        <p:spPr>
          <a:xfrm>
            <a:off x="227255" y="1443626"/>
            <a:ext cx="359411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The pie chart shows what 60 Year 6 children voted to do for their end-of-year treat.</a:t>
            </a:r>
          </a:p>
          <a:p>
            <a:pPr algn="ctr"/>
            <a:r>
              <a:rPr lang="en-GB" sz="16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Construct a bar chart to show the number of children who voted for each activity.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1F809B-044E-490F-A1E7-5B96B71056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1342F3-19E6-4E8F-9031-26979C030250}"/>
              </a:ext>
            </a:extLst>
          </p:cNvPr>
          <p:cNvSpPr/>
          <p:nvPr/>
        </p:nvSpPr>
        <p:spPr>
          <a:xfrm>
            <a:off x="5249310" y="1573624"/>
            <a:ext cx="3077737" cy="3407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92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D213ED-8664-469C-BBB7-668D48F18B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991157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39410A-DF5E-47DD-83AE-EDB4B3275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603F65-A80F-4DFE-B850-9B4E044F0058}"/>
              </a:ext>
            </a:extLst>
          </p:cNvPr>
          <p:cNvSpPr txBox="1"/>
          <p:nvPr/>
        </p:nvSpPr>
        <p:spPr>
          <a:xfrm>
            <a:off x="691815" y="1356602"/>
            <a:ext cx="776036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endParaRPr lang="en-GB" sz="2100" dirty="0">
              <a:latin typeface="Myriad Pro" panose="020B0503030403020204" pitchFamily="34" charset="0"/>
            </a:endParaRPr>
          </a:p>
          <a:p>
            <a:r>
              <a:rPr lang="en-GB" sz="2100" dirty="0">
                <a:latin typeface="Myriad Pro" panose="020B0503030403020204" pitchFamily="34" charset="0"/>
              </a:rPr>
              <a:t>A zoo has 300 butterflies in its butterfly house. 1% of them are rare banded peacock butterflies. How many banded peacock butterflies does the zoo have?</a:t>
            </a:r>
          </a:p>
        </p:txBody>
      </p:sp>
      <p:graphicFrame>
        <p:nvGraphicFramePr>
          <p:cNvPr id="3" name="Table 19">
            <a:extLst>
              <a:ext uri="{FF2B5EF4-FFF2-40B4-BE49-F238E27FC236}">
                <a16:creationId xmlns:a16="http://schemas.microsoft.com/office/drawing/2014/main" id="{44AC5A05-4510-439C-BA33-837AEEFC88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10457"/>
              </p:ext>
            </p:extLst>
          </p:nvPr>
        </p:nvGraphicFramePr>
        <p:xfrm>
          <a:off x="3441246" y="3505706"/>
          <a:ext cx="22615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754">
                  <a:extLst>
                    <a:ext uri="{9D8B030D-6E8A-4147-A177-3AD203B41FA5}">
                      <a16:colId xmlns:a16="http://schemas.microsoft.com/office/drawing/2014/main" val="3811644597"/>
                    </a:ext>
                  </a:extLst>
                </a:gridCol>
                <a:gridCol w="1130754">
                  <a:extLst>
                    <a:ext uri="{9D8B030D-6E8A-4147-A177-3AD203B41FA5}">
                      <a16:colId xmlns:a16="http://schemas.microsoft.com/office/drawing/2014/main" val="1904034665"/>
                    </a:ext>
                  </a:extLst>
                </a:gridCol>
              </a:tblGrid>
              <a:tr h="281090"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300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931856"/>
                  </a:ext>
                </a:extLst>
              </a:tr>
              <a:tr h="562180"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</a:t>
                      </a:r>
                    </a:p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  1%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 </a:t>
                      </a:r>
                    </a:p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    3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1687257"/>
                  </a:ext>
                </a:extLst>
              </a:tr>
            </a:tbl>
          </a:graphicData>
        </a:graphic>
      </p:graphicFrame>
      <p:sp>
        <p:nvSpPr>
          <p:cNvPr id="7" name="Arrow: Curved Right 6">
            <a:extLst>
              <a:ext uri="{FF2B5EF4-FFF2-40B4-BE49-F238E27FC236}">
                <a16:creationId xmlns:a16="http://schemas.microsoft.com/office/drawing/2014/main" id="{6F7A61B4-9C13-4259-857E-7BAE8CEB5986}"/>
              </a:ext>
            </a:extLst>
          </p:cNvPr>
          <p:cNvSpPr/>
          <p:nvPr/>
        </p:nvSpPr>
        <p:spPr>
          <a:xfrm>
            <a:off x="3108959" y="3648581"/>
            <a:ext cx="331472" cy="93309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>
              <a:solidFill>
                <a:schemeClr val="tx1"/>
              </a:solidFill>
              <a:latin typeface="Myriad Pro" panose="020B0503030403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48CBD2-FDB8-45ED-A9FC-E2137643E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43975" y="3774177"/>
            <a:ext cx="1290205" cy="5097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724328-B33D-4BC8-900E-3099C0F01F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285"/>
          <a:stretch/>
        </p:blipFill>
        <p:spPr>
          <a:xfrm>
            <a:off x="-2043975" y="3266866"/>
            <a:ext cx="1290205" cy="477679"/>
          </a:xfrm>
          <a:prstGeom prst="rect">
            <a:avLst/>
          </a:prstGeom>
        </p:spPr>
      </p:pic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912D5B76-D17F-46FD-B329-FF360A34967D}"/>
              </a:ext>
            </a:extLst>
          </p:cNvPr>
          <p:cNvSpPr/>
          <p:nvPr/>
        </p:nvSpPr>
        <p:spPr>
          <a:xfrm>
            <a:off x="5699494" y="3648581"/>
            <a:ext cx="335546" cy="93309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4E26FF-F915-44C5-B010-76BD750D6818}"/>
              </a:ext>
            </a:extLst>
          </p:cNvPr>
          <p:cNvSpPr/>
          <p:nvPr/>
        </p:nvSpPr>
        <p:spPr>
          <a:xfrm>
            <a:off x="1837831" y="5328977"/>
            <a:ext cx="36442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700" dirty="0">
                <a:latin typeface="Myriad Pro" panose="020B0503030403020204" pitchFamily="34" charset="0"/>
              </a:rPr>
              <a:t>The zoo has 3 banded </a:t>
            </a:r>
          </a:p>
          <a:p>
            <a:pPr algn="ctr"/>
            <a:r>
              <a:rPr lang="en-GB" sz="2700" dirty="0">
                <a:latin typeface="Myriad Pro" panose="020B0503030403020204" pitchFamily="34" charset="0"/>
              </a:rPr>
              <a:t>peacock butterflies.</a:t>
            </a:r>
          </a:p>
        </p:txBody>
      </p:sp>
      <p:pic>
        <p:nvPicPr>
          <p:cNvPr id="4" name="Picture 2" descr="Banded Peacock | The Canopy Family">
            <a:extLst>
              <a:ext uri="{FF2B5EF4-FFF2-40B4-BE49-F238E27FC236}">
                <a16:creationId xmlns:a16="http://schemas.microsoft.com/office/drawing/2014/main" id="{2546E060-F0D8-44CC-95C4-EF76F4DC8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66" y="1001661"/>
            <a:ext cx="1846980" cy="105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015011-FE02-47C9-85FD-2741A501CAAA}"/>
              </a:ext>
            </a:extLst>
          </p:cNvPr>
          <p:cNvSpPr txBox="1"/>
          <p:nvPr/>
        </p:nvSpPr>
        <p:spPr>
          <a:xfrm>
            <a:off x="2018381" y="3797815"/>
            <a:ext cx="1293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</a:rPr>
              <a:t>÷ 100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FA0ABA-928B-42AF-A772-A438729EB104}"/>
              </a:ext>
            </a:extLst>
          </p:cNvPr>
          <p:cNvSpPr txBox="1"/>
          <p:nvPr/>
        </p:nvSpPr>
        <p:spPr>
          <a:xfrm>
            <a:off x="6211219" y="3822738"/>
            <a:ext cx="1293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</a:rPr>
              <a:t>÷ 100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01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/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1DC4D-0D5C-4D34-A727-C1CF26493A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DC236D-C49C-49BA-B082-780635334F15}"/>
              </a:ext>
            </a:extLst>
          </p:cNvPr>
          <p:cNvSpPr/>
          <p:nvPr/>
        </p:nvSpPr>
        <p:spPr>
          <a:xfrm>
            <a:off x="451184" y="894670"/>
            <a:ext cx="8241632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  <a:p>
            <a:endParaRPr lang="en-GB" sz="2100" dirty="0">
              <a:latin typeface="Myriad Pro" panose="020B0503030403020204" pitchFamily="34" charset="0"/>
            </a:endParaRPr>
          </a:p>
          <a:p>
            <a:r>
              <a:rPr lang="en-GB" sz="2100" dirty="0">
                <a:latin typeface="Myriad Pro" panose="020B0503030403020204" pitchFamily="34" charset="0"/>
              </a:rPr>
              <a:t>Class 6 are doing a sponsored silence for the whole of the six-hour school day. So far they are 10% of the way through. How long is left?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7A7C82D-4232-42C4-B7ED-882D44731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302507"/>
              </p:ext>
            </p:extLst>
          </p:nvPr>
        </p:nvGraphicFramePr>
        <p:xfrm>
          <a:off x="3441245" y="2849503"/>
          <a:ext cx="2261508" cy="141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754">
                  <a:extLst>
                    <a:ext uri="{9D8B030D-6E8A-4147-A177-3AD203B41FA5}">
                      <a16:colId xmlns:a16="http://schemas.microsoft.com/office/drawing/2014/main" val="346303540"/>
                    </a:ext>
                  </a:extLst>
                </a:gridCol>
                <a:gridCol w="1130754">
                  <a:extLst>
                    <a:ext uri="{9D8B030D-6E8A-4147-A177-3AD203B41FA5}">
                      <a16:colId xmlns:a16="http://schemas.microsoft.com/office/drawing/2014/main" val="467518404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100%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6 hours (360 mins)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199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10%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100" b="0" dirty="0">
                          <a:solidFill>
                            <a:schemeClr val="tx1"/>
                          </a:solidFill>
                          <a:latin typeface="Myriad Pro" panose="020B0503030403020204" pitchFamily="34" charset="0"/>
                        </a:rPr>
                        <a:t>36 mins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3795327"/>
                  </a:ext>
                </a:extLst>
              </a:tr>
            </a:tbl>
          </a:graphicData>
        </a:graphic>
      </p:graphicFrame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87FC0BCA-2E71-4DF8-8EDE-096BADEF4E71}"/>
              </a:ext>
            </a:extLst>
          </p:cNvPr>
          <p:cNvSpPr/>
          <p:nvPr/>
        </p:nvSpPr>
        <p:spPr>
          <a:xfrm>
            <a:off x="5800723" y="2981257"/>
            <a:ext cx="318407" cy="11633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schemeClr val="tx1"/>
              </a:solidFill>
            </a:endParaRPr>
          </a:p>
        </p:txBody>
      </p:sp>
      <p:sp>
        <p:nvSpPr>
          <p:cNvPr id="9" name="Arrow: Curved Right 8">
            <a:extLst>
              <a:ext uri="{FF2B5EF4-FFF2-40B4-BE49-F238E27FC236}">
                <a16:creationId xmlns:a16="http://schemas.microsoft.com/office/drawing/2014/main" id="{98A2DA13-28A6-4E54-A03E-F4625CC10489}"/>
              </a:ext>
            </a:extLst>
          </p:cNvPr>
          <p:cNvSpPr/>
          <p:nvPr/>
        </p:nvSpPr>
        <p:spPr>
          <a:xfrm>
            <a:off x="3024870" y="3002894"/>
            <a:ext cx="318406" cy="11417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F72314-5EE8-40F6-9684-B4F2B6081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100" y="3415288"/>
            <a:ext cx="528638" cy="285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8A72EE-0642-4E2B-B808-BCAD6952A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8261" y="3415288"/>
            <a:ext cx="528638" cy="28575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8CC2DC80-DD0A-408B-BF53-F7A3618C4D48}"/>
              </a:ext>
            </a:extLst>
          </p:cNvPr>
          <p:cNvSpPr/>
          <p:nvPr/>
        </p:nvSpPr>
        <p:spPr>
          <a:xfrm>
            <a:off x="2185912" y="4691416"/>
            <a:ext cx="4772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360 mins – 36 mins = 324 mins</a:t>
            </a: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94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12CC7-00E5-457F-9119-E6000F0A3B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575574"/>
            <a:ext cx="7907446" cy="17068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136911-A10C-41CF-B6C3-B09FC091F0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747"/>
          <a:stretch/>
        </p:blipFill>
        <p:spPr>
          <a:xfrm>
            <a:off x="3855719" y="3733800"/>
            <a:ext cx="1645921" cy="746760"/>
          </a:xfrm>
          <a:prstGeom prst="rect">
            <a:avLst/>
          </a:prstGeom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711D7E02-349D-425A-BCD9-9E8589189F86}"/>
              </a:ext>
            </a:extLst>
          </p:cNvPr>
          <p:cNvSpPr/>
          <p:nvPr/>
        </p:nvSpPr>
        <p:spPr>
          <a:xfrm>
            <a:off x="2765502" y="938842"/>
            <a:ext cx="3040387" cy="1057619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To find 50% of the number, divide by 2.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FA3B7DF-D7C8-4033-9EB2-BD86492A33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62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DE80B0-BA80-499B-84EA-CA7A515E77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8D9AA5E-704F-4974-A468-F13AD0C11D7E}"/>
              </a:ext>
            </a:extLst>
          </p:cNvPr>
          <p:cNvGrpSpPr/>
          <p:nvPr/>
        </p:nvGrpSpPr>
        <p:grpSpPr>
          <a:xfrm>
            <a:off x="618277" y="1331284"/>
            <a:ext cx="7907446" cy="1805388"/>
            <a:chOff x="618277" y="1331284"/>
            <a:chExt cx="7907446" cy="18053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A3CCCD8-734A-4250-B142-D7EE57A55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277" y="1429820"/>
              <a:ext cx="7907446" cy="1706852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2D0CE34-EC05-41D7-9923-8420769548FB}"/>
                </a:ext>
              </a:extLst>
            </p:cNvPr>
            <p:cNvCxnSpPr>
              <a:cxnSpLocks/>
            </p:cNvCxnSpPr>
            <p:nvPr/>
          </p:nvCxnSpPr>
          <p:spPr>
            <a:xfrm>
              <a:off x="991518" y="2577947"/>
              <a:ext cx="1674564" cy="0"/>
            </a:xfrm>
            <a:prstGeom prst="line">
              <a:avLst/>
            </a:prstGeom>
            <a:ln w="571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215C138-A0C2-4AB5-B79C-85BD836DA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8138" y="1822019"/>
              <a:ext cx="1068085" cy="539911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0C8BB66-3A24-4972-9490-3265DFAD2579}"/>
                </a:ext>
              </a:extLst>
            </p:cNvPr>
            <p:cNvCxnSpPr>
              <a:cxnSpLocks/>
            </p:cNvCxnSpPr>
            <p:nvPr/>
          </p:nvCxnSpPr>
          <p:spPr>
            <a:xfrm>
              <a:off x="2666081" y="2305280"/>
              <a:ext cx="0" cy="30847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F9E70AE-37EA-414B-91A1-9123B6D5D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2447" y="1331284"/>
              <a:ext cx="919465" cy="549436"/>
            </a:xfrm>
            <a:prstGeom prst="rect">
              <a:avLst/>
            </a:prstGeom>
          </p:spPr>
        </p:pic>
      </p:grp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264051BA-59EA-4F18-B17E-D680C4D218DA}"/>
              </a:ext>
            </a:extLst>
          </p:cNvPr>
          <p:cNvSpPr/>
          <p:nvPr/>
        </p:nvSpPr>
        <p:spPr>
          <a:xfrm>
            <a:off x="1267514" y="3891331"/>
            <a:ext cx="4291071" cy="1536849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How would you work out the distance Zara has cycled if she is 25% of the way through her bike ride?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009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99BA89-B750-4FF3-B1DF-9166F5BC55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CFD360-1887-4D62-A5DB-2BBD7808AE50}"/>
              </a:ext>
            </a:extLst>
          </p:cNvPr>
          <p:cNvSpPr txBox="1"/>
          <p:nvPr/>
        </p:nvSpPr>
        <p:spPr>
          <a:xfrm>
            <a:off x="417966" y="3729073"/>
            <a:ext cx="2619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/>
              <a:t>Method 1</a:t>
            </a:r>
          </a:p>
          <a:p>
            <a:endParaRPr lang="en-US" sz="2400" u="sng" dirty="0"/>
          </a:p>
          <a:p>
            <a:r>
              <a:rPr lang="en-US" sz="2400" dirty="0"/>
              <a:t>25% is half of 50%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6B7B63-28B2-4654-8082-DDCD00821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7657" y="1916131"/>
            <a:ext cx="1457318" cy="43672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99AEE33-F092-40AD-BD1D-175A8C93E090}"/>
              </a:ext>
            </a:extLst>
          </p:cNvPr>
          <p:cNvGrpSpPr/>
          <p:nvPr/>
        </p:nvGrpSpPr>
        <p:grpSpPr>
          <a:xfrm>
            <a:off x="563685" y="657296"/>
            <a:ext cx="7907446" cy="1805388"/>
            <a:chOff x="618277" y="1331284"/>
            <a:chExt cx="7907446" cy="180538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60971CD-66D5-45DB-8AFE-6968ACCD1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277" y="1429820"/>
              <a:ext cx="7907446" cy="170685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363B43C-5C30-4AD0-AE8D-C5713456645F}"/>
                </a:ext>
              </a:extLst>
            </p:cNvPr>
            <p:cNvCxnSpPr>
              <a:cxnSpLocks/>
            </p:cNvCxnSpPr>
            <p:nvPr/>
          </p:nvCxnSpPr>
          <p:spPr>
            <a:xfrm>
              <a:off x="991518" y="2577947"/>
              <a:ext cx="1674564" cy="0"/>
            </a:xfrm>
            <a:prstGeom prst="line">
              <a:avLst/>
            </a:prstGeom>
            <a:ln w="571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9AEBAF9-F98D-4BFF-A1A3-0A8BAA9AB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98138" y="1822019"/>
              <a:ext cx="1068085" cy="539911"/>
            </a:xfrm>
            <a:prstGeom prst="rect">
              <a:avLst/>
            </a:prstGeom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7E4366B-AD3D-4044-A09B-AFD3FEB1930D}"/>
                </a:ext>
              </a:extLst>
            </p:cNvPr>
            <p:cNvCxnSpPr>
              <a:cxnSpLocks/>
            </p:cNvCxnSpPr>
            <p:nvPr/>
          </p:nvCxnSpPr>
          <p:spPr>
            <a:xfrm>
              <a:off x="2666081" y="2305280"/>
              <a:ext cx="0" cy="30847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7740C6E-AB42-4616-BED6-B1A2B46FA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72447" y="1331284"/>
              <a:ext cx="919465" cy="549436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91FF0FCE-A9A5-48F5-A0C4-D9CD6DDEED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7855" y="1958451"/>
            <a:ext cx="1168890" cy="4367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27D296F-076C-4E08-AE77-33AF29FBFCD7}"/>
                  </a:ext>
                </a:extLst>
              </p:cNvPr>
              <p:cNvSpPr txBox="1"/>
              <p:nvPr/>
            </p:nvSpPr>
            <p:spPr>
              <a:xfrm>
                <a:off x="3493826" y="3686540"/>
                <a:ext cx="2893326" cy="1352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u="sng" dirty="0"/>
                  <a:t>Method 2</a:t>
                </a:r>
              </a:p>
              <a:p>
                <a:endParaRPr lang="en-US" sz="2400" u="sng" dirty="0"/>
              </a:p>
              <a:p>
                <a:r>
                  <a:rPr lang="en-US" sz="2400" dirty="0"/>
                  <a:t>25% is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27D296F-076C-4E08-AE77-33AF29FBF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3826" y="3686540"/>
                <a:ext cx="2893326" cy="1352550"/>
              </a:xfrm>
              <a:prstGeom prst="rect">
                <a:avLst/>
              </a:prstGeom>
              <a:blipFill>
                <a:blip r:embed="rId9"/>
                <a:stretch>
                  <a:fillRect l="-3158" t="-3604" b="-40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EA73DA61-C254-4BB7-9FEA-44D858A95346}"/>
              </a:ext>
            </a:extLst>
          </p:cNvPr>
          <p:cNvSpPr txBox="1"/>
          <p:nvPr/>
        </p:nvSpPr>
        <p:spPr>
          <a:xfrm>
            <a:off x="3515092" y="5206427"/>
            <a:ext cx="2893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420 ÷ 4</a:t>
            </a:r>
            <a:endParaRPr lang="en-GB" sz="24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F7E2CCC-E39B-4367-95D8-247267FE6E6C}"/>
              </a:ext>
            </a:extLst>
          </p:cNvPr>
          <p:cNvCxnSpPr>
            <a:cxnSpLocks/>
          </p:cNvCxnSpPr>
          <p:nvPr/>
        </p:nvCxnSpPr>
        <p:spPr>
          <a:xfrm flipH="1">
            <a:off x="6141450" y="1651573"/>
            <a:ext cx="1" cy="3287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248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A3E41C-3F7D-4773-A66D-DF2B872DC6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79427" y="2775973"/>
            <a:ext cx="8256895" cy="2447667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C70BFD9-4C1C-43FF-B79E-95CB416277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0032" y="4029074"/>
            <a:ext cx="1200150" cy="457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72262F-CFA2-422C-8F53-232C8C003F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4153" y="910153"/>
            <a:ext cx="6104820" cy="158566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824DF5A-97BE-484F-AC41-BAA29BE2B199}"/>
              </a:ext>
            </a:extLst>
          </p:cNvPr>
          <p:cNvSpPr txBox="1"/>
          <p:nvPr/>
        </p:nvSpPr>
        <p:spPr>
          <a:xfrm>
            <a:off x="3398292" y="3483592"/>
            <a:ext cx="323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latin typeface="Myriad Pro" panose="020B0503030403020204" pitchFamily="34" charset="0"/>
              </a:rPr>
              <a:t>50</a:t>
            </a:r>
            <a:r>
              <a:rPr lang="en-US" sz="18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% of 420 km = 210 km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F45E28-CF21-459D-BEA6-1CB3DF00CD6F}"/>
              </a:ext>
            </a:extLst>
          </p:cNvPr>
          <p:cNvSpPr txBox="1"/>
          <p:nvPr/>
        </p:nvSpPr>
        <p:spPr>
          <a:xfrm>
            <a:off x="3398292" y="4073008"/>
            <a:ext cx="323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latin typeface="Myriad Pro" panose="020B0503030403020204" pitchFamily="34" charset="0"/>
              </a:rPr>
              <a:t>25</a:t>
            </a:r>
            <a:r>
              <a:rPr lang="en-US" sz="18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% of 420 km = 105 km</a:t>
            </a:r>
            <a:endParaRPr lang="en-GB" dirty="0"/>
          </a:p>
        </p:txBody>
      </p:sp>
      <p:sp>
        <p:nvSpPr>
          <p:cNvPr id="27" name="Speech Bubble: Oval 26">
            <a:extLst>
              <a:ext uri="{FF2B5EF4-FFF2-40B4-BE49-F238E27FC236}">
                <a16:creationId xmlns:a16="http://schemas.microsoft.com/office/drawing/2014/main" id="{02AA6DF3-5546-4BFE-90F7-06114633510D}"/>
              </a:ext>
            </a:extLst>
          </p:cNvPr>
          <p:cNvSpPr/>
          <p:nvPr/>
        </p:nvSpPr>
        <p:spPr>
          <a:xfrm>
            <a:off x="2480338" y="5123104"/>
            <a:ext cx="3892449" cy="1152161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dirty="0">
                <a:solidFill>
                  <a:schemeClr val="tx1"/>
                </a:solidFill>
                <a:latin typeface="Myriad Pro" panose="020B0503030403020204" pitchFamily="34" charset="0"/>
              </a:rPr>
              <a:t>Ca</a:t>
            </a:r>
            <a:r>
              <a:rPr lang="en-US" sz="14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n you now work out how far Zara would have cycled after completing 75% of the journey?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A9118-1B53-4243-98C7-44EB3DA4FB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05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99BA89-B750-4FF3-B1DF-9166F5BC55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9144000" cy="63000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CFD360-1887-4D62-A5DB-2BBD7808AE50}"/>
              </a:ext>
            </a:extLst>
          </p:cNvPr>
          <p:cNvSpPr txBox="1"/>
          <p:nvPr/>
        </p:nvSpPr>
        <p:spPr>
          <a:xfrm>
            <a:off x="340920" y="2644582"/>
            <a:ext cx="42310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/>
              <a:t>Method 1</a:t>
            </a:r>
          </a:p>
          <a:p>
            <a:endParaRPr lang="en-US" sz="2400" u="sng" dirty="0"/>
          </a:p>
          <a:p>
            <a:r>
              <a:rPr lang="en-US" sz="2400" dirty="0"/>
              <a:t>Combine 50% and 25%</a:t>
            </a:r>
          </a:p>
          <a:p>
            <a:r>
              <a:rPr lang="en-US" sz="2400" dirty="0"/>
              <a:t>75% of 420km = 210km + 105km</a:t>
            </a:r>
          </a:p>
          <a:p>
            <a:r>
              <a:rPr lang="en-US" sz="2400" dirty="0"/>
              <a:t>                           = 315 km</a:t>
            </a:r>
          </a:p>
          <a:p>
            <a:endParaRPr lang="en-US" sz="2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6B7B63-28B2-4654-8082-DDCD00821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7657" y="1916131"/>
            <a:ext cx="1457318" cy="43672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99AEE33-F092-40AD-BD1D-175A8C93E090}"/>
              </a:ext>
            </a:extLst>
          </p:cNvPr>
          <p:cNvGrpSpPr/>
          <p:nvPr/>
        </p:nvGrpSpPr>
        <p:grpSpPr>
          <a:xfrm>
            <a:off x="478336" y="630000"/>
            <a:ext cx="7907446" cy="1805388"/>
            <a:chOff x="618277" y="1331284"/>
            <a:chExt cx="7907446" cy="180538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60971CD-66D5-45DB-8AFE-6968ACCD1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277" y="1429820"/>
              <a:ext cx="7907446" cy="1706852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363B43C-5C30-4AD0-AE8D-C5713456645F}"/>
                </a:ext>
              </a:extLst>
            </p:cNvPr>
            <p:cNvCxnSpPr>
              <a:cxnSpLocks/>
            </p:cNvCxnSpPr>
            <p:nvPr/>
          </p:nvCxnSpPr>
          <p:spPr>
            <a:xfrm>
              <a:off x="991518" y="2577947"/>
              <a:ext cx="1674564" cy="0"/>
            </a:xfrm>
            <a:prstGeom prst="line">
              <a:avLst/>
            </a:prstGeom>
            <a:ln w="571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9AEBAF9-F98D-4BFF-A1A3-0A8BAA9AB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98138" y="1822019"/>
              <a:ext cx="1068085" cy="539911"/>
            </a:xfrm>
            <a:prstGeom prst="rect">
              <a:avLst/>
            </a:prstGeom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7E4366B-AD3D-4044-A09B-AFD3FEB1930D}"/>
                </a:ext>
              </a:extLst>
            </p:cNvPr>
            <p:cNvCxnSpPr>
              <a:cxnSpLocks/>
            </p:cNvCxnSpPr>
            <p:nvPr/>
          </p:nvCxnSpPr>
          <p:spPr>
            <a:xfrm>
              <a:off x="2666081" y="2305280"/>
              <a:ext cx="0" cy="30847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7740C6E-AB42-4616-BED6-B1A2B46FA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72447" y="1331284"/>
              <a:ext cx="919465" cy="549436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91FF0FCE-A9A5-48F5-A0C4-D9CD6DDEED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7855" y="1958451"/>
            <a:ext cx="1168890" cy="43672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27D296F-076C-4E08-AE77-33AF29FBFCD7}"/>
              </a:ext>
            </a:extLst>
          </p:cNvPr>
          <p:cNvSpPr txBox="1"/>
          <p:nvPr/>
        </p:nvSpPr>
        <p:spPr>
          <a:xfrm>
            <a:off x="377096" y="4660838"/>
            <a:ext cx="39384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/>
              <a:t>Method 2</a:t>
            </a:r>
          </a:p>
          <a:p>
            <a:endParaRPr lang="en-US" sz="2400" u="sng" dirty="0"/>
          </a:p>
          <a:p>
            <a:r>
              <a:rPr lang="en-US" sz="2400" dirty="0"/>
              <a:t>Multiply 25% by 3</a:t>
            </a:r>
          </a:p>
          <a:p>
            <a:r>
              <a:rPr lang="en-US" sz="2400" dirty="0"/>
              <a:t>75% of 420km = 105km x 3</a:t>
            </a:r>
          </a:p>
          <a:p>
            <a:r>
              <a:rPr lang="en-US" sz="2400" dirty="0"/>
              <a:t>                           = 315 km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F7E2CCC-E39B-4367-95D8-247267FE6E6C}"/>
              </a:ext>
            </a:extLst>
          </p:cNvPr>
          <p:cNvCxnSpPr>
            <a:cxnSpLocks/>
          </p:cNvCxnSpPr>
          <p:nvPr/>
        </p:nvCxnSpPr>
        <p:spPr>
          <a:xfrm flipH="1">
            <a:off x="6141450" y="1651573"/>
            <a:ext cx="1" cy="3287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55EDA637-E138-4FE8-9B5A-A0199E396144}"/>
              </a:ext>
            </a:extLst>
          </p:cNvPr>
          <p:cNvGrpSpPr/>
          <p:nvPr/>
        </p:nvGrpSpPr>
        <p:grpSpPr>
          <a:xfrm>
            <a:off x="5706941" y="723872"/>
            <a:ext cx="869017" cy="893772"/>
            <a:chOff x="5706941" y="723872"/>
            <a:chExt cx="869017" cy="89377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163CBCD-8C7B-40BB-A272-0750AA8FB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06941" y="1155979"/>
              <a:ext cx="869017" cy="46166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DC60F79-FDAF-4582-818A-0CB5C233A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17846" y="723872"/>
              <a:ext cx="730816" cy="548112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FF91E18-F353-4DA3-8A97-D8F7298494A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9961" y="2019620"/>
            <a:ext cx="1168888" cy="42673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1BE3AB8-A6C5-4DA8-9EE7-861C340F2FC8}"/>
              </a:ext>
            </a:extLst>
          </p:cNvPr>
          <p:cNvSpPr txBox="1"/>
          <p:nvPr/>
        </p:nvSpPr>
        <p:spPr>
          <a:xfrm>
            <a:off x="4938825" y="2644582"/>
            <a:ext cx="44505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/>
              <a:t>Method 3</a:t>
            </a:r>
          </a:p>
          <a:p>
            <a:endParaRPr lang="en-US" sz="2400" u="sng" dirty="0"/>
          </a:p>
          <a:p>
            <a:r>
              <a:rPr lang="en-US" sz="2400" dirty="0"/>
              <a:t>Subtract 25% from 100%</a:t>
            </a:r>
          </a:p>
          <a:p>
            <a:r>
              <a:rPr lang="en-US" sz="2400" dirty="0"/>
              <a:t>75% of 420km = 420km – 105km</a:t>
            </a:r>
          </a:p>
          <a:p>
            <a:r>
              <a:rPr lang="en-US" sz="2400" dirty="0"/>
              <a:t>                           = 315 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857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C70BFD9-4C1C-43FF-B79E-95CB416277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0032" y="4029074"/>
            <a:ext cx="1200150" cy="457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891E68-C880-4C9A-B309-C832B0807A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3680" y="4622234"/>
            <a:ext cx="1200150" cy="43815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824DF5A-97BE-484F-AC41-BAA29BE2B199}"/>
              </a:ext>
            </a:extLst>
          </p:cNvPr>
          <p:cNvSpPr txBox="1"/>
          <p:nvPr/>
        </p:nvSpPr>
        <p:spPr>
          <a:xfrm>
            <a:off x="3398292" y="3483592"/>
            <a:ext cx="323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latin typeface="Myriad Pro" panose="020B0503030403020204" pitchFamily="34" charset="0"/>
              </a:rPr>
              <a:t>50</a:t>
            </a:r>
            <a:r>
              <a:rPr lang="en-US" sz="18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% of 420 km = 210 km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F45E28-CF21-459D-BEA6-1CB3DF00CD6F}"/>
              </a:ext>
            </a:extLst>
          </p:cNvPr>
          <p:cNvSpPr txBox="1"/>
          <p:nvPr/>
        </p:nvSpPr>
        <p:spPr>
          <a:xfrm>
            <a:off x="3398292" y="4073008"/>
            <a:ext cx="323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latin typeface="Myriad Pro" panose="020B0503030403020204" pitchFamily="34" charset="0"/>
              </a:rPr>
              <a:t>25</a:t>
            </a:r>
            <a:r>
              <a:rPr lang="en-US" sz="18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% of 420 km = 105 km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321F1F-8772-4BF7-8A2C-8AB685D9CA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1944" y="883135"/>
            <a:ext cx="5683158" cy="12577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4880DBE-8171-4D85-9BAD-82383C7968B1}"/>
              </a:ext>
            </a:extLst>
          </p:cNvPr>
          <p:cNvSpPr txBox="1"/>
          <p:nvPr/>
        </p:nvSpPr>
        <p:spPr>
          <a:xfrm>
            <a:off x="3398292" y="4648324"/>
            <a:ext cx="323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latin typeface="Myriad Pro" panose="020B0503030403020204" pitchFamily="34" charset="0"/>
              </a:rPr>
              <a:t>75</a:t>
            </a:r>
            <a:r>
              <a:rPr lang="en-US" sz="18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% of 420 km = </a:t>
            </a:r>
            <a:r>
              <a:rPr lang="en-US" b="1" i="1" dirty="0">
                <a:latin typeface="Myriad Pro" panose="020B0503030403020204" pitchFamily="34" charset="0"/>
              </a:rPr>
              <a:t>315</a:t>
            </a:r>
            <a:r>
              <a:rPr lang="en-US" sz="1800" b="1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 km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B6CB08D-C30D-449D-BAC9-90B3046C6D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79427" y="2775973"/>
            <a:ext cx="8256895" cy="244766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4A6A72-1C61-4D8B-ACC2-C68C60FABD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70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9|0.7|0.8|14|1|4.7|12.3|1.4|1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6|43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0.7|0.4|6|0.4|2.9|20.1|0.3|0.5|11.4|0.9|19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73.1|47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3|0.9|30.3|5.6|3.7|15.1|4.5|8.2|8.5|16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9.7|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|6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3|16.3|0.8|14.2|27.6|2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6|12.1|26.8|2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7|22.7|57.2|11.6|3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4.3|5.8|8.8|1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9.8|3.4|0.1|52.5|16.9|0.7|21.5|0.8|27.1|24.8|0.7|26.9|50.5|1|59.5|36.9|0.6|7.2|13.4|0.3|15.7|6|0.4|8|37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4|37.3|24.4|11.7|45.8|14|40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e2f7c1fb-8b39-4d5b-953e-de45d1606e4d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7762727-68F0-4DD8-9D69-7399938416E9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Microsoft Office PowerPoint</Application>
  <PresentationFormat>On-screen Show (4:3)</PresentationFormat>
  <Paragraphs>161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Myriad Pro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2020-08-27T15:44:48Z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