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tags/tag8.xml" ContentType="application/vnd.openxmlformats-officedocument.presentationml.tags+xml"/>
  <Override PartName="/ppt/notesSlides/notesSlide10.xml" ContentType="application/vnd.openxmlformats-officedocument.presentationml.notesSlide+xml"/>
  <Override PartName="/ppt/tags/tag9.xml" ContentType="application/vnd.openxmlformats-officedocument.presentationml.tags+xml"/>
  <Override PartName="/ppt/notesSlides/notesSlide11.xml" ContentType="application/vnd.openxmlformats-officedocument.presentationml.notesSlide+xml"/>
  <Override PartName="/ppt/tags/tag10.xml" ContentType="application/vnd.openxmlformats-officedocument.presentationml.tags+xml"/>
  <Override PartName="/ppt/notesSlides/notesSlide12.xml" ContentType="application/vnd.openxmlformats-officedocument.presentationml.notesSlide+xml"/>
  <Override PartName="/ppt/tags/tag11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19"/>
  </p:notesMasterIdLst>
  <p:sldIdLst>
    <p:sldId id="257" r:id="rId3"/>
    <p:sldId id="300" r:id="rId4"/>
    <p:sldId id="299" r:id="rId5"/>
    <p:sldId id="334" r:id="rId6"/>
    <p:sldId id="335" r:id="rId7"/>
    <p:sldId id="336" r:id="rId8"/>
    <p:sldId id="337" r:id="rId9"/>
    <p:sldId id="338" r:id="rId10"/>
    <p:sldId id="341" r:id="rId11"/>
    <p:sldId id="342" r:id="rId12"/>
    <p:sldId id="343" r:id="rId13"/>
    <p:sldId id="344" r:id="rId14"/>
    <p:sldId id="345" r:id="rId15"/>
    <p:sldId id="346" r:id="rId16"/>
    <p:sldId id="347" r:id="rId17"/>
    <p:sldId id="348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4F46839-0995-4B76-AD3A-6FBF1ECE840E}" v="1" dt="2020-08-27T15:43:01.79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76252" autoAdjust="0"/>
  </p:normalViewPr>
  <p:slideViewPr>
    <p:cSldViewPr snapToGrid="0">
      <p:cViewPr varScale="1">
        <p:scale>
          <a:sx n="55" d="100"/>
          <a:sy n="55" d="100"/>
        </p:scale>
        <p:origin x="133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customXml" Target="../customXml/item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microsoft.com/office/2016/11/relationships/changesInfo" Target="changesInfos/changesInfo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28" Type="http://schemas.openxmlformats.org/officeDocument/2006/relationships/customXml" Target="../customXml/item3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Relationship Id="rId27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94F46839-0995-4B76-AD3A-6FBF1ECE840E}"/>
    <pc:docChg chg="custSel modSld">
      <pc:chgData name="Andrew Young" userId="3d7dab09-352b-4858-b937-4a4f8b94e613" providerId="ADAL" clId="{94F46839-0995-4B76-AD3A-6FBF1ECE840E}" dt="2020-08-27T15:43:01.796" v="6" actId="207"/>
      <pc:docMkLst>
        <pc:docMk/>
      </pc:docMkLst>
      <pc:sldChg chg="modSp mod">
        <pc:chgData name="Andrew Young" userId="3d7dab09-352b-4858-b937-4a4f8b94e613" providerId="ADAL" clId="{94F46839-0995-4B76-AD3A-6FBF1ECE840E}" dt="2020-08-27T15:36:47.698" v="3" actId="20577"/>
        <pc:sldMkLst>
          <pc:docMk/>
          <pc:sldMk cId="0" sldId="257"/>
        </pc:sldMkLst>
        <pc:spChg chg="mod">
          <ac:chgData name="Andrew Young" userId="3d7dab09-352b-4858-b937-4a4f8b94e613" providerId="ADAL" clId="{94F46839-0995-4B76-AD3A-6FBF1ECE840E}" dt="2020-08-27T15:36:47.698" v="3" actId="20577"/>
          <ac:spMkLst>
            <pc:docMk/>
            <pc:sldMk cId="0" sldId="257"/>
            <ac:spMk id="8" creationId="{00000000-0000-0000-0000-000000000000}"/>
          </ac:spMkLst>
        </pc:spChg>
      </pc:sldChg>
      <pc:sldChg chg="modSp mod">
        <pc:chgData name="Andrew Young" userId="3d7dab09-352b-4858-b937-4a4f8b94e613" providerId="ADAL" clId="{94F46839-0995-4B76-AD3A-6FBF1ECE840E}" dt="2020-08-27T15:43:01.796" v="6" actId="207"/>
        <pc:sldMkLst>
          <pc:docMk/>
          <pc:sldMk cId="1754959557" sldId="348"/>
        </pc:sldMkLst>
        <pc:spChg chg="mod">
          <ac:chgData name="Andrew Young" userId="3d7dab09-352b-4858-b937-4a4f8b94e613" providerId="ADAL" clId="{94F46839-0995-4B76-AD3A-6FBF1ECE840E}" dt="2020-08-27T15:43:01.796" v="6" actId="207"/>
          <ac:spMkLst>
            <pc:docMk/>
            <pc:sldMk cId="1754959557" sldId="348"/>
            <ac:spMk id="3" creationId="{AE1FD627-A0EB-4769-BC44-641D34ED80B6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5DC040-9F4F-4C26-8B62-67EF01EB16DA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3B1BD2-DE48-416A-9A45-03606404BBF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6605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793376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3B1BD2-DE48-416A-9A45-03606404BBFE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44297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3B1BD2-DE48-416A-9A45-03606404BBFE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60437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3B1BD2-DE48-416A-9A45-03606404BBF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09836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3B1BD2-DE48-416A-9A45-03606404BBFE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2049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3B1BD2-DE48-416A-9A45-03606404BBFE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37916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3B1BD2-DE48-416A-9A45-03606404BBFE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61522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72097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kern="120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Here’s one solution. To match</a:t>
                </a:r>
                <a:r>
                  <a:rPr lang="en-GB" sz="1200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with </a:t>
                </a:r>
                <a:r>
                  <a:rPr lang="en-US" sz="1200" b="0" i="0" kern="1200" baseline="0" smtClean="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kern="120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I could have used an image divided into 4 equal parts, with one part shaded, or used the decimal 0.25,</a:t>
                </a:r>
                <a:r>
                  <a:rPr lang="en-GB" sz="1200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but I chose 25%.</a:t>
                </a:r>
              </a:p>
              <a:p>
                <a:r>
                  <a:rPr lang="en-GB" sz="1200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To match with 0.75, I could use 75%, or an image divided into 4 equal parts with 3 shaded. I chose the fraction </a:t>
                </a:r>
                <a:r>
                  <a:rPr lang="en-US" sz="1200" b="0" i="0" kern="1200" baseline="0" smtClean="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3/4  </a:t>
                </a:r>
                <a:r>
                  <a:rPr lang="en-GB" sz="1200" kern="120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34481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08362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21986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42845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55199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86658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3B1BD2-DE48-416A-9A45-03606404BBFE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6928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cetm.org.uk/masterypd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5474CA-9C2C-4E12-8472-584F34D36F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69696D4-FFD6-4AAE-9D5D-75F31E438E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9408BC-1F0D-44BD-91E9-1DAF1A7A2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48E27-F500-4D1E-9922-E5254AEF8665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7DFB10-A346-4CEA-BE48-427A12631A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7950F5-B6CF-4029-B634-F96BF2900E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4D9FE-1D73-46B1-BE8E-205F56AC8F4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2523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F657D0-035F-4EB9-B926-6974FB94D7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63422B-E2C7-4740-A0BC-23BBC641FF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868344-66D5-4C1A-9CF1-910A3011E0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48E27-F500-4D1E-9922-E5254AEF8665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9B3A4A-D304-4A00-9571-C3EB46B600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7BF89A-108B-4A5B-9CB6-B6C0DD8FB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4D9FE-1D73-46B1-BE8E-205F56AC8F4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38843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E7EABB5-662F-43D0-A4AE-9F8A5FD9AF3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27F446A-5AE7-432E-8D6E-0C968BE39F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6F26EB-D64C-4366-A388-CCE8C0EA13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48E27-F500-4D1E-9922-E5254AEF8665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50D3C0-B2E8-4505-A03A-30EEC1186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677EF9-C741-4E5A-9AB4-A84A92A35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4D9FE-1D73-46B1-BE8E-205F56AC8F4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39746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532" y="2618343"/>
            <a:ext cx="10320469" cy="1621314"/>
          </a:xfrm>
          <a:prstGeom prst="rect">
            <a:avLst/>
          </a:prstGeom>
        </p:spPr>
      </p:pic>
      <p:sp>
        <p:nvSpPr>
          <p:cNvPr id="44036" name="Rectangle 4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3311691" y="2803102"/>
            <a:ext cx="8372309" cy="758825"/>
          </a:xfrm>
        </p:spPr>
        <p:txBody>
          <a:bodyPr anchor="ctr" anchorCtr="0"/>
          <a:lstStyle>
            <a:lvl1pPr algn="r">
              <a:defRPr sz="28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Segment title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311691" y="3746683"/>
            <a:ext cx="8372309" cy="355600"/>
          </a:xfrm>
        </p:spPr>
        <p:txBody>
          <a:bodyPr anchor="ctr" anchorCtr="0"/>
          <a:lstStyle>
            <a:lvl1pPr marL="0" indent="0" algn="r">
              <a:defRPr sz="180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Representations | Year X</a:t>
            </a:r>
          </a:p>
        </p:txBody>
      </p:sp>
      <p:sp>
        <p:nvSpPr>
          <p:cNvPr id="11" name="Rectangle 4"/>
          <p:cNvSpPr txBox="1">
            <a:spLocks noChangeArrowheads="1"/>
          </p:cNvSpPr>
          <p:nvPr userDrawn="1"/>
        </p:nvSpPr>
        <p:spPr bwMode="auto">
          <a:xfrm>
            <a:off x="1989729" y="4877634"/>
            <a:ext cx="9652000" cy="436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 algn="l">
              <a:buClrTx/>
              <a:buFontTx/>
              <a:buNone/>
            </a:pPr>
            <a:r>
              <a:rPr lang="en-GB" sz="2400" b="1" kern="0" dirty="0">
                <a:solidFill>
                  <a:srgbClr val="00628C"/>
                </a:solidFill>
              </a:rPr>
              <a:t>Mastery Professional Development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8080" y="520876"/>
            <a:ext cx="3959920" cy="114433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160" y="178908"/>
            <a:ext cx="4091781" cy="14863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422093" cy="688538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472" y="2618344"/>
            <a:ext cx="417059" cy="162131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531" y="2935440"/>
            <a:ext cx="1198880" cy="978408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989730" y="5246953"/>
            <a:ext cx="7444613" cy="510635"/>
          </a:xfrm>
        </p:spPr>
        <p:txBody>
          <a:bodyPr/>
          <a:lstStyle>
            <a:lvl1pPr>
              <a:defRPr sz="2400" i="1">
                <a:solidFill>
                  <a:srgbClr val="00628C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Spine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5588000" y="6073157"/>
            <a:ext cx="6096000" cy="7848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  <a:hlinkClick r:id="rId8"/>
              </a:rPr>
              <a:t>www.ncetm.org.uk/masterypd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© Crown Copyright 2019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chemeClr val="bg1">
                    <a:lumMod val="50000"/>
                  </a:schemeClr>
                </a:solidFill>
                <a:effectLst/>
                <a:latin typeface="Myriad Pro" charset="0"/>
              </a:rPr>
              <a:t>2019 pilot</a:t>
            </a:r>
            <a:endParaRPr lang="en-US" sz="1500" dirty="0">
              <a:solidFill>
                <a:srgbClr val="00628C"/>
              </a:solidFill>
              <a:effectLst/>
              <a:latin typeface="Myriad Pr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1695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12192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10511922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7055" y="0"/>
            <a:ext cx="12228689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09601" y="1237880"/>
            <a:ext cx="6062463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503085" y="6248400"/>
            <a:ext cx="8544983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620685" y="381099"/>
            <a:ext cx="60624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1871283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12192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36577" y="54406"/>
            <a:ext cx="105156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43281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7055" y="0"/>
            <a:ext cx="12228689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620686" y="2191818"/>
            <a:ext cx="56173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503085" y="6248400"/>
            <a:ext cx="8544983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0185" y="2860236"/>
            <a:ext cx="5475816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34556607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B4B928-0511-4961-9D6D-C3AE1A7039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3BD48-B1DA-4DAB-BE4F-D9994000E5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A723D0-6434-43E1-B76F-DEC1B9C38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48E27-F500-4D1E-9922-E5254AEF8665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FC0949-8E41-4D72-B06E-A608B1D84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4C7DF4-D81C-4A7A-B51E-08C3506126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4D9FE-1D73-46B1-BE8E-205F56AC8F4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3975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2AFE7D-9116-48D5-9A0E-C6427566D5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B33E71-62ED-4415-AB42-C32A953705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4A448-5CC2-45DE-8E41-A705D8F04B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48E27-F500-4D1E-9922-E5254AEF8665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7BC8F9-00DA-4C37-93C6-F19324421D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5837CA-FDB3-4C88-BB26-BDC09A2EB7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4D9FE-1D73-46B1-BE8E-205F56AC8F4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8741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7A3863-E4FA-4788-AF72-92244F7AF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58C9E1-227F-4AD9-8DF7-4853A93BDE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6275B1-86ED-4522-8446-BC217712D8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1CC882-5552-43CC-9414-42F678C4AB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48E27-F500-4D1E-9922-E5254AEF8665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E998D6-8184-427F-AD51-0AEA7DB2E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5721C3-6C2B-46E1-8585-8FFB8998E7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4D9FE-1D73-46B1-BE8E-205F56AC8F4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2055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1E1DCF-9598-468D-82E8-11B96F4760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23A8E7-4E30-4ADB-8B08-641D090E45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9A4B45A-52D9-478E-BE6D-619099E869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CB542DE-4919-4C50-8CB2-C484BFE4640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5FDF2B9-CCFA-4F97-B206-5B1958683F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D6D7E1-C1B9-4960-A6E6-30620F2B28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48E27-F500-4D1E-9922-E5254AEF8665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E0B438-6EDD-4B19-AF00-F6F89D4D9D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68E80FD-D06E-4289-9B06-7A0E9810C2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4D9FE-1D73-46B1-BE8E-205F56AC8F4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9369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17C91A-034D-4121-B853-0752E4E5F0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536816B-6B64-47BD-9F28-47FA9AAC68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48E27-F500-4D1E-9922-E5254AEF8665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2F13CF-338F-451E-82CC-4A73637DC5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EB42BAC-8767-4141-BAB7-0D8FE47ED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4D9FE-1D73-46B1-BE8E-205F56AC8F4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9237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C477700-A92B-4FD2-84E0-608D911FB2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48E27-F500-4D1E-9922-E5254AEF8665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CDFE575-5BEC-4FF3-B019-DA7D1331E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8E42AF-145E-4EB1-B3F8-1A887B3D26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4D9FE-1D73-46B1-BE8E-205F56AC8F4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51411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E41E16-5603-47A7-A2F5-0F5E49E217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96B6B9-4791-4A95-BE55-70EB3A48A3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8228E0-BABF-4DAC-8CC7-060FD512DF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6785DE-FBBA-4272-8F77-A49237805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48E27-F500-4D1E-9922-E5254AEF8665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C6D994-554B-43FE-B351-88A9C5DF27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993253-4295-49D1-A765-6B64EC13C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4D9FE-1D73-46B1-BE8E-205F56AC8F4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0704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CC1CA7-BD3A-4311-84AA-ED961B25A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602F29C-789B-43CE-A434-69210BCBD7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58592A-B67E-4A26-BBD6-E5AEEFDDCD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5F7814-6BAB-471E-9C4A-C7041DF436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48E27-F500-4D1E-9922-E5254AEF8665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32297C-C096-40C3-BAA9-71B21596DE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C353A9-8FE7-4CC3-97CE-0A0665CBF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4D9FE-1D73-46B1-BE8E-205F56AC8F4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4201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0B32886-9B27-4480-89DC-9241888231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7AF4A8-C745-4BF2-8C90-FD02825341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5CD608-BEDA-4C9E-AC9E-032F3AC717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648E27-F500-4D1E-9922-E5254AEF8665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38A249-C01E-4942-BDBB-E6F011EA1C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8AE09-CFDA-476C-BFCE-077F5379DF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94D9FE-1D73-46B1-BE8E-205F56AC8F4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6008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180407"/>
            <a:ext cx="105156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>
                <a:srgbClr val="000000"/>
              </a:buClr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27/08/2020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>
                <a:srgbClr val="000000"/>
              </a:buClr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>
                <a:srgbClr val="000000"/>
              </a:buClr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09030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Relationship Id="rId5" Type="http://schemas.openxmlformats.org/officeDocument/2006/relationships/image" Target="../media/image19.pn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Relationship Id="rId5" Type="http://schemas.openxmlformats.org/officeDocument/2006/relationships/image" Target="../media/image24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1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upper-key-stage-2-linking-fractions-decimals-and-percentages-video-lessons/" TargetMode="Externa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1.JP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Relationship Id="rId9" Type="http://schemas.openxmlformats.org/officeDocument/2006/relationships/image" Target="../media/image1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Relationship Id="rId6" Type="http://schemas.openxmlformats.org/officeDocument/2006/relationships/image" Target="../media/image24.png"/><Relationship Id="rId5" Type="http://schemas.openxmlformats.org/officeDocument/2006/relationships/image" Target="../media/image19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dirty="0"/>
              <a:t>UKS2</a:t>
            </a:r>
            <a:br>
              <a:rPr lang="en-GB" dirty="0"/>
            </a:br>
            <a:r>
              <a:rPr lang="en-GB" dirty="0"/>
              <a:t>Linking Fractions, Decimals and Percentages</a:t>
            </a:r>
            <a:br>
              <a:rPr lang="en-GB" dirty="0"/>
            </a:br>
            <a:r>
              <a:rPr lang="en-GB" dirty="0"/>
              <a:t>Lesson 10</a:t>
            </a:r>
            <a:endParaRPr lang="en-GB" noProof="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7800589-CBD0-4D4F-AE88-DD970DFF7C0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B01CFF3-D449-46AB-BA8F-15C8009559A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68101"/>
          <a:stretch/>
        </p:blipFill>
        <p:spPr>
          <a:xfrm>
            <a:off x="3661612" y="1397863"/>
            <a:ext cx="1396525" cy="14182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A32CAEA-8F0F-449D-9FD7-3396D9D1A1E5}"/>
              </a:ext>
            </a:extLst>
          </p:cNvPr>
          <p:cNvSpPr txBox="1"/>
          <p:nvPr/>
        </p:nvSpPr>
        <p:spPr>
          <a:xfrm>
            <a:off x="3801978" y="1638123"/>
            <a:ext cx="1155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0000"/>
                </a:solidFill>
                <a:latin typeface="Myriad Pro" panose="020B0503030403020204" pitchFamily="34" charset="0"/>
              </a:rPr>
              <a:t>10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96D35D3-DCC2-4AC2-AD22-056193C7AC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6383372"/>
              </p:ext>
            </p:extLst>
          </p:nvPr>
        </p:nvGraphicFramePr>
        <p:xfrm>
          <a:off x="4588328" y="3530928"/>
          <a:ext cx="3015344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7672">
                  <a:extLst>
                    <a:ext uri="{9D8B030D-6E8A-4147-A177-3AD203B41FA5}">
                      <a16:colId xmlns:a16="http://schemas.microsoft.com/office/drawing/2014/main" val="346303540"/>
                    </a:ext>
                  </a:extLst>
                </a:gridCol>
                <a:gridCol w="1507672">
                  <a:extLst>
                    <a:ext uri="{9D8B030D-6E8A-4147-A177-3AD203B41FA5}">
                      <a16:colId xmlns:a16="http://schemas.microsoft.com/office/drawing/2014/main" val="4675184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100%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54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961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10%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5.4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3795327"/>
                  </a:ext>
                </a:extLst>
              </a:tr>
            </a:tbl>
          </a:graphicData>
        </a:graphic>
      </p:graphicFrame>
      <p:sp>
        <p:nvSpPr>
          <p:cNvPr id="8" name="Arrow: Curved Left 7">
            <a:extLst>
              <a:ext uri="{FF2B5EF4-FFF2-40B4-BE49-F238E27FC236}">
                <a16:creationId xmlns:a16="http://schemas.microsoft.com/office/drawing/2014/main" id="{BE094BEF-92BC-4CA0-8B6A-6165343B1E4D}"/>
              </a:ext>
            </a:extLst>
          </p:cNvPr>
          <p:cNvSpPr/>
          <p:nvPr/>
        </p:nvSpPr>
        <p:spPr>
          <a:xfrm>
            <a:off x="7734299" y="3706601"/>
            <a:ext cx="293915" cy="684974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0" name="Arrow: Curved Right 9">
            <a:extLst>
              <a:ext uri="{FF2B5EF4-FFF2-40B4-BE49-F238E27FC236}">
                <a16:creationId xmlns:a16="http://schemas.microsoft.com/office/drawing/2014/main" id="{34B9F7DA-0E60-4A9B-93C3-FD85191FE910}"/>
              </a:ext>
            </a:extLst>
          </p:cNvPr>
          <p:cNvSpPr/>
          <p:nvPr/>
        </p:nvSpPr>
        <p:spPr>
          <a:xfrm>
            <a:off x="4131130" y="3706601"/>
            <a:ext cx="326571" cy="684974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830E307-ED36-49EC-8FD8-8C54E89F83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8841" y="3831229"/>
            <a:ext cx="704850" cy="381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26C8F58-4DDE-445B-95C7-0F828000CA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95653" y="3831229"/>
            <a:ext cx="704850" cy="381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5EAFF9D-474E-4293-9F63-1A4928D2B5E4}"/>
              </a:ext>
            </a:extLst>
          </p:cNvPr>
          <p:cNvSpPr txBox="1"/>
          <p:nvPr/>
        </p:nvSpPr>
        <p:spPr>
          <a:xfrm>
            <a:off x="4957010" y="1647024"/>
            <a:ext cx="33556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% of 54 = 5.4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74798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147E8D9-8184-40FA-8435-08A0B5B5F4C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B88A513-EF7F-4599-9106-6CB7DABCE11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4558" r="50000"/>
          <a:stretch/>
        </p:blipFill>
        <p:spPr>
          <a:xfrm>
            <a:off x="4573294" y="1277282"/>
            <a:ext cx="1522706" cy="185742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49ADF06-4AD7-43A6-9FF8-828FDB10F7AB}"/>
              </a:ext>
            </a:extLst>
          </p:cNvPr>
          <p:cNvSpPr txBox="1"/>
          <p:nvPr/>
        </p:nvSpPr>
        <p:spPr>
          <a:xfrm>
            <a:off x="4636168" y="1780674"/>
            <a:ext cx="1155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0000"/>
                </a:solidFill>
                <a:latin typeface="Myriad Pro" panose="020B0503030403020204" pitchFamily="34" charset="0"/>
              </a:rPr>
              <a:t>1</a:t>
            </a:r>
          </a:p>
        </p:txBody>
      </p:sp>
      <p:graphicFrame>
        <p:nvGraphicFramePr>
          <p:cNvPr id="4" name="Table 19">
            <a:extLst>
              <a:ext uri="{FF2B5EF4-FFF2-40B4-BE49-F238E27FC236}">
                <a16:creationId xmlns:a16="http://schemas.microsoft.com/office/drawing/2014/main" id="{934EE738-E1E9-4450-A385-0019F37B49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4770317"/>
              </p:ext>
            </p:extLst>
          </p:nvPr>
        </p:nvGraphicFramePr>
        <p:xfrm>
          <a:off x="4574381" y="3238500"/>
          <a:ext cx="3015344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7672">
                  <a:extLst>
                    <a:ext uri="{9D8B030D-6E8A-4147-A177-3AD203B41FA5}">
                      <a16:colId xmlns:a16="http://schemas.microsoft.com/office/drawing/2014/main" val="3811644597"/>
                    </a:ext>
                  </a:extLst>
                </a:gridCol>
                <a:gridCol w="1507672">
                  <a:extLst>
                    <a:ext uri="{9D8B030D-6E8A-4147-A177-3AD203B41FA5}">
                      <a16:colId xmlns:a16="http://schemas.microsoft.com/office/drawing/2014/main" val="1904034665"/>
                    </a:ext>
                  </a:extLst>
                </a:gridCol>
              </a:tblGrid>
              <a:tr h="341467">
                <a:tc>
                  <a:txBody>
                    <a:bodyPr/>
                    <a:lstStyle/>
                    <a:p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100%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1,400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1931856"/>
                  </a:ext>
                </a:extLst>
              </a:tr>
              <a:tr h="341467">
                <a:tc>
                  <a:txBody>
                    <a:bodyPr/>
                    <a:lstStyle/>
                    <a:p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 10%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 140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168725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   1%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  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5711919"/>
                  </a:ext>
                </a:extLst>
              </a:tr>
            </a:tbl>
          </a:graphicData>
        </a:graphic>
      </p:graphicFrame>
      <p:sp>
        <p:nvSpPr>
          <p:cNvPr id="8" name="Arrow: Curved Right 7">
            <a:extLst>
              <a:ext uri="{FF2B5EF4-FFF2-40B4-BE49-F238E27FC236}">
                <a16:creationId xmlns:a16="http://schemas.microsoft.com/office/drawing/2014/main" id="{317A6885-E2E4-4970-9161-238D9F1619FD}"/>
              </a:ext>
            </a:extLst>
          </p:cNvPr>
          <p:cNvSpPr/>
          <p:nvPr/>
        </p:nvSpPr>
        <p:spPr>
          <a:xfrm>
            <a:off x="3868444" y="3429000"/>
            <a:ext cx="704850" cy="1313879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>
              <a:solidFill>
                <a:schemeClr val="tx1"/>
              </a:solidFill>
              <a:latin typeface="Myriad Pro" panose="020B0503030403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099005E-7244-4553-89CF-7E97A07076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80614" y="4251775"/>
            <a:ext cx="771525" cy="3048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373A18D-F8EC-4B0D-A6AD-C1A4A39D9C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5337" y="4251775"/>
            <a:ext cx="771525" cy="304800"/>
          </a:xfrm>
          <a:prstGeom prst="rect">
            <a:avLst/>
          </a:prstGeom>
        </p:spPr>
      </p:pic>
      <p:sp>
        <p:nvSpPr>
          <p:cNvPr id="14" name="Arrow: Curved Left 13">
            <a:extLst>
              <a:ext uri="{FF2B5EF4-FFF2-40B4-BE49-F238E27FC236}">
                <a16:creationId xmlns:a16="http://schemas.microsoft.com/office/drawing/2014/main" id="{ED73C63F-E732-4709-B95D-7B76C75DE8FB}"/>
              </a:ext>
            </a:extLst>
          </p:cNvPr>
          <p:cNvSpPr/>
          <p:nvPr/>
        </p:nvSpPr>
        <p:spPr>
          <a:xfrm>
            <a:off x="7589725" y="3429000"/>
            <a:ext cx="590889" cy="136398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6" name="Arrow: Curved Right 15">
            <a:extLst>
              <a:ext uri="{FF2B5EF4-FFF2-40B4-BE49-F238E27FC236}">
                <a16:creationId xmlns:a16="http://schemas.microsoft.com/office/drawing/2014/main" id="{88C293C4-3136-495A-B0CA-B038726A12E9}"/>
              </a:ext>
            </a:extLst>
          </p:cNvPr>
          <p:cNvSpPr/>
          <p:nvPr/>
        </p:nvSpPr>
        <p:spPr>
          <a:xfrm>
            <a:off x="4020844" y="3581400"/>
            <a:ext cx="552450" cy="670375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>
              <a:solidFill>
                <a:schemeClr val="tx1"/>
              </a:solidFill>
              <a:latin typeface="Myriad Pro" panose="020B0503030403020204" pitchFamily="34" charset="0"/>
            </a:endParaRPr>
          </a:p>
        </p:txBody>
      </p:sp>
      <p:sp>
        <p:nvSpPr>
          <p:cNvPr id="18" name="Arrow: Curved Left 17">
            <a:extLst>
              <a:ext uri="{FF2B5EF4-FFF2-40B4-BE49-F238E27FC236}">
                <a16:creationId xmlns:a16="http://schemas.microsoft.com/office/drawing/2014/main" id="{1F1AA1E9-54E6-48EA-B712-664B0D12052D}"/>
              </a:ext>
            </a:extLst>
          </p:cNvPr>
          <p:cNvSpPr/>
          <p:nvPr/>
        </p:nvSpPr>
        <p:spPr>
          <a:xfrm>
            <a:off x="7588639" y="3490154"/>
            <a:ext cx="461348" cy="794657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25E0D87-ACEC-4621-9418-63ECAD85EA8C}"/>
              </a:ext>
            </a:extLst>
          </p:cNvPr>
          <p:cNvSpPr txBox="1"/>
          <p:nvPr/>
        </p:nvSpPr>
        <p:spPr>
          <a:xfrm>
            <a:off x="3521099" y="1794365"/>
            <a:ext cx="5887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14 =             % of 1,400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0362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  <p:bldP spid="14" grpId="0" animBg="1"/>
      <p:bldP spid="16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3345BFB-1A7D-48B4-9EA0-24819C84811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1E2F5C9-FA27-4D11-98DF-BA5245C74759}"/>
              </a:ext>
            </a:extLst>
          </p:cNvPr>
          <p:cNvSpPr txBox="1"/>
          <p:nvPr/>
        </p:nvSpPr>
        <p:spPr>
          <a:xfrm>
            <a:off x="922421" y="726715"/>
            <a:ext cx="103471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Myriad Pro" panose="020B0503030403020204" pitchFamily="34" charset="0"/>
              </a:rPr>
              <a:t>We set the target of raising £200 for our class charity. So far we have raised 10% of the money. How much have we raised?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1C11FD50-563A-40B7-B828-BF73D96DAF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9685709"/>
              </p:ext>
            </p:extLst>
          </p:nvPr>
        </p:nvGraphicFramePr>
        <p:xfrm>
          <a:off x="5400842" y="2687452"/>
          <a:ext cx="935789" cy="396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5789">
                  <a:extLst>
                    <a:ext uri="{9D8B030D-6E8A-4147-A177-3AD203B41FA5}">
                      <a16:colId xmlns:a16="http://schemas.microsoft.com/office/drawing/2014/main" val="36745672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latin typeface="Myriad Pro" panose="020B05030304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82847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latin typeface="Myriad Pro" panose="020B05030304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04878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latin typeface="Myriad Pro" panose="020B05030304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52173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latin typeface="Myriad Pro" panose="020B05030304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20866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latin typeface="Myriad Pro" panose="020B05030304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43380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latin typeface="Myriad Pro" panose="020B05030304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80438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latin typeface="Myriad Pro" panose="020B05030304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8163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latin typeface="Myriad Pro" panose="020B05030304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51159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latin typeface="Myriad Pro" panose="020B05030304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914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Myriad Pro" panose="020B0503030403020204" pitchFamily="34" charset="0"/>
                        </a:rPr>
                        <a:t>10%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31044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EAC32A6-0744-438C-8A37-DF9FCC0B8FAD}"/>
              </a:ext>
            </a:extLst>
          </p:cNvPr>
          <p:cNvSpPr txBox="1"/>
          <p:nvPr/>
        </p:nvSpPr>
        <p:spPr>
          <a:xfrm>
            <a:off x="5177794" y="2208258"/>
            <a:ext cx="1347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Myriad Pro" panose="020B0503030403020204" pitchFamily="34" charset="0"/>
              </a:rPr>
              <a:t>£200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DB1F28E-FCB0-4C15-8847-4FBA22D8BAC3}"/>
              </a:ext>
            </a:extLst>
          </p:cNvPr>
          <p:cNvSpPr/>
          <p:nvPr/>
        </p:nvSpPr>
        <p:spPr>
          <a:xfrm>
            <a:off x="6571915" y="6065077"/>
            <a:ext cx="8146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dirty="0">
                <a:latin typeface="Myriad Pro" panose="020B0503030403020204" pitchFamily="34" charset="0"/>
              </a:rPr>
              <a:t>£20</a:t>
            </a:r>
          </a:p>
        </p:txBody>
      </p:sp>
      <p:sp>
        <p:nvSpPr>
          <p:cNvPr id="3" name="Arrow: Curved Left 2">
            <a:extLst>
              <a:ext uri="{FF2B5EF4-FFF2-40B4-BE49-F238E27FC236}">
                <a16:creationId xmlns:a16="http://schemas.microsoft.com/office/drawing/2014/main" id="{D569DC48-F916-4AC5-97D6-3CAAAE6278D6}"/>
              </a:ext>
            </a:extLst>
          </p:cNvPr>
          <p:cNvSpPr/>
          <p:nvPr/>
        </p:nvSpPr>
        <p:spPr>
          <a:xfrm>
            <a:off x="7386562" y="2400300"/>
            <a:ext cx="814648" cy="424955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7699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F233A8F-1506-435E-A9E6-92059C16C07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B2B6F1-7F0C-432D-B12A-6365CD1B790C}"/>
              </a:ext>
            </a:extLst>
          </p:cNvPr>
          <p:cNvSpPr txBox="1"/>
          <p:nvPr/>
        </p:nvSpPr>
        <p:spPr>
          <a:xfrm>
            <a:off x="1010653" y="1235242"/>
            <a:ext cx="103471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Myriad Pro" panose="020B0503030403020204" pitchFamily="34" charset="0"/>
              </a:rPr>
              <a:t>There are 45,000 tickets available for a rugby match. 50% of the tickets have been sold. How many tickets have been sold?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5198ABB-7225-4949-96CD-FE101BEC49D4}"/>
              </a:ext>
            </a:extLst>
          </p:cNvPr>
          <p:cNvSpPr/>
          <p:nvPr/>
        </p:nvSpPr>
        <p:spPr>
          <a:xfrm>
            <a:off x="3137347" y="2721114"/>
            <a:ext cx="65438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000" dirty="0">
                <a:latin typeface="Myriad Pro" panose="020B0503030403020204" pitchFamily="34" charset="0"/>
              </a:rPr>
              <a:t>22,500 tickets have been sold.</a:t>
            </a: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6E9C93D3-8D54-4551-BB98-CA547D1841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9532395"/>
              </p:ext>
            </p:extLst>
          </p:nvPr>
        </p:nvGraphicFramePr>
        <p:xfrm>
          <a:off x="4588328" y="4150491"/>
          <a:ext cx="3015344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7672">
                  <a:extLst>
                    <a:ext uri="{9D8B030D-6E8A-4147-A177-3AD203B41FA5}">
                      <a16:colId xmlns:a16="http://schemas.microsoft.com/office/drawing/2014/main" val="346303540"/>
                    </a:ext>
                  </a:extLst>
                </a:gridCol>
                <a:gridCol w="1507672">
                  <a:extLst>
                    <a:ext uri="{9D8B030D-6E8A-4147-A177-3AD203B41FA5}">
                      <a16:colId xmlns:a16="http://schemas.microsoft.com/office/drawing/2014/main" val="4675184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100%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45,000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961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50%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22,500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3795327"/>
                  </a:ext>
                </a:extLst>
              </a:tr>
            </a:tbl>
          </a:graphicData>
        </a:graphic>
      </p:graphicFrame>
      <p:sp>
        <p:nvSpPr>
          <p:cNvPr id="4" name="Arrow: Curved Left 3">
            <a:extLst>
              <a:ext uri="{FF2B5EF4-FFF2-40B4-BE49-F238E27FC236}">
                <a16:creationId xmlns:a16="http://schemas.microsoft.com/office/drawing/2014/main" id="{103389C0-33EC-4064-AFAF-49AAA145982F}"/>
              </a:ext>
            </a:extLst>
          </p:cNvPr>
          <p:cNvSpPr/>
          <p:nvPr/>
        </p:nvSpPr>
        <p:spPr>
          <a:xfrm>
            <a:off x="7734299" y="4326164"/>
            <a:ext cx="293915" cy="684974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0" name="Arrow: Curved Right 9">
            <a:extLst>
              <a:ext uri="{FF2B5EF4-FFF2-40B4-BE49-F238E27FC236}">
                <a16:creationId xmlns:a16="http://schemas.microsoft.com/office/drawing/2014/main" id="{62515755-A461-40C5-9254-31D7A0329747}"/>
              </a:ext>
            </a:extLst>
          </p:cNvPr>
          <p:cNvSpPr/>
          <p:nvPr/>
        </p:nvSpPr>
        <p:spPr>
          <a:xfrm>
            <a:off x="4131130" y="4326164"/>
            <a:ext cx="326571" cy="684974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43FDE92-C385-4D0D-A2C6-0845CD8B86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841" y="4503843"/>
            <a:ext cx="533400" cy="32961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9113A4D-D369-4708-B105-31DFFFBE8B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45445" y="4517467"/>
            <a:ext cx="533400" cy="3143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06793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C39410A-DF5E-47DD-83AE-EDB4B32758E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2603F65-A80F-4DFE-B850-9B4E044F0058}"/>
              </a:ext>
            </a:extLst>
          </p:cNvPr>
          <p:cNvSpPr txBox="1"/>
          <p:nvPr/>
        </p:nvSpPr>
        <p:spPr>
          <a:xfrm>
            <a:off x="922421" y="895697"/>
            <a:ext cx="10347158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  <a:p>
            <a:endParaRPr lang="en-GB" sz="2800" dirty="0">
              <a:latin typeface="Myriad Pro" panose="020B0503030403020204" pitchFamily="34" charset="0"/>
            </a:endParaRPr>
          </a:p>
          <a:p>
            <a:r>
              <a:rPr lang="en-GB" sz="2800" dirty="0">
                <a:latin typeface="Myriad Pro" panose="020B0503030403020204" pitchFamily="34" charset="0"/>
              </a:rPr>
              <a:t>A zoo has 300 butterflies in its butterfly house. </a:t>
            </a:r>
          </a:p>
          <a:p>
            <a:r>
              <a:rPr lang="en-GB" sz="2800" dirty="0">
                <a:latin typeface="Myriad Pro" panose="020B0503030403020204" pitchFamily="34" charset="0"/>
              </a:rPr>
              <a:t>1% of them are rare banded peacock butterflies. </a:t>
            </a:r>
          </a:p>
          <a:p>
            <a:r>
              <a:rPr lang="en-GB" sz="2800" dirty="0">
                <a:latin typeface="Myriad Pro" panose="020B0503030403020204" pitchFamily="34" charset="0"/>
              </a:rPr>
              <a:t>How many banded peacock butterflies does the zoo have?</a:t>
            </a:r>
          </a:p>
        </p:txBody>
      </p:sp>
      <p:pic>
        <p:nvPicPr>
          <p:cNvPr id="1026" name="Picture 2" descr="Banded Peacock | The Canopy Family">
            <a:extLst>
              <a:ext uri="{FF2B5EF4-FFF2-40B4-BE49-F238E27FC236}">
                <a16:creationId xmlns:a16="http://schemas.microsoft.com/office/drawing/2014/main" id="{4D299478-DCCD-4E63-B71A-0F59D8E57E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421" y="4230594"/>
            <a:ext cx="3534860" cy="2018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89100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E21DC4D-0D5C-4D34-A727-C1CF26493A9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3DC236D-C49C-49BA-B082-780635334F15}"/>
              </a:ext>
            </a:extLst>
          </p:cNvPr>
          <p:cNvSpPr/>
          <p:nvPr/>
        </p:nvSpPr>
        <p:spPr>
          <a:xfrm>
            <a:off x="1" y="684961"/>
            <a:ext cx="1219200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Ready for a challenge?</a:t>
            </a:r>
          </a:p>
          <a:p>
            <a:endParaRPr lang="en-GB" sz="2800" dirty="0">
              <a:latin typeface="Myriad Pro" panose="020B0503030403020204" pitchFamily="34" charset="0"/>
            </a:endParaRPr>
          </a:p>
          <a:p>
            <a:pPr lvl="1"/>
            <a:r>
              <a:rPr lang="en-GB" sz="2800" dirty="0">
                <a:latin typeface="Myriad Pro" panose="020B0503030403020204" pitchFamily="34" charset="0"/>
              </a:rPr>
              <a:t>Class 6 are doing a sponsored silence for the whole of the six-hour school day. </a:t>
            </a:r>
          </a:p>
          <a:p>
            <a:pPr lvl="1"/>
            <a:r>
              <a:rPr lang="en-GB" sz="2800" dirty="0">
                <a:latin typeface="Myriad Pro" panose="020B0503030403020204" pitchFamily="34" charset="0"/>
              </a:rPr>
              <a:t>So far they are 10% of the way through. </a:t>
            </a:r>
          </a:p>
          <a:p>
            <a:pPr lvl="1"/>
            <a:r>
              <a:rPr lang="en-GB" sz="2800" dirty="0">
                <a:latin typeface="Myriad Pro" panose="020B0503030403020204" pitchFamily="34" charset="0"/>
              </a:rPr>
              <a:t>How long is left?</a:t>
            </a:r>
          </a:p>
        </p:txBody>
      </p:sp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CC8157D0-2840-4E45-8C44-ADEB6711BB22}"/>
              </a:ext>
            </a:extLst>
          </p:cNvPr>
          <p:cNvSpPr/>
          <p:nvPr/>
        </p:nvSpPr>
        <p:spPr>
          <a:xfrm>
            <a:off x="497711" y="4246462"/>
            <a:ext cx="5440102" cy="1714500"/>
          </a:xfrm>
          <a:prstGeom prst="wedgeEllipseCallout">
            <a:avLst>
              <a:gd name="adj1" fmla="val -44237"/>
              <a:gd name="adj2" fmla="val 8072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dirty="0" err="1"/>
              <a:t>Shhhhh</a:t>
            </a:r>
            <a:r>
              <a:rPr lang="en-GB" sz="4400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4629415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FD627-A0EB-4769-BC44-641D34ED80B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https://www.ncetm.org.uk/classroom-resources/vl-upper-key-stage-2-linking-fractions-decimals-and-percentages-video-lessons/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49595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0806" y="1514757"/>
            <a:ext cx="2752725" cy="14097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606" y="1514757"/>
            <a:ext cx="2743200" cy="14097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3531" y="1526554"/>
            <a:ext cx="2733675" cy="14097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9" r="1"/>
          <a:stretch/>
        </p:blipFill>
        <p:spPr>
          <a:xfrm rot="5400000">
            <a:off x="7931405" y="2209878"/>
            <a:ext cx="2720548" cy="140017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197767" y="3164383"/>
                <a:ext cx="5887454" cy="20912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b="1" dirty="0">
                    <a:latin typeface="Myriad Pro" panose="020B0503030403020204"/>
                  </a:rPr>
                  <a:t>Challenge:</a:t>
                </a:r>
              </a:p>
              <a:p>
                <a:r>
                  <a:rPr lang="en-GB" sz="2400" dirty="0">
                    <a:latin typeface="Myriad Pro" panose="020B0503030403020204"/>
                  </a:rPr>
                  <a:t>Can you make some more dominoes</a:t>
                </a:r>
              </a:p>
              <a:p>
                <a:r>
                  <a:rPr lang="en-GB" sz="2400" dirty="0">
                    <a:latin typeface="Myriad Pro" panose="020B0503030403020204"/>
                  </a:rPr>
                  <a:t>to place at each end to match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400" dirty="0">
                    <a:latin typeface="Myriad Pro" panose="020B0503030403020204"/>
                  </a:rPr>
                  <a:t> and 0.75?</a:t>
                </a:r>
              </a:p>
              <a:p>
                <a:r>
                  <a:rPr lang="en-GB" sz="2400" dirty="0">
                    <a:latin typeface="Myriad Pro" panose="020B0503030403020204"/>
                  </a:rPr>
                  <a:t>Try to make your dominoes using fractions, decimals, percentages and images.</a:t>
                </a: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7767" y="3164383"/>
                <a:ext cx="5887454" cy="2091214"/>
              </a:xfrm>
              <a:prstGeom prst="rect">
                <a:avLst/>
              </a:prstGeom>
              <a:blipFill>
                <a:blip r:embed="rId7"/>
                <a:stretch>
                  <a:fillRect l="-1658" t="-2332" b="-553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7" name="Straight Arrow Connector 16"/>
          <p:cNvCxnSpPr/>
          <p:nvPr/>
        </p:nvCxnSpPr>
        <p:spPr>
          <a:xfrm rot="10800000">
            <a:off x="1005975" y="2936254"/>
            <a:ext cx="0" cy="111715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cxnSpLocks/>
          </p:cNvCxnSpPr>
          <p:nvPr/>
        </p:nvCxnSpPr>
        <p:spPr>
          <a:xfrm flipV="1">
            <a:off x="9266570" y="4293378"/>
            <a:ext cx="0" cy="78220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AD1625B1-FA05-4C1B-927C-7DC5AB5592FF}"/>
              </a:ext>
            </a:extLst>
          </p:cNvPr>
          <p:cNvSpPr txBox="1"/>
          <p:nvPr/>
        </p:nvSpPr>
        <p:spPr>
          <a:xfrm flipH="1">
            <a:off x="377605" y="652094"/>
            <a:ext cx="11565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</p:spTree>
    <p:extLst>
      <p:ext uri="{BB962C8B-B14F-4D97-AF65-F5344CB8AC3E}">
        <p14:creationId xmlns:p14="http://schemas.microsoft.com/office/powerpoint/2010/main" val="33415408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349" y="820881"/>
            <a:ext cx="2752725" cy="14097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139" y="841449"/>
            <a:ext cx="2743200" cy="14097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4084" y="841449"/>
            <a:ext cx="2733675" cy="14097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9" r="1"/>
          <a:stretch/>
        </p:blipFill>
        <p:spPr>
          <a:xfrm rot="5400000">
            <a:off x="6880734" y="2984351"/>
            <a:ext cx="2720548" cy="14001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99372" y="2973025"/>
            <a:ext cx="2743200" cy="14001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8063" y="3668504"/>
            <a:ext cx="2743200" cy="14001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79600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152400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4512CC7-00E5-457F-9119-E6000F0A3B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8957" y="926388"/>
            <a:ext cx="7907446" cy="170685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F136911-A10C-41CF-B6C3-B09FC091F02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0747"/>
          <a:stretch/>
        </p:blipFill>
        <p:spPr>
          <a:xfrm>
            <a:off x="5379719" y="2556248"/>
            <a:ext cx="1645921" cy="746760"/>
          </a:xfrm>
          <a:prstGeom prst="rect">
            <a:avLst/>
          </a:prstGeom>
        </p:spPr>
      </p:pic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EEBD3F81-DB24-4CD6-B5D7-8DD74883C3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0674648"/>
              </p:ext>
            </p:extLst>
          </p:nvPr>
        </p:nvGraphicFramePr>
        <p:xfrm>
          <a:off x="4588328" y="3530928"/>
          <a:ext cx="3015344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7672">
                  <a:extLst>
                    <a:ext uri="{9D8B030D-6E8A-4147-A177-3AD203B41FA5}">
                      <a16:colId xmlns:a16="http://schemas.microsoft.com/office/drawing/2014/main" val="346303540"/>
                    </a:ext>
                  </a:extLst>
                </a:gridCol>
                <a:gridCol w="1507672">
                  <a:extLst>
                    <a:ext uri="{9D8B030D-6E8A-4147-A177-3AD203B41FA5}">
                      <a16:colId xmlns:a16="http://schemas.microsoft.com/office/drawing/2014/main" val="4675184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100%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420 km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961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50%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210 km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3795327"/>
                  </a:ext>
                </a:extLst>
              </a:tr>
            </a:tbl>
          </a:graphicData>
        </a:graphic>
      </p:graphicFrame>
      <p:sp>
        <p:nvSpPr>
          <p:cNvPr id="4" name="Arrow: Curved Left 3">
            <a:extLst>
              <a:ext uri="{FF2B5EF4-FFF2-40B4-BE49-F238E27FC236}">
                <a16:creationId xmlns:a16="http://schemas.microsoft.com/office/drawing/2014/main" id="{62AE85E5-8DAC-4133-8485-D32E22CB15E7}"/>
              </a:ext>
            </a:extLst>
          </p:cNvPr>
          <p:cNvSpPr/>
          <p:nvPr/>
        </p:nvSpPr>
        <p:spPr>
          <a:xfrm>
            <a:off x="7734299" y="3706601"/>
            <a:ext cx="293915" cy="684974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2" name="Arrow: Curved Right 11">
            <a:extLst>
              <a:ext uri="{FF2B5EF4-FFF2-40B4-BE49-F238E27FC236}">
                <a16:creationId xmlns:a16="http://schemas.microsoft.com/office/drawing/2014/main" id="{5A52296B-35BD-4D80-BFBF-A9C5BBB640DA}"/>
              </a:ext>
            </a:extLst>
          </p:cNvPr>
          <p:cNvSpPr/>
          <p:nvPr/>
        </p:nvSpPr>
        <p:spPr>
          <a:xfrm>
            <a:off x="4131130" y="3706601"/>
            <a:ext cx="326571" cy="684974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ADCE1D6-F239-460F-A8E9-C8683DB2C1A4}"/>
              </a:ext>
            </a:extLst>
          </p:cNvPr>
          <p:cNvSpPr txBox="1"/>
          <p:nvPr/>
        </p:nvSpPr>
        <p:spPr>
          <a:xfrm>
            <a:off x="358815" y="5046643"/>
            <a:ext cx="94314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Myriad Pro" panose="020B0503030403020204" pitchFamily="34" charset="0"/>
              </a:rPr>
              <a:t>Generalised statement: </a:t>
            </a:r>
          </a:p>
          <a:p>
            <a:r>
              <a:rPr lang="en-GB" sz="2800" dirty="0">
                <a:latin typeface="Myriad Pro" panose="020B0503030403020204" pitchFamily="34" charset="0"/>
              </a:rPr>
              <a:t>To find 50% of a number or amount, divide by 2 (halve it).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B23500A-882A-498B-B89D-EEFED0D8C8C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58841" y="3884280"/>
            <a:ext cx="533400" cy="32961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4A04812-7206-4DA3-9798-49F7D212810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45445" y="3897904"/>
            <a:ext cx="533400" cy="314325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DDCF322-D822-413F-8771-F405C568CC4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DD73D73-D65F-439A-BCE1-22A1ED92ABFF}"/>
              </a:ext>
            </a:extLst>
          </p:cNvPr>
          <p:cNvSpPr txBox="1"/>
          <p:nvPr/>
        </p:nvSpPr>
        <p:spPr>
          <a:xfrm>
            <a:off x="140380" y="2650602"/>
            <a:ext cx="265912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Zara is doing a 420 km charity bike ride. </a:t>
            </a:r>
          </a:p>
          <a:p>
            <a:r>
              <a:rPr lang="en-GB" sz="18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 far, she has completed 50% of the route. </a:t>
            </a:r>
          </a:p>
          <a:p>
            <a:r>
              <a:rPr lang="en-GB" sz="18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far has she cycled? 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8622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152400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9DEC16-5CDA-4742-8F9C-7E8D7AAAE7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455" y="936785"/>
            <a:ext cx="7917090" cy="18032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42D0D7E-7C65-4A76-A2A2-A061EAFA17B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79558" y="2239536"/>
            <a:ext cx="1511450" cy="500532"/>
          </a:xfrm>
          <a:prstGeom prst="rect">
            <a:avLst/>
          </a:prstGeom>
        </p:spPr>
      </p:pic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96218174-EA8C-4F6D-982E-BE1AB0A666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9731526"/>
              </p:ext>
            </p:extLst>
          </p:nvPr>
        </p:nvGraphicFramePr>
        <p:xfrm>
          <a:off x="4588328" y="3530928"/>
          <a:ext cx="3015344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7672">
                  <a:extLst>
                    <a:ext uri="{9D8B030D-6E8A-4147-A177-3AD203B41FA5}">
                      <a16:colId xmlns:a16="http://schemas.microsoft.com/office/drawing/2014/main" val="346303540"/>
                    </a:ext>
                  </a:extLst>
                </a:gridCol>
                <a:gridCol w="1507672">
                  <a:extLst>
                    <a:ext uri="{9D8B030D-6E8A-4147-A177-3AD203B41FA5}">
                      <a16:colId xmlns:a16="http://schemas.microsoft.com/office/drawing/2014/main" val="4675184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100%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420 km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961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10%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42 km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3795327"/>
                  </a:ext>
                </a:extLst>
              </a:tr>
            </a:tbl>
          </a:graphicData>
        </a:graphic>
      </p:graphicFrame>
      <p:sp>
        <p:nvSpPr>
          <p:cNvPr id="5" name="Arrow: Curved Left 4">
            <a:extLst>
              <a:ext uri="{FF2B5EF4-FFF2-40B4-BE49-F238E27FC236}">
                <a16:creationId xmlns:a16="http://schemas.microsoft.com/office/drawing/2014/main" id="{14E3FCED-AF67-43EA-99E9-B2EB5143D001}"/>
              </a:ext>
            </a:extLst>
          </p:cNvPr>
          <p:cNvSpPr/>
          <p:nvPr/>
        </p:nvSpPr>
        <p:spPr>
          <a:xfrm>
            <a:off x="7734299" y="3706601"/>
            <a:ext cx="293915" cy="684974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9" name="Arrow: Curved Right 8">
            <a:extLst>
              <a:ext uri="{FF2B5EF4-FFF2-40B4-BE49-F238E27FC236}">
                <a16:creationId xmlns:a16="http://schemas.microsoft.com/office/drawing/2014/main" id="{9FFC5FF4-2B16-45B0-A320-ED161E7C0904}"/>
              </a:ext>
            </a:extLst>
          </p:cNvPr>
          <p:cNvSpPr/>
          <p:nvPr/>
        </p:nvSpPr>
        <p:spPr>
          <a:xfrm>
            <a:off x="4131130" y="3706601"/>
            <a:ext cx="326571" cy="684974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3D48E24-09B8-4A07-8B94-5C162B3FDDF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58841" y="3831229"/>
            <a:ext cx="704850" cy="381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1719EF3-DE80-4ADB-8FA8-1C74B6D92E4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95653" y="3831229"/>
            <a:ext cx="704850" cy="38100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7C84B189-8CD1-45E5-8330-9E535694E9DB}"/>
              </a:ext>
            </a:extLst>
          </p:cNvPr>
          <p:cNvSpPr txBox="1"/>
          <p:nvPr/>
        </p:nvSpPr>
        <p:spPr>
          <a:xfrm>
            <a:off x="354143" y="5056727"/>
            <a:ext cx="86393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Myriad Pro" panose="020B0503030403020204" pitchFamily="34" charset="0"/>
              </a:rPr>
              <a:t>Generalised statement: </a:t>
            </a:r>
          </a:p>
          <a:p>
            <a:r>
              <a:rPr lang="en-GB" sz="2800" dirty="0">
                <a:latin typeface="Myriad Pro" panose="020B0503030403020204" pitchFamily="34" charset="0"/>
              </a:rPr>
              <a:t>To find 10% of a number or amount, divide it by 10.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918479-C3D9-4F7C-B204-10E6558ADD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194DDD3-9F65-478A-AA20-4D4E6D24FC9A}"/>
              </a:ext>
            </a:extLst>
          </p:cNvPr>
          <p:cNvSpPr txBox="1"/>
          <p:nvPr/>
        </p:nvSpPr>
        <p:spPr>
          <a:xfrm>
            <a:off x="179170" y="2945515"/>
            <a:ext cx="247143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Rishi has completed 10% of the same bike ride. How far has Rishi cycled? 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91660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152400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2305CCE-5BB6-470F-AA3D-447A5488FE31}"/>
              </a:ext>
            </a:extLst>
          </p:cNvPr>
          <p:cNvGrpSpPr/>
          <p:nvPr/>
        </p:nvGrpSpPr>
        <p:grpSpPr>
          <a:xfrm>
            <a:off x="1942256" y="904550"/>
            <a:ext cx="7907446" cy="1980710"/>
            <a:chOff x="2142277" y="2690349"/>
            <a:chExt cx="7907446" cy="198071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86D4968-99C2-4AA3-B2E4-05564277330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42277" y="2690349"/>
              <a:ext cx="7907446" cy="1629705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3318DFAC-E559-4A8B-9B7F-391E257DED9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486021" y="3634741"/>
              <a:ext cx="1147764" cy="297180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A7934D-D4C8-45F2-9417-B6FDD02EC1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880360" y="3931920"/>
              <a:ext cx="753425" cy="297180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36A309EA-68C0-45FD-A92B-F07AB9CB73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644142" y="4251473"/>
              <a:ext cx="989643" cy="419586"/>
            </a:xfrm>
            <a:prstGeom prst="rect">
              <a:avLst/>
            </a:prstGeom>
          </p:spPr>
        </p:pic>
      </p:grpSp>
      <p:graphicFrame>
        <p:nvGraphicFramePr>
          <p:cNvPr id="19" name="Table 19">
            <a:extLst>
              <a:ext uri="{FF2B5EF4-FFF2-40B4-BE49-F238E27FC236}">
                <a16:creationId xmlns:a16="http://schemas.microsoft.com/office/drawing/2014/main" id="{1B9270A5-E0B7-481C-AD2A-25138013C4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3490281"/>
              </p:ext>
            </p:extLst>
          </p:nvPr>
        </p:nvGraphicFramePr>
        <p:xfrm>
          <a:off x="4574381" y="3238500"/>
          <a:ext cx="3015344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7672">
                  <a:extLst>
                    <a:ext uri="{9D8B030D-6E8A-4147-A177-3AD203B41FA5}">
                      <a16:colId xmlns:a16="http://schemas.microsoft.com/office/drawing/2014/main" val="3811644597"/>
                    </a:ext>
                  </a:extLst>
                </a:gridCol>
                <a:gridCol w="1507672">
                  <a:extLst>
                    <a:ext uri="{9D8B030D-6E8A-4147-A177-3AD203B41FA5}">
                      <a16:colId xmlns:a16="http://schemas.microsoft.com/office/drawing/2014/main" val="1904034665"/>
                    </a:ext>
                  </a:extLst>
                </a:gridCol>
              </a:tblGrid>
              <a:tr h="341467">
                <a:tc>
                  <a:txBody>
                    <a:bodyPr/>
                    <a:lstStyle/>
                    <a:p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100%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420km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1931856"/>
                  </a:ext>
                </a:extLst>
              </a:tr>
              <a:tr h="341467">
                <a:tc>
                  <a:txBody>
                    <a:bodyPr/>
                    <a:lstStyle/>
                    <a:p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 10%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 42km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168725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   1%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   4.2km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5711919"/>
                  </a:ext>
                </a:extLst>
              </a:tr>
            </a:tbl>
          </a:graphicData>
        </a:graphic>
      </p:graphicFrame>
      <p:sp>
        <p:nvSpPr>
          <p:cNvPr id="31" name="Arrow: Curved Right 30">
            <a:extLst>
              <a:ext uri="{FF2B5EF4-FFF2-40B4-BE49-F238E27FC236}">
                <a16:creationId xmlns:a16="http://schemas.microsoft.com/office/drawing/2014/main" id="{D766E21E-E30D-42EC-852A-7832A9D13802}"/>
              </a:ext>
            </a:extLst>
          </p:cNvPr>
          <p:cNvSpPr/>
          <p:nvPr/>
        </p:nvSpPr>
        <p:spPr>
          <a:xfrm>
            <a:off x="3868444" y="3429000"/>
            <a:ext cx="704850" cy="1313879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>
              <a:solidFill>
                <a:schemeClr val="tx1"/>
              </a:solidFill>
              <a:latin typeface="Myriad Pro" panose="020B0503030403020204" pitchFamily="34" charset="0"/>
            </a:endParaRP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177EFFDE-0ADF-4518-90E1-7D43DF35CCC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80614" y="4251775"/>
            <a:ext cx="771525" cy="3048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192F65F6-878C-4274-82E4-9D39B13D0B0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35337" y="4251775"/>
            <a:ext cx="771525" cy="304800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2725F306-9881-495E-A220-E735A2A212B7}"/>
              </a:ext>
            </a:extLst>
          </p:cNvPr>
          <p:cNvSpPr txBox="1"/>
          <p:nvPr/>
        </p:nvSpPr>
        <p:spPr>
          <a:xfrm>
            <a:off x="349993" y="5324640"/>
            <a:ext cx="72397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Myriad Pro" panose="020B0503030403020204" pitchFamily="34" charset="0"/>
              </a:rPr>
              <a:t>Generalised statement: To find 1% of a number or amount, divide it by 100.</a:t>
            </a:r>
          </a:p>
        </p:txBody>
      </p:sp>
      <p:sp>
        <p:nvSpPr>
          <p:cNvPr id="4" name="Arrow: Curved Left 3">
            <a:extLst>
              <a:ext uri="{FF2B5EF4-FFF2-40B4-BE49-F238E27FC236}">
                <a16:creationId xmlns:a16="http://schemas.microsoft.com/office/drawing/2014/main" id="{3747B2C5-53B4-4976-8115-CE7DC3B6FC7B}"/>
              </a:ext>
            </a:extLst>
          </p:cNvPr>
          <p:cNvSpPr/>
          <p:nvPr/>
        </p:nvSpPr>
        <p:spPr>
          <a:xfrm>
            <a:off x="7589725" y="3429000"/>
            <a:ext cx="590889" cy="136398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78E1BD7-3EAF-4F6F-8E0E-DCB868254445}"/>
              </a:ext>
            </a:extLst>
          </p:cNvPr>
          <p:cNvGrpSpPr/>
          <p:nvPr/>
        </p:nvGrpSpPr>
        <p:grpSpPr>
          <a:xfrm>
            <a:off x="2342298" y="1852715"/>
            <a:ext cx="793039" cy="627687"/>
            <a:chOff x="2342298" y="1936352"/>
            <a:chExt cx="793039" cy="627687"/>
          </a:xfrm>
          <a:solidFill>
            <a:schemeClr val="bg1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63B3868-3130-489D-9AA8-3D9A07F56EC2}"/>
                </a:ext>
              </a:extLst>
            </p:cNvPr>
            <p:cNvSpPr/>
            <p:nvPr/>
          </p:nvSpPr>
          <p:spPr>
            <a:xfrm>
              <a:off x="2342298" y="1936352"/>
              <a:ext cx="793039" cy="2657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B7C8DBE-E10A-4552-9C01-481876E4C36D}"/>
                </a:ext>
              </a:extLst>
            </p:cNvPr>
            <p:cNvSpPr/>
            <p:nvPr/>
          </p:nvSpPr>
          <p:spPr>
            <a:xfrm>
              <a:off x="2736637" y="2202079"/>
              <a:ext cx="398700" cy="361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0C539270-BFF5-4260-9BEA-F00B7CB3A4E8}"/>
              </a:ext>
            </a:extLst>
          </p:cNvPr>
          <p:cNvSpPr/>
          <p:nvPr/>
        </p:nvSpPr>
        <p:spPr>
          <a:xfrm>
            <a:off x="2286000" y="2443301"/>
            <a:ext cx="1307805" cy="497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D504742-D41D-45EB-83BA-76780E65CF1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A4185A5-1FB9-4B98-A035-C74B6EAAD4F5}"/>
              </a:ext>
            </a:extLst>
          </p:cNvPr>
          <p:cNvSpPr txBox="1"/>
          <p:nvPr/>
        </p:nvSpPr>
        <p:spPr>
          <a:xfrm>
            <a:off x="256846" y="2708767"/>
            <a:ext cx="260303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James has completed 1% of the same bike ride. How far has he cycled? 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5586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7" grpId="0"/>
      <p:bldP spid="4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152400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B0B5A94-B990-4825-A5F0-4A914618E21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7455" y="2175892"/>
            <a:ext cx="7917090" cy="250621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D960C00-3C49-4E13-8E02-0CAC9331F5C0}"/>
              </a:ext>
            </a:extLst>
          </p:cNvPr>
          <p:cNvSpPr/>
          <p:nvPr/>
        </p:nvSpPr>
        <p:spPr>
          <a:xfrm>
            <a:off x="6429829" y="2844801"/>
            <a:ext cx="841828" cy="377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3A89B0E-4633-4F05-AF2E-48DD56B18295}"/>
              </a:ext>
            </a:extLst>
          </p:cNvPr>
          <p:cNvSpPr/>
          <p:nvPr/>
        </p:nvSpPr>
        <p:spPr>
          <a:xfrm>
            <a:off x="6654801" y="3429001"/>
            <a:ext cx="841828" cy="377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245AC67-A167-43C5-A863-5D4A49B59F21}"/>
              </a:ext>
            </a:extLst>
          </p:cNvPr>
          <p:cNvSpPr/>
          <p:nvPr/>
        </p:nvSpPr>
        <p:spPr>
          <a:xfrm>
            <a:off x="6850743" y="4055556"/>
            <a:ext cx="841828" cy="377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AD322D7-BC4E-4561-85E3-45156F4C4F0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7455" y="2178457"/>
            <a:ext cx="7917090" cy="2472508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506A6A2-20C8-4E42-BB57-C3DBB0B88718}"/>
              </a:ext>
            </a:extLst>
          </p:cNvPr>
          <p:cNvSpPr/>
          <p:nvPr/>
        </p:nvSpPr>
        <p:spPr>
          <a:xfrm>
            <a:off x="6429830" y="2844801"/>
            <a:ext cx="694871" cy="377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8416B133-E11D-4F77-983A-BD418C09809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7455" y="2178948"/>
            <a:ext cx="7917090" cy="2589004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DD7628E7-5CB2-4CE7-B21C-28A4685A86B5}"/>
              </a:ext>
            </a:extLst>
          </p:cNvPr>
          <p:cNvSpPr/>
          <p:nvPr/>
        </p:nvSpPr>
        <p:spPr>
          <a:xfrm>
            <a:off x="6493329" y="3471356"/>
            <a:ext cx="567871" cy="3505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944BF4D-6158-40B8-A051-6A701C0BF710}"/>
              </a:ext>
            </a:extLst>
          </p:cNvPr>
          <p:cNvSpPr/>
          <p:nvPr/>
        </p:nvSpPr>
        <p:spPr>
          <a:xfrm>
            <a:off x="6863444" y="4049206"/>
            <a:ext cx="483507" cy="3505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3309E8-640B-4304-B5BE-ACDA8A50F46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4BD1E4F-03E4-4B71-AD5D-20FA354381F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553"/>
          <a:stretch/>
        </p:blipFill>
        <p:spPr>
          <a:xfrm>
            <a:off x="2137454" y="2138955"/>
            <a:ext cx="3043937" cy="255151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699C863-0628-4262-926E-EEE25660BA2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92"/>
          <a:stretch/>
        </p:blipFill>
        <p:spPr>
          <a:xfrm>
            <a:off x="7271194" y="2130599"/>
            <a:ext cx="2700359" cy="255151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45900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2" grpId="0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F4D6E60-1D9D-4872-B152-A1BAF5DAA29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7455" y="2162177"/>
            <a:ext cx="7917090" cy="2533649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152400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DC5A95C-185E-4EFE-A8C2-4974AD44516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7455" y="2200616"/>
            <a:ext cx="7917090" cy="2504391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8F6A8899-61CE-4C60-93B2-B25180E44384}"/>
              </a:ext>
            </a:extLst>
          </p:cNvPr>
          <p:cNvSpPr/>
          <p:nvPr/>
        </p:nvSpPr>
        <p:spPr>
          <a:xfrm>
            <a:off x="6515101" y="2857501"/>
            <a:ext cx="542925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BBF654C3-CEB9-4132-9D17-905DD73124B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7455" y="2126738"/>
            <a:ext cx="7917090" cy="2533648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72C843A4-213E-4EB4-A33C-49D0B0FEA777}"/>
              </a:ext>
            </a:extLst>
          </p:cNvPr>
          <p:cNvSpPr/>
          <p:nvPr/>
        </p:nvSpPr>
        <p:spPr>
          <a:xfrm>
            <a:off x="6540501" y="3441700"/>
            <a:ext cx="542925" cy="342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7BA14F40-19FA-4E47-BACD-E3AD7F1D6B6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7455" y="2126738"/>
            <a:ext cx="7917090" cy="2551512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F01ECFF4-A861-471B-B67D-26BECF216A0A}"/>
              </a:ext>
            </a:extLst>
          </p:cNvPr>
          <p:cNvSpPr/>
          <p:nvPr/>
        </p:nvSpPr>
        <p:spPr>
          <a:xfrm>
            <a:off x="6810376" y="3959225"/>
            <a:ext cx="542925" cy="469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11A4E4-04BC-4BBD-BD32-C6CDC570588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32878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7" grpId="0" animBg="1"/>
      <p:bldP spid="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1144F4-E0A1-4C34-B779-95B81CE17DE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7559741-4664-46A1-9ADF-B1E96BE753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2247" y="2598063"/>
            <a:ext cx="662310" cy="4092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DA54152-0A40-4A26-8F2F-C212260FB5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24389" y="3304071"/>
            <a:ext cx="949779" cy="51339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0E55B78-719B-4ED0-A20E-1C1C10B4BF2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14230"/>
          <a:stretch/>
        </p:blipFill>
        <p:spPr>
          <a:xfrm>
            <a:off x="2723032" y="4207812"/>
            <a:ext cx="1143115" cy="387337"/>
          </a:xfrm>
          <a:prstGeom prst="rect">
            <a:avLst/>
          </a:prstGeom>
        </p:spPr>
      </p:pic>
      <p:graphicFrame>
        <p:nvGraphicFramePr>
          <p:cNvPr id="7" name="Table 8">
            <a:extLst>
              <a:ext uri="{FF2B5EF4-FFF2-40B4-BE49-F238E27FC236}">
                <a16:creationId xmlns:a16="http://schemas.microsoft.com/office/drawing/2014/main" id="{3C9F4E42-A12B-4548-93FE-2F74D9AA89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9710395"/>
              </p:ext>
            </p:extLst>
          </p:nvPr>
        </p:nvGraphicFramePr>
        <p:xfrm>
          <a:off x="4114774" y="1577498"/>
          <a:ext cx="2822662" cy="3339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1331">
                  <a:extLst>
                    <a:ext uri="{9D8B030D-6E8A-4147-A177-3AD203B41FA5}">
                      <a16:colId xmlns:a16="http://schemas.microsoft.com/office/drawing/2014/main" val="649999085"/>
                    </a:ext>
                  </a:extLst>
                </a:gridCol>
                <a:gridCol w="1411331">
                  <a:extLst>
                    <a:ext uri="{9D8B030D-6E8A-4147-A177-3AD203B41FA5}">
                      <a16:colId xmlns:a16="http://schemas.microsoft.com/office/drawing/2014/main" val="2262914858"/>
                    </a:ext>
                  </a:extLst>
                </a:gridCol>
              </a:tblGrid>
              <a:tr h="834975">
                <a:tc>
                  <a:txBody>
                    <a:bodyPr/>
                    <a:lstStyle/>
                    <a:p>
                      <a:pPr algn="ctr"/>
                      <a:r>
                        <a:rPr lang="en-GB" sz="4000" dirty="0"/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dirty="0"/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4111644"/>
                  </a:ext>
                </a:extLst>
              </a:tr>
              <a:tr h="834975">
                <a:tc>
                  <a:txBody>
                    <a:bodyPr/>
                    <a:lstStyle/>
                    <a:p>
                      <a:pPr algn="ctr"/>
                      <a:r>
                        <a:rPr lang="en-GB" sz="4000" dirty="0"/>
                        <a:t>50%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7133111"/>
                  </a:ext>
                </a:extLst>
              </a:tr>
              <a:tr h="834975">
                <a:tc>
                  <a:txBody>
                    <a:bodyPr/>
                    <a:lstStyle/>
                    <a:p>
                      <a:pPr algn="ctr"/>
                      <a:r>
                        <a:rPr lang="en-GB" sz="4000" dirty="0"/>
                        <a:t>10%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4086039"/>
                  </a:ext>
                </a:extLst>
              </a:tr>
              <a:tr h="834975">
                <a:tc>
                  <a:txBody>
                    <a:bodyPr/>
                    <a:lstStyle/>
                    <a:p>
                      <a:pPr algn="ctr"/>
                      <a:r>
                        <a:rPr lang="en-GB" sz="4000" dirty="0"/>
                        <a:t>1%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4347436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62074B1D-C42E-49EA-9672-0FE268F772B6}"/>
              </a:ext>
            </a:extLst>
          </p:cNvPr>
          <p:cNvSpPr txBox="1"/>
          <p:nvPr/>
        </p:nvSpPr>
        <p:spPr>
          <a:xfrm>
            <a:off x="5660222" y="2470484"/>
            <a:ext cx="1155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FF0000"/>
                </a:solidFill>
                <a:latin typeface="Myriad Pro" panose="020B0503030403020204" pitchFamily="34" charset="0"/>
              </a:rPr>
              <a:t>15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FD2C76-19BB-4533-AB80-3D755868E7DC}"/>
              </a:ext>
            </a:extLst>
          </p:cNvPr>
          <p:cNvSpPr txBox="1"/>
          <p:nvPr/>
        </p:nvSpPr>
        <p:spPr>
          <a:xfrm>
            <a:off x="5754549" y="3371125"/>
            <a:ext cx="1155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FF0000"/>
                </a:solidFill>
                <a:latin typeface="Myriad Pro" panose="020B0503030403020204" pitchFamily="34" charset="0"/>
              </a:rPr>
              <a:t>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FDD53DE-2B5D-4D89-A1A7-A14AC4A5D988}"/>
              </a:ext>
            </a:extLst>
          </p:cNvPr>
          <p:cNvSpPr txBox="1"/>
          <p:nvPr/>
        </p:nvSpPr>
        <p:spPr>
          <a:xfrm>
            <a:off x="5897001" y="4207812"/>
            <a:ext cx="1155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FF0000"/>
                </a:solidFill>
                <a:latin typeface="Myriad Pro" panose="020B0503030403020204" pitchFamily="34" charset="0"/>
              </a:rPr>
              <a:t>0.3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67204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2|13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2.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5.5|8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2|27.4|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8|24.5|1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|35.5|1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4|1.8|7.7|1.2|7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0.7|1.2|18.4|0.9|17|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2|10.3|9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7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5.5|24.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988AB3F-2DEF-4943-8C35-754A1EBCDE1E}"/>
</file>

<file path=customXml/itemProps2.xml><?xml version="1.0" encoding="utf-8"?>
<ds:datastoreItem xmlns:ds="http://schemas.openxmlformats.org/officeDocument/2006/customXml" ds:itemID="{49B06C41-B915-4FEB-A653-B0C65461DF20}"/>
</file>

<file path=customXml/itemProps3.xml><?xml version="1.0" encoding="utf-8"?>
<ds:datastoreItem xmlns:ds="http://schemas.openxmlformats.org/officeDocument/2006/customXml" ds:itemID="{D391BD08-607C-402B-B193-204700B47D04}"/>
</file>

<file path=docProps/app.xml><?xml version="1.0" encoding="utf-8"?>
<Properties xmlns="http://schemas.openxmlformats.org/officeDocument/2006/extended-properties" xmlns:vt="http://schemas.openxmlformats.org/officeDocument/2006/docPropsVTypes">
  <TotalTime>4499</TotalTime>
  <Words>455</Words>
  <Application>Microsoft Office PowerPoint</Application>
  <PresentationFormat>Widescreen</PresentationFormat>
  <Paragraphs>109</Paragraphs>
  <Slides>16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Arial</vt:lpstr>
      <vt:lpstr>Calibri</vt:lpstr>
      <vt:lpstr>Calibri Light</vt:lpstr>
      <vt:lpstr>Cambria Math</vt:lpstr>
      <vt:lpstr>Myriad Pro</vt:lpstr>
      <vt:lpstr>Open Sans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Maria Chambers</dc:creator>
  <cp:lastModifiedBy>Andrew Young</cp:lastModifiedBy>
  <cp:revision>41</cp:revision>
  <dcterms:created xsi:type="dcterms:W3CDTF">2020-07-20T08:48:14Z</dcterms:created>
  <dcterms:modified xsi:type="dcterms:W3CDTF">2020-08-27T15:43:03Z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