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17"/>
  </p:notesMasterIdLst>
  <p:sldIdLst>
    <p:sldId id="256" r:id="rId6"/>
    <p:sldId id="284" r:id="rId7"/>
    <p:sldId id="360" r:id="rId8"/>
    <p:sldId id="361" r:id="rId9"/>
    <p:sldId id="362" r:id="rId10"/>
    <p:sldId id="363" r:id="rId11"/>
    <p:sldId id="364" r:id="rId12"/>
    <p:sldId id="356" r:id="rId13"/>
    <p:sldId id="357" r:id="rId14"/>
    <p:sldId id="359" r:id="rId15"/>
    <p:sldId id="365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909"/>
    <a:srgbClr val="C8E2E8"/>
    <a:srgbClr val="F26C5F"/>
    <a:srgbClr val="3875A1"/>
    <a:srgbClr val="E6E6E6"/>
    <a:srgbClr val="387538"/>
    <a:srgbClr val="3E678B"/>
    <a:srgbClr val="F37A00"/>
    <a:srgbClr val="2C3034"/>
    <a:srgbClr val="AE6F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7698E8-7050-480A-83AA-7C3F7BA8982E}" v="1" dt="2020-08-28T13:23:45.4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3796" autoAdjust="0"/>
  </p:normalViewPr>
  <p:slideViewPr>
    <p:cSldViewPr snapToGrid="0">
      <p:cViewPr varScale="1">
        <p:scale>
          <a:sx n="53" d="100"/>
          <a:sy n="53" d="100"/>
        </p:scale>
        <p:origin x="192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7309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0390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9491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7433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u="none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972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0546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002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55061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32882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5504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8494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52486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0" noProof="0" dirty="0">
                <a:solidFill>
                  <a:schemeClr val="bg1"/>
                </a:solidFill>
              </a:rPr>
              <a:t>The video lesson and teacher guide linked to this presentation are at</a:t>
            </a:r>
            <a:endParaRPr lang="en-GB" sz="2000" b="0" dirty="0">
              <a:solidFill>
                <a:schemeClr val="bg1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8716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28/08/2020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28/08/2020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2335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linking-fractions-decimals-and-percentages-video-lessons/" TargetMode="Externa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6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20.png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png"/><Relationship Id="rId11" Type="http://schemas.openxmlformats.org/officeDocument/2006/relationships/image" Target="../media/image22.png"/><Relationship Id="rId5" Type="http://schemas.openxmlformats.org/officeDocument/2006/relationships/image" Target="../media/image18.png"/><Relationship Id="rId10" Type="http://schemas.openxmlformats.org/officeDocument/2006/relationships/image" Target="../media/image21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24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20.png"/><Relationship Id="rId12" Type="http://schemas.openxmlformats.org/officeDocument/2006/relationships/image" Target="../media/image23.png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9.png"/><Relationship Id="rId11" Type="http://schemas.openxmlformats.org/officeDocument/2006/relationships/image" Target="../media/image22.png"/><Relationship Id="rId5" Type="http://schemas.openxmlformats.org/officeDocument/2006/relationships/image" Target="../media/image18.png"/><Relationship Id="rId10" Type="http://schemas.openxmlformats.org/officeDocument/2006/relationships/image" Target="../media/image21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17.wmf"/><Relationship Id="rId1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6" Type="http://schemas.openxmlformats.org/officeDocument/2006/relationships/image" Target="../media/image20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UKS2</a:t>
            </a:r>
          </a:p>
          <a:p>
            <a:pPr marL="0" indent="0">
              <a:buNone/>
            </a:pPr>
            <a:r>
              <a:rPr lang="en-GB"/>
              <a:t>Linking Fractions</a:t>
            </a:r>
            <a:r>
              <a:rPr lang="en-GB" dirty="0"/>
              <a:t>, Decimals and Percentages</a:t>
            </a:r>
            <a:br>
              <a:rPr lang="en-GB" dirty="0"/>
            </a:br>
            <a:r>
              <a:rPr lang="en-GB" dirty="0"/>
              <a:t>Lesson 13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33FEEFF-BC02-4D6C-8194-6F918AF41C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F64656-C775-4E49-9C11-C5B4F2F74E7E}"/>
              </a:ext>
            </a:extLst>
          </p:cNvPr>
          <p:cNvSpPr txBox="1"/>
          <p:nvPr/>
        </p:nvSpPr>
        <p:spPr>
          <a:xfrm flipH="1">
            <a:off x="2783839" y="1005840"/>
            <a:ext cx="3576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20A3F8-4E44-4C71-AD44-DA9247B1A413}"/>
              </a:ext>
            </a:extLst>
          </p:cNvPr>
          <p:cNvSpPr txBox="1"/>
          <p:nvPr/>
        </p:nvSpPr>
        <p:spPr>
          <a:xfrm>
            <a:off x="240630" y="2901034"/>
            <a:ext cx="63948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Molly is doing a long-distance walk. </a:t>
            </a:r>
          </a:p>
          <a:p>
            <a:r>
              <a:rPr lang="en-GB" sz="2800" dirty="0"/>
              <a:t>So far, she has walked 14 km. </a:t>
            </a:r>
          </a:p>
          <a:p>
            <a:r>
              <a:rPr lang="en-GB" sz="2800" dirty="0"/>
              <a:t>This is just 4% of the total distance. </a:t>
            </a:r>
          </a:p>
          <a:p>
            <a:r>
              <a:rPr lang="en-GB" sz="2800" dirty="0"/>
              <a:t>How far is Molly aiming to walk?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62AB9A-8362-4FFF-A531-B2E2CEB6C9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5845" y="2299530"/>
            <a:ext cx="1280639" cy="2417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664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04C887-8CB9-4938-98FD-2CBF9B54B3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https://www.ncetm.org.uk/classroom-resources/vl-upper-key-stage-2-linking-fractions-decimals-and-percentages-video-lessons/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311779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9FE3088-9C29-4E15-B45B-F7A20CBB6BA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82DD4A6-1395-4D72-A4DD-44F0A320D3D4}"/>
              </a:ext>
            </a:extLst>
          </p:cNvPr>
          <p:cNvSpPr/>
          <p:nvPr/>
        </p:nvSpPr>
        <p:spPr>
          <a:xfrm>
            <a:off x="0" y="3513564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400" dirty="0">
              <a:latin typeface="Myriad Pro"/>
            </a:endParaRPr>
          </a:p>
          <a:p>
            <a:pPr algn="ctr"/>
            <a:endParaRPr lang="en-GB" sz="2400" dirty="0">
              <a:latin typeface="Myriad Pro"/>
            </a:endParaRPr>
          </a:p>
          <a:p>
            <a:pPr algn="ctr"/>
            <a:r>
              <a:rPr lang="en-US" sz="2400" b="1" dirty="0">
                <a:latin typeface="Myriad Pro"/>
              </a:rPr>
              <a:t>Ready for a challenge?</a:t>
            </a:r>
            <a:endParaRPr lang="en-GB" sz="2400" b="1" dirty="0">
              <a:latin typeface="Myriad Pro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21DA4-C6A1-4413-BBC9-F3FBC5B78A94}"/>
              </a:ext>
            </a:extLst>
          </p:cNvPr>
          <p:cNvSpPr txBox="1"/>
          <p:nvPr/>
        </p:nvSpPr>
        <p:spPr bwMode="auto">
          <a:xfrm>
            <a:off x="71441" y="840918"/>
            <a:ext cx="6511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1)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AEF5F4-BA4F-4C33-8D02-FBC14CF71E23}"/>
              </a:ext>
            </a:extLst>
          </p:cNvPr>
          <p:cNvSpPr txBox="1"/>
          <p:nvPr/>
        </p:nvSpPr>
        <p:spPr bwMode="auto">
          <a:xfrm>
            <a:off x="175269" y="4832454"/>
            <a:ext cx="90223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Can you create your own problem, like number 1, using 40% as your known percentage part?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186FE1-88C9-4572-B6B5-911632CE4D79}"/>
              </a:ext>
            </a:extLst>
          </p:cNvPr>
          <p:cNvSpPr txBox="1"/>
          <p:nvPr/>
        </p:nvSpPr>
        <p:spPr bwMode="auto">
          <a:xfrm>
            <a:off x="514950" y="867224"/>
            <a:ext cx="80307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So far, Adam has read 180 pages, or 60%, of his book.  How many pages are in Adam’s book in total?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ACF0EB-DC10-4408-8D7E-C7C8644375D4}"/>
              </a:ext>
            </a:extLst>
          </p:cNvPr>
          <p:cNvSpPr txBox="1"/>
          <p:nvPr/>
        </p:nvSpPr>
        <p:spPr bwMode="auto">
          <a:xfrm>
            <a:off x="7005174" y="1232893"/>
            <a:ext cx="198402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b="1" dirty="0">
                <a:solidFill>
                  <a:srgbClr val="FF0000"/>
                </a:solidFill>
                <a:latin typeface="Myriad Pro Semibold"/>
                <a:ea typeface="Myriad Pro Semibold" charset="0"/>
                <a:cs typeface="Myriad Pro Semibold" charset="0"/>
              </a:rPr>
              <a:t>300 pages in total</a:t>
            </a:r>
            <a:endParaRPr lang="en-GB" sz="2400" b="1" dirty="0">
              <a:solidFill>
                <a:srgbClr val="FF000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12F525-17F8-44EA-AC66-C5EA8E29333B}"/>
              </a:ext>
            </a:extLst>
          </p:cNvPr>
          <p:cNvSpPr txBox="1"/>
          <p:nvPr/>
        </p:nvSpPr>
        <p:spPr bwMode="auto">
          <a:xfrm>
            <a:off x="3240246" y="2349153"/>
            <a:ext cx="6511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3)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4072E5B8-2EBE-4A22-BA00-3CBB7288F0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098456"/>
              </p:ext>
            </p:extLst>
          </p:nvPr>
        </p:nvGraphicFramePr>
        <p:xfrm>
          <a:off x="727864" y="2438639"/>
          <a:ext cx="2165132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5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25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40%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10%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DF668F52-EC75-44FF-BDC2-C63DD6B9C8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225415"/>
              </p:ext>
            </p:extLst>
          </p:nvPr>
        </p:nvGraphicFramePr>
        <p:xfrm>
          <a:off x="3834164" y="2439764"/>
          <a:ext cx="2165132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5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25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15%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263E9B87-BF0E-42B1-956D-F3F66F6C71DA}"/>
              </a:ext>
            </a:extLst>
          </p:cNvPr>
          <p:cNvSpPr txBox="1"/>
          <p:nvPr/>
        </p:nvSpPr>
        <p:spPr bwMode="auto">
          <a:xfrm>
            <a:off x="1955130" y="2452488"/>
            <a:ext cx="81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b="1" dirty="0">
                <a:solidFill>
                  <a:schemeClr val="bg1"/>
                </a:solidFill>
                <a:latin typeface="Myriad Pro Semibold"/>
                <a:ea typeface="Myriad Pro Semibold" charset="0"/>
                <a:cs typeface="Myriad Pro Semibold" charset="0"/>
              </a:rPr>
              <a:t>70</a:t>
            </a:r>
            <a:endParaRPr lang="en-GB" sz="2400" b="1" dirty="0">
              <a:solidFill>
                <a:schemeClr val="bg1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7C29F79-21FC-428C-941C-9683822564DB}"/>
              </a:ext>
            </a:extLst>
          </p:cNvPr>
          <p:cNvSpPr txBox="1"/>
          <p:nvPr/>
        </p:nvSpPr>
        <p:spPr bwMode="auto">
          <a:xfrm>
            <a:off x="1955130" y="3356136"/>
            <a:ext cx="81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7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213CD5F-9E6D-4AAA-9C3D-E656BAD7C6FD}"/>
              </a:ext>
            </a:extLst>
          </p:cNvPr>
          <p:cNvSpPr txBox="1"/>
          <p:nvPr/>
        </p:nvSpPr>
        <p:spPr bwMode="auto">
          <a:xfrm>
            <a:off x="5086950" y="2429559"/>
            <a:ext cx="81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b="1" dirty="0">
                <a:solidFill>
                  <a:schemeClr val="bg1"/>
                </a:solidFill>
                <a:latin typeface="Myriad Pro Semibold"/>
                <a:ea typeface="Myriad Pro Semibold" charset="0"/>
                <a:cs typeface="Myriad Pro Semibold" charset="0"/>
              </a:rPr>
              <a:t>400</a:t>
            </a:r>
            <a:endParaRPr lang="en-GB" sz="2400" b="1" dirty="0">
              <a:solidFill>
                <a:schemeClr val="bg1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82D477-AEDD-48E6-93E4-37FDCB5DED5D}"/>
              </a:ext>
            </a:extLst>
          </p:cNvPr>
          <p:cNvSpPr txBox="1"/>
          <p:nvPr/>
        </p:nvSpPr>
        <p:spPr bwMode="auto">
          <a:xfrm>
            <a:off x="5053083" y="3349674"/>
            <a:ext cx="81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20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B9DB950-52FE-4E39-818A-6D4A407D2B81}"/>
              </a:ext>
            </a:extLst>
          </p:cNvPr>
          <p:cNvSpPr txBox="1"/>
          <p:nvPr/>
        </p:nvSpPr>
        <p:spPr bwMode="auto">
          <a:xfrm>
            <a:off x="175269" y="5866139"/>
            <a:ext cx="68299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dirty="0">
                <a:solidFill>
                  <a:srgbClr val="FF0909"/>
                </a:solidFill>
                <a:latin typeface="Myriad Pro Semibold"/>
                <a:ea typeface="Myriad Pro Semibold" charset="0"/>
                <a:cs typeface="Myriad Pro Semibold" charset="0"/>
              </a:rPr>
              <a:t>So far, Bev has watched 10 minutes, or 40%, of her programme.  How long is the programme in total?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378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23593AF-B879-4984-9EB3-E0A1100141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6133" y="938280"/>
            <a:ext cx="4771735" cy="206547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EAD28D5-1266-433D-9279-A0872AF00242}"/>
              </a:ext>
            </a:extLst>
          </p:cNvPr>
          <p:cNvSpPr/>
          <p:nvPr/>
        </p:nvSpPr>
        <p:spPr>
          <a:xfrm>
            <a:off x="4216400" y="2033815"/>
            <a:ext cx="723900" cy="286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FEB8D6C-AC74-468A-A0D0-2AF2380F377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6133" y="3157099"/>
            <a:ext cx="4771735" cy="141988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BFE453A-354E-4637-A04E-5E26C2AC5C41}"/>
              </a:ext>
            </a:extLst>
          </p:cNvPr>
          <p:cNvSpPr/>
          <p:nvPr/>
        </p:nvSpPr>
        <p:spPr>
          <a:xfrm>
            <a:off x="1451429" y="3860801"/>
            <a:ext cx="5343071" cy="30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902A3D-FE6C-41A8-A4FB-F1FD213CB7A0}"/>
              </a:ext>
            </a:extLst>
          </p:cNvPr>
          <p:cNvSpPr/>
          <p:nvPr/>
        </p:nvSpPr>
        <p:spPr>
          <a:xfrm>
            <a:off x="4274456" y="4167923"/>
            <a:ext cx="812800" cy="348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E241F70-D550-4FDE-B47A-EE57E923797D}"/>
              </a:ext>
            </a:extLst>
          </p:cNvPr>
          <p:cNvSpPr/>
          <p:nvPr/>
        </p:nvSpPr>
        <p:spPr>
          <a:xfrm>
            <a:off x="6548558" y="3640764"/>
            <a:ext cx="812800" cy="220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7D0B6F7-E7A4-4B1E-9C21-2707EF7E94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042" y="4807331"/>
            <a:ext cx="4765916" cy="1419883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4583F4B3-B87B-49E1-96DA-CE610F4BF9EC}"/>
              </a:ext>
            </a:extLst>
          </p:cNvPr>
          <p:cNvSpPr/>
          <p:nvPr/>
        </p:nvSpPr>
        <p:spPr>
          <a:xfrm>
            <a:off x="4680856" y="4807331"/>
            <a:ext cx="348344" cy="255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CAE1411D-354F-4A9F-A8BF-240E220D398F}"/>
              </a:ext>
            </a:extLst>
          </p:cNvPr>
          <p:cNvSpPr/>
          <p:nvPr/>
        </p:nvSpPr>
        <p:spPr>
          <a:xfrm>
            <a:off x="5043692" y="4864100"/>
            <a:ext cx="403600" cy="584276"/>
          </a:xfrm>
          <a:custGeom>
            <a:avLst/>
            <a:gdLst>
              <a:gd name="connsiteX0" fmla="*/ 68058 w 403600"/>
              <a:gd name="connsiteY0" fmla="*/ 44450 h 584276"/>
              <a:gd name="connsiteX1" fmla="*/ 4558 w 403600"/>
              <a:gd name="connsiteY1" fmla="*/ 50800 h 584276"/>
              <a:gd name="connsiteX2" fmla="*/ 10908 w 403600"/>
              <a:gd name="connsiteY2" fmla="*/ 101600 h 584276"/>
              <a:gd name="connsiteX3" fmla="*/ 17258 w 403600"/>
              <a:gd name="connsiteY3" fmla="*/ 120650 h 584276"/>
              <a:gd name="connsiteX4" fmla="*/ 42658 w 403600"/>
              <a:gd name="connsiteY4" fmla="*/ 127000 h 584276"/>
              <a:gd name="connsiteX5" fmla="*/ 74408 w 403600"/>
              <a:gd name="connsiteY5" fmla="*/ 158750 h 584276"/>
              <a:gd name="connsiteX6" fmla="*/ 93458 w 403600"/>
              <a:gd name="connsiteY6" fmla="*/ 171450 h 584276"/>
              <a:gd name="connsiteX7" fmla="*/ 131558 w 403600"/>
              <a:gd name="connsiteY7" fmla="*/ 196850 h 584276"/>
              <a:gd name="connsiteX8" fmla="*/ 163308 w 403600"/>
              <a:gd name="connsiteY8" fmla="*/ 228600 h 584276"/>
              <a:gd name="connsiteX9" fmla="*/ 176008 w 403600"/>
              <a:gd name="connsiteY9" fmla="*/ 247650 h 584276"/>
              <a:gd name="connsiteX10" fmla="*/ 195058 w 403600"/>
              <a:gd name="connsiteY10" fmla="*/ 266700 h 584276"/>
              <a:gd name="connsiteX11" fmla="*/ 201408 w 403600"/>
              <a:gd name="connsiteY11" fmla="*/ 336550 h 584276"/>
              <a:gd name="connsiteX12" fmla="*/ 150608 w 403600"/>
              <a:gd name="connsiteY12" fmla="*/ 381000 h 584276"/>
              <a:gd name="connsiteX13" fmla="*/ 131558 w 403600"/>
              <a:gd name="connsiteY13" fmla="*/ 387350 h 584276"/>
              <a:gd name="connsiteX14" fmla="*/ 93458 w 403600"/>
              <a:gd name="connsiteY14" fmla="*/ 412750 h 584276"/>
              <a:gd name="connsiteX15" fmla="*/ 68058 w 403600"/>
              <a:gd name="connsiteY15" fmla="*/ 425450 h 584276"/>
              <a:gd name="connsiteX16" fmla="*/ 23608 w 403600"/>
              <a:gd name="connsiteY16" fmla="*/ 450850 h 584276"/>
              <a:gd name="connsiteX17" fmla="*/ 10908 w 403600"/>
              <a:gd name="connsiteY17" fmla="*/ 469900 h 584276"/>
              <a:gd name="connsiteX18" fmla="*/ 17258 w 403600"/>
              <a:gd name="connsiteY18" fmla="*/ 539750 h 584276"/>
              <a:gd name="connsiteX19" fmla="*/ 169658 w 403600"/>
              <a:gd name="connsiteY19" fmla="*/ 571500 h 584276"/>
              <a:gd name="connsiteX20" fmla="*/ 226808 w 403600"/>
              <a:gd name="connsiteY20" fmla="*/ 584200 h 584276"/>
              <a:gd name="connsiteX21" fmla="*/ 309358 w 403600"/>
              <a:gd name="connsiteY21" fmla="*/ 558800 h 584276"/>
              <a:gd name="connsiteX22" fmla="*/ 334758 w 403600"/>
              <a:gd name="connsiteY22" fmla="*/ 514350 h 584276"/>
              <a:gd name="connsiteX23" fmla="*/ 341108 w 403600"/>
              <a:gd name="connsiteY23" fmla="*/ 488950 h 584276"/>
              <a:gd name="connsiteX24" fmla="*/ 385558 w 403600"/>
              <a:gd name="connsiteY24" fmla="*/ 425450 h 584276"/>
              <a:gd name="connsiteX25" fmla="*/ 385558 w 403600"/>
              <a:gd name="connsiteY25" fmla="*/ 139700 h 584276"/>
              <a:gd name="connsiteX26" fmla="*/ 379208 w 403600"/>
              <a:gd name="connsiteY26" fmla="*/ 120650 h 584276"/>
              <a:gd name="connsiteX27" fmla="*/ 360158 w 403600"/>
              <a:gd name="connsiteY27" fmla="*/ 95250 h 584276"/>
              <a:gd name="connsiteX28" fmla="*/ 328408 w 403600"/>
              <a:gd name="connsiteY28" fmla="*/ 50800 h 584276"/>
              <a:gd name="connsiteX29" fmla="*/ 309358 w 403600"/>
              <a:gd name="connsiteY29" fmla="*/ 31750 h 584276"/>
              <a:gd name="connsiteX30" fmla="*/ 283958 w 403600"/>
              <a:gd name="connsiteY30" fmla="*/ 19050 h 584276"/>
              <a:gd name="connsiteX31" fmla="*/ 226808 w 403600"/>
              <a:gd name="connsiteY31" fmla="*/ 0 h 584276"/>
              <a:gd name="connsiteX32" fmla="*/ 68058 w 403600"/>
              <a:gd name="connsiteY32" fmla="*/ 44450 h 584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03600" h="584276">
                <a:moveTo>
                  <a:pt x="68058" y="44450"/>
                </a:moveTo>
                <a:cubicBezTo>
                  <a:pt x="31016" y="52917"/>
                  <a:pt x="19600" y="35758"/>
                  <a:pt x="4558" y="50800"/>
                </a:cubicBezTo>
                <a:cubicBezTo>
                  <a:pt x="-7509" y="62867"/>
                  <a:pt x="7855" y="84810"/>
                  <a:pt x="10908" y="101600"/>
                </a:cubicBezTo>
                <a:cubicBezTo>
                  <a:pt x="12105" y="108186"/>
                  <a:pt x="12031" y="116469"/>
                  <a:pt x="17258" y="120650"/>
                </a:cubicBezTo>
                <a:cubicBezTo>
                  <a:pt x="24073" y="126102"/>
                  <a:pt x="34191" y="124883"/>
                  <a:pt x="42658" y="127000"/>
                </a:cubicBezTo>
                <a:cubicBezTo>
                  <a:pt x="93458" y="160867"/>
                  <a:pt x="32075" y="116417"/>
                  <a:pt x="74408" y="158750"/>
                </a:cubicBezTo>
                <a:cubicBezTo>
                  <a:pt x="79804" y="164146"/>
                  <a:pt x="87595" y="166564"/>
                  <a:pt x="93458" y="171450"/>
                </a:cubicBezTo>
                <a:cubicBezTo>
                  <a:pt x="125169" y="197876"/>
                  <a:pt x="98080" y="185691"/>
                  <a:pt x="131558" y="196850"/>
                </a:cubicBezTo>
                <a:cubicBezTo>
                  <a:pt x="165425" y="247650"/>
                  <a:pt x="120975" y="186267"/>
                  <a:pt x="163308" y="228600"/>
                </a:cubicBezTo>
                <a:cubicBezTo>
                  <a:pt x="168704" y="233996"/>
                  <a:pt x="171122" y="241787"/>
                  <a:pt x="176008" y="247650"/>
                </a:cubicBezTo>
                <a:cubicBezTo>
                  <a:pt x="181757" y="254549"/>
                  <a:pt x="188708" y="260350"/>
                  <a:pt x="195058" y="266700"/>
                </a:cubicBezTo>
                <a:cubicBezTo>
                  <a:pt x="206587" y="301287"/>
                  <a:pt x="214079" y="302760"/>
                  <a:pt x="201408" y="336550"/>
                </a:cubicBezTo>
                <a:cubicBezTo>
                  <a:pt x="194000" y="356306"/>
                  <a:pt x="167541" y="375356"/>
                  <a:pt x="150608" y="381000"/>
                </a:cubicBezTo>
                <a:cubicBezTo>
                  <a:pt x="144258" y="383117"/>
                  <a:pt x="137409" y="384099"/>
                  <a:pt x="131558" y="387350"/>
                </a:cubicBezTo>
                <a:cubicBezTo>
                  <a:pt x="118215" y="394763"/>
                  <a:pt x="107110" y="405924"/>
                  <a:pt x="93458" y="412750"/>
                </a:cubicBezTo>
                <a:cubicBezTo>
                  <a:pt x="84991" y="416983"/>
                  <a:pt x="76277" y="420754"/>
                  <a:pt x="68058" y="425450"/>
                </a:cubicBezTo>
                <a:cubicBezTo>
                  <a:pt x="5230" y="461352"/>
                  <a:pt x="100365" y="412472"/>
                  <a:pt x="23608" y="450850"/>
                </a:cubicBezTo>
                <a:cubicBezTo>
                  <a:pt x="19375" y="457200"/>
                  <a:pt x="11452" y="462288"/>
                  <a:pt x="10908" y="469900"/>
                </a:cubicBezTo>
                <a:cubicBezTo>
                  <a:pt x="9242" y="493220"/>
                  <a:pt x="7371" y="518564"/>
                  <a:pt x="17258" y="539750"/>
                </a:cubicBezTo>
                <a:cubicBezTo>
                  <a:pt x="37708" y="583572"/>
                  <a:pt x="163617" y="571164"/>
                  <a:pt x="169658" y="571500"/>
                </a:cubicBezTo>
                <a:cubicBezTo>
                  <a:pt x="188708" y="575733"/>
                  <a:pt x="207320" y="585226"/>
                  <a:pt x="226808" y="584200"/>
                </a:cubicBezTo>
                <a:cubicBezTo>
                  <a:pt x="235110" y="583763"/>
                  <a:pt x="288004" y="565918"/>
                  <a:pt x="309358" y="558800"/>
                </a:cubicBezTo>
                <a:cubicBezTo>
                  <a:pt x="319886" y="543009"/>
                  <a:pt x="327852" y="532765"/>
                  <a:pt x="334758" y="514350"/>
                </a:cubicBezTo>
                <a:cubicBezTo>
                  <a:pt x="337822" y="506178"/>
                  <a:pt x="337205" y="496756"/>
                  <a:pt x="341108" y="488950"/>
                </a:cubicBezTo>
                <a:cubicBezTo>
                  <a:pt x="348926" y="473315"/>
                  <a:pt x="373612" y="441379"/>
                  <a:pt x="385558" y="425450"/>
                </a:cubicBezTo>
                <a:cubicBezTo>
                  <a:pt x="419654" y="323162"/>
                  <a:pt x="397045" y="398158"/>
                  <a:pt x="385558" y="139700"/>
                </a:cubicBezTo>
                <a:cubicBezTo>
                  <a:pt x="385261" y="133013"/>
                  <a:pt x="382529" y="126462"/>
                  <a:pt x="379208" y="120650"/>
                </a:cubicBezTo>
                <a:cubicBezTo>
                  <a:pt x="373957" y="111461"/>
                  <a:pt x="366309" y="103862"/>
                  <a:pt x="360158" y="95250"/>
                </a:cubicBezTo>
                <a:cubicBezTo>
                  <a:pt x="345799" y="75148"/>
                  <a:pt x="346196" y="71553"/>
                  <a:pt x="328408" y="50800"/>
                </a:cubicBezTo>
                <a:cubicBezTo>
                  <a:pt x="322564" y="43982"/>
                  <a:pt x="316666" y="36970"/>
                  <a:pt x="309358" y="31750"/>
                </a:cubicBezTo>
                <a:cubicBezTo>
                  <a:pt x="301655" y="26248"/>
                  <a:pt x="292793" y="22448"/>
                  <a:pt x="283958" y="19050"/>
                </a:cubicBezTo>
                <a:cubicBezTo>
                  <a:pt x="265216" y="11842"/>
                  <a:pt x="226808" y="0"/>
                  <a:pt x="226808" y="0"/>
                </a:cubicBezTo>
                <a:cubicBezTo>
                  <a:pt x="87478" y="6635"/>
                  <a:pt x="105100" y="35983"/>
                  <a:pt x="68058" y="444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E87669ED-4E6A-47DB-B4BD-E2CE59EED8A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22900" y="5019675"/>
          <a:ext cx="420688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8" imgW="583920" imgH="279360" progId="Equation.DSMT4">
                  <p:embed/>
                </p:oleObj>
              </mc:Choice>
              <mc:Fallback>
                <p:oleObj name="Equation" r:id="rId8" imgW="583920" imgH="2793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E87669ED-4E6A-47DB-B4BD-E2CE59EED8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22900" y="5019675"/>
                        <a:ext cx="420688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E23B49-C750-475F-A2B7-3109E5562C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ACD7254B-73D4-4D07-9A22-31723DC310A3}"/>
              </a:ext>
            </a:extLst>
          </p:cNvPr>
          <p:cNvSpPr/>
          <p:nvPr/>
        </p:nvSpPr>
        <p:spPr>
          <a:xfrm>
            <a:off x="0" y="3984186"/>
            <a:ext cx="2626175" cy="2209847"/>
          </a:xfrm>
          <a:prstGeom prst="cloudCallout">
            <a:avLst>
              <a:gd name="adj1" fmla="val -42894"/>
              <a:gd name="adj2" fmla="val 72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i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I am thinking of a number. 10% of my number is 15. What is the number I am thinking of?</a:t>
            </a:r>
            <a:r>
              <a:rPr lang="en-GB" sz="1800" i="1" kern="1200" dirty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62774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8" grpId="0" animBg="1"/>
      <p:bldP spid="25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FD2BE4D-E0D4-4701-93B5-12ACC926CC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3223" y="4805110"/>
            <a:ext cx="4777555" cy="12946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7B47C41-31DA-4169-8133-55C8C9182F3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6133" y="3152735"/>
            <a:ext cx="4771735" cy="12479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A3EE407-B4FE-43A0-8D3E-465866F5042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6133" y="929144"/>
            <a:ext cx="4771735" cy="19398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EAD28D5-1266-433D-9279-A0872AF00242}"/>
              </a:ext>
            </a:extLst>
          </p:cNvPr>
          <p:cNvSpPr/>
          <p:nvPr/>
        </p:nvSpPr>
        <p:spPr>
          <a:xfrm>
            <a:off x="4216400" y="2033815"/>
            <a:ext cx="723900" cy="286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BFE453A-354E-4637-A04E-5E26C2AC5C41}"/>
              </a:ext>
            </a:extLst>
          </p:cNvPr>
          <p:cNvSpPr/>
          <p:nvPr/>
        </p:nvSpPr>
        <p:spPr>
          <a:xfrm>
            <a:off x="1451429" y="3860801"/>
            <a:ext cx="5343071" cy="30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902A3D-FE6C-41A8-A4FB-F1FD213CB7A0}"/>
              </a:ext>
            </a:extLst>
          </p:cNvPr>
          <p:cNvSpPr/>
          <p:nvPr/>
        </p:nvSpPr>
        <p:spPr>
          <a:xfrm>
            <a:off x="4274456" y="4167923"/>
            <a:ext cx="812800" cy="348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E241F70-D550-4FDE-B47A-EE57E923797D}"/>
              </a:ext>
            </a:extLst>
          </p:cNvPr>
          <p:cNvSpPr/>
          <p:nvPr/>
        </p:nvSpPr>
        <p:spPr>
          <a:xfrm>
            <a:off x="6548558" y="3640764"/>
            <a:ext cx="812800" cy="220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CAE1411D-354F-4A9F-A8BF-240E220D398F}"/>
              </a:ext>
            </a:extLst>
          </p:cNvPr>
          <p:cNvSpPr/>
          <p:nvPr/>
        </p:nvSpPr>
        <p:spPr>
          <a:xfrm>
            <a:off x="5043692" y="4864100"/>
            <a:ext cx="403600" cy="584276"/>
          </a:xfrm>
          <a:custGeom>
            <a:avLst/>
            <a:gdLst>
              <a:gd name="connsiteX0" fmla="*/ 68058 w 403600"/>
              <a:gd name="connsiteY0" fmla="*/ 44450 h 584276"/>
              <a:gd name="connsiteX1" fmla="*/ 4558 w 403600"/>
              <a:gd name="connsiteY1" fmla="*/ 50800 h 584276"/>
              <a:gd name="connsiteX2" fmla="*/ 10908 w 403600"/>
              <a:gd name="connsiteY2" fmla="*/ 101600 h 584276"/>
              <a:gd name="connsiteX3" fmla="*/ 17258 w 403600"/>
              <a:gd name="connsiteY3" fmla="*/ 120650 h 584276"/>
              <a:gd name="connsiteX4" fmla="*/ 42658 w 403600"/>
              <a:gd name="connsiteY4" fmla="*/ 127000 h 584276"/>
              <a:gd name="connsiteX5" fmla="*/ 74408 w 403600"/>
              <a:gd name="connsiteY5" fmla="*/ 158750 h 584276"/>
              <a:gd name="connsiteX6" fmla="*/ 93458 w 403600"/>
              <a:gd name="connsiteY6" fmla="*/ 171450 h 584276"/>
              <a:gd name="connsiteX7" fmla="*/ 131558 w 403600"/>
              <a:gd name="connsiteY7" fmla="*/ 196850 h 584276"/>
              <a:gd name="connsiteX8" fmla="*/ 163308 w 403600"/>
              <a:gd name="connsiteY8" fmla="*/ 228600 h 584276"/>
              <a:gd name="connsiteX9" fmla="*/ 176008 w 403600"/>
              <a:gd name="connsiteY9" fmla="*/ 247650 h 584276"/>
              <a:gd name="connsiteX10" fmla="*/ 195058 w 403600"/>
              <a:gd name="connsiteY10" fmla="*/ 266700 h 584276"/>
              <a:gd name="connsiteX11" fmla="*/ 201408 w 403600"/>
              <a:gd name="connsiteY11" fmla="*/ 336550 h 584276"/>
              <a:gd name="connsiteX12" fmla="*/ 150608 w 403600"/>
              <a:gd name="connsiteY12" fmla="*/ 381000 h 584276"/>
              <a:gd name="connsiteX13" fmla="*/ 131558 w 403600"/>
              <a:gd name="connsiteY13" fmla="*/ 387350 h 584276"/>
              <a:gd name="connsiteX14" fmla="*/ 93458 w 403600"/>
              <a:gd name="connsiteY14" fmla="*/ 412750 h 584276"/>
              <a:gd name="connsiteX15" fmla="*/ 68058 w 403600"/>
              <a:gd name="connsiteY15" fmla="*/ 425450 h 584276"/>
              <a:gd name="connsiteX16" fmla="*/ 23608 w 403600"/>
              <a:gd name="connsiteY16" fmla="*/ 450850 h 584276"/>
              <a:gd name="connsiteX17" fmla="*/ 10908 w 403600"/>
              <a:gd name="connsiteY17" fmla="*/ 469900 h 584276"/>
              <a:gd name="connsiteX18" fmla="*/ 17258 w 403600"/>
              <a:gd name="connsiteY18" fmla="*/ 539750 h 584276"/>
              <a:gd name="connsiteX19" fmla="*/ 169658 w 403600"/>
              <a:gd name="connsiteY19" fmla="*/ 571500 h 584276"/>
              <a:gd name="connsiteX20" fmla="*/ 226808 w 403600"/>
              <a:gd name="connsiteY20" fmla="*/ 584200 h 584276"/>
              <a:gd name="connsiteX21" fmla="*/ 309358 w 403600"/>
              <a:gd name="connsiteY21" fmla="*/ 558800 h 584276"/>
              <a:gd name="connsiteX22" fmla="*/ 334758 w 403600"/>
              <a:gd name="connsiteY22" fmla="*/ 514350 h 584276"/>
              <a:gd name="connsiteX23" fmla="*/ 341108 w 403600"/>
              <a:gd name="connsiteY23" fmla="*/ 488950 h 584276"/>
              <a:gd name="connsiteX24" fmla="*/ 385558 w 403600"/>
              <a:gd name="connsiteY24" fmla="*/ 425450 h 584276"/>
              <a:gd name="connsiteX25" fmla="*/ 385558 w 403600"/>
              <a:gd name="connsiteY25" fmla="*/ 139700 h 584276"/>
              <a:gd name="connsiteX26" fmla="*/ 379208 w 403600"/>
              <a:gd name="connsiteY26" fmla="*/ 120650 h 584276"/>
              <a:gd name="connsiteX27" fmla="*/ 360158 w 403600"/>
              <a:gd name="connsiteY27" fmla="*/ 95250 h 584276"/>
              <a:gd name="connsiteX28" fmla="*/ 328408 w 403600"/>
              <a:gd name="connsiteY28" fmla="*/ 50800 h 584276"/>
              <a:gd name="connsiteX29" fmla="*/ 309358 w 403600"/>
              <a:gd name="connsiteY29" fmla="*/ 31750 h 584276"/>
              <a:gd name="connsiteX30" fmla="*/ 283958 w 403600"/>
              <a:gd name="connsiteY30" fmla="*/ 19050 h 584276"/>
              <a:gd name="connsiteX31" fmla="*/ 226808 w 403600"/>
              <a:gd name="connsiteY31" fmla="*/ 0 h 584276"/>
              <a:gd name="connsiteX32" fmla="*/ 68058 w 403600"/>
              <a:gd name="connsiteY32" fmla="*/ 44450 h 584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03600" h="584276">
                <a:moveTo>
                  <a:pt x="68058" y="44450"/>
                </a:moveTo>
                <a:cubicBezTo>
                  <a:pt x="31016" y="52917"/>
                  <a:pt x="19600" y="35758"/>
                  <a:pt x="4558" y="50800"/>
                </a:cubicBezTo>
                <a:cubicBezTo>
                  <a:pt x="-7509" y="62867"/>
                  <a:pt x="7855" y="84810"/>
                  <a:pt x="10908" y="101600"/>
                </a:cubicBezTo>
                <a:cubicBezTo>
                  <a:pt x="12105" y="108186"/>
                  <a:pt x="12031" y="116469"/>
                  <a:pt x="17258" y="120650"/>
                </a:cubicBezTo>
                <a:cubicBezTo>
                  <a:pt x="24073" y="126102"/>
                  <a:pt x="34191" y="124883"/>
                  <a:pt x="42658" y="127000"/>
                </a:cubicBezTo>
                <a:cubicBezTo>
                  <a:pt x="93458" y="160867"/>
                  <a:pt x="32075" y="116417"/>
                  <a:pt x="74408" y="158750"/>
                </a:cubicBezTo>
                <a:cubicBezTo>
                  <a:pt x="79804" y="164146"/>
                  <a:pt x="87595" y="166564"/>
                  <a:pt x="93458" y="171450"/>
                </a:cubicBezTo>
                <a:cubicBezTo>
                  <a:pt x="125169" y="197876"/>
                  <a:pt x="98080" y="185691"/>
                  <a:pt x="131558" y="196850"/>
                </a:cubicBezTo>
                <a:cubicBezTo>
                  <a:pt x="165425" y="247650"/>
                  <a:pt x="120975" y="186267"/>
                  <a:pt x="163308" y="228600"/>
                </a:cubicBezTo>
                <a:cubicBezTo>
                  <a:pt x="168704" y="233996"/>
                  <a:pt x="171122" y="241787"/>
                  <a:pt x="176008" y="247650"/>
                </a:cubicBezTo>
                <a:cubicBezTo>
                  <a:pt x="181757" y="254549"/>
                  <a:pt x="188708" y="260350"/>
                  <a:pt x="195058" y="266700"/>
                </a:cubicBezTo>
                <a:cubicBezTo>
                  <a:pt x="206587" y="301287"/>
                  <a:pt x="214079" y="302760"/>
                  <a:pt x="201408" y="336550"/>
                </a:cubicBezTo>
                <a:cubicBezTo>
                  <a:pt x="194000" y="356306"/>
                  <a:pt x="167541" y="375356"/>
                  <a:pt x="150608" y="381000"/>
                </a:cubicBezTo>
                <a:cubicBezTo>
                  <a:pt x="144258" y="383117"/>
                  <a:pt x="137409" y="384099"/>
                  <a:pt x="131558" y="387350"/>
                </a:cubicBezTo>
                <a:cubicBezTo>
                  <a:pt x="118215" y="394763"/>
                  <a:pt x="107110" y="405924"/>
                  <a:pt x="93458" y="412750"/>
                </a:cubicBezTo>
                <a:cubicBezTo>
                  <a:pt x="84991" y="416983"/>
                  <a:pt x="76277" y="420754"/>
                  <a:pt x="68058" y="425450"/>
                </a:cubicBezTo>
                <a:cubicBezTo>
                  <a:pt x="5230" y="461352"/>
                  <a:pt x="100365" y="412472"/>
                  <a:pt x="23608" y="450850"/>
                </a:cubicBezTo>
                <a:cubicBezTo>
                  <a:pt x="19375" y="457200"/>
                  <a:pt x="11452" y="462288"/>
                  <a:pt x="10908" y="469900"/>
                </a:cubicBezTo>
                <a:cubicBezTo>
                  <a:pt x="9242" y="493220"/>
                  <a:pt x="7371" y="518564"/>
                  <a:pt x="17258" y="539750"/>
                </a:cubicBezTo>
                <a:cubicBezTo>
                  <a:pt x="37708" y="583572"/>
                  <a:pt x="163617" y="571164"/>
                  <a:pt x="169658" y="571500"/>
                </a:cubicBezTo>
                <a:cubicBezTo>
                  <a:pt x="188708" y="575733"/>
                  <a:pt x="207320" y="585226"/>
                  <a:pt x="226808" y="584200"/>
                </a:cubicBezTo>
                <a:cubicBezTo>
                  <a:pt x="235110" y="583763"/>
                  <a:pt x="288004" y="565918"/>
                  <a:pt x="309358" y="558800"/>
                </a:cubicBezTo>
                <a:cubicBezTo>
                  <a:pt x="319886" y="543009"/>
                  <a:pt x="327852" y="532765"/>
                  <a:pt x="334758" y="514350"/>
                </a:cubicBezTo>
                <a:cubicBezTo>
                  <a:pt x="337822" y="506178"/>
                  <a:pt x="337205" y="496756"/>
                  <a:pt x="341108" y="488950"/>
                </a:cubicBezTo>
                <a:cubicBezTo>
                  <a:pt x="348926" y="473315"/>
                  <a:pt x="373612" y="441379"/>
                  <a:pt x="385558" y="425450"/>
                </a:cubicBezTo>
                <a:cubicBezTo>
                  <a:pt x="419654" y="323162"/>
                  <a:pt x="397045" y="398158"/>
                  <a:pt x="385558" y="139700"/>
                </a:cubicBezTo>
                <a:cubicBezTo>
                  <a:pt x="385261" y="133013"/>
                  <a:pt x="382529" y="126462"/>
                  <a:pt x="379208" y="120650"/>
                </a:cubicBezTo>
                <a:cubicBezTo>
                  <a:pt x="373957" y="111461"/>
                  <a:pt x="366309" y="103862"/>
                  <a:pt x="360158" y="95250"/>
                </a:cubicBezTo>
                <a:cubicBezTo>
                  <a:pt x="345799" y="75148"/>
                  <a:pt x="346196" y="71553"/>
                  <a:pt x="328408" y="50800"/>
                </a:cubicBezTo>
                <a:cubicBezTo>
                  <a:pt x="322564" y="43982"/>
                  <a:pt x="316666" y="36970"/>
                  <a:pt x="309358" y="31750"/>
                </a:cubicBezTo>
                <a:cubicBezTo>
                  <a:pt x="301655" y="26248"/>
                  <a:pt x="292793" y="22448"/>
                  <a:pt x="283958" y="19050"/>
                </a:cubicBezTo>
                <a:cubicBezTo>
                  <a:pt x="265216" y="11842"/>
                  <a:pt x="226808" y="0"/>
                  <a:pt x="226808" y="0"/>
                </a:cubicBezTo>
                <a:cubicBezTo>
                  <a:pt x="87478" y="6635"/>
                  <a:pt x="105100" y="35983"/>
                  <a:pt x="68058" y="444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E87669ED-4E6A-47DB-B4BD-E2CE59EED8A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28615" y="5022850"/>
          <a:ext cx="319088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8" imgW="444240" imgH="266400" progId="Equation.DSMT4">
                  <p:embed/>
                </p:oleObj>
              </mc:Choice>
              <mc:Fallback>
                <p:oleObj name="Equation" r:id="rId8" imgW="444240" imgH="26640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E87669ED-4E6A-47DB-B4BD-E2CE59EED8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28615" y="5022850"/>
                        <a:ext cx="319088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DADD117-BF56-4744-A539-F91405FF141B}"/>
              </a:ext>
            </a:extLst>
          </p:cNvPr>
          <p:cNvSpPr/>
          <p:nvPr/>
        </p:nvSpPr>
        <p:spPr>
          <a:xfrm>
            <a:off x="4913871" y="4815904"/>
            <a:ext cx="138058" cy="2069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13A964C-4082-4E9A-8EF4-5D80BC8411C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5633" y="4791574"/>
            <a:ext cx="138060" cy="255713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4583F4B3-B87B-49E1-96DA-CE610F4BF9EC}"/>
              </a:ext>
            </a:extLst>
          </p:cNvPr>
          <p:cNvSpPr/>
          <p:nvPr/>
        </p:nvSpPr>
        <p:spPr>
          <a:xfrm>
            <a:off x="4680856" y="4560191"/>
            <a:ext cx="348344" cy="546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33C4A60-BC4C-4BDA-9329-2509D6F8F2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39922FC6-0B4B-4041-B71A-F4A19CC3A4CA}"/>
              </a:ext>
            </a:extLst>
          </p:cNvPr>
          <p:cNvSpPr/>
          <p:nvPr/>
        </p:nvSpPr>
        <p:spPr>
          <a:xfrm>
            <a:off x="346485" y="4043417"/>
            <a:ext cx="2543722" cy="2220844"/>
          </a:xfrm>
          <a:prstGeom prst="cloudCallout">
            <a:avLst>
              <a:gd name="adj1" fmla="val -57505"/>
              <a:gd name="adj2" fmla="val 682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i="1" kern="1200" dirty="0">
                <a:solidFill>
                  <a:schemeClr val="bg1"/>
                </a:solidFill>
                <a:effectLst/>
              </a:rPr>
              <a:t>I am thinking of a number. 20% of my number is 15. What is the number I am thinking of? </a:t>
            </a:r>
            <a:endParaRPr lang="en-GB" dirty="0">
              <a:solidFill>
                <a:schemeClr val="bg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3298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8" grpId="0" animBg="1"/>
      <p:bldP spid="25" grpId="0" animBg="1"/>
      <p:bldP spid="23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DA88B3A9-1B24-4849-A05C-55E905352E2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3223" y="4811935"/>
            <a:ext cx="4777555" cy="13635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5B66D27-726C-46E9-A16B-0A7CD4A2695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6133" y="3152749"/>
            <a:ext cx="4771735" cy="136351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73C4F9D-EF35-4E66-AFC6-41E92235104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6133" y="1336908"/>
            <a:ext cx="4771735" cy="158155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EAD28D5-1266-433D-9279-A0872AF00242}"/>
              </a:ext>
            </a:extLst>
          </p:cNvPr>
          <p:cNvSpPr/>
          <p:nvPr/>
        </p:nvSpPr>
        <p:spPr>
          <a:xfrm>
            <a:off x="4216400" y="2033815"/>
            <a:ext cx="723900" cy="286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BFE453A-354E-4637-A04E-5E26C2AC5C41}"/>
              </a:ext>
            </a:extLst>
          </p:cNvPr>
          <p:cNvSpPr/>
          <p:nvPr/>
        </p:nvSpPr>
        <p:spPr>
          <a:xfrm>
            <a:off x="1451429" y="3860801"/>
            <a:ext cx="5343071" cy="30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902A3D-FE6C-41A8-A4FB-F1FD213CB7A0}"/>
              </a:ext>
            </a:extLst>
          </p:cNvPr>
          <p:cNvSpPr/>
          <p:nvPr/>
        </p:nvSpPr>
        <p:spPr>
          <a:xfrm>
            <a:off x="4274456" y="4167923"/>
            <a:ext cx="1295764" cy="348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E241F70-D550-4FDE-B47A-EE57E923797D}"/>
              </a:ext>
            </a:extLst>
          </p:cNvPr>
          <p:cNvSpPr/>
          <p:nvPr/>
        </p:nvSpPr>
        <p:spPr>
          <a:xfrm>
            <a:off x="6548558" y="3640764"/>
            <a:ext cx="812800" cy="220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583F4B3-B87B-49E1-96DA-CE610F4BF9EC}"/>
              </a:ext>
            </a:extLst>
          </p:cNvPr>
          <p:cNvSpPr/>
          <p:nvPr/>
        </p:nvSpPr>
        <p:spPr>
          <a:xfrm>
            <a:off x="4680856" y="4807331"/>
            <a:ext cx="348344" cy="255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CAE1411D-354F-4A9F-A8BF-240E220D398F}"/>
              </a:ext>
            </a:extLst>
          </p:cNvPr>
          <p:cNvSpPr/>
          <p:nvPr/>
        </p:nvSpPr>
        <p:spPr>
          <a:xfrm>
            <a:off x="5043692" y="4864100"/>
            <a:ext cx="403600" cy="584276"/>
          </a:xfrm>
          <a:custGeom>
            <a:avLst/>
            <a:gdLst>
              <a:gd name="connsiteX0" fmla="*/ 68058 w 403600"/>
              <a:gd name="connsiteY0" fmla="*/ 44450 h 584276"/>
              <a:gd name="connsiteX1" fmla="*/ 4558 w 403600"/>
              <a:gd name="connsiteY1" fmla="*/ 50800 h 584276"/>
              <a:gd name="connsiteX2" fmla="*/ 10908 w 403600"/>
              <a:gd name="connsiteY2" fmla="*/ 101600 h 584276"/>
              <a:gd name="connsiteX3" fmla="*/ 17258 w 403600"/>
              <a:gd name="connsiteY3" fmla="*/ 120650 h 584276"/>
              <a:gd name="connsiteX4" fmla="*/ 42658 w 403600"/>
              <a:gd name="connsiteY4" fmla="*/ 127000 h 584276"/>
              <a:gd name="connsiteX5" fmla="*/ 74408 w 403600"/>
              <a:gd name="connsiteY5" fmla="*/ 158750 h 584276"/>
              <a:gd name="connsiteX6" fmla="*/ 93458 w 403600"/>
              <a:gd name="connsiteY6" fmla="*/ 171450 h 584276"/>
              <a:gd name="connsiteX7" fmla="*/ 131558 w 403600"/>
              <a:gd name="connsiteY7" fmla="*/ 196850 h 584276"/>
              <a:gd name="connsiteX8" fmla="*/ 163308 w 403600"/>
              <a:gd name="connsiteY8" fmla="*/ 228600 h 584276"/>
              <a:gd name="connsiteX9" fmla="*/ 176008 w 403600"/>
              <a:gd name="connsiteY9" fmla="*/ 247650 h 584276"/>
              <a:gd name="connsiteX10" fmla="*/ 195058 w 403600"/>
              <a:gd name="connsiteY10" fmla="*/ 266700 h 584276"/>
              <a:gd name="connsiteX11" fmla="*/ 201408 w 403600"/>
              <a:gd name="connsiteY11" fmla="*/ 336550 h 584276"/>
              <a:gd name="connsiteX12" fmla="*/ 150608 w 403600"/>
              <a:gd name="connsiteY12" fmla="*/ 381000 h 584276"/>
              <a:gd name="connsiteX13" fmla="*/ 131558 w 403600"/>
              <a:gd name="connsiteY13" fmla="*/ 387350 h 584276"/>
              <a:gd name="connsiteX14" fmla="*/ 93458 w 403600"/>
              <a:gd name="connsiteY14" fmla="*/ 412750 h 584276"/>
              <a:gd name="connsiteX15" fmla="*/ 68058 w 403600"/>
              <a:gd name="connsiteY15" fmla="*/ 425450 h 584276"/>
              <a:gd name="connsiteX16" fmla="*/ 23608 w 403600"/>
              <a:gd name="connsiteY16" fmla="*/ 450850 h 584276"/>
              <a:gd name="connsiteX17" fmla="*/ 10908 w 403600"/>
              <a:gd name="connsiteY17" fmla="*/ 469900 h 584276"/>
              <a:gd name="connsiteX18" fmla="*/ 17258 w 403600"/>
              <a:gd name="connsiteY18" fmla="*/ 539750 h 584276"/>
              <a:gd name="connsiteX19" fmla="*/ 169658 w 403600"/>
              <a:gd name="connsiteY19" fmla="*/ 571500 h 584276"/>
              <a:gd name="connsiteX20" fmla="*/ 226808 w 403600"/>
              <a:gd name="connsiteY20" fmla="*/ 584200 h 584276"/>
              <a:gd name="connsiteX21" fmla="*/ 309358 w 403600"/>
              <a:gd name="connsiteY21" fmla="*/ 558800 h 584276"/>
              <a:gd name="connsiteX22" fmla="*/ 334758 w 403600"/>
              <a:gd name="connsiteY22" fmla="*/ 514350 h 584276"/>
              <a:gd name="connsiteX23" fmla="*/ 341108 w 403600"/>
              <a:gd name="connsiteY23" fmla="*/ 488950 h 584276"/>
              <a:gd name="connsiteX24" fmla="*/ 385558 w 403600"/>
              <a:gd name="connsiteY24" fmla="*/ 425450 h 584276"/>
              <a:gd name="connsiteX25" fmla="*/ 385558 w 403600"/>
              <a:gd name="connsiteY25" fmla="*/ 139700 h 584276"/>
              <a:gd name="connsiteX26" fmla="*/ 379208 w 403600"/>
              <a:gd name="connsiteY26" fmla="*/ 120650 h 584276"/>
              <a:gd name="connsiteX27" fmla="*/ 360158 w 403600"/>
              <a:gd name="connsiteY27" fmla="*/ 95250 h 584276"/>
              <a:gd name="connsiteX28" fmla="*/ 328408 w 403600"/>
              <a:gd name="connsiteY28" fmla="*/ 50800 h 584276"/>
              <a:gd name="connsiteX29" fmla="*/ 309358 w 403600"/>
              <a:gd name="connsiteY29" fmla="*/ 31750 h 584276"/>
              <a:gd name="connsiteX30" fmla="*/ 283958 w 403600"/>
              <a:gd name="connsiteY30" fmla="*/ 19050 h 584276"/>
              <a:gd name="connsiteX31" fmla="*/ 226808 w 403600"/>
              <a:gd name="connsiteY31" fmla="*/ 0 h 584276"/>
              <a:gd name="connsiteX32" fmla="*/ 68058 w 403600"/>
              <a:gd name="connsiteY32" fmla="*/ 44450 h 584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03600" h="584276">
                <a:moveTo>
                  <a:pt x="68058" y="44450"/>
                </a:moveTo>
                <a:cubicBezTo>
                  <a:pt x="31016" y="52917"/>
                  <a:pt x="19600" y="35758"/>
                  <a:pt x="4558" y="50800"/>
                </a:cubicBezTo>
                <a:cubicBezTo>
                  <a:pt x="-7509" y="62867"/>
                  <a:pt x="7855" y="84810"/>
                  <a:pt x="10908" y="101600"/>
                </a:cubicBezTo>
                <a:cubicBezTo>
                  <a:pt x="12105" y="108186"/>
                  <a:pt x="12031" y="116469"/>
                  <a:pt x="17258" y="120650"/>
                </a:cubicBezTo>
                <a:cubicBezTo>
                  <a:pt x="24073" y="126102"/>
                  <a:pt x="34191" y="124883"/>
                  <a:pt x="42658" y="127000"/>
                </a:cubicBezTo>
                <a:cubicBezTo>
                  <a:pt x="93458" y="160867"/>
                  <a:pt x="32075" y="116417"/>
                  <a:pt x="74408" y="158750"/>
                </a:cubicBezTo>
                <a:cubicBezTo>
                  <a:pt x="79804" y="164146"/>
                  <a:pt x="87595" y="166564"/>
                  <a:pt x="93458" y="171450"/>
                </a:cubicBezTo>
                <a:cubicBezTo>
                  <a:pt x="125169" y="197876"/>
                  <a:pt x="98080" y="185691"/>
                  <a:pt x="131558" y="196850"/>
                </a:cubicBezTo>
                <a:cubicBezTo>
                  <a:pt x="165425" y="247650"/>
                  <a:pt x="120975" y="186267"/>
                  <a:pt x="163308" y="228600"/>
                </a:cubicBezTo>
                <a:cubicBezTo>
                  <a:pt x="168704" y="233996"/>
                  <a:pt x="171122" y="241787"/>
                  <a:pt x="176008" y="247650"/>
                </a:cubicBezTo>
                <a:cubicBezTo>
                  <a:pt x="181757" y="254549"/>
                  <a:pt x="188708" y="260350"/>
                  <a:pt x="195058" y="266700"/>
                </a:cubicBezTo>
                <a:cubicBezTo>
                  <a:pt x="206587" y="301287"/>
                  <a:pt x="214079" y="302760"/>
                  <a:pt x="201408" y="336550"/>
                </a:cubicBezTo>
                <a:cubicBezTo>
                  <a:pt x="194000" y="356306"/>
                  <a:pt x="167541" y="375356"/>
                  <a:pt x="150608" y="381000"/>
                </a:cubicBezTo>
                <a:cubicBezTo>
                  <a:pt x="144258" y="383117"/>
                  <a:pt x="137409" y="384099"/>
                  <a:pt x="131558" y="387350"/>
                </a:cubicBezTo>
                <a:cubicBezTo>
                  <a:pt x="118215" y="394763"/>
                  <a:pt x="107110" y="405924"/>
                  <a:pt x="93458" y="412750"/>
                </a:cubicBezTo>
                <a:cubicBezTo>
                  <a:pt x="84991" y="416983"/>
                  <a:pt x="76277" y="420754"/>
                  <a:pt x="68058" y="425450"/>
                </a:cubicBezTo>
                <a:cubicBezTo>
                  <a:pt x="5230" y="461352"/>
                  <a:pt x="100365" y="412472"/>
                  <a:pt x="23608" y="450850"/>
                </a:cubicBezTo>
                <a:cubicBezTo>
                  <a:pt x="19375" y="457200"/>
                  <a:pt x="11452" y="462288"/>
                  <a:pt x="10908" y="469900"/>
                </a:cubicBezTo>
                <a:cubicBezTo>
                  <a:pt x="9242" y="493220"/>
                  <a:pt x="7371" y="518564"/>
                  <a:pt x="17258" y="539750"/>
                </a:cubicBezTo>
                <a:cubicBezTo>
                  <a:pt x="37708" y="583572"/>
                  <a:pt x="163617" y="571164"/>
                  <a:pt x="169658" y="571500"/>
                </a:cubicBezTo>
                <a:cubicBezTo>
                  <a:pt x="188708" y="575733"/>
                  <a:pt x="207320" y="585226"/>
                  <a:pt x="226808" y="584200"/>
                </a:cubicBezTo>
                <a:cubicBezTo>
                  <a:pt x="235110" y="583763"/>
                  <a:pt x="288004" y="565918"/>
                  <a:pt x="309358" y="558800"/>
                </a:cubicBezTo>
                <a:cubicBezTo>
                  <a:pt x="319886" y="543009"/>
                  <a:pt x="327852" y="532765"/>
                  <a:pt x="334758" y="514350"/>
                </a:cubicBezTo>
                <a:cubicBezTo>
                  <a:pt x="337822" y="506178"/>
                  <a:pt x="337205" y="496756"/>
                  <a:pt x="341108" y="488950"/>
                </a:cubicBezTo>
                <a:cubicBezTo>
                  <a:pt x="348926" y="473315"/>
                  <a:pt x="373612" y="441379"/>
                  <a:pt x="385558" y="425450"/>
                </a:cubicBezTo>
                <a:cubicBezTo>
                  <a:pt x="419654" y="323162"/>
                  <a:pt x="397045" y="398158"/>
                  <a:pt x="385558" y="139700"/>
                </a:cubicBezTo>
                <a:cubicBezTo>
                  <a:pt x="385261" y="133013"/>
                  <a:pt x="382529" y="126462"/>
                  <a:pt x="379208" y="120650"/>
                </a:cubicBezTo>
                <a:cubicBezTo>
                  <a:pt x="373957" y="111461"/>
                  <a:pt x="366309" y="103862"/>
                  <a:pt x="360158" y="95250"/>
                </a:cubicBezTo>
                <a:cubicBezTo>
                  <a:pt x="345799" y="75148"/>
                  <a:pt x="346196" y="71553"/>
                  <a:pt x="328408" y="50800"/>
                </a:cubicBezTo>
                <a:cubicBezTo>
                  <a:pt x="322564" y="43982"/>
                  <a:pt x="316666" y="36970"/>
                  <a:pt x="309358" y="31750"/>
                </a:cubicBezTo>
                <a:cubicBezTo>
                  <a:pt x="301655" y="26248"/>
                  <a:pt x="292793" y="22448"/>
                  <a:pt x="283958" y="19050"/>
                </a:cubicBezTo>
                <a:cubicBezTo>
                  <a:pt x="265216" y="11842"/>
                  <a:pt x="226808" y="0"/>
                  <a:pt x="226808" y="0"/>
                </a:cubicBezTo>
                <a:cubicBezTo>
                  <a:pt x="87478" y="6635"/>
                  <a:pt x="105100" y="35983"/>
                  <a:pt x="68058" y="444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E87669ED-4E6A-47DB-B4BD-E2CE59EED8A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26075" y="5018405"/>
          <a:ext cx="327025" cy="185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8" imgW="457200" imgH="253800" progId="Equation.DSMT4">
                  <p:embed/>
                </p:oleObj>
              </mc:Choice>
              <mc:Fallback>
                <p:oleObj name="Equation" r:id="rId8" imgW="457200" imgH="25380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E87669ED-4E6A-47DB-B4BD-E2CE59EED8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26075" y="5018405"/>
                        <a:ext cx="327025" cy="185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>
            <a:extLst>
              <a:ext uri="{FF2B5EF4-FFF2-40B4-BE49-F238E27FC236}">
                <a16:creationId xmlns:a16="http://schemas.microsoft.com/office/drawing/2014/main" id="{42789DC5-6218-4FDD-8B29-D0476B3CB98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29883" y="1116871"/>
            <a:ext cx="1527717" cy="22118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9AEA904-AFFD-4B7F-8857-50B1F99FFCA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86"/>
          <a:stretch/>
        </p:blipFill>
        <p:spPr>
          <a:xfrm>
            <a:off x="2306783" y="912301"/>
            <a:ext cx="1076498" cy="22118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1C2955-EC64-4900-A671-F8A4D485215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CB488CCE-B37F-43EF-8022-66834338D00F}"/>
              </a:ext>
            </a:extLst>
          </p:cNvPr>
          <p:cNvSpPr/>
          <p:nvPr/>
        </p:nvSpPr>
        <p:spPr>
          <a:xfrm>
            <a:off x="183596" y="4161990"/>
            <a:ext cx="3346610" cy="2231001"/>
          </a:xfrm>
          <a:prstGeom prst="cloudCallout">
            <a:avLst>
              <a:gd name="adj1" fmla="val -51630"/>
              <a:gd name="adj2" fmla="val 67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i="1" dirty="0">
                <a:solidFill>
                  <a:schemeClr val="bg1"/>
                </a:solidFill>
              </a:rPr>
              <a:t>I am thinking of a number. 25% of my number is 15. What is the number I am thinking of?</a:t>
            </a:r>
            <a:endParaRPr lang="en-GB" i="1" dirty="0">
              <a:solidFill>
                <a:schemeClr val="bg1"/>
              </a:solidFill>
              <a:latin typeface="Myriad Pro" panose="020B0503030403020204" pitchFamily="34" charset="0"/>
            </a:endParaRPr>
          </a:p>
          <a:p>
            <a:pPr algn="ctr"/>
            <a:endParaRPr lang="en-GB" dirty="0">
              <a:solidFill>
                <a:schemeClr val="bg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9522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8" grpId="0" animBg="1"/>
      <p:bldP spid="25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DA88B3A9-1B24-4849-A05C-55E905352E2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3223" y="4811935"/>
            <a:ext cx="4777555" cy="13635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5B66D27-726C-46E9-A16B-0A7CD4A2695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6133" y="3152749"/>
            <a:ext cx="4771735" cy="136351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73C4F9D-EF35-4E66-AFC6-41E92235104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6133" y="1336908"/>
            <a:ext cx="4771735" cy="158155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BFE453A-354E-4637-A04E-5E26C2AC5C41}"/>
              </a:ext>
            </a:extLst>
          </p:cNvPr>
          <p:cNvSpPr/>
          <p:nvPr/>
        </p:nvSpPr>
        <p:spPr>
          <a:xfrm>
            <a:off x="1451429" y="3860801"/>
            <a:ext cx="5343071" cy="30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902A3D-FE6C-41A8-A4FB-F1FD213CB7A0}"/>
              </a:ext>
            </a:extLst>
          </p:cNvPr>
          <p:cNvSpPr/>
          <p:nvPr/>
        </p:nvSpPr>
        <p:spPr>
          <a:xfrm>
            <a:off x="4274456" y="4167923"/>
            <a:ext cx="1295764" cy="348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CAE1411D-354F-4A9F-A8BF-240E220D398F}"/>
              </a:ext>
            </a:extLst>
          </p:cNvPr>
          <p:cNvSpPr/>
          <p:nvPr/>
        </p:nvSpPr>
        <p:spPr>
          <a:xfrm>
            <a:off x="5043692" y="4864100"/>
            <a:ext cx="403600" cy="584276"/>
          </a:xfrm>
          <a:custGeom>
            <a:avLst/>
            <a:gdLst>
              <a:gd name="connsiteX0" fmla="*/ 68058 w 403600"/>
              <a:gd name="connsiteY0" fmla="*/ 44450 h 584276"/>
              <a:gd name="connsiteX1" fmla="*/ 4558 w 403600"/>
              <a:gd name="connsiteY1" fmla="*/ 50800 h 584276"/>
              <a:gd name="connsiteX2" fmla="*/ 10908 w 403600"/>
              <a:gd name="connsiteY2" fmla="*/ 101600 h 584276"/>
              <a:gd name="connsiteX3" fmla="*/ 17258 w 403600"/>
              <a:gd name="connsiteY3" fmla="*/ 120650 h 584276"/>
              <a:gd name="connsiteX4" fmla="*/ 42658 w 403600"/>
              <a:gd name="connsiteY4" fmla="*/ 127000 h 584276"/>
              <a:gd name="connsiteX5" fmla="*/ 74408 w 403600"/>
              <a:gd name="connsiteY5" fmla="*/ 158750 h 584276"/>
              <a:gd name="connsiteX6" fmla="*/ 93458 w 403600"/>
              <a:gd name="connsiteY6" fmla="*/ 171450 h 584276"/>
              <a:gd name="connsiteX7" fmla="*/ 131558 w 403600"/>
              <a:gd name="connsiteY7" fmla="*/ 196850 h 584276"/>
              <a:gd name="connsiteX8" fmla="*/ 163308 w 403600"/>
              <a:gd name="connsiteY8" fmla="*/ 228600 h 584276"/>
              <a:gd name="connsiteX9" fmla="*/ 176008 w 403600"/>
              <a:gd name="connsiteY9" fmla="*/ 247650 h 584276"/>
              <a:gd name="connsiteX10" fmla="*/ 195058 w 403600"/>
              <a:gd name="connsiteY10" fmla="*/ 266700 h 584276"/>
              <a:gd name="connsiteX11" fmla="*/ 201408 w 403600"/>
              <a:gd name="connsiteY11" fmla="*/ 336550 h 584276"/>
              <a:gd name="connsiteX12" fmla="*/ 150608 w 403600"/>
              <a:gd name="connsiteY12" fmla="*/ 381000 h 584276"/>
              <a:gd name="connsiteX13" fmla="*/ 131558 w 403600"/>
              <a:gd name="connsiteY13" fmla="*/ 387350 h 584276"/>
              <a:gd name="connsiteX14" fmla="*/ 93458 w 403600"/>
              <a:gd name="connsiteY14" fmla="*/ 412750 h 584276"/>
              <a:gd name="connsiteX15" fmla="*/ 68058 w 403600"/>
              <a:gd name="connsiteY15" fmla="*/ 425450 h 584276"/>
              <a:gd name="connsiteX16" fmla="*/ 23608 w 403600"/>
              <a:gd name="connsiteY16" fmla="*/ 450850 h 584276"/>
              <a:gd name="connsiteX17" fmla="*/ 10908 w 403600"/>
              <a:gd name="connsiteY17" fmla="*/ 469900 h 584276"/>
              <a:gd name="connsiteX18" fmla="*/ 17258 w 403600"/>
              <a:gd name="connsiteY18" fmla="*/ 539750 h 584276"/>
              <a:gd name="connsiteX19" fmla="*/ 169658 w 403600"/>
              <a:gd name="connsiteY19" fmla="*/ 571500 h 584276"/>
              <a:gd name="connsiteX20" fmla="*/ 226808 w 403600"/>
              <a:gd name="connsiteY20" fmla="*/ 584200 h 584276"/>
              <a:gd name="connsiteX21" fmla="*/ 309358 w 403600"/>
              <a:gd name="connsiteY21" fmla="*/ 558800 h 584276"/>
              <a:gd name="connsiteX22" fmla="*/ 334758 w 403600"/>
              <a:gd name="connsiteY22" fmla="*/ 514350 h 584276"/>
              <a:gd name="connsiteX23" fmla="*/ 341108 w 403600"/>
              <a:gd name="connsiteY23" fmla="*/ 488950 h 584276"/>
              <a:gd name="connsiteX24" fmla="*/ 385558 w 403600"/>
              <a:gd name="connsiteY24" fmla="*/ 425450 h 584276"/>
              <a:gd name="connsiteX25" fmla="*/ 385558 w 403600"/>
              <a:gd name="connsiteY25" fmla="*/ 139700 h 584276"/>
              <a:gd name="connsiteX26" fmla="*/ 379208 w 403600"/>
              <a:gd name="connsiteY26" fmla="*/ 120650 h 584276"/>
              <a:gd name="connsiteX27" fmla="*/ 360158 w 403600"/>
              <a:gd name="connsiteY27" fmla="*/ 95250 h 584276"/>
              <a:gd name="connsiteX28" fmla="*/ 328408 w 403600"/>
              <a:gd name="connsiteY28" fmla="*/ 50800 h 584276"/>
              <a:gd name="connsiteX29" fmla="*/ 309358 w 403600"/>
              <a:gd name="connsiteY29" fmla="*/ 31750 h 584276"/>
              <a:gd name="connsiteX30" fmla="*/ 283958 w 403600"/>
              <a:gd name="connsiteY30" fmla="*/ 19050 h 584276"/>
              <a:gd name="connsiteX31" fmla="*/ 226808 w 403600"/>
              <a:gd name="connsiteY31" fmla="*/ 0 h 584276"/>
              <a:gd name="connsiteX32" fmla="*/ 68058 w 403600"/>
              <a:gd name="connsiteY32" fmla="*/ 44450 h 584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03600" h="584276">
                <a:moveTo>
                  <a:pt x="68058" y="44450"/>
                </a:moveTo>
                <a:cubicBezTo>
                  <a:pt x="31016" y="52917"/>
                  <a:pt x="19600" y="35758"/>
                  <a:pt x="4558" y="50800"/>
                </a:cubicBezTo>
                <a:cubicBezTo>
                  <a:pt x="-7509" y="62867"/>
                  <a:pt x="7855" y="84810"/>
                  <a:pt x="10908" y="101600"/>
                </a:cubicBezTo>
                <a:cubicBezTo>
                  <a:pt x="12105" y="108186"/>
                  <a:pt x="12031" y="116469"/>
                  <a:pt x="17258" y="120650"/>
                </a:cubicBezTo>
                <a:cubicBezTo>
                  <a:pt x="24073" y="126102"/>
                  <a:pt x="34191" y="124883"/>
                  <a:pt x="42658" y="127000"/>
                </a:cubicBezTo>
                <a:cubicBezTo>
                  <a:pt x="93458" y="160867"/>
                  <a:pt x="32075" y="116417"/>
                  <a:pt x="74408" y="158750"/>
                </a:cubicBezTo>
                <a:cubicBezTo>
                  <a:pt x="79804" y="164146"/>
                  <a:pt x="87595" y="166564"/>
                  <a:pt x="93458" y="171450"/>
                </a:cubicBezTo>
                <a:cubicBezTo>
                  <a:pt x="125169" y="197876"/>
                  <a:pt x="98080" y="185691"/>
                  <a:pt x="131558" y="196850"/>
                </a:cubicBezTo>
                <a:cubicBezTo>
                  <a:pt x="165425" y="247650"/>
                  <a:pt x="120975" y="186267"/>
                  <a:pt x="163308" y="228600"/>
                </a:cubicBezTo>
                <a:cubicBezTo>
                  <a:pt x="168704" y="233996"/>
                  <a:pt x="171122" y="241787"/>
                  <a:pt x="176008" y="247650"/>
                </a:cubicBezTo>
                <a:cubicBezTo>
                  <a:pt x="181757" y="254549"/>
                  <a:pt x="188708" y="260350"/>
                  <a:pt x="195058" y="266700"/>
                </a:cubicBezTo>
                <a:cubicBezTo>
                  <a:pt x="206587" y="301287"/>
                  <a:pt x="214079" y="302760"/>
                  <a:pt x="201408" y="336550"/>
                </a:cubicBezTo>
                <a:cubicBezTo>
                  <a:pt x="194000" y="356306"/>
                  <a:pt x="167541" y="375356"/>
                  <a:pt x="150608" y="381000"/>
                </a:cubicBezTo>
                <a:cubicBezTo>
                  <a:pt x="144258" y="383117"/>
                  <a:pt x="137409" y="384099"/>
                  <a:pt x="131558" y="387350"/>
                </a:cubicBezTo>
                <a:cubicBezTo>
                  <a:pt x="118215" y="394763"/>
                  <a:pt x="107110" y="405924"/>
                  <a:pt x="93458" y="412750"/>
                </a:cubicBezTo>
                <a:cubicBezTo>
                  <a:pt x="84991" y="416983"/>
                  <a:pt x="76277" y="420754"/>
                  <a:pt x="68058" y="425450"/>
                </a:cubicBezTo>
                <a:cubicBezTo>
                  <a:pt x="5230" y="461352"/>
                  <a:pt x="100365" y="412472"/>
                  <a:pt x="23608" y="450850"/>
                </a:cubicBezTo>
                <a:cubicBezTo>
                  <a:pt x="19375" y="457200"/>
                  <a:pt x="11452" y="462288"/>
                  <a:pt x="10908" y="469900"/>
                </a:cubicBezTo>
                <a:cubicBezTo>
                  <a:pt x="9242" y="493220"/>
                  <a:pt x="7371" y="518564"/>
                  <a:pt x="17258" y="539750"/>
                </a:cubicBezTo>
                <a:cubicBezTo>
                  <a:pt x="37708" y="583572"/>
                  <a:pt x="163617" y="571164"/>
                  <a:pt x="169658" y="571500"/>
                </a:cubicBezTo>
                <a:cubicBezTo>
                  <a:pt x="188708" y="575733"/>
                  <a:pt x="207320" y="585226"/>
                  <a:pt x="226808" y="584200"/>
                </a:cubicBezTo>
                <a:cubicBezTo>
                  <a:pt x="235110" y="583763"/>
                  <a:pt x="288004" y="565918"/>
                  <a:pt x="309358" y="558800"/>
                </a:cubicBezTo>
                <a:cubicBezTo>
                  <a:pt x="319886" y="543009"/>
                  <a:pt x="327852" y="532765"/>
                  <a:pt x="334758" y="514350"/>
                </a:cubicBezTo>
                <a:cubicBezTo>
                  <a:pt x="337822" y="506178"/>
                  <a:pt x="337205" y="496756"/>
                  <a:pt x="341108" y="488950"/>
                </a:cubicBezTo>
                <a:cubicBezTo>
                  <a:pt x="348926" y="473315"/>
                  <a:pt x="373612" y="441379"/>
                  <a:pt x="385558" y="425450"/>
                </a:cubicBezTo>
                <a:cubicBezTo>
                  <a:pt x="419654" y="323162"/>
                  <a:pt x="397045" y="398158"/>
                  <a:pt x="385558" y="139700"/>
                </a:cubicBezTo>
                <a:cubicBezTo>
                  <a:pt x="385261" y="133013"/>
                  <a:pt x="382529" y="126462"/>
                  <a:pt x="379208" y="120650"/>
                </a:cubicBezTo>
                <a:cubicBezTo>
                  <a:pt x="373957" y="111461"/>
                  <a:pt x="366309" y="103862"/>
                  <a:pt x="360158" y="95250"/>
                </a:cubicBezTo>
                <a:cubicBezTo>
                  <a:pt x="345799" y="75148"/>
                  <a:pt x="346196" y="71553"/>
                  <a:pt x="328408" y="50800"/>
                </a:cubicBezTo>
                <a:cubicBezTo>
                  <a:pt x="322564" y="43982"/>
                  <a:pt x="316666" y="36970"/>
                  <a:pt x="309358" y="31750"/>
                </a:cubicBezTo>
                <a:cubicBezTo>
                  <a:pt x="301655" y="26248"/>
                  <a:pt x="292793" y="22448"/>
                  <a:pt x="283958" y="19050"/>
                </a:cubicBezTo>
                <a:cubicBezTo>
                  <a:pt x="265216" y="11842"/>
                  <a:pt x="226808" y="0"/>
                  <a:pt x="226808" y="0"/>
                </a:cubicBezTo>
                <a:cubicBezTo>
                  <a:pt x="87478" y="6635"/>
                  <a:pt x="105100" y="35983"/>
                  <a:pt x="68058" y="444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E87669ED-4E6A-47DB-B4BD-E2CE59EED8A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26075" y="5018405"/>
          <a:ext cx="327025" cy="185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8" imgW="457200" imgH="253800" progId="Equation.DSMT4">
                  <p:embed/>
                </p:oleObj>
              </mc:Choice>
              <mc:Fallback>
                <p:oleObj name="Equation" r:id="rId8" imgW="457200" imgH="25380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E87669ED-4E6A-47DB-B4BD-E2CE59EED8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26075" y="5018405"/>
                        <a:ext cx="327025" cy="185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>
            <a:extLst>
              <a:ext uri="{FF2B5EF4-FFF2-40B4-BE49-F238E27FC236}">
                <a16:creationId xmlns:a16="http://schemas.microsoft.com/office/drawing/2014/main" id="{42789DC5-6218-4FDD-8B29-D0476B3CB98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29883" y="1116871"/>
            <a:ext cx="1527717" cy="22118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9AEA904-AFFD-4B7F-8857-50B1F99FFCA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86"/>
          <a:stretch/>
        </p:blipFill>
        <p:spPr>
          <a:xfrm>
            <a:off x="2306783" y="912301"/>
            <a:ext cx="1076498" cy="221181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A5B3887-BFA8-4174-AFF5-037448C34A04}"/>
              </a:ext>
            </a:extLst>
          </p:cNvPr>
          <p:cNvSpPr/>
          <p:nvPr/>
        </p:nvSpPr>
        <p:spPr>
          <a:xfrm>
            <a:off x="2979547" y="1504358"/>
            <a:ext cx="238864" cy="2759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D1D3728-462B-4CD5-B5E5-DDE00E66E0C6}"/>
              </a:ext>
            </a:extLst>
          </p:cNvPr>
          <p:cNvSpPr/>
          <p:nvPr/>
        </p:nvSpPr>
        <p:spPr>
          <a:xfrm>
            <a:off x="2901743" y="1601342"/>
            <a:ext cx="74973" cy="59780"/>
          </a:xfrm>
          <a:custGeom>
            <a:avLst/>
            <a:gdLst>
              <a:gd name="connsiteX0" fmla="*/ 57642 w 74973"/>
              <a:gd name="connsiteY0" fmla="*/ 2133 h 59780"/>
              <a:gd name="connsiteX1" fmla="*/ 5241 w 74973"/>
              <a:gd name="connsiteY1" fmla="*/ 9993 h 59780"/>
              <a:gd name="connsiteX2" fmla="*/ 0 w 74973"/>
              <a:gd name="connsiteY2" fmla="*/ 17853 h 59780"/>
              <a:gd name="connsiteX3" fmla="*/ 2621 w 74973"/>
              <a:gd name="connsiteY3" fmla="*/ 44054 h 59780"/>
              <a:gd name="connsiteX4" fmla="*/ 20961 w 74973"/>
              <a:gd name="connsiteY4" fmla="*/ 54534 h 59780"/>
              <a:gd name="connsiteX5" fmla="*/ 28821 w 74973"/>
              <a:gd name="connsiteY5" fmla="*/ 59774 h 59780"/>
              <a:gd name="connsiteX6" fmla="*/ 70742 w 74973"/>
              <a:gd name="connsiteY6" fmla="*/ 23094 h 59780"/>
              <a:gd name="connsiteX7" fmla="*/ 57642 w 74973"/>
              <a:gd name="connsiteY7" fmla="*/ 2133 h 5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73" h="59780">
                <a:moveTo>
                  <a:pt x="57642" y="2133"/>
                </a:moveTo>
                <a:cubicBezTo>
                  <a:pt x="46725" y="-51"/>
                  <a:pt x="36531" y="-3696"/>
                  <a:pt x="5241" y="9993"/>
                </a:cubicBezTo>
                <a:cubicBezTo>
                  <a:pt x="2356" y="11255"/>
                  <a:pt x="1747" y="15233"/>
                  <a:pt x="0" y="17853"/>
                </a:cubicBezTo>
                <a:cubicBezTo>
                  <a:pt x="874" y="26587"/>
                  <a:pt x="-530" y="35862"/>
                  <a:pt x="2621" y="44054"/>
                </a:cubicBezTo>
                <a:cubicBezTo>
                  <a:pt x="5638" y="51898"/>
                  <a:pt x="15076" y="51591"/>
                  <a:pt x="20961" y="54534"/>
                </a:cubicBezTo>
                <a:cubicBezTo>
                  <a:pt x="23777" y="55942"/>
                  <a:pt x="26201" y="58027"/>
                  <a:pt x="28821" y="59774"/>
                </a:cubicBezTo>
                <a:cubicBezTo>
                  <a:pt x="77746" y="56896"/>
                  <a:pt x="79849" y="71668"/>
                  <a:pt x="70742" y="23094"/>
                </a:cubicBezTo>
                <a:cubicBezTo>
                  <a:pt x="65018" y="-7437"/>
                  <a:pt x="68559" y="4317"/>
                  <a:pt x="57642" y="2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EBC7BA7-8272-4EDE-B455-10221E687F0A}"/>
              </a:ext>
            </a:extLst>
          </p:cNvPr>
          <p:cNvSpPr/>
          <p:nvPr/>
        </p:nvSpPr>
        <p:spPr>
          <a:xfrm>
            <a:off x="2814092" y="1504358"/>
            <a:ext cx="238864" cy="2759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B43C05CB-18B8-45C8-A3C1-27E6F5A39EA9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8717" y="1548439"/>
            <a:ext cx="303927" cy="204380"/>
          </a:xfrm>
          <a:prstGeom prst="rect">
            <a:avLst/>
          </a:prstGeom>
        </p:spPr>
      </p:pic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AED69575-4942-4C38-BFBB-A4B0A636A510}"/>
              </a:ext>
            </a:extLst>
          </p:cNvPr>
          <p:cNvSpPr/>
          <p:nvPr/>
        </p:nvSpPr>
        <p:spPr>
          <a:xfrm>
            <a:off x="3062163" y="1601342"/>
            <a:ext cx="74973" cy="59780"/>
          </a:xfrm>
          <a:custGeom>
            <a:avLst/>
            <a:gdLst>
              <a:gd name="connsiteX0" fmla="*/ 57642 w 74973"/>
              <a:gd name="connsiteY0" fmla="*/ 2133 h 59780"/>
              <a:gd name="connsiteX1" fmla="*/ 5241 w 74973"/>
              <a:gd name="connsiteY1" fmla="*/ 9993 h 59780"/>
              <a:gd name="connsiteX2" fmla="*/ 0 w 74973"/>
              <a:gd name="connsiteY2" fmla="*/ 17853 h 59780"/>
              <a:gd name="connsiteX3" fmla="*/ 2621 w 74973"/>
              <a:gd name="connsiteY3" fmla="*/ 44054 h 59780"/>
              <a:gd name="connsiteX4" fmla="*/ 20961 w 74973"/>
              <a:gd name="connsiteY4" fmla="*/ 54534 h 59780"/>
              <a:gd name="connsiteX5" fmla="*/ 28821 w 74973"/>
              <a:gd name="connsiteY5" fmla="*/ 59774 h 59780"/>
              <a:gd name="connsiteX6" fmla="*/ 70742 w 74973"/>
              <a:gd name="connsiteY6" fmla="*/ 23094 h 59780"/>
              <a:gd name="connsiteX7" fmla="*/ 57642 w 74973"/>
              <a:gd name="connsiteY7" fmla="*/ 2133 h 5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73" h="59780">
                <a:moveTo>
                  <a:pt x="57642" y="2133"/>
                </a:moveTo>
                <a:cubicBezTo>
                  <a:pt x="46725" y="-51"/>
                  <a:pt x="36531" y="-3696"/>
                  <a:pt x="5241" y="9993"/>
                </a:cubicBezTo>
                <a:cubicBezTo>
                  <a:pt x="2356" y="11255"/>
                  <a:pt x="1747" y="15233"/>
                  <a:pt x="0" y="17853"/>
                </a:cubicBezTo>
                <a:cubicBezTo>
                  <a:pt x="874" y="26587"/>
                  <a:pt x="-530" y="35862"/>
                  <a:pt x="2621" y="44054"/>
                </a:cubicBezTo>
                <a:cubicBezTo>
                  <a:pt x="5638" y="51898"/>
                  <a:pt x="15076" y="51591"/>
                  <a:pt x="20961" y="54534"/>
                </a:cubicBezTo>
                <a:cubicBezTo>
                  <a:pt x="23777" y="55942"/>
                  <a:pt x="26201" y="58027"/>
                  <a:pt x="28821" y="59774"/>
                </a:cubicBezTo>
                <a:cubicBezTo>
                  <a:pt x="77746" y="56896"/>
                  <a:pt x="79849" y="71668"/>
                  <a:pt x="70742" y="23094"/>
                </a:cubicBezTo>
                <a:cubicBezTo>
                  <a:pt x="65018" y="-7437"/>
                  <a:pt x="68559" y="4317"/>
                  <a:pt x="57642" y="2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E8D11D9-5CB6-4457-88D1-09D737AACB40}"/>
              </a:ext>
            </a:extLst>
          </p:cNvPr>
          <p:cNvSpPr/>
          <p:nvPr/>
        </p:nvSpPr>
        <p:spPr>
          <a:xfrm>
            <a:off x="3224790" y="3581287"/>
            <a:ext cx="238864" cy="2759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E2E92B90-694A-4CAC-AD07-9A2719072F6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9415" y="3625368"/>
            <a:ext cx="303927" cy="204380"/>
          </a:xfrm>
          <a:prstGeom prst="rect">
            <a:avLst/>
          </a:prstGeom>
        </p:spPr>
      </p:pic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704C625D-E116-465C-BF74-ED0709B36635}"/>
              </a:ext>
            </a:extLst>
          </p:cNvPr>
          <p:cNvSpPr/>
          <p:nvPr/>
        </p:nvSpPr>
        <p:spPr>
          <a:xfrm>
            <a:off x="3472861" y="3678271"/>
            <a:ext cx="74973" cy="59780"/>
          </a:xfrm>
          <a:custGeom>
            <a:avLst/>
            <a:gdLst>
              <a:gd name="connsiteX0" fmla="*/ 57642 w 74973"/>
              <a:gd name="connsiteY0" fmla="*/ 2133 h 59780"/>
              <a:gd name="connsiteX1" fmla="*/ 5241 w 74973"/>
              <a:gd name="connsiteY1" fmla="*/ 9993 h 59780"/>
              <a:gd name="connsiteX2" fmla="*/ 0 w 74973"/>
              <a:gd name="connsiteY2" fmla="*/ 17853 h 59780"/>
              <a:gd name="connsiteX3" fmla="*/ 2621 w 74973"/>
              <a:gd name="connsiteY3" fmla="*/ 44054 h 59780"/>
              <a:gd name="connsiteX4" fmla="*/ 20961 w 74973"/>
              <a:gd name="connsiteY4" fmla="*/ 54534 h 59780"/>
              <a:gd name="connsiteX5" fmla="*/ 28821 w 74973"/>
              <a:gd name="connsiteY5" fmla="*/ 59774 h 59780"/>
              <a:gd name="connsiteX6" fmla="*/ 70742 w 74973"/>
              <a:gd name="connsiteY6" fmla="*/ 23094 h 59780"/>
              <a:gd name="connsiteX7" fmla="*/ 57642 w 74973"/>
              <a:gd name="connsiteY7" fmla="*/ 2133 h 5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73" h="59780">
                <a:moveTo>
                  <a:pt x="57642" y="2133"/>
                </a:moveTo>
                <a:cubicBezTo>
                  <a:pt x="46725" y="-51"/>
                  <a:pt x="36531" y="-3696"/>
                  <a:pt x="5241" y="9993"/>
                </a:cubicBezTo>
                <a:cubicBezTo>
                  <a:pt x="2356" y="11255"/>
                  <a:pt x="1747" y="15233"/>
                  <a:pt x="0" y="17853"/>
                </a:cubicBezTo>
                <a:cubicBezTo>
                  <a:pt x="874" y="26587"/>
                  <a:pt x="-530" y="35862"/>
                  <a:pt x="2621" y="44054"/>
                </a:cubicBezTo>
                <a:cubicBezTo>
                  <a:pt x="5638" y="51898"/>
                  <a:pt x="15076" y="51591"/>
                  <a:pt x="20961" y="54534"/>
                </a:cubicBezTo>
                <a:cubicBezTo>
                  <a:pt x="23777" y="55942"/>
                  <a:pt x="26201" y="58027"/>
                  <a:pt x="28821" y="59774"/>
                </a:cubicBezTo>
                <a:cubicBezTo>
                  <a:pt x="77746" y="56896"/>
                  <a:pt x="79849" y="71668"/>
                  <a:pt x="70742" y="23094"/>
                </a:cubicBezTo>
                <a:cubicBezTo>
                  <a:pt x="65018" y="-7437"/>
                  <a:pt x="68559" y="4317"/>
                  <a:pt x="57642" y="2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621F95C-6850-4AD9-9804-17A6D30AB335}"/>
              </a:ext>
            </a:extLst>
          </p:cNvPr>
          <p:cNvSpPr/>
          <p:nvPr/>
        </p:nvSpPr>
        <p:spPr>
          <a:xfrm>
            <a:off x="4792122" y="5203268"/>
            <a:ext cx="238864" cy="2759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D4471D7A-9289-47E8-8976-34C8A2AE3686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46747" y="5247349"/>
            <a:ext cx="303927" cy="20438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24ED3CC3-0713-4034-8DCC-46E53DD9BF3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16400" y="2033815"/>
            <a:ext cx="723900" cy="286101"/>
          </a:xfrm>
          <a:prstGeom prst="rect">
            <a:avLst/>
          </a:prstGeom>
        </p:spPr>
      </p:pic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DBE51D32-62D8-445E-8341-25B85720248C}"/>
              </a:ext>
            </a:extLst>
          </p:cNvPr>
          <p:cNvSpPr/>
          <p:nvPr/>
        </p:nvSpPr>
        <p:spPr>
          <a:xfrm>
            <a:off x="5040193" y="5300252"/>
            <a:ext cx="74973" cy="59780"/>
          </a:xfrm>
          <a:custGeom>
            <a:avLst/>
            <a:gdLst>
              <a:gd name="connsiteX0" fmla="*/ 57642 w 74973"/>
              <a:gd name="connsiteY0" fmla="*/ 2133 h 59780"/>
              <a:gd name="connsiteX1" fmla="*/ 5241 w 74973"/>
              <a:gd name="connsiteY1" fmla="*/ 9993 h 59780"/>
              <a:gd name="connsiteX2" fmla="*/ 0 w 74973"/>
              <a:gd name="connsiteY2" fmla="*/ 17853 h 59780"/>
              <a:gd name="connsiteX3" fmla="*/ 2621 w 74973"/>
              <a:gd name="connsiteY3" fmla="*/ 44054 h 59780"/>
              <a:gd name="connsiteX4" fmla="*/ 20961 w 74973"/>
              <a:gd name="connsiteY4" fmla="*/ 54534 h 59780"/>
              <a:gd name="connsiteX5" fmla="*/ 28821 w 74973"/>
              <a:gd name="connsiteY5" fmla="*/ 59774 h 59780"/>
              <a:gd name="connsiteX6" fmla="*/ 70742 w 74973"/>
              <a:gd name="connsiteY6" fmla="*/ 23094 h 59780"/>
              <a:gd name="connsiteX7" fmla="*/ 57642 w 74973"/>
              <a:gd name="connsiteY7" fmla="*/ 2133 h 5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73" h="59780">
                <a:moveTo>
                  <a:pt x="57642" y="2133"/>
                </a:moveTo>
                <a:cubicBezTo>
                  <a:pt x="46725" y="-51"/>
                  <a:pt x="36531" y="-3696"/>
                  <a:pt x="5241" y="9993"/>
                </a:cubicBezTo>
                <a:cubicBezTo>
                  <a:pt x="2356" y="11255"/>
                  <a:pt x="1747" y="15233"/>
                  <a:pt x="0" y="17853"/>
                </a:cubicBezTo>
                <a:cubicBezTo>
                  <a:pt x="874" y="26587"/>
                  <a:pt x="-530" y="35862"/>
                  <a:pt x="2621" y="44054"/>
                </a:cubicBezTo>
                <a:cubicBezTo>
                  <a:pt x="5638" y="51898"/>
                  <a:pt x="15076" y="51591"/>
                  <a:pt x="20961" y="54534"/>
                </a:cubicBezTo>
                <a:cubicBezTo>
                  <a:pt x="23777" y="55942"/>
                  <a:pt x="26201" y="58027"/>
                  <a:pt x="28821" y="59774"/>
                </a:cubicBezTo>
                <a:cubicBezTo>
                  <a:pt x="77746" y="56896"/>
                  <a:pt x="79849" y="71668"/>
                  <a:pt x="70742" y="23094"/>
                </a:cubicBezTo>
                <a:cubicBezTo>
                  <a:pt x="65018" y="-7437"/>
                  <a:pt x="68559" y="4317"/>
                  <a:pt x="57642" y="2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AD28D5-1266-433D-9279-A0872AF00242}"/>
              </a:ext>
            </a:extLst>
          </p:cNvPr>
          <p:cNvSpPr/>
          <p:nvPr/>
        </p:nvSpPr>
        <p:spPr>
          <a:xfrm>
            <a:off x="4261479" y="2033815"/>
            <a:ext cx="723900" cy="286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838AFBF2-A36C-482A-A0CD-3A87B52968A3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40261" y="3580913"/>
            <a:ext cx="723900" cy="286101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E241F70-D550-4FDE-B47A-EE57E923797D}"/>
              </a:ext>
            </a:extLst>
          </p:cNvPr>
          <p:cNvSpPr/>
          <p:nvPr/>
        </p:nvSpPr>
        <p:spPr>
          <a:xfrm>
            <a:off x="6295811" y="3630466"/>
            <a:ext cx="812800" cy="220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65909ACD-EF4C-4D76-8161-743A301EB851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29542" y="4813755"/>
            <a:ext cx="421132" cy="286101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4583F4B3-B87B-49E1-96DA-CE610F4BF9EC}"/>
              </a:ext>
            </a:extLst>
          </p:cNvPr>
          <p:cNvSpPr/>
          <p:nvPr/>
        </p:nvSpPr>
        <p:spPr>
          <a:xfrm>
            <a:off x="4650192" y="4787418"/>
            <a:ext cx="412836" cy="286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9E95CC-8651-4283-BE4A-DE822AF3E1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AC8A730B-DE59-49D4-B797-F83D78D16BE8}"/>
              </a:ext>
            </a:extLst>
          </p:cNvPr>
          <p:cNvSpPr/>
          <p:nvPr/>
        </p:nvSpPr>
        <p:spPr>
          <a:xfrm>
            <a:off x="164593" y="3867014"/>
            <a:ext cx="3114044" cy="2189589"/>
          </a:xfrm>
          <a:prstGeom prst="cloudCallout">
            <a:avLst>
              <a:gd name="adj1" fmla="val -52515"/>
              <a:gd name="adj2" fmla="val 812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i="1" kern="1200" dirty="0">
                <a:solidFill>
                  <a:schemeClr val="bg1"/>
                </a:solidFill>
                <a:effectLst/>
                <a:ea typeface="+mn-ea"/>
                <a:cs typeface="+mn-cs"/>
              </a:rPr>
              <a:t>I am thinking of a number. 25% of my number is 30. What is the number I am thinking of?</a:t>
            </a:r>
            <a:endParaRPr lang="en-GB" sz="1800" i="1" kern="1200" dirty="0">
              <a:solidFill>
                <a:schemeClr val="bg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6225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  <p:bldP spid="23" grpId="0" animBg="1"/>
      <p:bldP spid="7" grpId="0" animBg="1"/>
      <p:bldP spid="25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9359E7-D48F-49F1-B6EB-7DAD149FA2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74DC184-0239-4591-9A5E-052F24E6DE65}"/>
              </a:ext>
            </a:extLst>
          </p:cNvPr>
          <p:cNvGrpSpPr/>
          <p:nvPr/>
        </p:nvGrpSpPr>
        <p:grpSpPr>
          <a:xfrm>
            <a:off x="2186133" y="2308458"/>
            <a:ext cx="4771735" cy="1314852"/>
            <a:chOff x="2186133" y="1336908"/>
            <a:chExt cx="4771735" cy="131485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453EB5C-4A35-4750-A462-B02A53256A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863"/>
            <a:stretch/>
          </p:blipFill>
          <p:spPr>
            <a:xfrm flipH="1">
              <a:off x="2186133" y="1336908"/>
              <a:ext cx="4771735" cy="1314852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02B81CC-65C4-4C22-943E-4CF0AA6C31C5}"/>
                </a:ext>
              </a:extLst>
            </p:cNvPr>
            <p:cNvSpPr/>
            <p:nvPr/>
          </p:nvSpPr>
          <p:spPr>
            <a:xfrm>
              <a:off x="6000750" y="1474470"/>
              <a:ext cx="365760" cy="32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9C627DE-E8B8-443E-9CB8-CFAB948BE92B}"/>
                </a:ext>
              </a:extLst>
            </p:cNvPr>
            <p:cNvSpPr/>
            <p:nvPr/>
          </p:nvSpPr>
          <p:spPr>
            <a:xfrm>
              <a:off x="4389120" y="1994334"/>
              <a:ext cx="365760" cy="32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CEA3358-6566-411F-A3CD-37235EEB65B1}"/>
              </a:ext>
            </a:extLst>
          </p:cNvPr>
          <p:cNvSpPr txBox="1"/>
          <p:nvPr/>
        </p:nvSpPr>
        <p:spPr>
          <a:xfrm>
            <a:off x="4244443" y="3621558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100%</a:t>
            </a:r>
          </a:p>
        </p:txBody>
      </p:sp>
      <p:sp>
        <p:nvSpPr>
          <p:cNvPr id="12" name="Left Brace 11">
            <a:extLst>
              <a:ext uri="{FF2B5EF4-FFF2-40B4-BE49-F238E27FC236}">
                <a16:creationId xmlns:a16="http://schemas.microsoft.com/office/drawing/2014/main" id="{A1DCA816-2126-4B4A-84CE-B522CCB23B83}"/>
              </a:ext>
            </a:extLst>
          </p:cNvPr>
          <p:cNvSpPr/>
          <p:nvPr/>
        </p:nvSpPr>
        <p:spPr>
          <a:xfrm rot="5400000">
            <a:off x="3877628" y="574357"/>
            <a:ext cx="320040" cy="3194685"/>
          </a:xfrm>
          <a:prstGeom prst="leftBrace">
            <a:avLst>
              <a:gd name="adj1" fmla="val 163953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EB3155-A4DF-4EEC-A814-ACC65A3B3509}"/>
              </a:ext>
            </a:extLst>
          </p:cNvPr>
          <p:cNvSpPr txBox="1"/>
          <p:nvPr/>
        </p:nvSpPr>
        <p:spPr>
          <a:xfrm>
            <a:off x="3687231" y="1642347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75%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78DFAC-B77A-4980-AA17-11E96E8B1D2C}"/>
              </a:ext>
            </a:extLst>
          </p:cNvPr>
          <p:cNvSpPr txBox="1"/>
          <p:nvPr/>
        </p:nvSpPr>
        <p:spPr>
          <a:xfrm>
            <a:off x="3769786" y="242137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90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F3DB08-7AA3-4B93-87AE-FBA07A84036A}"/>
              </a:ext>
            </a:extLst>
          </p:cNvPr>
          <p:cNvSpPr/>
          <p:nvPr/>
        </p:nvSpPr>
        <p:spPr>
          <a:xfrm>
            <a:off x="2459469" y="2381011"/>
            <a:ext cx="1071131" cy="48029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7EE4B96-56FE-4F7C-946F-FE97146CA698}"/>
              </a:ext>
            </a:extLst>
          </p:cNvPr>
          <p:cNvSpPr/>
          <p:nvPr/>
        </p:nvSpPr>
        <p:spPr>
          <a:xfrm>
            <a:off x="3523728" y="2378189"/>
            <a:ext cx="1071131" cy="48029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30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5DD90E0-D369-4C66-92B3-221B214A4472}"/>
              </a:ext>
            </a:extLst>
          </p:cNvPr>
          <p:cNvSpPr/>
          <p:nvPr/>
        </p:nvSpPr>
        <p:spPr>
          <a:xfrm>
            <a:off x="4594860" y="2378189"/>
            <a:ext cx="1040132" cy="48029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30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395DA01-A532-4997-97FC-68566DC2694A}"/>
              </a:ext>
            </a:extLst>
          </p:cNvPr>
          <p:cNvSpPr/>
          <p:nvPr/>
        </p:nvSpPr>
        <p:spPr>
          <a:xfrm>
            <a:off x="5653407" y="2378189"/>
            <a:ext cx="1040132" cy="48029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D1AB92-CAB6-4B10-A7A5-956A904209EF}"/>
              </a:ext>
            </a:extLst>
          </p:cNvPr>
          <p:cNvSpPr txBox="1"/>
          <p:nvPr/>
        </p:nvSpPr>
        <p:spPr>
          <a:xfrm>
            <a:off x="4221583" y="2969646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120</a:t>
            </a:r>
          </a:p>
        </p:txBody>
      </p:sp>
      <p:sp>
        <p:nvSpPr>
          <p:cNvPr id="21" name="Left Brace 20">
            <a:extLst>
              <a:ext uri="{FF2B5EF4-FFF2-40B4-BE49-F238E27FC236}">
                <a16:creationId xmlns:a16="http://schemas.microsoft.com/office/drawing/2014/main" id="{02FA5C99-75E9-47E1-8B93-4032DB56B151}"/>
              </a:ext>
            </a:extLst>
          </p:cNvPr>
          <p:cNvSpPr/>
          <p:nvPr/>
        </p:nvSpPr>
        <p:spPr>
          <a:xfrm rot="5400000">
            <a:off x="3877628" y="574358"/>
            <a:ext cx="320040" cy="3194685"/>
          </a:xfrm>
          <a:prstGeom prst="leftBrace">
            <a:avLst>
              <a:gd name="adj1" fmla="val 163953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4B6C266-D76B-4ED4-ABA4-278C201E3FC6}"/>
              </a:ext>
            </a:extLst>
          </p:cNvPr>
          <p:cNvSpPr txBox="1"/>
          <p:nvPr/>
        </p:nvSpPr>
        <p:spPr>
          <a:xfrm>
            <a:off x="3687231" y="1642348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75%</a:t>
            </a:r>
          </a:p>
        </p:txBody>
      </p:sp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id="{992DA508-4CB8-4BB1-92E8-71EA80FDCDDC}"/>
              </a:ext>
            </a:extLst>
          </p:cNvPr>
          <p:cNvSpPr/>
          <p:nvPr/>
        </p:nvSpPr>
        <p:spPr>
          <a:xfrm>
            <a:off x="674716" y="3920088"/>
            <a:ext cx="3095069" cy="2304670"/>
          </a:xfrm>
          <a:prstGeom prst="cloudCallout">
            <a:avLst>
              <a:gd name="adj1" fmla="val -69024"/>
              <a:gd name="adj2" fmla="val 725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i="1" kern="1200" dirty="0">
                <a:solidFill>
                  <a:schemeClr val="bg1"/>
                </a:solidFill>
                <a:effectLst/>
                <a:ea typeface="+mn-ea"/>
                <a:cs typeface="+mn-cs"/>
              </a:rPr>
              <a:t>I am thinking of a number. 75% of my number is 90. What is the number I am thinking of?</a:t>
            </a:r>
            <a:endParaRPr lang="en-GB" sz="1800" i="1" kern="1200" dirty="0">
              <a:solidFill>
                <a:schemeClr val="bg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779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5C61418-9609-43FD-8278-FD22F0FB96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48561C-5D62-4E19-9C48-C6EA4FC3D9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29882" y="2259871"/>
            <a:ext cx="1527717" cy="2211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1796DEF-A531-4E14-AD41-C586C16A282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86"/>
          <a:stretch/>
        </p:blipFill>
        <p:spPr>
          <a:xfrm>
            <a:off x="2306782" y="2055301"/>
            <a:ext cx="1076498" cy="22118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6C5B0D6-B1BA-461B-89EA-596B4B61AC46}"/>
              </a:ext>
            </a:extLst>
          </p:cNvPr>
          <p:cNvSpPr txBox="1"/>
          <p:nvPr/>
        </p:nvSpPr>
        <p:spPr>
          <a:xfrm>
            <a:off x="2766060" y="2606040"/>
            <a:ext cx="44577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80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B27BE0B-88AC-45C5-9281-AC794E90FA92}"/>
              </a:ext>
            </a:extLst>
          </p:cNvPr>
          <p:cNvGrpSpPr/>
          <p:nvPr/>
        </p:nvGrpSpPr>
        <p:grpSpPr>
          <a:xfrm>
            <a:off x="2186132" y="2479908"/>
            <a:ext cx="4771735" cy="1581552"/>
            <a:chOff x="2186132" y="2479908"/>
            <a:chExt cx="4771735" cy="158155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5775E67-1B28-4917-BB0F-BCB8ADC5B9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86132" y="2479908"/>
              <a:ext cx="4771735" cy="1581552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A07DF03-ECB7-454D-AA18-E102F023285E}"/>
                </a:ext>
              </a:extLst>
            </p:cNvPr>
            <p:cNvSpPr/>
            <p:nvPr/>
          </p:nvSpPr>
          <p:spPr>
            <a:xfrm>
              <a:off x="4354830" y="3143250"/>
              <a:ext cx="422910" cy="3086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8B531B29-7D7A-4F4D-B51D-D626F46EC9B4}"/>
              </a:ext>
            </a:extLst>
          </p:cNvPr>
          <p:cNvSpPr/>
          <p:nvPr/>
        </p:nvSpPr>
        <p:spPr>
          <a:xfrm>
            <a:off x="3495154" y="2545702"/>
            <a:ext cx="1071131" cy="48029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80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B621D54-FB13-4FD3-886E-AE0EF8EA0A07}"/>
              </a:ext>
            </a:extLst>
          </p:cNvPr>
          <p:cNvSpPr/>
          <p:nvPr/>
        </p:nvSpPr>
        <p:spPr>
          <a:xfrm>
            <a:off x="4572001" y="2545702"/>
            <a:ext cx="1071131" cy="48029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80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1322548-418C-4A4C-882A-E2638F75A6D3}"/>
              </a:ext>
            </a:extLst>
          </p:cNvPr>
          <p:cNvSpPr/>
          <p:nvPr/>
        </p:nvSpPr>
        <p:spPr>
          <a:xfrm>
            <a:off x="5648849" y="2545702"/>
            <a:ext cx="1037702" cy="48029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80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E9A6DA-DC31-44D1-A4E2-3E809C64D0BC}"/>
              </a:ext>
            </a:extLst>
          </p:cNvPr>
          <p:cNvSpPr txBox="1"/>
          <p:nvPr/>
        </p:nvSpPr>
        <p:spPr>
          <a:xfrm>
            <a:off x="2766060" y="2606040"/>
            <a:ext cx="44577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80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A90AF3B-5CC2-4C10-A54D-22927E2C6081}"/>
              </a:ext>
            </a:extLst>
          </p:cNvPr>
          <p:cNvSpPr txBox="1"/>
          <p:nvPr/>
        </p:nvSpPr>
        <p:spPr>
          <a:xfrm>
            <a:off x="4251960" y="3127891"/>
            <a:ext cx="67437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320</a:t>
            </a:r>
          </a:p>
        </p:txBody>
      </p:sp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id="{42712A37-3FC6-431E-B223-BC7365FB435B}"/>
              </a:ext>
            </a:extLst>
          </p:cNvPr>
          <p:cNvSpPr/>
          <p:nvPr/>
        </p:nvSpPr>
        <p:spPr>
          <a:xfrm>
            <a:off x="270191" y="4114628"/>
            <a:ext cx="3719381" cy="2293185"/>
          </a:xfrm>
          <a:prstGeom prst="cloudCallout">
            <a:avLst>
              <a:gd name="adj1" fmla="val -53872"/>
              <a:gd name="adj2" fmla="val 623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800"/>
              <a:t>I am thinking of a number. 25% of my number is 80. What is the number I am</a:t>
            </a:r>
          </a:p>
          <a:p>
            <a:r>
              <a:rPr lang="en-GB" sz="1800"/>
              <a:t>thinking of?</a:t>
            </a:r>
            <a:endParaRPr lang="en-GB" sz="1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1789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5C61418-9609-43FD-8278-FD22F0FB96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473E9979-D26F-4580-8714-81669EE3C7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976103"/>
              </p:ext>
            </p:extLst>
          </p:nvPr>
        </p:nvGraphicFramePr>
        <p:xfrm>
          <a:off x="762599" y="2889000"/>
          <a:ext cx="7649881" cy="10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42610">
                  <a:extLst>
                    <a:ext uri="{9D8B030D-6E8A-4147-A177-3AD203B41FA5}">
                      <a16:colId xmlns:a16="http://schemas.microsoft.com/office/drawing/2014/main" val="3292222277"/>
                    </a:ext>
                  </a:extLst>
                </a:gridCol>
                <a:gridCol w="5307271">
                  <a:extLst>
                    <a:ext uri="{9D8B030D-6E8A-4147-A177-3AD203B41FA5}">
                      <a16:colId xmlns:a16="http://schemas.microsoft.com/office/drawing/2014/main" val="4145505021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75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0256034"/>
                  </a:ext>
                </a:extLst>
              </a:tr>
              <a:tr h="540000">
                <a:tc gridSpan="2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9584207"/>
                  </a:ext>
                </a:extLst>
              </a:tr>
            </a:tbl>
          </a:graphicData>
        </a:graphic>
      </p:graphicFrame>
      <p:sp>
        <p:nvSpPr>
          <p:cNvPr id="6" name="Left Brace 5">
            <a:extLst>
              <a:ext uri="{FF2B5EF4-FFF2-40B4-BE49-F238E27FC236}">
                <a16:creationId xmlns:a16="http://schemas.microsoft.com/office/drawing/2014/main" id="{BC05B6E6-A5C5-4452-B79B-A784C98720AE}"/>
              </a:ext>
            </a:extLst>
          </p:cNvPr>
          <p:cNvSpPr/>
          <p:nvPr/>
        </p:nvSpPr>
        <p:spPr>
          <a:xfrm rot="5400000">
            <a:off x="1778779" y="1517759"/>
            <a:ext cx="297912" cy="2330272"/>
          </a:xfrm>
          <a:prstGeom prst="leftBrace">
            <a:avLst>
              <a:gd name="adj1" fmla="val 163953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920784-6F34-4279-8900-7366825BBE3C}"/>
              </a:ext>
            </a:extLst>
          </p:cNvPr>
          <p:cNvSpPr txBox="1"/>
          <p:nvPr/>
        </p:nvSpPr>
        <p:spPr>
          <a:xfrm>
            <a:off x="1635828" y="2140327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30%</a:t>
            </a:r>
          </a:p>
        </p:txBody>
      </p:sp>
      <p:sp>
        <p:nvSpPr>
          <p:cNvPr id="9" name="Left Brace 8">
            <a:extLst>
              <a:ext uri="{FF2B5EF4-FFF2-40B4-BE49-F238E27FC236}">
                <a16:creationId xmlns:a16="http://schemas.microsoft.com/office/drawing/2014/main" id="{FE45E22A-9F5A-4F62-9B92-0B4E0E1E2D22}"/>
              </a:ext>
            </a:extLst>
          </p:cNvPr>
          <p:cNvSpPr/>
          <p:nvPr/>
        </p:nvSpPr>
        <p:spPr>
          <a:xfrm rot="16200000" flipV="1">
            <a:off x="4430348" y="381258"/>
            <a:ext cx="297912" cy="7633411"/>
          </a:xfrm>
          <a:prstGeom prst="leftBrace">
            <a:avLst>
              <a:gd name="adj1" fmla="val 163953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FAB035-4F58-4E87-878F-CE3484E13691}"/>
              </a:ext>
            </a:extLst>
          </p:cNvPr>
          <p:cNvSpPr txBox="1"/>
          <p:nvPr/>
        </p:nvSpPr>
        <p:spPr>
          <a:xfrm>
            <a:off x="4257636" y="4460097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100%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E0C00BA-F7F8-4776-9D6B-5B9D583E47B9}"/>
              </a:ext>
            </a:extLst>
          </p:cNvPr>
          <p:cNvSpPr/>
          <p:nvPr/>
        </p:nvSpPr>
        <p:spPr>
          <a:xfrm>
            <a:off x="762599" y="2884595"/>
            <a:ext cx="757591" cy="53135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25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7416DFE-8493-477F-BDD0-6F350C43BF9F}"/>
              </a:ext>
            </a:extLst>
          </p:cNvPr>
          <p:cNvSpPr/>
          <p:nvPr/>
        </p:nvSpPr>
        <p:spPr>
          <a:xfrm>
            <a:off x="1520190" y="2884595"/>
            <a:ext cx="815090" cy="53135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25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5B488B1-4E5C-46BF-898D-C4AE3D84ACD3}"/>
              </a:ext>
            </a:extLst>
          </p:cNvPr>
          <p:cNvSpPr/>
          <p:nvPr/>
        </p:nvSpPr>
        <p:spPr>
          <a:xfrm>
            <a:off x="2335280" y="2884595"/>
            <a:ext cx="757591" cy="53135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25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72B62F7-F451-4DD5-8A87-AC2F2BF41702}"/>
              </a:ext>
            </a:extLst>
          </p:cNvPr>
          <p:cNvSpPr/>
          <p:nvPr/>
        </p:nvSpPr>
        <p:spPr>
          <a:xfrm>
            <a:off x="3092871" y="2884595"/>
            <a:ext cx="757591" cy="53135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25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5034CB4-2651-421C-B192-16C69B5878F2}"/>
              </a:ext>
            </a:extLst>
          </p:cNvPr>
          <p:cNvSpPr/>
          <p:nvPr/>
        </p:nvSpPr>
        <p:spPr>
          <a:xfrm>
            <a:off x="3850462" y="2884595"/>
            <a:ext cx="757591" cy="53135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25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CCF46AF-7DF2-404C-B7DF-75D3EBB7FED6}"/>
              </a:ext>
            </a:extLst>
          </p:cNvPr>
          <p:cNvSpPr/>
          <p:nvPr/>
        </p:nvSpPr>
        <p:spPr>
          <a:xfrm>
            <a:off x="4608053" y="2884595"/>
            <a:ext cx="757591" cy="53135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25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105685A-BEE3-4881-A61F-A24805B9B299}"/>
              </a:ext>
            </a:extLst>
          </p:cNvPr>
          <p:cNvSpPr/>
          <p:nvPr/>
        </p:nvSpPr>
        <p:spPr>
          <a:xfrm>
            <a:off x="5365644" y="2884595"/>
            <a:ext cx="757591" cy="53135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25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8D97603-179F-4B7A-BCE8-2A290D4AA9A9}"/>
              </a:ext>
            </a:extLst>
          </p:cNvPr>
          <p:cNvSpPr/>
          <p:nvPr/>
        </p:nvSpPr>
        <p:spPr>
          <a:xfrm>
            <a:off x="6123235" y="2884595"/>
            <a:ext cx="757591" cy="53135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25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C1D575-08DD-4D13-A853-3FDFEF0CCC0D}"/>
              </a:ext>
            </a:extLst>
          </p:cNvPr>
          <p:cNvSpPr/>
          <p:nvPr/>
        </p:nvSpPr>
        <p:spPr>
          <a:xfrm>
            <a:off x="6880826" y="2884595"/>
            <a:ext cx="757591" cy="53135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25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7D18671-70C7-44A1-ACBF-EB01357D6021}"/>
              </a:ext>
            </a:extLst>
          </p:cNvPr>
          <p:cNvSpPr/>
          <p:nvPr/>
        </p:nvSpPr>
        <p:spPr>
          <a:xfrm>
            <a:off x="7638417" y="2884595"/>
            <a:ext cx="757591" cy="53135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57AE311-A733-48D5-ACB1-757E53DB1122}"/>
              </a:ext>
            </a:extLst>
          </p:cNvPr>
          <p:cNvSpPr txBox="1"/>
          <p:nvPr/>
        </p:nvSpPr>
        <p:spPr>
          <a:xfrm>
            <a:off x="4340191" y="3515770"/>
            <a:ext cx="53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250</a:t>
            </a:r>
          </a:p>
        </p:txBody>
      </p:sp>
      <p:sp>
        <p:nvSpPr>
          <p:cNvPr id="12" name="Thought Bubble: Cloud 11">
            <a:extLst>
              <a:ext uri="{FF2B5EF4-FFF2-40B4-BE49-F238E27FC236}">
                <a16:creationId xmlns:a16="http://schemas.microsoft.com/office/drawing/2014/main" id="{96925CC2-00EF-41BA-8165-C56EF72A1EB4}"/>
              </a:ext>
            </a:extLst>
          </p:cNvPr>
          <p:cNvSpPr/>
          <p:nvPr/>
        </p:nvSpPr>
        <p:spPr>
          <a:xfrm>
            <a:off x="270192" y="4346920"/>
            <a:ext cx="3267092" cy="2060893"/>
          </a:xfrm>
          <a:prstGeom prst="cloudCallout">
            <a:avLst>
              <a:gd name="adj1" fmla="val -53872"/>
              <a:gd name="adj2" fmla="val 623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800"/>
              <a:t>I am thinking of a number. 30% of my number is 75. What is the number I am</a:t>
            </a:r>
          </a:p>
          <a:p>
            <a:r>
              <a:rPr lang="en-GB" sz="1800"/>
              <a:t>thinking of?</a:t>
            </a:r>
            <a:endParaRPr lang="en-GB" sz="1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458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7|20.5|9.1|18.5|4.6|2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9.4|15.8|11.8|2.8|10.8|4.4|2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1.1|48.6|2.6|11.9|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0.3|19|15.2|14.9|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4|22|2.4|15|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1.2|39.4|9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9.1|9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3.9|19.7|17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D54778C-1F19-4F3F-ABC2-3B1194BCB33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9D2B820-2323-4146-9E50-AF6CB37B9309}"/>
</file>

<file path=customXml/itemProps3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382</Words>
  <Application>Microsoft Office PowerPoint</Application>
  <PresentationFormat>On-screen Show (4:3)</PresentationFormat>
  <Paragraphs>86</Paragraphs>
  <Slides>11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Calibri</vt:lpstr>
      <vt:lpstr>Calibri Light</vt:lpstr>
      <vt:lpstr>Myriad Pro</vt:lpstr>
      <vt:lpstr>Myriad Pro Semibold</vt:lpstr>
      <vt:lpstr>Open Sans</vt:lpstr>
      <vt:lpstr>Office Theme</vt:lpstr>
      <vt:lpstr>Custom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2020-08-28T13:25:17Z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