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31"/>
  </p:notesMasterIdLst>
  <p:handoutMasterIdLst>
    <p:handoutMasterId r:id="rId32"/>
  </p:handoutMasterIdLst>
  <p:sldIdLst>
    <p:sldId id="256" r:id="rId6"/>
    <p:sldId id="372" r:id="rId7"/>
    <p:sldId id="373" r:id="rId8"/>
    <p:sldId id="368" r:id="rId9"/>
    <p:sldId id="370" r:id="rId10"/>
    <p:sldId id="355" r:id="rId11"/>
    <p:sldId id="369" r:id="rId12"/>
    <p:sldId id="353" r:id="rId13"/>
    <p:sldId id="354" r:id="rId14"/>
    <p:sldId id="356" r:id="rId15"/>
    <p:sldId id="285" r:id="rId16"/>
    <p:sldId id="286" r:id="rId17"/>
    <p:sldId id="360" r:id="rId18"/>
    <p:sldId id="361" r:id="rId19"/>
    <p:sldId id="363" r:id="rId20"/>
    <p:sldId id="364" r:id="rId21"/>
    <p:sldId id="365" r:id="rId22"/>
    <p:sldId id="357" r:id="rId23"/>
    <p:sldId id="375" r:id="rId24"/>
    <p:sldId id="367" r:id="rId25"/>
    <p:sldId id="358" r:id="rId26"/>
    <p:sldId id="362" r:id="rId27"/>
    <p:sldId id="359" r:id="rId28"/>
    <p:sldId id="371" r:id="rId29"/>
    <p:sldId id="37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FF0909"/>
    <a:srgbClr val="F26C5F"/>
    <a:srgbClr val="3875A1"/>
    <a:srgbClr val="E6E6E6"/>
    <a:srgbClr val="387538"/>
    <a:srgbClr val="3E678B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2AAE50-03A5-43EC-93D1-8BC88CB547FE}" v="1" dt="2020-08-27T15:48:57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529" autoAdjust="0"/>
  </p:normalViewPr>
  <p:slideViewPr>
    <p:cSldViewPr snapToGrid="0">
      <p:cViewPr varScale="1">
        <p:scale>
          <a:sx n="61" d="100"/>
          <a:sy n="61" d="100"/>
        </p:scale>
        <p:origin x="16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8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C919D64-B34F-4044-BB52-CCBA3CE741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5A7C4E-A430-407D-A71B-A05F3D0E5E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909D5-BF4E-49F9-BB89-E6F6A37B8A9A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7C65B6-2950-4AFD-8134-6385691217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0129E-7BF5-4558-B199-DEB5E78A99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6601A-BCE5-4D49-82F9-876730AD2E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161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390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9022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baseline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Pause the video now and think about what you might draw to help you.  Did you draw a bar model or a number line or a ratio chart? </a:t>
                </a:r>
              </a:p>
              <a:p>
                <a:r>
                  <a:rPr lang="en-GB" dirty="0"/>
                  <a:t>So I know that 50% is the same as </a:t>
                </a:r>
                <a:r>
                  <a:rPr lang="en-GB" b="0" i="0">
                    <a:latin typeface="Cambria Math" panose="02040503050406030204" pitchFamily="18" charset="0"/>
                  </a:rPr>
                  <a:t>1/2   </a:t>
                </a:r>
                <a:r>
                  <a:rPr lang="en-GB" dirty="0"/>
                  <a:t>so if I double</a:t>
                </a:r>
                <a:r>
                  <a:rPr lang="en-GB" baseline="0" dirty="0"/>
                  <a:t> £30 that will be the original price. I add another £30 onto the £30 so the original price was £60.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aseline="0" dirty="0"/>
                  <a:t>If you know the sale price 50% off sales are much easier to work out the original price When you find 50% of £60 and 50% off £60 you get the same answer  - Representing the maths in a bar chart  is really helpful to understand why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aseline="0" dirty="0"/>
                  <a:t>Remember this only works for 50%. 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117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8118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0961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7342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34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2819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2760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2411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127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76123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853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35142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32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861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695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4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931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504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645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1304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990501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493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01688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378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14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A99CD-DE3D-41CB-88EC-88C48010FB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7CB8F6-3134-4483-83E4-3AB7A8D012F9}"/>
              </a:ext>
            </a:extLst>
          </p:cNvPr>
          <p:cNvGrpSpPr/>
          <p:nvPr/>
        </p:nvGrpSpPr>
        <p:grpSpPr>
          <a:xfrm>
            <a:off x="1141526" y="821847"/>
            <a:ext cx="3408022" cy="1198941"/>
            <a:chOff x="1141526" y="821847"/>
            <a:chExt cx="3408022" cy="11989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597C9CC-DC69-4F07-A337-041A88F88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316"/>
            <a:stretch/>
          </p:blipFill>
          <p:spPr>
            <a:xfrm>
              <a:off x="1141526" y="821847"/>
              <a:ext cx="3408022" cy="119894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301F33-3259-4B24-A288-7D6B5FC33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7160" y="1528586"/>
              <a:ext cx="238125" cy="32385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B6EABF2-31A6-4AB6-961E-01669C31E03E}"/>
              </a:ext>
            </a:extLst>
          </p:cNvPr>
          <p:cNvSpPr txBox="1"/>
          <p:nvPr/>
        </p:nvSpPr>
        <p:spPr>
          <a:xfrm>
            <a:off x="1709737" y="1502250"/>
            <a:ext cx="581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117D7-FB81-4151-B9D3-4984E0A02C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070" y="902342"/>
            <a:ext cx="913663" cy="3238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884A23-83BB-43AD-AE86-FDAE6C0B00AF}"/>
              </a:ext>
            </a:extLst>
          </p:cNvPr>
          <p:cNvSpPr txBox="1"/>
          <p:nvPr/>
        </p:nvSpPr>
        <p:spPr>
          <a:xfrm>
            <a:off x="4978400" y="1253067"/>
            <a:ext cx="294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coat has 10% off in a sale. The price is now £45.</a:t>
            </a:r>
          </a:p>
          <a:p>
            <a:r>
              <a:rPr lang="en-GB" dirty="0"/>
              <a:t>What was the original price? </a:t>
            </a:r>
          </a:p>
        </p:txBody>
      </p:sp>
      <p:pic>
        <p:nvPicPr>
          <p:cNvPr id="17" name="Picture 16" descr="A picture containing object  Description automatically generated">
            <a:extLst>
              <a:ext uri="{FF2B5EF4-FFF2-40B4-BE49-F238E27FC236}">
                <a16:creationId xmlns:a16="http://schemas.microsoft.com/office/drawing/2014/main" id="{055B05F4-C7EF-4DD3-BB48-A4C1E1C0AA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6"/>
          <a:stretch/>
        </p:blipFill>
        <p:spPr>
          <a:xfrm>
            <a:off x="-50584" y="1421317"/>
            <a:ext cx="2051274" cy="228893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DF91D74-149C-43FC-982A-8A3B55691056}"/>
              </a:ext>
            </a:extLst>
          </p:cNvPr>
          <p:cNvSpPr txBox="1"/>
          <p:nvPr/>
        </p:nvSpPr>
        <p:spPr>
          <a:xfrm>
            <a:off x="2845537" y="2343571"/>
            <a:ext cx="345493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2"/>
                </a:solidFill>
              </a:rPr>
              <a:t>Solution 3 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/>
              <a:t>£45 = 90% of £?</a:t>
            </a:r>
          </a:p>
          <a:p>
            <a:r>
              <a:rPr lang="en-GB" dirty="0"/>
              <a:t>So 10% of £? = £45 ÷ 9 = £5</a:t>
            </a:r>
          </a:p>
          <a:p>
            <a:r>
              <a:rPr lang="en-GB" dirty="0"/>
              <a:t>So 100% of £? = £5 x 10 = £50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546596-951A-463C-A632-CB1E0628AB6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510" y="4309718"/>
            <a:ext cx="2722453" cy="21022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1CA94D-64A7-4B76-B0D7-D5D60FA739BF}"/>
              </a:ext>
            </a:extLst>
          </p:cNvPr>
          <p:cNvSpPr txBox="1"/>
          <p:nvPr/>
        </p:nvSpPr>
        <p:spPr>
          <a:xfrm>
            <a:off x="3070963" y="3810802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original price was £50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015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6FEB7-62C5-4C76-A388-E0C1DDD516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9C558C-B085-4640-BB54-67DB8FFCD7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90"/>
          <a:stretch/>
        </p:blipFill>
        <p:spPr>
          <a:xfrm>
            <a:off x="411708" y="2083347"/>
            <a:ext cx="3408022" cy="19919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CDD92E-4F49-43FD-94D2-CD4C3F74192F}"/>
              </a:ext>
            </a:extLst>
          </p:cNvPr>
          <p:cNvSpPr txBox="1"/>
          <p:nvPr/>
        </p:nvSpPr>
        <p:spPr>
          <a:xfrm>
            <a:off x="4978400" y="1253067"/>
            <a:ext cx="294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coat has 50% off in a sale. The price is now £30.</a:t>
            </a:r>
          </a:p>
          <a:p>
            <a:r>
              <a:rPr lang="en-GB" dirty="0"/>
              <a:t>What was the original price?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C4A838-F1EB-4EC7-A537-4211E61C34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0386" y="2874665"/>
            <a:ext cx="1038325" cy="8702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127DB01-666C-4310-BDC8-2F22B1AD9E18}"/>
              </a:ext>
            </a:extLst>
          </p:cNvPr>
          <p:cNvSpPr/>
          <p:nvPr/>
        </p:nvSpPr>
        <p:spPr>
          <a:xfrm>
            <a:off x="4748431" y="3186220"/>
            <a:ext cx="241258" cy="2004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D75614-7DC3-42EF-A2F2-D9CEB3E6E5FC}"/>
              </a:ext>
            </a:extLst>
          </p:cNvPr>
          <p:cNvSpPr txBox="1"/>
          <p:nvPr/>
        </p:nvSpPr>
        <p:spPr>
          <a:xfrm>
            <a:off x="4789111" y="3340083"/>
            <a:ext cx="53057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EE3B3D-2031-4783-9A54-7790CD17EB0B}"/>
              </a:ext>
            </a:extLst>
          </p:cNvPr>
          <p:cNvGrpSpPr/>
          <p:nvPr/>
        </p:nvGrpSpPr>
        <p:grpSpPr>
          <a:xfrm>
            <a:off x="3923389" y="1793686"/>
            <a:ext cx="1891342" cy="1159933"/>
            <a:chOff x="2364570" y="2949440"/>
            <a:chExt cx="4414860" cy="3050778"/>
          </a:xfrm>
        </p:grpSpPr>
        <p:pic>
          <p:nvPicPr>
            <p:cNvPr id="7" name="Picture 6" descr="A picture containing object  Description automatically generated">
              <a:extLst>
                <a:ext uri="{FF2B5EF4-FFF2-40B4-BE49-F238E27FC236}">
                  <a16:creationId xmlns:a16="http://schemas.microsoft.com/office/drawing/2014/main" id="{A5EB9CAD-2DB1-47D1-9F1B-8B41134655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00" b="-50746"/>
            <a:stretch/>
          </p:blipFill>
          <p:spPr>
            <a:xfrm>
              <a:off x="2364570" y="2949440"/>
              <a:ext cx="4414860" cy="479559"/>
            </a:xfrm>
            <a:prstGeom prst="rect">
              <a:avLst/>
            </a:prstGeom>
          </p:spPr>
        </p:pic>
        <p:pic>
          <p:nvPicPr>
            <p:cNvPr id="8" name="Picture 7" descr="A picture containing object  Description automatically generated">
              <a:extLst>
                <a:ext uri="{FF2B5EF4-FFF2-40B4-BE49-F238E27FC236}">
                  <a16:creationId xmlns:a16="http://schemas.microsoft.com/office/drawing/2014/main" id="{E23CA794-A8C4-48DE-9641-A1E163D7C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895"/>
            <a:stretch/>
          </p:blipFill>
          <p:spPr>
            <a:xfrm>
              <a:off x="2543178" y="3711287"/>
              <a:ext cx="1870778" cy="2288931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2517CC85-73F5-4076-9D30-A3DEBEE9C6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16"/>
          <a:stretch/>
        </p:blipFill>
        <p:spPr>
          <a:xfrm>
            <a:off x="1141526" y="821847"/>
            <a:ext cx="3408022" cy="1198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444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ABF784-D283-4AD8-9A34-0AC9926A8D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CECBDD-C0EB-43F9-8D19-6221E88B7045}"/>
              </a:ext>
            </a:extLst>
          </p:cNvPr>
          <p:cNvSpPr txBox="1"/>
          <p:nvPr/>
        </p:nvSpPr>
        <p:spPr>
          <a:xfrm>
            <a:off x="1264356" y="1253067"/>
            <a:ext cx="294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coat has 50% off in a sale. The price is now £30.</a:t>
            </a:r>
          </a:p>
          <a:p>
            <a:r>
              <a:rPr lang="en-GB" dirty="0"/>
              <a:t>What was the original price?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A59BFE-8F45-4066-9DEA-3EB0328CECBD}"/>
              </a:ext>
            </a:extLst>
          </p:cNvPr>
          <p:cNvGrpSpPr/>
          <p:nvPr/>
        </p:nvGrpSpPr>
        <p:grpSpPr>
          <a:xfrm>
            <a:off x="5672214" y="378222"/>
            <a:ext cx="4414860" cy="3050778"/>
            <a:chOff x="2364570" y="2949440"/>
            <a:chExt cx="4414860" cy="3050778"/>
          </a:xfrm>
        </p:grpSpPr>
        <p:pic>
          <p:nvPicPr>
            <p:cNvPr id="6" name="Picture 5" descr="A picture containing object  Description automatically generated">
              <a:extLst>
                <a:ext uri="{FF2B5EF4-FFF2-40B4-BE49-F238E27FC236}">
                  <a16:creationId xmlns:a16="http://schemas.microsoft.com/office/drawing/2014/main" id="{D1C793F5-133C-488A-8CE2-FD643E6FC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000" b="-50746"/>
            <a:stretch/>
          </p:blipFill>
          <p:spPr>
            <a:xfrm>
              <a:off x="2364570" y="2949440"/>
              <a:ext cx="4414860" cy="479559"/>
            </a:xfrm>
            <a:prstGeom prst="rect">
              <a:avLst/>
            </a:prstGeom>
          </p:spPr>
        </p:pic>
        <p:pic>
          <p:nvPicPr>
            <p:cNvPr id="7" name="Picture 6" descr="A picture containing object  Description automatically generated">
              <a:extLst>
                <a:ext uri="{FF2B5EF4-FFF2-40B4-BE49-F238E27FC236}">
                  <a16:creationId xmlns:a16="http://schemas.microsoft.com/office/drawing/2014/main" id="{2F50707E-4068-4F73-9897-6126FD3D1B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895"/>
            <a:stretch/>
          </p:blipFill>
          <p:spPr>
            <a:xfrm>
              <a:off x="2543178" y="3711287"/>
              <a:ext cx="1870778" cy="2288931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86A0331E-A3E6-457F-AC99-F4A9FA104220}"/>
              </a:ext>
            </a:extLst>
          </p:cNvPr>
          <p:cNvSpPr/>
          <p:nvPr/>
        </p:nvSpPr>
        <p:spPr>
          <a:xfrm>
            <a:off x="886179" y="2943396"/>
            <a:ext cx="3674531" cy="642691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D550B27-AF8E-4F33-85EC-42255274DCF2}"/>
              </a:ext>
            </a:extLst>
          </p:cNvPr>
          <p:cNvGrpSpPr/>
          <p:nvPr/>
        </p:nvGrpSpPr>
        <p:grpSpPr>
          <a:xfrm>
            <a:off x="886179" y="3599559"/>
            <a:ext cx="1828800" cy="630000"/>
            <a:chOff x="886179" y="3599603"/>
            <a:chExt cx="1828800" cy="630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353488-B09E-4CB9-BF06-EA8465E0C498}"/>
                </a:ext>
              </a:extLst>
            </p:cNvPr>
            <p:cNvSpPr/>
            <p:nvPr/>
          </p:nvSpPr>
          <p:spPr>
            <a:xfrm>
              <a:off x="886179" y="3599603"/>
              <a:ext cx="1828800" cy="63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B00A412-4F2D-465D-B074-713E40A7287A}"/>
                </a:ext>
              </a:extLst>
            </p:cNvPr>
            <p:cNvSpPr txBox="1"/>
            <p:nvPr/>
          </p:nvSpPr>
          <p:spPr>
            <a:xfrm>
              <a:off x="1569155" y="3729937"/>
              <a:ext cx="112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£30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17F2CE2-40CE-4338-B753-B1EEB0DBFA7B}"/>
              </a:ext>
            </a:extLst>
          </p:cNvPr>
          <p:cNvGrpSpPr/>
          <p:nvPr/>
        </p:nvGrpSpPr>
        <p:grpSpPr>
          <a:xfrm>
            <a:off x="2723443" y="3598155"/>
            <a:ext cx="1828800" cy="630000"/>
            <a:chOff x="886179" y="3599603"/>
            <a:chExt cx="1828800" cy="630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C34F4B2-B29C-477C-887B-3E1416ADA35A}"/>
                </a:ext>
              </a:extLst>
            </p:cNvPr>
            <p:cNvSpPr/>
            <p:nvPr/>
          </p:nvSpPr>
          <p:spPr>
            <a:xfrm>
              <a:off x="886179" y="3599603"/>
              <a:ext cx="1828800" cy="63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0DD55C8-5D17-4C72-B05F-D73AFDB4140D}"/>
                </a:ext>
              </a:extLst>
            </p:cNvPr>
            <p:cNvSpPr txBox="1"/>
            <p:nvPr/>
          </p:nvSpPr>
          <p:spPr>
            <a:xfrm>
              <a:off x="1569155" y="3729937"/>
              <a:ext cx="112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£30</a:t>
              </a:r>
            </a:p>
          </p:txBody>
        </p:sp>
      </p:grpSp>
      <p:sp>
        <p:nvSpPr>
          <p:cNvPr id="18" name="Left Brace 17">
            <a:extLst>
              <a:ext uri="{FF2B5EF4-FFF2-40B4-BE49-F238E27FC236}">
                <a16:creationId xmlns:a16="http://schemas.microsoft.com/office/drawing/2014/main" id="{61B41E1B-2DDB-4235-AEC5-2B7876A20706}"/>
              </a:ext>
            </a:extLst>
          </p:cNvPr>
          <p:cNvSpPr/>
          <p:nvPr/>
        </p:nvSpPr>
        <p:spPr>
          <a:xfrm rot="5400000">
            <a:off x="2536027" y="937066"/>
            <a:ext cx="377656" cy="36547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C05C5B-3086-4ED4-9D49-CA944CD098BA}"/>
              </a:ext>
            </a:extLst>
          </p:cNvPr>
          <p:cNvSpPr txBox="1"/>
          <p:nvPr/>
        </p:nvSpPr>
        <p:spPr>
          <a:xfrm>
            <a:off x="2432755" y="2206292"/>
            <a:ext cx="112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£60</a:t>
            </a:r>
          </a:p>
        </p:txBody>
      </p:sp>
      <p:graphicFrame>
        <p:nvGraphicFramePr>
          <p:cNvPr id="21" name="Table 5">
            <a:extLst>
              <a:ext uri="{FF2B5EF4-FFF2-40B4-BE49-F238E27FC236}">
                <a16:creationId xmlns:a16="http://schemas.microsoft.com/office/drawing/2014/main" id="{37DEA86F-445E-4D6E-8BB8-32574AF7E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863304"/>
              </p:ext>
            </p:extLst>
          </p:nvPr>
        </p:nvGraphicFramePr>
        <p:xfrm>
          <a:off x="781753" y="4781973"/>
          <a:ext cx="3770490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£60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50%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£30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7231CA7B-C99A-4CCF-8681-2C16966E5C98}"/>
              </a:ext>
            </a:extLst>
          </p:cNvPr>
          <p:cNvSpPr/>
          <p:nvPr/>
        </p:nvSpPr>
        <p:spPr>
          <a:xfrm>
            <a:off x="2949220" y="4830862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67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8CEBDD2-64E3-45DE-A94A-A5173F4888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FBA569-9B6E-49B3-A41E-216DBCD06186}"/>
              </a:ext>
            </a:extLst>
          </p:cNvPr>
          <p:cNvSpPr txBox="1"/>
          <p:nvPr/>
        </p:nvSpPr>
        <p:spPr>
          <a:xfrm>
            <a:off x="383822" y="1027289"/>
            <a:ext cx="7382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farmer sells 25% of her sheep. </a:t>
            </a:r>
          </a:p>
          <a:p>
            <a:r>
              <a:rPr lang="en-GB" sz="2400" dirty="0"/>
              <a:t>She has 600 sheep left.</a:t>
            </a:r>
          </a:p>
          <a:p>
            <a:r>
              <a:rPr lang="en-GB" sz="2400" dirty="0"/>
              <a:t>How many did she have to start with? </a:t>
            </a:r>
          </a:p>
        </p:txBody>
      </p:sp>
      <p:pic>
        <p:nvPicPr>
          <p:cNvPr id="4102" name="Picture 6" descr="transparent background transparent sheep clipart - Clip Art Library">
            <a:extLst>
              <a:ext uri="{FF2B5EF4-FFF2-40B4-BE49-F238E27FC236}">
                <a16:creationId xmlns:a16="http://schemas.microsoft.com/office/drawing/2014/main" id="{26186555-FC03-4FA3-8DE9-AB010F994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109" y="745067"/>
            <a:ext cx="1670127" cy="208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3CB376-F065-43D1-8FC0-2F5472A130ED}"/>
              </a:ext>
            </a:extLst>
          </p:cNvPr>
          <p:cNvSpPr/>
          <p:nvPr/>
        </p:nvSpPr>
        <p:spPr>
          <a:xfrm>
            <a:off x="778934" y="3180643"/>
            <a:ext cx="5813777" cy="10724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B5522F-65B3-4D10-9706-A2445BBAA7B2}"/>
              </a:ext>
            </a:extLst>
          </p:cNvPr>
          <p:cNvSpPr/>
          <p:nvPr/>
        </p:nvSpPr>
        <p:spPr>
          <a:xfrm>
            <a:off x="778934" y="4288892"/>
            <a:ext cx="1444975" cy="107244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690C2C-7408-4AD5-A8B4-DC4388236F75}"/>
              </a:ext>
            </a:extLst>
          </p:cNvPr>
          <p:cNvSpPr/>
          <p:nvPr/>
        </p:nvSpPr>
        <p:spPr>
          <a:xfrm>
            <a:off x="2235201" y="4288892"/>
            <a:ext cx="1444975" cy="107244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5A866-585A-4BD0-AF86-1F42428CA284}"/>
              </a:ext>
            </a:extLst>
          </p:cNvPr>
          <p:cNvSpPr/>
          <p:nvPr/>
        </p:nvSpPr>
        <p:spPr>
          <a:xfrm>
            <a:off x="3691468" y="4288892"/>
            <a:ext cx="1444975" cy="107244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B94FEA-AA6C-403F-A307-950F279789FB}"/>
              </a:ext>
            </a:extLst>
          </p:cNvPr>
          <p:cNvSpPr/>
          <p:nvPr/>
        </p:nvSpPr>
        <p:spPr>
          <a:xfrm>
            <a:off x="5147736" y="4288892"/>
            <a:ext cx="1444975" cy="107244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9517A07F-090B-49CE-8456-F9C6890B4D5F}"/>
              </a:ext>
            </a:extLst>
          </p:cNvPr>
          <p:cNvSpPr/>
          <p:nvPr/>
        </p:nvSpPr>
        <p:spPr>
          <a:xfrm rot="16200000">
            <a:off x="2672644" y="3452631"/>
            <a:ext cx="570090" cy="43575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DB6BB8-28D4-4675-947E-51B13203FED2}"/>
              </a:ext>
            </a:extLst>
          </p:cNvPr>
          <p:cNvSpPr txBox="1"/>
          <p:nvPr/>
        </p:nvSpPr>
        <p:spPr>
          <a:xfrm>
            <a:off x="2664179" y="5916431"/>
            <a:ext cx="102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600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2F2223-3FDE-454F-8E69-2A0D24C9AC16}"/>
              </a:ext>
            </a:extLst>
          </p:cNvPr>
          <p:cNvSpPr/>
          <p:nvPr/>
        </p:nvSpPr>
        <p:spPr>
          <a:xfrm>
            <a:off x="491066" y="5375194"/>
            <a:ext cx="4865510" cy="924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57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  <p:bldP spid="14" grpId="1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A2A33F-86D4-4283-9428-C6461A9A8B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49CD1F1-F0EC-47B4-AA88-BDF79ECC9F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09923"/>
              </p:ext>
            </p:extLst>
          </p:nvPr>
        </p:nvGraphicFramePr>
        <p:xfrm>
          <a:off x="2370666" y="1179670"/>
          <a:ext cx="377049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75%</a:t>
                      </a:r>
                    </a:p>
                    <a:p>
                      <a:pPr algn="ctr"/>
                      <a:r>
                        <a:rPr lang="en-GB" sz="3200" dirty="0"/>
                        <a:t>25%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600</a:t>
                      </a:r>
                    </a:p>
                    <a:p>
                      <a:pPr algn="ctr"/>
                      <a:r>
                        <a:rPr lang="en-GB" sz="3200" dirty="0"/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46A0391-0A0C-44DC-BBDF-901B34883675}"/>
              </a:ext>
            </a:extLst>
          </p:cNvPr>
          <p:cNvSpPr/>
          <p:nvPr/>
        </p:nvSpPr>
        <p:spPr>
          <a:xfrm>
            <a:off x="4572000" y="1179670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ABB017-ED0E-4170-AA10-E4FFA1A1BE4C}"/>
              </a:ext>
            </a:extLst>
          </p:cNvPr>
          <p:cNvSpPr/>
          <p:nvPr/>
        </p:nvSpPr>
        <p:spPr>
          <a:xfrm>
            <a:off x="4572000" y="2362745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05D92B-24E9-455B-B439-F78F92B1122B}"/>
              </a:ext>
            </a:extLst>
          </p:cNvPr>
          <p:cNvSpPr/>
          <p:nvPr/>
        </p:nvSpPr>
        <p:spPr>
          <a:xfrm>
            <a:off x="2370666" y="1899900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948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75244D7-45D9-4969-BA2B-C7DC418838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380E319A-24F3-41E0-A823-7A45EFB3C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088588"/>
              </p:ext>
            </p:extLst>
          </p:nvPr>
        </p:nvGraphicFramePr>
        <p:xfrm>
          <a:off x="2573866" y="1858002"/>
          <a:ext cx="377049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40%</a:t>
                      </a:r>
                    </a:p>
                    <a:p>
                      <a:pPr algn="ctr"/>
                      <a:r>
                        <a:rPr lang="en-GB" sz="3200" dirty="0"/>
                        <a:t>10%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28</a:t>
                      </a:r>
                    </a:p>
                    <a:p>
                      <a:pPr algn="ctr"/>
                      <a:r>
                        <a:rPr lang="en-GB" sz="3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31A08DE-A386-407F-B28C-4DC19F0F807E}"/>
              </a:ext>
            </a:extLst>
          </p:cNvPr>
          <p:cNvSpPr/>
          <p:nvPr/>
        </p:nvSpPr>
        <p:spPr>
          <a:xfrm>
            <a:off x="4775200" y="1858002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6B359A-C804-49DA-A072-BA8A075EFAC7}"/>
              </a:ext>
            </a:extLst>
          </p:cNvPr>
          <p:cNvSpPr/>
          <p:nvPr/>
        </p:nvSpPr>
        <p:spPr>
          <a:xfrm>
            <a:off x="4775200" y="3041077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B6DA02-8A61-49EC-B18B-6A0C412567DA}"/>
              </a:ext>
            </a:extLst>
          </p:cNvPr>
          <p:cNvSpPr txBox="1"/>
          <p:nvPr/>
        </p:nvSpPr>
        <p:spPr>
          <a:xfrm>
            <a:off x="85677" y="888565"/>
            <a:ext cx="8746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Missing information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142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04699A8-F12B-48F4-B8F7-1C4731F3F7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380E319A-24F3-41E0-A823-7A45EFB3C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470250"/>
              </p:ext>
            </p:extLst>
          </p:nvPr>
        </p:nvGraphicFramePr>
        <p:xfrm>
          <a:off x="2607733" y="1783080"/>
          <a:ext cx="377049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15%</a:t>
                      </a:r>
                    </a:p>
                    <a:p>
                      <a:pPr algn="ctr"/>
                      <a:r>
                        <a:rPr lang="en-GB" sz="3200" dirty="0"/>
                        <a:t>5%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60</a:t>
                      </a:r>
                    </a:p>
                    <a:p>
                      <a:pPr algn="ctr"/>
                      <a:r>
                        <a:rPr lang="en-GB" sz="32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96B359A-C804-49DA-A072-BA8A075EFAC7}"/>
              </a:ext>
            </a:extLst>
          </p:cNvPr>
          <p:cNvSpPr/>
          <p:nvPr/>
        </p:nvSpPr>
        <p:spPr>
          <a:xfrm>
            <a:off x="4809067" y="2966155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1A08DE-A386-407F-B28C-4DC19F0F807E}"/>
              </a:ext>
            </a:extLst>
          </p:cNvPr>
          <p:cNvSpPr/>
          <p:nvPr/>
        </p:nvSpPr>
        <p:spPr>
          <a:xfrm>
            <a:off x="4809067" y="1783080"/>
            <a:ext cx="1377245" cy="462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53090A-1040-46E6-8667-690C392956DE}"/>
              </a:ext>
            </a:extLst>
          </p:cNvPr>
          <p:cNvSpPr txBox="1"/>
          <p:nvPr/>
        </p:nvSpPr>
        <p:spPr>
          <a:xfrm>
            <a:off x="124178" y="846667"/>
            <a:ext cx="8746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Missing information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8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A7B39F-2766-4DBF-82AE-88A8C55588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3152FFBF-107A-43B7-9153-F2FB3332C1D6}"/>
              </a:ext>
            </a:extLst>
          </p:cNvPr>
          <p:cNvSpPr/>
          <p:nvPr/>
        </p:nvSpPr>
        <p:spPr>
          <a:xfrm>
            <a:off x="778933" y="2212622"/>
            <a:ext cx="7586134" cy="270933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I am thinking of a number. </a:t>
            </a:r>
          </a:p>
          <a:p>
            <a:pPr algn="ctr"/>
            <a:r>
              <a:rPr lang="en-GB" sz="2800" dirty="0"/>
              <a:t>When you reduce my number by 30% you get 490. What is my original  number?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5CED84-168F-43BD-8EA4-4897CF7F7599}"/>
              </a:ext>
            </a:extLst>
          </p:cNvPr>
          <p:cNvSpPr txBox="1"/>
          <p:nvPr/>
        </p:nvSpPr>
        <p:spPr>
          <a:xfrm>
            <a:off x="440265" y="1004530"/>
            <a:ext cx="8512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689395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09FC6D-CEAE-4962-9DE5-A3C1BD93BF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9DC076-F98F-42A5-BF66-D607F65C8854}"/>
              </a:ext>
            </a:extLst>
          </p:cNvPr>
          <p:cNvSpPr txBox="1"/>
          <p:nvPr/>
        </p:nvSpPr>
        <p:spPr>
          <a:xfrm>
            <a:off x="553155" y="2054578"/>
            <a:ext cx="4944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a length of rope. I cut off 20% of the rope. The remaining piece is 10m long. </a:t>
            </a:r>
          </a:p>
          <a:p>
            <a:r>
              <a:rPr lang="en-GB" dirty="0"/>
              <a:t>How long was the rope to start with? </a:t>
            </a:r>
          </a:p>
        </p:txBody>
      </p:sp>
      <p:pic>
        <p:nvPicPr>
          <p:cNvPr id="2050" name="Picture 2" descr="Free Rope Cliparts, Download Free Clip Art, Free Clip Art on ...">
            <a:extLst>
              <a:ext uri="{FF2B5EF4-FFF2-40B4-BE49-F238E27FC236}">
                <a16:creationId xmlns:a16="http://schemas.microsoft.com/office/drawing/2014/main" id="{C4D3FD4B-160C-4973-886F-C8261BB58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45" y="1648359"/>
            <a:ext cx="2619023" cy="203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891810-2BDE-4039-9BDC-318BB7DDFFD0}"/>
              </a:ext>
            </a:extLst>
          </p:cNvPr>
          <p:cNvSpPr txBox="1"/>
          <p:nvPr/>
        </p:nvSpPr>
        <p:spPr>
          <a:xfrm>
            <a:off x="338667" y="1033950"/>
            <a:ext cx="8331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33324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A5D446-59AC-45FB-AFAD-1BD930614E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CED59A0F-A17F-42BF-94DF-78C0142B72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219055"/>
              </p:ext>
            </p:extLst>
          </p:nvPr>
        </p:nvGraphicFramePr>
        <p:xfrm>
          <a:off x="1361722" y="2404614"/>
          <a:ext cx="377049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70%</a:t>
                      </a:r>
                    </a:p>
                    <a:p>
                      <a:pPr algn="ctr"/>
                      <a:r>
                        <a:rPr lang="en-GB" sz="3200" dirty="0"/>
                        <a:t>30%</a:t>
                      </a:r>
                    </a:p>
                    <a:p>
                      <a:pPr algn="ctr"/>
                      <a:r>
                        <a:rPr lang="en-GB" sz="3200" dirty="0"/>
                        <a:t>10%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490</a:t>
                      </a:r>
                    </a:p>
                    <a:p>
                      <a:pPr algn="ctr"/>
                      <a:r>
                        <a:rPr lang="en-GB" sz="3200" dirty="0"/>
                        <a:t>210</a:t>
                      </a:r>
                    </a:p>
                    <a:p>
                      <a:pPr algn="ctr"/>
                      <a:r>
                        <a:rPr lang="en-GB" sz="3200" dirty="0"/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B33D158-98F7-4897-A63A-3CB9A3CDE34C}"/>
              </a:ext>
            </a:extLst>
          </p:cNvPr>
          <p:cNvSpPr/>
          <p:nvPr/>
        </p:nvSpPr>
        <p:spPr>
          <a:xfrm>
            <a:off x="1821746" y="3070660"/>
            <a:ext cx="1128889" cy="48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71C5016-7F4B-4D93-BBF9-07996982DE47}"/>
              </a:ext>
            </a:extLst>
          </p:cNvPr>
          <p:cNvSpPr/>
          <p:nvPr/>
        </p:nvSpPr>
        <p:spPr>
          <a:xfrm>
            <a:off x="4349043" y="630000"/>
            <a:ext cx="4684889" cy="2065867"/>
          </a:xfrm>
          <a:prstGeom prst="cloudCallout">
            <a:avLst>
              <a:gd name="adj1" fmla="val 48806"/>
              <a:gd name="adj2" fmla="val 805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 am thinking of a number. </a:t>
            </a:r>
          </a:p>
          <a:p>
            <a:pPr algn="ctr"/>
            <a:r>
              <a:rPr lang="en-GB" dirty="0"/>
              <a:t>When you reduce my number by 30% you get 490. What is my original  number?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27BACD-5C1D-47DD-9572-68080A9CA27C}"/>
              </a:ext>
            </a:extLst>
          </p:cNvPr>
          <p:cNvSpPr/>
          <p:nvPr/>
        </p:nvSpPr>
        <p:spPr>
          <a:xfrm>
            <a:off x="1821746" y="4048277"/>
            <a:ext cx="1128889" cy="48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8C3D67B-E969-4E5C-AA8B-6BF4867274E2}"/>
              </a:ext>
            </a:extLst>
          </p:cNvPr>
          <p:cNvSpPr/>
          <p:nvPr/>
        </p:nvSpPr>
        <p:spPr>
          <a:xfrm>
            <a:off x="3476979" y="4048277"/>
            <a:ext cx="1128889" cy="48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FBEE19A-8C15-4ED0-AD53-C4214F3347E6}"/>
              </a:ext>
            </a:extLst>
          </p:cNvPr>
          <p:cNvSpPr/>
          <p:nvPr/>
        </p:nvSpPr>
        <p:spPr>
          <a:xfrm>
            <a:off x="3522135" y="3558340"/>
            <a:ext cx="1128889" cy="48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695446D-8045-41F2-8CC1-CBDDE3567475}"/>
              </a:ext>
            </a:extLst>
          </p:cNvPr>
          <p:cNvSpPr/>
          <p:nvPr/>
        </p:nvSpPr>
        <p:spPr>
          <a:xfrm>
            <a:off x="3578579" y="2426065"/>
            <a:ext cx="1128889" cy="48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42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3FEEFF-BC02-4D6C-8194-6F918AF41C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F64656-C775-4E49-9C11-C5B4F2F74E7E}"/>
              </a:ext>
            </a:extLst>
          </p:cNvPr>
          <p:cNvSpPr txBox="1"/>
          <p:nvPr/>
        </p:nvSpPr>
        <p:spPr>
          <a:xfrm flipH="1">
            <a:off x="2783839" y="1005840"/>
            <a:ext cx="3576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20A3F8-4E44-4C71-AD44-DA9247B1A413}"/>
              </a:ext>
            </a:extLst>
          </p:cNvPr>
          <p:cNvSpPr txBox="1"/>
          <p:nvPr/>
        </p:nvSpPr>
        <p:spPr>
          <a:xfrm>
            <a:off x="240630" y="2901034"/>
            <a:ext cx="6394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Molly is doing a long-distance walk. </a:t>
            </a:r>
          </a:p>
          <a:p>
            <a:r>
              <a:rPr lang="en-GB" sz="2800" dirty="0"/>
              <a:t>So far, she has walked 14 km. </a:t>
            </a:r>
          </a:p>
          <a:p>
            <a:r>
              <a:rPr lang="en-GB" sz="2800" dirty="0"/>
              <a:t>This is just 4% of the total distance. </a:t>
            </a:r>
          </a:p>
          <a:p>
            <a:r>
              <a:rPr lang="en-GB" sz="2800" dirty="0"/>
              <a:t>How far is Molly aiming to walk?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62AB9A-8362-4FFF-A531-B2E2CEB6C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845" y="2299530"/>
            <a:ext cx="1280639" cy="241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4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09FC6D-CEAE-4962-9DE5-A3C1BD93BF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9DC076-F98F-42A5-BF66-D607F65C8854}"/>
              </a:ext>
            </a:extLst>
          </p:cNvPr>
          <p:cNvSpPr txBox="1"/>
          <p:nvPr/>
        </p:nvSpPr>
        <p:spPr>
          <a:xfrm>
            <a:off x="553155" y="2054578"/>
            <a:ext cx="4944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a length of rope. I cut off 20% of the rope. The remaining piece is 10m long. </a:t>
            </a:r>
          </a:p>
          <a:p>
            <a:r>
              <a:rPr lang="en-GB" dirty="0"/>
              <a:t>How long was the rope to start with? </a:t>
            </a:r>
          </a:p>
        </p:txBody>
      </p:sp>
      <p:pic>
        <p:nvPicPr>
          <p:cNvPr id="2050" name="Picture 2" descr="Free Rope Cliparts, Download Free Clip Art, Free Clip Art on ...">
            <a:extLst>
              <a:ext uri="{FF2B5EF4-FFF2-40B4-BE49-F238E27FC236}">
                <a16:creationId xmlns:a16="http://schemas.microsoft.com/office/drawing/2014/main" id="{C4D3FD4B-160C-4973-886F-C8261BB58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45" y="1648359"/>
            <a:ext cx="2619023" cy="203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7BFEF5-9BC8-4F68-823F-4411E87C7442}"/>
              </a:ext>
            </a:extLst>
          </p:cNvPr>
          <p:cNvSpPr txBox="1"/>
          <p:nvPr/>
        </p:nvSpPr>
        <p:spPr>
          <a:xfrm>
            <a:off x="338667" y="1106311"/>
            <a:ext cx="8331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533389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9C2AA5C6-2D4A-472E-BC35-8C91145666A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charset="0"/>
              </a:rPr>
              <a:t>              3.10 Fractions, decimals and percentages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8D2B7E5-5A1C-4F0B-8AA3-C08EBCBE90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57"/>
          <a:stretch/>
        </p:blipFill>
        <p:spPr>
          <a:xfrm>
            <a:off x="535989" y="2434727"/>
            <a:ext cx="7897804" cy="18903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01340D5-02B6-4E4D-8E5C-EE8CF215B04E}"/>
              </a:ext>
            </a:extLst>
          </p:cNvPr>
          <p:cNvSpPr/>
          <p:nvPr/>
        </p:nvSpPr>
        <p:spPr>
          <a:xfrm>
            <a:off x="1132091" y="26538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6C38E5-D645-4352-8FFE-2B1963F7744A}"/>
              </a:ext>
            </a:extLst>
          </p:cNvPr>
          <p:cNvSpPr/>
          <p:nvPr/>
        </p:nvSpPr>
        <p:spPr>
          <a:xfrm>
            <a:off x="1874243" y="26538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63D391-187A-48A7-A70E-4C6AAA152D47}"/>
              </a:ext>
            </a:extLst>
          </p:cNvPr>
          <p:cNvSpPr/>
          <p:nvPr/>
        </p:nvSpPr>
        <p:spPr>
          <a:xfrm>
            <a:off x="2470345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95C08D-E7C9-45DA-B4FE-22D247A34C94}"/>
              </a:ext>
            </a:extLst>
          </p:cNvPr>
          <p:cNvSpPr/>
          <p:nvPr/>
        </p:nvSpPr>
        <p:spPr>
          <a:xfrm>
            <a:off x="3212497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210854-E346-4765-9BFA-2A057A277F2C}"/>
              </a:ext>
            </a:extLst>
          </p:cNvPr>
          <p:cNvSpPr/>
          <p:nvPr/>
        </p:nvSpPr>
        <p:spPr>
          <a:xfrm>
            <a:off x="3992749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B643D7A-C6DC-4115-A59A-4F76F09FB952}"/>
              </a:ext>
            </a:extLst>
          </p:cNvPr>
          <p:cNvSpPr/>
          <p:nvPr/>
        </p:nvSpPr>
        <p:spPr>
          <a:xfrm>
            <a:off x="4734901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825DC6-E40A-480D-8A60-8EE05A2683CC}"/>
              </a:ext>
            </a:extLst>
          </p:cNvPr>
          <p:cNvSpPr/>
          <p:nvPr/>
        </p:nvSpPr>
        <p:spPr>
          <a:xfrm>
            <a:off x="5331003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C175EB2-0CB1-4289-9A2B-0014F1875641}"/>
              </a:ext>
            </a:extLst>
          </p:cNvPr>
          <p:cNvSpPr/>
          <p:nvPr/>
        </p:nvSpPr>
        <p:spPr>
          <a:xfrm>
            <a:off x="6073155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E54061-113F-4DD4-8D46-1D79FD28A76B}"/>
              </a:ext>
            </a:extLst>
          </p:cNvPr>
          <p:cNvSpPr/>
          <p:nvPr/>
        </p:nvSpPr>
        <p:spPr>
          <a:xfrm>
            <a:off x="6736348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8ABAABA-5421-4F8F-80BC-F33CFF538DB8}"/>
              </a:ext>
            </a:extLst>
          </p:cNvPr>
          <p:cNvSpPr/>
          <p:nvPr/>
        </p:nvSpPr>
        <p:spPr>
          <a:xfrm>
            <a:off x="7478500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8FB150C-4217-4F6C-A676-1ED4831381F7}"/>
              </a:ext>
            </a:extLst>
          </p:cNvPr>
          <p:cNvSpPr/>
          <p:nvPr/>
        </p:nvSpPr>
        <p:spPr>
          <a:xfrm>
            <a:off x="939916" y="1461621"/>
            <a:ext cx="7066800" cy="813919"/>
          </a:xfrm>
          <a:prstGeom prst="rect">
            <a:avLst/>
          </a:prstGeom>
          <a:solidFill>
            <a:schemeClr val="bg1"/>
          </a:solidFill>
          <a:ln w="28575"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059A2F9-C97F-4E74-A67A-5D681B08FB16}"/>
              </a:ext>
            </a:extLst>
          </p:cNvPr>
          <p:cNvCxnSpPr/>
          <p:nvPr/>
        </p:nvCxnSpPr>
        <p:spPr>
          <a:xfrm flipV="1">
            <a:off x="6591484" y="1461621"/>
            <a:ext cx="0" cy="8139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9E75112-144F-4846-93A1-001FDC0C1F30}"/>
              </a:ext>
            </a:extLst>
          </p:cNvPr>
          <p:cNvSpPr txBox="1"/>
          <p:nvPr/>
        </p:nvSpPr>
        <p:spPr>
          <a:xfrm>
            <a:off x="7052294" y="712290"/>
            <a:ext cx="81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EF2DC6-230B-4087-8014-3DAE8808D308}"/>
              </a:ext>
            </a:extLst>
          </p:cNvPr>
          <p:cNvSpPr txBox="1"/>
          <p:nvPr/>
        </p:nvSpPr>
        <p:spPr>
          <a:xfrm>
            <a:off x="3493175" y="1722114"/>
            <a:ext cx="81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B100F3-9361-42A7-A49A-8050EACCAD74}"/>
              </a:ext>
            </a:extLst>
          </p:cNvPr>
          <p:cNvSpPr txBox="1"/>
          <p:nvPr/>
        </p:nvSpPr>
        <p:spPr>
          <a:xfrm>
            <a:off x="939915" y="4340506"/>
            <a:ext cx="182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 ÷ 8 = 1.25m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E6530CC-62AE-48CB-A4D4-50A8B58C6D32}"/>
              </a:ext>
            </a:extLst>
          </p:cNvPr>
          <p:cNvSpPr txBox="1"/>
          <p:nvPr/>
        </p:nvSpPr>
        <p:spPr>
          <a:xfrm>
            <a:off x="885450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9C8540-4A24-4A83-8B3B-E4A6AF47C23C}"/>
              </a:ext>
            </a:extLst>
          </p:cNvPr>
          <p:cNvSpPr txBox="1"/>
          <p:nvPr/>
        </p:nvSpPr>
        <p:spPr>
          <a:xfrm>
            <a:off x="1597097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D3BCBE-96EF-43BE-8E53-45EDA28FFCE5}"/>
              </a:ext>
            </a:extLst>
          </p:cNvPr>
          <p:cNvSpPr txBox="1"/>
          <p:nvPr/>
        </p:nvSpPr>
        <p:spPr>
          <a:xfrm>
            <a:off x="2308744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7850630-E8FB-4979-8CE3-2E3991A6AEDD}"/>
              </a:ext>
            </a:extLst>
          </p:cNvPr>
          <p:cNvSpPr txBox="1"/>
          <p:nvPr/>
        </p:nvSpPr>
        <p:spPr>
          <a:xfrm>
            <a:off x="3020391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360D10-B29C-4CF2-AE7B-329C9D1DCB5B}"/>
              </a:ext>
            </a:extLst>
          </p:cNvPr>
          <p:cNvSpPr txBox="1"/>
          <p:nvPr/>
        </p:nvSpPr>
        <p:spPr>
          <a:xfrm>
            <a:off x="3732038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2045AD-9AD1-4888-85D3-4C02CBECE2B2}"/>
              </a:ext>
            </a:extLst>
          </p:cNvPr>
          <p:cNvSpPr txBox="1"/>
          <p:nvPr/>
        </p:nvSpPr>
        <p:spPr>
          <a:xfrm>
            <a:off x="4443685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B24851-5FCD-42B0-8BAD-14B630D95F38}"/>
              </a:ext>
            </a:extLst>
          </p:cNvPr>
          <p:cNvSpPr txBox="1"/>
          <p:nvPr/>
        </p:nvSpPr>
        <p:spPr>
          <a:xfrm>
            <a:off x="5155332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281DE6-C727-44C3-A6CA-9D01BF5F2862}"/>
              </a:ext>
            </a:extLst>
          </p:cNvPr>
          <p:cNvSpPr txBox="1"/>
          <p:nvPr/>
        </p:nvSpPr>
        <p:spPr>
          <a:xfrm>
            <a:off x="5866979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10BDD3F-2817-405D-A137-3C7EC3F4DF1F}"/>
              </a:ext>
            </a:extLst>
          </p:cNvPr>
          <p:cNvSpPr txBox="1"/>
          <p:nvPr/>
        </p:nvSpPr>
        <p:spPr>
          <a:xfrm>
            <a:off x="6578626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5A89965-AC9B-47BC-9447-C30398CDE4B8}"/>
              </a:ext>
            </a:extLst>
          </p:cNvPr>
          <p:cNvSpPr txBox="1"/>
          <p:nvPr/>
        </p:nvSpPr>
        <p:spPr>
          <a:xfrm>
            <a:off x="7290269" y="2736260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1.25m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767A1C-9DE7-4482-A15A-FB19C01917D6}"/>
              </a:ext>
            </a:extLst>
          </p:cNvPr>
          <p:cNvSpPr txBox="1"/>
          <p:nvPr/>
        </p:nvSpPr>
        <p:spPr>
          <a:xfrm>
            <a:off x="3520320" y="697701"/>
            <a:ext cx="1629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80%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E6AFF208-75EC-4372-98B2-8E15BFEB022E}"/>
              </a:ext>
            </a:extLst>
          </p:cNvPr>
          <p:cNvSpPr/>
          <p:nvPr/>
        </p:nvSpPr>
        <p:spPr>
          <a:xfrm rot="5400000">
            <a:off x="3572672" y="-1562881"/>
            <a:ext cx="386055" cy="565157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243980-86A1-4713-BC62-72728F373430}"/>
              </a:ext>
            </a:extLst>
          </p:cNvPr>
          <p:cNvSpPr txBox="1"/>
          <p:nvPr/>
        </p:nvSpPr>
        <p:spPr>
          <a:xfrm>
            <a:off x="740230" y="5205187"/>
            <a:ext cx="4944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 have a length of rope. I cut off 20% of the rope. The remaining piece is 10m long. </a:t>
            </a:r>
          </a:p>
          <a:p>
            <a:r>
              <a:rPr lang="en-GB" dirty="0"/>
              <a:t>How long was the rope to start with?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1F524E-E049-46F8-8470-3C45F13561A0}"/>
              </a:ext>
            </a:extLst>
          </p:cNvPr>
          <p:cNvSpPr/>
          <p:nvPr/>
        </p:nvSpPr>
        <p:spPr>
          <a:xfrm>
            <a:off x="790222" y="697701"/>
            <a:ext cx="5946126" cy="73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C84C4D-0A70-4284-8475-C99BD9AD5BCE}"/>
              </a:ext>
            </a:extLst>
          </p:cNvPr>
          <p:cNvSpPr/>
          <p:nvPr/>
        </p:nvSpPr>
        <p:spPr>
          <a:xfrm>
            <a:off x="6618750" y="1379331"/>
            <a:ext cx="1853553" cy="1025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Left Brace 50">
            <a:extLst>
              <a:ext uri="{FF2B5EF4-FFF2-40B4-BE49-F238E27FC236}">
                <a16:creationId xmlns:a16="http://schemas.microsoft.com/office/drawing/2014/main" id="{BC4C9F6D-ECCC-4A0C-B0FE-FE70CEF6511C}"/>
              </a:ext>
            </a:extLst>
          </p:cNvPr>
          <p:cNvSpPr/>
          <p:nvPr/>
        </p:nvSpPr>
        <p:spPr>
          <a:xfrm rot="5400000">
            <a:off x="7056403" y="569742"/>
            <a:ext cx="463570" cy="137083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8B92DA-E8FC-40FE-8B06-477A061E1C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470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7" grpId="0"/>
      <p:bldP spid="31" grpId="0"/>
      <p:bldP spid="33" grpId="0"/>
      <p:bldP spid="34" grpId="0"/>
      <p:bldP spid="36" grpId="0"/>
      <p:bldP spid="39" grpId="0"/>
      <p:bldP spid="40" grpId="0"/>
      <p:bldP spid="45" grpId="0"/>
      <p:bldP spid="46" grpId="0"/>
      <p:bldP spid="47" grpId="0"/>
      <p:bldP spid="48" grpId="0"/>
      <p:bldP spid="11" grpId="0" animBg="1"/>
      <p:bldP spid="8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9C2AA5C6-2D4A-472E-BC35-8C91145666A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8D2B7E5-5A1C-4F0B-8AA3-C08EBCBE90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57"/>
          <a:stretch/>
        </p:blipFill>
        <p:spPr>
          <a:xfrm>
            <a:off x="535989" y="2434727"/>
            <a:ext cx="7897804" cy="18903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01340D5-02B6-4E4D-8E5C-EE8CF215B04E}"/>
              </a:ext>
            </a:extLst>
          </p:cNvPr>
          <p:cNvSpPr/>
          <p:nvPr/>
        </p:nvSpPr>
        <p:spPr>
          <a:xfrm>
            <a:off x="1132091" y="26538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6C38E5-D645-4352-8FFE-2B1963F7744A}"/>
              </a:ext>
            </a:extLst>
          </p:cNvPr>
          <p:cNvSpPr/>
          <p:nvPr/>
        </p:nvSpPr>
        <p:spPr>
          <a:xfrm>
            <a:off x="1874243" y="26538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63D391-187A-48A7-A70E-4C6AAA152D47}"/>
              </a:ext>
            </a:extLst>
          </p:cNvPr>
          <p:cNvSpPr/>
          <p:nvPr/>
        </p:nvSpPr>
        <p:spPr>
          <a:xfrm>
            <a:off x="2470345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95C08D-E7C9-45DA-B4FE-22D247A34C94}"/>
              </a:ext>
            </a:extLst>
          </p:cNvPr>
          <p:cNvSpPr/>
          <p:nvPr/>
        </p:nvSpPr>
        <p:spPr>
          <a:xfrm>
            <a:off x="3212497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210854-E346-4765-9BFA-2A057A277F2C}"/>
              </a:ext>
            </a:extLst>
          </p:cNvPr>
          <p:cNvSpPr/>
          <p:nvPr/>
        </p:nvSpPr>
        <p:spPr>
          <a:xfrm>
            <a:off x="3992749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B643D7A-C6DC-4115-A59A-4F76F09FB952}"/>
              </a:ext>
            </a:extLst>
          </p:cNvPr>
          <p:cNvSpPr/>
          <p:nvPr/>
        </p:nvSpPr>
        <p:spPr>
          <a:xfrm>
            <a:off x="4734901" y="26665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825DC6-E40A-480D-8A60-8EE05A2683CC}"/>
              </a:ext>
            </a:extLst>
          </p:cNvPr>
          <p:cNvSpPr/>
          <p:nvPr/>
        </p:nvSpPr>
        <p:spPr>
          <a:xfrm>
            <a:off x="5331003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C175EB2-0CB1-4289-9A2B-0014F1875641}"/>
              </a:ext>
            </a:extLst>
          </p:cNvPr>
          <p:cNvSpPr/>
          <p:nvPr/>
        </p:nvSpPr>
        <p:spPr>
          <a:xfrm>
            <a:off x="6073155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E54061-113F-4DD4-8D46-1D79FD28A76B}"/>
              </a:ext>
            </a:extLst>
          </p:cNvPr>
          <p:cNvSpPr/>
          <p:nvPr/>
        </p:nvSpPr>
        <p:spPr>
          <a:xfrm>
            <a:off x="6736348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8ABAABA-5421-4F8F-80BC-F33CFF538DB8}"/>
              </a:ext>
            </a:extLst>
          </p:cNvPr>
          <p:cNvSpPr/>
          <p:nvPr/>
        </p:nvSpPr>
        <p:spPr>
          <a:xfrm>
            <a:off x="7478500" y="2679202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8FB150C-4217-4F6C-A676-1ED4831381F7}"/>
              </a:ext>
            </a:extLst>
          </p:cNvPr>
          <p:cNvSpPr/>
          <p:nvPr/>
        </p:nvSpPr>
        <p:spPr>
          <a:xfrm>
            <a:off x="939916" y="1461621"/>
            <a:ext cx="7066800" cy="813919"/>
          </a:xfrm>
          <a:prstGeom prst="rect">
            <a:avLst/>
          </a:prstGeom>
          <a:solidFill>
            <a:schemeClr val="bg1"/>
          </a:solidFill>
          <a:ln w="28575"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059A2F9-C97F-4E74-A67A-5D681B08FB16}"/>
              </a:ext>
            </a:extLst>
          </p:cNvPr>
          <p:cNvCxnSpPr/>
          <p:nvPr/>
        </p:nvCxnSpPr>
        <p:spPr>
          <a:xfrm flipV="1">
            <a:off x="6591484" y="1461621"/>
            <a:ext cx="0" cy="8139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9E75112-144F-4846-93A1-001FDC0C1F30}"/>
              </a:ext>
            </a:extLst>
          </p:cNvPr>
          <p:cNvSpPr txBox="1"/>
          <p:nvPr/>
        </p:nvSpPr>
        <p:spPr>
          <a:xfrm>
            <a:off x="7028448" y="724483"/>
            <a:ext cx="81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EF2DC6-230B-4087-8014-3DAE8808D308}"/>
              </a:ext>
            </a:extLst>
          </p:cNvPr>
          <p:cNvSpPr txBox="1"/>
          <p:nvPr/>
        </p:nvSpPr>
        <p:spPr>
          <a:xfrm>
            <a:off x="3493175" y="1722114"/>
            <a:ext cx="81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B100F3-9361-42A7-A49A-8050EACCAD74}"/>
              </a:ext>
            </a:extLst>
          </p:cNvPr>
          <p:cNvSpPr txBox="1"/>
          <p:nvPr/>
        </p:nvSpPr>
        <p:spPr>
          <a:xfrm>
            <a:off x="939915" y="4340506"/>
            <a:ext cx="1822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 ÷ 4 = 2.5m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767A1C-9DE7-4482-A15A-FB19C01917D6}"/>
              </a:ext>
            </a:extLst>
          </p:cNvPr>
          <p:cNvSpPr txBox="1"/>
          <p:nvPr/>
        </p:nvSpPr>
        <p:spPr>
          <a:xfrm>
            <a:off x="3520320" y="697701"/>
            <a:ext cx="1629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80%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E6AFF208-75EC-4372-98B2-8E15BFEB022E}"/>
              </a:ext>
            </a:extLst>
          </p:cNvPr>
          <p:cNvSpPr/>
          <p:nvPr/>
        </p:nvSpPr>
        <p:spPr>
          <a:xfrm rot="5400000">
            <a:off x="3572672" y="-1562881"/>
            <a:ext cx="386055" cy="565157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86909D-2A59-4C96-8F37-6DE2083B9005}"/>
              </a:ext>
            </a:extLst>
          </p:cNvPr>
          <p:cNvSpPr/>
          <p:nvPr/>
        </p:nvSpPr>
        <p:spPr>
          <a:xfrm>
            <a:off x="671689" y="3348488"/>
            <a:ext cx="7800622" cy="893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DDA515-AF4D-44E0-91D0-04C10DFC2ADC}"/>
              </a:ext>
            </a:extLst>
          </p:cNvPr>
          <p:cNvSpPr/>
          <p:nvPr/>
        </p:nvSpPr>
        <p:spPr>
          <a:xfrm>
            <a:off x="1561890" y="2459229"/>
            <a:ext cx="742151" cy="812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7F59C-B4CB-42EA-BAB8-0C1ED0D77B03}"/>
              </a:ext>
            </a:extLst>
          </p:cNvPr>
          <p:cNvSpPr/>
          <p:nvPr/>
        </p:nvSpPr>
        <p:spPr>
          <a:xfrm>
            <a:off x="2989887" y="2466115"/>
            <a:ext cx="742151" cy="812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74543A-9CAA-4E4E-BE25-D3EB411B998D}"/>
              </a:ext>
            </a:extLst>
          </p:cNvPr>
          <p:cNvSpPr/>
          <p:nvPr/>
        </p:nvSpPr>
        <p:spPr>
          <a:xfrm>
            <a:off x="4365881" y="2464374"/>
            <a:ext cx="742151" cy="812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BF517-8930-4B54-AE6B-594909468AE7}"/>
              </a:ext>
            </a:extLst>
          </p:cNvPr>
          <p:cNvSpPr/>
          <p:nvPr/>
        </p:nvSpPr>
        <p:spPr>
          <a:xfrm>
            <a:off x="5836474" y="2464286"/>
            <a:ext cx="742151" cy="812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E6C324-57DC-4697-B304-DD5AF947AC5B}"/>
              </a:ext>
            </a:extLst>
          </p:cNvPr>
          <p:cNvSpPr/>
          <p:nvPr/>
        </p:nvSpPr>
        <p:spPr>
          <a:xfrm>
            <a:off x="7253474" y="2465332"/>
            <a:ext cx="742151" cy="812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E6530CC-62AE-48CB-A4D4-50A8B58C6D32}"/>
              </a:ext>
            </a:extLst>
          </p:cNvPr>
          <p:cNvSpPr txBox="1"/>
          <p:nvPr/>
        </p:nvSpPr>
        <p:spPr>
          <a:xfrm>
            <a:off x="1275376" y="2667816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2.5m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D3BCBE-96EF-43BE-8E53-45EDA28FFCE5}"/>
              </a:ext>
            </a:extLst>
          </p:cNvPr>
          <p:cNvSpPr txBox="1"/>
          <p:nvPr/>
        </p:nvSpPr>
        <p:spPr>
          <a:xfrm>
            <a:off x="2683558" y="2667816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2.5m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360D10-B29C-4CF2-AE7B-329C9D1DCB5B}"/>
              </a:ext>
            </a:extLst>
          </p:cNvPr>
          <p:cNvSpPr txBox="1"/>
          <p:nvPr/>
        </p:nvSpPr>
        <p:spPr>
          <a:xfrm>
            <a:off x="4091739" y="2667816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2.5m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B24851-5FCD-42B0-8BAD-14B630D95F38}"/>
              </a:ext>
            </a:extLst>
          </p:cNvPr>
          <p:cNvSpPr txBox="1"/>
          <p:nvPr/>
        </p:nvSpPr>
        <p:spPr>
          <a:xfrm>
            <a:off x="5499920" y="2667816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2.5m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10BDD3F-2817-405D-A137-3C7EC3F4DF1F}"/>
              </a:ext>
            </a:extLst>
          </p:cNvPr>
          <p:cNvSpPr txBox="1"/>
          <p:nvPr/>
        </p:nvSpPr>
        <p:spPr>
          <a:xfrm>
            <a:off x="6908102" y="2667816"/>
            <a:ext cx="143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2.5m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FC3B965-DCEF-4C71-9C4B-53B7D1E11144}"/>
              </a:ext>
            </a:extLst>
          </p:cNvPr>
          <p:cNvCxnSpPr/>
          <p:nvPr/>
        </p:nvCxnSpPr>
        <p:spPr>
          <a:xfrm>
            <a:off x="939914" y="2459229"/>
            <a:ext cx="7066802" cy="688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Left Brace 18">
            <a:extLst>
              <a:ext uri="{FF2B5EF4-FFF2-40B4-BE49-F238E27FC236}">
                <a16:creationId xmlns:a16="http://schemas.microsoft.com/office/drawing/2014/main" id="{3765FE56-E826-475A-A93F-B67670178F6B}"/>
              </a:ext>
            </a:extLst>
          </p:cNvPr>
          <p:cNvSpPr/>
          <p:nvPr/>
        </p:nvSpPr>
        <p:spPr>
          <a:xfrm rot="16200000">
            <a:off x="1386840" y="2897874"/>
            <a:ext cx="463570" cy="137083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0CD60D-407D-4156-9EE6-0ACCF0B3C21F}"/>
              </a:ext>
            </a:extLst>
          </p:cNvPr>
          <p:cNvSpPr txBox="1"/>
          <p:nvPr/>
        </p:nvSpPr>
        <p:spPr>
          <a:xfrm>
            <a:off x="1337387" y="3833462"/>
            <a:ext cx="80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20%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C84C4D-0A70-4284-8475-C99BD9AD5BCE}"/>
              </a:ext>
            </a:extLst>
          </p:cNvPr>
          <p:cNvSpPr/>
          <p:nvPr/>
        </p:nvSpPr>
        <p:spPr>
          <a:xfrm>
            <a:off x="6618750" y="1379331"/>
            <a:ext cx="1853553" cy="1025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1F524E-E049-46F8-8470-3C45F13561A0}"/>
              </a:ext>
            </a:extLst>
          </p:cNvPr>
          <p:cNvSpPr/>
          <p:nvPr/>
        </p:nvSpPr>
        <p:spPr>
          <a:xfrm>
            <a:off x="790222" y="697701"/>
            <a:ext cx="5946126" cy="73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Left Brace 39">
            <a:extLst>
              <a:ext uri="{FF2B5EF4-FFF2-40B4-BE49-F238E27FC236}">
                <a16:creationId xmlns:a16="http://schemas.microsoft.com/office/drawing/2014/main" id="{17FE9712-8B8D-4526-B0DC-04E261E832A6}"/>
              </a:ext>
            </a:extLst>
          </p:cNvPr>
          <p:cNvSpPr/>
          <p:nvPr/>
        </p:nvSpPr>
        <p:spPr>
          <a:xfrm rot="5400000">
            <a:off x="7056403" y="569742"/>
            <a:ext cx="463570" cy="137083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57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7" grpId="0"/>
      <p:bldP spid="31" grpId="0"/>
      <p:bldP spid="34" grpId="0"/>
      <p:bldP spid="39" grpId="0"/>
      <p:bldP spid="45" grpId="0"/>
      <p:bldP spid="47" grpId="0"/>
      <p:bldP spid="19" grpId="0" animBg="1"/>
      <p:bldP spid="20" grpId="0"/>
      <p:bldP spid="8" grpId="0" animBg="1"/>
      <p:bldP spid="11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5EC9A88-B1D8-47CC-8C5E-6AB22DDC73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49CD1F1-F0EC-47B4-AA88-BDF79ECC9F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80245"/>
              </p:ext>
            </p:extLst>
          </p:nvPr>
        </p:nvGraphicFramePr>
        <p:xfrm>
          <a:off x="4944532" y="965182"/>
          <a:ext cx="377049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   12.5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80%</a:t>
                      </a:r>
                    </a:p>
                    <a:p>
                      <a:pPr algn="ctr"/>
                      <a:r>
                        <a:rPr lang="en-GB" sz="2400" dirty="0"/>
                        <a:t>20%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  <a:p>
                      <a:pPr algn="ctr"/>
                      <a:r>
                        <a:rPr lang="en-GB" sz="2400" dirty="0"/>
                        <a:t>     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9FBD7A61-D051-40DC-BAE4-6700C8EE2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577683"/>
              </p:ext>
            </p:extLst>
          </p:nvPr>
        </p:nvGraphicFramePr>
        <p:xfrm>
          <a:off x="428979" y="965182"/>
          <a:ext cx="377049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   12.5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80%</a:t>
                      </a:r>
                    </a:p>
                    <a:p>
                      <a:pPr algn="ctr"/>
                      <a:r>
                        <a:rPr lang="en-GB" sz="2400" dirty="0"/>
                        <a:t>10%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  <a:p>
                      <a:pPr algn="ctr"/>
                      <a:r>
                        <a:rPr lang="en-GB" sz="2400" dirty="0"/>
                        <a:t>        1.25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599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15E2E-12DC-48D7-B116-39FEB1FAEE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225000-3E53-43A1-BA33-D0FF85DAF804}"/>
              </a:ext>
            </a:extLst>
          </p:cNvPr>
          <p:cNvSpPr txBox="1"/>
          <p:nvPr/>
        </p:nvSpPr>
        <p:spPr>
          <a:xfrm>
            <a:off x="1618342" y="938656"/>
            <a:ext cx="5907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Fractions, decimals and percentages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46154AA-FA27-4510-AA9B-7A5EDC1E4CCA}"/>
                  </a:ext>
                </a:extLst>
              </p:cNvPr>
              <p:cNvSpPr txBox="1"/>
              <p:nvPr/>
            </p:nvSpPr>
            <p:spPr>
              <a:xfrm>
                <a:off x="595086" y="2090057"/>
                <a:ext cx="2293257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=50%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=0.5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46154AA-FA27-4510-AA9B-7A5EDC1E4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86" y="2090057"/>
                <a:ext cx="2293257" cy="7838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4342BC2-7A86-4413-937F-62B04F34DE57}"/>
                  </a:ext>
                </a:extLst>
              </p:cNvPr>
              <p:cNvSpPr txBox="1"/>
              <p:nvPr/>
            </p:nvSpPr>
            <p:spPr>
              <a:xfrm>
                <a:off x="595086" y="3197963"/>
                <a:ext cx="229325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=20%=0.2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4342BC2-7A86-4413-937F-62B04F34D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86" y="3197963"/>
                <a:ext cx="2293257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2BA0811-BBCE-4F2F-8FE7-81416554A3F7}"/>
                  </a:ext>
                </a:extLst>
              </p:cNvPr>
              <p:cNvSpPr txBox="1"/>
              <p:nvPr/>
            </p:nvSpPr>
            <p:spPr>
              <a:xfrm>
                <a:off x="384628" y="4308242"/>
                <a:ext cx="271417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=10%=0.1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2BA0811-BBCE-4F2F-8FE7-81416554A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28" y="4308242"/>
                <a:ext cx="2714172" cy="786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3F4AD66-16ED-459D-8F22-A3B7CB7B7CCC}"/>
                  </a:ext>
                </a:extLst>
              </p:cNvPr>
              <p:cNvSpPr txBox="1"/>
              <p:nvPr/>
            </p:nvSpPr>
            <p:spPr>
              <a:xfrm>
                <a:off x="4382508" y="2056398"/>
                <a:ext cx="2706914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=25%=0.25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3F4AD66-16ED-459D-8F22-A3B7CB7B7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2508" y="2056398"/>
                <a:ext cx="2706914" cy="7838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6BAB4B-0C85-4382-A0D6-31A38DB44BCE}"/>
                  </a:ext>
                </a:extLst>
              </p:cNvPr>
              <p:cNvSpPr txBox="1"/>
              <p:nvPr/>
            </p:nvSpPr>
            <p:spPr>
              <a:xfrm>
                <a:off x="4382508" y="3285162"/>
                <a:ext cx="2706914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=75%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=0.75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6BAB4B-0C85-4382-A0D6-31A38DB44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2508" y="3285162"/>
                <a:ext cx="2706914" cy="78380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3295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2E656-45A7-4E0C-85E2-57FD306946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215725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B4B230-FFC7-4A33-8401-865348B0C9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072531-550B-4B7A-94CD-1E25048FC5B9}"/>
              </a:ext>
            </a:extLst>
          </p:cNvPr>
          <p:cNvSpPr/>
          <p:nvPr/>
        </p:nvSpPr>
        <p:spPr>
          <a:xfrm>
            <a:off x="4800600" y="3642360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CB4BF7-F7C4-4A36-ABB2-5ACA868A0408}"/>
              </a:ext>
            </a:extLst>
          </p:cNvPr>
          <p:cNvSpPr/>
          <p:nvPr/>
        </p:nvSpPr>
        <p:spPr>
          <a:xfrm>
            <a:off x="4800600" y="2422464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EA2AE9-2D20-465D-AE54-95F3F608288C}"/>
              </a:ext>
            </a:extLst>
          </p:cNvPr>
          <p:cNvSpPr/>
          <p:nvPr/>
        </p:nvSpPr>
        <p:spPr>
          <a:xfrm>
            <a:off x="3483429" y="3656874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F4EA35-8328-4D5B-9FBB-FE52487E48EF}"/>
              </a:ext>
            </a:extLst>
          </p:cNvPr>
          <p:cNvSpPr/>
          <p:nvPr/>
        </p:nvSpPr>
        <p:spPr>
          <a:xfrm>
            <a:off x="2083607" y="3018649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E45996F3-5E2F-45B2-9BB9-6EA256439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465703"/>
              </p:ext>
            </p:extLst>
          </p:nvPr>
        </p:nvGraphicFramePr>
        <p:xfrm>
          <a:off x="2342687" y="2010954"/>
          <a:ext cx="3770490" cy="206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245">
                  <a:extLst>
                    <a:ext uri="{9D8B030D-6E8A-4147-A177-3AD203B41FA5}">
                      <a16:colId xmlns:a16="http://schemas.microsoft.com/office/drawing/2014/main" val="3233990774"/>
                    </a:ext>
                  </a:extLst>
                </a:gridCol>
                <a:gridCol w="1885245">
                  <a:extLst>
                    <a:ext uri="{9D8B030D-6E8A-4147-A177-3AD203B41FA5}">
                      <a16:colId xmlns:a16="http://schemas.microsoft.com/office/drawing/2014/main" val="2709691556"/>
                    </a:ext>
                  </a:extLst>
                </a:gridCol>
              </a:tblGrid>
              <a:tr h="1761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350km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754930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4%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14km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891381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1%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3.5km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8478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6339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CB066B-876F-4723-8136-FFCBAB4411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7CB8F6-3134-4483-83E4-3AB7A8D012F9}"/>
              </a:ext>
            </a:extLst>
          </p:cNvPr>
          <p:cNvGrpSpPr/>
          <p:nvPr/>
        </p:nvGrpSpPr>
        <p:grpSpPr>
          <a:xfrm>
            <a:off x="1141526" y="821847"/>
            <a:ext cx="3408022" cy="1198941"/>
            <a:chOff x="1141526" y="821847"/>
            <a:chExt cx="3408022" cy="11989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597C9CC-DC69-4F07-A337-041A88F88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316"/>
            <a:stretch/>
          </p:blipFill>
          <p:spPr>
            <a:xfrm>
              <a:off x="1141526" y="821847"/>
              <a:ext cx="3408022" cy="119894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301F33-3259-4B24-A288-7D6B5FC33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7160" y="1528586"/>
              <a:ext cx="238125" cy="32385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B6EABF2-31A6-4AB6-961E-01669C31E03E}"/>
              </a:ext>
            </a:extLst>
          </p:cNvPr>
          <p:cNvSpPr txBox="1"/>
          <p:nvPr/>
        </p:nvSpPr>
        <p:spPr>
          <a:xfrm>
            <a:off x="1709737" y="1502250"/>
            <a:ext cx="581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117D7-FB81-4151-B9D3-4984E0A02C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070" y="902342"/>
            <a:ext cx="913663" cy="3238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884A23-83BB-43AD-AE86-FDAE6C0B00AF}"/>
              </a:ext>
            </a:extLst>
          </p:cNvPr>
          <p:cNvSpPr txBox="1"/>
          <p:nvPr/>
        </p:nvSpPr>
        <p:spPr>
          <a:xfrm>
            <a:off x="2291644" y="2212635"/>
            <a:ext cx="50235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A coat has 10% </a:t>
            </a:r>
            <a:r>
              <a:rPr lang="en-GB" sz="3200" b="1" dirty="0"/>
              <a:t>off</a:t>
            </a:r>
            <a:r>
              <a:rPr lang="en-GB" sz="3200" dirty="0"/>
              <a:t> in a sale. The price is now £45.</a:t>
            </a:r>
          </a:p>
          <a:p>
            <a:r>
              <a:rPr lang="en-GB" sz="3200" dirty="0"/>
              <a:t>What was the original price? </a:t>
            </a:r>
          </a:p>
        </p:txBody>
      </p:sp>
      <p:pic>
        <p:nvPicPr>
          <p:cNvPr id="17" name="Picture 16" descr="A picture containing object  Description automatically generated">
            <a:extLst>
              <a:ext uri="{FF2B5EF4-FFF2-40B4-BE49-F238E27FC236}">
                <a16:creationId xmlns:a16="http://schemas.microsoft.com/office/drawing/2014/main" id="{055B05F4-C7EF-4DD3-BB48-A4C1E1C0AA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6"/>
          <a:stretch/>
        </p:blipFill>
        <p:spPr>
          <a:xfrm>
            <a:off x="-50584" y="1421317"/>
            <a:ext cx="2051274" cy="22889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83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9C2AA5C6-2D4A-472E-BC35-8C91145666A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charset="0"/>
              </a:rPr>
              <a:t>              3.10 Fractions, decimals and percentages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6F43B0-0625-40C9-AC3A-A09862A164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098" y="1094977"/>
            <a:ext cx="7897804" cy="172903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52F8949-3DC0-4181-A5BF-45D0B20EA68D}"/>
              </a:ext>
            </a:extLst>
          </p:cNvPr>
          <p:cNvSpPr/>
          <p:nvPr/>
        </p:nvSpPr>
        <p:spPr>
          <a:xfrm>
            <a:off x="750480" y="1566636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9BE1956-3A0C-4FB8-B96C-0C8732446D9C}"/>
              </a:ext>
            </a:extLst>
          </p:cNvPr>
          <p:cNvSpPr/>
          <p:nvPr/>
        </p:nvSpPr>
        <p:spPr>
          <a:xfrm>
            <a:off x="708678" y="1149349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C34639A-5F14-49F7-90DA-1537505F56B3}"/>
              </a:ext>
            </a:extLst>
          </p:cNvPr>
          <p:cNvSpPr/>
          <p:nvPr/>
        </p:nvSpPr>
        <p:spPr>
          <a:xfrm>
            <a:off x="3756660" y="2195252"/>
            <a:ext cx="739140" cy="42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4F8164-2275-493B-B169-B519A65DEF5E}"/>
              </a:ext>
            </a:extLst>
          </p:cNvPr>
          <p:cNvSpPr/>
          <p:nvPr/>
        </p:nvSpPr>
        <p:spPr>
          <a:xfrm>
            <a:off x="1038225" y="1980145"/>
            <a:ext cx="7042150" cy="804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F7AB4B1-C72C-442B-83F6-36703CDFD19D}"/>
              </a:ext>
            </a:extLst>
          </p:cNvPr>
          <p:cNvSpPr/>
          <p:nvPr/>
        </p:nvSpPr>
        <p:spPr>
          <a:xfrm>
            <a:off x="7375070" y="1560286"/>
            <a:ext cx="784679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EF1A5C-A390-464D-B208-B49B2C59C7FF}"/>
              </a:ext>
            </a:extLst>
          </p:cNvPr>
          <p:cNvSpPr/>
          <p:nvPr/>
        </p:nvSpPr>
        <p:spPr>
          <a:xfrm>
            <a:off x="7416201" y="1206499"/>
            <a:ext cx="686398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1340D5-02B6-4E4D-8E5C-EE8CF215B04E}"/>
              </a:ext>
            </a:extLst>
          </p:cNvPr>
          <p:cNvSpPr/>
          <p:nvPr/>
        </p:nvSpPr>
        <p:spPr>
          <a:xfrm>
            <a:off x="1219200" y="46355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6C38E5-D645-4352-8FFE-2B1963F7744A}"/>
              </a:ext>
            </a:extLst>
          </p:cNvPr>
          <p:cNvSpPr/>
          <p:nvPr/>
        </p:nvSpPr>
        <p:spPr>
          <a:xfrm>
            <a:off x="1961352" y="46355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63D391-187A-48A7-A70E-4C6AAA152D47}"/>
              </a:ext>
            </a:extLst>
          </p:cNvPr>
          <p:cNvSpPr/>
          <p:nvPr/>
        </p:nvSpPr>
        <p:spPr>
          <a:xfrm>
            <a:off x="2557454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95C08D-E7C9-45DA-B4FE-22D247A34C94}"/>
              </a:ext>
            </a:extLst>
          </p:cNvPr>
          <p:cNvSpPr/>
          <p:nvPr/>
        </p:nvSpPr>
        <p:spPr>
          <a:xfrm>
            <a:off x="3299606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210854-E346-4765-9BFA-2A057A277F2C}"/>
              </a:ext>
            </a:extLst>
          </p:cNvPr>
          <p:cNvSpPr/>
          <p:nvPr/>
        </p:nvSpPr>
        <p:spPr>
          <a:xfrm>
            <a:off x="4079858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B643D7A-C6DC-4115-A59A-4F76F09FB952}"/>
              </a:ext>
            </a:extLst>
          </p:cNvPr>
          <p:cNvSpPr/>
          <p:nvPr/>
        </p:nvSpPr>
        <p:spPr>
          <a:xfrm>
            <a:off x="4822010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825DC6-E40A-480D-8A60-8EE05A2683CC}"/>
              </a:ext>
            </a:extLst>
          </p:cNvPr>
          <p:cNvSpPr/>
          <p:nvPr/>
        </p:nvSpPr>
        <p:spPr>
          <a:xfrm>
            <a:off x="5418112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C175EB2-0CB1-4289-9A2B-0014F1875641}"/>
              </a:ext>
            </a:extLst>
          </p:cNvPr>
          <p:cNvSpPr/>
          <p:nvPr/>
        </p:nvSpPr>
        <p:spPr>
          <a:xfrm>
            <a:off x="6160264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E54061-113F-4DD4-8D46-1D79FD28A76B}"/>
              </a:ext>
            </a:extLst>
          </p:cNvPr>
          <p:cNvSpPr/>
          <p:nvPr/>
        </p:nvSpPr>
        <p:spPr>
          <a:xfrm>
            <a:off x="6823457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8ABAABA-5421-4F8F-80BC-F33CFF538DB8}"/>
              </a:ext>
            </a:extLst>
          </p:cNvPr>
          <p:cNvSpPr/>
          <p:nvPr/>
        </p:nvSpPr>
        <p:spPr>
          <a:xfrm>
            <a:off x="7565609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EBDEE-74E4-4015-9043-37C64220A1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187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1" grpId="0" animBg="1"/>
      <p:bldP spid="21" grpId="1" animBg="1"/>
      <p:bldP spid="14" grpId="0" animBg="1"/>
      <p:bldP spid="15" grpId="0" animBg="1"/>
      <p:bldP spid="26" grpId="0" animBg="1"/>
      <p:bldP spid="26" grpId="1" animBg="1"/>
      <p:bldP spid="28" grpId="0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CB066B-876F-4723-8136-FFCBAB4411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7CB8F6-3134-4483-83E4-3AB7A8D012F9}"/>
              </a:ext>
            </a:extLst>
          </p:cNvPr>
          <p:cNvGrpSpPr/>
          <p:nvPr/>
        </p:nvGrpSpPr>
        <p:grpSpPr>
          <a:xfrm>
            <a:off x="1141526" y="821847"/>
            <a:ext cx="3408022" cy="1198941"/>
            <a:chOff x="1141526" y="821847"/>
            <a:chExt cx="3408022" cy="11989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597C9CC-DC69-4F07-A337-041A88F88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316"/>
            <a:stretch/>
          </p:blipFill>
          <p:spPr>
            <a:xfrm>
              <a:off x="1141526" y="821847"/>
              <a:ext cx="3408022" cy="119894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E301F33-3259-4B24-A288-7D6B5FC33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7160" y="1528586"/>
              <a:ext cx="238125" cy="32385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B6EABF2-31A6-4AB6-961E-01669C31E03E}"/>
              </a:ext>
            </a:extLst>
          </p:cNvPr>
          <p:cNvSpPr txBox="1"/>
          <p:nvPr/>
        </p:nvSpPr>
        <p:spPr>
          <a:xfrm>
            <a:off x="1709737" y="1502250"/>
            <a:ext cx="581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6117D7-FB81-4151-B9D3-4984E0A02C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070" y="902342"/>
            <a:ext cx="913663" cy="3238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884A23-83BB-43AD-AE86-FDAE6C0B00AF}"/>
              </a:ext>
            </a:extLst>
          </p:cNvPr>
          <p:cNvSpPr txBox="1"/>
          <p:nvPr/>
        </p:nvSpPr>
        <p:spPr>
          <a:xfrm>
            <a:off x="4978400" y="1253067"/>
            <a:ext cx="294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coat has 10% off in a sale. The price is now £45.</a:t>
            </a:r>
          </a:p>
          <a:p>
            <a:r>
              <a:rPr lang="en-GB" dirty="0"/>
              <a:t>What was the original price?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E7078B-B5C4-49C7-87FD-42213B0A9A43}"/>
              </a:ext>
            </a:extLst>
          </p:cNvPr>
          <p:cNvSpPr txBox="1"/>
          <p:nvPr/>
        </p:nvSpPr>
        <p:spPr>
          <a:xfrm>
            <a:off x="236537" y="3863772"/>
            <a:ext cx="2946400" cy="1477328"/>
          </a:xfrm>
          <a:prstGeom prst="rect">
            <a:avLst/>
          </a:prstGeom>
          <a:noFill/>
          <a:ln cmpd="dbl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2"/>
                </a:solidFill>
              </a:rPr>
              <a:t>Solution 1 </a:t>
            </a:r>
          </a:p>
          <a:p>
            <a:r>
              <a:rPr lang="en-GB" dirty="0"/>
              <a:t>10% of £45 = £ 4.50</a:t>
            </a:r>
          </a:p>
          <a:p>
            <a:endParaRPr lang="en-GB" dirty="0"/>
          </a:p>
          <a:p>
            <a:r>
              <a:rPr lang="en-GB" dirty="0"/>
              <a:t>So 100% of £? = £45 + £4.50</a:t>
            </a:r>
          </a:p>
          <a:p>
            <a:r>
              <a:rPr lang="en-GB" dirty="0">
                <a:solidFill>
                  <a:schemeClr val="bg1"/>
                </a:solidFill>
              </a:rPr>
              <a:t>So 010% of £45 </a:t>
            </a:r>
            <a:r>
              <a:rPr lang="en-GB" dirty="0"/>
              <a:t>= £49.50 </a:t>
            </a:r>
          </a:p>
        </p:txBody>
      </p:sp>
      <p:pic>
        <p:nvPicPr>
          <p:cNvPr id="17" name="Picture 16" descr="A picture containing object  Description automatically generated">
            <a:extLst>
              <a:ext uri="{FF2B5EF4-FFF2-40B4-BE49-F238E27FC236}">
                <a16:creationId xmlns:a16="http://schemas.microsoft.com/office/drawing/2014/main" id="{055B05F4-C7EF-4DD3-BB48-A4C1E1C0AA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6"/>
          <a:stretch/>
        </p:blipFill>
        <p:spPr>
          <a:xfrm>
            <a:off x="-50584" y="1421317"/>
            <a:ext cx="2051274" cy="228893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B15C3F5-7FE8-4171-8C2D-B1F329AEB08B}"/>
              </a:ext>
            </a:extLst>
          </p:cNvPr>
          <p:cNvSpPr txBox="1"/>
          <p:nvPr/>
        </p:nvSpPr>
        <p:spPr>
          <a:xfrm>
            <a:off x="3182937" y="2375413"/>
            <a:ext cx="294640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2"/>
                </a:solidFill>
              </a:rPr>
              <a:t>Solution 2 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/>
              <a:t>10% of £? = £ 45</a:t>
            </a:r>
          </a:p>
          <a:p>
            <a:endParaRPr lang="en-GB" dirty="0"/>
          </a:p>
          <a:p>
            <a:r>
              <a:rPr lang="en-GB" dirty="0"/>
              <a:t>So 100% of £? = £45 x 10</a:t>
            </a:r>
          </a:p>
          <a:p>
            <a:r>
              <a:rPr lang="en-GB" dirty="0">
                <a:solidFill>
                  <a:schemeClr val="bg1"/>
                </a:solidFill>
              </a:rPr>
              <a:t>So 010% of £45 </a:t>
            </a:r>
            <a:r>
              <a:rPr lang="en-GB" dirty="0"/>
              <a:t>= £450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F91D74-149C-43FC-982A-8A3B55691056}"/>
              </a:ext>
            </a:extLst>
          </p:cNvPr>
          <p:cNvSpPr txBox="1"/>
          <p:nvPr/>
        </p:nvSpPr>
        <p:spPr>
          <a:xfrm>
            <a:off x="3182937" y="5341100"/>
            <a:ext cx="29464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2"/>
                </a:solidFill>
              </a:rPr>
              <a:t>Solution 3 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/>
              <a:t>Something else?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024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9C2AA5C6-2D4A-472E-BC35-8C91145666A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charset="0"/>
              </a:rPr>
              <a:t>              3.10 Fractions, decimals and percentages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6F43B0-0625-40C9-AC3A-A09862A164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098" y="1094977"/>
            <a:ext cx="7897804" cy="172903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52F8949-3DC0-4181-A5BF-45D0B20EA68D}"/>
              </a:ext>
            </a:extLst>
          </p:cNvPr>
          <p:cNvSpPr/>
          <p:nvPr/>
        </p:nvSpPr>
        <p:spPr>
          <a:xfrm>
            <a:off x="750480" y="1566636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9BE1956-3A0C-4FB8-B96C-0C8732446D9C}"/>
              </a:ext>
            </a:extLst>
          </p:cNvPr>
          <p:cNvSpPr/>
          <p:nvPr/>
        </p:nvSpPr>
        <p:spPr>
          <a:xfrm>
            <a:off x="708678" y="1149349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C34639A-5F14-49F7-90DA-1537505F56B3}"/>
              </a:ext>
            </a:extLst>
          </p:cNvPr>
          <p:cNvSpPr/>
          <p:nvPr/>
        </p:nvSpPr>
        <p:spPr>
          <a:xfrm>
            <a:off x="3756660" y="2195252"/>
            <a:ext cx="739140" cy="42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4F8164-2275-493B-B169-B519A65DEF5E}"/>
              </a:ext>
            </a:extLst>
          </p:cNvPr>
          <p:cNvSpPr/>
          <p:nvPr/>
        </p:nvSpPr>
        <p:spPr>
          <a:xfrm>
            <a:off x="1038225" y="1980145"/>
            <a:ext cx="7042150" cy="804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F7AB4B1-C72C-442B-83F6-36703CDFD19D}"/>
              </a:ext>
            </a:extLst>
          </p:cNvPr>
          <p:cNvSpPr/>
          <p:nvPr/>
        </p:nvSpPr>
        <p:spPr>
          <a:xfrm>
            <a:off x="7375070" y="1560286"/>
            <a:ext cx="784679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EF1A5C-A390-464D-B208-B49B2C59C7FF}"/>
              </a:ext>
            </a:extLst>
          </p:cNvPr>
          <p:cNvSpPr/>
          <p:nvPr/>
        </p:nvSpPr>
        <p:spPr>
          <a:xfrm>
            <a:off x="7416201" y="1206499"/>
            <a:ext cx="686398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A1D0A23-4C94-4E90-BC62-9D57EDBC19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098" y="2988191"/>
            <a:ext cx="7897804" cy="42048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8D2B7E5-5A1C-4F0B-8AA3-C08EBCBE900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57"/>
          <a:stretch/>
        </p:blipFill>
        <p:spPr>
          <a:xfrm>
            <a:off x="699580" y="3449321"/>
            <a:ext cx="7897804" cy="18903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01340D5-02B6-4E4D-8E5C-EE8CF215B04E}"/>
              </a:ext>
            </a:extLst>
          </p:cNvPr>
          <p:cNvSpPr/>
          <p:nvPr/>
        </p:nvSpPr>
        <p:spPr>
          <a:xfrm>
            <a:off x="1290232" y="36523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6C38E5-D645-4352-8FFE-2B1963F7744A}"/>
              </a:ext>
            </a:extLst>
          </p:cNvPr>
          <p:cNvSpPr/>
          <p:nvPr/>
        </p:nvSpPr>
        <p:spPr>
          <a:xfrm>
            <a:off x="2032384" y="36523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63D391-187A-48A7-A70E-4C6AAA152D47}"/>
              </a:ext>
            </a:extLst>
          </p:cNvPr>
          <p:cNvSpPr/>
          <p:nvPr/>
        </p:nvSpPr>
        <p:spPr>
          <a:xfrm>
            <a:off x="2673642" y="36650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95C08D-E7C9-45DA-B4FE-22D247A34C94}"/>
              </a:ext>
            </a:extLst>
          </p:cNvPr>
          <p:cNvSpPr/>
          <p:nvPr/>
        </p:nvSpPr>
        <p:spPr>
          <a:xfrm>
            <a:off x="3370638" y="36650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210854-E346-4765-9BFA-2A057A277F2C}"/>
              </a:ext>
            </a:extLst>
          </p:cNvPr>
          <p:cNvSpPr/>
          <p:nvPr/>
        </p:nvSpPr>
        <p:spPr>
          <a:xfrm>
            <a:off x="4150890" y="36650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B643D7A-C6DC-4115-A59A-4F76F09FB952}"/>
              </a:ext>
            </a:extLst>
          </p:cNvPr>
          <p:cNvSpPr/>
          <p:nvPr/>
        </p:nvSpPr>
        <p:spPr>
          <a:xfrm>
            <a:off x="4893042" y="36650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825DC6-E40A-480D-8A60-8EE05A2683CC}"/>
              </a:ext>
            </a:extLst>
          </p:cNvPr>
          <p:cNvSpPr/>
          <p:nvPr/>
        </p:nvSpPr>
        <p:spPr>
          <a:xfrm>
            <a:off x="5489144" y="36777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C175EB2-0CB1-4289-9A2B-0014F1875641}"/>
              </a:ext>
            </a:extLst>
          </p:cNvPr>
          <p:cNvSpPr/>
          <p:nvPr/>
        </p:nvSpPr>
        <p:spPr>
          <a:xfrm>
            <a:off x="6231296" y="36777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E54061-113F-4DD4-8D46-1D79FD28A76B}"/>
              </a:ext>
            </a:extLst>
          </p:cNvPr>
          <p:cNvSpPr/>
          <p:nvPr/>
        </p:nvSpPr>
        <p:spPr>
          <a:xfrm>
            <a:off x="6894489" y="36777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8ABAABA-5421-4F8F-80BC-F33CFF538DB8}"/>
              </a:ext>
            </a:extLst>
          </p:cNvPr>
          <p:cNvSpPr/>
          <p:nvPr/>
        </p:nvSpPr>
        <p:spPr>
          <a:xfrm>
            <a:off x="7636641" y="367777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 5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65609" y="2232371"/>
            <a:ext cx="363132" cy="307296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B8FB150C-4217-4F6C-A676-1ED4831381F7}"/>
              </a:ext>
            </a:extLst>
          </p:cNvPr>
          <p:cNvSpPr/>
          <p:nvPr/>
        </p:nvSpPr>
        <p:spPr>
          <a:xfrm>
            <a:off x="1021558" y="1144272"/>
            <a:ext cx="7066800" cy="813919"/>
          </a:xfrm>
          <a:prstGeom prst="rect">
            <a:avLst/>
          </a:prstGeom>
          <a:solidFill>
            <a:schemeClr val="bg1"/>
          </a:solidFill>
          <a:ln w="28575"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99750" y="1388710"/>
            <a:ext cx="544500" cy="30729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EBDEE-74E4-4015-9043-37C64220A1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936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1" grpId="0" animBg="1"/>
      <p:bldP spid="21" grpId="1" animBg="1"/>
      <p:bldP spid="14" grpId="0" animBg="1"/>
      <p:bldP spid="15" grpId="0" animBg="1"/>
      <p:bldP spid="26" grpId="0" animBg="1"/>
      <p:bldP spid="26" grpId="1" animBg="1"/>
      <p:bldP spid="28" grpId="0" animBg="1"/>
      <p:bldP spid="28" grpId="1" animBg="1"/>
      <p:bldP spid="16" grpId="0" animBg="1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9" grpId="0" animBg="1"/>
      <p:bldP spid="50" grpId="0" animBg="1"/>
      <p:bldP spid="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C52BEDE-2B92-4E9B-B25C-01A51DB1C5A3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charset="0"/>
              </a:rPr>
              <a:t>              3.10 Fractions, decimals and percentages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B536FF-7AC6-4E99-A378-5262418DB2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852389"/>
            <a:ext cx="7907446" cy="11532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159765C-514E-40A3-AE1B-C6729011DE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848069"/>
            <a:ext cx="7907446" cy="115436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2D1598A-0E35-486A-AEFA-C30A644B38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77" y="2672354"/>
            <a:ext cx="7907446" cy="15094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61ADE57-8AD5-40D8-88B2-4734D315764B}"/>
              </a:ext>
            </a:extLst>
          </p:cNvPr>
          <p:cNvSpPr/>
          <p:nvPr/>
        </p:nvSpPr>
        <p:spPr>
          <a:xfrm>
            <a:off x="6671733" y="2844892"/>
            <a:ext cx="553156" cy="4574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C61330-E27F-404E-B92A-69C650C607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864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0FEF6EF-D790-4213-B348-A66AAFA67471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charset="0"/>
              </a:rPr>
              <a:t>              3.10 Fractions, decimals and percentages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875A1"/>
              </a:solidFill>
              <a:effectLst/>
              <a:uLnTx/>
              <a:uFillTx/>
              <a:latin typeface="Myriad Pro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3DBA02-7002-452F-B4CB-DC15F6C2EB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0774" y="2377888"/>
            <a:ext cx="2722453" cy="21022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1A01A28-B242-4039-8D04-71558072E707}"/>
              </a:ext>
            </a:extLst>
          </p:cNvPr>
          <p:cNvSpPr/>
          <p:nvPr/>
        </p:nvSpPr>
        <p:spPr>
          <a:xfrm>
            <a:off x="4800600" y="3642360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1F2C37-A454-4225-AD65-69FA17006592}"/>
              </a:ext>
            </a:extLst>
          </p:cNvPr>
          <p:cNvSpPr/>
          <p:nvPr/>
        </p:nvSpPr>
        <p:spPr>
          <a:xfrm>
            <a:off x="4800600" y="2422464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281CF2-7886-4B8A-99E9-38151CDD91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CA83DA-3B71-4DC0-9B5A-1C28F9C803B1}"/>
              </a:ext>
            </a:extLst>
          </p:cNvPr>
          <p:cNvSpPr/>
          <p:nvPr/>
        </p:nvSpPr>
        <p:spPr>
          <a:xfrm>
            <a:off x="3483429" y="3656874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DB3BC4-489C-4BB5-8248-926F3326C4DB}"/>
              </a:ext>
            </a:extLst>
          </p:cNvPr>
          <p:cNvSpPr/>
          <p:nvPr/>
        </p:nvSpPr>
        <p:spPr>
          <a:xfrm>
            <a:off x="3483429" y="3031756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100FE-C78A-46C0-A48E-F867E2D76194}"/>
              </a:ext>
            </a:extLst>
          </p:cNvPr>
          <p:cNvSpPr txBox="1"/>
          <p:nvPr/>
        </p:nvSpPr>
        <p:spPr>
          <a:xfrm>
            <a:off x="433816" y="925643"/>
            <a:ext cx="79554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coat has 10% </a:t>
            </a:r>
            <a:r>
              <a:rPr lang="en-GB" sz="2800" b="1" dirty="0"/>
              <a:t>off</a:t>
            </a:r>
            <a:r>
              <a:rPr lang="en-GB" sz="2800" dirty="0"/>
              <a:t> in a sale. The price is now £45.</a:t>
            </a:r>
          </a:p>
          <a:p>
            <a:r>
              <a:rPr lang="en-GB" sz="2800" dirty="0"/>
              <a:t>What was the original price?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781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9.7|1.4|0.9|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20.8|6.4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7.8|13.5|14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17.5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2|12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3|49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5.8|14.6|26.3|16.6|38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5.7|4.2|1|1.4|5.9|38.5|4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3.9|3.2|1.1|1.7|19.2|19.3|5.2|3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8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2|9.6|9.8|1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35.7|2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7.8|3.2|11.3|47.3|27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27.4|16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13.6|31.3|14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F6B2CD-694E-4D29-8A99-E94E07E3E957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Microsoft Office PowerPoint</Application>
  <PresentationFormat>On-screen Show (4:3)</PresentationFormat>
  <Paragraphs>189</Paragraphs>
  <Slides>25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Myriad Pro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