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20"/>
  </p:notesMasterIdLst>
  <p:sldIdLst>
    <p:sldId id="256" r:id="rId6"/>
    <p:sldId id="339" r:id="rId7"/>
    <p:sldId id="340" r:id="rId8"/>
    <p:sldId id="298" r:id="rId9"/>
    <p:sldId id="341" r:id="rId10"/>
    <p:sldId id="345" r:id="rId11"/>
    <p:sldId id="342" r:id="rId12"/>
    <p:sldId id="343" r:id="rId13"/>
    <p:sldId id="346" r:id="rId14"/>
    <p:sldId id="347" r:id="rId15"/>
    <p:sldId id="349" r:id="rId16"/>
    <p:sldId id="350" r:id="rId17"/>
    <p:sldId id="328" r:id="rId18"/>
    <p:sldId id="35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B6788A-781D-4B13-B33E-424AAF549916}" v="3" dt="2020-08-27T15:47:13.6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47" autoAdjust="0"/>
    <p:restoredTop sz="94249" autoAdjust="0"/>
  </p:normalViewPr>
  <p:slideViewPr>
    <p:cSldViewPr snapToGrid="0">
      <p:cViewPr varScale="1">
        <p:scale>
          <a:sx n="72" d="100"/>
          <a:sy n="72" d="100"/>
        </p:scale>
        <p:origin x="134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6068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606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7261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5375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0" noProof="0" dirty="0">
                <a:solidFill>
                  <a:schemeClr val="bg1"/>
                </a:solidFill>
              </a:rPr>
              <a:t>The video lesson and teacher guide linked to this presentation are at</a:t>
            </a: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027562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220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linking-fractions-decimals-and-percentages-video-lessons/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GB" dirty="0"/>
              <a:t>UKS2</a:t>
            </a:r>
            <a:br>
              <a:rPr lang="en-GB" dirty="0"/>
            </a:br>
            <a:r>
              <a:rPr lang="en-GB" dirty="0"/>
              <a:t>Linking Fractions, Decimals and Percentages</a:t>
            </a:r>
            <a:br>
              <a:rPr lang="en-GB" dirty="0"/>
            </a:br>
            <a:r>
              <a:rPr lang="en-GB" dirty="0"/>
              <a:t>Lesson 12</a:t>
            </a:r>
            <a:endParaRPr lang="en-GB" noProof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10434" y="667004"/>
            <a:ext cx="89287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/>
                <a:ea typeface="Myriad Pro Semibold" charset="0"/>
                <a:cs typeface="Myriad Pro Semibold" charset="0"/>
              </a:rPr>
              <a:t>30% of the seats at a cricket match are taken. So far, there are 750 people present. How many people will there be when all of the seats are filled?</a:t>
            </a:r>
          </a:p>
        </p:txBody>
      </p:sp>
      <p:sp>
        <p:nvSpPr>
          <p:cNvPr id="2" name="Rectangle 1"/>
          <p:cNvSpPr/>
          <p:nvPr/>
        </p:nvSpPr>
        <p:spPr>
          <a:xfrm>
            <a:off x="189566" y="2611226"/>
            <a:ext cx="2144286" cy="7962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189564" y="3407485"/>
            <a:ext cx="720101" cy="7962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930411" y="2778521"/>
            <a:ext cx="699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750</a:t>
            </a:r>
            <a:endParaRPr lang="en-GB" sz="2400" dirty="0"/>
          </a:p>
        </p:txBody>
      </p:sp>
      <p:sp>
        <p:nvSpPr>
          <p:cNvPr id="17" name="Rectangle 16"/>
          <p:cNvSpPr/>
          <p:nvPr/>
        </p:nvSpPr>
        <p:spPr>
          <a:xfrm>
            <a:off x="210435" y="3559014"/>
            <a:ext cx="699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250</a:t>
            </a:r>
            <a:endParaRPr lang="en-GB" sz="2400" dirty="0"/>
          </a:p>
        </p:txBody>
      </p:sp>
      <p:sp>
        <p:nvSpPr>
          <p:cNvPr id="20" name="Rectangle 19"/>
          <p:cNvSpPr/>
          <p:nvPr/>
        </p:nvSpPr>
        <p:spPr>
          <a:xfrm>
            <a:off x="142267" y="4660152"/>
            <a:ext cx="801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10%</a:t>
            </a:r>
            <a:endParaRPr lang="en-GB" sz="2400" dirty="0"/>
          </a:p>
        </p:txBody>
      </p:sp>
      <p:sp>
        <p:nvSpPr>
          <p:cNvPr id="21" name="Rectangle 20"/>
          <p:cNvSpPr/>
          <p:nvPr/>
        </p:nvSpPr>
        <p:spPr>
          <a:xfrm>
            <a:off x="862428" y="4671531"/>
            <a:ext cx="801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10%</a:t>
            </a:r>
            <a:endParaRPr lang="en-GB" sz="2400" dirty="0"/>
          </a:p>
        </p:txBody>
      </p:sp>
      <p:sp>
        <p:nvSpPr>
          <p:cNvPr id="22" name="Rectangle 21"/>
          <p:cNvSpPr/>
          <p:nvPr/>
        </p:nvSpPr>
        <p:spPr>
          <a:xfrm>
            <a:off x="1597210" y="4680703"/>
            <a:ext cx="801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10%</a:t>
            </a:r>
            <a:endParaRPr lang="en-GB" sz="2400" dirty="0"/>
          </a:p>
        </p:txBody>
      </p:sp>
      <p:sp>
        <p:nvSpPr>
          <p:cNvPr id="23" name="Rectangle 22"/>
          <p:cNvSpPr/>
          <p:nvPr/>
        </p:nvSpPr>
        <p:spPr>
          <a:xfrm>
            <a:off x="924791" y="1748885"/>
            <a:ext cx="801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30%</a:t>
            </a:r>
            <a:endParaRPr lang="en-GB" sz="2400" dirty="0"/>
          </a:p>
        </p:txBody>
      </p:sp>
      <p:sp>
        <p:nvSpPr>
          <p:cNvPr id="43" name="Rectangle 42"/>
          <p:cNvSpPr/>
          <p:nvPr/>
        </p:nvSpPr>
        <p:spPr>
          <a:xfrm>
            <a:off x="909701" y="3417991"/>
            <a:ext cx="720101" cy="7857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930411" y="3569518"/>
            <a:ext cx="699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250</a:t>
            </a:r>
            <a:endParaRPr lang="en-GB" sz="2400" dirty="0"/>
          </a:p>
        </p:txBody>
      </p:sp>
      <p:sp>
        <p:nvSpPr>
          <p:cNvPr id="49" name="Rectangle 48"/>
          <p:cNvSpPr/>
          <p:nvPr/>
        </p:nvSpPr>
        <p:spPr>
          <a:xfrm>
            <a:off x="1629838" y="3417991"/>
            <a:ext cx="720101" cy="7857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1634621" y="3564258"/>
            <a:ext cx="699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250</a:t>
            </a:r>
            <a:endParaRPr lang="en-GB" sz="2400" dirty="0"/>
          </a:p>
        </p:txBody>
      </p:sp>
      <p:sp>
        <p:nvSpPr>
          <p:cNvPr id="63" name="Rectangle 62"/>
          <p:cNvSpPr/>
          <p:nvPr/>
        </p:nvSpPr>
        <p:spPr>
          <a:xfrm>
            <a:off x="2349975" y="3417991"/>
            <a:ext cx="720101" cy="7857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Rectangle 63"/>
          <p:cNvSpPr/>
          <p:nvPr/>
        </p:nvSpPr>
        <p:spPr>
          <a:xfrm>
            <a:off x="2348952" y="3574772"/>
            <a:ext cx="699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250</a:t>
            </a:r>
            <a:endParaRPr lang="en-GB" sz="2400" dirty="0"/>
          </a:p>
        </p:txBody>
      </p:sp>
      <p:sp>
        <p:nvSpPr>
          <p:cNvPr id="65" name="Rectangle 64"/>
          <p:cNvSpPr/>
          <p:nvPr/>
        </p:nvSpPr>
        <p:spPr>
          <a:xfrm>
            <a:off x="3070112" y="3417991"/>
            <a:ext cx="720101" cy="7857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/>
        </p:nvSpPr>
        <p:spPr>
          <a:xfrm>
            <a:off x="3074252" y="3574771"/>
            <a:ext cx="699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250</a:t>
            </a:r>
            <a:endParaRPr lang="en-GB" sz="2400" dirty="0"/>
          </a:p>
        </p:txBody>
      </p:sp>
      <p:sp>
        <p:nvSpPr>
          <p:cNvPr id="67" name="Rectangle 66"/>
          <p:cNvSpPr/>
          <p:nvPr/>
        </p:nvSpPr>
        <p:spPr>
          <a:xfrm>
            <a:off x="3790249" y="3417991"/>
            <a:ext cx="720101" cy="7857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Rectangle 67"/>
          <p:cNvSpPr/>
          <p:nvPr/>
        </p:nvSpPr>
        <p:spPr>
          <a:xfrm>
            <a:off x="3804349" y="3574773"/>
            <a:ext cx="699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250</a:t>
            </a:r>
            <a:endParaRPr lang="en-GB" sz="2400" dirty="0"/>
          </a:p>
        </p:txBody>
      </p:sp>
      <p:sp>
        <p:nvSpPr>
          <p:cNvPr id="71" name="Rectangle 70"/>
          <p:cNvSpPr/>
          <p:nvPr/>
        </p:nvSpPr>
        <p:spPr>
          <a:xfrm>
            <a:off x="4510386" y="3417991"/>
            <a:ext cx="720101" cy="7857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Rectangle 71"/>
          <p:cNvSpPr/>
          <p:nvPr/>
        </p:nvSpPr>
        <p:spPr>
          <a:xfrm>
            <a:off x="4529354" y="3573969"/>
            <a:ext cx="699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250</a:t>
            </a:r>
            <a:endParaRPr lang="en-GB" sz="2400" dirty="0"/>
          </a:p>
        </p:txBody>
      </p:sp>
      <p:sp>
        <p:nvSpPr>
          <p:cNvPr id="73" name="Rectangle 72"/>
          <p:cNvSpPr/>
          <p:nvPr/>
        </p:nvSpPr>
        <p:spPr>
          <a:xfrm>
            <a:off x="5230523" y="3417991"/>
            <a:ext cx="720101" cy="7857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Rectangle 73"/>
          <p:cNvSpPr/>
          <p:nvPr/>
        </p:nvSpPr>
        <p:spPr>
          <a:xfrm>
            <a:off x="5250120" y="3574770"/>
            <a:ext cx="699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250</a:t>
            </a:r>
            <a:endParaRPr lang="en-GB" sz="2400" dirty="0"/>
          </a:p>
        </p:txBody>
      </p:sp>
      <p:sp>
        <p:nvSpPr>
          <p:cNvPr id="75" name="Rectangle 74"/>
          <p:cNvSpPr/>
          <p:nvPr/>
        </p:nvSpPr>
        <p:spPr>
          <a:xfrm>
            <a:off x="5950660" y="3417991"/>
            <a:ext cx="720101" cy="7857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Rectangle 75"/>
          <p:cNvSpPr/>
          <p:nvPr/>
        </p:nvSpPr>
        <p:spPr>
          <a:xfrm>
            <a:off x="5970901" y="3574769"/>
            <a:ext cx="699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250</a:t>
            </a:r>
            <a:endParaRPr lang="en-GB" sz="2400" dirty="0"/>
          </a:p>
        </p:txBody>
      </p:sp>
      <p:sp>
        <p:nvSpPr>
          <p:cNvPr id="77" name="Rectangle 76"/>
          <p:cNvSpPr/>
          <p:nvPr/>
        </p:nvSpPr>
        <p:spPr>
          <a:xfrm>
            <a:off x="6670796" y="3417991"/>
            <a:ext cx="720101" cy="7857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Rectangle 77"/>
          <p:cNvSpPr/>
          <p:nvPr/>
        </p:nvSpPr>
        <p:spPr>
          <a:xfrm>
            <a:off x="6685897" y="3574768"/>
            <a:ext cx="699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250</a:t>
            </a:r>
            <a:endParaRPr lang="en-GB" sz="2400" dirty="0"/>
          </a:p>
        </p:txBody>
      </p:sp>
      <p:sp>
        <p:nvSpPr>
          <p:cNvPr id="82" name="Rectangle 81"/>
          <p:cNvSpPr/>
          <p:nvPr/>
        </p:nvSpPr>
        <p:spPr>
          <a:xfrm>
            <a:off x="2320203" y="4667878"/>
            <a:ext cx="801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10%</a:t>
            </a:r>
            <a:endParaRPr lang="en-GB" sz="2400" dirty="0"/>
          </a:p>
        </p:txBody>
      </p:sp>
      <p:sp>
        <p:nvSpPr>
          <p:cNvPr id="83" name="Rectangle 82"/>
          <p:cNvSpPr/>
          <p:nvPr/>
        </p:nvSpPr>
        <p:spPr>
          <a:xfrm>
            <a:off x="3040364" y="4679257"/>
            <a:ext cx="801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10%</a:t>
            </a:r>
            <a:endParaRPr lang="en-GB" sz="2400" dirty="0"/>
          </a:p>
        </p:txBody>
      </p:sp>
      <p:sp>
        <p:nvSpPr>
          <p:cNvPr id="84" name="Rectangle 83"/>
          <p:cNvSpPr/>
          <p:nvPr/>
        </p:nvSpPr>
        <p:spPr>
          <a:xfrm>
            <a:off x="3775146" y="4672663"/>
            <a:ext cx="801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10%</a:t>
            </a:r>
            <a:endParaRPr lang="en-GB" sz="2400" dirty="0"/>
          </a:p>
        </p:txBody>
      </p:sp>
      <p:sp>
        <p:nvSpPr>
          <p:cNvPr id="85" name="Rectangle 84"/>
          <p:cNvSpPr/>
          <p:nvPr/>
        </p:nvSpPr>
        <p:spPr>
          <a:xfrm>
            <a:off x="4478057" y="4681835"/>
            <a:ext cx="801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10%</a:t>
            </a:r>
            <a:endParaRPr lang="en-GB" sz="2400" dirty="0"/>
          </a:p>
        </p:txBody>
      </p:sp>
      <p:sp>
        <p:nvSpPr>
          <p:cNvPr id="86" name="Rectangle 85"/>
          <p:cNvSpPr/>
          <p:nvPr/>
        </p:nvSpPr>
        <p:spPr>
          <a:xfrm>
            <a:off x="5198218" y="4677448"/>
            <a:ext cx="801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10%</a:t>
            </a:r>
            <a:endParaRPr lang="en-GB" sz="2400" dirty="0"/>
          </a:p>
        </p:txBody>
      </p:sp>
      <p:sp>
        <p:nvSpPr>
          <p:cNvPr id="87" name="Rectangle 86"/>
          <p:cNvSpPr/>
          <p:nvPr/>
        </p:nvSpPr>
        <p:spPr>
          <a:xfrm>
            <a:off x="5933000" y="4670854"/>
            <a:ext cx="801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10%</a:t>
            </a:r>
            <a:endParaRPr lang="en-GB" sz="2400" dirty="0"/>
          </a:p>
        </p:txBody>
      </p:sp>
      <p:sp>
        <p:nvSpPr>
          <p:cNvPr id="88" name="Rectangle 87"/>
          <p:cNvSpPr/>
          <p:nvPr/>
        </p:nvSpPr>
        <p:spPr>
          <a:xfrm>
            <a:off x="6629934" y="4681834"/>
            <a:ext cx="801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10%</a:t>
            </a:r>
            <a:endParaRPr lang="en-GB" sz="2400" dirty="0"/>
          </a:p>
        </p:txBody>
      </p:sp>
      <p:sp>
        <p:nvSpPr>
          <p:cNvPr id="89" name="Rectangle 88"/>
          <p:cNvSpPr/>
          <p:nvPr/>
        </p:nvSpPr>
        <p:spPr>
          <a:xfrm>
            <a:off x="2335969" y="2611226"/>
            <a:ext cx="5054928" cy="8031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Rectangle 89"/>
          <p:cNvSpPr/>
          <p:nvPr/>
        </p:nvSpPr>
        <p:spPr>
          <a:xfrm>
            <a:off x="4375662" y="2785433"/>
            <a:ext cx="8707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1750</a:t>
            </a:r>
            <a:endParaRPr lang="en-GB" sz="2400" dirty="0"/>
          </a:p>
        </p:txBody>
      </p:sp>
      <p:sp>
        <p:nvSpPr>
          <p:cNvPr id="91" name="Rectangle 90"/>
          <p:cNvSpPr/>
          <p:nvPr/>
        </p:nvSpPr>
        <p:spPr>
          <a:xfrm>
            <a:off x="4497996" y="1754613"/>
            <a:ext cx="801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70%</a:t>
            </a:r>
            <a:endParaRPr lang="en-GB" sz="2400" dirty="0"/>
          </a:p>
        </p:txBody>
      </p:sp>
      <p:sp>
        <p:nvSpPr>
          <p:cNvPr id="9" name="Right Brace 8"/>
          <p:cNvSpPr/>
          <p:nvPr/>
        </p:nvSpPr>
        <p:spPr>
          <a:xfrm rot="5400000">
            <a:off x="316707" y="4091310"/>
            <a:ext cx="472965" cy="7080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Right Brace 91"/>
          <p:cNvSpPr/>
          <p:nvPr/>
        </p:nvSpPr>
        <p:spPr>
          <a:xfrm rot="5400000">
            <a:off x="1032774" y="4086176"/>
            <a:ext cx="472965" cy="7080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Right Brace 92"/>
          <p:cNvSpPr/>
          <p:nvPr/>
        </p:nvSpPr>
        <p:spPr>
          <a:xfrm rot="5400000">
            <a:off x="1758425" y="4069626"/>
            <a:ext cx="472965" cy="7080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Right Brace 93"/>
          <p:cNvSpPr/>
          <p:nvPr/>
        </p:nvSpPr>
        <p:spPr>
          <a:xfrm rot="5400000">
            <a:off x="2474492" y="4064492"/>
            <a:ext cx="472965" cy="7080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Right Brace 94"/>
          <p:cNvSpPr/>
          <p:nvPr/>
        </p:nvSpPr>
        <p:spPr>
          <a:xfrm rot="5400000">
            <a:off x="3204792" y="4091311"/>
            <a:ext cx="472965" cy="7080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Right Brace 95"/>
          <p:cNvSpPr/>
          <p:nvPr/>
        </p:nvSpPr>
        <p:spPr>
          <a:xfrm rot="5400000">
            <a:off x="3920859" y="4086177"/>
            <a:ext cx="472965" cy="7080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Right Brace 96"/>
          <p:cNvSpPr/>
          <p:nvPr/>
        </p:nvSpPr>
        <p:spPr>
          <a:xfrm rot="5400000">
            <a:off x="4640130" y="4086176"/>
            <a:ext cx="472965" cy="7080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Right Brace 97"/>
          <p:cNvSpPr/>
          <p:nvPr/>
        </p:nvSpPr>
        <p:spPr>
          <a:xfrm rot="5400000">
            <a:off x="5356197" y="4081042"/>
            <a:ext cx="472965" cy="7080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Right Brace 100"/>
          <p:cNvSpPr/>
          <p:nvPr/>
        </p:nvSpPr>
        <p:spPr>
          <a:xfrm rot="5400000">
            <a:off x="6082914" y="4096446"/>
            <a:ext cx="472965" cy="7080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Right Brace 101"/>
          <p:cNvSpPr/>
          <p:nvPr/>
        </p:nvSpPr>
        <p:spPr>
          <a:xfrm rot="5400000">
            <a:off x="6787692" y="4091312"/>
            <a:ext cx="472965" cy="7080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Right Brace 102"/>
          <p:cNvSpPr/>
          <p:nvPr/>
        </p:nvSpPr>
        <p:spPr>
          <a:xfrm rot="16200000">
            <a:off x="1021404" y="1312425"/>
            <a:ext cx="472965" cy="212463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Right Brace 103"/>
          <p:cNvSpPr/>
          <p:nvPr/>
        </p:nvSpPr>
        <p:spPr>
          <a:xfrm rot="16200000">
            <a:off x="4630843" y="-149028"/>
            <a:ext cx="472965" cy="504436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5966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01764" y="667004"/>
            <a:ext cx="883746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30% of the seats at a cricket match are taken. So far, there are 750 people present. How many people will there be when all of the seats are filled?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D90541B7-79FA-4A3D-883F-66C783F57A7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59"/>
          <a:stretch/>
        </p:blipFill>
        <p:spPr>
          <a:xfrm>
            <a:off x="9526" y="2229103"/>
            <a:ext cx="4798958" cy="2904306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3A32BE70-A5D4-4033-AFC5-F22EAA0BBBB3}"/>
              </a:ext>
            </a:extLst>
          </p:cNvPr>
          <p:cNvSpPr/>
          <p:nvPr/>
        </p:nvSpPr>
        <p:spPr>
          <a:xfrm>
            <a:off x="1386813" y="4264297"/>
            <a:ext cx="2712221" cy="951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A32BE70-A5D4-4033-AFC5-F22EAA0BBBB3}"/>
              </a:ext>
            </a:extLst>
          </p:cNvPr>
          <p:cNvSpPr/>
          <p:nvPr/>
        </p:nvSpPr>
        <p:spPr>
          <a:xfrm>
            <a:off x="1160843" y="2229045"/>
            <a:ext cx="2712221" cy="924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A32BE70-A5D4-4033-AFC5-F22EAA0BBBB3}"/>
              </a:ext>
            </a:extLst>
          </p:cNvPr>
          <p:cNvSpPr/>
          <p:nvPr/>
        </p:nvSpPr>
        <p:spPr>
          <a:xfrm>
            <a:off x="3286656" y="3216172"/>
            <a:ext cx="872625" cy="522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A32BE70-A5D4-4033-AFC5-F22EAA0BBBB3}"/>
              </a:ext>
            </a:extLst>
          </p:cNvPr>
          <p:cNvSpPr/>
          <p:nvPr/>
        </p:nvSpPr>
        <p:spPr>
          <a:xfrm>
            <a:off x="3389453" y="3764976"/>
            <a:ext cx="693815" cy="522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A32BE70-A5D4-4033-AFC5-F22EAA0BBBB3}"/>
              </a:ext>
            </a:extLst>
          </p:cNvPr>
          <p:cNvSpPr/>
          <p:nvPr/>
        </p:nvSpPr>
        <p:spPr>
          <a:xfrm>
            <a:off x="120736" y="4346883"/>
            <a:ext cx="1455816" cy="522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A32BE70-A5D4-4033-AFC5-F22EAA0BBBB3}"/>
              </a:ext>
            </a:extLst>
          </p:cNvPr>
          <p:cNvSpPr/>
          <p:nvPr/>
        </p:nvSpPr>
        <p:spPr>
          <a:xfrm>
            <a:off x="6590250" y="3976603"/>
            <a:ext cx="1455816" cy="522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/>
          <p:cNvSpPr/>
          <p:nvPr/>
        </p:nvSpPr>
        <p:spPr>
          <a:xfrm>
            <a:off x="1064731" y="3126209"/>
            <a:ext cx="801823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30%</a:t>
            </a:r>
            <a:endParaRPr lang="en-GB" sz="2400" dirty="0"/>
          </a:p>
        </p:txBody>
      </p:sp>
      <p:sp>
        <p:nvSpPr>
          <p:cNvPr id="61" name="Rectangle 60"/>
          <p:cNvSpPr/>
          <p:nvPr/>
        </p:nvSpPr>
        <p:spPr>
          <a:xfrm>
            <a:off x="1064730" y="3976603"/>
            <a:ext cx="69923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750</a:t>
            </a:r>
            <a:endParaRPr lang="en-GB" sz="2400" dirty="0"/>
          </a:p>
        </p:txBody>
      </p:sp>
      <p:sp>
        <p:nvSpPr>
          <p:cNvPr id="70" name="Rectangle 69"/>
          <p:cNvSpPr/>
          <p:nvPr/>
        </p:nvSpPr>
        <p:spPr>
          <a:xfrm>
            <a:off x="726884" y="2207987"/>
            <a:ext cx="57585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"/>
              </a:rPr>
              <a:t>÷3</a:t>
            </a:r>
          </a:p>
        </p:txBody>
      </p:sp>
      <p:sp>
        <p:nvSpPr>
          <p:cNvPr id="79" name="Rectangle 78"/>
          <p:cNvSpPr/>
          <p:nvPr/>
        </p:nvSpPr>
        <p:spPr>
          <a:xfrm>
            <a:off x="301764" y="3385160"/>
            <a:ext cx="7171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Myriad Pro"/>
              </a:rPr>
              <a:t>10%</a:t>
            </a:r>
          </a:p>
        </p:txBody>
      </p:sp>
      <p:sp>
        <p:nvSpPr>
          <p:cNvPr id="80" name="Rectangle 79"/>
          <p:cNvSpPr/>
          <p:nvPr/>
        </p:nvSpPr>
        <p:spPr>
          <a:xfrm>
            <a:off x="343256" y="3883623"/>
            <a:ext cx="7171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Myriad Pro"/>
              </a:rPr>
              <a:t>250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611014" y="3652425"/>
            <a:ext cx="1" cy="2311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ctangle 80"/>
          <p:cNvSpPr/>
          <p:nvPr/>
        </p:nvSpPr>
        <p:spPr>
          <a:xfrm>
            <a:off x="731337" y="4887696"/>
            <a:ext cx="57585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"/>
              </a:rPr>
              <a:t>÷3</a:t>
            </a:r>
          </a:p>
        </p:txBody>
      </p:sp>
      <p:sp>
        <p:nvSpPr>
          <p:cNvPr id="99" name="Rectangle 98"/>
          <p:cNvSpPr/>
          <p:nvPr/>
        </p:nvSpPr>
        <p:spPr>
          <a:xfrm>
            <a:off x="2087013" y="5412822"/>
            <a:ext cx="997750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"/>
              </a:rPr>
              <a:t>x 10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1986137" y="1939308"/>
            <a:ext cx="997750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"/>
              </a:rPr>
              <a:t>x 10</a:t>
            </a:r>
          </a:p>
        </p:txBody>
      </p:sp>
      <p:sp>
        <p:nvSpPr>
          <p:cNvPr id="15" name="Right Bracket 14"/>
          <p:cNvSpPr/>
          <p:nvPr/>
        </p:nvSpPr>
        <p:spPr>
          <a:xfrm rot="16200000">
            <a:off x="533993" y="2249924"/>
            <a:ext cx="985561" cy="877741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" name="Right Bracket 104"/>
          <p:cNvSpPr/>
          <p:nvPr/>
        </p:nvSpPr>
        <p:spPr>
          <a:xfrm rot="5400000">
            <a:off x="531079" y="4409533"/>
            <a:ext cx="985561" cy="877741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6" name="Right Bracket 105"/>
          <p:cNvSpPr/>
          <p:nvPr/>
        </p:nvSpPr>
        <p:spPr>
          <a:xfrm rot="16200000">
            <a:off x="1795084" y="695436"/>
            <a:ext cx="1286186" cy="3679335"/>
          </a:xfrm>
          <a:prstGeom prst="rightBracket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7" name="Right Bracket 106"/>
          <p:cNvSpPr/>
          <p:nvPr/>
        </p:nvSpPr>
        <p:spPr>
          <a:xfrm rot="5400000">
            <a:off x="1781563" y="3391651"/>
            <a:ext cx="1286186" cy="3679333"/>
          </a:xfrm>
          <a:prstGeom prst="rightBracket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4044625" y="3988280"/>
            <a:ext cx="87075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2500</a:t>
            </a:r>
            <a:endParaRPr lang="en-GB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5AA95A-5C92-4E77-BC4F-850A21ADDE45}"/>
              </a:ext>
            </a:extLst>
          </p:cNvPr>
          <p:cNvSpPr txBox="1"/>
          <p:nvPr/>
        </p:nvSpPr>
        <p:spPr bwMode="auto">
          <a:xfrm>
            <a:off x="4924781" y="4000664"/>
            <a:ext cx="1291533" cy="47455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people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F4FA6269-BE1D-46C0-A9BF-3F08511A5819}"/>
              </a:ext>
            </a:extLst>
          </p:cNvPr>
          <p:cNvSpPr/>
          <p:nvPr/>
        </p:nvSpPr>
        <p:spPr>
          <a:xfrm rot="10800000">
            <a:off x="500638" y="2989472"/>
            <a:ext cx="195741" cy="26867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28EB2A26-6142-45A3-9FD7-0B41EEA2B88C}"/>
              </a:ext>
            </a:extLst>
          </p:cNvPr>
          <p:cNvSpPr/>
          <p:nvPr/>
        </p:nvSpPr>
        <p:spPr>
          <a:xfrm rot="10800000">
            <a:off x="4182567" y="2909556"/>
            <a:ext cx="195741" cy="268679"/>
          </a:xfrm>
          <a:prstGeom prst="triangl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05E2EFEC-080B-4A8C-A492-5E975F513CE6}"/>
              </a:ext>
            </a:extLst>
          </p:cNvPr>
          <p:cNvSpPr/>
          <p:nvPr/>
        </p:nvSpPr>
        <p:spPr>
          <a:xfrm>
            <a:off x="491270" y="4257192"/>
            <a:ext cx="195741" cy="26867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E7DDE72B-857A-4CC5-94FA-CBE553393383}"/>
              </a:ext>
            </a:extLst>
          </p:cNvPr>
          <p:cNvSpPr/>
          <p:nvPr/>
        </p:nvSpPr>
        <p:spPr>
          <a:xfrm>
            <a:off x="4166452" y="4336721"/>
            <a:ext cx="195741" cy="268679"/>
          </a:xfrm>
          <a:prstGeom prst="triangl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29633E-B586-4FF7-8FDC-192ECDE72E47}"/>
              </a:ext>
            </a:extLst>
          </p:cNvPr>
          <p:cNvSpPr/>
          <p:nvPr/>
        </p:nvSpPr>
        <p:spPr>
          <a:xfrm>
            <a:off x="3977396" y="3199313"/>
            <a:ext cx="936475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100%</a:t>
            </a:r>
            <a:endParaRPr lang="en-GB" sz="2400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19CB08C-59D3-40F3-968E-86B80DCF9057}"/>
              </a:ext>
            </a:extLst>
          </p:cNvPr>
          <p:cNvCxnSpPr/>
          <p:nvPr/>
        </p:nvCxnSpPr>
        <p:spPr>
          <a:xfrm flipH="1">
            <a:off x="4277845" y="3646941"/>
            <a:ext cx="1" cy="2311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FB81D48-3B82-4DDD-8C06-91F0BBE09CEE}"/>
              </a:ext>
            </a:extLst>
          </p:cNvPr>
          <p:cNvCxnSpPr>
            <a:cxnSpLocks/>
          </p:cNvCxnSpPr>
          <p:nvPr/>
        </p:nvCxnSpPr>
        <p:spPr>
          <a:xfrm>
            <a:off x="60796" y="3751325"/>
            <a:ext cx="4863985" cy="548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9F24B76-A7DC-4B20-86A2-88672401274F}"/>
              </a:ext>
            </a:extLst>
          </p:cNvPr>
          <p:cNvCxnSpPr>
            <a:cxnSpLocks/>
          </p:cNvCxnSpPr>
          <p:nvPr/>
        </p:nvCxnSpPr>
        <p:spPr>
          <a:xfrm flipH="1">
            <a:off x="1437153" y="3614446"/>
            <a:ext cx="1" cy="26369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64703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9" grpId="0"/>
      <p:bldP spid="80" grpId="0"/>
      <p:bldP spid="81" grpId="0" animBg="1"/>
      <p:bldP spid="99" grpId="0" animBg="1"/>
      <p:bldP spid="100" grpId="0" animBg="1"/>
      <p:bldP spid="15" grpId="0" animBg="1"/>
      <p:bldP spid="105" grpId="0" animBg="1"/>
      <p:bldP spid="106" grpId="0" animBg="1"/>
      <p:bldP spid="107" grpId="0" animBg="1"/>
      <p:bldP spid="24" grpId="0"/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16088" y="667004"/>
            <a:ext cx="882314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30% of the seats at a cricket match are taken. So far, there are 750 people present. How many people will there be when all of the seats are filled?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877" y="1637055"/>
            <a:ext cx="5400812" cy="247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156920"/>
              </p:ext>
            </p:extLst>
          </p:nvPr>
        </p:nvGraphicFramePr>
        <p:xfrm>
          <a:off x="693681" y="2287190"/>
          <a:ext cx="2165132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5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25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750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462440"/>
              </p:ext>
            </p:extLst>
          </p:nvPr>
        </p:nvGraphicFramePr>
        <p:xfrm>
          <a:off x="688422" y="2284301"/>
          <a:ext cx="2165132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5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25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100%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2500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30%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750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10%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250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CC1F5683-6605-4FF0-A7EF-1BB20FF878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8353" y="1640012"/>
            <a:ext cx="4509558" cy="27312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779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720425"/>
            <a:ext cx="90713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385759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latin typeface="Myriad Pro"/>
            </a:endParaRPr>
          </a:p>
          <a:p>
            <a:endParaRPr lang="en-GB" sz="2400" dirty="0">
              <a:latin typeface="Myriad Pro"/>
            </a:endParaRPr>
          </a:p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1252398"/>
            <a:ext cx="6511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1)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25588" y="5110304"/>
            <a:ext cx="68501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Can you create your own problem, like number 1, using 40% as your known percentage part?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25588" y="125389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So far, Adam has read 180 pages, or 60%, of his book.  </a:t>
            </a:r>
          </a:p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How many pages are in Adam’s book in total?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246" y="2760633"/>
            <a:ext cx="6511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2)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168805" y="2760633"/>
            <a:ext cx="6511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3)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58" name="Table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056786"/>
              </p:ext>
            </p:extLst>
          </p:nvPr>
        </p:nvGraphicFramePr>
        <p:xfrm>
          <a:off x="656423" y="2850119"/>
          <a:ext cx="2165132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5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25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40%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370279"/>
              </p:ext>
            </p:extLst>
          </p:nvPr>
        </p:nvGraphicFramePr>
        <p:xfrm>
          <a:off x="3762723" y="2851244"/>
          <a:ext cx="2165132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5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25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415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9E134B-C5FA-4F4C-BABF-C172EA1EDD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https://www.ncetm.org.uk/classroom-resources/vl-upper-key-stage-2-linking-fractions-decimals-and-percentages-video-lessons/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531731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C42D09-AED1-48EF-9B45-48E7CED851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4" y="1712841"/>
            <a:ext cx="3433459" cy="2259322"/>
          </a:xfrm>
          <a:prstGeom prst="rect">
            <a:avLst/>
          </a:prstGeom>
        </p:spPr>
      </p:pic>
      <p:sp>
        <p:nvSpPr>
          <p:cNvPr id="5" name="Speech Bubble: Oval 6">
            <a:extLst>
              <a:ext uri="{FF2B5EF4-FFF2-40B4-BE49-F238E27FC236}">
                <a16:creationId xmlns:a16="http://schemas.microsoft.com/office/drawing/2014/main" id="{D1E99B20-4C95-42C6-BAFE-BD2EA1DE707D}"/>
              </a:ext>
            </a:extLst>
          </p:cNvPr>
          <p:cNvSpPr/>
          <p:nvPr/>
        </p:nvSpPr>
        <p:spPr>
          <a:xfrm>
            <a:off x="4160969" y="1316592"/>
            <a:ext cx="4554173" cy="2112408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>
                <a:solidFill>
                  <a:schemeClr val="tx1"/>
                </a:solidFill>
                <a:latin typeface="Myriad Pro" panose="020B0503030403020204" pitchFamily="34" charset="0"/>
              </a:rPr>
              <a:t>Find these percentages of amounts. Remember to write a ratio table or double number line to help.</a:t>
            </a:r>
            <a:endParaRPr lang="en-US" b="1" i="1" kern="1200" dirty="0">
              <a:solidFill>
                <a:schemeClr val="tx1"/>
              </a:solidFill>
              <a:effectLst/>
              <a:latin typeface="Myriad Pro" panose="020B0503030403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153113" y="1854732"/>
            <a:ext cx="14661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182.4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111488"/>
              </p:ext>
            </p:extLst>
          </p:nvPr>
        </p:nvGraphicFramePr>
        <p:xfrm>
          <a:off x="279107" y="4412645"/>
          <a:ext cx="2165132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5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25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380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3.8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299543"/>
              </p:ext>
            </p:extLst>
          </p:nvPr>
        </p:nvGraphicFramePr>
        <p:xfrm>
          <a:off x="279107" y="4459359"/>
          <a:ext cx="2165132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5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25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0.5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0.05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131718"/>
              </p:ext>
            </p:extLst>
          </p:nvPr>
        </p:nvGraphicFramePr>
        <p:xfrm>
          <a:off x="132724" y="4436002"/>
          <a:ext cx="2506134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3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3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40,000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8,000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52400" y="795335"/>
            <a:ext cx="90713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163619" y="2464346"/>
            <a:ext cx="14661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    0.6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876906" y="3168405"/>
            <a:ext cx="14661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7,600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236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3EF9548-53DF-450C-83E3-994F6FB565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971" y="3224252"/>
            <a:ext cx="4267763" cy="330529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7E58DED-1B50-4890-8FE8-8ADBCC3FDE22}"/>
              </a:ext>
            </a:extLst>
          </p:cNvPr>
          <p:cNvGrpSpPr/>
          <p:nvPr/>
        </p:nvGrpSpPr>
        <p:grpSpPr>
          <a:xfrm>
            <a:off x="4044474" y="1219443"/>
            <a:ext cx="4777555" cy="5272186"/>
            <a:chOff x="3939448" y="-122860"/>
            <a:chExt cx="4777555" cy="527218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9A74B8B-B2C4-4620-85DF-4A031A5DBFF9}"/>
                </a:ext>
              </a:extLst>
            </p:cNvPr>
            <p:cNvSpPr/>
            <p:nvPr/>
          </p:nvSpPr>
          <p:spPr>
            <a:xfrm>
              <a:off x="5240020" y="1496325"/>
              <a:ext cx="697230" cy="2114550"/>
            </a:xfrm>
            <a:prstGeom prst="rect">
              <a:avLst/>
            </a:prstGeom>
            <a:solidFill>
              <a:srgbClr val="EF8468"/>
            </a:solidFill>
            <a:ln>
              <a:solidFill>
                <a:srgbClr val="1D1D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C2F8047-C9AE-44D9-9119-133409DFA0BE}"/>
                </a:ext>
              </a:extLst>
            </p:cNvPr>
            <p:cNvSpPr/>
            <p:nvPr/>
          </p:nvSpPr>
          <p:spPr>
            <a:xfrm>
              <a:off x="5939790" y="1073415"/>
              <a:ext cx="680720" cy="2537460"/>
            </a:xfrm>
            <a:prstGeom prst="rect">
              <a:avLst/>
            </a:prstGeom>
            <a:solidFill>
              <a:srgbClr val="D8C1DB"/>
            </a:solidFill>
            <a:ln>
              <a:solidFill>
                <a:srgbClr val="1D1D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3F4FC28-BF1B-40E6-9657-4CCE4C0F9D11}"/>
                </a:ext>
              </a:extLst>
            </p:cNvPr>
            <p:cNvSpPr/>
            <p:nvPr/>
          </p:nvSpPr>
          <p:spPr>
            <a:xfrm>
              <a:off x="6620510" y="2665995"/>
              <a:ext cx="697230" cy="944880"/>
            </a:xfrm>
            <a:prstGeom prst="rect">
              <a:avLst/>
            </a:prstGeom>
            <a:solidFill>
              <a:srgbClr val="FFDD00"/>
            </a:solidFill>
            <a:ln>
              <a:solidFill>
                <a:srgbClr val="1D1D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5AE1C20-1C75-4CA4-8AF7-457B1CD27384}"/>
                </a:ext>
              </a:extLst>
            </p:cNvPr>
            <p:cNvSpPr/>
            <p:nvPr/>
          </p:nvSpPr>
          <p:spPr>
            <a:xfrm>
              <a:off x="7317740" y="669555"/>
              <a:ext cx="680720" cy="2941320"/>
            </a:xfrm>
            <a:prstGeom prst="rect">
              <a:avLst/>
            </a:prstGeom>
            <a:solidFill>
              <a:srgbClr val="A9C6E9"/>
            </a:solidFill>
            <a:ln>
              <a:solidFill>
                <a:srgbClr val="1D1D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C701496-2B6A-401E-AC81-A84E0D7CE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9448" y="-122860"/>
              <a:ext cx="4777555" cy="5272186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8C16ABC-A164-4859-B6A3-20AD114E4530}"/>
              </a:ext>
            </a:extLst>
          </p:cNvPr>
          <p:cNvSpPr txBox="1"/>
          <p:nvPr/>
        </p:nvSpPr>
        <p:spPr>
          <a:xfrm>
            <a:off x="318527" y="757778"/>
            <a:ext cx="5368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A33EC8-60F6-4326-A1D1-41EE6550CD93}"/>
              </a:ext>
            </a:extLst>
          </p:cNvPr>
          <p:cNvSpPr txBox="1"/>
          <p:nvPr/>
        </p:nvSpPr>
        <p:spPr>
          <a:xfrm>
            <a:off x="227255" y="1443626"/>
            <a:ext cx="359411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600" b="1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The pie chart shows what 60 Year 6 children voted to do for their end-of-year treat.</a:t>
            </a:r>
          </a:p>
          <a:p>
            <a:pPr algn="ctr"/>
            <a:r>
              <a:rPr lang="en-GB" sz="1600" b="1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Construct a bar chart to show the number of children who voted for each activity. </a:t>
            </a:r>
          </a:p>
        </p:txBody>
      </p:sp>
      <p:sp>
        <p:nvSpPr>
          <p:cNvPr id="27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8832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721038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This lesson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47972" y="1344942"/>
            <a:ext cx="88912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Use our skills in finding percentages of any number to solve problems.</a:t>
            </a: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ECBB3B2D-F984-4D4A-A15C-DC26EDAECEB4}"/>
              </a:ext>
            </a:extLst>
          </p:cNvPr>
          <p:cNvSpPr/>
          <p:nvPr/>
        </p:nvSpPr>
        <p:spPr>
          <a:xfrm>
            <a:off x="2803794" y="2338178"/>
            <a:ext cx="3526875" cy="2420852"/>
          </a:xfrm>
          <a:prstGeom prst="cloudCallout">
            <a:avLst>
              <a:gd name="adj1" fmla="val -40994"/>
              <a:gd name="adj2" fmla="val 662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How can we work out 100% if we are given a percentage part? </a:t>
            </a:r>
          </a:p>
        </p:txBody>
      </p:sp>
    </p:spTree>
    <p:extLst>
      <p:ext uri="{BB962C8B-B14F-4D97-AF65-F5344CB8AC3E}">
        <p14:creationId xmlns:p14="http://schemas.microsoft.com/office/powerpoint/2010/main" val="252801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4768" y="667004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I have made 300 minutes of calls so far this month.  This is 60% of my monthly ‘free-call’ allowance.  How many minutes of free calls do I get each month?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10028" y="2127982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Have I used all of my ‘free-call’ minutes yet?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10028" y="2522132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Have I used more than half of my minutes?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25794" y="299511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Is my total monthly ‘free-call’ minutes allowance </a:t>
            </a:r>
          </a:p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more or less than 300?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2127982"/>
            <a:ext cx="6053959" cy="3941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-5260" y="2579936"/>
            <a:ext cx="6053959" cy="39415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70C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1012" y="3063421"/>
            <a:ext cx="6628144" cy="84274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738" y="661744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I have made 300 minutes of calls so far this month.  </a:t>
            </a: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This is 60% of my monthly ‘free-call’ allowance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.  How many minutes of free calls do I get each month?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78" y="656484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I have made 300 minutes of calls so far this month.  </a:t>
            </a: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This is </a:t>
            </a:r>
            <a:r>
              <a:rPr lang="en-GB" sz="2400" dirty="0">
                <a:solidFill>
                  <a:srgbClr val="0070C0"/>
                </a:solidFill>
                <a:latin typeface="Myriad Pro Semibold"/>
                <a:ea typeface="Myriad Pro Semibold" charset="0"/>
                <a:cs typeface="Myriad Pro Semibold" charset="0"/>
              </a:rPr>
              <a:t>60% of</a:t>
            </a: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 my monthly ‘free-call’ allowance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.  How many minutes of free calls do I get each month?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4782" y="666990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I have </a:t>
            </a:r>
            <a:r>
              <a:rPr lang="en-GB" sz="2400" dirty="0">
                <a:solidFill>
                  <a:srgbClr val="FFC000"/>
                </a:solidFill>
                <a:latin typeface="Myriad Pro Semibold"/>
                <a:ea typeface="Myriad Pro Semibold" charset="0"/>
                <a:cs typeface="Myriad Pro Semibold" charset="0"/>
              </a:rPr>
              <a:t>made 300 minutes of calls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so far this month.  </a:t>
            </a: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This is </a:t>
            </a:r>
            <a:r>
              <a:rPr lang="en-GB" sz="2400" dirty="0">
                <a:solidFill>
                  <a:srgbClr val="0070C0"/>
                </a:solidFill>
                <a:latin typeface="Myriad Pro Semibold"/>
                <a:ea typeface="Myriad Pro Semibold" charset="0"/>
                <a:cs typeface="Myriad Pro Semibold" charset="0"/>
              </a:rPr>
              <a:t>60% of</a:t>
            </a: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 my monthly ‘free-call’ allowance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.  How many minutes of free calls do I get each month?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299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" grpId="0" animBg="1"/>
      <p:bldP spid="17" grpId="0" animBg="1"/>
      <p:bldP spid="18" grpId="0" animBg="1"/>
      <p:bldP spid="19" grpId="0"/>
      <p:bldP spid="19" grpId="1"/>
      <p:bldP spid="20" grpId="0"/>
      <p:bldP spid="20" grpId="1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72196" y="667004"/>
            <a:ext cx="87670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I have made 300 minutes of calls so far this month. This is 60% of my monthly ‘free-call’ allowance. How many minutes of free calls do I get each month?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1C9C1E8-5ACF-4ED3-8D6A-92810BC19F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858906" y="1999672"/>
            <a:ext cx="7897804" cy="348929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0518106-A773-4434-B1AB-8C6068E24416}"/>
              </a:ext>
            </a:extLst>
          </p:cNvPr>
          <p:cNvSpPr/>
          <p:nvPr/>
        </p:nvSpPr>
        <p:spPr>
          <a:xfrm>
            <a:off x="387594" y="3622219"/>
            <a:ext cx="3247388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A0F7EC7-EA93-4AB3-AE2B-71B01A81887A}"/>
              </a:ext>
            </a:extLst>
          </p:cNvPr>
          <p:cNvSpPr/>
          <p:nvPr/>
        </p:nvSpPr>
        <p:spPr>
          <a:xfrm>
            <a:off x="372196" y="4526300"/>
            <a:ext cx="3247390" cy="72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CA13565-C4F3-40E8-9E89-6FE6D598DE64}"/>
              </a:ext>
            </a:extLst>
          </p:cNvPr>
          <p:cNvSpPr/>
          <p:nvPr/>
        </p:nvSpPr>
        <p:spPr>
          <a:xfrm>
            <a:off x="3634982" y="3620248"/>
            <a:ext cx="3231993" cy="1616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43970" y="3042645"/>
            <a:ext cx="508000" cy="2794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8632EF44-2903-43B1-A619-131D7971BABB}"/>
              </a:ext>
            </a:extLst>
          </p:cNvPr>
          <p:cNvSpPr/>
          <p:nvPr/>
        </p:nvSpPr>
        <p:spPr>
          <a:xfrm>
            <a:off x="506455" y="2777533"/>
            <a:ext cx="5202916" cy="814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92807" y="3042685"/>
            <a:ext cx="507960" cy="27936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98B88DE-C4C3-4AF5-BECF-42F759B59F7E}"/>
              </a:ext>
            </a:extLst>
          </p:cNvPr>
          <p:cNvSpPr/>
          <p:nvPr/>
        </p:nvSpPr>
        <p:spPr>
          <a:xfrm>
            <a:off x="0" y="1867333"/>
            <a:ext cx="6694098" cy="2407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532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0541B7-79FA-4A3D-883F-66C783F57A7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5" y="2055677"/>
            <a:ext cx="7926735" cy="290430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ED8D479-C9EF-44B0-8DCC-90F6A310E0FF}"/>
              </a:ext>
            </a:extLst>
          </p:cNvPr>
          <p:cNvSpPr/>
          <p:nvPr/>
        </p:nvSpPr>
        <p:spPr>
          <a:xfrm>
            <a:off x="1360321" y="2430144"/>
            <a:ext cx="2728685" cy="5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DF5B55-82CE-4C6C-9510-27352BAB13C6}"/>
              </a:ext>
            </a:extLst>
          </p:cNvPr>
          <p:cNvSpPr/>
          <p:nvPr/>
        </p:nvSpPr>
        <p:spPr>
          <a:xfrm>
            <a:off x="1483692" y="1878601"/>
            <a:ext cx="2728685" cy="5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8887ED9-A1CA-46A4-A390-EC7EE6942B44}"/>
              </a:ext>
            </a:extLst>
          </p:cNvPr>
          <p:cNvSpPr/>
          <p:nvPr/>
        </p:nvSpPr>
        <p:spPr>
          <a:xfrm>
            <a:off x="968436" y="2915151"/>
            <a:ext cx="841828" cy="5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402D60-85E0-4106-B7DA-E90A987E24EE}"/>
              </a:ext>
            </a:extLst>
          </p:cNvPr>
          <p:cNvSpPr/>
          <p:nvPr/>
        </p:nvSpPr>
        <p:spPr>
          <a:xfrm>
            <a:off x="1389350" y="4157799"/>
            <a:ext cx="2728685" cy="5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D4BDAC-F109-4475-B8E3-98AE243045F9}"/>
              </a:ext>
            </a:extLst>
          </p:cNvPr>
          <p:cNvSpPr/>
          <p:nvPr/>
        </p:nvSpPr>
        <p:spPr>
          <a:xfrm>
            <a:off x="1483691" y="4682851"/>
            <a:ext cx="2728685" cy="5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C41A02-4BB7-457E-A320-1152A32ADF15}"/>
              </a:ext>
            </a:extLst>
          </p:cNvPr>
          <p:cNvSpPr/>
          <p:nvPr/>
        </p:nvSpPr>
        <p:spPr>
          <a:xfrm>
            <a:off x="1072757" y="3788092"/>
            <a:ext cx="841828" cy="279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FE762DF-BE52-4080-846B-34F9B2B82F7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4" y="2386601"/>
            <a:ext cx="7926735" cy="5515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5E60823-FE83-41F1-BD10-CAD9E37BFF2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3" y="2065203"/>
            <a:ext cx="7926735" cy="36494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FDC5C17-E3DC-4103-A1F3-812C7AF9A58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60322" y="4157799"/>
            <a:ext cx="4499428" cy="5250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3C805AB-D121-4BB0-9B62-DEC9CB5B868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1" y="4629060"/>
            <a:ext cx="7926735" cy="36494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16D552E-3FDA-4B6A-B585-4A9F3A48644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67359" y="3857624"/>
            <a:ext cx="553356" cy="32726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4768" y="667004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I have made 300 minutes of calls so far this month. This is 60% of my monthly ‘free-call’ allowance. How many minutes of free calls do I get each month?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595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7" grpId="1" animBg="1"/>
      <p:bldP spid="8" grpId="0" animBg="1"/>
      <p:bldP spid="8" grpId="1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99EE87-F7B5-445E-B95E-29CB982B0B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496378" y="2444733"/>
            <a:ext cx="1393631" cy="1545918"/>
          </a:xfrm>
          <a:prstGeom prst="rect">
            <a:avLst/>
          </a:prstGeom>
        </p:spPr>
      </p:pic>
      <p:sp>
        <p:nvSpPr>
          <p:cNvPr id="4" name="Freeform: Shape 15">
            <a:extLst>
              <a:ext uri="{FF2B5EF4-FFF2-40B4-BE49-F238E27FC236}">
                <a16:creationId xmlns:a16="http://schemas.microsoft.com/office/drawing/2014/main" id="{CDC69B01-2BB1-4838-9570-52AF18151965}"/>
              </a:ext>
            </a:extLst>
          </p:cNvPr>
          <p:cNvSpPr/>
          <p:nvPr/>
        </p:nvSpPr>
        <p:spPr>
          <a:xfrm>
            <a:off x="809903" y="3093720"/>
            <a:ext cx="1147599" cy="769620"/>
          </a:xfrm>
          <a:custGeom>
            <a:avLst/>
            <a:gdLst>
              <a:gd name="connsiteX0" fmla="*/ 934239 w 1147599"/>
              <a:gd name="connsiteY0" fmla="*/ 15240 h 769620"/>
              <a:gd name="connsiteX1" fmla="*/ 614199 w 1147599"/>
              <a:gd name="connsiteY1" fmla="*/ 45720 h 769620"/>
              <a:gd name="connsiteX2" fmla="*/ 385599 w 1147599"/>
              <a:gd name="connsiteY2" fmla="*/ 76200 h 769620"/>
              <a:gd name="connsiteX3" fmla="*/ 362739 w 1147599"/>
              <a:gd name="connsiteY3" fmla="*/ 83820 h 769620"/>
              <a:gd name="connsiteX4" fmla="*/ 332259 w 1147599"/>
              <a:gd name="connsiteY4" fmla="*/ 99060 h 769620"/>
              <a:gd name="connsiteX5" fmla="*/ 271299 w 1147599"/>
              <a:gd name="connsiteY5" fmla="*/ 106680 h 769620"/>
              <a:gd name="connsiteX6" fmla="*/ 248439 w 1147599"/>
              <a:gd name="connsiteY6" fmla="*/ 114300 h 769620"/>
              <a:gd name="connsiteX7" fmla="*/ 217959 w 1147599"/>
              <a:gd name="connsiteY7" fmla="*/ 121920 h 769620"/>
              <a:gd name="connsiteX8" fmla="*/ 134139 w 1147599"/>
              <a:gd name="connsiteY8" fmla="*/ 152400 h 769620"/>
              <a:gd name="connsiteX9" fmla="*/ 73179 w 1147599"/>
              <a:gd name="connsiteY9" fmla="*/ 167640 h 769620"/>
              <a:gd name="connsiteX10" fmla="*/ 19839 w 1147599"/>
              <a:gd name="connsiteY10" fmla="*/ 198120 h 769620"/>
              <a:gd name="connsiteX11" fmla="*/ 12219 w 1147599"/>
              <a:gd name="connsiteY11" fmla="*/ 304800 h 769620"/>
              <a:gd name="connsiteX12" fmla="*/ 35079 w 1147599"/>
              <a:gd name="connsiteY12" fmla="*/ 327660 h 769620"/>
              <a:gd name="connsiteX13" fmla="*/ 65559 w 1147599"/>
              <a:gd name="connsiteY13" fmla="*/ 373380 h 769620"/>
              <a:gd name="connsiteX14" fmla="*/ 111279 w 1147599"/>
              <a:gd name="connsiteY14" fmla="*/ 426720 h 769620"/>
              <a:gd name="connsiteX15" fmla="*/ 149379 w 1147599"/>
              <a:gd name="connsiteY15" fmla="*/ 495300 h 769620"/>
              <a:gd name="connsiteX16" fmla="*/ 164619 w 1147599"/>
              <a:gd name="connsiteY16" fmla="*/ 518160 h 769620"/>
              <a:gd name="connsiteX17" fmla="*/ 187479 w 1147599"/>
              <a:gd name="connsiteY17" fmla="*/ 533400 h 769620"/>
              <a:gd name="connsiteX18" fmla="*/ 210339 w 1147599"/>
              <a:gd name="connsiteY18" fmla="*/ 556260 h 769620"/>
              <a:gd name="connsiteX19" fmla="*/ 233199 w 1147599"/>
              <a:gd name="connsiteY19" fmla="*/ 563880 h 769620"/>
              <a:gd name="connsiteX20" fmla="*/ 263679 w 1147599"/>
              <a:gd name="connsiteY20" fmla="*/ 579120 h 769620"/>
              <a:gd name="connsiteX21" fmla="*/ 317019 w 1147599"/>
              <a:gd name="connsiteY21" fmla="*/ 594360 h 769620"/>
              <a:gd name="connsiteX22" fmla="*/ 347499 w 1147599"/>
              <a:gd name="connsiteY22" fmla="*/ 609600 h 769620"/>
              <a:gd name="connsiteX23" fmla="*/ 370359 w 1147599"/>
              <a:gd name="connsiteY23" fmla="*/ 617220 h 769620"/>
              <a:gd name="connsiteX24" fmla="*/ 408459 w 1147599"/>
              <a:gd name="connsiteY24" fmla="*/ 632460 h 769620"/>
              <a:gd name="connsiteX25" fmla="*/ 461799 w 1147599"/>
              <a:gd name="connsiteY25" fmla="*/ 640080 h 769620"/>
              <a:gd name="connsiteX26" fmla="*/ 560859 w 1147599"/>
              <a:gd name="connsiteY26" fmla="*/ 662940 h 769620"/>
              <a:gd name="connsiteX27" fmla="*/ 583719 w 1147599"/>
              <a:gd name="connsiteY27" fmla="*/ 670560 h 769620"/>
              <a:gd name="connsiteX28" fmla="*/ 606579 w 1147599"/>
              <a:gd name="connsiteY28" fmla="*/ 685800 h 769620"/>
              <a:gd name="connsiteX29" fmla="*/ 667539 w 1147599"/>
              <a:gd name="connsiteY29" fmla="*/ 701040 h 769620"/>
              <a:gd name="connsiteX30" fmla="*/ 690399 w 1147599"/>
              <a:gd name="connsiteY30" fmla="*/ 716280 h 769620"/>
              <a:gd name="connsiteX31" fmla="*/ 720879 w 1147599"/>
              <a:gd name="connsiteY31" fmla="*/ 723900 h 769620"/>
              <a:gd name="connsiteX32" fmla="*/ 797079 w 1147599"/>
              <a:gd name="connsiteY32" fmla="*/ 739140 h 769620"/>
              <a:gd name="connsiteX33" fmla="*/ 850419 w 1147599"/>
              <a:gd name="connsiteY33" fmla="*/ 754380 h 769620"/>
              <a:gd name="connsiteX34" fmla="*/ 873279 w 1147599"/>
              <a:gd name="connsiteY34" fmla="*/ 762000 h 769620"/>
              <a:gd name="connsiteX35" fmla="*/ 926619 w 1147599"/>
              <a:gd name="connsiteY35" fmla="*/ 769620 h 769620"/>
              <a:gd name="connsiteX36" fmla="*/ 1101879 w 1147599"/>
              <a:gd name="connsiteY36" fmla="*/ 762000 h 769620"/>
              <a:gd name="connsiteX37" fmla="*/ 1109499 w 1147599"/>
              <a:gd name="connsiteY37" fmla="*/ 731520 h 769620"/>
              <a:gd name="connsiteX38" fmla="*/ 1124739 w 1147599"/>
              <a:gd name="connsiteY38" fmla="*/ 701040 h 769620"/>
              <a:gd name="connsiteX39" fmla="*/ 1132359 w 1147599"/>
              <a:gd name="connsiteY39" fmla="*/ 678180 h 769620"/>
              <a:gd name="connsiteX40" fmla="*/ 1147599 w 1147599"/>
              <a:gd name="connsiteY40" fmla="*/ 640080 h 769620"/>
              <a:gd name="connsiteX41" fmla="*/ 1139979 w 1147599"/>
              <a:gd name="connsiteY41" fmla="*/ 541020 h 769620"/>
              <a:gd name="connsiteX42" fmla="*/ 1132359 w 1147599"/>
              <a:gd name="connsiteY42" fmla="*/ 518160 h 769620"/>
              <a:gd name="connsiteX43" fmla="*/ 1124739 w 1147599"/>
              <a:gd name="connsiteY43" fmla="*/ 464820 h 769620"/>
              <a:gd name="connsiteX44" fmla="*/ 1117119 w 1147599"/>
              <a:gd name="connsiteY44" fmla="*/ 434340 h 769620"/>
              <a:gd name="connsiteX45" fmla="*/ 1101879 w 1147599"/>
              <a:gd name="connsiteY45" fmla="*/ 365760 h 769620"/>
              <a:gd name="connsiteX46" fmla="*/ 1124739 w 1147599"/>
              <a:gd name="connsiteY46" fmla="*/ 320040 h 769620"/>
              <a:gd name="connsiteX47" fmla="*/ 1139979 w 1147599"/>
              <a:gd name="connsiteY47" fmla="*/ 266700 h 769620"/>
              <a:gd name="connsiteX48" fmla="*/ 1147599 w 1147599"/>
              <a:gd name="connsiteY48" fmla="*/ 243840 h 769620"/>
              <a:gd name="connsiteX49" fmla="*/ 1132359 w 1147599"/>
              <a:gd name="connsiteY49" fmla="*/ 160020 h 769620"/>
              <a:gd name="connsiteX50" fmla="*/ 1079019 w 1147599"/>
              <a:gd name="connsiteY50" fmla="*/ 91440 h 769620"/>
              <a:gd name="connsiteX51" fmla="*/ 1033299 w 1147599"/>
              <a:gd name="connsiteY51" fmla="*/ 60960 h 769620"/>
              <a:gd name="connsiteX52" fmla="*/ 979959 w 1147599"/>
              <a:gd name="connsiteY52" fmla="*/ 45720 h 769620"/>
              <a:gd name="connsiteX53" fmla="*/ 934239 w 1147599"/>
              <a:gd name="connsiteY53" fmla="*/ 30480 h 769620"/>
              <a:gd name="connsiteX54" fmla="*/ 911379 w 1147599"/>
              <a:gd name="connsiteY54" fmla="*/ 22860 h 769620"/>
              <a:gd name="connsiteX55" fmla="*/ 880899 w 1147599"/>
              <a:gd name="connsiteY55" fmla="*/ 15240 h 769620"/>
              <a:gd name="connsiteX56" fmla="*/ 865659 w 1147599"/>
              <a:gd name="connsiteY56" fmla="*/ 0 h 76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147599" h="769620">
                <a:moveTo>
                  <a:pt x="934239" y="15240"/>
                </a:moveTo>
                <a:cubicBezTo>
                  <a:pt x="827559" y="25400"/>
                  <a:pt x="720640" y="33302"/>
                  <a:pt x="614199" y="45720"/>
                </a:cubicBezTo>
                <a:cubicBezTo>
                  <a:pt x="195875" y="94524"/>
                  <a:pt x="688854" y="50929"/>
                  <a:pt x="385599" y="76200"/>
                </a:cubicBezTo>
                <a:cubicBezTo>
                  <a:pt x="377979" y="78740"/>
                  <a:pt x="370122" y="80656"/>
                  <a:pt x="362739" y="83820"/>
                </a:cubicBezTo>
                <a:cubicBezTo>
                  <a:pt x="352298" y="88295"/>
                  <a:pt x="343279" y="96305"/>
                  <a:pt x="332259" y="99060"/>
                </a:cubicBezTo>
                <a:cubicBezTo>
                  <a:pt x="312392" y="104027"/>
                  <a:pt x="291619" y="104140"/>
                  <a:pt x="271299" y="106680"/>
                </a:cubicBezTo>
                <a:cubicBezTo>
                  <a:pt x="263679" y="109220"/>
                  <a:pt x="256162" y="112093"/>
                  <a:pt x="248439" y="114300"/>
                </a:cubicBezTo>
                <a:cubicBezTo>
                  <a:pt x="238369" y="117177"/>
                  <a:pt x="227894" y="118608"/>
                  <a:pt x="217959" y="121920"/>
                </a:cubicBezTo>
                <a:cubicBezTo>
                  <a:pt x="188414" y="131768"/>
                  <a:pt x="165271" y="146174"/>
                  <a:pt x="134139" y="152400"/>
                </a:cubicBezTo>
                <a:cubicBezTo>
                  <a:pt x="111776" y="156873"/>
                  <a:pt x="93681" y="158853"/>
                  <a:pt x="73179" y="167640"/>
                </a:cubicBezTo>
                <a:cubicBezTo>
                  <a:pt x="46109" y="179241"/>
                  <a:pt x="42797" y="182815"/>
                  <a:pt x="19839" y="198120"/>
                </a:cubicBezTo>
                <a:cubicBezTo>
                  <a:pt x="-1811" y="241419"/>
                  <a:pt x="-7782" y="239798"/>
                  <a:pt x="12219" y="304800"/>
                </a:cubicBezTo>
                <a:cubicBezTo>
                  <a:pt x="15388" y="315100"/>
                  <a:pt x="28463" y="319154"/>
                  <a:pt x="35079" y="327660"/>
                </a:cubicBezTo>
                <a:cubicBezTo>
                  <a:pt x="46324" y="342118"/>
                  <a:pt x="54569" y="358727"/>
                  <a:pt x="65559" y="373380"/>
                </a:cubicBezTo>
                <a:cubicBezTo>
                  <a:pt x="94885" y="412481"/>
                  <a:pt x="79439" y="394880"/>
                  <a:pt x="111279" y="426720"/>
                </a:cubicBezTo>
                <a:cubicBezTo>
                  <a:pt x="124691" y="466956"/>
                  <a:pt x="114444" y="442897"/>
                  <a:pt x="149379" y="495300"/>
                </a:cubicBezTo>
                <a:cubicBezTo>
                  <a:pt x="154459" y="502920"/>
                  <a:pt x="156999" y="513080"/>
                  <a:pt x="164619" y="518160"/>
                </a:cubicBezTo>
                <a:cubicBezTo>
                  <a:pt x="172239" y="523240"/>
                  <a:pt x="180444" y="527537"/>
                  <a:pt x="187479" y="533400"/>
                </a:cubicBezTo>
                <a:cubicBezTo>
                  <a:pt x="195758" y="540299"/>
                  <a:pt x="201373" y="550282"/>
                  <a:pt x="210339" y="556260"/>
                </a:cubicBezTo>
                <a:cubicBezTo>
                  <a:pt x="217022" y="560715"/>
                  <a:pt x="225816" y="560716"/>
                  <a:pt x="233199" y="563880"/>
                </a:cubicBezTo>
                <a:cubicBezTo>
                  <a:pt x="243640" y="568355"/>
                  <a:pt x="253043" y="575132"/>
                  <a:pt x="263679" y="579120"/>
                </a:cubicBezTo>
                <a:cubicBezTo>
                  <a:pt x="315236" y="598454"/>
                  <a:pt x="274035" y="575938"/>
                  <a:pt x="317019" y="594360"/>
                </a:cubicBezTo>
                <a:cubicBezTo>
                  <a:pt x="327460" y="598835"/>
                  <a:pt x="337058" y="605125"/>
                  <a:pt x="347499" y="609600"/>
                </a:cubicBezTo>
                <a:cubicBezTo>
                  <a:pt x="354882" y="612764"/>
                  <a:pt x="362838" y="614400"/>
                  <a:pt x="370359" y="617220"/>
                </a:cubicBezTo>
                <a:cubicBezTo>
                  <a:pt x="383166" y="622023"/>
                  <a:pt x="395189" y="629143"/>
                  <a:pt x="408459" y="632460"/>
                </a:cubicBezTo>
                <a:cubicBezTo>
                  <a:pt x="425883" y="636816"/>
                  <a:pt x="444019" y="637540"/>
                  <a:pt x="461799" y="640080"/>
                </a:cubicBezTo>
                <a:cubicBezTo>
                  <a:pt x="524558" y="661000"/>
                  <a:pt x="491616" y="653048"/>
                  <a:pt x="560859" y="662940"/>
                </a:cubicBezTo>
                <a:cubicBezTo>
                  <a:pt x="568479" y="665480"/>
                  <a:pt x="576535" y="666968"/>
                  <a:pt x="583719" y="670560"/>
                </a:cubicBezTo>
                <a:cubicBezTo>
                  <a:pt x="591910" y="674656"/>
                  <a:pt x="597972" y="682670"/>
                  <a:pt x="606579" y="685800"/>
                </a:cubicBezTo>
                <a:cubicBezTo>
                  <a:pt x="626263" y="692958"/>
                  <a:pt x="667539" y="701040"/>
                  <a:pt x="667539" y="701040"/>
                </a:cubicBezTo>
                <a:cubicBezTo>
                  <a:pt x="675159" y="706120"/>
                  <a:pt x="681981" y="712672"/>
                  <a:pt x="690399" y="716280"/>
                </a:cubicBezTo>
                <a:cubicBezTo>
                  <a:pt x="700025" y="720405"/>
                  <a:pt x="710809" y="721023"/>
                  <a:pt x="720879" y="723900"/>
                </a:cubicBezTo>
                <a:cubicBezTo>
                  <a:pt x="774077" y="739100"/>
                  <a:pt x="706049" y="726136"/>
                  <a:pt x="797079" y="739140"/>
                </a:cubicBezTo>
                <a:cubicBezTo>
                  <a:pt x="851889" y="757410"/>
                  <a:pt x="783442" y="735244"/>
                  <a:pt x="850419" y="754380"/>
                </a:cubicBezTo>
                <a:cubicBezTo>
                  <a:pt x="858142" y="756587"/>
                  <a:pt x="865403" y="760425"/>
                  <a:pt x="873279" y="762000"/>
                </a:cubicBezTo>
                <a:cubicBezTo>
                  <a:pt x="890891" y="765522"/>
                  <a:pt x="908839" y="767080"/>
                  <a:pt x="926619" y="769620"/>
                </a:cubicBezTo>
                <a:lnTo>
                  <a:pt x="1101879" y="762000"/>
                </a:lnTo>
                <a:cubicBezTo>
                  <a:pt x="1112132" y="759864"/>
                  <a:pt x="1105822" y="741326"/>
                  <a:pt x="1109499" y="731520"/>
                </a:cubicBezTo>
                <a:cubicBezTo>
                  <a:pt x="1113487" y="720884"/>
                  <a:pt x="1120264" y="711481"/>
                  <a:pt x="1124739" y="701040"/>
                </a:cubicBezTo>
                <a:cubicBezTo>
                  <a:pt x="1127903" y="693657"/>
                  <a:pt x="1129539" y="685701"/>
                  <a:pt x="1132359" y="678180"/>
                </a:cubicBezTo>
                <a:cubicBezTo>
                  <a:pt x="1137162" y="665373"/>
                  <a:pt x="1142519" y="652780"/>
                  <a:pt x="1147599" y="640080"/>
                </a:cubicBezTo>
                <a:cubicBezTo>
                  <a:pt x="1145059" y="607060"/>
                  <a:pt x="1144087" y="573882"/>
                  <a:pt x="1139979" y="541020"/>
                </a:cubicBezTo>
                <a:cubicBezTo>
                  <a:pt x="1138983" y="533050"/>
                  <a:pt x="1133934" y="526036"/>
                  <a:pt x="1132359" y="518160"/>
                </a:cubicBezTo>
                <a:cubicBezTo>
                  <a:pt x="1128837" y="500548"/>
                  <a:pt x="1127952" y="482491"/>
                  <a:pt x="1124739" y="464820"/>
                </a:cubicBezTo>
                <a:cubicBezTo>
                  <a:pt x="1122866" y="454516"/>
                  <a:pt x="1119173" y="444609"/>
                  <a:pt x="1117119" y="434340"/>
                </a:cubicBezTo>
                <a:cubicBezTo>
                  <a:pt x="1103708" y="367286"/>
                  <a:pt x="1116709" y="410249"/>
                  <a:pt x="1101879" y="365760"/>
                </a:cubicBezTo>
                <a:cubicBezTo>
                  <a:pt x="1121032" y="308301"/>
                  <a:pt x="1095196" y="379126"/>
                  <a:pt x="1124739" y="320040"/>
                </a:cubicBezTo>
                <a:cubicBezTo>
                  <a:pt x="1130829" y="307860"/>
                  <a:pt x="1136724" y="278093"/>
                  <a:pt x="1139979" y="266700"/>
                </a:cubicBezTo>
                <a:cubicBezTo>
                  <a:pt x="1142186" y="258977"/>
                  <a:pt x="1145059" y="251460"/>
                  <a:pt x="1147599" y="243840"/>
                </a:cubicBezTo>
                <a:cubicBezTo>
                  <a:pt x="1145938" y="230555"/>
                  <a:pt x="1143727" y="180482"/>
                  <a:pt x="1132359" y="160020"/>
                </a:cubicBezTo>
                <a:cubicBezTo>
                  <a:pt x="1119833" y="137473"/>
                  <a:pt x="1100750" y="108342"/>
                  <a:pt x="1079019" y="91440"/>
                </a:cubicBezTo>
                <a:cubicBezTo>
                  <a:pt x="1064561" y="80195"/>
                  <a:pt x="1050675" y="66752"/>
                  <a:pt x="1033299" y="60960"/>
                </a:cubicBezTo>
                <a:cubicBezTo>
                  <a:pt x="956473" y="35351"/>
                  <a:pt x="1075640" y="74424"/>
                  <a:pt x="979959" y="45720"/>
                </a:cubicBezTo>
                <a:cubicBezTo>
                  <a:pt x="964572" y="41104"/>
                  <a:pt x="949479" y="35560"/>
                  <a:pt x="934239" y="30480"/>
                </a:cubicBezTo>
                <a:cubicBezTo>
                  <a:pt x="926619" y="27940"/>
                  <a:pt x="919171" y="24808"/>
                  <a:pt x="911379" y="22860"/>
                </a:cubicBezTo>
                <a:cubicBezTo>
                  <a:pt x="901219" y="20320"/>
                  <a:pt x="890266" y="19924"/>
                  <a:pt x="880899" y="15240"/>
                </a:cubicBezTo>
                <a:cubicBezTo>
                  <a:pt x="874473" y="12027"/>
                  <a:pt x="870739" y="5080"/>
                  <a:pt x="86565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Freeform: Shape 16">
            <a:extLst>
              <a:ext uri="{FF2B5EF4-FFF2-40B4-BE49-F238E27FC236}">
                <a16:creationId xmlns:a16="http://schemas.microsoft.com/office/drawing/2014/main" id="{A326F998-9E02-4335-8813-101FEACD71B0}"/>
              </a:ext>
            </a:extLst>
          </p:cNvPr>
          <p:cNvSpPr/>
          <p:nvPr/>
        </p:nvSpPr>
        <p:spPr>
          <a:xfrm>
            <a:off x="1207845" y="2788920"/>
            <a:ext cx="742703" cy="266700"/>
          </a:xfrm>
          <a:custGeom>
            <a:avLst/>
            <a:gdLst>
              <a:gd name="connsiteX0" fmla="*/ 178157 w 742703"/>
              <a:gd name="connsiteY0" fmla="*/ 45720 h 266700"/>
              <a:gd name="connsiteX1" fmla="*/ 2897 w 742703"/>
              <a:gd name="connsiteY1" fmla="*/ 152400 h 266700"/>
              <a:gd name="connsiteX2" fmla="*/ 18137 w 742703"/>
              <a:gd name="connsiteY2" fmla="*/ 190500 h 266700"/>
              <a:gd name="connsiteX3" fmla="*/ 33377 w 742703"/>
              <a:gd name="connsiteY3" fmla="*/ 213360 h 266700"/>
              <a:gd name="connsiteX4" fmla="*/ 101957 w 742703"/>
              <a:gd name="connsiteY4" fmla="*/ 243840 h 266700"/>
              <a:gd name="connsiteX5" fmla="*/ 300077 w 742703"/>
              <a:gd name="connsiteY5" fmla="*/ 266700 h 266700"/>
              <a:gd name="connsiteX6" fmla="*/ 627737 w 742703"/>
              <a:gd name="connsiteY6" fmla="*/ 259080 h 266700"/>
              <a:gd name="connsiteX7" fmla="*/ 673457 w 742703"/>
              <a:gd name="connsiteY7" fmla="*/ 243840 h 266700"/>
              <a:gd name="connsiteX8" fmla="*/ 726797 w 742703"/>
              <a:gd name="connsiteY8" fmla="*/ 228600 h 266700"/>
              <a:gd name="connsiteX9" fmla="*/ 742037 w 742703"/>
              <a:gd name="connsiteY9" fmla="*/ 205740 h 266700"/>
              <a:gd name="connsiteX10" fmla="*/ 734417 w 742703"/>
              <a:gd name="connsiteY10" fmla="*/ 68580 h 266700"/>
              <a:gd name="connsiteX11" fmla="*/ 696317 w 742703"/>
              <a:gd name="connsiteY11" fmla="*/ 30480 h 266700"/>
              <a:gd name="connsiteX12" fmla="*/ 635357 w 742703"/>
              <a:gd name="connsiteY12" fmla="*/ 15240 h 266700"/>
              <a:gd name="connsiteX13" fmla="*/ 612497 w 742703"/>
              <a:gd name="connsiteY13" fmla="*/ 7620 h 266700"/>
              <a:gd name="connsiteX14" fmla="*/ 528677 w 742703"/>
              <a:gd name="connsiteY14" fmla="*/ 0 h 266700"/>
              <a:gd name="connsiteX15" fmla="*/ 178157 w 742703"/>
              <a:gd name="connsiteY15" fmla="*/ 4572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2703" h="266700">
                <a:moveTo>
                  <a:pt x="178157" y="45720"/>
                </a:moveTo>
                <a:cubicBezTo>
                  <a:pt x="90527" y="71120"/>
                  <a:pt x="53612" y="106515"/>
                  <a:pt x="2897" y="152400"/>
                </a:cubicBezTo>
                <a:cubicBezTo>
                  <a:pt x="-7246" y="161577"/>
                  <a:pt x="12020" y="178266"/>
                  <a:pt x="18137" y="190500"/>
                </a:cubicBezTo>
                <a:cubicBezTo>
                  <a:pt x="22233" y="198691"/>
                  <a:pt x="26901" y="206884"/>
                  <a:pt x="33377" y="213360"/>
                </a:cubicBezTo>
                <a:cubicBezTo>
                  <a:pt x="49339" y="229322"/>
                  <a:pt x="83094" y="240067"/>
                  <a:pt x="101957" y="243840"/>
                </a:cubicBezTo>
                <a:cubicBezTo>
                  <a:pt x="218086" y="267066"/>
                  <a:pt x="152304" y="257464"/>
                  <a:pt x="300077" y="266700"/>
                </a:cubicBezTo>
                <a:cubicBezTo>
                  <a:pt x="409297" y="264160"/>
                  <a:pt x="518692" y="265756"/>
                  <a:pt x="627737" y="259080"/>
                </a:cubicBezTo>
                <a:cubicBezTo>
                  <a:pt x="643771" y="258098"/>
                  <a:pt x="657872" y="247736"/>
                  <a:pt x="673457" y="243840"/>
                </a:cubicBezTo>
                <a:cubicBezTo>
                  <a:pt x="711729" y="234272"/>
                  <a:pt x="694002" y="239532"/>
                  <a:pt x="726797" y="228600"/>
                </a:cubicBezTo>
                <a:cubicBezTo>
                  <a:pt x="731877" y="220980"/>
                  <a:pt x="741601" y="214888"/>
                  <a:pt x="742037" y="205740"/>
                </a:cubicBezTo>
                <a:cubicBezTo>
                  <a:pt x="744215" y="160001"/>
                  <a:pt x="740893" y="113910"/>
                  <a:pt x="734417" y="68580"/>
                </a:cubicBezTo>
                <a:cubicBezTo>
                  <a:pt x="732329" y="53966"/>
                  <a:pt x="708565" y="34934"/>
                  <a:pt x="696317" y="30480"/>
                </a:cubicBezTo>
                <a:cubicBezTo>
                  <a:pt x="676633" y="23322"/>
                  <a:pt x="655228" y="21864"/>
                  <a:pt x="635357" y="15240"/>
                </a:cubicBezTo>
                <a:cubicBezTo>
                  <a:pt x="627737" y="12700"/>
                  <a:pt x="620448" y="8756"/>
                  <a:pt x="612497" y="7620"/>
                </a:cubicBezTo>
                <a:cubicBezTo>
                  <a:pt x="584724" y="3652"/>
                  <a:pt x="556617" y="2540"/>
                  <a:pt x="528677" y="0"/>
                </a:cubicBezTo>
                <a:cubicBezTo>
                  <a:pt x="165462" y="15456"/>
                  <a:pt x="265787" y="20320"/>
                  <a:pt x="178157" y="457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2815D1-D5DB-47EF-97B7-E4E6D1CAC2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633503" y="3200400"/>
            <a:ext cx="413698" cy="6429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F4D700-0AC3-4621-A42F-FFFFC8CCA2C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502" y="3199046"/>
            <a:ext cx="558464" cy="4636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CAD7AD-D763-441C-8C21-3183382B15F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33502" y="2334647"/>
            <a:ext cx="5263501" cy="21887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7B1BA3B-2FB0-4133-AE1E-3001955F689D}"/>
              </a:ext>
            </a:extLst>
          </p:cNvPr>
          <p:cNvSpPr/>
          <p:nvPr/>
        </p:nvSpPr>
        <p:spPr>
          <a:xfrm>
            <a:off x="3107759" y="2334647"/>
            <a:ext cx="609600" cy="46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718D23-8B75-442C-B3E3-76D9B1D9F125}"/>
              </a:ext>
            </a:extLst>
          </p:cNvPr>
          <p:cNvSpPr/>
          <p:nvPr/>
        </p:nvSpPr>
        <p:spPr>
          <a:xfrm>
            <a:off x="2011930" y="3662704"/>
            <a:ext cx="732972" cy="46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32BE70-A5D4-4033-AFC5-F22EAA0BBBB3}"/>
              </a:ext>
            </a:extLst>
          </p:cNvPr>
          <p:cNvSpPr/>
          <p:nvPr/>
        </p:nvSpPr>
        <p:spPr>
          <a:xfrm>
            <a:off x="3136786" y="3590134"/>
            <a:ext cx="573315" cy="46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Freeform: Shape 10">
            <a:extLst>
              <a:ext uri="{FF2B5EF4-FFF2-40B4-BE49-F238E27FC236}">
                <a16:creationId xmlns:a16="http://schemas.microsoft.com/office/drawing/2014/main" id="{3BE1879E-2DBC-492D-8A18-A329300D70CD}"/>
              </a:ext>
            </a:extLst>
          </p:cNvPr>
          <p:cNvSpPr/>
          <p:nvPr/>
        </p:nvSpPr>
        <p:spPr>
          <a:xfrm>
            <a:off x="3721746" y="3200400"/>
            <a:ext cx="472035" cy="678932"/>
          </a:xfrm>
          <a:custGeom>
            <a:avLst/>
            <a:gdLst>
              <a:gd name="connsiteX0" fmla="*/ 13756 w 472035"/>
              <a:gd name="connsiteY0" fmla="*/ 50800 h 678932"/>
              <a:gd name="connsiteX1" fmla="*/ 13756 w 472035"/>
              <a:gd name="connsiteY1" fmla="*/ 254000 h 678932"/>
              <a:gd name="connsiteX2" fmla="*/ 51856 w 472035"/>
              <a:gd name="connsiteY2" fmla="*/ 330200 h 678932"/>
              <a:gd name="connsiteX3" fmla="*/ 64556 w 472035"/>
              <a:gd name="connsiteY3" fmla="*/ 368300 h 678932"/>
              <a:gd name="connsiteX4" fmla="*/ 51856 w 472035"/>
              <a:gd name="connsiteY4" fmla="*/ 546100 h 678932"/>
              <a:gd name="connsiteX5" fmla="*/ 39156 w 472035"/>
              <a:gd name="connsiteY5" fmla="*/ 584200 h 678932"/>
              <a:gd name="connsiteX6" fmla="*/ 89956 w 472035"/>
              <a:gd name="connsiteY6" fmla="*/ 647700 h 678932"/>
              <a:gd name="connsiteX7" fmla="*/ 191556 w 472035"/>
              <a:gd name="connsiteY7" fmla="*/ 660400 h 678932"/>
              <a:gd name="connsiteX8" fmla="*/ 331256 w 472035"/>
              <a:gd name="connsiteY8" fmla="*/ 660400 h 678932"/>
              <a:gd name="connsiteX9" fmla="*/ 407456 w 472035"/>
              <a:gd name="connsiteY9" fmla="*/ 584200 h 678932"/>
              <a:gd name="connsiteX10" fmla="*/ 445556 w 472035"/>
              <a:gd name="connsiteY10" fmla="*/ 558800 h 678932"/>
              <a:gd name="connsiteX11" fmla="*/ 470956 w 472035"/>
              <a:gd name="connsiteY11" fmla="*/ 292100 h 678932"/>
              <a:gd name="connsiteX12" fmla="*/ 458256 w 472035"/>
              <a:gd name="connsiteY12" fmla="*/ 190500 h 678932"/>
              <a:gd name="connsiteX13" fmla="*/ 343956 w 472035"/>
              <a:gd name="connsiteY13" fmla="*/ 127000 h 678932"/>
              <a:gd name="connsiteX14" fmla="*/ 267756 w 472035"/>
              <a:gd name="connsiteY14" fmla="*/ 76200 h 678932"/>
              <a:gd name="connsiteX15" fmla="*/ 229656 w 472035"/>
              <a:gd name="connsiteY15" fmla="*/ 50800 h 678932"/>
              <a:gd name="connsiteX16" fmla="*/ 140756 w 472035"/>
              <a:gd name="connsiteY16" fmla="*/ 25400 h 678932"/>
              <a:gd name="connsiteX17" fmla="*/ 102656 w 472035"/>
              <a:gd name="connsiteY17" fmla="*/ 0 h 67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2035" h="678932">
                <a:moveTo>
                  <a:pt x="13756" y="50800"/>
                </a:moveTo>
                <a:cubicBezTo>
                  <a:pt x="-3352" y="153446"/>
                  <a:pt x="-5780" y="127018"/>
                  <a:pt x="13756" y="254000"/>
                </a:cubicBezTo>
                <a:cubicBezTo>
                  <a:pt x="20850" y="300109"/>
                  <a:pt x="30926" y="288339"/>
                  <a:pt x="51856" y="330200"/>
                </a:cubicBezTo>
                <a:cubicBezTo>
                  <a:pt x="57843" y="342174"/>
                  <a:pt x="60323" y="355600"/>
                  <a:pt x="64556" y="368300"/>
                </a:cubicBezTo>
                <a:cubicBezTo>
                  <a:pt x="60323" y="427567"/>
                  <a:pt x="58798" y="487089"/>
                  <a:pt x="51856" y="546100"/>
                </a:cubicBezTo>
                <a:cubicBezTo>
                  <a:pt x="50292" y="559395"/>
                  <a:pt x="39156" y="570813"/>
                  <a:pt x="39156" y="584200"/>
                </a:cubicBezTo>
                <a:cubicBezTo>
                  <a:pt x="39156" y="614988"/>
                  <a:pt x="60701" y="639721"/>
                  <a:pt x="89956" y="647700"/>
                </a:cubicBezTo>
                <a:cubicBezTo>
                  <a:pt x="122884" y="656680"/>
                  <a:pt x="157689" y="656167"/>
                  <a:pt x="191556" y="660400"/>
                </a:cubicBezTo>
                <a:cubicBezTo>
                  <a:pt x="241757" y="677134"/>
                  <a:pt x="268070" y="691993"/>
                  <a:pt x="331256" y="660400"/>
                </a:cubicBezTo>
                <a:cubicBezTo>
                  <a:pt x="363385" y="644336"/>
                  <a:pt x="377568" y="604125"/>
                  <a:pt x="407456" y="584200"/>
                </a:cubicBezTo>
                <a:lnTo>
                  <a:pt x="445556" y="558800"/>
                </a:lnTo>
                <a:cubicBezTo>
                  <a:pt x="480032" y="455373"/>
                  <a:pt x="470956" y="493739"/>
                  <a:pt x="470956" y="292100"/>
                </a:cubicBezTo>
                <a:cubicBezTo>
                  <a:pt x="470956" y="257970"/>
                  <a:pt x="475453" y="219981"/>
                  <a:pt x="458256" y="190500"/>
                </a:cubicBezTo>
                <a:cubicBezTo>
                  <a:pt x="420554" y="125867"/>
                  <a:pt x="389249" y="152163"/>
                  <a:pt x="343956" y="127000"/>
                </a:cubicBezTo>
                <a:cubicBezTo>
                  <a:pt x="317271" y="112175"/>
                  <a:pt x="293156" y="93133"/>
                  <a:pt x="267756" y="76200"/>
                </a:cubicBezTo>
                <a:cubicBezTo>
                  <a:pt x="255056" y="67733"/>
                  <a:pt x="244332" y="54993"/>
                  <a:pt x="229656" y="50800"/>
                </a:cubicBezTo>
                <a:lnTo>
                  <a:pt x="140756" y="25400"/>
                </a:lnTo>
                <a:lnTo>
                  <a:pt x="102656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Freeform: Shape 11">
            <a:extLst>
              <a:ext uri="{FF2B5EF4-FFF2-40B4-BE49-F238E27FC236}">
                <a16:creationId xmlns:a16="http://schemas.microsoft.com/office/drawing/2014/main" id="{FBFD1301-1BF9-436A-8C33-E5CBAF9DFFD2}"/>
              </a:ext>
            </a:extLst>
          </p:cNvPr>
          <p:cNvSpPr/>
          <p:nvPr/>
        </p:nvSpPr>
        <p:spPr>
          <a:xfrm>
            <a:off x="4208318" y="3327400"/>
            <a:ext cx="530484" cy="355600"/>
          </a:xfrm>
          <a:custGeom>
            <a:avLst/>
            <a:gdLst>
              <a:gd name="connsiteX0" fmla="*/ 124084 w 530484"/>
              <a:gd name="connsiteY0" fmla="*/ 76200 h 355600"/>
              <a:gd name="connsiteX1" fmla="*/ 47884 w 530484"/>
              <a:gd name="connsiteY1" fmla="*/ 88900 h 355600"/>
              <a:gd name="connsiteX2" fmla="*/ 22484 w 530484"/>
              <a:gd name="connsiteY2" fmla="*/ 292100 h 355600"/>
              <a:gd name="connsiteX3" fmla="*/ 73284 w 530484"/>
              <a:gd name="connsiteY3" fmla="*/ 304800 h 355600"/>
              <a:gd name="connsiteX4" fmla="*/ 149484 w 530484"/>
              <a:gd name="connsiteY4" fmla="*/ 330200 h 355600"/>
              <a:gd name="connsiteX5" fmla="*/ 339984 w 530484"/>
              <a:gd name="connsiteY5" fmla="*/ 355600 h 355600"/>
              <a:gd name="connsiteX6" fmla="*/ 466984 w 530484"/>
              <a:gd name="connsiteY6" fmla="*/ 330200 h 355600"/>
              <a:gd name="connsiteX7" fmla="*/ 505084 w 530484"/>
              <a:gd name="connsiteY7" fmla="*/ 304800 h 355600"/>
              <a:gd name="connsiteX8" fmla="*/ 517784 w 530484"/>
              <a:gd name="connsiteY8" fmla="*/ 228600 h 355600"/>
              <a:gd name="connsiteX9" fmla="*/ 530484 w 530484"/>
              <a:gd name="connsiteY9" fmla="*/ 190500 h 355600"/>
              <a:gd name="connsiteX10" fmla="*/ 517784 w 530484"/>
              <a:gd name="connsiteY10" fmla="*/ 101600 h 355600"/>
              <a:gd name="connsiteX11" fmla="*/ 505084 w 530484"/>
              <a:gd name="connsiteY11" fmla="*/ 63500 h 355600"/>
              <a:gd name="connsiteX12" fmla="*/ 390784 w 530484"/>
              <a:gd name="connsiteY12" fmla="*/ 0 h 355600"/>
              <a:gd name="connsiteX13" fmla="*/ 200284 w 530484"/>
              <a:gd name="connsiteY13" fmla="*/ 25400 h 355600"/>
              <a:gd name="connsiteX14" fmla="*/ 187584 w 530484"/>
              <a:gd name="connsiteY14" fmla="*/ 38100 h 35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0484" h="355600">
                <a:moveTo>
                  <a:pt x="124084" y="76200"/>
                </a:moveTo>
                <a:cubicBezTo>
                  <a:pt x="98684" y="80433"/>
                  <a:pt x="71415" y="78442"/>
                  <a:pt x="47884" y="88900"/>
                </a:cubicBezTo>
                <a:cubicBezTo>
                  <a:pt x="-28051" y="122649"/>
                  <a:pt x="4737" y="242408"/>
                  <a:pt x="22484" y="292100"/>
                </a:cubicBezTo>
                <a:cubicBezTo>
                  <a:pt x="28355" y="308538"/>
                  <a:pt x="56566" y="299784"/>
                  <a:pt x="73284" y="304800"/>
                </a:cubicBezTo>
                <a:cubicBezTo>
                  <a:pt x="98929" y="312493"/>
                  <a:pt x="123230" y="324949"/>
                  <a:pt x="149484" y="330200"/>
                </a:cubicBezTo>
                <a:cubicBezTo>
                  <a:pt x="254702" y="351244"/>
                  <a:pt x="191505" y="340752"/>
                  <a:pt x="339984" y="355600"/>
                </a:cubicBezTo>
                <a:cubicBezTo>
                  <a:pt x="372746" y="350920"/>
                  <a:pt x="431518" y="347933"/>
                  <a:pt x="466984" y="330200"/>
                </a:cubicBezTo>
                <a:cubicBezTo>
                  <a:pt x="480636" y="323374"/>
                  <a:pt x="492384" y="313267"/>
                  <a:pt x="505084" y="304800"/>
                </a:cubicBezTo>
                <a:cubicBezTo>
                  <a:pt x="509317" y="279400"/>
                  <a:pt x="512198" y="253737"/>
                  <a:pt x="517784" y="228600"/>
                </a:cubicBezTo>
                <a:cubicBezTo>
                  <a:pt x="520688" y="215532"/>
                  <a:pt x="530484" y="203887"/>
                  <a:pt x="530484" y="190500"/>
                </a:cubicBezTo>
                <a:cubicBezTo>
                  <a:pt x="530484" y="160566"/>
                  <a:pt x="523655" y="130953"/>
                  <a:pt x="517784" y="101600"/>
                </a:cubicBezTo>
                <a:cubicBezTo>
                  <a:pt x="515159" y="88473"/>
                  <a:pt x="514550" y="72966"/>
                  <a:pt x="505084" y="63500"/>
                </a:cubicBezTo>
                <a:cubicBezTo>
                  <a:pt x="461415" y="19831"/>
                  <a:pt x="438694" y="15970"/>
                  <a:pt x="390784" y="0"/>
                </a:cubicBezTo>
                <a:cubicBezTo>
                  <a:pt x="360808" y="2998"/>
                  <a:pt x="245378" y="10369"/>
                  <a:pt x="200284" y="25400"/>
                </a:cubicBezTo>
                <a:cubicBezTo>
                  <a:pt x="194604" y="27293"/>
                  <a:pt x="191817" y="33867"/>
                  <a:pt x="187584" y="3810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03BDF34-C51A-445D-886C-13BD462E01B8}"/>
              </a:ext>
            </a:extLst>
          </p:cNvPr>
          <p:cNvSpPr/>
          <p:nvPr/>
        </p:nvSpPr>
        <p:spPr>
          <a:xfrm>
            <a:off x="3697402" y="2444733"/>
            <a:ext cx="1447800" cy="1593867"/>
          </a:xfrm>
          <a:custGeom>
            <a:avLst/>
            <a:gdLst>
              <a:gd name="connsiteX0" fmla="*/ 139700 w 1447800"/>
              <a:gd name="connsiteY0" fmla="*/ 336567 h 1593867"/>
              <a:gd name="connsiteX1" fmla="*/ 38100 w 1447800"/>
              <a:gd name="connsiteY1" fmla="*/ 146067 h 1593867"/>
              <a:gd name="connsiteX2" fmla="*/ 0 w 1447800"/>
              <a:gd name="connsiteY2" fmla="*/ 69867 h 1593867"/>
              <a:gd name="connsiteX3" fmla="*/ 25400 w 1447800"/>
              <a:gd name="connsiteY3" fmla="*/ 6367 h 1593867"/>
              <a:gd name="connsiteX4" fmla="*/ 571500 w 1447800"/>
              <a:gd name="connsiteY4" fmla="*/ 19067 h 1593867"/>
              <a:gd name="connsiteX5" fmla="*/ 736600 w 1447800"/>
              <a:gd name="connsiteY5" fmla="*/ 57167 h 1593867"/>
              <a:gd name="connsiteX6" fmla="*/ 774700 w 1447800"/>
              <a:gd name="connsiteY6" fmla="*/ 82567 h 1593867"/>
              <a:gd name="connsiteX7" fmla="*/ 850900 w 1447800"/>
              <a:gd name="connsiteY7" fmla="*/ 107967 h 1593867"/>
              <a:gd name="connsiteX8" fmla="*/ 927100 w 1447800"/>
              <a:gd name="connsiteY8" fmla="*/ 146067 h 1593867"/>
              <a:gd name="connsiteX9" fmla="*/ 1028700 w 1447800"/>
              <a:gd name="connsiteY9" fmla="*/ 196867 h 1593867"/>
              <a:gd name="connsiteX10" fmla="*/ 1066800 w 1447800"/>
              <a:gd name="connsiteY10" fmla="*/ 234967 h 1593867"/>
              <a:gd name="connsiteX11" fmla="*/ 1181100 w 1447800"/>
              <a:gd name="connsiteY11" fmla="*/ 298467 h 1593867"/>
              <a:gd name="connsiteX12" fmla="*/ 1257300 w 1447800"/>
              <a:gd name="connsiteY12" fmla="*/ 374667 h 1593867"/>
              <a:gd name="connsiteX13" fmla="*/ 1295400 w 1447800"/>
              <a:gd name="connsiteY13" fmla="*/ 450867 h 1593867"/>
              <a:gd name="connsiteX14" fmla="*/ 1308100 w 1447800"/>
              <a:gd name="connsiteY14" fmla="*/ 488967 h 1593867"/>
              <a:gd name="connsiteX15" fmla="*/ 1346200 w 1447800"/>
              <a:gd name="connsiteY15" fmla="*/ 527067 h 1593867"/>
              <a:gd name="connsiteX16" fmla="*/ 1384300 w 1447800"/>
              <a:gd name="connsiteY16" fmla="*/ 603267 h 1593867"/>
              <a:gd name="connsiteX17" fmla="*/ 1447800 w 1447800"/>
              <a:gd name="connsiteY17" fmla="*/ 717567 h 1593867"/>
              <a:gd name="connsiteX18" fmla="*/ 1435100 w 1447800"/>
              <a:gd name="connsiteY18" fmla="*/ 1060467 h 1593867"/>
              <a:gd name="connsiteX19" fmla="*/ 1397000 w 1447800"/>
              <a:gd name="connsiteY19" fmla="*/ 1136667 h 1593867"/>
              <a:gd name="connsiteX20" fmla="*/ 1384300 w 1447800"/>
              <a:gd name="connsiteY20" fmla="*/ 1174767 h 1593867"/>
              <a:gd name="connsiteX21" fmla="*/ 1320800 w 1447800"/>
              <a:gd name="connsiteY21" fmla="*/ 1250967 h 1593867"/>
              <a:gd name="connsiteX22" fmla="*/ 1244600 w 1447800"/>
              <a:gd name="connsiteY22" fmla="*/ 1276367 h 1593867"/>
              <a:gd name="connsiteX23" fmla="*/ 1168400 w 1447800"/>
              <a:gd name="connsiteY23" fmla="*/ 1314467 h 1593867"/>
              <a:gd name="connsiteX24" fmla="*/ 1041400 w 1447800"/>
              <a:gd name="connsiteY24" fmla="*/ 1352567 h 1593867"/>
              <a:gd name="connsiteX25" fmla="*/ 1003300 w 1447800"/>
              <a:gd name="connsiteY25" fmla="*/ 1377967 h 1593867"/>
              <a:gd name="connsiteX26" fmla="*/ 965200 w 1447800"/>
              <a:gd name="connsiteY26" fmla="*/ 1416067 h 1593867"/>
              <a:gd name="connsiteX27" fmla="*/ 927100 w 1447800"/>
              <a:gd name="connsiteY27" fmla="*/ 1428767 h 1593867"/>
              <a:gd name="connsiteX28" fmla="*/ 838200 w 1447800"/>
              <a:gd name="connsiteY28" fmla="*/ 1479567 h 1593867"/>
              <a:gd name="connsiteX29" fmla="*/ 749300 w 1447800"/>
              <a:gd name="connsiteY29" fmla="*/ 1543067 h 1593867"/>
              <a:gd name="connsiteX30" fmla="*/ 647700 w 1447800"/>
              <a:gd name="connsiteY30" fmla="*/ 1581167 h 1593867"/>
              <a:gd name="connsiteX31" fmla="*/ 304800 w 1447800"/>
              <a:gd name="connsiteY31" fmla="*/ 1593867 h 1593867"/>
              <a:gd name="connsiteX32" fmla="*/ 152400 w 1447800"/>
              <a:gd name="connsiteY32" fmla="*/ 1581167 h 1593867"/>
              <a:gd name="connsiteX33" fmla="*/ 63500 w 1447800"/>
              <a:gd name="connsiteY33" fmla="*/ 1555767 h 1593867"/>
              <a:gd name="connsiteX34" fmla="*/ 50800 w 1447800"/>
              <a:gd name="connsiteY34" fmla="*/ 1416067 h 1593867"/>
              <a:gd name="connsiteX35" fmla="*/ 152400 w 1447800"/>
              <a:gd name="connsiteY35" fmla="*/ 1403367 h 1593867"/>
              <a:gd name="connsiteX36" fmla="*/ 431800 w 1447800"/>
              <a:gd name="connsiteY36" fmla="*/ 1377967 h 1593867"/>
              <a:gd name="connsiteX37" fmla="*/ 546100 w 1447800"/>
              <a:gd name="connsiteY37" fmla="*/ 1339867 h 1593867"/>
              <a:gd name="connsiteX38" fmla="*/ 584200 w 1447800"/>
              <a:gd name="connsiteY38" fmla="*/ 1327167 h 1593867"/>
              <a:gd name="connsiteX39" fmla="*/ 622300 w 1447800"/>
              <a:gd name="connsiteY39" fmla="*/ 1314467 h 1593867"/>
              <a:gd name="connsiteX40" fmla="*/ 723900 w 1447800"/>
              <a:gd name="connsiteY40" fmla="*/ 1301767 h 1593867"/>
              <a:gd name="connsiteX41" fmla="*/ 800100 w 1447800"/>
              <a:gd name="connsiteY41" fmla="*/ 1276367 h 1593867"/>
              <a:gd name="connsiteX42" fmla="*/ 850900 w 1447800"/>
              <a:gd name="connsiteY42" fmla="*/ 1263667 h 1593867"/>
              <a:gd name="connsiteX43" fmla="*/ 927100 w 1447800"/>
              <a:gd name="connsiteY43" fmla="*/ 1238267 h 1593867"/>
              <a:gd name="connsiteX44" fmla="*/ 965200 w 1447800"/>
              <a:gd name="connsiteY44" fmla="*/ 1225567 h 1593867"/>
              <a:gd name="connsiteX45" fmla="*/ 1054100 w 1447800"/>
              <a:gd name="connsiteY45" fmla="*/ 1149367 h 1593867"/>
              <a:gd name="connsiteX46" fmla="*/ 1079500 w 1447800"/>
              <a:gd name="connsiteY46" fmla="*/ 1111267 h 1593867"/>
              <a:gd name="connsiteX47" fmla="*/ 1155700 w 1447800"/>
              <a:gd name="connsiteY47" fmla="*/ 1085867 h 1593867"/>
              <a:gd name="connsiteX48" fmla="*/ 1244600 w 1447800"/>
              <a:gd name="connsiteY48" fmla="*/ 971567 h 1593867"/>
              <a:gd name="connsiteX49" fmla="*/ 1244600 w 1447800"/>
              <a:gd name="connsiteY49" fmla="*/ 666767 h 1593867"/>
              <a:gd name="connsiteX50" fmla="*/ 1193800 w 1447800"/>
              <a:gd name="connsiteY50" fmla="*/ 615967 h 1593867"/>
              <a:gd name="connsiteX51" fmla="*/ 1079500 w 1447800"/>
              <a:gd name="connsiteY51" fmla="*/ 565167 h 1593867"/>
              <a:gd name="connsiteX52" fmla="*/ 1041400 w 1447800"/>
              <a:gd name="connsiteY52" fmla="*/ 539767 h 1593867"/>
              <a:gd name="connsiteX53" fmla="*/ 965200 w 1447800"/>
              <a:gd name="connsiteY53" fmla="*/ 514367 h 1593867"/>
              <a:gd name="connsiteX54" fmla="*/ 927100 w 1447800"/>
              <a:gd name="connsiteY54" fmla="*/ 488967 h 1593867"/>
              <a:gd name="connsiteX55" fmla="*/ 850900 w 1447800"/>
              <a:gd name="connsiteY55" fmla="*/ 412767 h 1593867"/>
              <a:gd name="connsiteX56" fmla="*/ 787400 w 1447800"/>
              <a:gd name="connsiteY56" fmla="*/ 387367 h 1593867"/>
              <a:gd name="connsiteX57" fmla="*/ 673100 w 1447800"/>
              <a:gd name="connsiteY57" fmla="*/ 361967 h 1593867"/>
              <a:gd name="connsiteX58" fmla="*/ 596900 w 1447800"/>
              <a:gd name="connsiteY58" fmla="*/ 336567 h 1593867"/>
              <a:gd name="connsiteX59" fmla="*/ 279400 w 1447800"/>
              <a:gd name="connsiteY59" fmla="*/ 323867 h 1593867"/>
              <a:gd name="connsiteX60" fmla="*/ 152400 w 1447800"/>
              <a:gd name="connsiteY60" fmla="*/ 298467 h 1593867"/>
              <a:gd name="connsiteX61" fmla="*/ 76200 w 1447800"/>
              <a:gd name="connsiteY61" fmla="*/ 298467 h 159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447800" h="1593867">
                <a:moveTo>
                  <a:pt x="139700" y="336567"/>
                </a:moveTo>
                <a:cubicBezTo>
                  <a:pt x="105833" y="273067"/>
                  <a:pt x="70284" y="210436"/>
                  <a:pt x="38100" y="146067"/>
                </a:cubicBezTo>
                <a:cubicBezTo>
                  <a:pt x="-14480" y="40907"/>
                  <a:pt x="72793" y="179056"/>
                  <a:pt x="0" y="69867"/>
                </a:cubicBezTo>
                <a:cubicBezTo>
                  <a:pt x="8467" y="48700"/>
                  <a:pt x="2692" y="8385"/>
                  <a:pt x="25400" y="6367"/>
                </a:cubicBezTo>
                <a:cubicBezTo>
                  <a:pt x="206767" y="-9755"/>
                  <a:pt x="389720" y="8580"/>
                  <a:pt x="571500" y="19067"/>
                </a:cubicBezTo>
                <a:cubicBezTo>
                  <a:pt x="590471" y="20161"/>
                  <a:pt x="698188" y="47564"/>
                  <a:pt x="736600" y="57167"/>
                </a:cubicBezTo>
                <a:cubicBezTo>
                  <a:pt x="749300" y="65634"/>
                  <a:pt x="760752" y="76368"/>
                  <a:pt x="774700" y="82567"/>
                </a:cubicBezTo>
                <a:cubicBezTo>
                  <a:pt x="799166" y="93441"/>
                  <a:pt x="828623" y="93115"/>
                  <a:pt x="850900" y="107967"/>
                </a:cubicBezTo>
                <a:cubicBezTo>
                  <a:pt x="900139" y="140793"/>
                  <a:pt x="874520" y="128540"/>
                  <a:pt x="927100" y="146067"/>
                </a:cubicBezTo>
                <a:cubicBezTo>
                  <a:pt x="1020957" y="239924"/>
                  <a:pt x="898921" y="131978"/>
                  <a:pt x="1028700" y="196867"/>
                </a:cubicBezTo>
                <a:cubicBezTo>
                  <a:pt x="1044764" y="204899"/>
                  <a:pt x="1052623" y="223940"/>
                  <a:pt x="1066800" y="234967"/>
                </a:cubicBezTo>
                <a:cubicBezTo>
                  <a:pt x="1132304" y="285915"/>
                  <a:pt x="1123615" y="279305"/>
                  <a:pt x="1181100" y="298467"/>
                </a:cubicBezTo>
                <a:cubicBezTo>
                  <a:pt x="1206500" y="323867"/>
                  <a:pt x="1245941" y="340589"/>
                  <a:pt x="1257300" y="374667"/>
                </a:cubicBezTo>
                <a:cubicBezTo>
                  <a:pt x="1289222" y="470432"/>
                  <a:pt x="1246161" y="352390"/>
                  <a:pt x="1295400" y="450867"/>
                </a:cubicBezTo>
                <a:cubicBezTo>
                  <a:pt x="1301387" y="462841"/>
                  <a:pt x="1300674" y="477828"/>
                  <a:pt x="1308100" y="488967"/>
                </a:cubicBezTo>
                <a:cubicBezTo>
                  <a:pt x="1318063" y="503911"/>
                  <a:pt x="1334702" y="513269"/>
                  <a:pt x="1346200" y="527067"/>
                </a:cubicBezTo>
                <a:cubicBezTo>
                  <a:pt x="1402580" y="594723"/>
                  <a:pt x="1346115" y="534534"/>
                  <a:pt x="1384300" y="603267"/>
                </a:cubicBezTo>
                <a:cubicBezTo>
                  <a:pt x="1457082" y="734275"/>
                  <a:pt x="1419063" y="631356"/>
                  <a:pt x="1447800" y="717567"/>
                </a:cubicBezTo>
                <a:cubicBezTo>
                  <a:pt x="1443567" y="831867"/>
                  <a:pt x="1442708" y="946342"/>
                  <a:pt x="1435100" y="1060467"/>
                </a:cubicBezTo>
                <a:cubicBezTo>
                  <a:pt x="1432644" y="1097300"/>
                  <a:pt x="1412642" y="1105383"/>
                  <a:pt x="1397000" y="1136667"/>
                </a:cubicBezTo>
                <a:cubicBezTo>
                  <a:pt x="1391013" y="1148641"/>
                  <a:pt x="1390287" y="1162793"/>
                  <a:pt x="1384300" y="1174767"/>
                </a:cubicBezTo>
                <a:cubicBezTo>
                  <a:pt x="1373963" y="1195441"/>
                  <a:pt x="1340245" y="1240164"/>
                  <a:pt x="1320800" y="1250967"/>
                </a:cubicBezTo>
                <a:cubicBezTo>
                  <a:pt x="1297395" y="1263970"/>
                  <a:pt x="1266877" y="1261515"/>
                  <a:pt x="1244600" y="1276367"/>
                </a:cubicBezTo>
                <a:cubicBezTo>
                  <a:pt x="1202855" y="1304197"/>
                  <a:pt x="1214408" y="1301322"/>
                  <a:pt x="1168400" y="1314467"/>
                </a:cubicBezTo>
                <a:cubicBezTo>
                  <a:pt x="1137340" y="1323341"/>
                  <a:pt x="1064035" y="1337477"/>
                  <a:pt x="1041400" y="1352567"/>
                </a:cubicBezTo>
                <a:cubicBezTo>
                  <a:pt x="1028700" y="1361034"/>
                  <a:pt x="1015026" y="1368196"/>
                  <a:pt x="1003300" y="1377967"/>
                </a:cubicBezTo>
                <a:cubicBezTo>
                  <a:pt x="989502" y="1389465"/>
                  <a:pt x="980144" y="1406104"/>
                  <a:pt x="965200" y="1416067"/>
                </a:cubicBezTo>
                <a:cubicBezTo>
                  <a:pt x="954061" y="1423493"/>
                  <a:pt x="939800" y="1424534"/>
                  <a:pt x="927100" y="1428767"/>
                </a:cubicBezTo>
                <a:cubicBezTo>
                  <a:pt x="804263" y="1520895"/>
                  <a:pt x="935167" y="1431083"/>
                  <a:pt x="838200" y="1479567"/>
                </a:cubicBezTo>
                <a:cubicBezTo>
                  <a:pt x="811333" y="1493001"/>
                  <a:pt x="772311" y="1528685"/>
                  <a:pt x="749300" y="1543067"/>
                </a:cubicBezTo>
                <a:cubicBezTo>
                  <a:pt x="722527" y="1559800"/>
                  <a:pt x="680322" y="1579062"/>
                  <a:pt x="647700" y="1581167"/>
                </a:cubicBezTo>
                <a:cubicBezTo>
                  <a:pt x="533559" y="1588531"/>
                  <a:pt x="419100" y="1589634"/>
                  <a:pt x="304800" y="1593867"/>
                </a:cubicBezTo>
                <a:cubicBezTo>
                  <a:pt x="254000" y="1589634"/>
                  <a:pt x="202982" y="1587490"/>
                  <a:pt x="152400" y="1581167"/>
                </a:cubicBezTo>
                <a:cubicBezTo>
                  <a:pt x="126885" y="1577978"/>
                  <a:pt x="88805" y="1564202"/>
                  <a:pt x="63500" y="1555767"/>
                </a:cubicBezTo>
                <a:cubicBezTo>
                  <a:pt x="37442" y="1516679"/>
                  <a:pt x="-4654" y="1471521"/>
                  <a:pt x="50800" y="1416067"/>
                </a:cubicBezTo>
                <a:cubicBezTo>
                  <a:pt x="74934" y="1391933"/>
                  <a:pt x="118424" y="1406603"/>
                  <a:pt x="152400" y="1403367"/>
                </a:cubicBezTo>
                <a:cubicBezTo>
                  <a:pt x="590323" y="1361660"/>
                  <a:pt x="99707" y="1414866"/>
                  <a:pt x="431800" y="1377967"/>
                </a:cubicBezTo>
                <a:lnTo>
                  <a:pt x="546100" y="1339867"/>
                </a:lnTo>
                <a:lnTo>
                  <a:pt x="584200" y="1327167"/>
                </a:lnTo>
                <a:cubicBezTo>
                  <a:pt x="596900" y="1322934"/>
                  <a:pt x="609016" y="1316127"/>
                  <a:pt x="622300" y="1314467"/>
                </a:cubicBezTo>
                <a:lnTo>
                  <a:pt x="723900" y="1301767"/>
                </a:lnTo>
                <a:cubicBezTo>
                  <a:pt x="749300" y="1293300"/>
                  <a:pt x="774125" y="1282861"/>
                  <a:pt x="800100" y="1276367"/>
                </a:cubicBezTo>
                <a:cubicBezTo>
                  <a:pt x="817033" y="1272134"/>
                  <a:pt x="834182" y="1268683"/>
                  <a:pt x="850900" y="1263667"/>
                </a:cubicBezTo>
                <a:cubicBezTo>
                  <a:pt x="876545" y="1255974"/>
                  <a:pt x="901700" y="1246734"/>
                  <a:pt x="927100" y="1238267"/>
                </a:cubicBezTo>
                <a:lnTo>
                  <a:pt x="965200" y="1225567"/>
                </a:lnTo>
                <a:cubicBezTo>
                  <a:pt x="1066634" y="1090321"/>
                  <a:pt x="937880" y="1246217"/>
                  <a:pt x="1054100" y="1149367"/>
                </a:cubicBezTo>
                <a:cubicBezTo>
                  <a:pt x="1065826" y="1139596"/>
                  <a:pt x="1066557" y="1119357"/>
                  <a:pt x="1079500" y="1111267"/>
                </a:cubicBezTo>
                <a:cubicBezTo>
                  <a:pt x="1102204" y="1097077"/>
                  <a:pt x="1155700" y="1085867"/>
                  <a:pt x="1155700" y="1085867"/>
                </a:cubicBezTo>
                <a:cubicBezTo>
                  <a:pt x="1241366" y="1000201"/>
                  <a:pt x="1220541" y="1043745"/>
                  <a:pt x="1244600" y="971567"/>
                </a:cubicBezTo>
                <a:cubicBezTo>
                  <a:pt x="1251730" y="886009"/>
                  <a:pt x="1271337" y="752325"/>
                  <a:pt x="1244600" y="666767"/>
                </a:cubicBezTo>
                <a:cubicBezTo>
                  <a:pt x="1237457" y="643910"/>
                  <a:pt x="1211982" y="631552"/>
                  <a:pt x="1193800" y="615967"/>
                </a:cubicBezTo>
                <a:cubicBezTo>
                  <a:pt x="1103333" y="538423"/>
                  <a:pt x="1222962" y="660808"/>
                  <a:pt x="1079500" y="565167"/>
                </a:cubicBezTo>
                <a:cubicBezTo>
                  <a:pt x="1066800" y="556700"/>
                  <a:pt x="1055348" y="545966"/>
                  <a:pt x="1041400" y="539767"/>
                </a:cubicBezTo>
                <a:cubicBezTo>
                  <a:pt x="1016934" y="528893"/>
                  <a:pt x="987477" y="529219"/>
                  <a:pt x="965200" y="514367"/>
                </a:cubicBezTo>
                <a:cubicBezTo>
                  <a:pt x="952500" y="505900"/>
                  <a:pt x="938508" y="499108"/>
                  <a:pt x="927100" y="488967"/>
                </a:cubicBezTo>
                <a:cubicBezTo>
                  <a:pt x="900252" y="465102"/>
                  <a:pt x="884252" y="426108"/>
                  <a:pt x="850900" y="412767"/>
                </a:cubicBezTo>
                <a:cubicBezTo>
                  <a:pt x="829733" y="404300"/>
                  <a:pt x="809027" y="394576"/>
                  <a:pt x="787400" y="387367"/>
                </a:cubicBezTo>
                <a:cubicBezTo>
                  <a:pt x="736079" y="370260"/>
                  <a:pt x="728461" y="377066"/>
                  <a:pt x="673100" y="361967"/>
                </a:cubicBezTo>
                <a:cubicBezTo>
                  <a:pt x="647269" y="354922"/>
                  <a:pt x="623653" y="337637"/>
                  <a:pt x="596900" y="336567"/>
                </a:cubicBezTo>
                <a:lnTo>
                  <a:pt x="279400" y="323867"/>
                </a:lnTo>
                <a:cubicBezTo>
                  <a:pt x="235279" y="312837"/>
                  <a:pt x="199108" y="302359"/>
                  <a:pt x="152400" y="298467"/>
                </a:cubicBezTo>
                <a:cubicBezTo>
                  <a:pt x="127088" y="296358"/>
                  <a:pt x="101600" y="298467"/>
                  <a:pt x="76200" y="298467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475CBB7-58B8-4E79-8640-A14A564AFFAC}"/>
              </a:ext>
            </a:extLst>
          </p:cNvPr>
          <p:cNvSpPr/>
          <p:nvPr/>
        </p:nvSpPr>
        <p:spPr>
          <a:xfrm>
            <a:off x="5170602" y="3035300"/>
            <a:ext cx="711200" cy="571500"/>
          </a:xfrm>
          <a:custGeom>
            <a:avLst/>
            <a:gdLst>
              <a:gd name="connsiteX0" fmla="*/ 215900 w 711200"/>
              <a:gd name="connsiteY0" fmla="*/ 50800 h 571500"/>
              <a:gd name="connsiteX1" fmla="*/ 38100 w 711200"/>
              <a:gd name="connsiteY1" fmla="*/ 50800 h 571500"/>
              <a:gd name="connsiteX2" fmla="*/ 0 w 711200"/>
              <a:gd name="connsiteY2" fmla="*/ 88900 h 571500"/>
              <a:gd name="connsiteX3" fmla="*/ 38100 w 711200"/>
              <a:gd name="connsiteY3" fmla="*/ 381000 h 571500"/>
              <a:gd name="connsiteX4" fmla="*/ 88900 w 711200"/>
              <a:gd name="connsiteY4" fmla="*/ 495300 h 571500"/>
              <a:gd name="connsiteX5" fmla="*/ 165100 w 711200"/>
              <a:gd name="connsiteY5" fmla="*/ 520700 h 571500"/>
              <a:gd name="connsiteX6" fmla="*/ 292100 w 711200"/>
              <a:gd name="connsiteY6" fmla="*/ 571500 h 571500"/>
              <a:gd name="connsiteX7" fmla="*/ 558800 w 711200"/>
              <a:gd name="connsiteY7" fmla="*/ 546100 h 571500"/>
              <a:gd name="connsiteX8" fmla="*/ 647700 w 711200"/>
              <a:gd name="connsiteY8" fmla="*/ 457200 h 571500"/>
              <a:gd name="connsiteX9" fmla="*/ 711200 w 711200"/>
              <a:gd name="connsiteY9" fmla="*/ 381000 h 571500"/>
              <a:gd name="connsiteX10" fmla="*/ 647700 w 711200"/>
              <a:gd name="connsiteY10" fmla="*/ 101600 h 571500"/>
              <a:gd name="connsiteX11" fmla="*/ 571500 w 711200"/>
              <a:gd name="connsiteY11" fmla="*/ 38100 h 571500"/>
              <a:gd name="connsiteX12" fmla="*/ 495300 w 711200"/>
              <a:gd name="connsiteY12" fmla="*/ 12700 h 571500"/>
              <a:gd name="connsiteX13" fmla="*/ 457200 w 711200"/>
              <a:gd name="connsiteY13" fmla="*/ 0 h 571500"/>
              <a:gd name="connsiteX14" fmla="*/ 215900 w 711200"/>
              <a:gd name="connsiteY14" fmla="*/ 508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11200" h="571500">
                <a:moveTo>
                  <a:pt x="215900" y="50800"/>
                </a:moveTo>
                <a:cubicBezTo>
                  <a:pt x="146050" y="59267"/>
                  <a:pt x="102860" y="-3167"/>
                  <a:pt x="38100" y="50800"/>
                </a:cubicBezTo>
                <a:cubicBezTo>
                  <a:pt x="24302" y="62298"/>
                  <a:pt x="12700" y="76200"/>
                  <a:pt x="0" y="88900"/>
                </a:cubicBezTo>
                <a:cubicBezTo>
                  <a:pt x="11216" y="245917"/>
                  <a:pt x="2612" y="247921"/>
                  <a:pt x="38100" y="381000"/>
                </a:cubicBezTo>
                <a:cubicBezTo>
                  <a:pt x="41303" y="393010"/>
                  <a:pt x="64055" y="479772"/>
                  <a:pt x="88900" y="495300"/>
                </a:cubicBezTo>
                <a:cubicBezTo>
                  <a:pt x="111604" y="509490"/>
                  <a:pt x="142823" y="505848"/>
                  <a:pt x="165100" y="520700"/>
                </a:cubicBezTo>
                <a:cubicBezTo>
                  <a:pt x="228843" y="563195"/>
                  <a:pt x="188524" y="541907"/>
                  <a:pt x="292100" y="571500"/>
                </a:cubicBezTo>
                <a:cubicBezTo>
                  <a:pt x="381000" y="563033"/>
                  <a:pt x="473782" y="573427"/>
                  <a:pt x="558800" y="546100"/>
                </a:cubicBezTo>
                <a:cubicBezTo>
                  <a:pt x="598697" y="533276"/>
                  <a:pt x="618067" y="486833"/>
                  <a:pt x="647700" y="457200"/>
                </a:cubicBezTo>
                <a:cubicBezTo>
                  <a:pt x="696593" y="408307"/>
                  <a:pt x="675837" y="434044"/>
                  <a:pt x="711200" y="381000"/>
                </a:cubicBezTo>
                <a:cubicBezTo>
                  <a:pt x="703150" y="252199"/>
                  <a:pt x="733197" y="187097"/>
                  <a:pt x="647700" y="101600"/>
                </a:cubicBezTo>
                <a:cubicBezTo>
                  <a:pt x="623774" y="77674"/>
                  <a:pt x="603326" y="52245"/>
                  <a:pt x="571500" y="38100"/>
                </a:cubicBezTo>
                <a:cubicBezTo>
                  <a:pt x="547034" y="27226"/>
                  <a:pt x="520700" y="21167"/>
                  <a:pt x="495300" y="12700"/>
                </a:cubicBezTo>
                <a:lnTo>
                  <a:pt x="457200" y="0"/>
                </a:lnTo>
                <a:cubicBezTo>
                  <a:pt x="197221" y="12999"/>
                  <a:pt x="285750" y="42333"/>
                  <a:pt x="215900" y="508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0A9CC43-D4D2-4BEB-9A0C-75D99E52DF7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449" y="3011170"/>
            <a:ext cx="533715" cy="46661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78968" y="667004"/>
            <a:ext cx="88602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I have made 300 minutes of calls so far this month. This is 60% of my monthly ‘free-call’ allowance. How many minutes of free calls do I get each month?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50" y="4351600"/>
            <a:ext cx="3560731" cy="219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561107F-93C5-45BA-9381-EAFA893CC74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73560" y="3683000"/>
            <a:ext cx="4476750" cy="16002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0975B42-AD59-41FE-9E9B-BDE1BE030F46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51091" b="-14692"/>
          <a:stretch/>
        </p:blipFill>
        <p:spPr>
          <a:xfrm>
            <a:off x="4445397" y="4201371"/>
            <a:ext cx="452572" cy="2932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964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2" grpId="1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4768" y="667004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30% of the seats at a cricket match are taken.  So far, there are 750 people present.  How many people will there be when all of the seats are filled?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10028" y="2127982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Are all of the seats filled yet?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10028" y="2522132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Are more than half of the seats filled?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25794" y="2995112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In total, are there more or less than 750 seats?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2127982"/>
            <a:ext cx="6053959" cy="3941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-5260" y="2579936"/>
            <a:ext cx="6053959" cy="39415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70C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1012" y="3063422"/>
            <a:ext cx="8287416" cy="39415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246" y="659631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30% of the seats at a cricket match are taken.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 So far, there are 750 people present.  How many people will there be when all of the seats are filled?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251" y="667004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rgbClr val="0070C0"/>
                </a:solidFill>
                <a:latin typeface="Myriad Pro Semibold"/>
                <a:ea typeface="Myriad Pro Semibold" charset="0"/>
                <a:cs typeface="Myriad Pro Semibold" charset="0"/>
              </a:rPr>
              <a:t>30% of 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the seats at a cricket match are taken.  So far, there are 750 people present.  How many people will there be when all of the seats are filled?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246" y="658226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30% of the seats at a cricket match are taken.  </a:t>
            </a:r>
            <a:r>
              <a:rPr lang="en-GB" sz="2400" dirty="0">
                <a:solidFill>
                  <a:schemeClr val="accent4"/>
                </a:solidFill>
                <a:latin typeface="Myriad Pro Semibold"/>
                <a:ea typeface="Myriad Pro Semibold" charset="0"/>
                <a:cs typeface="Myriad Pro Semibold" charset="0"/>
              </a:rPr>
              <a:t>So far, there are 750 people present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.  How many people will there be when all of the seats are filled?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640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" grpId="0" animBg="1"/>
      <p:bldP spid="17" grpId="0" animBg="1"/>
      <p:bldP spid="18" grpId="0" animBg="1"/>
      <p:bldP spid="19" grpId="0"/>
      <p:bldP spid="19" grpId="1"/>
      <p:bldP spid="20" grpId="0"/>
      <p:bldP spid="20" grpId="1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1|15.3|18.3|12.6|5.6|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2.9|15.5|9.6|36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6|18.5|2.6|14.7|5.5|1.9|17|7.8|1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32.4|20.1|7.7|16.6|1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4|2.2|7.6|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5|2.4|3.6|2|3.7|3.9|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1|6.8|3.4|8.2|4.3|2.2|11.9|9.9|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4|3.8|15|5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4|17.8|13.8|0.9|19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4007ADC-77D7-451E-A16C-BC987DDF4766}"/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e2f7c1fb-8b39-4d5b-953e-de45d1606e4d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875</Words>
  <Application>Microsoft Office PowerPoint</Application>
  <PresentationFormat>On-screen Show (4:3)</PresentationFormat>
  <Paragraphs>139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Myriad Pro</vt:lpstr>
      <vt:lpstr>Myriad Pro Semibold</vt:lpstr>
      <vt:lpstr>Open Sans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2019-06-21T08:46:49Z</dcterms:created>
  <dcterms:modified xsi:type="dcterms:W3CDTF">2020-08-27T15:47:15Z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