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theme/themeOverride5.xml" ContentType="application/vnd.openxmlformats-officedocument.themeOverr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tags/tag8.xml" ContentType="application/vnd.openxmlformats-officedocument.presentationml.tags+xml"/>
  <Override PartName="/ppt/notesSlides/notesSlide11.xml" ContentType="application/vnd.openxmlformats-officedocument.presentationml.notesSlide+xml"/>
  <Override PartName="/ppt/tags/tag9.xml" ContentType="application/vnd.openxmlformats-officedocument.presentationml.tags+xml"/>
  <Override PartName="/ppt/notesSlides/notesSlide12.xml" ContentType="application/vnd.openxmlformats-officedocument.presentationml.notesSlide+xml"/>
  <Override PartName="/ppt/tags/tag10.xml" ContentType="application/vnd.openxmlformats-officedocument.presentationml.tags+xml"/>
  <Override PartName="/ppt/notesSlides/notesSlide13.xml" ContentType="application/vnd.openxmlformats-officedocument.presentationml.notesSlide+xml"/>
  <Override PartName="/ppt/tags/tag11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  <p:sldMasterId id="2147483667" r:id="rId2"/>
    <p:sldMasterId id="2147483681" r:id="rId3"/>
  </p:sldMasterIdLst>
  <p:notesMasterIdLst>
    <p:notesMasterId r:id="rId22"/>
  </p:notesMasterIdLst>
  <p:sldIdLst>
    <p:sldId id="257" r:id="rId4"/>
    <p:sldId id="304" r:id="rId5"/>
    <p:sldId id="366" r:id="rId6"/>
    <p:sldId id="363" r:id="rId7"/>
    <p:sldId id="356" r:id="rId8"/>
    <p:sldId id="357" r:id="rId9"/>
    <p:sldId id="358" r:id="rId10"/>
    <p:sldId id="359" r:id="rId11"/>
    <p:sldId id="360" r:id="rId12"/>
    <p:sldId id="367" r:id="rId13"/>
    <p:sldId id="361" r:id="rId14"/>
    <p:sldId id="365" r:id="rId15"/>
    <p:sldId id="368" r:id="rId16"/>
    <p:sldId id="369" r:id="rId17"/>
    <p:sldId id="362" r:id="rId18"/>
    <p:sldId id="370" r:id="rId19"/>
    <p:sldId id="371" r:id="rId20"/>
    <p:sldId id="372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B26863F-570A-46AC-8530-5863A39B43A8}">
          <p14:sldIdLst>
            <p14:sldId id="257"/>
          </p14:sldIdLst>
        </p14:section>
        <p14:section name="Untitled Section" id="{445F04AA-8AB7-476F-82F0-9FA8821FE3DE}">
          <p14:sldIdLst>
            <p14:sldId id="304"/>
            <p14:sldId id="366"/>
            <p14:sldId id="363"/>
            <p14:sldId id="356"/>
            <p14:sldId id="357"/>
            <p14:sldId id="358"/>
            <p14:sldId id="359"/>
            <p14:sldId id="360"/>
            <p14:sldId id="367"/>
            <p14:sldId id="361"/>
            <p14:sldId id="365"/>
            <p14:sldId id="368"/>
            <p14:sldId id="369"/>
            <p14:sldId id="362"/>
            <p14:sldId id="370"/>
            <p14:sldId id="371"/>
            <p14:sldId id="37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C565620-B4F8-4118-80BE-46196C0012F2}" v="1" dt="2020-08-27T15:32:27.4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8" autoAdjust="0"/>
    <p:restoredTop sz="72913" autoAdjust="0"/>
  </p:normalViewPr>
  <p:slideViewPr>
    <p:cSldViewPr snapToGrid="0">
      <p:cViewPr varScale="1">
        <p:scale>
          <a:sx n="52" d="100"/>
          <a:sy n="52" d="100"/>
        </p:scale>
        <p:origin x="193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customXml" Target="../customXml/item3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Relationship Id="rId30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EC565620-B4F8-4118-80BE-46196C0012F2}"/>
    <pc:docChg chg="custSel modSld">
      <pc:chgData name="Andrew Young" userId="3d7dab09-352b-4858-b937-4a4f8b94e613" providerId="ADAL" clId="{EC565620-B4F8-4118-80BE-46196C0012F2}" dt="2020-08-27T15:32:27.403" v="20" actId="207"/>
      <pc:docMkLst>
        <pc:docMk/>
      </pc:docMkLst>
      <pc:sldChg chg="modSp mod">
        <pc:chgData name="Andrew Young" userId="3d7dab09-352b-4858-b937-4a4f8b94e613" providerId="ADAL" clId="{EC565620-B4F8-4118-80BE-46196C0012F2}" dt="2020-08-27T15:27:08.390" v="15" actId="2711"/>
        <pc:sldMkLst>
          <pc:docMk/>
          <pc:sldMk cId="0" sldId="257"/>
        </pc:sldMkLst>
        <pc:spChg chg="mod">
          <ac:chgData name="Andrew Young" userId="3d7dab09-352b-4858-b937-4a4f8b94e613" providerId="ADAL" clId="{EC565620-B4F8-4118-80BE-46196C0012F2}" dt="2020-08-27T15:27:08.390" v="15" actId="2711"/>
          <ac:spMkLst>
            <pc:docMk/>
            <pc:sldMk cId="0" sldId="257"/>
            <ac:spMk id="8" creationId="{00000000-0000-0000-0000-000000000000}"/>
          </ac:spMkLst>
        </pc:spChg>
      </pc:sldChg>
      <pc:sldChg chg="modSp mod">
        <pc:chgData name="Andrew Young" userId="3d7dab09-352b-4858-b937-4a4f8b94e613" providerId="ADAL" clId="{EC565620-B4F8-4118-80BE-46196C0012F2}" dt="2020-08-27T15:32:27.403" v="20" actId="207"/>
        <pc:sldMkLst>
          <pc:docMk/>
          <pc:sldMk cId="3106822444" sldId="372"/>
        </pc:sldMkLst>
        <pc:spChg chg="mod">
          <ac:chgData name="Andrew Young" userId="3d7dab09-352b-4858-b937-4a4f8b94e613" providerId="ADAL" clId="{EC565620-B4F8-4118-80BE-46196C0012F2}" dt="2020-08-27T15:32:27.403" v="20" actId="207"/>
          <ac:spMkLst>
            <pc:docMk/>
            <pc:sldMk cId="3106822444" sldId="372"/>
            <ac:spMk id="4" creationId="{D7095BA1-394F-4D2C-8B56-CC1D6F31CD2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8D2AA2-2A51-48A1-8327-44B09E3C6420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380C87-5223-4603-88DC-CB396E3A10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9906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93376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39456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46879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58480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380C87-5223-4603-88DC-CB396E3A1055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72981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380C87-5223-4603-88DC-CB396E3A1055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76560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4158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9884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380C87-5223-4603-88DC-CB396E3A1055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22712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12450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380C87-5223-4603-88DC-CB396E3A1055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77297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380C87-5223-4603-88DC-CB396E3A1055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44378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58771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89773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75779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41110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257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5.xml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cetm.org.uk/masterypd" TargetMode="External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1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1" y="1237880"/>
            <a:ext cx="4546847" cy="3121056"/>
          </a:xfrm>
        </p:spPr>
        <p:txBody>
          <a:bodyPr/>
          <a:lstStyle>
            <a:lvl1pPr marL="0" indent="0">
              <a:buNone/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4" y="381099"/>
            <a:ext cx="4546847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725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725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6882502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27/08/2020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63412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27/08/2020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043120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27/08/2020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259070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27/08/2020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623986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1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1" y="1237880"/>
            <a:ext cx="4546847" cy="3121056"/>
          </a:xfrm>
        </p:spPr>
        <p:txBody>
          <a:bodyPr/>
          <a:lstStyle>
            <a:lvl1pPr marL="0" indent="0">
              <a:buNone/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4" y="381099"/>
            <a:ext cx="4546847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725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725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7303158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1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5" y="2191818"/>
            <a:ext cx="421301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8829248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F21E1-8B11-424E-9A3C-0093A088926F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DFD81-590C-4056-85F2-4EDAFA3E60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46280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F21E1-8B11-424E-9A3C-0093A088926F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DFD81-590C-4056-85F2-4EDAFA3E60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57804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F21E1-8B11-424E-9A3C-0093A088926F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DFD81-590C-4056-85F2-4EDAFA3E60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25881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F21E1-8B11-424E-9A3C-0093A088926F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DFD81-590C-4056-85F2-4EDAFA3E60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271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1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5" y="2191818"/>
            <a:ext cx="421301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7037000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F21E1-8B11-424E-9A3C-0093A088926F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DFD81-590C-4056-85F2-4EDAFA3E60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75471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F21E1-8B11-424E-9A3C-0093A088926F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DFD81-590C-4056-85F2-4EDAFA3E60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22933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F21E1-8B11-424E-9A3C-0093A088926F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DFD81-590C-4056-85F2-4EDAFA3E60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99179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F21E1-8B11-424E-9A3C-0093A088926F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DFD81-590C-4056-85F2-4EDAFA3E60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25708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F21E1-8B11-424E-9A3C-0093A088926F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DFD81-590C-4056-85F2-4EDAFA3E60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521253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F21E1-8B11-424E-9A3C-0093A088926F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DFD81-590C-4056-85F2-4EDAFA3E60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93802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F21E1-8B11-424E-9A3C-0093A088926F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DFD81-590C-4056-85F2-4EDAFA3E60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70092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6607078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1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1" y="1237880"/>
            <a:ext cx="4546847" cy="3121056"/>
          </a:xfrm>
        </p:spPr>
        <p:txBody>
          <a:bodyPr/>
          <a:lstStyle>
            <a:lvl1pPr marL="0" indent="0">
              <a:buNone/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4" y="381099"/>
            <a:ext cx="4546847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725" b="1" noProof="0" dirty="0">
                <a:solidFill>
                  <a:schemeClr val="bg1"/>
                </a:solidFill>
              </a:rPr>
              <a:t>Primary maths lessons </a:t>
            </a:r>
          </a:p>
          <a:p>
            <a:pPr>
              <a:buNone/>
            </a:pPr>
            <a:r>
              <a:rPr lang="en-GB" sz="1725" b="1" noProof="0" dirty="0">
                <a:solidFill>
                  <a:schemeClr val="bg1"/>
                </a:solidFill>
              </a:rPr>
              <a:t>during school closures 2020</a:t>
            </a:r>
            <a:endParaRPr lang="en-GB" sz="1725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0786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9" y="2618343"/>
            <a:ext cx="7740352" cy="1621314"/>
          </a:xfrm>
          <a:prstGeom prst="rect">
            <a:avLst/>
          </a:prstGeom>
        </p:spPr>
      </p:pic>
      <p:sp>
        <p:nvSpPr>
          <p:cNvPr id="44036" name="Rectangle 4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2483769" y="2803103"/>
            <a:ext cx="6279232" cy="758825"/>
          </a:xfrm>
        </p:spPr>
        <p:txBody>
          <a:bodyPr anchor="ctr" anchorCtr="0"/>
          <a:lstStyle>
            <a:lvl1pPr algn="r">
              <a:defRPr sz="21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Segment title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2483769" y="3746683"/>
            <a:ext cx="6279232" cy="355600"/>
          </a:xfrm>
        </p:spPr>
        <p:txBody>
          <a:bodyPr anchor="ctr" anchorCtr="0"/>
          <a:lstStyle>
            <a:lvl1pPr marL="0" indent="0" algn="r">
              <a:defRPr sz="135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Representations | Year X</a:t>
            </a:r>
          </a:p>
        </p:txBody>
      </p:sp>
      <p:sp>
        <p:nvSpPr>
          <p:cNvPr id="11" name="Rectangle 4"/>
          <p:cNvSpPr txBox="1">
            <a:spLocks noChangeArrowheads="1"/>
          </p:cNvSpPr>
          <p:nvPr userDrawn="1"/>
        </p:nvSpPr>
        <p:spPr bwMode="auto">
          <a:xfrm>
            <a:off x="1492297" y="4877634"/>
            <a:ext cx="7239000" cy="436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 algn="l">
              <a:buClrTx/>
              <a:buFontTx/>
              <a:buNone/>
            </a:pPr>
            <a:r>
              <a:rPr lang="en-GB" sz="1800" b="1" kern="0" dirty="0">
                <a:solidFill>
                  <a:srgbClr val="00628C"/>
                </a:solidFill>
              </a:rPr>
              <a:t>Mastery Professional Development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060" y="520876"/>
            <a:ext cx="2969940" cy="114433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78908"/>
            <a:ext cx="3068836" cy="14863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66570" cy="688538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55" y="2618345"/>
            <a:ext cx="312794" cy="162131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935440"/>
            <a:ext cx="899160" cy="978408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492298" y="5246954"/>
            <a:ext cx="5583460" cy="510635"/>
          </a:xfrm>
        </p:spPr>
        <p:txBody>
          <a:bodyPr/>
          <a:lstStyle>
            <a:lvl1pPr>
              <a:defRPr sz="1800" i="1">
                <a:solidFill>
                  <a:srgbClr val="00628C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Spine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4191000" y="6073157"/>
            <a:ext cx="4572000" cy="611706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buFontTx/>
              <a:buNone/>
            </a:pPr>
            <a:r>
              <a:rPr lang="en-US" sz="1125" dirty="0">
                <a:solidFill>
                  <a:srgbClr val="00628C"/>
                </a:solidFill>
                <a:effectLst/>
                <a:latin typeface="Myriad Pro" charset="0"/>
                <a:hlinkClick r:id="rId8"/>
              </a:rPr>
              <a:t>www.ncetm.org.uk/masterypd</a:t>
            </a:r>
            <a:br>
              <a:rPr lang="en-US" sz="1125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125" dirty="0">
                <a:solidFill>
                  <a:srgbClr val="00628C"/>
                </a:solidFill>
                <a:effectLst/>
                <a:latin typeface="Myriad Pro" charset="0"/>
              </a:rPr>
              <a:t>© Crown Copyright 2019</a:t>
            </a:r>
            <a:br>
              <a:rPr lang="en-US" sz="1125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125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2019 pilot</a:t>
            </a:r>
            <a:endParaRPr lang="en-US" sz="1125" dirty="0">
              <a:solidFill>
                <a:srgbClr val="00628C"/>
              </a:solidFill>
              <a:effectLst/>
              <a:latin typeface="Myriad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74341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27/08/2020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763123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27/08/2020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99459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27/08/2020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30859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27/08/2020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63555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27/08/2020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29926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27/08/2020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84213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27/08/2020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50866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>
                <a:srgbClr val="000000"/>
              </a:buClr>
            </a:pPr>
            <a:fld id="{2C95C026-08C9-4B34-900E-A796AD91033C}" type="datetimeFigureOut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27/08/2020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>
                <a:srgbClr val="000000"/>
              </a:buClr>
            </a:pPr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>
                <a:srgbClr val="000000"/>
              </a:buClr>
            </a:pPr>
            <a:fld id="{0C456067-5DCC-4FA4-963E-25DDD588CAA1}" type="slidenum">
              <a:rPr lang="en-GB" kern="0" smtClean="0">
                <a:solidFill>
                  <a:prstClr val="black">
                    <a:tint val="75000"/>
                  </a:prstClr>
                </a:solidFill>
                <a:latin typeface="Arial"/>
                <a:cs typeface="Arial"/>
                <a:sym typeface="Arial"/>
              </a:rPr>
              <a:pPr>
                <a:buClr>
                  <a:srgbClr val="000000"/>
                </a:buClr>
              </a:pPr>
              <a:t>‹#›</a:t>
            </a:fld>
            <a:endParaRPr lang="en-GB" kern="0">
              <a:solidFill>
                <a:prstClr val="black">
                  <a:tint val="75000"/>
                </a:prstClr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6091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025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585858"/>
        </a:buClr>
        <a:buFont typeface="Arial" panose="020B0604020202020204" pitchFamily="34" charset="0"/>
        <a:buChar char="•"/>
        <a:defRPr sz="15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585858"/>
        </a:buClr>
        <a:buFont typeface="Arial" panose="020B0604020202020204" pitchFamily="34" charset="0"/>
        <a:buChar char="•"/>
        <a:defRPr sz="135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585858"/>
        </a:buClr>
        <a:buFont typeface="Arial" panose="020B0604020202020204" pitchFamily="34" charset="0"/>
        <a:buChar char="•"/>
        <a:defRPr sz="12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585858"/>
        </a:buClr>
        <a:buFont typeface="Arial" panose="020B0604020202020204" pitchFamily="34" charset="0"/>
        <a:buChar char="•"/>
        <a:defRPr sz="12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CF21E1-8B11-424E-9A3C-0093A088926F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DFD81-590C-4056-85F2-4EDAFA3E60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7253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CF21E1-8B11-424E-9A3C-0093A088926F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DFD81-590C-4056-85F2-4EDAFA3E60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1861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62" r:id="rId13"/>
    <p:sldLayoutId id="2147483660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7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8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9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0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1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linking-fractions-decimals-and-percentages-video-lessons/" TargetMode="Externa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4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5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6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subTitle" idx="1"/>
          </p:nvPr>
        </p:nvSpPr>
        <p:spPr>
          <a:xfrm>
            <a:off x="457201" y="1237880"/>
            <a:ext cx="4917232" cy="3121056"/>
          </a:xfrm>
        </p:spPr>
        <p:txBody>
          <a:bodyPr>
            <a:normAutofit/>
          </a:bodyPr>
          <a:lstStyle/>
          <a:p>
            <a:pPr lvl="0"/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UKS2</a:t>
            </a:r>
            <a:b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Linking Fractions, Decimals and Percentages</a:t>
            </a:r>
            <a:b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Lesson 5</a:t>
            </a:r>
            <a:endParaRPr lang="en-GB" sz="4000" noProof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1143000" y="856392"/>
            <a:ext cx="6858000" cy="472500"/>
          </a:xfrm>
          <a:prstGeom prst="rect">
            <a:avLst/>
          </a:prstGeom>
          <a:solidFill>
            <a:srgbClr val="82CBDD"/>
          </a:solidFill>
        </p:spPr>
        <p:txBody>
          <a:bodyPr vert="horz" lIns="135000" tIns="34290" rIns="135000" bIns="3429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100" dirty="0"/>
              <a:t>3.10 Fractions, decimals and percentages</a:t>
            </a:r>
            <a:endParaRPr lang="en-US" sz="2100" dirty="0">
              <a:solidFill>
                <a:srgbClr val="3875A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20519C9-2C8B-4719-BD3D-C9813878E5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324" y="2470705"/>
            <a:ext cx="5923353" cy="1916591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8C05D727-1E5E-4249-A81D-8EE7571B9944}"/>
              </a:ext>
            </a:extLst>
          </p:cNvPr>
          <p:cNvGrpSpPr/>
          <p:nvPr/>
        </p:nvGrpSpPr>
        <p:grpSpPr>
          <a:xfrm>
            <a:off x="1701812" y="4387298"/>
            <a:ext cx="5923353" cy="738664"/>
            <a:chOff x="1921790" y="3978088"/>
            <a:chExt cx="8927024" cy="817953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10423D63-A993-4CFB-B3A7-FC92403A9F6A}"/>
                </a:ext>
              </a:extLst>
            </p:cNvPr>
            <p:cNvCxnSpPr>
              <a:cxnSpLocks/>
            </p:cNvCxnSpPr>
            <p:nvPr/>
          </p:nvCxnSpPr>
          <p:spPr>
            <a:xfrm>
              <a:off x="2541722" y="4239698"/>
              <a:ext cx="7098224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8ECE585-D5EC-4F8E-91FE-270C0E8B30AC}"/>
                </a:ext>
              </a:extLst>
            </p:cNvPr>
            <p:cNvSpPr txBox="1"/>
            <p:nvPr/>
          </p:nvSpPr>
          <p:spPr>
            <a:xfrm>
              <a:off x="1921790" y="3978088"/>
              <a:ext cx="952145" cy="4600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100" dirty="0">
                  <a:latin typeface="Myriad Pro" panose="020B0503030403020204" pitchFamily="34" charset="0"/>
                </a:rPr>
                <a:t>0%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EBDF6A6-4D98-4F92-A544-5993C11DDF8E}"/>
                </a:ext>
              </a:extLst>
            </p:cNvPr>
            <p:cNvSpPr txBox="1"/>
            <p:nvPr/>
          </p:nvSpPr>
          <p:spPr>
            <a:xfrm>
              <a:off x="9639946" y="3978088"/>
              <a:ext cx="1208868" cy="817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100" dirty="0">
                  <a:latin typeface="Myriad Pro" panose="020B0503030403020204" pitchFamily="34" charset="0"/>
                </a:rPr>
                <a:t>100%</a:t>
              </a:r>
            </a:p>
          </p:txBody>
        </p:sp>
      </p:grp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A5F4139-EF70-475E-8A8F-346721F3F0C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42643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1143000" y="856392"/>
            <a:ext cx="6858000" cy="472500"/>
          </a:xfrm>
          <a:prstGeom prst="rect">
            <a:avLst/>
          </a:prstGeom>
          <a:solidFill>
            <a:srgbClr val="82CBDD"/>
          </a:solidFill>
        </p:spPr>
        <p:txBody>
          <a:bodyPr vert="horz" lIns="135000" tIns="34290" rIns="135000" bIns="3429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100" dirty="0"/>
              <a:t>3.10 Fractions, decimals and percentages</a:t>
            </a:r>
            <a:endParaRPr lang="en-US" sz="2100" dirty="0">
              <a:solidFill>
                <a:srgbClr val="3875A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3119F3-C05B-4E75-AAEC-4A358FE3AC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324" y="2951662"/>
            <a:ext cx="5923353" cy="954679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3572DC92-10C0-40D9-B9C2-061C393BD706}"/>
              </a:ext>
            </a:extLst>
          </p:cNvPr>
          <p:cNvGrpSpPr/>
          <p:nvPr/>
        </p:nvGrpSpPr>
        <p:grpSpPr>
          <a:xfrm>
            <a:off x="1441343" y="3840818"/>
            <a:ext cx="6695268" cy="415498"/>
            <a:chOff x="1921790" y="3978088"/>
            <a:chExt cx="8927024" cy="553996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E4EA6DA4-C932-455F-B614-D20704F39C2D}"/>
                </a:ext>
              </a:extLst>
            </p:cNvPr>
            <p:cNvCxnSpPr>
              <a:cxnSpLocks/>
            </p:cNvCxnSpPr>
            <p:nvPr/>
          </p:nvCxnSpPr>
          <p:spPr>
            <a:xfrm>
              <a:off x="2541722" y="4239698"/>
              <a:ext cx="7098224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A5A1346-CFB9-400B-AEEA-F7C6E0CE6C92}"/>
                </a:ext>
              </a:extLst>
            </p:cNvPr>
            <p:cNvSpPr txBox="1"/>
            <p:nvPr/>
          </p:nvSpPr>
          <p:spPr>
            <a:xfrm>
              <a:off x="1921790" y="3978088"/>
              <a:ext cx="952145" cy="553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100" dirty="0">
                  <a:latin typeface="Myriad Pro" panose="020B0503030403020204" pitchFamily="34" charset="0"/>
                </a:rPr>
                <a:t>0%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2498C31-291D-4355-9419-CD391E906501}"/>
                </a:ext>
              </a:extLst>
            </p:cNvPr>
            <p:cNvSpPr txBox="1"/>
            <p:nvPr/>
          </p:nvSpPr>
          <p:spPr>
            <a:xfrm>
              <a:off x="9639946" y="3978088"/>
              <a:ext cx="1208868" cy="553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100" dirty="0">
                  <a:latin typeface="Myriad Pro" panose="020B0503030403020204" pitchFamily="34" charset="0"/>
                </a:rPr>
                <a:t>100%</a:t>
              </a:r>
            </a:p>
          </p:txBody>
        </p:sp>
      </p:grp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70F2C4D-ED67-4EF8-A4A0-BC1AFEBF58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67327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1143000" y="856392"/>
            <a:ext cx="6858000" cy="472500"/>
          </a:xfrm>
          <a:prstGeom prst="rect">
            <a:avLst/>
          </a:prstGeom>
          <a:solidFill>
            <a:srgbClr val="82CBDD"/>
          </a:solidFill>
        </p:spPr>
        <p:txBody>
          <a:bodyPr vert="horz" lIns="135000" tIns="34290" rIns="135000" bIns="3429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100" dirty="0"/>
              <a:t>3.10 Fractions, decimals and percentages</a:t>
            </a:r>
            <a:endParaRPr lang="en-US" sz="2100" dirty="0">
              <a:solidFill>
                <a:srgbClr val="3875A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C227A5A-E499-4662-8013-43A8570434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1934" y="1431513"/>
            <a:ext cx="4060132" cy="404018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090E4A64-8C8B-4EFC-A620-1D920233451F}"/>
              </a:ext>
            </a:extLst>
          </p:cNvPr>
          <p:cNvGrpSpPr/>
          <p:nvPr/>
        </p:nvGrpSpPr>
        <p:grpSpPr>
          <a:xfrm>
            <a:off x="2902689" y="2235777"/>
            <a:ext cx="3296093" cy="2956311"/>
            <a:chOff x="3870251" y="1838036"/>
            <a:chExt cx="4394791" cy="3941748"/>
          </a:xfrm>
        </p:grpSpPr>
        <p:sp>
          <p:nvSpPr>
            <p:cNvPr id="3" name="Flowchart: Connector 2">
              <a:extLst>
                <a:ext uri="{FF2B5EF4-FFF2-40B4-BE49-F238E27FC236}">
                  <a16:creationId xmlns:a16="http://schemas.microsoft.com/office/drawing/2014/main" id="{44A9153D-4C03-41B6-ACAE-225B0714D2A7}"/>
                </a:ext>
              </a:extLst>
            </p:cNvPr>
            <p:cNvSpPr/>
            <p:nvPr/>
          </p:nvSpPr>
          <p:spPr>
            <a:xfrm>
              <a:off x="3926958" y="1838036"/>
              <a:ext cx="4338084" cy="3941748"/>
            </a:xfrm>
            <a:prstGeom prst="flowChartConnector">
              <a:avLst/>
            </a:prstGeom>
            <a:noFill/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/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179EC9D3-2372-4DFE-8506-C9B5392449F9}"/>
                </a:ext>
              </a:extLst>
            </p:cNvPr>
            <p:cNvCxnSpPr>
              <a:cxnSpLocks/>
            </p:cNvCxnSpPr>
            <p:nvPr/>
          </p:nvCxnSpPr>
          <p:spPr>
            <a:xfrm>
              <a:off x="3870251" y="3806456"/>
              <a:ext cx="4394791" cy="0"/>
            </a:xfrm>
            <a:prstGeom prst="line">
              <a:avLst/>
            </a:prstGeom>
            <a:ln w="635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CCFCEB8-7495-4B25-87FA-3044E3D8D86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0151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DE6B5CD-A02D-480C-AA37-15123592307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DDD6632-47F8-47BC-982E-C5E6C79EC6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1113" y="1494454"/>
            <a:ext cx="5784574" cy="3585686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6FA39189-0F65-410A-9989-C9476344FAC2}"/>
              </a:ext>
            </a:extLst>
          </p:cNvPr>
          <p:cNvCxnSpPr>
            <a:cxnSpLocks/>
          </p:cNvCxnSpPr>
          <p:nvPr/>
        </p:nvCxnSpPr>
        <p:spPr>
          <a:xfrm flipV="1">
            <a:off x="4386533" y="3794545"/>
            <a:ext cx="1" cy="89283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232268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510E208-E078-4B23-BB93-81DCED8B8A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3813B62-5B99-4A2D-B02E-B9F8AA4065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4078" y="1345545"/>
            <a:ext cx="4470532" cy="4525997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0DC31920-2709-4B29-BF7D-195606ECBE7B}"/>
              </a:ext>
            </a:extLst>
          </p:cNvPr>
          <p:cNvCxnSpPr>
            <a:cxnSpLocks/>
          </p:cNvCxnSpPr>
          <p:nvPr/>
        </p:nvCxnSpPr>
        <p:spPr>
          <a:xfrm flipV="1">
            <a:off x="5694828" y="4754665"/>
            <a:ext cx="1" cy="89283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231530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1143000" y="856392"/>
            <a:ext cx="6858000" cy="472500"/>
          </a:xfrm>
          <a:prstGeom prst="rect">
            <a:avLst/>
          </a:prstGeom>
          <a:solidFill>
            <a:srgbClr val="82CBDD"/>
          </a:solidFill>
        </p:spPr>
        <p:txBody>
          <a:bodyPr vert="horz" lIns="135000" tIns="34290" rIns="135000" bIns="3429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100" dirty="0"/>
              <a:t>3.10 Fractions, decimals and percentages</a:t>
            </a:r>
            <a:endParaRPr lang="en-US" sz="2100" dirty="0">
              <a:solidFill>
                <a:srgbClr val="3875A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913374-FFEF-4AE1-9961-A2BCC6B3E4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087" y="1480523"/>
            <a:ext cx="6345827" cy="4250918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9F1F02B-875D-4917-AB4E-774EDF29856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223437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1143000" y="856392"/>
            <a:ext cx="6858000" cy="472500"/>
          </a:xfrm>
          <a:prstGeom prst="rect">
            <a:avLst/>
          </a:prstGeom>
          <a:solidFill>
            <a:srgbClr val="82CBDD"/>
          </a:solidFill>
        </p:spPr>
        <p:txBody>
          <a:bodyPr vert="horz" lIns="135000" tIns="34290" rIns="135000" bIns="3429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100" dirty="0"/>
              <a:t>3.10 Fractions, decimals and percentages</a:t>
            </a:r>
            <a:endParaRPr lang="en-US" sz="2100" dirty="0">
              <a:solidFill>
                <a:srgbClr val="3875A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913374-FFEF-4AE1-9961-A2BCC6B3E4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087" y="1463306"/>
            <a:ext cx="6371529" cy="426813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999EB70-AD7F-4A16-9551-E36CB92DADE8}"/>
              </a:ext>
            </a:extLst>
          </p:cNvPr>
          <p:cNvSpPr txBox="1"/>
          <p:nvPr/>
        </p:nvSpPr>
        <p:spPr>
          <a:xfrm>
            <a:off x="25703" y="1462448"/>
            <a:ext cx="8979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5" name="Thought Bubble: Cloud 4">
            <a:extLst>
              <a:ext uri="{FF2B5EF4-FFF2-40B4-BE49-F238E27FC236}">
                <a16:creationId xmlns:a16="http://schemas.microsoft.com/office/drawing/2014/main" id="{70F81896-A449-4FC8-91FD-1D8B605E0307}"/>
              </a:ext>
            </a:extLst>
          </p:cNvPr>
          <p:cNvSpPr/>
          <p:nvPr/>
        </p:nvSpPr>
        <p:spPr>
          <a:xfrm>
            <a:off x="7290957" y="2823210"/>
            <a:ext cx="1714499" cy="1785753"/>
          </a:xfrm>
          <a:prstGeom prst="cloudCallout">
            <a:avLst>
              <a:gd name="adj1" fmla="val -59246"/>
              <a:gd name="adj2" fmla="val 69380"/>
            </a:avLst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9B50FE-5780-41F7-8D68-18B15A61032C}"/>
              </a:ext>
            </a:extLst>
          </p:cNvPr>
          <p:cNvSpPr txBox="1"/>
          <p:nvPr/>
        </p:nvSpPr>
        <p:spPr>
          <a:xfrm>
            <a:off x="7272670" y="3090087"/>
            <a:ext cx="1594883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500" dirty="0"/>
              <a:t>Who has completed the greatest percentage of their walk?</a:t>
            </a:r>
          </a:p>
        </p:txBody>
      </p:sp>
      <p:sp>
        <p:nvSpPr>
          <p:cNvPr id="9" name="Thought Bubble: Cloud 8">
            <a:extLst>
              <a:ext uri="{FF2B5EF4-FFF2-40B4-BE49-F238E27FC236}">
                <a16:creationId xmlns:a16="http://schemas.microsoft.com/office/drawing/2014/main" id="{00A4B9D5-6E5E-4025-8132-BD42C6D2CBE1}"/>
              </a:ext>
            </a:extLst>
          </p:cNvPr>
          <p:cNvSpPr/>
          <p:nvPr/>
        </p:nvSpPr>
        <p:spPr>
          <a:xfrm>
            <a:off x="25704" y="1947196"/>
            <a:ext cx="1464769" cy="1936718"/>
          </a:xfrm>
          <a:prstGeom prst="cloudCallout">
            <a:avLst>
              <a:gd name="adj1" fmla="val -15421"/>
              <a:gd name="adj2" fmla="val 84371"/>
            </a:avLst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1919079-C057-4778-8ABE-CB6DB9A72F66}"/>
              </a:ext>
            </a:extLst>
          </p:cNvPr>
          <p:cNvSpPr/>
          <p:nvPr/>
        </p:nvSpPr>
        <p:spPr>
          <a:xfrm>
            <a:off x="311497" y="2275930"/>
            <a:ext cx="1178976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350" dirty="0"/>
              <a:t>Who is less</a:t>
            </a:r>
          </a:p>
          <a:p>
            <a:r>
              <a:rPr lang="en-GB" sz="1350" dirty="0"/>
              <a:t> than 50% of</a:t>
            </a:r>
          </a:p>
          <a:p>
            <a:r>
              <a:rPr lang="en-GB" sz="1350" dirty="0"/>
              <a:t>the way </a:t>
            </a:r>
          </a:p>
          <a:p>
            <a:r>
              <a:rPr lang="en-GB" sz="1350" dirty="0"/>
              <a:t>through </a:t>
            </a:r>
          </a:p>
          <a:p>
            <a:r>
              <a:rPr lang="en-GB" sz="1350" dirty="0"/>
              <a:t>their walk to </a:t>
            </a:r>
          </a:p>
          <a:p>
            <a:r>
              <a:rPr lang="en-GB" sz="1350" dirty="0"/>
              <a:t>school?</a:t>
            </a:r>
          </a:p>
        </p:txBody>
      </p:sp>
      <p:sp>
        <p:nvSpPr>
          <p:cNvPr id="12" name="Thought Bubble: Cloud 11">
            <a:extLst>
              <a:ext uri="{FF2B5EF4-FFF2-40B4-BE49-F238E27FC236}">
                <a16:creationId xmlns:a16="http://schemas.microsoft.com/office/drawing/2014/main" id="{F93565D5-D156-4A55-B109-8DF14C304A80}"/>
              </a:ext>
            </a:extLst>
          </p:cNvPr>
          <p:cNvSpPr/>
          <p:nvPr/>
        </p:nvSpPr>
        <p:spPr>
          <a:xfrm>
            <a:off x="1373384" y="3206243"/>
            <a:ext cx="1594884" cy="1594884"/>
          </a:xfrm>
          <a:prstGeom prst="cloudCallout">
            <a:avLst>
              <a:gd name="adj1" fmla="val 3500"/>
              <a:gd name="adj2" fmla="val 77833"/>
            </a:avLst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500" dirty="0">
                <a:solidFill>
                  <a:schemeClr val="tx1"/>
                </a:solidFill>
              </a:rPr>
              <a:t>Who has walked the shortest distance so far?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D3F5762-E3DF-4946-AF89-2DA04F56763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384954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A2C049-B4E2-4115-A696-AFEC7F6AAC1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4921167-DFC6-4810-AD0C-3C9956FA4B71}"/>
              </a:ext>
            </a:extLst>
          </p:cNvPr>
          <p:cNvSpPr/>
          <p:nvPr/>
        </p:nvSpPr>
        <p:spPr>
          <a:xfrm>
            <a:off x="143797" y="1718621"/>
            <a:ext cx="88600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Ready for a challenge?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B0259C5-C551-4704-8943-1869FC2A1AD6}"/>
              </a:ext>
            </a:extLst>
          </p:cNvPr>
          <p:cNvSpPr txBox="1"/>
          <p:nvPr/>
        </p:nvSpPr>
        <p:spPr>
          <a:xfrm>
            <a:off x="478465" y="3429000"/>
            <a:ext cx="81658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See if you can find any examples of percentages in real life.</a:t>
            </a:r>
          </a:p>
        </p:txBody>
      </p:sp>
    </p:spTree>
    <p:extLst>
      <p:ext uri="{BB962C8B-B14F-4D97-AF65-F5344CB8AC3E}">
        <p14:creationId xmlns:p14="http://schemas.microsoft.com/office/powerpoint/2010/main" val="39210636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095BA1-394F-4D2C-8B56-CC1D6F31CD2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https://www.ncetm.org.uk/classroom-resources/vl-upper-key-stage-2-linking-fractions-decimals-and-percentages-video-lessons/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6822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07C02B8-B700-4578-9C65-B92285BA193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DA62ED-0F82-4B58-AD87-89DA415409F4}"/>
              </a:ext>
            </a:extLst>
          </p:cNvPr>
          <p:cNvSpPr txBox="1"/>
          <p:nvPr/>
        </p:nvSpPr>
        <p:spPr>
          <a:xfrm flipH="1">
            <a:off x="256864" y="1247958"/>
            <a:ext cx="88047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D2C124A-D8A6-4EDE-AC27-1079F9C68D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8097" y="2300286"/>
            <a:ext cx="4742322" cy="2402777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2C755DC9-5D17-4CF5-B854-E6F3F681F2B3}"/>
              </a:ext>
            </a:extLst>
          </p:cNvPr>
          <p:cNvSpPr/>
          <p:nvPr/>
        </p:nvSpPr>
        <p:spPr>
          <a:xfrm>
            <a:off x="2057400" y="2300287"/>
            <a:ext cx="1987658" cy="88170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10093F2-A0BE-40A8-8500-3DCB43BCEAC6}"/>
              </a:ext>
            </a:extLst>
          </p:cNvPr>
          <p:cNvSpPr/>
          <p:nvPr/>
        </p:nvSpPr>
        <p:spPr>
          <a:xfrm>
            <a:off x="5098942" y="3044827"/>
            <a:ext cx="1987658" cy="88170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829DF87-4AC5-4BD7-B5D6-212B759814C5}"/>
              </a:ext>
            </a:extLst>
          </p:cNvPr>
          <p:cNvSpPr/>
          <p:nvPr/>
        </p:nvSpPr>
        <p:spPr>
          <a:xfrm>
            <a:off x="5098942" y="3897265"/>
            <a:ext cx="1987658" cy="88170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74361F4-9B54-48BD-B1BE-B2B3C33F9C93}"/>
              </a:ext>
            </a:extLst>
          </p:cNvPr>
          <p:cNvSpPr txBox="1"/>
          <p:nvPr/>
        </p:nvSpPr>
        <p:spPr>
          <a:xfrm>
            <a:off x="2807131" y="2423578"/>
            <a:ext cx="3481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>
                <a:latin typeface="Myriad Pro" panose="020B0503030403020204" pitchFamily="34" charset="0"/>
              </a:rPr>
              <a:t>&lt;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C3FD2F7-F37F-45A6-978B-4842B9A5D80A}"/>
              </a:ext>
            </a:extLst>
          </p:cNvPr>
          <p:cNvSpPr/>
          <p:nvPr/>
        </p:nvSpPr>
        <p:spPr>
          <a:xfrm>
            <a:off x="5828870" y="3181994"/>
            <a:ext cx="41460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000" b="1" dirty="0">
                <a:latin typeface="Myriad Pro" panose="020B0503030403020204" pitchFamily="34" charset="0"/>
              </a:rPr>
              <a:t>=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2BD8E5E-BA79-415A-94AD-D639AF249E7C}"/>
              </a:ext>
            </a:extLst>
          </p:cNvPr>
          <p:cNvSpPr/>
          <p:nvPr/>
        </p:nvSpPr>
        <p:spPr>
          <a:xfrm>
            <a:off x="5852106" y="3926535"/>
            <a:ext cx="41389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000" b="1" dirty="0">
                <a:latin typeface="Myriad Pro" panose="020B0503030403020204" pitchFamily="34" charset="0"/>
              </a:rPr>
              <a:t>&gt;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4E63AE5-CEEF-487C-9906-BD255ADCFCC9}"/>
              </a:ext>
            </a:extLst>
          </p:cNvPr>
          <p:cNvSpPr/>
          <p:nvPr/>
        </p:nvSpPr>
        <p:spPr>
          <a:xfrm>
            <a:off x="5098942" y="2300287"/>
            <a:ext cx="1987658" cy="88170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7D762A6-02D5-42F9-95AD-C83A21B708D4}"/>
              </a:ext>
            </a:extLst>
          </p:cNvPr>
          <p:cNvSpPr/>
          <p:nvPr/>
        </p:nvSpPr>
        <p:spPr>
          <a:xfrm>
            <a:off x="5852106" y="2440338"/>
            <a:ext cx="41389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000" b="1" dirty="0">
                <a:latin typeface="Myriad Pro" panose="020B0503030403020204" pitchFamily="34" charset="0"/>
              </a:rPr>
              <a:t>&gt;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4AF457B-BD20-40AD-91DB-F3D7E4A6DB31}"/>
              </a:ext>
            </a:extLst>
          </p:cNvPr>
          <p:cNvSpPr/>
          <p:nvPr/>
        </p:nvSpPr>
        <p:spPr>
          <a:xfrm>
            <a:off x="2057399" y="3077784"/>
            <a:ext cx="1987658" cy="88170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2F1CE48-1228-4AA3-915B-D78E7CDE7233}"/>
              </a:ext>
            </a:extLst>
          </p:cNvPr>
          <p:cNvSpPr/>
          <p:nvPr/>
        </p:nvSpPr>
        <p:spPr>
          <a:xfrm>
            <a:off x="2857196" y="3201074"/>
            <a:ext cx="41389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000" b="1" dirty="0">
                <a:latin typeface="Myriad Pro" panose="020B0503030403020204" pitchFamily="34" charset="0"/>
              </a:rPr>
              <a:t>&gt;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7078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9" grpId="0" animBg="1"/>
      <p:bldP spid="11" grpId="0"/>
      <p:bldP spid="12" grpId="0"/>
      <p:bldP spid="13" grpId="0"/>
      <p:bldP spid="15" grpId="0" animBg="1"/>
      <p:bldP spid="16" grpId="0"/>
      <p:bldP spid="18" grpId="0" animBg="1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1955F88-94D5-4DE5-9C80-E870D5531E1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564508-AF6A-4873-B284-03A7131DFF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7641" y="1996139"/>
            <a:ext cx="1668719" cy="82746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6613DE3-730D-4B29-B3E8-8F03D42672B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34254" y="2894417"/>
            <a:ext cx="4601316" cy="1046488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02C427B-3DA3-46AB-A772-CB9896D9E65F}"/>
              </a:ext>
            </a:extLst>
          </p:cNvPr>
          <p:cNvSpPr/>
          <p:nvPr/>
        </p:nvSpPr>
        <p:spPr>
          <a:xfrm>
            <a:off x="5406359" y="2876540"/>
            <a:ext cx="685800" cy="119402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65D653-91BF-4C7E-80BC-85E1717F3A94}"/>
              </a:ext>
            </a:extLst>
          </p:cNvPr>
          <p:cNvSpPr/>
          <p:nvPr/>
        </p:nvSpPr>
        <p:spPr>
          <a:xfrm>
            <a:off x="4368167" y="2035617"/>
            <a:ext cx="40766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000" b="1" dirty="0">
                <a:latin typeface="Myriad Pro" panose="020B0503030403020204" pitchFamily="34" charset="0"/>
              </a:rPr>
              <a:t>=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0BA1927-4FD2-467C-80F2-3B91FFB5A85E}"/>
              </a:ext>
            </a:extLst>
          </p:cNvPr>
          <p:cNvSpPr/>
          <p:nvPr/>
        </p:nvSpPr>
        <p:spPr>
          <a:xfrm>
            <a:off x="4234912" y="1881378"/>
            <a:ext cx="721136" cy="133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1085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D46AC94-0149-4BB5-A2AC-0912520C226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8F2A-C8E8-4D78-A992-F7E1E03F048A}"/>
              </a:ext>
            </a:extLst>
          </p:cNvPr>
          <p:cNvSpPr txBox="1"/>
          <p:nvPr/>
        </p:nvSpPr>
        <p:spPr>
          <a:xfrm>
            <a:off x="2473712" y="4455283"/>
            <a:ext cx="3819416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50" i="1" dirty="0">
                <a:latin typeface="Myriad Pro" panose="020B0503030403020204" pitchFamily="34" charset="0"/>
              </a:rPr>
              <a:t>Per cent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E30EBD-0CF2-4190-9078-80E0D53DED8C}"/>
              </a:ext>
            </a:extLst>
          </p:cNvPr>
          <p:cNvSpPr txBox="1"/>
          <p:nvPr/>
        </p:nvSpPr>
        <p:spPr>
          <a:xfrm>
            <a:off x="1724440" y="4870782"/>
            <a:ext cx="56730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50" dirty="0">
                <a:latin typeface="Myriad Pro" panose="020B0503030403020204" pitchFamily="34" charset="0"/>
              </a:rPr>
              <a:t>The whole has been divided into 100 equal parts. Each equal part is equal to 1%.</a:t>
            </a: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1F7D3B23-E084-4762-A1AF-C6B7ED5F19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144560"/>
              </p:ext>
            </p:extLst>
          </p:nvPr>
        </p:nvGraphicFramePr>
        <p:xfrm>
          <a:off x="2473712" y="1495327"/>
          <a:ext cx="3812790" cy="294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279">
                  <a:extLst>
                    <a:ext uri="{9D8B030D-6E8A-4147-A177-3AD203B41FA5}">
                      <a16:colId xmlns:a16="http://schemas.microsoft.com/office/drawing/2014/main" val="3115991907"/>
                    </a:ext>
                  </a:extLst>
                </a:gridCol>
                <a:gridCol w="381279">
                  <a:extLst>
                    <a:ext uri="{9D8B030D-6E8A-4147-A177-3AD203B41FA5}">
                      <a16:colId xmlns:a16="http://schemas.microsoft.com/office/drawing/2014/main" val="2360334837"/>
                    </a:ext>
                  </a:extLst>
                </a:gridCol>
                <a:gridCol w="381279">
                  <a:extLst>
                    <a:ext uri="{9D8B030D-6E8A-4147-A177-3AD203B41FA5}">
                      <a16:colId xmlns:a16="http://schemas.microsoft.com/office/drawing/2014/main" val="653457092"/>
                    </a:ext>
                  </a:extLst>
                </a:gridCol>
                <a:gridCol w="381279">
                  <a:extLst>
                    <a:ext uri="{9D8B030D-6E8A-4147-A177-3AD203B41FA5}">
                      <a16:colId xmlns:a16="http://schemas.microsoft.com/office/drawing/2014/main" val="887623246"/>
                    </a:ext>
                  </a:extLst>
                </a:gridCol>
                <a:gridCol w="381279">
                  <a:extLst>
                    <a:ext uri="{9D8B030D-6E8A-4147-A177-3AD203B41FA5}">
                      <a16:colId xmlns:a16="http://schemas.microsoft.com/office/drawing/2014/main" val="13684926"/>
                    </a:ext>
                  </a:extLst>
                </a:gridCol>
                <a:gridCol w="381279">
                  <a:extLst>
                    <a:ext uri="{9D8B030D-6E8A-4147-A177-3AD203B41FA5}">
                      <a16:colId xmlns:a16="http://schemas.microsoft.com/office/drawing/2014/main" val="1315799588"/>
                    </a:ext>
                  </a:extLst>
                </a:gridCol>
                <a:gridCol w="381279">
                  <a:extLst>
                    <a:ext uri="{9D8B030D-6E8A-4147-A177-3AD203B41FA5}">
                      <a16:colId xmlns:a16="http://schemas.microsoft.com/office/drawing/2014/main" val="2455911961"/>
                    </a:ext>
                  </a:extLst>
                </a:gridCol>
                <a:gridCol w="381279">
                  <a:extLst>
                    <a:ext uri="{9D8B030D-6E8A-4147-A177-3AD203B41FA5}">
                      <a16:colId xmlns:a16="http://schemas.microsoft.com/office/drawing/2014/main" val="990198927"/>
                    </a:ext>
                  </a:extLst>
                </a:gridCol>
                <a:gridCol w="381279">
                  <a:extLst>
                    <a:ext uri="{9D8B030D-6E8A-4147-A177-3AD203B41FA5}">
                      <a16:colId xmlns:a16="http://schemas.microsoft.com/office/drawing/2014/main" val="2693150917"/>
                    </a:ext>
                  </a:extLst>
                </a:gridCol>
                <a:gridCol w="381279">
                  <a:extLst>
                    <a:ext uri="{9D8B030D-6E8A-4147-A177-3AD203B41FA5}">
                      <a16:colId xmlns:a16="http://schemas.microsoft.com/office/drawing/2014/main" val="4065023243"/>
                    </a:ext>
                  </a:extLst>
                </a:gridCol>
              </a:tblGrid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399671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2843131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6393409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1996419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7756737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51069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2987490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134697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4404233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7369437"/>
                  </a:ext>
                </a:extLst>
              </a:tr>
            </a:tbl>
          </a:graphicData>
        </a:graphic>
      </p:graphicFrame>
      <p:graphicFrame>
        <p:nvGraphicFramePr>
          <p:cNvPr id="13" name="Table 13">
            <a:extLst>
              <a:ext uri="{FF2B5EF4-FFF2-40B4-BE49-F238E27FC236}">
                <a16:creationId xmlns:a16="http://schemas.microsoft.com/office/drawing/2014/main" id="{AFF59CA8-0A52-48C0-9C92-5B4D9499B1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6240576"/>
              </p:ext>
            </p:extLst>
          </p:nvPr>
        </p:nvGraphicFramePr>
        <p:xfrm>
          <a:off x="2467354" y="1495327"/>
          <a:ext cx="383248" cy="294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3248">
                  <a:extLst>
                    <a:ext uri="{9D8B030D-6E8A-4147-A177-3AD203B41FA5}">
                      <a16:colId xmlns:a16="http://schemas.microsoft.com/office/drawing/2014/main" val="2900253873"/>
                    </a:ext>
                  </a:extLst>
                </a:gridCol>
              </a:tblGrid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3300554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2831924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1543409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1615613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8417628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0818574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2157457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0105202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3734464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1678879"/>
                  </a:ext>
                </a:extLst>
              </a:tr>
            </a:tbl>
          </a:graphicData>
        </a:graphic>
      </p:graphicFrame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5BCE999B-3893-4E18-8DE7-158FF628AE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6052952"/>
              </p:ext>
            </p:extLst>
          </p:nvPr>
        </p:nvGraphicFramePr>
        <p:xfrm>
          <a:off x="2473712" y="1495327"/>
          <a:ext cx="3429549" cy="294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61">
                  <a:extLst>
                    <a:ext uri="{9D8B030D-6E8A-4147-A177-3AD203B41FA5}">
                      <a16:colId xmlns:a16="http://schemas.microsoft.com/office/drawing/2014/main" val="1333258345"/>
                    </a:ext>
                  </a:extLst>
                </a:gridCol>
                <a:gridCol w="381061">
                  <a:extLst>
                    <a:ext uri="{9D8B030D-6E8A-4147-A177-3AD203B41FA5}">
                      <a16:colId xmlns:a16="http://schemas.microsoft.com/office/drawing/2014/main" val="566600448"/>
                    </a:ext>
                  </a:extLst>
                </a:gridCol>
                <a:gridCol w="381061">
                  <a:extLst>
                    <a:ext uri="{9D8B030D-6E8A-4147-A177-3AD203B41FA5}">
                      <a16:colId xmlns:a16="http://schemas.microsoft.com/office/drawing/2014/main" val="2526294191"/>
                    </a:ext>
                  </a:extLst>
                </a:gridCol>
                <a:gridCol w="381061">
                  <a:extLst>
                    <a:ext uri="{9D8B030D-6E8A-4147-A177-3AD203B41FA5}">
                      <a16:colId xmlns:a16="http://schemas.microsoft.com/office/drawing/2014/main" val="83201797"/>
                    </a:ext>
                  </a:extLst>
                </a:gridCol>
                <a:gridCol w="381061">
                  <a:extLst>
                    <a:ext uri="{9D8B030D-6E8A-4147-A177-3AD203B41FA5}">
                      <a16:colId xmlns:a16="http://schemas.microsoft.com/office/drawing/2014/main" val="3897536865"/>
                    </a:ext>
                  </a:extLst>
                </a:gridCol>
                <a:gridCol w="381061">
                  <a:extLst>
                    <a:ext uri="{9D8B030D-6E8A-4147-A177-3AD203B41FA5}">
                      <a16:colId xmlns:a16="http://schemas.microsoft.com/office/drawing/2014/main" val="4179438198"/>
                    </a:ext>
                  </a:extLst>
                </a:gridCol>
                <a:gridCol w="381061">
                  <a:extLst>
                    <a:ext uri="{9D8B030D-6E8A-4147-A177-3AD203B41FA5}">
                      <a16:colId xmlns:a16="http://schemas.microsoft.com/office/drawing/2014/main" val="1808229888"/>
                    </a:ext>
                  </a:extLst>
                </a:gridCol>
                <a:gridCol w="381061">
                  <a:extLst>
                    <a:ext uri="{9D8B030D-6E8A-4147-A177-3AD203B41FA5}">
                      <a16:colId xmlns:a16="http://schemas.microsoft.com/office/drawing/2014/main" val="2788906844"/>
                    </a:ext>
                  </a:extLst>
                </a:gridCol>
                <a:gridCol w="381061">
                  <a:extLst>
                    <a:ext uri="{9D8B030D-6E8A-4147-A177-3AD203B41FA5}">
                      <a16:colId xmlns:a16="http://schemas.microsoft.com/office/drawing/2014/main" val="519954813"/>
                    </a:ext>
                  </a:extLst>
                </a:gridCol>
              </a:tblGrid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0637677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7232345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0658106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3067852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2880266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3265661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1008594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5432522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6567772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5154255"/>
                  </a:ext>
                </a:extLst>
              </a:tr>
            </a:tbl>
          </a:graphicData>
        </a:graphic>
      </p:graphicFrame>
      <p:graphicFrame>
        <p:nvGraphicFramePr>
          <p:cNvPr id="16" name="Table 10">
            <a:extLst>
              <a:ext uri="{FF2B5EF4-FFF2-40B4-BE49-F238E27FC236}">
                <a16:creationId xmlns:a16="http://schemas.microsoft.com/office/drawing/2014/main" id="{E24572A8-E321-45AD-BB38-C4A8C1A317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895848"/>
              </p:ext>
            </p:extLst>
          </p:nvPr>
        </p:nvGraphicFramePr>
        <p:xfrm>
          <a:off x="2473712" y="1495327"/>
          <a:ext cx="3812790" cy="294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279">
                  <a:extLst>
                    <a:ext uri="{9D8B030D-6E8A-4147-A177-3AD203B41FA5}">
                      <a16:colId xmlns:a16="http://schemas.microsoft.com/office/drawing/2014/main" val="3115991907"/>
                    </a:ext>
                  </a:extLst>
                </a:gridCol>
                <a:gridCol w="381279">
                  <a:extLst>
                    <a:ext uri="{9D8B030D-6E8A-4147-A177-3AD203B41FA5}">
                      <a16:colId xmlns:a16="http://schemas.microsoft.com/office/drawing/2014/main" val="2360334837"/>
                    </a:ext>
                  </a:extLst>
                </a:gridCol>
                <a:gridCol w="381279">
                  <a:extLst>
                    <a:ext uri="{9D8B030D-6E8A-4147-A177-3AD203B41FA5}">
                      <a16:colId xmlns:a16="http://schemas.microsoft.com/office/drawing/2014/main" val="653457092"/>
                    </a:ext>
                  </a:extLst>
                </a:gridCol>
                <a:gridCol w="381279">
                  <a:extLst>
                    <a:ext uri="{9D8B030D-6E8A-4147-A177-3AD203B41FA5}">
                      <a16:colId xmlns:a16="http://schemas.microsoft.com/office/drawing/2014/main" val="887623246"/>
                    </a:ext>
                  </a:extLst>
                </a:gridCol>
                <a:gridCol w="381279">
                  <a:extLst>
                    <a:ext uri="{9D8B030D-6E8A-4147-A177-3AD203B41FA5}">
                      <a16:colId xmlns:a16="http://schemas.microsoft.com/office/drawing/2014/main" val="13684926"/>
                    </a:ext>
                  </a:extLst>
                </a:gridCol>
                <a:gridCol w="381279">
                  <a:extLst>
                    <a:ext uri="{9D8B030D-6E8A-4147-A177-3AD203B41FA5}">
                      <a16:colId xmlns:a16="http://schemas.microsoft.com/office/drawing/2014/main" val="1315799588"/>
                    </a:ext>
                  </a:extLst>
                </a:gridCol>
                <a:gridCol w="381279">
                  <a:extLst>
                    <a:ext uri="{9D8B030D-6E8A-4147-A177-3AD203B41FA5}">
                      <a16:colId xmlns:a16="http://schemas.microsoft.com/office/drawing/2014/main" val="2455911961"/>
                    </a:ext>
                  </a:extLst>
                </a:gridCol>
                <a:gridCol w="381279">
                  <a:extLst>
                    <a:ext uri="{9D8B030D-6E8A-4147-A177-3AD203B41FA5}">
                      <a16:colId xmlns:a16="http://schemas.microsoft.com/office/drawing/2014/main" val="990198927"/>
                    </a:ext>
                  </a:extLst>
                </a:gridCol>
                <a:gridCol w="381279">
                  <a:extLst>
                    <a:ext uri="{9D8B030D-6E8A-4147-A177-3AD203B41FA5}">
                      <a16:colId xmlns:a16="http://schemas.microsoft.com/office/drawing/2014/main" val="2693150917"/>
                    </a:ext>
                  </a:extLst>
                </a:gridCol>
                <a:gridCol w="381279">
                  <a:extLst>
                    <a:ext uri="{9D8B030D-6E8A-4147-A177-3AD203B41FA5}">
                      <a16:colId xmlns:a16="http://schemas.microsoft.com/office/drawing/2014/main" val="4065023243"/>
                    </a:ext>
                  </a:extLst>
                </a:gridCol>
              </a:tblGrid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399671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2843131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6393409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1996419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7756737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51069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2987490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134697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4404233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7369437"/>
                  </a:ext>
                </a:extLst>
              </a:tr>
            </a:tbl>
          </a:graphicData>
        </a:graphic>
      </p:graphicFrame>
      <p:graphicFrame>
        <p:nvGraphicFramePr>
          <p:cNvPr id="17" name="Table 17">
            <a:extLst>
              <a:ext uri="{FF2B5EF4-FFF2-40B4-BE49-F238E27FC236}">
                <a16:creationId xmlns:a16="http://schemas.microsoft.com/office/drawing/2014/main" id="{09C832DE-EDC9-4DB6-A3C4-63B111F968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5028838"/>
              </p:ext>
            </p:extLst>
          </p:nvPr>
        </p:nvGraphicFramePr>
        <p:xfrm>
          <a:off x="2473712" y="1495327"/>
          <a:ext cx="1904245" cy="294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0849">
                  <a:extLst>
                    <a:ext uri="{9D8B030D-6E8A-4147-A177-3AD203B41FA5}">
                      <a16:colId xmlns:a16="http://schemas.microsoft.com/office/drawing/2014/main" val="1041276235"/>
                    </a:ext>
                  </a:extLst>
                </a:gridCol>
                <a:gridCol w="380849">
                  <a:extLst>
                    <a:ext uri="{9D8B030D-6E8A-4147-A177-3AD203B41FA5}">
                      <a16:colId xmlns:a16="http://schemas.microsoft.com/office/drawing/2014/main" val="1631450487"/>
                    </a:ext>
                  </a:extLst>
                </a:gridCol>
                <a:gridCol w="380849">
                  <a:extLst>
                    <a:ext uri="{9D8B030D-6E8A-4147-A177-3AD203B41FA5}">
                      <a16:colId xmlns:a16="http://schemas.microsoft.com/office/drawing/2014/main" val="2865094825"/>
                    </a:ext>
                  </a:extLst>
                </a:gridCol>
                <a:gridCol w="380849">
                  <a:extLst>
                    <a:ext uri="{9D8B030D-6E8A-4147-A177-3AD203B41FA5}">
                      <a16:colId xmlns:a16="http://schemas.microsoft.com/office/drawing/2014/main" val="2383775325"/>
                    </a:ext>
                  </a:extLst>
                </a:gridCol>
                <a:gridCol w="380849">
                  <a:extLst>
                    <a:ext uri="{9D8B030D-6E8A-4147-A177-3AD203B41FA5}">
                      <a16:colId xmlns:a16="http://schemas.microsoft.com/office/drawing/2014/main" val="2358419935"/>
                    </a:ext>
                  </a:extLst>
                </a:gridCol>
              </a:tblGrid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4962352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501530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070655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9063900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4533791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9774227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3971166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638687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8542535"/>
                  </a:ext>
                </a:extLst>
              </a:tr>
              <a:tr h="294688"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7724852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809062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1143000" y="856392"/>
            <a:ext cx="6858000" cy="472500"/>
          </a:xfrm>
          <a:prstGeom prst="rect">
            <a:avLst/>
          </a:prstGeom>
          <a:solidFill>
            <a:srgbClr val="82CBDD"/>
          </a:solidFill>
        </p:spPr>
        <p:txBody>
          <a:bodyPr vert="horz" lIns="135000" tIns="34290" rIns="135000" bIns="3429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100" dirty="0"/>
              <a:t>3.10 Fractions, decimals and percentages</a:t>
            </a:r>
            <a:endParaRPr lang="en-US" sz="2100" dirty="0">
              <a:solidFill>
                <a:srgbClr val="3875A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81DD3BA-BA19-4F46-9D73-D6650276368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82433" y="1680971"/>
            <a:ext cx="4462439" cy="4165875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2E6A7B3-36B9-403F-97B7-76AC7A0A211E}"/>
              </a:ext>
            </a:extLst>
          </p:cNvPr>
          <p:cNvSpPr/>
          <p:nvPr/>
        </p:nvSpPr>
        <p:spPr>
          <a:xfrm>
            <a:off x="2185261" y="3123877"/>
            <a:ext cx="1545956" cy="235961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id="{15EDAF43-63C2-40C2-AEB6-21FC52A504BC}"/>
              </a:ext>
            </a:extLst>
          </p:cNvPr>
          <p:cNvSpPr/>
          <p:nvPr/>
        </p:nvSpPr>
        <p:spPr>
          <a:xfrm>
            <a:off x="6379536" y="1524763"/>
            <a:ext cx="2418907" cy="2294135"/>
          </a:xfrm>
          <a:prstGeom prst="cloudCallout">
            <a:avLst>
              <a:gd name="adj1" fmla="val 21883"/>
              <a:gd name="adj2" fmla="val 80835"/>
            </a:avLst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Myriad Pro" panose="020B0503030403020204" pitchFamily="34" charset="0"/>
              </a:rPr>
              <a:t>Can you spot a pattern or relationship between these amounts? 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F4499A1-957C-4873-BADB-4AEBF6AF6EB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0730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1143000" y="856392"/>
            <a:ext cx="6858000" cy="472500"/>
          </a:xfrm>
          <a:prstGeom prst="rect">
            <a:avLst/>
          </a:prstGeom>
          <a:solidFill>
            <a:srgbClr val="82CBDD"/>
          </a:solidFill>
        </p:spPr>
        <p:txBody>
          <a:bodyPr vert="horz" lIns="135000" tIns="34290" rIns="135000" bIns="3429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100" dirty="0"/>
              <a:t>3.10 Fractions, decimals and percentages</a:t>
            </a:r>
            <a:endParaRPr lang="en-US" sz="2100" dirty="0">
              <a:solidFill>
                <a:srgbClr val="3875A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6F6B10-A8A9-4DFA-838E-99D1391DED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45249" y="1531800"/>
            <a:ext cx="5597013" cy="3851730"/>
          </a:xfrm>
          <a:prstGeom prst="rect">
            <a:avLst/>
          </a:prstGeom>
        </p:spPr>
      </p:pic>
      <p:sp>
        <p:nvSpPr>
          <p:cNvPr id="8" name="Thought Bubble: Cloud 7">
            <a:extLst>
              <a:ext uri="{FF2B5EF4-FFF2-40B4-BE49-F238E27FC236}">
                <a16:creationId xmlns:a16="http://schemas.microsoft.com/office/drawing/2014/main" id="{604BF24A-1189-472E-9791-27D192F49037}"/>
              </a:ext>
            </a:extLst>
          </p:cNvPr>
          <p:cNvSpPr/>
          <p:nvPr/>
        </p:nvSpPr>
        <p:spPr>
          <a:xfrm>
            <a:off x="7012869" y="1408234"/>
            <a:ext cx="2180599" cy="1872491"/>
          </a:xfrm>
          <a:prstGeom prst="cloudCallout">
            <a:avLst>
              <a:gd name="adj1" fmla="val 20681"/>
              <a:gd name="adj2" fmla="val 99613"/>
            </a:avLst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50" dirty="0">
                <a:solidFill>
                  <a:schemeClr val="tx1"/>
                </a:solidFill>
                <a:latin typeface="Myriad Pro" panose="020B0503030403020204" pitchFamily="34" charset="0"/>
              </a:rPr>
              <a:t>What percentage does the target bar represent? 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AD54009B-ED94-4111-A384-D92FCDF3F8F3}"/>
              </a:ext>
            </a:extLst>
          </p:cNvPr>
          <p:cNvSpPr/>
          <p:nvPr/>
        </p:nvSpPr>
        <p:spPr>
          <a:xfrm>
            <a:off x="0" y="1328892"/>
            <a:ext cx="1815901" cy="1872491"/>
          </a:xfrm>
          <a:prstGeom prst="cloudCallout">
            <a:avLst>
              <a:gd name="adj1" fmla="val 26466"/>
              <a:gd name="adj2" fmla="val 97058"/>
            </a:avLst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50" dirty="0">
                <a:solidFill>
                  <a:schemeClr val="tx1"/>
                </a:solidFill>
                <a:latin typeface="Myriad Pro" panose="020B0503030403020204" pitchFamily="34" charset="0"/>
              </a:rPr>
              <a:t>Do you think the children are correct? 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094E107-B2F0-4212-BF3C-A7B00C2F228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4E6F578-134B-4F3D-AC91-A62DCBF6D8E7}"/>
              </a:ext>
            </a:extLst>
          </p:cNvPr>
          <p:cNvSpPr/>
          <p:nvPr/>
        </p:nvSpPr>
        <p:spPr>
          <a:xfrm>
            <a:off x="4251960" y="2631186"/>
            <a:ext cx="740664" cy="260604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</p:spTree>
    <p:extLst>
      <p:ext uri="{BB962C8B-B14F-4D97-AF65-F5344CB8AC3E}">
        <p14:creationId xmlns:p14="http://schemas.microsoft.com/office/powerpoint/2010/main" val="4228056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1143000" y="856392"/>
            <a:ext cx="6858000" cy="472500"/>
          </a:xfrm>
          <a:prstGeom prst="rect">
            <a:avLst/>
          </a:prstGeom>
          <a:solidFill>
            <a:srgbClr val="82CBDD"/>
          </a:solidFill>
        </p:spPr>
        <p:txBody>
          <a:bodyPr vert="horz" lIns="135000" tIns="34290" rIns="135000" bIns="3429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100" dirty="0"/>
              <a:t>3.10 Fractions, decimals and percentages</a:t>
            </a:r>
            <a:endParaRPr lang="en-US" sz="2100" dirty="0">
              <a:solidFill>
                <a:srgbClr val="3875A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EBF1FFE-8DEA-4C56-9C7E-262DA4A85D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5328" y="2200815"/>
            <a:ext cx="3893345" cy="341131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3C23CD8-FB56-4BEA-BB67-9BA8957E5411}"/>
              </a:ext>
            </a:extLst>
          </p:cNvPr>
          <p:cNvSpPr txBox="1"/>
          <p:nvPr/>
        </p:nvSpPr>
        <p:spPr>
          <a:xfrm>
            <a:off x="1638300" y="1582968"/>
            <a:ext cx="6362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</a:rPr>
              <a:t>Pie chart to show how Year 6 travel to school</a:t>
            </a:r>
          </a:p>
        </p:txBody>
      </p:sp>
      <p:sp>
        <p:nvSpPr>
          <p:cNvPr id="8" name="Thought Bubble: Cloud 7">
            <a:extLst>
              <a:ext uri="{FF2B5EF4-FFF2-40B4-BE49-F238E27FC236}">
                <a16:creationId xmlns:a16="http://schemas.microsoft.com/office/drawing/2014/main" id="{B8CD53EC-D65D-4D1A-BF7B-DDC99129EF41}"/>
              </a:ext>
            </a:extLst>
          </p:cNvPr>
          <p:cNvSpPr/>
          <p:nvPr/>
        </p:nvSpPr>
        <p:spPr>
          <a:xfrm>
            <a:off x="237918" y="2091690"/>
            <a:ext cx="2387410" cy="2338099"/>
          </a:xfrm>
          <a:prstGeom prst="cloudCallout">
            <a:avLst>
              <a:gd name="adj1" fmla="val 27856"/>
              <a:gd name="adj2" fmla="val 72069"/>
            </a:avLst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Myriad Pro" panose="020B0503030403020204" pitchFamily="34" charset="0"/>
              </a:rPr>
              <a:t>Is there a relationship between these percentages? 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BA53AC5C-FD60-4356-8820-727268869634}"/>
              </a:ext>
            </a:extLst>
          </p:cNvPr>
          <p:cNvSpPr/>
          <p:nvPr/>
        </p:nvSpPr>
        <p:spPr>
          <a:xfrm>
            <a:off x="6428232" y="2021549"/>
            <a:ext cx="2477850" cy="2228975"/>
          </a:xfrm>
          <a:prstGeom prst="cloudCallout">
            <a:avLst>
              <a:gd name="adj1" fmla="val -27072"/>
              <a:gd name="adj2" fmla="val 77986"/>
            </a:avLst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Myriad Pro" panose="020B0503030403020204" pitchFamily="34" charset="0"/>
              </a:rPr>
              <a:t>What do you think the whole pie chart represents?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0D13731-DA9D-49BE-8B61-8F107943148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85243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0" grpId="0" animBg="1"/>
      <p:bldP spid="1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1143000" y="856392"/>
            <a:ext cx="6858000" cy="472500"/>
          </a:xfrm>
          <a:prstGeom prst="rect">
            <a:avLst/>
          </a:prstGeom>
          <a:solidFill>
            <a:srgbClr val="82CBDD"/>
          </a:solidFill>
        </p:spPr>
        <p:txBody>
          <a:bodyPr vert="horz" lIns="135000" tIns="34290" rIns="135000" bIns="3429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100" dirty="0"/>
              <a:t>3.10 Fractions, decimals and percentages</a:t>
            </a:r>
            <a:endParaRPr lang="en-US" sz="2100" dirty="0">
              <a:solidFill>
                <a:srgbClr val="3875A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563A657-AE33-48D3-BBD4-1AC4BB512D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54361" y="1417061"/>
            <a:ext cx="2081811" cy="3846900"/>
          </a:xfrm>
          <a:prstGeom prst="rect">
            <a:avLst/>
          </a:prstGeom>
        </p:spPr>
      </p:pic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A61A8430-F481-40EF-84B0-988328B60489}"/>
              </a:ext>
            </a:extLst>
          </p:cNvPr>
          <p:cNvSpPr/>
          <p:nvPr/>
        </p:nvSpPr>
        <p:spPr>
          <a:xfrm>
            <a:off x="647730" y="1628782"/>
            <a:ext cx="2226607" cy="2228975"/>
          </a:xfrm>
          <a:prstGeom prst="cloudCallout">
            <a:avLst>
              <a:gd name="adj1" fmla="val 27884"/>
              <a:gd name="adj2" fmla="val 84559"/>
            </a:avLst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100" dirty="0">
                <a:solidFill>
                  <a:schemeClr val="tx1"/>
                </a:solidFill>
                <a:latin typeface="Myriad Pro" panose="020B0503030403020204" pitchFamily="34" charset="0"/>
              </a:rPr>
              <a:t>What does this mean?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97760F5-364A-4506-8B06-F7F828D87D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315995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1143000" y="856392"/>
            <a:ext cx="6858000" cy="472500"/>
          </a:xfrm>
          <a:prstGeom prst="rect">
            <a:avLst/>
          </a:prstGeom>
          <a:solidFill>
            <a:srgbClr val="82CBDD"/>
          </a:solidFill>
        </p:spPr>
        <p:txBody>
          <a:bodyPr vert="horz" lIns="135000" tIns="34290" rIns="135000" bIns="3429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100" dirty="0"/>
              <a:t>3.10 Fractions, decimals and percentages</a:t>
            </a:r>
            <a:endParaRPr lang="en-US" sz="2100" dirty="0">
              <a:solidFill>
                <a:srgbClr val="3875A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92010E-9260-4B59-9315-94CCB387A3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324" y="1798091"/>
            <a:ext cx="5923353" cy="3261821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E206AE8B-4A92-40C0-9E8F-8721E8095799}"/>
              </a:ext>
            </a:extLst>
          </p:cNvPr>
          <p:cNvGrpSpPr/>
          <p:nvPr/>
        </p:nvGrpSpPr>
        <p:grpSpPr>
          <a:xfrm>
            <a:off x="2243380" y="4860469"/>
            <a:ext cx="4921009" cy="415498"/>
            <a:chOff x="2991173" y="5337622"/>
            <a:chExt cx="6561345" cy="553996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C79E6F70-4B8E-45F1-BE38-9DED2F8C4EE8}"/>
                </a:ext>
              </a:extLst>
            </p:cNvPr>
            <p:cNvCxnSpPr/>
            <p:nvPr/>
          </p:nvCxnSpPr>
          <p:spPr>
            <a:xfrm>
              <a:off x="3502617" y="5603549"/>
              <a:ext cx="4959458" cy="0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B53E342-ED07-4CF3-A61F-4BF10581BA20}"/>
                </a:ext>
              </a:extLst>
            </p:cNvPr>
            <p:cNvSpPr txBox="1"/>
            <p:nvPr/>
          </p:nvSpPr>
          <p:spPr>
            <a:xfrm>
              <a:off x="2991173" y="5337622"/>
              <a:ext cx="952145" cy="553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100" dirty="0">
                  <a:latin typeface="Myriad Pro" panose="020B0503030403020204" pitchFamily="34" charset="0"/>
                </a:rPr>
                <a:t>0%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11EF975-CBC8-4BC0-B3D7-CBC8306E6A53}"/>
                </a:ext>
              </a:extLst>
            </p:cNvPr>
            <p:cNvSpPr txBox="1"/>
            <p:nvPr/>
          </p:nvSpPr>
          <p:spPr>
            <a:xfrm>
              <a:off x="8394519" y="5337622"/>
              <a:ext cx="1157999" cy="553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100" dirty="0">
                  <a:latin typeface="Myriad Pro" panose="020B0503030403020204" pitchFamily="34" charset="0"/>
                </a:rPr>
                <a:t>100%</a:t>
              </a:r>
            </a:p>
          </p:txBody>
        </p:sp>
      </p:grp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BB1FE77C-E132-4CA2-BEC1-C33A6ADD6871}"/>
              </a:ext>
            </a:extLst>
          </p:cNvPr>
          <p:cNvSpPr/>
          <p:nvPr/>
        </p:nvSpPr>
        <p:spPr>
          <a:xfrm>
            <a:off x="0" y="1605121"/>
            <a:ext cx="2226607" cy="2340304"/>
          </a:xfrm>
          <a:prstGeom prst="cloudCallout">
            <a:avLst>
              <a:gd name="adj1" fmla="val 22134"/>
              <a:gd name="adj2" fmla="val 75183"/>
            </a:avLst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Myriad Pro" panose="020B0503030403020204" pitchFamily="34" charset="0"/>
              </a:rPr>
              <a:t>Estimate the percentage of the film she has watched so far? </a:t>
            </a:r>
          </a:p>
        </p:txBody>
      </p:sp>
      <p:sp>
        <p:nvSpPr>
          <p:cNvPr id="8" name="Thought Bubble: Cloud 7">
            <a:extLst>
              <a:ext uri="{FF2B5EF4-FFF2-40B4-BE49-F238E27FC236}">
                <a16:creationId xmlns:a16="http://schemas.microsoft.com/office/drawing/2014/main" id="{BA381E5D-815F-4CCB-A8A3-46255675D7A7}"/>
              </a:ext>
            </a:extLst>
          </p:cNvPr>
          <p:cNvSpPr/>
          <p:nvPr/>
        </p:nvSpPr>
        <p:spPr>
          <a:xfrm>
            <a:off x="6887697" y="1511629"/>
            <a:ext cx="2226607" cy="2340304"/>
          </a:xfrm>
          <a:prstGeom prst="cloudCallout">
            <a:avLst>
              <a:gd name="adj1" fmla="val -18942"/>
              <a:gd name="adj2" fmla="val 76676"/>
            </a:avLst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Myriad Pro" panose="020B0503030403020204" pitchFamily="34" charset="0"/>
              </a:rPr>
              <a:t>Can we tell how long it will take to watch the rest of the film? 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A554D3B-81D9-4C82-A643-9BA17C011A4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663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.4|12.8|2.6|12.9|2.7|12.6|2.1|28.2|3|10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2|12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.4|5.4|18.3|4.6|7.1|7.4|6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4|22.1|21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3.5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4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5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D8F6B48-3F48-4770-B324-12961BD2AA2F}"/>
</file>

<file path=customXml/itemProps2.xml><?xml version="1.0" encoding="utf-8"?>
<ds:datastoreItem xmlns:ds="http://schemas.openxmlformats.org/officeDocument/2006/customXml" ds:itemID="{B1DBF4B7-87B9-4BF9-9C0C-809EBE9ED649}"/>
</file>

<file path=customXml/itemProps3.xml><?xml version="1.0" encoding="utf-8"?>
<ds:datastoreItem xmlns:ds="http://schemas.openxmlformats.org/officeDocument/2006/customXml" ds:itemID="{85B821B6-1418-483E-BB86-B8D16ACCBF97}"/>
</file>

<file path=docProps/app.xml><?xml version="1.0" encoding="utf-8"?>
<Properties xmlns="http://schemas.openxmlformats.org/officeDocument/2006/extended-properties" xmlns:vt="http://schemas.openxmlformats.org/officeDocument/2006/docPropsVTypes">
  <TotalTime>2855</TotalTime>
  <Words>302</Words>
  <Application>Microsoft Office PowerPoint</Application>
  <PresentationFormat>On-screen Show (4:3)</PresentationFormat>
  <Paragraphs>81</Paragraphs>
  <Slides>18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Calibri Light</vt:lpstr>
      <vt:lpstr>Myriad Pro</vt:lpstr>
      <vt:lpstr>Custom Design</vt:lpstr>
      <vt:lpstr>1_Custom Design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Key Stage: UKS2 Topics: Fractions Decimals and Percentages Lesson Number :</dc:title>
  <dc:creator>Maria Chambers</dc:creator>
  <cp:lastModifiedBy>Andrew Young</cp:lastModifiedBy>
  <cp:revision>49</cp:revision>
  <dcterms:created xsi:type="dcterms:W3CDTF">2020-07-13T08:57:40Z</dcterms:created>
  <dcterms:modified xsi:type="dcterms:W3CDTF">2020-08-27T15:32:28Z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