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63" r:id="rId5"/>
  </p:sldMasterIdLst>
  <p:notesMasterIdLst>
    <p:notesMasterId r:id="rId30"/>
  </p:notesMasterIdLst>
  <p:sldIdLst>
    <p:sldId id="256" r:id="rId6"/>
    <p:sldId id="296" r:id="rId7"/>
    <p:sldId id="294" r:id="rId8"/>
    <p:sldId id="295" r:id="rId9"/>
    <p:sldId id="289" r:id="rId10"/>
    <p:sldId id="279" r:id="rId11"/>
    <p:sldId id="287" r:id="rId12"/>
    <p:sldId id="286" r:id="rId13"/>
    <p:sldId id="302" r:id="rId14"/>
    <p:sldId id="285" r:id="rId15"/>
    <p:sldId id="290" r:id="rId16"/>
    <p:sldId id="282" r:id="rId17"/>
    <p:sldId id="291" r:id="rId18"/>
    <p:sldId id="274" r:id="rId19"/>
    <p:sldId id="284" r:id="rId20"/>
    <p:sldId id="271" r:id="rId21"/>
    <p:sldId id="283" r:id="rId22"/>
    <p:sldId id="280" r:id="rId23"/>
    <p:sldId id="292" r:id="rId24"/>
    <p:sldId id="272" r:id="rId25"/>
    <p:sldId id="270" r:id="rId26"/>
    <p:sldId id="281" r:id="rId27"/>
    <p:sldId id="297" r:id="rId28"/>
    <p:sldId id="30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5A1"/>
    <a:srgbClr val="82CBDD"/>
    <a:srgbClr val="F26C5F"/>
    <a:srgbClr val="E6E6E6"/>
    <a:srgbClr val="387538"/>
    <a:srgbClr val="3E678B"/>
    <a:srgbClr val="F37A00"/>
    <a:srgbClr val="2C3034"/>
    <a:srgbClr val="AE6FAB"/>
    <a:srgbClr val="93C0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89FA9D-184F-4877-A46C-8CF7372CF364}" v="1" dt="2020-08-27T15:41:41.7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3" autoAdjust="0"/>
    <p:restoredTop sz="94249" autoAdjust="0"/>
  </p:normalViewPr>
  <p:slideViewPr>
    <p:cSldViewPr snapToGrid="0">
      <p:cViewPr varScale="1">
        <p:scale>
          <a:sx n="68" d="100"/>
          <a:sy n="68" d="100"/>
        </p:scale>
        <p:origin x="144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EA5C6-5C5E-4449-B4C3-BA826E36E879}" type="datetimeFigureOut">
              <a:rPr lang="en-GB" smtClean="0"/>
              <a:t>27/08/2020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a:t>
            </a:fld>
            <a:endParaRPr lang="en-US" dirty="0"/>
          </a:p>
        </p:txBody>
      </p:sp>
    </p:spTree>
    <p:extLst>
      <p:ext uri="{BB962C8B-B14F-4D97-AF65-F5344CB8AC3E}">
        <p14:creationId xmlns:p14="http://schemas.microsoft.com/office/powerpoint/2010/main" val="3961463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0" kern="1200" dirty="0">
                    <a:solidFill>
                      <a:schemeClr val="tx1"/>
                    </a:solidFill>
                    <a:effectLst/>
                    <a:latin typeface="+mn-lt"/>
                    <a:ea typeface="+mn-ea"/>
                    <a:cs typeface="+mn-cs"/>
                  </a:rPr>
                  <a:t>Why did Clare say that 12% of the tiles had flowers on? Well there are 12 tiles with flowers on. Remember</a:t>
                </a:r>
                <a:r>
                  <a:rPr lang="en-GB" sz="1200" i="0" kern="1200" baseline="0" dirty="0">
                    <a:solidFill>
                      <a:schemeClr val="tx1"/>
                    </a:solidFill>
                    <a:effectLst/>
                    <a:latin typeface="+mn-lt"/>
                    <a:ea typeface="+mn-ea"/>
                    <a:cs typeface="+mn-cs"/>
                  </a:rPr>
                  <a:t> that a percentage means out of every hundred.  How many square tiles are there altogether? Yes there are 50, not 100, so 12 tiles out of the whole 50 have flowers on, that’s </a:t>
                </a:r>
                <a:r>
                  <a:rPr lang="en-GB" sz="1200" b="0" i="0" kern="1200" baseline="0">
                    <a:solidFill>
                      <a:schemeClr val="tx1"/>
                    </a:solidFill>
                    <a:effectLst/>
                    <a:latin typeface="Cambria Math" panose="02040503050406030204" pitchFamily="18" charset="0"/>
                    <a:ea typeface="+mn-ea"/>
                    <a:cs typeface="+mn-cs"/>
                  </a:rPr>
                  <a:t>12/50  . </a:t>
                </a:r>
                <a:r>
                  <a:rPr lang="en-GB" sz="1200" i="0" kern="1200" baseline="0" dirty="0">
                    <a:solidFill>
                      <a:schemeClr val="tx1"/>
                    </a:solidFill>
                    <a:effectLst/>
                    <a:latin typeface="+mn-lt"/>
                    <a:ea typeface="+mn-ea"/>
                    <a:cs typeface="+mn-cs"/>
                  </a:rPr>
                  <a:t> not </a:t>
                </a:r>
                <a:r>
                  <a:rPr lang="en-GB" sz="1200" b="0" i="0" kern="1200" baseline="0">
                    <a:solidFill>
                      <a:schemeClr val="tx1"/>
                    </a:solidFill>
                    <a:effectLst/>
                    <a:latin typeface="Cambria Math" panose="02040503050406030204" pitchFamily="18" charset="0"/>
                    <a:ea typeface="+mn-ea"/>
                    <a:cs typeface="+mn-cs"/>
                  </a:rPr>
                  <a:t>12/100</a:t>
                </a:r>
                <a:r>
                  <a:rPr lang="en-GB" sz="1200" i="0" kern="1200" baseline="0" dirty="0">
                    <a:solidFill>
                      <a:schemeClr val="tx1"/>
                    </a:solidFill>
                    <a:effectLst/>
                    <a:latin typeface="+mn-lt"/>
                    <a:ea typeface="+mn-ea"/>
                    <a:cs typeface="+mn-cs"/>
                  </a:rPr>
                  <a:t> CLICK. Could you find the actual percentage? By now, you should be able to find an equivalent fraction to </a:t>
                </a:r>
                <a:r>
                  <a:rPr lang="en-GB" sz="1200" b="0" i="0" kern="1200" baseline="0">
                    <a:solidFill>
                      <a:schemeClr val="tx1"/>
                    </a:solidFill>
                    <a:effectLst/>
                    <a:latin typeface="Cambria Math" panose="02040503050406030204" pitchFamily="18" charset="0"/>
                    <a:ea typeface="+mn-ea"/>
                    <a:cs typeface="+mn-cs"/>
                  </a:rPr>
                  <a:t>12/50</a:t>
                </a:r>
                <a:r>
                  <a:rPr lang="en-GB" sz="1200" i="0" kern="1200" baseline="0" dirty="0">
                    <a:solidFill>
                      <a:schemeClr val="tx1"/>
                    </a:solidFill>
                    <a:effectLst/>
                    <a:latin typeface="+mn-lt"/>
                    <a:ea typeface="+mn-ea"/>
                    <a:cs typeface="+mn-cs"/>
                  </a:rPr>
                  <a:t> with a denominator of 100.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11</a:t>
            </a:fld>
            <a:endParaRPr lang="en-US" dirty="0"/>
          </a:p>
        </p:txBody>
      </p:sp>
    </p:spTree>
    <p:extLst>
      <p:ext uri="{BB962C8B-B14F-4D97-AF65-F5344CB8AC3E}">
        <p14:creationId xmlns:p14="http://schemas.microsoft.com/office/powerpoint/2010/main" val="2853204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12</a:t>
            </a:fld>
            <a:endParaRPr lang="en-US" dirty="0"/>
          </a:p>
        </p:txBody>
      </p:sp>
    </p:spTree>
    <p:extLst>
      <p:ext uri="{BB962C8B-B14F-4D97-AF65-F5344CB8AC3E}">
        <p14:creationId xmlns:p14="http://schemas.microsoft.com/office/powerpoint/2010/main" val="1328429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13</a:t>
            </a:fld>
            <a:endParaRPr lang="en-US" dirty="0"/>
          </a:p>
        </p:txBody>
      </p:sp>
    </p:spTree>
    <p:extLst>
      <p:ext uri="{BB962C8B-B14F-4D97-AF65-F5344CB8AC3E}">
        <p14:creationId xmlns:p14="http://schemas.microsoft.com/office/powerpoint/2010/main" val="127614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14</a:t>
            </a:fld>
            <a:endParaRPr lang="en-US" dirty="0"/>
          </a:p>
        </p:txBody>
      </p:sp>
    </p:spTree>
    <p:extLst>
      <p:ext uri="{BB962C8B-B14F-4D97-AF65-F5344CB8AC3E}">
        <p14:creationId xmlns:p14="http://schemas.microsoft.com/office/powerpoint/2010/main" val="32926980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Instant recall that 50% is equal to </a:t>
                </a:r>
                <a:r>
                  <a:rPr lang="en-US" sz="1200" b="0" i="0" kern="1200" smtClean="0">
                    <a:solidFill>
                      <a:schemeClr val="tx1"/>
                    </a:solidFill>
                    <a:effectLst/>
                    <a:latin typeface="Cambria Math" panose="02040503050406030204" pitchFamily="18" charset="0"/>
                    <a:ea typeface="+mn-ea"/>
                    <a:cs typeface="+mn-cs"/>
                  </a:rPr>
                  <a:t>1/2</a:t>
                </a:r>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15</a:t>
            </a:fld>
            <a:endParaRPr lang="en-US" dirty="0"/>
          </a:p>
        </p:txBody>
      </p:sp>
    </p:spTree>
    <p:extLst>
      <p:ext uri="{BB962C8B-B14F-4D97-AF65-F5344CB8AC3E}">
        <p14:creationId xmlns:p14="http://schemas.microsoft.com/office/powerpoint/2010/main" val="20349210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16</a:t>
            </a:fld>
            <a:endParaRPr lang="en-US" dirty="0"/>
          </a:p>
        </p:txBody>
      </p:sp>
    </p:spTree>
    <p:extLst>
      <p:ext uri="{BB962C8B-B14F-4D97-AF65-F5344CB8AC3E}">
        <p14:creationId xmlns:p14="http://schemas.microsoft.com/office/powerpoint/2010/main" val="1634679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17</a:t>
            </a:fld>
            <a:endParaRPr lang="en-GB" dirty="0"/>
          </a:p>
        </p:txBody>
      </p:sp>
    </p:spTree>
    <p:extLst>
      <p:ext uri="{BB962C8B-B14F-4D97-AF65-F5344CB8AC3E}">
        <p14:creationId xmlns:p14="http://schemas.microsoft.com/office/powerpoint/2010/main" val="38296643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Welcome back. Did</a:t>
                </a:r>
                <a:r>
                  <a:rPr lang="en-GB" sz="1200" kern="1200" baseline="0" dirty="0" smtClean="0">
                    <a:solidFill>
                      <a:schemeClr val="tx1"/>
                    </a:solidFill>
                    <a:effectLst/>
                    <a:latin typeface="+mn-lt"/>
                    <a:ea typeface="+mn-ea"/>
                    <a:cs typeface="+mn-cs"/>
                  </a:rPr>
                  <a:t> you decide that some fractions definitely couldn’t be equivalent to 40%? Which were they? </a:t>
                </a:r>
                <a:r>
                  <a:rPr lang="en-US" sz="1200" b="0" i="0" kern="1200" baseline="0" smtClean="0">
                    <a:solidFill>
                      <a:schemeClr val="tx1"/>
                    </a:solidFill>
                    <a:effectLst/>
                    <a:latin typeface="Cambria Math" panose="02040503050406030204" pitchFamily="18" charset="0"/>
                    <a:ea typeface="+mn-ea"/>
                    <a:cs typeface="+mn-cs"/>
                  </a:rPr>
                  <a:t>40/10</a:t>
                </a:r>
                <a:r>
                  <a:rPr lang="en-GB" sz="1200" kern="1200" dirty="0" smtClean="0">
                    <a:solidFill>
                      <a:schemeClr val="tx1"/>
                    </a:solidFill>
                    <a:effectLst/>
                    <a:latin typeface="+mn-lt"/>
                    <a:ea typeface="+mn-ea"/>
                    <a:cs typeface="+mn-cs"/>
                  </a:rPr>
                  <a:t> is equivalent to 4 wholes. CLICK We’ve seen before that 40% is a little bit less than one half, </a:t>
                </a:r>
                <a:r>
                  <a:rPr lang="en-US" sz="1200" b="0" i="0" kern="1200" smtClean="0">
                    <a:solidFill>
                      <a:schemeClr val="tx1"/>
                    </a:solidFill>
                    <a:effectLst/>
                    <a:latin typeface="Cambria Math" panose="02040503050406030204" pitchFamily="18" charset="0"/>
                    <a:ea typeface="+mn-ea"/>
                    <a:cs typeface="+mn-cs"/>
                  </a:rPr>
                  <a:t>1/40</a:t>
                </a:r>
                <a:r>
                  <a:rPr lang="en-GB" sz="1200" kern="1200" dirty="0" smtClean="0">
                    <a:solidFill>
                      <a:schemeClr val="tx1"/>
                    </a:solidFill>
                    <a:effectLst/>
                    <a:latin typeface="+mn-lt"/>
                    <a:ea typeface="+mn-ea"/>
                    <a:cs typeface="+mn-cs"/>
                  </a:rPr>
                  <a:t> is much</a:t>
                </a:r>
                <a:r>
                  <a:rPr lang="en-GB" sz="1200" kern="1200" baseline="0" dirty="0" smtClean="0">
                    <a:solidFill>
                      <a:schemeClr val="tx1"/>
                    </a:solidFill>
                    <a:effectLst/>
                    <a:latin typeface="+mn-lt"/>
                    <a:ea typeface="+mn-ea"/>
                    <a:cs typeface="+mn-cs"/>
                  </a:rPr>
                  <a:t> smaller that one half CLICK </a:t>
                </a:r>
                <a:r>
                  <a:rPr lang="en-US" sz="1200" b="0" i="0" kern="1200" baseline="0" smtClean="0">
                    <a:solidFill>
                      <a:schemeClr val="tx1"/>
                    </a:solidFill>
                    <a:effectLst/>
                    <a:latin typeface="Cambria Math" panose="02040503050406030204" pitchFamily="18" charset="0"/>
                    <a:ea typeface="+mn-ea"/>
                    <a:cs typeface="+mn-cs"/>
                  </a:rPr>
                  <a:t>3/5</a:t>
                </a:r>
                <a:r>
                  <a:rPr lang="en-GB" sz="1200" kern="1200" dirty="0" smtClean="0">
                    <a:solidFill>
                      <a:schemeClr val="tx1"/>
                    </a:solidFill>
                    <a:effectLst/>
                    <a:latin typeface="+mn-lt"/>
                    <a:ea typeface="+mn-ea"/>
                    <a:cs typeface="+mn-cs"/>
                  </a:rPr>
                  <a:t> is more than one half CLICK</a:t>
                </a:r>
              </a:p>
              <a:p>
                <a:r>
                  <a:rPr lang="en-GB" sz="1200" kern="1200" dirty="0" smtClean="0">
                    <a:solidFill>
                      <a:schemeClr val="tx1"/>
                    </a:solidFill>
                    <a:effectLst/>
                    <a:latin typeface="+mn-lt"/>
                    <a:ea typeface="+mn-ea"/>
                    <a:cs typeface="+mn-cs"/>
                  </a:rPr>
                  <a:t>Let’s look at </a:t>
                </a:r>
                <a:r>
                  <a:rPr lang="en-US" sz="1200" b="0" i="0" kern="1200" smtClean="0">
                    <a:solidFill>
                      <a:schemeClr val="tx1"/>
                    </a:solidFill>
                    <a:effectLst/>
                    <a:latin typeface="Cambria Math" panose="02040503050406030204" pitchFamily="18" charset="0"/>
                    <a:ea typeface="+mn-ea"/>
                    <a:cs typeface="+mn-cs"/>
                  </a:rPr>
                  <a:t>2/5</a:t>
                </a:r>
                <a:r>
                  <a:rPr lang="en-GB" sz="1200" kern="1200" dirty="0" smtClean="0">
                    <a:solidFill>
                      <a:schemeClr val="tx1"/>
                    </a:solidFill>
                    <a:effectLst/>
                    <a:latin typeface="+mn-lt"/>
                    <a:ea typeface="+mn-ea"/>
                    <a:cs typeface="+mn-cs"/>
                  </a:rPr>
                  <a:t> is equivalent</a:t>
                </a:r>
                <a:r>
                  <a:rPr lang="en-GB" sz="1200" kern="1200" baseline="0" dirty="0" smtClean="0">
                    <a:solidFill>
                      <a:schemeClr val="tx1"/>
                    </a:solidFill>
                    <a:effectLst/>
                    <a:latin typeface="+mn-lt"/>
                    <a:ea typeface="+mn-ea"/>
                    <a:cs typeface="+mn-cs"/>
                  </a:rPr>
                  <a:t> to </a:t>
                </a:r>
                <a:r>
                  <a:rPr lang="en-US" sz="1200" b="0" i="0" kern="1200" baseline="0" smtClean="0">
                    <a:solidFill>
                      <a:schemeClr val="tx1"/>
                    </a:solidFill>
                    <a:effectLst/>
                    <a:latin typeface="Cambria Math" panose="02040503050406030204" pitchFamily="18" charset="0"/>
                    <a:ea typeface="+mn-ea"/>
                    <a:cs typeface="+mn-cs"/>
                  </a:rPr>
                  <a:t>4/10  </a:t>
                </a:r>
                <a:r>
                  <a:rPr lang="en-GB" sz="1200" kern="1200" dirty="0" smtClean="0">
                    <a:solidFill>
                      <a:schemeClr val="tx1"/>
                    </a:solidFill>
                    <a:effectLst/>
                    <a:latin typeface="+mn-lt"/>
                    <a:ea typeface="+mn-ea"/>
                    <a:cs typeface="+mn-cs"/>
                  </a:rPr>
                  <a:t> which is equivalent to </a:t>
                </a:r>
                <a:r>
                  <a:rPr lang="en-US" sz="1200" b="0" i="0" kern="1200" smtClean="0">
                    <a:solidFill>
                      <a:schemeClr val="tx1"/>
                    </a:solidFill>
                    <a:effectLst/>
                    <a:latin typeface="Cambria Math" panose="02040503050406030204" pitchFamily="18" charset="0"/>
                    <a:ea typeface="+mn-ea"/>
                    <a:cs typeface="+mn-cs"/>
                  </a:rPr>
                  <a:t>40/100</a:t>
                </a:r>
                <a:r>
                  <a:rPr lang="en-GB" sz="1200" kern="1200" dirty="0" smtClean="0">
                    <a:solidFill>
                      <a:schemeClr val="tx1"/>
                    </a:solidFill>
                    <a:effectLst/>
                    <a:latin typeface="+mn-lt"/>
                    <a:ea typeface="+mn-ea"/>
                    <a:cs typeface="+mn-cs"/>
                  </a:rPr>
                  <a:t> so that is equivalent to 40%. CLICK</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18</a:t>
            </a:fld>
            <a:endParaRPr lang="en-US" dirty="0"/>
          </a:p>
        </p:txBody>
      </p:sp>
    </p:spTree>
    <p:extLst>
      <p:ext uri="{BB962C8B-B14F-4D97-AF65-F5344CB8AC3E}">
        <p14:creationId xmlns:p14="http://schemas.microsoft.com/office/powerpoint/2010/main" val="35772088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US" sz="1200" b="0" i="0" kern="1200" smtClean="0">
                    <a:solidFill>
                      <a:schemeClr val="tx1"/>
                    </a:solidFill>
                    <a:effectLst/>
                    <a:latin typeface="Cambria Math" panose="02040503050406030204" pitchFamily="18" charset="0"/>
                    <a:ea typeface="+mn-ea"/>
                    <a:cs typeface="+mn-cs"/>
                  </a:rPr>
                  <a:t>8/20</a:t>
                </a:r>
                <a:r>
                  <a:rPr lang="en-GB" sz="1200" kern="1200" dirty="0" smtClean="0">
                    <a:solidFill>
                      <a:schemeClr val="tx1"/>
                    </a:solidFill>
                    <a:effectLst/>
                    <a:latin typeface="+mn-lt"/>
                    <a:ea typeface="+mn-ea"/>
                    <a:cs typeface="+mn-cs"/>
                  </a:rPr>
                  <a:t> can be simplified</a:t>
                </a:r>
                <a:r>
                  <a:rPr lang="en-GB" sz="1200" kern="1200" baseline="0" dirty="0" smtClean="0">
                    <a:solidFill>
                      <a:schemeClr val="tx1"/>
                    </a:solidFill>
                    <a:effectLst/>
                    <a:latin typeface="+mn-lt"/>
                    <a:ea typeface="+mn-ea"/>
                    <a:cs typeface="+mn-cs"/>
                  </a:rPr>
                  <a:t> to </a:t>
                </a:r>
                <a:r>
                  <a:rPr lang="en-US" sz="1200" b="0" i="0" kern="1200" baseline="0" smtClean="0">
                    <a:solidFill>
                      <a:schemeClr val="tx1"/>
                    </a:solidFill>
                    <a:effectLst/>
                    <a:latin typeface="Cambria Math" panose="02040503050406030204" pitchFamily="18" charset="0"/>
                    <a:ea typeface="+mn-ea"/>
                    <a:cs typeface="+mn-cs"/>
                  </a:rPr>
                  <a:t>4/10</a:t>
                </a:r>
                <a:r>
                  <a:rPr lang="en-GB" sz="1200" kern="1200" dirty="0" smtClean="0">
                    <a:solidFill>
                      <a:schemeClr val="tx1"/>
                    </a:solidFill>
                    <a:effectLst/>
                    <a:latin typeface="+mn-lt"/>
                    <a:ea typeface="+mn-ea"/>
                    <a:cs typeface="+mn-cs"/>
                  </a:rPr>
                  <a:t> which we’ve already said</a:t>
                </a:r>
                <a:r>
                  <a:rPr lang="en-GB" sz="1200" kern="1200" baseline="0" dirty="0" smtClean="0">
                    <a:solidFill>
                      <a:schemeClr val="tx1"/>
                    </a:solidFill>
                    <a:effectLst/>
                    <a:latin typeface="+mn-lt"/>
                    <a:ea typeface="+mn-ea"/>
                    <a:cs typeface="+mn-cs"/>
                  </a:rPr>
                  <a:t> is equivalent to 40%.</a:t>
                </a:r>
              </a:p>
              <a:p>
                <a:r>
                  <a:rPr lang="en-US" sz="1200" b="0" i="0" kern="1200" smtClean="0">
                    <a:solidFill>
                      <a:schemeClr val="tx1"/>
                    </a:solidFill>
                    <a:effectLst/>
                    <a:latin typeface="Cambria Math" panose="02040503050406030204" pitchFamily="18" charset="0"/>
                    <a:ea typeface="+mn-ea"/>
                    <a:cs typeface="+mn-cs"/>
                  </a:rPr>
                  <a:t>14/35</a:t>
                </a:r>
                <a:r>
                  <a:rPr lang="en-GB" sz="1200" kern="1200" dirty="0" smtClean="0">
                    <a:solidFill>
                      <a:schemeClr val="tx1"/>
                    </a:solidFill>
                    <a:effectLst/>
                    <a:latin typeface="+mn-lt"/>
                    <a:ea typeface="+mn-ea"/>
                    <a:cs typeface="+mn-cs"/>
                  </a:rPr>
                  <a:t> is trickier isn’t. It’s not easy to scale up the</a:t>
                </a:r>
                <a:r>
                  <a:rPr lang="en-GB" sz="1200" kern="1200" baseline="0" dirty="0" smtClean="0">
                    <a:solidFill>
                      <a:schemeClr val="tx1"/>
                    </a:solidFill>
                    <a:effectLst/>
                    <a:latin typeface="+mn-lt"/>
                    <a:ea typeface="+mn-ea"/>
                    <a:cs typeface="+mn-cs"/>
                  </a:rPr>
                  <a:t> denominator to 100. Did you simplify </a:t>
                </a:r>
                <a:r>
                  <a:rPr lang="en-US" sz="1200" b="0" i="0" kern="1200" baseline="0" smtClean="0">
                    <a:solidFill>
                      <a:schemeClr val="tx1"/>
                    </a:solidFill>
                    <a:effectLst/>
                    <a:latin typeface="Cambria Math" panose="02040503050406030204" pitchFamily="18" charset="0"/>
                    <a:ea typeface="+mn-ea"/>
                    <a:cs typeface="+mn-cs"/>
                  </a:rPr>
                  <a:t>14/35</a:t>
                </a:r>
                <a:r>
                  <a:rPr lang="en-GB" sz="1200" kern="1200" dirty="0" smtClean="0">
                    <a:solidFill>
                      <a:schemeClr val="tx1"/>
                    </a:solidFill>
                    <a:effectLst/>
                    <a:latin typeface="+mn-lt"/>
                    <a:ea typeface="+mn-ea"/>
                    <a:cs typeface="+mn-cs"/>
                  </a:rPr>
                  <a:t> ?</a:t>
                </a:r>
                <a:r>
                  <a:rPr lang="en-GB" sz="1200" kern="1200" baseline="0" dirty="0" smtClean="0">
                    <a:solidFill>
                      <a:schemeClr val="tx1"/>
                    </a:solidFill>
                    <a:effectLst/>
                    <a:latin typeface="+mn-lt"/>
                    <a:ea typeface="+mn-ea"/>
                    <a:cs typeface="+mn-cs"/>
                  </a:rPr>
                  <a:t> 7 is a factor of 14 and 35, and it’s the highest common factor. We can divide both the numerator and denominator by 7 so </a:t>
                </a:r>
                <a:r>
                  <a:rPr lang="en-US" sz="1200" b="0" i="0" kern="1200" baseline="0" smtClean="0">
                    <a:solidFill>
                      <a:schemeClr val="tx1"/>
                    </a:solidFill>
                    <a:effectLst/>
                    <a:latin typeface="Cambria Math" panose="02040503050406030204" pitchFamily="18" charset="0"/>
                    <a:ea typeface="+mn-ea"/>
                    <a:cs typeface="+mn-cs"/>
                  </a:rPr>
                  <a:t>14/35</a:t>
                </a:r>
                <a:r>
                  <a:rPr lang="en-GB" sz="1200" kern="1200" dirty="0" smtClean="0">
                    <a:solidFill>
                      <a:schemeClr val="tx1"/>
                    </a:solidFill>
                    <a:effectLst/>
                    <a:latin typeface="+mn-lt"/>
                    <a:ea typeface="+mn-ea"/>
                    <a:cs typeface="+mn-cs"/>
                  </a:rPr>
                  <a:t> simplifies</a:t>
                </a:r>
                <a:r>
                  <a:rPr lang="en-GB" sz="1200" kern="1200" baseline="0" dirty="0" smtClean="0">
                    <a:solidFill>
                      <a:schemeClr val="tx1"/>
                    </a:solidFill>
                    <a:effectLst/>
                    <a:latin typeface="+mn-lt"/>
                    <a:ea typeface="+mn-ea"/>
                    <a:cs typeface="+mn-cs"/>
                  </a:rPr>
                  <a:t> to </a:t>
                </a:r>
                <a:r>
                  <a:rPr lang="en-US" sz="1200" b="0" i="0" kern="1200" baseline="0" smtClean="0">
                    <a:solidFill>
                      <a:schemeClr val="tx1"/>
                    </a:solidFill>
                    <a:effectLst/>
                    <a:latin typeface="Cambria Math" panose="02040503050406030204" pitchFamily="18" charset="0"/>
                    <a:ea typeface="+mn-ea"/>
                    <a:cs typeface="+mn-cs"/>
                  </a:rPr>
                  <a:t>2/5</a:t>
                </a:r>
                <a:r>
                  <a:rPr lang="en-GB" sz="1200" kern="1200" dirty="0" smtClean="0">
                    <a:solidFill>
                      <a:schemeClr val="tx1"/>
                    </a:solidFill>
                    <a:effectLst/>
                    <a:latin typeface="+mn-lt"/>
                    <a:ea typeface="+mn-ea"/>
                    <a:cs typeface="+mn-cs"/>
                  </a:rPr>
                  <a:t> which we know is 40%</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19</a:t>
            </a:fld>
            <a:endParaRPr lang="en-US" dirty="0"/>
          </a:p>
        </p:txBody>
      </p:sp>
    </p:spTree>
    <p:extLst>
      <p:ext uri="{BB962C8B-B14F-4D97-AF65-F5344CB8AC3E}">
        <p14:creationId xmlns:p14="http://schemas.microsoft.com/office/powerpoint/2010/main" val="33709844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20</a:t>
            </a:fld>
            <a:endParaRPr lang="en-US" dirty="0"/>
          </a:p>
        </p:txBody>
      </p:sp>
    </p:spTree>
    <p:extLst>
      <p:ext uri="{BB962C8B-B14F-4D97-AF65-F5344CB8AC3E}">
        <p14:creationId xmlns:p14="http://schemas.microsoft.com/office/powerpoint/2010/main" val="3868038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3</a:t>
            </a:fld>
            <a:endParaRPr lang="en-US" dirty="0"/>
          </a:p>
        </p:txBody>
      </p:sp>
    </p:spTree>
    <p:extLst>
      <p:ext uri="{BB962C8B-B14F-4D97-AF65-F5344CB8AC3E}">
        <p14:creationId xmlns:p14="http://schemas.microsoft.com/office/powerpoint/2010/main" val="37292591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21</a:t>
            </a:fld>
            <a:endParaRPr lang="en-US" dirty="0"/>
          </a:p>
        </p:txBody>
      </p:sp>
    </p:spTree>
    <p:extLst>
      <p:ext uri="{BB962C8B-B14F-4D97-AF65-F5344CB8AC3E}">
        <p14:creationId xmlns:p14="http://schemas.microsoft.com/office/powerpoint/2010/main" val="8608196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22</a:t>
            </a:fld>
            <a:endParaRPr lang="en-US" dirty="0"/>
          </a:p>
        </p:txBody>
      </p:sp>
    </p:spTree>
    <p:extLst>
      <p:ext uri="{BB962C8B-B14F-4D97-AF65-F5344CB8AC3E}">
        <p14:creationId xmlns:p14="http://schemas.microsoft.com/office/powerpoint/2010/main" val="17715151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23</a:t>
            </a:fld>
            <a:endParaRPr lang="en-US" dirty="0"/>
          </a:p>
        </p:txBody>
      </p:sp>
    </p:spTree>
    <p:extLst>
      <p:ext uri="{BB962C8B-B14F-4D97-AF65-F5344CB8AC3E}">
        <p14:creationId xmlns:p14="http://schemas.microsoft.com/office/powerpoint/2010/main" val="1133316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4</a:t>
            </a:fld>
            <a:endParaRPr lang="en-US" dirty="0"/>
          </a:p>
        </p:txBody>
      </p:sp>
    </p:spTree>
    <p:extLst>
      <p:ext uri="{BB962C8B-B14F-4D97-AF65-F5344CB8AC3E}">
        <p14:creationId xmlns:p14="http://schemas.microsoft.com/office/powerpoint/2010/main" val="2036052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i="1" kern="1200" dirty="0">
                  <a:solidFill>
                    <a:schemeClr val="tx1"/>
                  </a:solidFill>
                  <a:effectLst/>
                  <a:latin typeface="Myriad Pro" panose="020B0503030403020204" pitchFamily="34" charset="0"/>
                  <a:ea typeface="+mn-ea"/>
                  <a:cs typeface="+mn-cs"/>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Do you</a:t>
                </a:r>
                <a:r>
                  <a:rPr lang="en-GB" sz="1200" kern="1200" baseline="0" dirty="0">
                    <a:solidFill>
                      <a:schemeClr val="tx1"/>
                    </a:solidFill>
                    <a:effectLst/>
                    <a:latin typeface="+mn-lt"/>
                    <a:ea typeface="+mn-ea"/>
                    <a:cs typeface="+mn-cs"/>
                  </a:rPr>
                  <a:t> remember i</a:t>
                </a:r>
                <a:r>
                  <a:rPr lang="en-GB" sz="1200" kern="1200" dirty="0">
                    <a:solidFill>
                      <a:schemeClr val="tx1"/>
                    </a:solidFill>
                    <a:effectLst/>
                    <a:latin typeface="+mn-lt"/>
                    <a:ea typeface="+mn-ea"/>
                    <a:cs typeface="+mn-cs"/>
                  </a:rPr>
                  <a:t>n the previous lesson,</a:t>
                </a:r>
                <a:r>
                  <a:rPr lang="en-GB" sz="1200" kern="1200" baseline="0" dirty="0">
                    <a:solidFill>
                      <a:schemeClr val="tx1"/>
                    </a:solidFill>
                    <a:effectLst/>
                    <a:latin typeface="+mn-lt"/>
                    <a:ea typeface="+mn-ea"/>
                    <a:cs typeface="+mn-cs"/>
                  </a:rPr>
                  <a:t> Mr Whitehead showed you this image of equivalent fractions, decimals and percentages. </a:t>
                </a:r>
                <a:r>
                  <a:rPr lang="en-US" sz="1200" kern="1200" baseline="0" dirty="0">
                    <a:solidFill>
                      <a:schemeClr val="tx1"/>
                    </a:solidFill>
                    <a:effectLst/>
                    <a:latin typeface="+mn-lt"/>
                    <a:ea typeface="+mn-ea"/>
                    <a:cs typeface="+mn-cs"/>
                  </a:rPr>
                  <a:t>Like fractions, percentages tell us the size of the part in relation to the whole or as a proportion of the whole. If the size of the whole is reduced, then the size of the shaded part is also reduced. In the hundred squares each square is </a:t>
                </a:r>
                <a:r>
                  <a:rPr lang="en-GB" sz="1200" b="0" i="0" kern="1200" baseline="0">
                    <a:solidFill>
                      <a:schemeClr val="tx1"/>
                    </a:solidFill>
                    <a:effectLst/>
                    <a:latin typeface="Cambria Math" panose="02040503050406030204" pitchFamily="18" charset="0"/>
                    <a:ea typeface="+mn-ea"/>
                    <a:cs typeface="+mn-cs"/>
                  </a:rPr>
                  <a:t>1/100  </a:t>
                </a:r>
                <a:r>
                  <a:rPr lang="en-US" sz="1200" kern="1200" baseline="0" dirty="0">
                    <a:solidFill>
                      <a:schemeClr val="tx1"/>
                    </a:solidFill>
                    <a:effectLst/>
                    <a:latin typeface="+mn-lt"/>
                    <a:ea typeface="+mn-ea"/>
                    <a:cs typeface="+mn-cs"/>
                  </a:rPr>
                  <a:t>or 1% of the whole, but in the ten bars, each square is one tenth or 10% of the whole</a:t>
                </a:r>
                <a:endParaRPr lang="en-GB"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yriad Pro" panose="020B0503030403020204" pitchFamily="34" charset="0"/>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5</a:t>
            </a:fld>
            <a:endParaRPr lang="en-US" dirty="0"/>
          </a:p>
        </p:txBody>
      </p:sp>
    </p:spTree>
    <p:extLst>
      <p:ext uri="{BB962C8B-B14F-4D97-AF65-F5344CB8AC3E}">
        <p14:creationId xmlns:p14="http://schemas.microsoft.com/office/powerpoint/2010/main" val="2588940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Do you</a:t>
                </a:r>
                <a:r>
                  <a:rPr lang="en-GB" sz="1200" kern="1200" baseline="0" dirty="0" smtClean="0">
                    <a:solidFill>
                      <a:schemeClr val="tx1"/>
                    </a:solidFill>
                    <a:effectLst/>
                    <a:latin typeface="+mn-lt"/>
                    <a:ea typeface="+mn-ea"/>
                    <a:cs typeface="+mn-cs"/>
                  </a:rPr>
                  <a:t> remember i</a:t>
                </a:r>
                <a:r>
                  <a:rPr lang="en-GB" sz="1200" kern="1200" dirty="0" smtClean="0">
                    <a:solidFill>
                      <a:schemeClr val="tx1"/>
                    </a:solidFill>
                    <a:effectLst/>
                    <a:latin typeface="+mn-lt"/>
                    <a:ea typeface="+mn-ea"/>
                    <a:cs typeface="+mn-cs"/>
                  </a:rPr>
                  <a:t>n the previous lesson,</a:t>
                </a:r>
                <a:r>
                  <a:rPr lang="en-GB" sz="1200" kern="1200" baseline="0" dirty="0" smtClean="0">
                    <a:solidFill>
                      <a:schemeClr val="tx1"/>
                    </a:solidFill>
                    <a:effectLst/>
                    <a:latin typeface="+mn-lt"/>
                    <a:ea typeface="+mn-ea"/>
                    <a:cs typeface="+mn-cs"/>
                  </a:rPr>
                  <a:t> These are the links for 40%.... </a:t>
                </a:r>
                <a:r>
                  <a:rPr lang="en-US" sz="1200" b="0" i="0" kern="1200" baseline="0" smtClean="0">
                    <a:solidFill>
                      <a:schemeClr val="tx1"/>
                    </a:solidFill>
                    <a:effectLst/>
                    <a:latin typeface="Cambria Math" panose="02040503050406030204" pitchFamily="18" charset="0"/>
                    <a:ea typeface="+mn-ea"/>
                    <a:cs typeface="+mn-cs"/>
                  </a:rPr>
                  <a:t>4/10  </a:t>
                </a:r>
                <a:r>
                  <a:rPr lang="en-GB" sz="1200" kern="1200" dirty="0" smtClean="0">
                    <a:solidFill>
                      <a:schemeClr val="tx1"/>
                    </a:solidFill>
                    <a:effectLst/>
                    <a:latin typeface="+mn-lt"/>
                    <a:ea typeface="+mn-ea"/>
                    <a:cs typeface="+mn-cs"/>
                  </a:rPr>
                  <a:t> Is there a simpler fraction  for 40%? Can you tell me? That’s it </a:t>
                </a:r>
                <a:r>
                  <a:rPr lang="en-US" sz="1200" b="0" i="0" kern="1200" smtClean="0">
                    <a:solidFill>
                      <a:schemeClr val="tx1"/>
                    </a:solidFill>
                    <a:effectLst/>
                    <a:latin typeface="Cambria Math" panose="02040503050406030204" pitchFamily="18" charset="0"/>
                    <a:ea typeface="+mn-ea"/>
                    <a:cs typeface="+mn-cs"/>
                  </a:rPr>
                  <a:t>2/5  </a:t>
                </a:r>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6</a:t>
            </a:fld>
            <a:endParaRPr lang="en-US" dirty="0"/>
          </a:p>
        </p:txBody>
      </p:sp>
    </p:spTree>
    <p:extLst>
      <p:ext uri="{BB962C8B-B14F-4D97-AF65-F5344CB8AC3E}">
        <p14:creationId xmlns:p14="http://schemas.microsoft.com/office/powerpoint/2010/main" val="1766298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7</a:t>
            </a:fld>
            <a:endParaRPr lang="en-US" dirty="0"/>
          </a:p>
        </p:txBody>
      </p:sp>
    </p:spTree>
    <p:extLst>
      <p:ext uri="{BB962C8B-B14F-4D97-AF65-F5344CB8AC3E}">
        <p14:creationId xmlns:p14="http://schemas.microsoft.com/office/powerpoint/2010/main" val="1043434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8</a:t>
            </a:fld>
            <a:endParaRPr lang="en-US" dirty="0"/>
          </a:p>
        </p:txBody>
      </p:sp>
    </p:spTree>
    <p:extLst>
      <p:ext uri="{BB962C8B-B14F-4D97-AF65-F5344CB8AC3E}">
        <p14:creationId xmlns:p14="http://schemas.microsoft.com/office/powerpoint/2010/main" val="3838533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latin typeface="Myriad Pro" panose="020B0503030403020204"/>
                  </a:rPr>
                  <a:t>Hello again.  What did you do  next? Did you count all of red beads? 6 beads are red, </a:t>
                </a:r>
                <a:r>
                  <a:rPr lang="en-GB" sz="1200" b="0" i="0" baseline="0">
                    <a:latin typeface="Cambria Math" panose="02040503050406030204" pitchFamily="18" charset="0"/>
                  </a:rPr>
                  <a:t>6/20</a:t>
                </a:r>
                <a:r>
                  <a:rPr lang="en-GB" sz="1200" baseline="0" dirty="0">
                    <a:latin typeface="Myriad Pro" panose="020B0503030403020204"/>
                  </a:rPr>
                  <a:t> of the beads in the bracelet are red. We wanted  a percentage so we need a fraction with a denominator of 100. The numerator and denominator both need to be multiplied by 5 to preserve the value of the fraction. </a:t>
                </a:r>
                <a:r>
                  <a:rPr lang="en-GB" sz="1200" b="0" i="0" baseline="0">
                    <a:latin typeface="Cambria Math" panose="02040503050406030204" pitchFamily="18" charset="0"/>
                  </a:rPr>
                  <a:t>6/20</a:t>
                </a:r>
                <a:r>
                  <a:rPr lang="en-GB" sz="1200" baseline="0" dirty="0">
                    <a:latin typeface="Myriad Pro" panose="020B0503030403020204"/>
                  </a:rPr>
                  <a:t> is equivalent to </a:t>
                </a:r>
                <a:r>
                  <a:rPr lang="en-GB" sz="1200" b="0" i="0" baseline="0">
                    <a:latin typeface="Cambria Math" panose="02040503050406030204" pitchFamily="18" charset="0"/>
                  </a:rPr>
                  <a:t>30/100</a:t>
                </a:r>
                <a:r>
                  <a:rPr lang="en-GB" sz="1200" baseline="0" dirty="0">
                    <a:latin typeface="Myriad Pro" panose="020B0503030403020204"/>
                  </a:rPr>
                  <a:t> …...so 30% of the beads are red.</a:t>
                </a:r>
                <a:endParaRPr lang="en-GB" sz="1200" dirty="0">
                  <a:latin typeface="Myriad Pro" panose="020B0503030403020204"/>
                </a:endParaRPr>
              </a:p>
              <a:p>
                <a:endParaRPr lang="en-GB"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10"/>
          </p:nvPr>
        </p:nvSpPr>
        <p:spPr/>
        <p:txBody>
          <a:bodyPr/>
          <a:lstStyle/>
          <a:p>
            <a:fld id="{38B2033A-FB0F-7949-A9F0-CBC790DC54B4}" type="slidenum">
              <a:rPr lang="en-US" smtClean="0"/>
              <a:t>9</a:t>
            </a:fld>
            <a:endParaRPr lang="en-US" dirty="0"/>
          </a:p>
        </p:txBody>
      </p:sp>
    </p:spTree>
    <p:extLst>
      <p:ext uri="{BB962C8B-B14F-4D97-AF65-F5344CB8AC3E}">
        <p14:creationId xmlns:p14="http://schemas.microsoft.com/office/powerpoint/2010/main" val="1398257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127769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B7B-869C-40A4-8114-696A3E0014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7612E7-ED90-46E6-A960-40810AED49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6F59438-3C48-45D7-9B94-F2CFAC4ACAC4}"/>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6962E869-3027-485A-9412-972BD5E4317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6E33EE4-C6B8-46F0-AE04-3205F2CB2E1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755266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A472-A2B8-472E-A481-4DC11CD677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723D6B-177A-47FD-A0F8-F4A8672B96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58F784-2E95-435B-B5E4-CC78C0B24AC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71E95D0E-7568-4EB4-88DE-1DAA5CBFF6C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2ED6CF1-8FD3-457D-96CD-5D4021D07583}"/>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402648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80177622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702780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2687240910"/>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42526543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154220281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9015-8DA1-40A2-A90C-130F8A5C6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B2DEF7-9C11-458F-9736-788A34A609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1FA307-D125-4D1A-9384-DFB6696F167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A76D6E95-1427-4470-A263-0B79F9BA0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98A505-4530-4EA2-8445-C1BAB7A23F6D}"/>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61370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D4C8-B06E-4811-8228-2AF3161A46BD}"/>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7EBA5B-2AE6-44DC-A9D2-C60CA8667D82}"/>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AF7B8F2-E6C6-41CF-B7CA-A082BF7E0101}"/>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9797D4-1B60-43DD-93EE-7A57493C6BE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1BCD5D-F5CE-4A9D-9C13-CA48F2936714}"/>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65057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EC325-6A0C-4A37-94E0-487CE370D3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50B050-CE5C-44C9-955C-A8E2070A839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C56558-E2E0-4D95-91E7-634582F7E3B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F91CDE-BF66-42CB-A69B-581436B4034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163ADCA5-E1CF-4371-B809-36655AC9C7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99BB80C-C658-4407-B846-CCEED8AA34A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98461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68D2C-9D3A-4BAD-8612-5F9EDA11D6DF}"/>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27535-14A0-4996-A685-A80C9F3F95A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FAE7AD-EAC5-49BE-A75D-EE641930434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6E81F4-D3AF-4DB9-9064-875629C10D9A}"/>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6AD350-D719-4881-9FA1-45CEB477F34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08C8973-E3F1-4857-8CA6-8A95FFAC420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8" name="Footer Placeholder 7">
            <a:extLst>
              <a:ext uri="{FF2B5EF4-FFF2-40B4-BE49-F238E27FC236}">
                <a16:creationId xmlns:a16="http://schemas.microsoft.com/office/drawing/2014/main" id="{E28DE002-323A-4B7E-BCD5-0332AA723D9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CE99863-AC10-41DA-AE7F-192332FC026F}"/>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80184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180A9-5DFE-45D5-8FAA-B7498636FD1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22BBC9-3286-44B9-AB6B-4B0DC8733733}"/>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4" name="Footer Placeholder 3">
            <a:extLst>
              <a:ext uri="{FF2B5EF4-FFF2-40B4-BE49-F238E27FC236}">
                <a16:creationId xmlns:a16="http://schemas.microsoft.com/office/drawing/2014/main" id="{BB57860C-E126-47D6-8E5E-BFA126E439E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B95F689-E745-42FE-B8F8-4F60BDC9313C}"/>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159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3F2DFC-8AC9-491A-B182-C0C24B3F809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3" name="Footer Placeholder 2">
            <a:extLst>
              <a:ext uri="{FF2B5EF4-FFF2-40B4-BE49-F238E27FC236}">
                <a16:creationId xmlns:a16="http://schemas.microsoft.com/office/drawing/2014/main" id="{46DC1E7D-339A-416E-9C57-7C8EDE44000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55C5059-128E-4A74-BCF4-788A7C0E97EA}"/>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28637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BE1B-5F9C-4ACF-AB34-2CECB3C0FD7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626D7D-AE2B-4BFB-8757-C7BFE67991AB}"/>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3DC9A12-125F-460B-9AB1-CDE51568B0F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3D27ED-C43C-419C-BDF3-74AEF70C21A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00D05B8-EEA2-429A-9A8A-2EFB54499CD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F1B8855-CE81-46A3-ADE5-AAF6EFD43226}"/>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566076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DB3E2-5575-4457-9333-CEB286779266}"/>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ABC147A-8A5F-4BE0-9A42-A47FE469B19E}"/>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ADA87D19-79B4-412E-A903-86B8974E9C7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E63680-3C79-49DB-8B06-B773AC50CD9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FAD00A8-32E6-43BF-8BF0-53DAFF88464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7AD97C8-961F-4070-88C0-0F210B3D221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494749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347484402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10.xml"/><Relationship Id="rId7" Type="http://schemas.openxmlformats.org/officeDocument/2006/relationships/image" Target="../media/image330.png"/><Relationship Id="rId2" Type="http://schemas.openxmlformats.org/officeDocument/2006/relationships/slideLayout" Target="../slideLayouts/slideLayout13.xml"/><Relationship Id="rId1" Type="http://schemas.openxmlformats.org/officeDocument/2006/relationships/tags" Target="../tags/tag7.xml"/><Relationship Id="rId4" Type="http://schemas.openxmlformats.org/officeDocument/2006/relationships/image" Target="../media/image36.png"/><Relationship Id="rId9" Type="http://schemas.openxmlformats.org/officeDocument/2006/relationships/image" Target="../media/image4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52.png"/><Relationship Id="rId2" Type="http://schemas.openxmlformats.org/officeDocument/2006/relationships/slideLayout" Target="../slideLayouts/slideLayout13.xml"/><Relationship Id="rId1" Type="http://schemas.openxmlformats.org/officeDocument/2006/relationships/tags" Target="../tags/tag8.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8" Type="http://schemas.openxmlformats.org/officeDocument/2006/relationships/image" Target="../media/image370.png"/><Relationship Id="rId13" Type="http://schemas.openxmlformats.org/officeDocument/2006/relationships/image" Target="../media/image420.png"/><Relationship Id="rId3" Type="http://schemas.openxmlformats.org/officeDocument/2006/relationships/notesSlide" Target="../notesSlides/notesSlide12.xml"/><Relationship Id="rId7" Type="http://schemas.openxmlformats.org/officeDocument/2006/relationships/image" Target="../media/image360.png"/><Relationship Id="rId12" Type="http://schemas.openxmlformats.org/officeDocument/2006/relationships/image" Target="../media/image410.png"/><Relationship Id="rId2" Type="http://schemas.openxmlformats.org/officeDocument/2006/relationships/slideLayout" Target="../slideLayouts/slideLayout13.xml"/><Relationship Id="rId1" Type="http://schemas.openxmlformats.org/officeDocument/2006/relationships/tags" Target="../tags/tag9.xml"/><Relationship Id="rId11" Type="http://schemas.openxmlformats.org/officeDocument/2006/relationships/image" Target="../media/image400.png"/><Relationship Id="rId15" Type="http://schemas.openxmlformats.org/officeDocument/2006/relationships/image" Target="../media/image56.png"/><Relationship Id="rId10" Type="http://schemas.openxmlformats.org/officeDocument/2006/relationships/image" Target="../media/image390.png"/><Relationship Id="rId4" Type="http://schemas.openxmlformats.org/officeDocument/2006/relationships/image" Target="../media/image37.png"/><Relationship Id="rId9" Type="http://schemas.openxmlformats.org/officeDocument/2006/relationships/image" Target="../media/image5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15.xml.rels><?xml version="1.0" encoding="UTF-8" standalone="yes"?>
<Relationships xmlns="http://schemas.openxmlformats.org/package/2006/relationships"><Relationship Id="rId8" Type="http://schemas.openxmlformats.org/officeDocument/2006/relationships/image" Target="../media/image450.png"/><Relationship Id="rId13" Type="http://schemas.openxmlformats.org/officeDocument/2006/relationships/image" Target="../media/image38.png"/><Relationship Id="rId3" Type="http://schemas.openxmlformats.org/officeDocument/2006/relationships/notesSlide" Target="../notesSlides/notesSlide14.xml"/><Relationship Id="rId7" Type="http://schemas.openxmlformats.org/officeDocument/2006/relationships/image" Target="../media/image440.png"/><Relationship Id="rId12" Type="http://schemas.openxmlformats.org/officeDocument/2006/relationships/image" Target="../media/image59.png"/><Relationship Id="rId2" Type="http://schemas.openxmlformats.org/officeDocument/2006/relationships/slideLayout" Target="../slideLayouts/slideLayout13.xml"/><Relationship Id="rId1" Type="http://schemas.openxmlformats.org/officeDocument/2006/relationships/tags" Target="../tags/tag11.xml"/><Relationship Id="rId6" Type="http://schemas.openxmlformats.org/officeDocument/2006/relationships/image" Target="../media/image430.png"/><Relationship Id="rId11" Type="http://schemas.openxmlformats.org/officeDocument/2006/relationships/image" Target="../media/image361.png"/><Relationship Id="rId10" Type="http://schemas.openxmlformats.org/officeDocument/2006/relationships/image" Target="../media/image34.png"/><Relationship Id="rId9" Type="http://schemas.openxmlformats.org/officeDocument/2006/relationships/image" Target="../media/image460.png"/><Relationship Id="rId1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2.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580.png"/><Relationship Id="rId3" Type="http://schemas.openxmlformats.org/officeDocument/2006/relationships/notesSlide" Target="../notesSlides/notesSlide17.xml"/><Relationship Id="rId7" Type="http://schemas.openxmlformats.org/officeDocument/2006/relationships/image" Target="../media/image570.png"/><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8" Type="http://schemas.openxmlformats.org/officeDocument/2006/relationships/image" Target="../media/image580.png"/><Relationship Id="rId3" Type="http://schemas.openxmlformats.org/officeDocument/2006/relationships/notesSlide" Target="../notesSlides/notesSlide18.xml"/><Relationship Id="rId7" Type="http://schemas.openxmlformats.org/officeDocument/2006/relationships/image" Target="../media/image570.png"/><Relationship Id="rId2" Type="http://schemas.openxmlformats.org/officeDocument/2006/relationships/slideLayout" Target="../slideLayouts/slideLayout13.xml"/><Relationship Id="rId1" Type="http://schemas.openxmlformats.org/officeDocument/2006/relationships/tags" Target="../tags/tag14.xml"/><Relationship Id="rId11" Type="http://schemas.openxmlformats.org/officeDocument/2006/relationships/image" Target="../media/image610.png"/><Relationship Id="rId10" Type="http://schemas.openxmlformats.org/officeDocument/2006/relationships/image" Target="../media/image600.png"/><Relationship Id="rId4" Type="http://schemas.openxmlformats.org/officeDocument/2006/relationships/image" Target="../media/image42.png"/><Relationship Id="rId9" Type="http://schemas.openxmlformats.org/officeDocument/2006/relationships/image" Target="../media/image59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5.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47.JPG"/><Relationship Id="rId2" Type="http://schemas.openxmlformats.org/officeDocument/2006/relationships/slideLayout" Target="../slideLayouts/slideLayout13.xml"/><Relationship Id="rId1" Type="http://schemas.openxmlformats.org/officeDocument/2006/relationships/tags" Target="../tags/tag15.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2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notesSlide" Target="../notesSlides/notesSlide22.xml"/><Relationship Id="rId7" Type="http://schemas.openxmlformats.org/officeDocument/2006/relationships/image" Target="../media/image45.JPG"/><Relationship Id="rId2" Type="http://schemas.openxmlformats.org/officeDocument/2006/relationships/slideLayout" Target="../slideLayouts/slideLayout13.xml"/><Relationship Id="rId1" Type="http://schemas.openxmlformats.org/officeDocument/2006/relationships/tags" Target="../tags/tag16.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4.JPG"/></Relationships>
</file>

<file path=ppt/slides/_rels/slide24.xml.rels><?xml version="1.0" encoding="UTF-8" standalone="yes"?>
<Relationships xmlns="http://schemas.openxmlformats.org/package/2006/relationships"><Relationship Id="rId2" Type="http://schemas.openxmlformats.org/officeDocument/2006/relationships/hyperlink" Target="https://www.ncetm.org.uk/classroom-resources/vl-upper-key-stage-2-linking-fractions-decimals-and-percentages-video-lessons/"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3" Type="http://schemas.openxmlformats.org/officeDocument/2006/relationships/image" Target="../media/image8.png"/><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notesSlide" Target="../notesSlides/notesSlide4.xml"/><Relationship Id="rId16" Type="http://schemas.openxmlformats.org/officeDocument/2006/relationships/image" Target="../media/image21.png"/><Relationship Id="rId20" Type="http://schemas.openxmlformats.org/officeDocument/2006/relationships/image" Target="../media/image25.png"/><Relationship Id="rId1" Type="http://schemas.openxmlformats.org/officeDocument/2006/relationships/slideLayout" Target="../slideLayouts/slideLayout13.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10" Type="http://schemas.openxmlformats.org/officeDocument/2006/relationships/image" Target="../media/image15.png"/><Relationship Id="rId19" Type="http://schemas.openxmlformats.org/officeDocument/2006/relationships/image" Target="../media/image24.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4.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12" Type="http://schemas.openxmlformats.org/officeDocument/2006/relationships/image" Target="../media/image331.png"/><Relationship Id="rId2" Type="http://schemas.openxmlformats.org/officeDocument/2006/relationships/slideLayout" Target="../slideLayouts/slideLayout13.xml"/><Relationship Id="rId1" Type="http://schemas.openxmlformats.org/officeDocument/2006/relationships/tags" Target="../tags/tag6.xml"/><Relationship Id="rId6" Type="http://schemas.openxmlformats.org/officeDocument/2006/relationships/image" Target="../media/image33.png"/><Relationship Id="rId11" Type="http://schemas.openxmlformats.org/officeDocument/2006/relationships/image" Target="../media/image35.png"/><Relationship Id="rId5" Type="http://schemas.openxmlformats.org/officeDocument/2006/relationships/image" Target="../media/image31.png"/><Relationship Id="rId10" Type="http://schemas.openxmlformats.org/officeDocument/2006/relationships/image" Target="../media/image34.png"/><Relationship Id="rId4" Type="http://schemas.openxmlformats.org/officeDocument/2006/relationships/image" Target="../media/image30.png"/><Relationship Id="rId9"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subTitle" idx="1"/>
          </p:nvPr>
        </p:nvSpPr>
        <p:spPr/>
        <p:txBody>
          <a:bodyPr>
            <a:normAutofit/>
          </a:bodyPr>
          <a:lstStyle/>
          <a:p>
            <a:pPr lvl="0"/>
            <a:r>
              <a:rPr lang="en-GB" dirty="0"/>
              <a:t>UKS2</a:t>
            </a:r>
            <a:br>
              <a:rPr lang="en-GB" dirty="0"/>
            </a:br>
            <a:r>
              <a:rPr lang="en-GB" dirty="0"/>
              <a:t>Linking Fractions, Decimals and Percentages</a:t>
            </a:r>
            <a:br>
              <a:rPr lang="en-GB" dirty="0"/>
            </a:br>
            <a:r>
              <a:rPr lang="en-GB" dirty="0"/>
              <a:t>Lesson 9</a:t>
            </a:r>
            <a:endParaRPr lang="en-GB" noProof="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3" name="Picture 2">
            <a:extLst>
              <a:ext uri="{FF2B5EF4-FFF2-40B4-BE49-F238E27FC236}">
                <a16:creationId xmlns:a16="http://schemas.microsoft.com/office/drawing/2014/main" id="{ADC243EA-2163-4264-8718-A6CA218A19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277" y="1881262"/>
            <a:ext cx="7907446" cy="3095476"/>
          </a:xfrm>
          <a:prstGeom prst="rect">
            <a:avLst/>
          </a:prstGeom>
        </p:spPr>
      </p:pic>
      <p:sp>
        <p:nvSpPr>
          <p:cNvPr id="4" name="Rectangle 3"/>
          <p:cNvSpPr/>
          <p:nvPr/>
        </p:nvSpPr>
        <p:spPr>
          <a:xfrm>
            <a:off x="1483894" y="630000"/>
            <a:ext cx="8638674" cy="1200329"/>
          </a:xfrm>
          <a:prstGeom prst="rect">
            <a:avLst/>
          </a:prstGeom>
        </p:spPr>
        <p:txBody>
          <a:bodyPr wrap="square">
            <a:spAutoFit/>
          </a:bodyPr>
          <a:lstStyle/>
          <a:p>
            <a:r>
              <a:rPr lang="en-GB" sz="2400" dirty="0">
                <a:latin typeface="Myriad Pro" panose="020B0503030403020204"/>
              </a:rPr>
              <a:t>Here is a pattern of tiles on a bathroom wall. </a:t>
            </a:r>
          </a:p>
          <a:p>
            <a:r>
              <a:rPr lang="en-GB" sz="2400" dirty="0">
                <a:latin typeface="Myriad Pro" panose="020B0503030403020204"/>
              </a:rPr>
              <a:t>Clare says, ‘12% of the tiles have flowers on them.’ </a:t>
            </a:r>
          </a:p>
          <a:p>
            <a:r>
              <a:rPr lang="en-GB" sz="2400" dirty="0">
                <a:latin typeface="Myriad Pro" panose="020B0503030403020204"/>
              </a:rPr>
              <a:t>Explain why Clare’s reasoning is incorrect.</a:t>
            </a:r>
          </a:p>
        </p:txBody>
      </p:sp>
    </p:spTree>
    <p:extLst>
      <p:ext uri="{BB962C8B-B14F-4D97-AF65-F5344CB8AC3E}">
        <p14:creationId xmlns:p14="http://schemas.microsoft.com/office/powerpoint/2010/main" val="2957267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3" name="Picture 2">
            <a:extLst>
              <a:ext uri="{FF2B5EF4-FFF2-40B4-BE49-F238E27FC236}">
                <a16:creationId xmlns:a16="http://schemas.microsoft.com/office/drawing/2014/main" id="{ADC243EA-2163-4264-8718-A6CA218A19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277" y="1881262"/>
            <a:ext cx="7907446" cy="3095476"/>
          </a:xfrm>
          <a:prstGeom prst="rect">
            <a:avLst/>
          </a:prstGeom>
        </p:spPr>
      </p:pic>
      <p:sp>
        <p:nvSpPr>
          <p:cNvPr id="4" name="Rectangle 3"/>
          <p:cNvSpPr/>
          <p:nvPr/>
        </p:nvSpPr>
        <p:spPr>
          <a:xfrm>
            <a:off x="1483894" y="630000"/>
            <a:ext cx="8638674" cy="1200329"/>
          </a:xfrm>
          <a:prstGeom prst="rect">
            <a:avLst/>
          </a:prstGeom>
        </p:spPr>
        <p:txBody>
          <a:bodyPr wrap="square">
            <a:spAutoFit/>
          </a:bodyPr>
          <a:lstStyle/>
          <a:p>
            <a:r>
              <a:rPr lang="en-GB" sz="2400" dirty="0">
                <a:latin typeface="Myriad Pro" panose="020B0503030403020204"/>
              </a:rPr>
              <a:t>Here is a pattern of tiles on a bathroom wall. </a:t>
            </a:r>
          </a:p>
          <a:p>
            <a:r>
              <a:rPr lang="en-GB" sz="2400" dirty="0">
                <a:latin typeface="Myriad Pro" panose="020B0503030403020204"/>
              </a:rPr>
              <a:t>Clare says, ‘12% of the tiles have flowers on them.’ </a:t>
            </a:r>
          </a:p>
          <a:p>
            <a:r>
              <a:rPr lang="en-GB" sz="2400" dirty="0">
                <a:latin typeface="Myriad Pro" panose="020B0503030403020204"/>
              </a:rPr>
              <a:t>Explain why Clare’s reasoning is incorrect.</a:t>
            </a:r>
          </a:p>
        </p:txBody>
      </p:sp>
      <mc:AlternateContent xmlns:mc="http://schemas.openxmlformats.org/markup-compatibility/2006" xmlns:a14="http://schemas.microsoft.com/office/drawing/2010/main">
        <mc:Choice Requires="a14">
          <p:sp>
            <p:nvSpPr>
              <p:cNvPr id="5" name="TextBox 4"/>
              <p:cNvSpPr txBox="1"/>
              <p:nvPr/>
            </p:nvSpPr>
            <p:spPr>
              <a:xfrm>
                <a:off x="1684421" y="4976738"/>
                <a:ext cx="4299284"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12</m:t>
                          </m:r>
                        </m:num>
                        <m:den>
                          <m:r>
                            <a:rPr lang="en-US" sz="2400" b="0" i="1" smtClean="0">
                              <a:latin typeface="Cambria Math" panose="02040503050406030204" pitchFamily="18" charset="0"/>
                            </a:rPr>
                            <m:t>50</m:t>
                          </m:r>
                        </m:den>
                      </m:f>
                      <m:r>
                        <a:rPr lang="en-US" sz="2400" b="0" i="1" smtClean="0">
                          <a:latin typeface="Cambria Math" panose="02040503050406030204" pitchFamily="18" charset="0"/>
                        </a:rPr>
                        <m:t> </m:t>
                      </m:r>
                      <m:r>
                        <a:rPr lang="en-US" sz="2400" b="0" i="1" smtClean="0">
                          <a:latin typeface="Cambria Math" panose="02040503050406030204" pitchFamily="18" charset="0"/>
                          <a:ea typeface="Cambria Math" panose="02040503050406030204" pitchFamily="18" charset="0"/>
                        </a:rPr>
                        <m:t>≠</m:t>
                      </m:r>
                      <m:f>
                        <m:fPr>
                          <m:ctrlPr>
                            <a:rPr lang="en-US" sz="2400" b="0" i="1" smtClean="0">
                              <a:latin typeface="Cambria Math" panose="02040503050406030204" pitchFamily="18" charset="0"/>
                              <a:ea typeface="Cambria Math" panose="02040503050406030204" pitchFamily="18" charset="0"/>
                            </a:rPr>
                          </m:ctrlPr>
                        </m:fPr>
                        <m:num>
                          <m:r>
                            <a:rPr lang="en-US" sz="2400" b="0" i="0" smtClean="0">
                              <a:latin typeface="Cambria Math" panose="02040503050406030204" pitchFamily="18" charset="0"/>
                              <a:ea typeface="Cambria Math" panose="02040503050406030204" pitchFamily="18" charset="0"/>
                            </a:rPr>
                            <m:t>12</m:t>
                          </m:r>
                        </m:num>
                        <m:den>
                          <m:r>
                            <a:rPr lang="en-US" sz="2400" b="0" i="0" smtClean="0">
                              <a:latin typeface="Cambria Math" panose="02040503050406030204" pitchFamily="18" charset="0"/>
                              <a:ea typeface="Cambria Math" panose="02040503050406030204" pitchFamily="18" charset="0"/>
                            </a:rPr>
                            <m:t>100</m:t>
                          </m:r>
                        </m:den>
                      </m:f>
                    </m:oMath>
                  </m:oMathPara>
                </a14:m>
                <a:endParaRPr lang="en-US" sz="2400" b="0" dirty="0">
                  <a:ea typeface="Cambria Math" panose="02040503050406030204" pitchFamily="18" charset="0"/>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1684421" y="4976738"/>
                <a:ext cx="4299284" cy="786177"/>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2833838" y="5840477"/>
                <a:ext cx="1463842"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12</m:t>
                          </m:r>
                        </m:num>
                        <m:den>
                          <m:r>
                            <a:rPr lang="en-US" sz="2400" b="0" i="1" smtClean="0">
                              <a:latin typeface="Cambria Math" panose="02040503050406030204" pitchFamily="18" charset="0"/>
                              <a:ea typeface="Cambria Math" panose="02040503050406030204" pitchFamily="18" charset="0"/>
                            </a:rPr>
                            <m:t>50</m:t>
                          </m:r>
                        </m:den>
                      </m:f>
                      <m:r>
                        <a:rPr lang="en-US" sz="2400" b="0" i="1" smtClean="0">
                          <a:latin typeface="Cambria Math" panose="02040503050406030204" pitchFamily="18" charset="0"/>
                          <a:ea typeface="Cambria Math" panose="02040503050406030204" pitchFamily="18" charset="0"/>
                        </a:rPr>
                        <m:t>=</m:t>
                      </m:r>
                    </m:oMath>
                  </m:oMathPara>
                </a14:m>
                <a:endParaRPr lang="en-US" sz="3200" b="0" dirty="0">
                  <a:latin typeface="Cambria Math" panose="02040503050406030204" pitchFamily="18" charset="0"/>
                  <a:ea typeface="Cambria Math" panose="02040503050406030204" pitchFamily="18" charset="0"/>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2833838" y="5840477"/>
                <a:ext cx="1463842" cy="786177"/>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99C65C39-25E4-46E9-9C22-07960580B5E8}"/>
                  </a:ext>
                </a:extLst>
              </p:cNvPr>
              <p:cNvSpPr txBox="1"/>
              <p:nvPr/>
            </p:nvSpPr>
            <p:spPr>
              <a:xfrm>
                <a:off x="3977640" y="5854677"/>
                <a:ext cx="1904465" cy="791820"/>
              </a:xfrm>
              <a:prstGeom prst="rect">
                <a:avLst/>
              </a:prstGeom>
              <a:noFill/>
            </p:spPr>
            <p:txBody>
              <a:bodyPr wrap="square">
                <a:spAutoFit/>
              </a:bodyPr>
              <a:lstStyle/>
              <a:p>
                <a14:m>
                  <m:oMath xmlns:m="http://schemas.openxmlformats.org/officeDocument/2006/math">
                    <m:f>
                      <m:fPr>
                        <m:ctrlPr>
                          <a:rPr lang="en-US" sz="3200" b="0" i="1" smtClean="0">
                            <a:latin typeface="Cambria Math" panose="02040503050406030204" pitchFamily="18" charset="0"/>
                            <a:ea typeface="Cambria Math" panose="02040503050406030204" pitchFamily="18" charset="0"/>
                          </a:rPr>
                        </m:ctrlPr>
                      </m:fPr>
                      <m:num>
                        <m:r>
                          <a:rPr lang="en-US" sz="3200" b="0" i="0" smtClean="0">
                            <a:latin typeface="Cambria Math" panose="02040503050406030204" pitchFamily="18" charset="0"/>
                            <a:ea typeface="Cambria Math" panose="02040503050406030204" pitchFamily="18" charset="0"/>
                          </a:rPr>
                          <m:t>24</m:t>
                        </m:r>
                      </m:num>
                      <m:den>
                        <m:r>
                          <a:rPr lang="en-US" sz="3200" b="0" i="0" smtClean="0">
                            <a:latin typeface="Cambria Math" panose="02040503050406030204" pitchFamily="18" charset="0"/>
                            <a:ea typeface="Cambria Math" panose="02040503050406030204" pitchFamily="18" charset="0"/>
                          </a:rPr>
                          <m:t>100</m:t>
                        </m:r>
                      </m:den>
                    </m:f>
                    <m:r>
                      <a:rPr lang="en-US" sz="3200" b="0" i="0" smtClean="0">
                        <a:latin typeface="Cambria Math" panose="02040503050406030204" pitchFamily="18" charset="0"/>
                        <a:ea typeface="Cambria Math" panose="02040503050406030204" pitchFamily="18" charset="0"/>
                      </a:rPr>
                      <m:t>= </m:t>
                    </m:r>
                  </m:oMath>
                </a14:m>
                <a:r>
                  <a:rPr lang="en-US" sz="2400" b="0" dirty="0">
                    <a:latin typeface="Cambria Math" panose="02040503050406030204" pitchFamily="18" charset="0"/>
                    <a:ea typeface="Cambria Math" panose="02040503050406030204" pitchFamily="18" charset="0"/>
                  </a:rPr>
                  <a:t>24% </a:t>
                </a:r>
                <a:endParaRPr lang="en-GB" dirty="0"/>
              </a:p>
            </p:txBody>
          </p:sp>
        </mc:Choice>
        <mc:Fallback xmlns="">
          <p:sp>
            <p:nvSpPr>
              <p:cNvPr id="9" name="TextBox 8">
                <a:extLst>
                  <a:ext uri="{FF2B5EF4-FFF2-40B4-BE49-F238E27FC236}">
                    <a16:creationId xmlns:a16="http://schemas.microsoft.com/office/drawing/2014/main" id="{99C65C39-25E4-46E9-9C22-07960580B5E8}"/>
                  </a:ext>
                </a:extLst>
              </p:cNvPr>
              <p:cNvSpPr txBox="1">
                <a:spLocks noRot="1" noChangeAspect="1" noMove="1" noResize="1" noEditPoints="1" noAdjustHandles="1" noChangeArrowheads="1" noChangeShapeType="1" noTextEdit="1"/>
              </p:cNvSpPr>
              <p:nvPr/>
            </p:nvSpPr>
            <p:spPr>
              <a:xfrm>
                <a:off x="3977640" y="5854677"/>
                <a:ext cx="1904465" cy="791820"/>
              </a:xfrm>
              <a:prstGeom prst="rect">
                <a:avLst/>
              </a:prstGeom>
              <a:blipFill>
                <a:blip r:embed="rId9"/>
                <a:stretch>
                  <a:fillRect r="-3526"/>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66871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3" name="Picture 2"/>
          <p:cNvPicPr>
            <a:picLocks noChangeAspect="1"/>
          </p:cNvPicPr>
          <p:nvPr/>
        </p:nvPicPr>
        <p:blipFill rotWithShape="1">
          <a:blip r:embed="rId4"/>
          <a:srcRect t="5698"/>
          <a:stretch/>
        </p:blipFill>
        <p:spPr>
          <a:xfrm>
            <a:off x="113995" y="1131570"/>
            <a:ext cx="5901793" cy="5692480"/>
          </a:xfrm>
          <a:prstGeom prst="rect">
            <a:avLst/>
          </a:prstGeom>
        </p:spPr>
      </p:pic>
      <p:sp>
        <p:nvSpPr>
          <p:cNvPr id="6" name="TextBox 5"/>
          <p:cNvSpPr txBox="1"/>
          <p:nvPr/>
        </p:nvSpPr>
        <p:spPr>
          <a:xfrm>
            <a:off x="6047876" y="1238957"/>
            <a:ext cx="2554703" cy="2962513"/>
          </a:xfrm>
          <a:prstGeom prst="wedgeRoundRectCallout">
            <a:avLst/>
          </a:prstGeom>
          <a:solidFill>
            <a:srgbClr val="82CBDD"/>
          </a:solidFill>
          <a:ln>
            <a:solidFill>
              <a:srgbClr val="3875A1"/>
            </a:solidFill>
          </a:ln>
        </p:spPr>
        <p:txBody>
          <a:bodyPr wrap="square" rtlCol="0">
            <a:spAutoFit/>
          </a:bodyPr>
          <a:lstStyle/>
          <a:p>
            <a:r>
              <a:rPr lang="en-GB" sz="2400" dirty="0">
                <a:latin typeface="Myriad Pro"/>
              </a:rPr>
              <a:t>To convert a percentage to a fraction, first convert it to a fraction with a denominator of 100.</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00367914-0AC9-4FC3-9E3A-377141D70F8D}"/>
                  </a:ext>
                </a:extLst>
              </p:cNvPr>
              <p:cNvSpPr txBox="1"/>
              <p:nvPr/>
            </p:nvSpPr>
            <p:spPr>
              <a:xfrm>
                <a:off x="433137" y="1828800"/>
                <a:ext cx="1283368" cy="612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3875A1"/>
                              </a:solidFill>
                              <a:latin typeface="Cambria Math" panose="02040503050406030204" pitchFamily="18" charset="0"/>
                            </a:rPr>
                          </m:ctrlPr>
                        </m:fPr>
                        <m:num>
                          <m:r>
                            <a:rPr lang="en-US" b="1" i="1" smtClean="0">
                              <a:solidFill>
                                <a:srgbClr val="3875A1"/>
                              </a:solidFill>
                              <a:latin typeface="Cambria Math" panose="02040503050406030204" pitchFamily="18" charset="0"/>
                            </a:rPr>
                            <m:t>��</m:t>
                          </m:r>
                        </m:num>
                        <m:den>
                          <m:r>
                            <a:rPr lang="en-US" b="1" i="1" smtClean="0">
                              <a:solidFill>
                                <a:srgbClr val="3875A1"/>
                              </a:solidFill>
                              <a:latin typeface="Cambria Math" panose="02040503050406030204" pitchFamily="18" charset="0"/>
                            </a:rPr>
                            <m:t>���</m:t>
                          </m:r>
                        </m:den>
                      </m:f>
                    </m:oMath>
                  </m:oMathPara>
                </a14:m>
                <a:endParaRPr lang="en-GB" b="1" dirty="0">
                  <a:solidFill>
                    <a:srgbClr val="3875A1"/>
                  </a:solidFill>
                  <a:latin typeface="Myriad Pro"/>
                </a:endParaRPr>
              </a:p>
            </p:txBody>
          </p:sp>
        </mc:Choice>
        <mc:Fallback xmlns="">
          <p:sp>
            <p:nvSpPr>
              <p:cNvPr id="5" name="TextBox 4">
                <a:extLst>
                  <a:ext uri="{FF2B5EF4-FFF2-40B4-BE49-F238E27FC236}">
                    <a16:creationId xmlns:a16="http://schemas.microsoft.com/office/drawing/2014/main" id="{00367914-0AC9-4FC3-9E3A-377141D70F8D}"/>
                  </a:ext>
                </a:extLst>
              </p:cNvPr>
              <p:cNvSpPr txBox="1">
                <a:spLocks noRot="1" noChangeAspect="1" noMove="1" noResize="1" noEditPoints="1" noAdjustHandles="1" noChangeArrowheads="1" noChangeShapeType="1" noTextEdit="1"/>
              </p:cNvSpPr>
              <p:nvPr/>
            </p:nvSpPr>
            <p:spPr>
              <a:xfrm>
                <a:off x="433137" y="1828800"/>
                <a:ext cx="1283368" cy="612732"/>
              </a:xfrm>
              <a:prstGeom prst="rect">
                <a:avLst/>
              </a:prstGeom>
              <a:blipFill>
                <a:blip r:embed="rId7"/>
                <a:stretch>
                  <a:fillRect/>
                </a:stretch>
              </a:blipFill>
            </p:spPr>
            <p:txBody>
              <a:bodyPr/>
              <a:lstStyle/>
              <a:p>
                <a:r>
                  <a:rPr lang="en-GB">
                    <a:noFill/>
                  </a:rPr>
                  <a:t> </a:t>
                </a:r>
              </a:p>
            </p:txBody>
          </p:sp>
        </mc:Fallback>
      </mc:AlternateContent>
      <p:sp>
        <p:nvSpPr>
          <p:cNvPr id="7" name="TextBox 6">
            <a:extLst>
              <a:ext uri="{FF2B5EF4-FFF2-40B4-BE49-F238E27FC236}">
                <a16:creationId xmlns:a16="http://schemas.microsoft.com/office/drawing/2014/main" id="{0B00B86C-A0A5-4E49-B1BE-D0E41F76A300}"/>
              </a:ext>
            </a:extLst>
          </p:cNvPr>
          <p:cNvSpPr txBox="1"/>
          <p:nvPr/>
        </p:nvSpPr>
        <p:spPr>
          <a:xfrm>
            <a:off x="2638923" y="1904333"/>
            <a:ext cx="818149" cy="461665"/>
          </a:xfrm>
          <a:prstGeom prst="rect">
            <a:avLst/>
          </a:prstGeom>
          <a:noFill/>
        </p:spPr>
        <p:txBody>
          <a:bodyPr wrap="square" rtlCol="0">
            <a:spAutoFit/>
          </a:bodyPr>
          <a:lstStyle/>
          <a:p>
            <a:r>
              <a:rPr lang="en-GB" sz="2400" b="1" dirty="0">
                <a:solidFill>
                  <a:srgbClr val="3875A1"/>
                </a:solidFill>
                <a:latin typeface="Myriad Pro"/>
              </a:rPr>
              <a:t>0.43</a:t>
            </a:r>
          </a:p>
        </p:txBody>
      </p:sp>
      <p:sp>
        <p:nvSpPr>
          <p:cNvPr id="4" name="TextBox 3">
            <a:extLst>
              <a:ext uri="{FF2B5EF4-FFF2-40B4-BE49-F238E27FC236}">
                <a16:creationId xmlns:a16="http://schemas.microsoft.com/office/drawing/2014/main" id="{94599CB0-5E4B-4199-A753-6EA008E67DB7}"/>
              </a:ext>
            </a:extLst>
          </p:cNvPr>
          <p:cNvSpPr txBox="1"/>
          <p:nvPr/>
        </p:nvSpPr>
        <p:spPr>
          <a:xfrm>
            <a:off x="80207" y="727384"/>
            <a:ext cx="8088433" cy="461665"/>
          </a:xfrm>
          <a:prstGeom prst="rect">
            <a:avLst/>
          </a:prstGeom>
          <a:noFill/>
        </p:spPr>
        <p:txBody>
          <a:bodyPr wrap="square" rtlCol="0">
            <a:spAutoFit/>
          </a:bodyPr>
          <a:lstStyle/>
          <a:p>
            <a:r>
              <a:rPr lang="en-GB" sz="2400" dirty="0">
                <a:latin typeface="Myriad Pro" panose="020B0503030403020204"/>
              </a:rPr>
              <a:t>Complete the missing information in the table.</a:t>
            </a:r>
          </a:p>
        </p:txBody>
      </p:sp>
    </p:spTree>
    <p:custDataLst>
      <p:tags r:id="rId1"/>
    </p:custDataLst>
    <p:extLst>
      <p:ext uri="{BB962C8B-B14F-4D97-AF65-F5344CB8AC3E}">
        <p14:creationId xmlns:p14="http://schemas.microsoft.com/office/powerpoint/2010/main" val="3505615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3" name="Picture 2"/>
          <p:cNvPicPr>
            <a:picLocks noChangeAspect="1"/>
          </p:cNvPicPr>
          <p:nvPr/>
        </p:nvPicPr>
        <p:blipFill rotWithShape="1">
          <a:blip r:embed="rId4"/>
          <a:srcRect t="6140"/>
          <a:stretch/>
        </p:blipFill>
        <p:spPr>
          <a:xfrm>
            <a:off x="113995" y="1158240"/>
            <a:ext cx="5901793" cy="5665810"/>
          </a:xfrm>
          <a:prstGeom prst="rect">
            <a:avLst/>
          </a:prstGeom>
        </p:spPr>
      </p:pic>
      <mc:AlternateContent xmlns:mc="http://schemas.openxmlformats.org/markup-compatibility/2006" xmlns:a14="http://schemas.microsoft.com/office/drawing/2010/main">
        <mc:Choice Requires="a14">
          <p:sp>
            <p:nvSpPr>
              <p:cNvPr id="4" name="TextBox 3"/>
              <p:cNvSpPr txBox="1"/>
              <p:nvPr/>
            </p:nvSpPr>
            <p:spPr>
              <a:xfrm>
                <a:off x="433137" y="1828800"/>
                <a:ext cx="1283368" cy="612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3875A1"/>
                              </a:solidFill>
                              <a:latin typeface="Cambria Math" panose="02040503050406030204" pitchFamily="18" charset="0"/>
                            </a:rPr>
                          </m:ctrlPr>
                        </m:fPr>
                        <m:num>
                          <m:r>
                            <a:rPr lang="en-US" b="1" i="1" smtClean="0">
                              <a:solidFill>
                                <a:srgbClr val="3875A1"/>
                              </a:solidFill>
                              <a:latin typeface="Cambria Math" panose="02040503050406030204" pitchFamily="18" charset="0"/>
                            </a:rPr>
                            <m:t>��</m:t>
                          </m:r>
                        </m:num>
                        <m:den>
                          <m:r>
                            <a:rPr lang="en-US" b="1" i="1" smtClean="0">
                              <a:solidFill>
                                <a:srgbClr val="3875A1"/>
                              </a:solidFill>
                              <a:latin typeface="Cambria Math" panose="02040503050406030204" pitchFamily="18" charset="0"/>
                            </a:rPr>
                            <m:t>���</m:t>
                          </m:r>
                        </m:den>
                      </m:f>
                    </m:oMath>
                  </m:oMathPara>
                </a14:m>
                <a:endParaRPr lang="en-GB" b="1" dirty="0">
                  <a:solidFill>
                    <a:srgbClr val="3875A1"/>
                  </a:solidFill>
                  <a:latin typeface="Myriad Pro"/>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433137" y="1828800"/>
                <a:ext cx="1283368" cy="612732"/>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433137" y="2415563"/>
                <a:ext cx="1283368" cy="612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3875A1"/>
                              </a:solidFill>
                              <a:latin typeface="Cambria Math" panose="02040503050406030204" pitchFamily="18" charset="0"/>
                            </a:rPr>
                          </m:ctrlPr>
                        </m:fPr>
                        <m:num>
                          <m:r>
                            <a:rPr lang="en-US" b="1" i="1" smtClean="0">
                              <a:solidFill>
                                <a:srgbClr val="3875A1"/>
                              </a:solidFill>
                              <a:latin typeface="Cambria Math" panose="02040503050406030204" pitchFamily="18" charset="0"/>
                            </a:rPr>
                            <m:t>��</m:t>
                          </m:r>
                        </m:num>
                        <m:den>
                          <m:r>
                            <a:rPr lang="en-US" b="1" i="1" smtClean="0">
                              <a:solidFill>
                                <a:srgbClr val="3875A1"/>
                              </a:solidFill>
                              <a:latin typeface="Cambria Math" panose="02040503050406030204" pitchFamily="18" charset="0"/>
                            </a:rPr>
                            <m:t>���</m:t>
                          </m:r>
                        </m:den>
                      </m:f>
                    </m:oMath>
                  </m:oMathPara>
                </a14:m>
                <a:endParaRPr lang="en-GB" b="1" dirty="0">
                  <a:solidFill>
                    <a:srgbClr val="3875A1"/>
                  </a:solidFill>
                  <a:latin typeface="Myriad Pro"/>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433137" y="2415563"/>
                <a:ext cx="1283368" cy="612732"/>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433137" y="3677419"/>
                <a:ext cx="1283368" cy="61831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3875A1"/>
                              </a:solidFill>
                              <a:latin typeface="Cambria Math" panose="02040503050406030204" pitchFamily="18" charset="0"/>
                            </a:rPr>
                          </m:ctrlPr>
                        </m:fPr>
                        <m:num>
                          <m:r>
                            <a:rPr lang="en-US" b="1" i="1" smtClean="0">
                              <a:solidFill>
                                <a:srgbClr val="3875A1"/>
                              </a:solidFill>
                              <a:latin typeface="Cambria Math" panose="02040503050406030204" pitchFamily="18" charset="0"/>
                            </a:rPr>
                            <m:t>��</m:t>
                          </m:r>
                        </m:num>
                        <m:den>
                          <m:r>
                            <a:rPr lang="en-US" b="1" i="1" smtClean="0">
                              <a:solidFill>
                                <a:srgbClr val="3875A1"/>
                              </a:solidFill>
                              <a:latin typeface="Cambria Math" panose="02040503050406030204" pitchFamily="18" charset="0"/>
                            </a:rPr>
                            <m:t>���</m:t>
                          </m:r>
                        </m:den>
                      </m:f>
                      <m:r>
                        <a:rPr lang="en-US" b="1" i="1" smtClean="0">
                          <a:solidFill>
                            <a:srgbClr val="3875A1"/>
                          </a:solidFill>
                          <a:latin typeface="Cambria Math" panose="02040503050406030204" pitchFamily="18" charset="0"/>
                        </a:rPr>
                        <m:t> =</m:t>
                      </m:r>
                      <m:f>
                        <m:fPr>
                          <m:ctrlPr>
                            <a:rPr lang="en-US" b="1" i="1" smtClean="0">
                              <a:solidFill>
                                <a:srgbClr val="3875A1"/>
                              </a:solidFill>
                              <a:latin typeface="Cambria Math" panose="02040503050406030204" pitchFamily="18" charset="0"/>
                            </a:rPr>
                          </m:ctrlPr>
                        </m:fPr>
                        <m:num>
                          <m:r>
                            <a:rPr lang="en-US" b="1" i="1" smtClean="0">
                              <a:solidFill>
                                <a:srgbClr val="3875A1"/>
                              </a:solidFill>
                              <a:latin typeface="Cambria Math" panose="02040503050406030204" pitchFamily="18" charset="0"/>
                            </a:rPr>
                            <m:t>�</m:t>
                          </m:r>
                        </m:num>
                        <m:den>
                          <m:r>
                            <a:rPr lang="en-US" b="1" i="1" smtClean="0">
                              <a:solidFill>
                                <a:srgbClr val="3875A1"/>
                              </a:solidFill>
                              <a:latin typeface="Cambria Math" panose="02040503050406030204" pitchFamily="18" charset="0"/>
                            </a:rPr>
                            <m:t>�</m:t>
                          </m:r>
                        </m:den>
                      </m:f>
                    </m:oMath>
                  </m:oMathPara>
                </a14:m>
                <a:endParaRPr lang="en-GB" b="1" dirty="0">
                  <a:solidFill>
                    <a:srgbClr val="3875A1"/>
                  </a:solidFill>
                  <a:latin typeface="Myriad Pro"/>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433137" y="3677419"/>
                <a:ext cx="1283368" cy="618311"/>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449179" y="4313440"/>
                <a:ext cx="1283368" cy="612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3875A1"/>
                              </a:solidFill>
                              <a:latin typeface="Cambria Math" panose="02040503050406030204" pitchFamily="18" charset="0"/>
                            </a:rPr>
                          </m:ctrlPr>
                        </m:fPr>
                        <m:num>
                          <m:r>
                            <a:rPr lang="en-US" b="1" i="1" smtClean="0">
                              <a:solidFill>
                                <a:srgbClr val="3875A1"/>
                              </a:solidFill>
                              <a:latin typeface="Cambria Math" panose="02040503050406030204" pitchFamily="18" charset="0"/>
                            </a:rPr>
                            <m:t>�</m:t>
                          </m:r>
                        </m:num>
                        <m:den>
                          <m:r>
                            <a:rPr lang="en-US" b="1" i="1" smtClean="0">
                              <a:solidFill>
                                <a:srgbClr val="3875A1"/>
                              </a:solidFill>
                              <a:latin typeface="Cambria Math" panose="02040503050406030204" pitchFamily="18" charset="0"/>
                            </a:rPr>
                            <m:t>���</m:t>
                          </m:r>
                        </m:den>
                      </m:f>
                    </m:oMath>
                  </m:oMathPara>
                </a14:m>
                <a:endParaRPr lang="en-GB" b="1" dirty="0">
                  <a:solidFill>
                    <a:srgbClr val="3875A1"/>
                  </a:solidFill>
                  <a:latin typeface="Myriad Pro"/>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449179" y="4313440"/>
                <a:ext cx="1283368" cy="612732"/>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449179" y="5568745"/>
                <a:ext cx="1283368" cy="612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3875A1"/>
                              </a:solidFill>
                              <a:latin typeface="Cambria Math" panose="02040503050406030204" pitchFamily="18" charset="0"/>
                            </a:rPr>
                          </m:ctrlPr>
                        </m:fPr>
                        <m:num>
                          <m:r>
                            <a:rPr lang="en-US" b="1" i="1" smtClean="0">
                              <a:solidFill>
                                <a:srgbClr val="3875A1"/>
                              </a:solidFill>
                              <a:latin typeface="Cambria Math" panose="02040503050406030204" pitchFamily="18" charset="0"/>
                            </a:rPr>
                            <m:t>��</m:t>
                          </m:r>
                        </m:num>
                        <m:den>
                          <m:r>
                            <a:rPr lang="en-US" b="1" i="1" smtClean="0">
                              <a:solidFill>
                                <a:srgbClr val="3875A1"/>
                              </a:solidFill>
                              <a:latin typeface="Cambria Math" panose="02040503050406030204" pitchFamily="18" charset="0"/>
                            </a:rPr>
                            <m:t>���</m:t>
                          </m:r>
                        </m:den>
                      </m:f>
                    </m:oMath>
                  </m:oMathPara>
                </a14:m>
                <a:endParaRPr lang="en-GB" b="1" dirty="0">
                  <a:solidFill>
                    <a:srgbClr val="3875A1"/>
                  </a:solidFill>
                  <a:latin typeface="Myriad Pro"/>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449179" y="5568745"/>
                <a:ext cx="1283368" cy="612732"/>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449179" y="6181477"/>
                <a:ext cx="1283368" cy="63658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3875A1"/>
                              </a:solidFill>
                              <a:latin typeface="Cambria Math" panose="02040503050406030204" pitchFamily="18" charset="0"/>
                            </a:rPr>
                          </m:ctrlPr>
                        </m:fPr>
                        <m:num>
                          <m:r>
                            <a:rPr lang="en-US" b="1" i="1" smtClean="0">
                              <a:solidFill>
                                <a:srgbClr val="3875A1"/>
                              </a:solidFill>
                              <a:latin typeface="Cambria Math" panose="02040503050406030204" pitchFamily="18" charset="0"/>
                            </a:rPr>
                            <m:t>��</m:t>
                          </m:r>
                        </m:num>
                        <m:den>
                          <m:r>
                            <a:rPr lang="en-US" b="1" i="1" smtClean="0">
                              <a:solidFill>
                                <a:srgbClr val="3875A1"/>
                              </a:solidFill>
                              <a:latin typeface="Cambria Math" panose="02040503050406030204" pitchFamily="18" charset="0"/>
                            </a:rPr>
                            <m:t>���</m:t>
                          </m:r>
                        </m:den>
                      </m:f>
                      <m:r>
                        <a:rPr lang="en-US" b="1" i="1" smtClean="0">
                          <a:solidFill>
                            <a:srgbClr val="3875A1"/>
                          </a:solidFill>
                          <a:latin typeface="Cambria Math" panose="02040503050406030204" pitchFamily="18" charset="0"/>
                        </a:rPr>
                        <m:t> =</m:t>
                      </m:r>
                      <m:f>
                        <m:fPr>
                          <m:ctrlPr>
                            <a:rPr lang="en-US" b="1" i="1" smtClean="0">
                              <a:solidFill>
                                <a:srgbClr val="3875A1"/>
                              </a:solidFill>
                              <a:latin typeface="Cambria Math" panose="02040503050406030204" pitchFamily="18" charset="0"/>
                            </a:rPr>
                          </m:ctrlPr>
                        </m:fPr>
                        <m:num>
                          <m:r>
                            <a:rPr lang="en-US" b="1" i="1" smtClean="0">
                              <a:solidFill>
                                <a:srgbClr val="3875A1"/>
                              </a:solidFill>
                              <a:latin typeface="Cambria Math" panose="02040503050406030204" pitchFamily="18" charset="0"/>
                            </a:rPr>
                            <m:t>�</m:t>
                          </m:r>
                        </m:num>
                        <m:den>
                          <m:r>
                            <a:rPr lang="en-US" b="1" i="1" smtClean="0">
                              <a:solidFill>
                                <a:srgbClr val="3875A1"/>
                              </a:solidFill>
                              <a:latin typeface="Cambria Math" panose="02040503050406030204" pitchFamily="18" charset="0"/>
                            </a:rPr>
                            <m:t>�</m:t>
                          </m:r>
                        </m:den>
                      </m:f>
                    </m:oMath>
                  </m:oMathPara>
                </a14:m>
                <a:endParaRPr lang="en-GB" b="1" dirty="0">
                  <a:solidFill>
                    <a:srgbClr val="3875A1"/>
                  </a:solidFill>
                  <a:latin typeface="Myriad Pro"/>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449179" y="6181477"/>
                <a:ext cx="1283368" cy="636585"/>
              </a:xfrm>
              <a:prstGeom prst="rect">
                <a:avLst/>
              </a:prstGeom>
              <a:blipFill>
                <a:blip r:embed="rId12"/>
                <a:stretch>
                  <a:fillRect/>
                </a:stretch>
              </a:blipFill>
            </p:spPr>
            <p:txBody>
              <a:bodyPr/>
              <a:lstStyle/>
              <a:p>
                <a:r>
                  <a:rPr lang="en-GB">
                    <a:noFill/>
                  </a:rPr>
                  <a:t> </a:t>
                </a:r>
              </a:p>
            </p:txBody>
          </p:sp>
        </mc:Fallback>
      </mc:AlternateContent>
      <p:sp>
        <p:nvSpPr>
          <p:cNvPr id="10" name="TextBox 9"/>
          <p:cNvSpPr txBox="1"/>
          <p:nvPr/>
        </p:nvSpPr>
        <p:spPr>
          <a:xfrm>
            <a:off x="2638923" y="1904333"/>
            <a:ext cx="818149" cy="461665"/>
          </a:xfrm>
          <a:prstGeom prst="rect">
            <a:avLst/>
          </a:prstGeom>
          <a:noFill/>
        </p:spPr>
        <p:txBody>
          <a:bodyPr wrap="square" rtlCol="0">
            <a:spAutoFit/>
          </a:bodyPr>
          <a:lstStyle/>
          <a:p>
            <a:r>
              <a:rPr lang="en-GB" sz="2400" b="1" dirty="0">
                <a:solidFill>
                  <a:srgbClr val="3875A1"/>
                </a:solidFill>
                <a:latin typeface="Myriad Pro"/>
              </a:rPr>
              <a:t>0.43</a:t>
            </a:r>
          </a:p>
        </p:txBody>
      </p:sp>
      <mc:AlternateContent xmlns:mc="http://schemas.openxmlformats.org/markup-compatibility/2006" xmlns:a14="http://schemas.microsoft.com/office/drawing/2010/main">
        <mc:Choice Requires="a14">
          <p:sp>
            <p:nvSpPr>
              <p:cNvPr id="11" name="TextBox 10"/>
              <p:cNvSpPr txBox="1"/>
              <p:nvPr/>
            </p:nvSpPr>
            <p:spPr>
              <a:xfrm>
                <a:off x="896657" y="3084105"/>
                <a:ext cx="1283368" cy="6127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3875A1"/>
                              </a:solidFill>
                              <a:latin typeface="Cambria Math" panose="02040503050406030204" pitchFamily="18" charset="0"/>
                            </a:rPr>
                          </m:ctrlPr>
                        </m:fPr>
                        <m:num>
                          <m:r>
                            <a:rPr lang="en-US" b="1" i="1" smtClean="0">
                              <a:solidFill>
                                <a:srgbClr val="3875A1"/>
                              </a:solidFill>
                              <a:latin typeface="Cambria Math" panose="02040503050406030204" pitchFamily="18" charset="0"/>
                            </a:rPr>
                            <m:t>��</m:t>
                          </m:r>
                        </m:num>
                        <m:den>
                          <m:r>
                            <a:rPr lang="en-US" b="1" i="1" smtClean="0">
                              <a:solidFill>
                                <a:srgbClr val="3875A1"/>
                              </a:solidFill>
                              <a:latin typeface="Cambria Math" panose="02040503050406030204" pitchFamily="18" charset="0"/>
                            </a:rPr>
                            <m:t>���</m:t>
                          </m:r>
                        </m:den>
                      </m:f>
                    </m:oMath>
                  </m:oMathPara>
                </a14:m>
                <a:endParaRPr lang="en-GB" b="1" dirty="0">
                  <a:solidFill>
                    <a:srgbClr val="3875A1"/>
                  </a:solidFill>
                  <a:latin typeface="Myriad Pro"/>
                </a:endParaRPr>
              </a:p>
            </p:txBody>
          </p:sp>
        </mc:Choice>
        <mc:Fallback xmlns="">
          <p:sp>
            <p:nvSpPr>
              <p:cNvPr id="11" name="TextBox 10"/>
              <p:cNvSpPr txBox="1">
                <a:spLocks noRot="1" noChangeAspect="1" noMove="1" noResize="1" noEditPoints="1" noAdjustHandles="1" noChangeArrowheads="1" noChangeShapeType="1" noTextEdit="1"/>
              </p:cNvSpPr>
              <p:nvPr/>
            </p:nvSpPr>
            <p:spPr>
              <a:xfrm>
                <a:off x="896657" y="3084105"/>
                <a:ext cx="1283368" cy="612732"/>
              </a:xfrm>
              <a:prstGeom prst="rect">
                <a:avLst/>
              </a:prstGeom>
              <a:blipFill>
                <a:blip r:embed="rId13"/>
                <a:stretch>
                  <a:fillRect/>
                </a:stretch>
              </a:blipFill>
            </p:spPr>
            <p:txBody>
              <a:bodyPr/>
              <a:lstStyle/>
              <a:p>
                <a:r>
                  <a:rPr lang="en-GB">
                    <a:noFill/>
                  </a:rPr>
                  <a:t> </a:t>
                </a:r>
              </a:p>
            </p:txBody>
          </p:sp>
        </mc:Fallback>
      </mc:AlternateContent>
      <p:sp>
        <p:nvSpPr>
          <p:cNvPr id="12" name="TextBox 11"/>
          <p:cNvSpPr txBox="1"/>
          <p:nvPr/>
        </p:nvSpPr>
        <p:spPr>
          <a:xfrm>
            <a:off x="2553612" y="3153393"/>
            <a:ext cx="638767" cy="461665"/>
          </a:xfrm>
          <a:prstGeom prst="rect">
            <a:avLst/>
          </a:prstGeom>
          <a:noFill/>
        </p:spPr>
        <p:txBody>
          <a:bodyPr wrap="square" rtlCol="0">
            <a:spAutoFit/>
          </a:bodyPr>
          <a:lstStyle/>
          <a:p>
            <a:r>
              <a:rPr lang="en-GB" sz="2400" b="1" dirty="0">
                <a:solidFill>
                  <a:srgbClr val="3875A1"/>
                </a:solidFill>
                <a:latin typeface="Myriad Pro"/>
              </a:rPr>
              <a:t>0.2</a:t>
            </a:r>
          </a:p>
        </p:txBody>
      </p:sp>
      <p:sp>
        <p:nvSpPr>
          <p:cNvPr id="14" name="TextBox 13"/>
          <p:cNvSpPr txBox="1"/>
          <p:nvPr/>
        </p:nvSpPr>
        <p:spPr>
          <a:xfrm>
            <a:off x="3011661" y="3153393"/>
            <a:ext cx="638767" cy="461665"/>
          </a:xfrm>
          <a:prstGeom prst="rect">
            <a:avLst/>
          </a:prstGeom>
          <a:noFill/>
        </p:spPr>
        <p:txBody>
          <a:bodyPr wrap="square" rtlCol="0">
            <a:spAutoFit/>
          </a:bodyPr>
          <a:lstStyle/>
          <a:p>
            <a:r>
              <a:rPr lang="en-GB" sz="2400" b="1" dirty="0">
                <a:solidFill>
                  <a:srgbClr val="3875A1"/>
                </a:solidFill>
                <a:latin typeface="Myriad Pro"/>
              </a:rPr>
              <a:t>0</a:t>
            </a:r>
          </a:p>
        </p:txBody>
      </p:sp>
      <p:sp>
        <p:nvSpPr>
          <p:cNvPr id="15" name="TextBox 14"/>
          <p:cNvSpPr txBox="1"/>
          <p:nvPr/>
        </p:nvSpPr>
        <p:spPr>
          <a:xfrm>
            <a:off x="2553612" y="3739661"/>
            <a:ext cx="903460" cy="461665"/>
          </a:xfrm>
          <a:prstGeom prst="rect">
            <a:avLst/>
          </a:prstGeom>
          <a:noFill/>
        </p:spPr>
        <p:txBody>
          <a:bodyPr wrap="square" rtlCol="0">
            <a:spAutoFit/>
          </a:bodyPr>
          <a:lstStyle/>
          <a:p>
            <a:r>
              <a:rPr lang="en-GB" sz="2400" b="1" dirty="0">
                <a:solidFill>
                  <a:srgbClr val="3875A1"/>
                </a:solidFill>
                <a:latin typeface="Myriad Pro"/>
              </a:rPr>
              <a:t>0.75</a:t>
            </a:r>
          </a:p>
        </p:txBody>
      </p:sp>
      <p:sp>
        <p:nvSpPr>
          <p:cNvPr id="16" name="TextBox 15"/>
          <p:cNvSpPr txBox="1"/>
          <p:nvPr/>
        </p:nvSpPr>
        <p:spPr>
          <a:xfrm>
            <a:off x="2553612" y="4988721"/>
            <a:ext cx="903460" cy="461665"/>
          </a:xfrm>
          <a:prstGeom prst="rect">
            <a:avLst/>
          </a:prstGeom>
          <a:noFill/>
        </p:spPr>
        <p:txBody>
          <a:bodyPr wrap="square" rtlCol="0">
            <a:spAutoFit/>
          </a:bodyPr>
          <a:lstStyle/>
          <a:p>
            <a:r>
              <a:rPr lang="en-GB" sz="2400" b="1" dirty="0">
                <a:solidFill>
                  <a:srgbClr val="3875A1"/>
                </a:solidFill>
                <a:latin typeface="Myriad Pro"/>
              </a:rPr>
              <a:t>0.3</a:t>
            </a:r>
          </a:p>
        </p:txBody>
      </p:sp>
      <p:sp>
        <p:nvSpPr>
          <p:cNvPr id="17" name="TextBox 16"/>
          <p:cNvSpPr txBox="1"/>
          <p:nvPr/>
        </p:nvSpPr>
        <p:spPr>
          <a:xfrm>
            <a:off x="2596267" y="6176038"/>
            <a:ext cx="903460" cy="461665"/>
          </a:xfrm>
          <a:prstGeom prst="rect">
            <a:avLst/>
          </a:prstGeom>
          <a:noFill/>
        </p:spPr>
        <p:txBody>
          <a:bodyPr wrap="square" rtlCol="0">
            <a:spAutoFit/>
          </a:bodyPr>
          <a:lstStyle/>
          <a:p>
            <a:r>
              <a:rPr lang="en-GB" sz="2400" b="1" dirty="0">
                <a:solidFill>
                  <a:srgbClr val="3875A1"/>
                </a:solidFill>
                <a:latin typeface="Myriad Pro"/>
              </a:rPr>
              <a:t>0.8</a:t>
            </a:r>
          </a:p>
        </p:txBody>
      </p:sp>
      <p:sp>
        <p:nvSpPr>
          <p:cNvPr id="18" name="TextBox 17"/>
          <p:cNvSpPr txBox="1"/>
          <p:nvPr/>
        </p:nvSpPr>
        <p:spPr>
          <a:xfrm>
            <a:off x="4572001" y="2566630"/>
            <a:ext cx="903460" cy="461665"/>
          </a:xfrm>
          <a:prstGeom prst="rect">
            <a:avLst/>
          </a:prstGeom>
          <a:noFill/>
        </p:spPr>
        <p:txBody>
          <a:bodyPr wrap="square" rtlCol="0">
            <a:spAutoFit/>
          </a:bodyPr>
          <a:lstStyle/>
          <a:p>
            <a:r>
              <a:rPr lang="en-GB" sz="2400" b="1" dirty="0">
                <a:solidFill>
                  <a:srgbClr val="3875A1"/>
                </a:solidFill>
                <a:latin typeface="Myriad Pro"/>
              </a:rPr>
              <a:t>27%</a:t>
            </a:r>
          </a:p>
        </p:txBody>
      </p:sp>
      <p:sp>
        <p:nvSpPr>
          <p:cNvPr id="19" name="TextBox 18"/>
          <p:cNvSpPr txBox="1"/>
          <p:nvPr/>
        </p:nvSpPr>
        <p:spPr>
          <a:xfrm>
            <a:off x="4566287" y="3185911"/>
            <a:ext cx="903460" cy="461665"/>
          </a:xfrm>
          <a:prstGeom prst="rect">
            <a:avLst/>
          </a:prstGeom>
          <a:noFill/>
        </p:spPr>
        <p:txBody>
          <a:bodyPr wrap="square" rtlCol="0">
            <a:spAutoFit/>
          </a:bodyPr>
          <a:lstStyle/>
          <a:p>
            <a:r>
              <a:rPr lang="en-GB" sz="2400" b="1" dirty="0">
                <a:solidFill>
                  <a:srgbClr val="3875A1"/>
                </a:solidFill>
                <a:latin typeface="Myriad Pro"/>
              </a:rPr>
              <a:t>20%</a:t>
            </a:r>
          </a:p>
        </p:txBody>
      </p:sp>
      <p:sp>
        <p:nvSpPr>
          <p:cNvPr id="20" name="TextBox 19"/>
          <p:cNvSpPr txBox="1"/>
          <p:nvPr/>
        </p:nvSpPr>
        <p:spPr>
          <a:xfrm>
            <a:off x="4557655" y="4415094"/>
            <a:ext cx="903460" cy="461665"/>
          </a:xfrm>
          <a:prstGeom prst="rect">
            <a:avLst/>
          </a:prstGeom>
          <a:noFill/>
        </p:spPr>
        <p:txBody>
          <a:bodyPr wrap="square" rtlCol="0">
            <a:spAutoFit/>
          </a:bodyPr>
          <a:lstStyle/>
          <a:p>
            <a:r>
              <a:rPr lang="en-GB" sz="2400" b="1" dirty="0">
                <a:solidFill>
                  <a:srgbClr val="3875A1"/>
                </a:solidFill>
                <a:latin typeface="Myriad Pro"/>
              </a:rPr>
              <a:t>  9%</a:t>
            </a:r>
          </a:p>
        </p:txBody>
      </p:sp>
      <p:sp>
        <p:nvSpPr>
          <p:cNvPr id="21" name="TextBox 20"/>
          <p:cNvSpPr txBox="1"/>
          <p:nvPr/>
        </p:nvSpPr>
        <p:spPr>
          <a:xfrm>
            <a:off x="4557655" y="4988720"/>
            <a:ext cx="903460" cy="461665"/>
          </a:xfrm>
          <a:prstGeom prst="rect">
            <a:avLst/>
          </a:prstGeom>
          <a:noFill/>
        </p:spPr>
        <p:txBody>
          <a:bodyPr wrap="square" rtlCol="0">
            <a:spAutoFit/>
          </a:bodyPr>
          <a:lstStyle/>
          <a:p>
            <a:r>
              <a:rPr lang="en-GB" sz="2400" b="1" dirty="0">
                <a:solidFill>
                  <a:srgbClr val="3875A1"/>
                </a:solidFill>
                <a:latin typeface="Myriad Pro"/>
              </a:rPr>
              <a:t>30%</a:t>
            </a:r>
          </a:p>
        </p:txBody>
      </p:sp>
      <p:sp>
        <p:nvSpPr>
          <p:cNvPr id="22" name="TextBox 21"/>
          <p:cNvSpPr txBox="1"/>
          <p:nvPr/>
        </p:nvSpPr>
        <p:spPr>
          <a:xfrm>
            <a:off x="4557655" y="5644278"/>
            <a:ext cx="903460" cy="461665"/>
          </a:xfrm>
          <a:prstGeom prst="rect">
            <a:avLst/>
          </a:prstGeom>
          <a:noFill/>
        </p:spPr>
        <p:txBody>
          <a:bodyPr wrap="square" rtlCol="0">
            <a:spAutoFit/>
          </a:bodyPr>
          <a:lstStyle/>
          <a:p>
            <a:r>
              <a:rPr lang="en-GB" sz="2400" b="1" dirty="0">
                <a:solidFill>
                  <a:srgbClr val="3875A1"/>
                </a:solidFill>
                <a:latin typeface="Myriad Pro"/>
              </a:rPr>
              <a:t>61%</a:t>
            </a:r>
          </a:p>
        </p:txBody>
      </p:sp>
      <p:sp>
        <p:nvSpPr>
          <p:cNvPr id="23" name="TextBox 22"/>
          <p:cNvSpPr txBox="1"/>
          <p:nvPr/>
        </p:nvSpPr>
        <p:spPr>
          <a:xfrm>
            <a:off x="6047876" y="1238957"/>
            <a:ext cx="2554703" cy="2962513"/>
          </a:xfrm>
          <a:prstGeom prst="wedgeRoundRectCallout">
            <a:avLst/>
          </a:prstGeom>
          <a:solidFill>
            <a:srgbClr val="82CBDD"/>
          </a:solidFill>
          <a:ln>
            <a:solidFill>
              <a:srgbClr val="3875A1"/>
            </a:solidFill>
          </a:ln>
        </p:spPr>
        <p:txBody>
          <a:bodyPr wrap="square" rtlCol="0">
            <a:spAutoFit/>
          </a:bodyPr>
          <a:lstStyle/>
          <a:p>
            <a:r>
              <a:rPr lang="en-GB" sz="2400" dirty="0">
                <a:latin typeface="Myriad Pro"/>
              </a:rPr>
              <a:t>To convert a percentage to a fraction, first convert it to a fraction with a denominator of 100.</a:t>
            </a:r>
          </a:p>
        </p:txBody>
      </p:sp>
      <p:sp>
        <p:nvSpPr>
          <p:cNvPr id="24" name="TextBox 23">
            <a:extLst>
              <a:ext uri="{FF2B5EF4-FFF2-40B4-BE49-F238E27FC236}">
                <a16:creationId xmlns:a16="http://schemas.microsoft.com/office/drawing/2014/main" id="{82A00E96-B764-43D5-83A9-ACCB7B3416EF}"/>
              </a:ext>
            </a:extLst>
          </p:cNvPr>
          <p:cNvSpPr txBox="1"/>
          <p:nvPr/>
        </p:nvSpPr>
        <p:spPr>
          <a:xfrm>
            <a:off x="80207" y="727384"/>
            <a:ext cx="8088433" cy="461665"/>
          </a:xfrm>
          <a:prstGeom prst="rect">
            <a:avLst/>
          </a:prstGeom>
          <a:noFill/>
        </p:spPr>
        <p:txBody>
          <a:bodyPr wrap="square" rtlCol="0">
            <a:spAutoFit/>
          </a:bodyPr>
          <a:lstStyle/>
          <a:p>
            <a:r>
              <a:rPr lang="en-GB" sz="2400" dirty="0">
                <a:latin typeface="Myriad Pro" panose="020B0503030403020204"/>
              </a:rPr>
              <a:t>Complete the missing information in the table.</a:t>
            </a:r>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8A3CC795-46CB-492E-95E6-FB1144CEE2BF}"/>
                  </a:ext>
                </a:extLst>
              </p:cNvPr>
              <p:cNvSpPr txBox="1"/>
              <p:nvPr/>
            </p:nvSpPr>
            <p:spPr>
              <a:xfrm>
                <a:off x="1334564" y="4889204"/>
                <a:ext cx="845461" cy="625812"/>
              </a:xfrm>
              <a:prstGeom prst="rect">
                <a:avLst/>
              </a:prstGeom>
              <a:noFill/>
            </p:spPr>
            <p:txBody>
              <a:bodyPr wrap="square" rtlCol="0">
                <a:spAutoFit/>
              </a:bodyPr>
              <a:lstStyle/>
              <a:p>
                <a:r>
                  <a:rPr lang="en-GB" sz="2400" b="1" dirty="0">
                    <a:solidFill>
                      <a:srgbClr val="3875A1"/>
                    </a:solidFill>
                  </a:rPr>
                  <a:t>= </a:t>
                </a:r>
                <a14:m>
                  <m:oMath xmlns:m="http://schemas.openxmlformats.org/officeDocument/2006/math">
                    <m:f>
                      <m:fPr>
                        <m:ctrlPr>
                          <a:rPr lang="en-GB" sz="2400" b="1" i="1" smtClean="0">
                            <a:solidFill>
                              <a:srgbClr val="3875A1"/>
                            </a:solidFill>
                            <a:latin typeface="Cambria Math" panose="02040503050406030204" pitchFamily="18" charset="0"/>
                          </a:rPr>
                        </m:ctrlPr>
                      </m:fPr>
                      <m:num>
                        <m:r>
                          <a:rPr lang="en-GB" sz="2400" b="1" i="1" smtClean="0">
                            <a:solidFill>
                              <a:srgbClr val="3875A1"/>
                            </a:solidFill>
                            <a:latin typeface="Cambria Math" panose="02040503050406030204" pitchFamily="18" charset="0"/>
                          </a:rPr>
                          <m:t>�</m:t>
                        </m:r>
                      </m:num>
                      <m:den>
                        <m:r>
                          <a:rPr lang="en-GB" sz="2400" b="1" i="1" smtClean="0">
                            <a:solidFill>
                              <a:srgbClr val="3875A1"/>
                            </a:solidFill>
                            <a:latin typeface="Cambria Math" panose="02040503050406030204" pitchFamily="18" charset="0"/>
                          </a:rPr>
                          <m:t>��</m:t>
                        </m:r>
                      </m:den>
                    </m:f>
                  </m:oMath>
                </a14:m>
                <a:endParaRPr lang="en-GB" sz="2400" b="1" dirty="0"/>
              </a:p>
            </p:txBody>
          </p:sp>
        </mc:Choice>
        <mc:Fallback xmlns="">
          <p:sp>
            <p:nvSpPr>
              <p:cNvPr id="28" name="TextBox 27">
                <a:extLst>
                  <a:ext uri="{FF2B5EF4-FFF2-40B4-BE49-F238E27FC236}">
                    <a16:creationId xmlns:a16="http://schemas.microsoft.com/office/drawing/2014/main" id="{8A3CC795-46CB-492E-95E6-FB1144CEE2BF}"/>
                  </a:ext>
                </a:extLst>
              </p:cNvPr>
              <p:cNvSpPr txBox="1">
                <a:spLocks noRot="1" noChangeAspect="1" noMove="1" noResize="1" noEditPoints="1" noAdjustHandles="1" noChangeArrowheads="1" noChangeShapeType="1" noTextEdit="1"/>
              </p:cNvSpPr>
              <p:nvPr/>
            </p:nvSpPr>
            <p:spPr>
              <a:xfrm>
                <a:off x="1334564" y="4889204"/>
                <a:ext cx="845461" cy="625812"/>
              </a:xfrm>
              <a:prstGeom prst="rect">
                <a:avLst/>
              </a:prstGeom>
              <a:blipFill>
                <a:blip r:embed="rId15"/>
                <a:stretch>
                  <a:fillRect l="-11511" b="-8738"/>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118264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1" grpId="0"/>
      <p:bldP spid="12" grpId="0"/>
      <p:bldP spid="14" grpId="0"/>
      <p:bldP spid="14" grpId="1"/>
      <p:bldP spid="15" grpId="0"/>
      <p:bldP spid="16" grpId="0"/>
      <p:bldP spid="17" grpId="0"/>
      <p:bldP spid="18" grpId="0"/>
      <p:bldP spid="19" grpId="0"/>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9" name="TextBox 8"/>
          <p:cNvSpPr txBox="1"/>
          <p:nvPr/>
        </p:nvSpPr>
        <p:spPr>
          <a:xfrm>
            <a:off x="2482240" y="4851794"/>
            <a:ext cx="3930315" cy="1736646"/>
          </a:xfrm>
          <a:prstGeom prst="wedgeRoundRectCallout">
            <a:avLst>
              <a:gd name="adj1" fmla="val 58759"/>
              <a:gd name="adj2" fmla="val 61576"/>
              <a:gd name="adj3" fmla="val 16667"/>
            </a:avLst>
          </a:prstGeom>
          <a:solidFill>
            <a:srgbClr val="82CBDD"/>
          </a:solidFill>
          <a:ln>
            <a:solidFill>
              <a:srgbClr val="3875A1"/>
            </a:solidFill>
          </a:ln>
        </p:spPr>
        <p:txBody>
          <a:bodyPr wrap="square" rtlCol="0">
            <a:spAutoFit/>
          </a:bodyPr>
          <a:lstStyle/>
          <a:p>
            <a:r>
              <a:rPr lang="en-GB" sz="2400" dirty="0">
                <a:latin typeface="Myriad Pro"/>
              </a:rPr>
              <a:t>To convert a percentage to a fraction, first convert it to a fraction with a denominator of 100.</a:t>
            </a:r>
          </a:p>
        </p:txBody>
      </p:sp>
      <p:sp>
        <p:nvSpPr>
          <p:cNvPr id="6" name="TextBox 5"/>
          <p:cNvSpPr txBox="1"/>
          <p:nvPr/>
        </p:nvSpPr>
        <p:spPr>
          <a:xfrm>
            <a:off x="271608" y="676565"/>
            <a:ext cx="9031705" cy="1200329"/>
          </a:xfrm>
          <a:prstGeom prst="rect">
            <a:avLst/>
          </a:prstGeom>
          <a:noFill/>
        </p:spPr>
        <p:txBody>
          <a:bodyPr wrap="square" rtlCol="0">
            <a:spAutoFit/>
          </a:bodyPr>
          <a:lstStyle/>
          <a:p>
            <a:r>
              <a:rPr lang="en-GB" sz="2400" dirty="0">
                <a:latin typeface="Myriad Pro" panose="020B0503030403020204"/>
              </a:rPr>
              <a:t>Convert these percentages to fractions in their simplest form:</a:t>
            </a:r>
          </a:p>
          <a:p>
            <a:pPr algn="ctr"/>
            <a:r>
              <a:rPr lang="en-GB" sz="2400" dirty="0">
                <a:latin typeface="Myriad Pro" panose="020B0503030403020204"/>
              </a:rPr>
              <a:t>1%      53%     50%      5%    68%</a:t>
            </a:r>
          </a:p>
          <a:p>
            <a:pPr algn="ctr"/>
            <a:endParaRPr lang="en-GB" sz="2400" dirty="0">
              <a:latin typeface="Myriad Pro" panose="020B0503030403020204"/>
            </a:endParaRPr>
          </a:p>
        </p:txBody>
      </p:sp>
    </p:spTree>
    <p:custDataLst>
      <p:tags r:id="rId1"/>
    </p:custDataLst>
    <p:extLst>
      <p:ext uri="{BB962C8B-B14F-4D97-AF65-F5344CB8AC3E}">
        <p14:creationId xmlns:p14="http://schemas.microsoft.com/office/powerpoint/2010/main" val="3470386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p:cNvSpPr txBox="1"/>
          <p:nvPr/>
        </p:nvSpPr>
        <p:spPr>
          <a:xfrm>
            <a:off x="454422" y="2240060"/>
            <a:ext cx="1652336" cy="461665"/>
          </a:xfrm>
          <a:prstGeom prst="rect">
            <a:avLst/>
          </a:prstGeom>
          <a:noFill/>
        </p:spPr>
        <p:txBody>
          <a:bodyPr wrap="square" rtlCol="0">
            <a:spAutoFit/>
          </a:bodyPr>
          <a:lstStyle/>
          <a:p>
            <a:r>
              <a:rPr lang="en-GB" sz="2400" dirty="0">
                <a:latin typeface="Myriad Pro"/>
              </a:rPr>
              <a:t>  1% =</a:t>
            </a:r>
            <a:endParaRPr lang="en-US" sz="2400" b="0" dirty="0">
              <a:latin typeface="Myriad Pro"/>
            </a:endParaRPr>
          </a:p>
        </p:txBody>
      </p:sp>
      <p:sp>
        <p:nvSpPr>
          <p:cNvPr id="6" name="TextBox 5"/>
          <p:cNvSpPr txBox="1"/>
          <p:nvPr/>
        </p:nvSpPr>
        <p:spPr>
          <a:xfrm>
            <a:off x="483614" y="3189002"/>
            <a:ext cx="1652336" cy="461665"/>
          </a:xfrm>
          <a:prstGeom prst="rect">
            <a:avLst/>
          </a:prstGeom>
          <a:noFill/>
        </p:spPr>
        <p:txBody>
          <a:bodyPr wrap="square" rtlCol="0">
            <a:spAutoFit/>
          </a:bodyPr>
          <a:lstStyle/>
          <a:p>
            <a:r>
              <a:rPr lang="en-GB" sz="2400" dirty="0">
                <a:latin typeface="Myriad Pro"/>
              </a:rPr>
              <a:t>53% =</a:t>
            </a:r>
            <a:endParaRPr lang="en-US" sz="2400" b="1" dirty="0">
              <a:latin typeface="Myriad Pro"/>
            </a:endParaRPr>
          </a:p>
        </p:txBody>
      </p:sp>
      <mc:AlternateContent xmlns:mc="http://schemas.openxmlformats.org/markup-compatibility/2006" xmlns:a14="http://schemas.microsoft.com/office/drawing/2010/main">
        <mc:Choice Requires="a14">
          <p:sp>
            <p:nvSpPr>
              <p:cNvPr id="7" name="TextBox 6"/>
              <p:cNvSpPr txBox="1"/>
              <p:nvPr/>
            </p:nvSpPr>
            <p:spPr>
              <a:xfrm>
                <a:off x="483614" y="4128197"/>
                <a:ext cx="1652336" cy="616964"/>
              </a:xfrm>
              <a:prstGeom prst="rect">
                <a:avLst/>
              </a:prstGeom>
              <a:noFill/>
            </p:spPr>
            <p:txBody>
              <a:bodyPr wrap="square" rtlCol="0">
                <a:spAutoFit/>
              </a:bodyPr>
              <a:lstStyle/>
              <a:p>
                <a:r>
                  <a:rPr lang="en-GB" sz="2400" dirty="0">
                    <a:latin typeface="Myriad Pro"/>
                  </a:rPr>
                  <a:t>50% = </a:t>
                </a:r>
                <a14:m>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50</m:t>
                        </m:r>
                      </m:num>
                      <m:den>
                        <m:r>
                          <a:rPr lang="en-US" sz="2400" b="0" i="1" smtClean="0">
                            <a:latin typeface="Cambria Math" panose="02040503050406030204" pitchFamily="18" charset="0"/>
                          </a:rPr>
                          <m:t>100</m:t>
                        </m:r>
                      </m:den>
                    </m:f>
                  </m:oMath>
                </a14:m>
                <a:endParaRPr lang="en-US" sz="2400" b="0" dirty="0">
                  <a:latin typeface="Myriad Pro"/>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483614" y="4128197"/>
                <a:ext cx="1652336" cy="616964"/>
              </a:xfrm>
              <a:prstGeom prst="rect">
                <a:avLst/>
              </a:prstGeom>
              <a:blipFill>
                <a:blip r:embed="rId6"/>
                <a:stretch>
                  <a:fillRect l="-5535" b="-990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2965256" y="2153732"/>
                <a:ext cx="1652336" cy="622222"/>
              </a:xfrm>
              <a:prstGeom prst="rect">
                <a:avLst/>
              </a:prstGeom>
              <a:noFill/>
            </p:spPr>
            <p:txBody>
              <a:bodyPr wrap="square" rtlCol="0">
                <a:spAutoFit/>
              </a:bodyPr>
              <a:lstStyle/>
              <a:p>
                <a:r>
                  <a:rPr lang="en-GB" sz="2400" dirty="0">
                    <a:latin typeface="Myriad Pro"/>
                  </a:rPr>
                  <a:t> 5% = </a:t>
                </a:r>
                <a14:m>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5</m:t>
                        </m:r>
                      </m:num>
                      <m:den>
                        <m:r>
                          <a:rPr lang="en-US" sz="2400" b="0" i="1" smtClean="0">
                            <a:latin typeface="Cambria Math" panose="02040503050406030204" pitchFamily="18" charset="0"/>
                          </a:rPr>
                          <m:t>100</m:t>
                        </m:r>
                      </m:den>
                    </m:f>
                  </m:oMath>
                </a14:m>
                <a:endParaRPr lang="en-US" sz="2400" b="0" dirty="0">
                  <a:latin typeface="Myriad Pro"/>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2965256" y="2153732"/>
                <a:ext cx="1652336" cy="622222"/>
              </a:xfrm>
              <a:prstGeom prst="rect">
                <a:avLst/>
              </a:prstGeom>
              <a:blipFill>
                <a:blip r:embed="rId7"/>
                <a:stretch>
                  <a:fillRect l="-369" b="-882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6147416" y="2088876"/>
                <a:ext cx="1652336" cy="616964"/>
              </a:xfrm>
              <a:prstGeom prst="rect">
                <a:avLst/>
              </a:prstGeom>
              <a:noFill/>
            </p:spPr>
            <p:txBody>
              <a:bodyPr wrap="square" rtlCol="0">
                <a:spAutoFit/>
              </a:bodyPr>
              <a:lstStyle/>
              <a:p>
                <a:r>
                  <a:rPr lang="en-GB" sz="2400" dirty="0">
                    <a:latin typeface="Myriad Pro"/>
                  </a:rPr>
                  <a:t>68% = </a:t>
                </a:r>
                <a14:m>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68</m:t>
                        </m:r>
                      </m:num>
                      <m:den>
                        <m:r>
                          <a:rPr lang="en-US" sz="2400" b="0" i="1" smtClean="0">
                            <a:latin typeface="Cambria Math" panose="02040503050406030204" pitchFamily="18" charset="0"/>
                          </a:rPr>
                          <m:t>100</m:t>
                        </m:r>
                      </m:den>
                    </m:f>
                  </m:oMath>
                </a14:m>
                <a:endParaRPr lang="en-US" sz="2400" b="0" dirty="0">
                  <a:latin typeface="Myriad Pro"/>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6147416" y="2088876"/>
                <a:ext cx="1652336" cy="616964"/>
              </a:xfrm>
              <a:prstGeom prst="rect">
                <a:avLst/>
              </a:prstGeom>
              <a:blipFill>
                <a:blip r:embed="rId8"/>
                <a:stretch>
                  <a:fillRect l="-5535" b="-891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1839171" y="4128197"/>
                <a:ext cx="1652336" cy="624082"/>
              </a:xfrm>
              <a:prstGeom prst="rect">
                <a:avLst/>
              </a:prstGeom>
              <a:noFill/>
            </p:spPr>
            <p:txBody>
              <a:bodyPr wrap="square" rtlCol="0">
                <a:spAutoFit/>
              </a:bodyPr>
              <a:lstStyle/>
              <a:p>
                <a:r>
                  <a:rPr lang="en-GB" sz="2400" dirty="0">
                    <a:latin typeface="Myriad Pro"/>
                  </a:rPr>
                  <a:t> = </a:t>
                </a:r>
                <a14:m>
                  <m:oMath xmlns:m="http://schemas.openxmlformats.org/officeDocument/2006/math">
                    <m:f>
                      <m:fPr>
                        <m:ctrlPr>
                          <a:rPr lang="en-US" sz="2400" b="1" i="1" smtClean="0">
                            <a:solidFill>
                              <a:srgbClr val="3875A1"/>
                            </a:solidFill>
                            <a:latin typeface="Cambria Math" panose="02040503050406030204" pitchFamily="18" charset="0"/>
                          </a:rPr>
                        </m:ctrlPr>
                      </m:fPr>
                      <m:num>
                        <m:r>
                          <a:rPr lang="en-US" sz="2400" b="1" i="1" smtClean="0">
                            <a:solidFill>
                              <a:srgbClr val="3875A1"/>
                            </a:solidFill>
                            <a:latin typeface="Cambria Math" panose="02040503050406030204" pitchFamily="18" charset="0"/>
                          </a:rPr>
                          <m:t>�</m:t>
                        </m:r>
                      </m:num>
                      <m:den>
                        <m:r>
                          <a:rPr lang="en-US" sz="2400" b="1" i="1" smtClean="0">
                            <a:solidFill>
                              <a:srgbClr val="3875A1"/>
                            </a:solidFill>
                            <a:latin typeface="Cambria Math" panose="02040503050406030204" pitchFamily="18" charset="0"/>
                          </a:rPr>
                          <m:t>�</m:t>
                        </m:r>
                      </m:den>
                    </m:f>
                  </m:oMath>
                </a14:m>
                <a:endParaRPr lang="en-US" sz="2400" b="1" i="1" dirty="0">
                  <a:solidFill>
                    <a:srgbClr val="3875A1"/>
                  </a:solidFill>
                  <a:latin typeface="Myriad Pro"/>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1839171" y="4128197"/>
                <a:ext cx="1652336" cy="624082"/>
              </a:xfrm>
              <a:prstGeom prst="rect">
                <a:avLst/>
              </a:prstGeom>
              <a:blipFill>
                <a:blip r:embed="rId9"/>
                <a:stretch>
                  <a:fillRect l="-738" b="-7767"/>
                </a:stretch>
              </a:blipFill>
            </p:spPr>
            <p:txBody>
              <a:bodyPr/>
              <a:lstStyle/>
              <a:p>
                <a:r>
                  <a:rPr lang="en-GB">
                    <a:noFill/>
                  </a:rPr>
                  <a:t> </a:t>
                </a:r>
              </a:p>
            </p:txBody>
          </p:sp>
        </mc:Fallback>
      </mc:AlternateContent>
      <p:pic>
        <p:nvPicPr>
          <p:cNvPr id="18" name="Picture 17">
            <a:extLst>
              <a:ext uri="{FF2B5EF4-FFF2-40B4-BE49-F238E27FC236}">
                <a16:creationId xmlns:a16="http://schemas.microsoft.com/office/drawing/2014/main" id="{B017F253-F246-4F1C-BE5F-A60ADEC40B77}"/>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4028699" y="2748166"/>
            <a:ext cx="1299482" cy="360948"/>
          </a:xfrm>
          <a:prstGeom prst="rect">
            <a:avLst/>
          </a:prstGeom>
        </p:spPr>
      </p:pic>
      <p:pic>
        <p:nvPicPr>
          <p:cNvPr id="27" name="Picture 26">
            <a:extLst>
              <a:ext uri="{FF2B5EF4-FFF2-40B4-BE49-F238E27FC236}">
                <a16:creationId xmlns:a16="http://schemas.microsoft.com/office/drawing/2014/main" id="{B017F253-F246-4F1C-BE5F-A60ADEC40B77}"/>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7282551" y="2682864"/>
            <a:ext cx="1299482" cy="360948"/>
          </a:xfrm>
          <a:prstGeom prst="rect">
            <a:avLst/>
          </a:prstGeom>
        </p:spPr>
      </p:pic>
      <mc:AlternateContent xmlns:mc="http://schemas.openxmlformats.org/markup-compatibility/2006" xmlns:a14="http://schemas.microsoft.com/office/drawing/2010/main">
        <mc:Choice Requires="a14">
          <p:sp>
            <p:nvSpPr>
              <p:cNvPr id="28" name="TextBox 27"/>
              <p:cNvSpPr txBox="1"/>
              <p:nvPr/>
            </p:nvSpPr>
            <p:spPr>
              <a:xfrm>
                <a:off x="4576507" y="2139196"/>
                <a:ext cx="954258" cy="624082"/>
              </a:xfrm>
              <a:prstGeom prst="rect">
                <a:avLst/>
              </a:prstGeom>
              <a:noFill/>
            </p:spPr>
            <p:txBody>
              <a:bodyPr wrap="square" rtlCol="0">
                <a:spAutoFit/>
              </a:bodyPr>
              <a:lstStyle/>
              <a:p>
                <a:r>
                  <a:rPr lang="en-GB" sz="2400" dirty="0">
                    <a:latin typeface="Myriad Pro"/>
                  </a:rPr>
                  <a:t> = </a:t>
                </a:r>
                <a14:m>
                  <m:oMath xmlns:m="http://schemas.openxmlformats.org/officeDocument/2006/math">
                    <m:f>
                      <m:fPr>
                        <m:ctrlPr>
                          <a:rPr lang="en-US" sz="2400" b="1" i="1" smtClean="0">
                            <a:solidFill>
                              <a:srgbClr val="3875A1"/>
                            </a:solidFill>
                            <a:latin typeface="Cambria Math" panose="02040503050406030204" pitchFamily="18" charset="0"/>
                          </a:rPr>
                        </m:ctrlPr>
                      </m:fPr>
                      <m:num>
                        <m:r>
                          <a:rPr lang="en-US" sz="2400" b="1" i="1" smtClean="0">
                            <a:solidFill>
                              <a:srgbClr val="3875A1"/>
                            </a:solidFill>
                            <a:latin typeface="Cambria Math" panose="02040503050406030204" pitchFamily="18" charset="0"/>
                          </a:rPr>
                          <m:t>�</m:t>
                        </m:r>
                      </m:num>
                      <m:den>
                        <m:r>
                          <a:rPr lang="en-US" sz="2400" b="1" i="1" smtClean="0">
                            <a:solidFill>
                              <a:srgbClr val="3875A1"/>
                            </a:solidFill>
                            <a:latin typeface="Cambria Math" panose="02040503050406030204" pitchFamily="18" charset="0"/>
                          </a:rPr>
                          <m:t>��</m:t>
                        </m:r>
                      </m:den>
                    </m:f>
                  </m:oMath>
                </a14:m>
                <a:endParaRPr lang="en-US" sz="2400" b="1" i="1" dirty="0">
                  <a:solidFill>
                    <a:srgbClr val="3875A1"/>
                  </a:solidFill>
                  <a:latin typeface="Myriad Pro"/>
                </a:endParaRPr>
              </a:p>
            </p:txBody>
          </p:sp>
        </mc:Choice>
        <mc:Fallback xmlns="">
          <p:sp>
            <p:nvSpPr>
              <p:cNvPr id="28" name="TextBox 27"/>
              <p:cNvSpPr txBox="1">
                <a:spLocks noRot="1" noChangeAspect="1" noMove="1" noResize="1" noEditPoints="1" noAdjustHandles="1" noChangeArrowheads="1" noChangeShapeType="1" noTextEdit="1"/>
              </p:cNvSpPr>
              <p:nvPr/>
            </p:nvSpPr>
            <p:spPr>
              <a:xfrm>
                <a:off x="4576507" y="2139196"/>
                <a:ext cx="954258" cy="624082"/>
              </a:xfrm>
              <a:prstGeom prst="rect">
                <a:avLst/>
              </a:prstGeom>
              <a:blipFill>
                <a:blip r:embed="rId11"/>
                <a:stretch>
                  <a:fillRect l="-1282" b="-882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9" name="TextBox 28"/>
              <p:cNvSpPr txBox="1"/>
              <p:nvPr/>
            </p:nvSpPr>
            <p:spPr>
              <a:xfrm>
                <a:off x="7750254" y="2074790"/>
                <a:ext cx="954258" cy="647357"/>
              </a:xfrm>
              <a:prstGeom prst="rect">
                <a:avLst/>
              </a:prstGeom>
              <a:noFill/>
            </p:spPr>
            <p:txBody>
              <a:bodyPr wrap="square" rtlCol="0">
                <a:spAutoFit/>
              </a:bodyPr>
              <a:lstStyle/>
              <a:p>
                <a:r>
                  <a:rPr lang="en-GB" sz="2400" dirty="0">
                    <a:latin typeface="Myriad Pro"/>
                  </a:rPr>
                  <a:t> = </a:t>
                </a:r>
                <a14:m>
                  <m:oMath xmlns:m="http://schemas.openxmlformats.org/officeDocument/2006/math">
                    <m:f>
                      <m:fPr>
                        <m:ctrlPr>
                          <a:rPr lang="en-US" sz="2400" b="1" i="1" smtClean="0">
                            <a:solidFill>
                              <a:srgbClr val="3875A1"/>
                            </a:solidFill>
                            <a:latin typeface="Cambria Math" panose="02040503050406030204" pitchFamily="18" charset="0"/>
                          </a:rPr>
                        </m:ctrlPr>
                      </m:fPr>
                      <m:num>
                        <m:r>
                          <a:rPr lang="en-US" sz="2400" b="1" i="1" smtClean="0">
                            <a:solidFill>
                              <a:srgbClr val="3875A1"/>
                            </a:solidFill>
                            <a:latin typeface="Cambria Math" panose="02040503050406030204" pitchFamily="18" charset="0"/>
                          </a:rPr>
                          <m:t>��</m:t>
                        </m:r>
                      </m:num>
                      <m:den>
                        <m:r>
                          <a:rPr lang="en-US" sz="2400" b="1" i="1" smtClean="0">
                            <a:solidFill>
                              <a:srgbClr val="3875A1"/>
                            </a:solidFill>
                            <a:latin typeface="Cambria Math" panose="02040503050406030204" pitchFamily="18" charset="0"/>
                          </a:rPr>
                          <m:t>��</m:t>
                        </m:r>
                      </m:den>
                    </m:f>
                  </m:oMath>
                </a14:m>
                <a:endParaRPr lang="en-US" sz="2400" b="1" i="1" dirty="0">
                  <a:solidFill>
                    <a:srgbClr val="3875A1"/>
                  </a:solidFill>
                  <a:latin typeface="Myriad Pro"/>
                </a:endParaRPr>
              </a:p>
            </p:txBody>
          </p:sp>
        </mc:Choice>
        <mc:Fallback xmlns="">
          <p:sp>
            <p:nvSpPr>
              <p:cNvPr id="29" name="TextBox 28"/>
              <p:cNvSpPr txBox="1">
                <a:spLocks noRot="1" noChangeAspect="1" noMove="1" noResize="1" noEditPoints="1" noAdjustHandles="1" noChangeArrowheads="1" noChangeShapeType="1" noTextEdit="1"/>
              </p:cNvSpPr>
              <p:nvPr/>
            </p:nvSpPr>
            <p:spPr>
              <a:xfrm>
                <a:off x="7750254" y="2074790"/>
                <a:ext cx="954258" cy="647357"/>
              </a:xfrm>
              <a:prstGeom prst="rect">
                <a:avLst/>
              </a:prstGeom>
              <a:blipFill>
                <a:blip r:embed="rId12"/>
                <a:stretch>
                  <a:fillRect l="-637" b="-3738"/>
                </a:stretch>
              </a:blipFill>
            </p:spPr>
            <p:txBody>
              <a:bodyPr/>
              <a:lstStyle/>
              <a:p>
                <a:r>
                  <a:rPr lang="en-GB">
                    <a:noFill/>
                  </a:rPr>
                  <a:t> </a:t>
                </a:r>
              </a:p>
            </p:txBody>
          </p:sp>
        </mc:Fallback>
      </mc:AlternateContent>
      <p:sp>
        <p:nvSpPr>
          <p:cNvPr id="32" name="TextBox 31"/>
          <p:cNvSpPr txBox="1"/>
          <p:nvPr/>
        </p:nvSpPr>
        <p:spPr>
          <a:xfrm>
            <a:off x="7608704" y="3031065"/>
            <a:ext cx="954259" cy="461665"/>
          </a:xfrm>
          <a:prstGeom prst="rect">
            <a:avLst/>
          </a:prstGeom>
          <a:noFill/>
        </p:spPr>
        <p:txBody>
          <a:bodyPr wrap="square" rtlCol="0">
            <a:spAutoFit/>
          </a:bodyPr>
          <a:lstStyle/>
          <a:p>
            <a:r>
              <a:rPr lang="en-GB" sz="2400" dirty="0">
                <a:solidFill>
                  <a:schemeClr val="tx2">
                    <a:lumMod val="60000"/>
                    <a:lumOff val="40000"/>
                  </a:schemeClr>
                </a:solidFill>
                <a:latin typeface="Myriad Pro" panose="020B0503030403020204"/>
              </a:rPr>
              <a:t>÷4</a:t>
            </a:r>
          </a:p>
        </p:txBody>
      </p:sp>
      <p:sp>
        <p:nvSpPr>
          <p:cNvPr id="33" name="TextBox 32"/>
          <p:cNvSpPr txBox="1"/>
          <p:nvPr/>
        </p:nvSpPr>
        <p:spPr>
          <a:xfrm>
            <a:off x="7609963" y="1345698"/>
            <a:ext cx="954259" cy="461665"/>
          </a:xfrm>
          <a:prstGeom prst="rect">
            <a:avLst/>
          </a:prstGeom>
          <a:noFill/>
        </p:spPr>
        <p:txBody>
          <a:bodyPr wrap="square" rtlCol="0">
            <a:spAutoFit/>
          </a:bodyPr>
          <a:lstStyle/>
          <a:p>
            <a:r>
              <a:rPr lang="en-GB" sz="2400" dirty="0">
                <a:solidFill>
                  <a:schemeClr val="tx2">
                    <a:lumMod val="60000"/>
                    <a:lumOff val="40000"/>
                  </a:schemeClr>
                </a:solidFill>
                <a:latin typeface="Myriad Pro" panose="020B0503030403020204"/>
              </a:rPr>
              <a:t>÷4</a:t>
            </a:r>
          </a:p>
        </p:txBody>
      </p:sp>
      <p:sp>
        <p:nvSpPr>
          <p:cNvPr id="34" name="TextBox 33"/>
          <p:cNvSpPr txBox="1"/>
          <p:nvPr/>
        </p:nvSpPr>
        <p:spPr>
          <a:xfrm>
            <a:off x="4368762" y="3106865"/>
            <a:ext cx="634772" cy="461665"/>
          </a:xfrm>
          <a:prstGeom prst="rect">
            <a:avLst/>
          </a:prstGeom>
          <a:noFill/>
        </p:spPr>
        <p:txBody>
          <a:bodyPr wrap="square" rtlCol="0">
            <a:spAutoFit/>
          </a:bodyPr>
          <a:lstStyle/>
          <a:p>
            <a:r>
              <a:rPr lang="en-GB" sz="2400" dirty="0">
                <a:solidFill>
                  <a:schemeClr val="tx2">
                    <a:lumMod val="60000"/>
                    <a:lumOff val="40000"/>
                  </a:schemeClr>
                </a:solidFill>
                <a:latin typeface="Myriad Pro" panose="020B0503030403020204"/>
              </a:rPr>
              <a:t>÷5</a:t>
            </a:r>
          </a:p>
        </p:txBody>
      </p:sp>
      <p:sp>
        <p:nvSpPr>
          <p:cNvPr id="35" name="TextBox 34"/>
          <p:cNvSpPr txBox="1"/>
          <p:nvPr/>
        </p:nvSpPr>
        <p:spPr>
          <a:xfrm>
            <a:off x="4373922" y="1432791"/>
            <a:ext cx="954259" cy="461665"/>
          </a:xfrm>
          <a:prstGeom prst="rect">
            <a:avLst/>
          </a:prstGeom>
          <a:noFill/>
        </p:spPr>
        <p:txBody>
          <a:bodyPr wrap="square" rtlCol="0">
            <a:spAutoFit/>
          </a:bodyPr>
          <a:lstStyle/>
          <a:p>
            <a:r>
              <a:rPr lang="en-GB" sz="2400" dirty="0">
                <a:solidFill>
                  <a:schemeClr val="tx2">
                    <a:lumMod val="60000"/>
                    <a:lumOff val="40000"/>
                  </a:schemeClr>
                </a:solidFill>
                <a:latin typeface="Myriad Pro" panose="020B0503030403020204"/>
              </a:rPr>
              <a:t>÷5</a:t>
            </a:r>
          </a:p>
        </p:txBody>
      </p:sp>
      <p:sp>
        <p:nvSpPr>
          <p:cNvPr id="37" name="TextBox 36"/>
          <p:cNvSpPr txBox="1"/>
          <p:nvPr/>
        </p:nvSpPr>
        <p:spPr>
          <a:xfrm>
            <a:off x="2482240" y="4851794"/>
            <a:ext cx="3930315" cy="1736646"/>
          </a:xfrm>
          <a:prstGeom prst="wedgeRoundRectCallout">
            <a:avLst>
              <a:gd name="adj1" fmla="val 58759"/>
              <a:gd name="adj2" fmla="val 61576"/>
              <a:gd name="adj3" fmla="val 16667"/>
            </a:avLst>
          </a:prstGeom>
          <a:solidFill>
            <a:srgbClr val="82CBDD"/>
          </a:solidFill>
          <a:ln>
            <a:solidFill>
              <a:srgbClr val="3875A1"/>
            </a:solidFill>
          </a:ln>
        </p:spPr>
        <p:txBody>
          <a:bodyPr wrap="square" rtlCol="0">
            <a:spAutoFit/>
          </a:bodyPr>
          <a:lstStyle/>
          <a:p>
            <a:r>
              <a:rPr lang="en-GB" sz="2400" dirty="0">
                <a:latin typeface="Myriad Pro"/>
              </a:rPr>
              <a:t>To convert a percentage to a fraction, first convert it to a fraction with a denominator of 100.</a:t>
            </a:r>
          </a:p>
        </p:txBody>
      </p:sp>
      <mc:AlternateContent xmlns:mc="http://schemas.openxmlformats.org/markup-compatibility/2006" xmlns:a14="http://schemas.microsoft.com/office/drawing/2010/main">
        <mc:Choice Requires="a14">
          <p:sp>
            <p:nvSpPr>
              <p:cNvPr id="5" name="Rectangle 4"/>
              <p:cNvSpPr/>
              <p:nvPr/>
            </p:nvSpPr>
            <p:spPr>
              <a:xfrm>
                <a:off x="1455619" y="3122365"/>
                <a:ext cx="651139" cy="61831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0070C0"/>
                              </a:solidFill>
                              <a:latin typeface="Cambria Math" panose="02040503050406030204" pitchFamily="18" charset="0"/>
                            </a:rPr>
                          </m:ctrlPr>
                        </m:fPr>
                        <m:num>
                          <m:r>
                            <a:rPr lang="en-US" b="1" i="1">
                              <a:solidFill>
                                <a:srgbClr val="0070C0"/>
                              </a:solidFill>
                              <a:latin typeface="Cambria Math" panose="02040503050406030204" pitchFamily="18" charset="0"/>
                            </a:rPr>
                            <m:t>��</m:t>
                          </m:r>
                        </m:num>
                        <m:den>
                          <m:r>
                            <a:rPr lang="en-US" b="1" i="1">
                              <a:solidFill>
                                <a:srgbClr val="0070C0"/>
                              </a:solidFill>
                              <a:latin typeface="Cambria Math" panose="02040503050406030204" pitchFamily="18" charset="0"/>
                            </a:rPr>
                            <m:t>���</m:t>
                          </m:r>
                        </m:den>
                      </m:f>
                    </m:oMath>
                  </m:oMathPara>
                </a14:m>
                <a:endParaRPr lang="en-GB" b="1" dirty="0"/>
              </a:p>
            </p:txBody>
          </p:sp>
        </mc:Choice>
        <mc:Fallback xmlns="">
          <p:sp>
            <p:nvSpPr>
              <p:cNvPr id="5" name="Rectangle 4"/>
              <p:cNvSpPr>
                <a:spLocks noRot="1" noChangeAspect="1" noMove="1" noResize="1" noEditPoints="1" noAdjustHandles="1" noChangeArrowheads="1" noChangeShapeType="1" noTextEdit="1"/>
              </p:cNvSpPr>
              <p:nvPr/>
            </p:nvSpPr>
            <p:spPr>
              <a:xfrm>
                <a:off x="1455619" y="3122365"/>
                <a:ext cx="651139" cy="618311"/>
              </a:xfrm>
              <a:prstGeom prst="rect">
                <a:avLst/>
              </a:prstGeom>
              <a:blipFill>
                <a:blip r:embed="rId13"/>
                <a:stretch>
                  <a:fillRect/>
                </a:stretch>
              </a:blipFill>
            </p:spPr>
            <p:txBody>
              <a:bodyPr/>
              <a:lstStyle/>
              <a:p>
                <a:r>
                  <a:rPr lang="en-GB">
                    <a:noFill/>
                  </a:rPr>
                  <a:t> </a:t>
                </a:r>
              </a:p>
            </p:txBody>
          </p:sp>
        </mc:Fallback>
      </mc:AlternateContent>
      <p:sp>
        <p:nvSpPr>
          <p:cNvPr id="10" name="TextBox 9"/>
          <p:cNvSpPr txBox="1"/>
          <p:nvPr/>
        </p:nvSpPr>
        <p:spPr>
          <a:xfrm>
            <a:off x="271608" y="676565"/>
            <a:ext cx="9031705" cy="1200329"/>
          </a:xfrm>
          <a:prstGeom prst="rect">
            <a:avLst/>
          </a:prstGeom>
          <a:noFill/>
        </p:spPr>
        <p:txBody>
          <a:bodyPr wrap="square" rtlCol="0">
            <a:spAutoFit/>
          </a:bodyPr>
          <a:lstStyle/>
          <a:p>
            <a:r>
              <a:rPr lang="en-GB" sz="2400" dirty="0">
                <a:latin typeface="Myriad Pro" panose="020B0503030403020204"/>
              </a:rPr>
              <a:t>Convert these percentages to fractions in their simplest form:</a:t>
            </a:r>
          </a:p>
          <a:p>
            <a:pPr algn="ctr"/>
            <a:r>
              <a:rPr lang="en-GB" sz="2400" dirty="0">
                <a:latin typeface="Myriad Pro" panose="020B0503030403020204"/>
              </a:rPr>
              <a:t>1%      53%     50%      5%    68%</a:t>
            </a:r>
          </a:p>
          <a:p>
            <a:pPr algn="ctr"/>
            <a:endParaRPr lang="en-GB" sz="2400" dirty="0">
              <a:latin typeface="Myriad Pro" panose="020B0503030403020204"/>
            </a:endParaRPr>
          </a:p>
        </p:txBody>
      </p:sp>
      <mc:AlternateContent xmlns:mc="http://schemas.openxmlformats.org/markup-compatibility/2006" xmlns:a14="http://schemas.microsoft.com/office/drawing/2010/main">
        <mc:Choice Requires="a14">
          <p:sp>
            <p:nvSpPr>
              <p:cNvPr id="11" name="Rectangle 10"/>
              <p:cNvSpPr/>
              <p:nvPr/>
            </p:nvSpPr>
            <p:spPr>
              <a:xfrm>
                <a:off x="1458105" y="2158477"/>
                <a:ext cx="651139" cy="6127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b="1" i="1" smtClean="0">
                              <a:solidFill>
                                <a:srgbClr val="0070C0"/>
                              </a:solidFill>
                              <a:latin typeface="Cambria Math" panose="02040503050406030204" pitchFamily="18" charset="0"/>
                            </a:rPr>
                          </m:ctrlPr>
                        </m:fPr>
                        <m:num>
                          <m:r>
                            <a:rPr lang="en-US" b="1" i="1" smtClean="0">
                              <a:solidFill>
                                <a:srgbClr val="0070C0"/>
                              </a:solidFill>
                              <a:latin typeface="Cambria Math" panose="02040503050406030204" pitchFamily="18" charset="0"/>
                            </a:rPr>
                            <m:t>�</m:t>
                          </m:r>
                        </m:num>
                        <m:den>
                          <m:r>
                            <a:rPr lang="en-US" b="1" i="1">
                              <a:solidFill>
                                <a:srgbClr val="0070C0"/>
                              </a:solidFill>
                              <a:latin typeface="Cambria Math" panose="02040503050406030204" pitchFamily="18" charset="0"/>
                            </a:rPr>
                            <m:t>���</m:t>
                          </m:r>
                        </m:den>
                      </m:f>
                    </m:oMath>
                  </m:oMathPara>
                </a14:m>
                <a:endParaRPr lang="en-GB" b="1" dirty="0"/>
              </a:p>
            </p:txBody>
          </p:sp>
        </mc:Choice>
        <mc:Fallback xmlns="">
          <p:sp>
            <p:nvSpPr>
              <p:cNvPr id="11" name="Rectangle 10"/>
              <p:cNvSpPr>
                <a:spLocks noRot="1" noChangeAspect="1" noMove="1" noResize="1" noEditPoints="1" noAdjustHandles="1" noChangeArrowheads="1" noChangeShapeType="1" noTextEdit="1"/>
              </p:cNvSpPr>
              <p:nvPr/>
            </p:nvSpPr>
            <p:spPr>
              <a:xfrm>
                <a:off x="1458105" y="2158477"/>
                <a:ext cx="651139" cy="612732"/>
              </a:xfrm>
              <a:prstGeom prst="rect">
                <a:avLst/>
              </a:prstGeom>
              <a:blipFill>
                <a:blip r:embed="rId14"/>
                <a:stretch>
                  <a:fillRect/>
                </a:stretch>
              </a:blipFill>
            </p:spPr>
            <p:txBody>
              <a:bodyPr/>
              <a:lstStyle/>
              <a:p>
                <a:r>
                  <a:rPr lang="en-GB">
                    <a:noFill/>
                  </a:rPr>
                  <a:t> </a:t>
                </a:r>
              </a:p>
            </p:txBody>
          </p:sp>
        </mc:Fallback>
      </mc:AlternateContent>
      <p:pic>
        <p:nvPicPr>
          <p:cNvPr id="24" name="Picture 23">
            <a:extLst>
              <a:ext uri="{FF2B5EF4-FFF2-40B4-BE49-F238E27FC236}">
                <a16:creationId xmlns:a16="http://schemas.microsoft.com/office/drawing/2014/main" id="{8C43179C-E103-42D1-A04A-14BB3AE745AD}"/>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flipV="1">
            <a:off x="4028699" y="1771153"/>
            <a:ext cx="1299482" cy="382947"/>
          </a:xfrm>
          <a:prstGeom prst="rect">
            <a:avLst/>
          </a:prstGeom>
        </p:spPr>
      </p:pic>
      <p:pic>
        <p:nvPicPr>
          <p:cNvPr id="26" name="Picture 25">
            <a:extLst>
              <a:ext uri="{FF2B5EF4-FFF2-40B4-BE49-F238E27FC236}">
                <a16:creationId xmlns:a16="http://schemas.microsoft.com/office/drawing/2014/main" id="{71208503-C258-4F26-8683-6F841EE2247A}"/>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flipV="1">
            <a:off x="7263481" y="1750903"/>
            <a:ext cx="1299482" cy="350449"/>
          </a:xfrm>
          <a:prstGeom prst="rect">
            <a:avLst/>
          </a:prstGeom>
        </p:spPr>
      </p:pic>
    </p:spTree>
    <p:custDataLst>
      <p:tags r:id="rId1"/>
    </p:custDataLst>
    <p:extLst>
      <p:ext uri="{BB962C8B-B14F-4D97-AF65-F5344CB8AC3E}">
        <p14:creationId xmlns:p14="http://schemas.microsoft.com/office/powerpoint/2010/main" val="265236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500"/>
                                        <p:tgtEl>
                                          <p:spTgt spid="26"/>
                                        </p:tgtEl>
                                      </p:cBhvr>
                                    </p:animEffect>
                                  </p:childTnLst>
                                </p:cTn>
                              </p:par>
                              <p:par>
                                <p:cTn id="61" presetID="22" presetClass="entr" presetSubtype="8" fill="hold"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4" grpId="0"/>
      <p:bldP spid="28" grpId="0"/>
      <p:bldP spid="29" grpId="0"/>
      <p:bldP spid="32" grpId="0"/>
      <p:bldP spid="33" grpId="0"/>
      <p:bldP spid="34" grpId="0"/>
      <p:bldP spid="35" grpId="0"/>
      <p:bldP spid="5"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4" name="Picture 3"/>
          <p:cNvPicPr>
            <a:picLocks noChangeAspect="1"/>
          </p:cNvPicPr>
          <p:nvPr/>
        </p:nvPicPr>
        <p:blipFill rotWithShape="1">
          <a:blip r:embed="rId4"/>
          <a:srcRect t="15763"/>
          <a:stretch/>
        </p:blipFill>
        <p:spPr>
          <a:xfrm>
            <a:off x="277938" y="1588168"/>
            <a:ext cx="5850146" cy="4001840"/>
          </a:xfrm>
          <a:prstGeom prst="rect">
            <a:avLst/>
          </a:prstGeom>
        </p:spPr>
      </p:pic>
      <p:cxnSp>
        <p:nvCxnSpPr>
          <p:cNvPr id="6" name="Straight Arrow Connector 5"/>
          <p:cNvCxnSpPr/>
          <p:nvPr/>
        </p:nvCxnSpPr>
        <p:spPr>
          <a:xfrm>
            <a:off x="2422358" y="2037347"/>
            <a:ext cx="2181726" cy="2229853"/>
          </a:xfrm>
          <a:prstGeom prst="straightConnector1">
            <a:avLst/>
          </a:prstGeom>
          <a:ln w="38100" cap="flat" cmpd="sng" algn="ctr">
            <a:solidFill>
              <a:schemeClr val="accent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 name="Straight Arrow Connector 7"/>
          <p:cNvCxnSpPr/>
          <p:nvPr/>
        </p:nvCxnSpPr>
        <p:spPr>
          <a:xfrm>
            <a:off x="2422358" y="2775284"/>
            <a:ext cx="2181726" cy="786063"/>
          </a:xfrm>
          <a:prstGeom prst="straightConnector1">
            <a:avLst/>
          </a:prstGeom>
          <a:ln w="38100">
            <a:solidFill>
              <a:srgbClr val="7030A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422358" y="4267200"/>
            <a:ext cx="2181726" cy="802105"/>
          </a:xfrm>
          <a:prstGeom prst="straightConnector1">
            <a:avLst/>
          </a:prstGeom>
          <a:ln w="38100">
            <a:solidFill>
              <a:srgbClr val="FF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422358" y="2775284"/>
            <a:ext cx="2181726" cy="2245895"/>
          </a:xfrm>
          <a:prstGeom prst="straightConnector1">
            <a:avLst/>
          </a:prstGeom>
          <a:ln w="38100">
            <a:solidFill>
              <a:srgbClr val="00B05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2422358" y="2037347"/>
            <a:ext cx="2181726" cy="1524000"/>
          </a:xfrm>
          <a:prstGeom prst="straightConnector1">
            <a:avLst/>
          </a:prstGeom>
          <a:ln w="38100" cap="flat" cmpd="sng" algn="ctr">
            <a:solidFill>
              <a:srgbClr val="F26C5F"/>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1" name="TextBox 10"/>
          <p:cNvSpPr txBox="1"/>
          <p:nvPr/>
        </p:nvSpPr>
        <p:spPr>
          <a:xfrm>
            <a:off x="277938" y="630000"/>
            <a:ext cx="8866062" cy="461665"/>
          </a:xfrm>
          <a:prstGeom prst="rect">
            <a:avLst/>
          </a:prstGeom>
          <a:noFill/>
        </p:spPr>
        <p:txBody>
          <a:bodyPr wrap="square" rtlCol="0">
            <a:spAutoFit/>
          </a:bodyPr>
          <a:lstStyle/>
          <a:p>
            <a:r>
              <a:rPr lang="en-GB" sz="2400" dirty="0">
                <a:latin typeface="Myriad Pro" panose="020B0503030403020204"/>
              </a:rPr>
              <a:t>Match these percentages to their equivalent fractions:</a:t>
            </a:r>
          </a:p>
        </p:txBody>
      </p:sp>
    </p:spTree>
    <p:custDataLst>
      <p:tags r:id="rId1"/>
    </p:custDataLst>
    <p:extLst>
      <p:ext uri="{BB962C8B-B14F-4D97-AF65-F5344CB8AC3E}">
        <p14:creationId xmlns:p14="http://schemas.microsoft.com/office/powerpoint/2010/main" val="1850106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marL="0" indent="0">
              <a:buNone/>
            </a:pPr>
            <a:r>
              <a:rPr lang="en-GB" dirty="0"/>
              <a:t> </a:t>
            </a:r>
          </a:p>
        </p:txBody>
      </p:sp>
      <p:pic>
        <p:nvPicPr>
          <p:cNvPr id="3" name="Picture 2"/>
          <p:cNvPicPr>
            <a:picLocks noChangeAspect="1"/>
          </p:cNvPicPr>
          <p:nvPr/>
        </p:nvPicPr>
        <p:blipFill rotWithShape="1">
          <a:blip r:embed="rId3"/>
          <a:srcRect t="30549"/>
          <a:stretch/>
        </p:blipFill>
        <p:spPr>
          <a:xfrm>
            <a:off x="604837" y="1229360"/>
            <a:ext cx="7067529" cy="929224"/>
          </a:xfrm>
          <a:prstGeom prst="rect">
            <a:avLst/>
          </a:prstGeom>
        </p:spPr>
      </p:pic>
      <p:sp>
        <p:nvSpPr>
          <p:cNvPr id="4" name="TextBox 3"/>
          <p:cNvSpPr txBox="1"/>
          <p:nvPr/>
        </p:nvSpPr>
        <p:spPr>
          <a:xfrm>
            <a:off x="1283370" y="4807077"/>
            <a:ext cx="3930315" cy="1736646"/>
          </a:xfrm>
          <a:prstGeom prst="wedgeRoundRectCallout">
            <a:avLst>
              <a:gd name="adj1" fmla="val 58759"/>
              <a:gd name="adj2" fmla="val 61576"/>
              <a:gd name="adj3" fmla="val 16667"/>
            </a:avLst>
          </a:prstGeom>
          <a:solidFill>
            <a:srgbClr val="82CBDD"/>
          </a:solidFill>
          <a:ln>
            <a:solidFill>
              <a:srgbClr val="3875A1"/>
            </a:solidFill>
          </a:ln>
        </p:spPr>
        <p:txBody>
          <a:bodyPr wrap="square" rtlCol="0">
            <a:spAutoFit/>
          </a:bodyPr>
          <a:lstStyle/>
          <a:p>
            <a:r>
              <a:rPr lang="en-GB" sz="2400" dirty="0">
                <a:latin typeface="Myriad Pro"/>
              </a:rPr>
              <a:t>To convert a percentage to a fraction, first convert it to a fraction with a denominator of 100.</a:t>
            </a:r>
          </a:p>
        </p:txBody>
      </p:sp>
      <p:sp>
        <p:nvSpPr>
          <p:cNvPr id="5" name="TextBox 4">
            <a:extLst>
              <a:ext uri="{FF2B5EF4-FFF2-40B4-BE49-F238E27FC236}">
                <a16:creationId xmlns:a16="http://schemas.microsoft.com/office/drawing/2014/main" id="{D118864D-4FD5-4EBF-8C3B-B22DA722F724}"/>
              </a:ext>
            </a:extLst>
          </p:cNvPr>
          <p:cNvSpPr txBox="1"/>
          <p:nvPr/>
        </p:nvSpPr>
        <p:spPr>
          <a:xfrm>
            <a:off x="0" y="767695"/>
            <a:ext cx="9144000" cy="461665"/>
          </a:xfrm>
          <a:prstGeom prst="rect">
            <a:avLst/>
          </a:prstGeom>
          <a:noFill/>
        </p:spPr>
        <p:txBody>
          <a:bodyPr wrap="square" rtlCol="0">
            <a:spAutoFit/>
          </a:bodyPr>
          <a:lstStyle/>
          <a:p>
            <a:pPr algn="ctr"/>
            <a:r>
              <a:rPr lang="en-GB" sz="2400" dirty="0">
                <a:latin typeface="Myriad Pro" panose="020B0503030403020204"/>
              </a:rPr>
              <a:t>Circle all the fractions that are equivalent to 40%.</a:t>
            </a:r>
          </a:p>
        </p:txBody>
      </p:sp>
    </p:spTree>
    <p:extLst>
      <p:ext uri="{BB962C8B-B14F-4D97-AF65-F5344CB8AC3E}">
        <p14:creationId xmlns:p14="http://schemas.microsoft.com/office/powerpoint/2010/main" val="3627674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943F8D2-509F-47BD-BB6E-55DED10A57C5}"/>
              </a:ext>
            </a:extLst>
          </p:cNvPr>
          <p:cNvPicPr>
            <a:picLocks noChangeAspect="1"/>
          </p:cNvPicPr>
          <p:nvPr/>
        </p:nvPicPr>
        <p:blipFill rotWithShape="1">
          <a:blip r:embed="rId4"/>
          <a:srcRect t="30549"/>
          <a:stretch/>
        </p:blipFill>
        <p:spPr>
          <a:xfrm>
            <a:off x="604837" y="1229360"/>
            <a:ext cx="7067529" cy="929224"/>
          </a:xfrm>
          <a:prstGeom prst="rect">
            <a:avLst/>
          </a:prstGeom>
        </p:spPr>
      </p:pic>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p:cNvSpPr txBox="1"/>
          <p:nvPr/>
        </p:nvSpPr>
        <p:spPr>
          <a:xfrm>
            <a:off x="2566737" y="2158584"/>
            <a:ext cx="497306" cy="461665"/>
          </a:xfrm>
          <a:prstGeom prst="rect">
            <a:avLst/>
          </a:prstGeom>
          <a:noFill/>
        </p:spPr>
        <p:txBody>
          <a:bodyPr wrap="square" rtlCol="0">
            <a:spAutoFit/>
          </a:bodyPr>
          <a:lstStyle/>
          <a:p>
            <a:r>
              <a:rPr lang="en-GB" sz="2400" dirty="0">
                <a:solidFill>
                  <a:srgbClr val="FF0000"/>
                </a:solidFill>
                <a:latin typeface="Myriad Pro"/>
              </a:rPr>
              <a:t>x</a:t>
            </a:r>
          </a:p>
        </p:txBody>
      </p:sp>
      <p:sp>
        <p:nvSpPr>
          <p:cNvPr id="5" name="TextBox 4"/>
          <p:cNvSpPr txBox="1"/>
          <p:nvPr/>
        </p:nvSpPr>
        <p:spPr>
          <a:xfrm>
            <a:off x="5686926" y="2117527"/>
            <a:ext cx="473242" cy="461665"/>
          </a:xfrm>
          <a:prstGeom prst="rect">
            <a:avLst/>
          </a:prstGeom>
          <a:noFill/>
        </p:spPr>
        <p:txBody>
          <a:bodyPr wrap="square" rtlCol="0">
            <a:spAutoFit/>
          </a:bodyPr>
          <a:lstStyle/>
          <a:p>
            <a:r>
              <a:rPr lang="en-GB" sz="2400" dirty="0">
                <a:solidFill>
                  <a:srgbClr val="FF0000"/>
                </a:solidFill>
                <a:latin typeface="Myriad Pro"/>
              </a:rPr>
              <a:t>x</a:t>
            </a:r>
          </a:p>
        </p:txBody>
      </p:sp>
      <p:sp>
        <p:nvSpPr>
          <p:cNvPr id="6" name="TextBox 5"/>
          <p:cNvSpPr txBox="1"/>
          <p:nvPr/>
        </p:nvSpPr>
        <p:spPr>
          <a:xfrm>
            <a:off x="6667614" y="2111358"/>
            <a:ext cx="497306" cy="461665"/>
          </a:xfrm>
          <a:prstGeom prst="rect">
            <a:avLst/>
          </a:prstGeom>
          <a:noFill/>
        </p:spPr>
        <p:txBody>
          <a:bodyPr wrap="square" rtlCol="0">
            <a:spAutoFit/>
          </a:bodyPr>
          <a:lstStyle/>
          <a:p>
            <a:r>
              <a:rPr lang="en-GB" sz="2400" dirty="0">
                <a:solidFill>
                  <a:srgbClr val="FF0000"/>
                </a:solidFill>
                <a:latin typeface="Myriad Pro"/>
              </a:rPr>
              <a:t>x</a:t>
            </a:r>
          </a:p>
        </p:txBody>
      </p:sp>
      <mc:AlternateContent xmlns:mc="http://schemas.openxmlformats.org/markup-compatibility/2006" xmlns:a14="http://schemas.microsoft.com/office/drawing/2010/main">
        <mc:Choice Requires="a14">
          <p:sp>
            <p:nvSpPr>
              <p:cNvPr id="7" name="TextBox 6"/>
              <p:cNvSpPr txBox="1"/>
              <p:nvPr/>
            </p:nvSpPr>
            <p:spPr>
              <a:xfrm>
                <a:off x="1323605" y="2294021"/>
                <a:ext cx="705853" cy="78483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4</m:t>
                          </m:r>
                        </m:num>
                        <m:den>
                          <m:r>
                            <a:rPr lang="en-US" sz="2400" b="0" i="1" smtClean="0">
                              <a:latin typeface="Cambria Math" panose="02040503050406030204" pitchFamily="18" charset="0"/>
                            </a:rPr>
                            <m:t>10</m:t>
                          </m:r>
                        </m:den>
                      </m:f>
                    </m:oMath>
                  </m:oMathPara>
                </a14:m>
                <a:endParaRPr lang="en-US" sz="2400" b="0" dirty="0"/>
              </a:p>
            </p:txBody>
          </p:sp>
        </mc:Choice>
        <mc:Fallback xmlns="">
          <p:sp>
            <p:nvSpPr>
              <p:cNvPr id="7" name="TextBox 6"/>
              <p:cNvSpPr txBox="1">
                <a:spLocks noRot="1" noChangeAspect="1" noMove="1" noResize="1" noEditPoints="1" noAdjustHandles="1" noChangeArrowheads="1" noChangeShapeType="1" noTextEdit="1"/>
              </p:cNvSpPr>
              <p:nvPr/>
            </p:nvSpPr>
            <p:spPr>
              <a:xfrm>
                <a:off x="1323605" y="2294021"/>
                <a:ext cx="705853" cy="784830"/>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1323605" y="3214288"/>
                <a:ext cx="705853" cy="78483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40</m:t>
                          </m:r>
                        </m:num>
                        <m:den>
                          <m:r>
                            <a:rPr lang="en-US" sz="2400" b="0" i="1" smtClean="0">
                              <a:latin typeface="Cambria Math" panose="02040503050406030204" pitchFamily="18" charset="0"/>
                            </a:rPr>
                            <m:t>100</m:t>
                          </m:r>
                        </m:den>
                      </m:f>
                    </m:oMath>
                  </m:oMathPara>
                </a14:m>
                <a:endParaRPr lang="en-US" sz="2400" b="0" dirty="0"/>
              </a:p>
            </p:txBody>
          </p:sp>
        </mc:Choice>
        <mc:Fallback xmlns="">
          <p:sp>
            <p:nvSpPr>
              <p:cNvPr id="8" name="TextBox 7"/>
              <p:cNvSpPr txBox="1">
                <a:spLocks noRot="1" noChangeAspect="1" noMove="1" noResize="1" noEditPoints="1" noAdjustHandles="1" noChangeArrowheads="1" noChangeShapeType="1" noTextEdit="1"/>
              </p:cNvSpPr>
              <p:nvPr/>
            </p:nvSpPr>
            <p:spPr>
              <a:xfrm>
                <a:off x="1323605" y="3214288"/>
                <a:ext cx="705853" cy="784830"/>
              </a:xfrm>
              <a:prstGeom prst="rect">
                <a:avLst/>
              </a:prstGeom>
              <a:blipFill>
                <a:blip r:embed="rId8"/>
                <a:stretch>
                  <a:fillRect/>
                </a:stretch>
              </a:blipFill>
            </p:spPr>
            <p:txBody>
              <a:bodyPr/>
              <a:lstStyle/>
              <a:p>
                <a:r>
                  <a:rPr lang="en-GB">
                    <a:noFill/>
                  </a:rPr>
                  <a:t> </a:t>
                </a:r>
              </a:p>
            </p:txBody>
          </p:sp>
        </mc:Fallback>
      </mc:AlternateContent>
      <p:sp>
        <p:nvSpPr>
          <p:cNvPr id="18" name="TextBox 17"/>
          <p:cNvSpPr txBox="1"/>
          <p:nvPr/>
        </p:nvSpPr>
        <p:spPr>
          <a:xfrm>
            <a:off x="1283370" y="4807077"/>
            <a:ext cx="3930315" cy="1736646"/>
          </a:xfrm>
          <a:prstGeom prst="wedgeRoundRectCallout">
            <a:avLst>
              <a:gd name="adj1" fmla="val 58759"/>
              <a:gd name="adj2" fmla="val 61576"/>
              <a:gd name="adj3" fmla="val 16667"/>
            </a:avLst>
          </a:prstGeom>
          <a:solidFill>
            <a:srgbClr val="82CBDD"/>
          </a:solidFill>
          <a:ln>
            <a:solidFill>
              <a:srgbClr val="3875A1"/>
            </a:solidFill>
          </a:ln>
        </p:spPr>
        <p:txBody>
          <a:bodyPr wrap="square" rtlCol="0">
            <a:spAutoFit/>
          </a:bodyPr>
          <a:lstStyle/>
          <a:p>
            <a:r>
              <a:rPr lang="en-GB" sz="2400" dirty="0">
                <a:latin typeface="Myriad Pro"/>
              </a:rPr>
              <a:t>To convert a percentage to a fraction, first convert it to a fraction with a denominator of 100.</a:t>
            </a:r>
          </a:p>
        </p:txBody>
      </p:sp>
      <p:sp>
        <p:nvSpPr>
          <p:cNvPr id="19" name="Oval 18"/>
          <p:cNvSpPr/>
          <p:nvPr/>
        </p:nvSpPr>
        <p:spPr>
          <a:xfrm>
            <a:off x="1323604" y="1315453"/>
            <a:ext cx="705853" cy="79590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6663D025-BC03-4F8F-B4EE-05742C9BAE32}"/>
              </a:ext>
            </a:extLst>
          </p:cNvPr>
          <p:cNvSpPr txBox="1"/>
          <p:nvPr/>
        </p:nvSpPr>
        <p:spPr>
          <a:xfrm>
            <a:off x="0" y="767695"/>
            <a:ext cx="9144000" cy="461665"/>
          </a:xfrm>
          <a:prstGeom prst="rect">
            <a:avLst/>
          </a:prstGeom>
          <a:noFill/>
        </p:spPr>
        <p:txBody>
          <a:bodyPr wrap="square" rtlCol="0">
            <a:spAutoFit/>
          </a:bodyPr>
          <a:lstStyle/>
          <a:p>
            <a:pPr algn="ctr"/>
            <a:r>
              <a:rPr lang="en-GB" sz="2400" dirty="0">
                <a:latin typeface="Myriad Pro" panose="020B0503030403020204"/>
              </a:rPr>
              <a:t>Circle all the fractions that are equivalent to 40%.</a:t>
            </a:r>
          </a:p>
        </p:txBody>
      </p:sp>
    </p:spTree>
    <p:custDataLst>
      <p:tags r:id="rId1"/>
    </p:custDataLst>
    <p:extLst>
      <p:ext uri="{BB962C8B-B14F-4D97-AF65-F5344CB8AC3E}">
        <p14:creationId xmlns:p14="http://schemas.microsoft.com/office/powerpoint/2010/main" val="2194698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srcRect t="31408"/>
          <a:stretch/>
        </p:blipFill>
        <p:spPr>
          <a:xfrm>
            <a:off x="604837" y="1240857"/>
            <a:ext cx="7067529" cy="917727"/>
          </a:xfrm>
          <a:prstGeom prst="rect">
            <a:avLst/>
          </a:prstGeom>
        </p:spPr>
      </p:pic>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p:cNvSpPr txBox="1"/>
          <p:nvPr/>
        </p:nvSpPr>
        <p:spPr>
          <a:xfrm>
            <a:off x="2566737" y="2158584"/>
            <a:ext cx="497306" cy="461665"/>
          </a:xfrm>
          <a:prstGeom prst="rect">
            <a:avLst/>
          </a:prstGeom>
          <a:noFill/>
        </p:spPr>
        <p:txBody>
          <a:bodyPr wrap="square" rtlCol="0">
            <a:spAutoFit/>
          </a:bodyPr>
          <a:lstStyle/>
          <a:p>
            <a:r>
              <a:rPr lang="en-GB" sz="2400" dirty="0">
                <a:solidFill>
                  <a:srgbClr val="FF0000"/>
                </a:solidFill>
                <a:latin typeface="Myriad Pro"/>
              </a:rPr>
              <a:t>x</a:t>
            </a:r>
          </a:p>
        </p:txBody>
      </p:sp>
      <p:sp>
        <p:nvSpPr>
          <p:cNvPr id="5" name="TextBox 4"/>
          <p:cNvSpPr txBox="1"/>
          <p:nvPr/>
        </p:nvSpPr>
        <p:spPr>
          <a:xfrm>
            <a:off x="5686926" y="2117527"/>
            <a:ext cx="473242" cy="461665"/>
          </a:xfrm>
          <a:prstGeom prst="rect">
            <a:avLst/>
          </a:prstGeom>
          <a:noFill/>
        </p:spPr>
        <p:txBody>
          <a:bodyPr wrap="square" rtlCol="0">
            <a:spAutoFit/>
          </a:bodyPr>
          <a:lstStyle/>
          <a:p>
            <a:r>
              <a:rPr lang="en-GB" sz="2400" dirty="0">
                <a:solidFill>
                  <a:srgbClr val="FF0000"/>
                </a:solidFill>
                <a:latin typeface="Myriad Pro"/>
              </a:rPr>
              <a:t>x</a:t>
            </a:r>
          </a:p>
        </p:txBody>
      </p:sp>
      <p:sp>
        <p:nvSpPr>
          <p:cNvPr id="6" name="TextBox 5"/>
          <p:cNvSpPr txBox="1"/>
          <p:nvPr/>
        </p:nvSpPr>
        <p:spPr>
          <a:xfrm>
            <a:off x="6667614" y="2111358"/>
            <a:ext cx="497306" cy="461665"/>
          </a:xfrm>
          <a:prstGeom prst="rect">
            <a:avLst/>
          </a:prstGeom>
          <a:noFill/>
        </p:spPr>
        <p:txBody>
          <a:bodyPr wrap="square" rtlCol="0">
            <a:spAutoFit/>
          </a:bodyPr>
          <a:lstStyle/>
          <a:p>
            <a:r>
              <a:rPr lang="en-GB" sz="2400" dirty="0">
                <a:solidFill>
                  <a:srgbClr val="FF0000"/>
                </a:solidFill>
                <a:latin typeface="Myriad Pro"/>
              </a:rPr>
              <a:t>x</a:t>
            </a:r>
          </a:p>
        </p:txBody>
      </p:sp>
      <mc:AlternateContent xmlns:mc="http://schemas.openxmlformats.org/markup-compatibility/2006" xmlns:a14="http://schemas.microsoft.com/office/drawing/2010/main">
        <mc:Choice Requires="a14">
          <p:sp>
            <p:nvSpPr>
              <p:cNvPr id="7" name="TextBox 6"/>
              <p:cNvSpPr txBox="1"/>
              <p:nvPr/>
            </p:nvSpPr>
            <p:spPr>
              <a:xfrm>
                <a:off x="1323605" y="2294021"/>
                <a:ext cx="705853" cy="78483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4</m:t>
                          </m:r>
                        </m:num>
                        <m:den>
                          <m:r>
                            <a:rPr lang="en-US" sz="2400" b="0" i="1" smtClean="0">
                              <a:latin typeface="Cambria Math" panose="02040503050406030204" pitchFamily="18" charset="0"/>
                            </a:rPr>
                            <m:t>10</m:t>
                          </m:r>
                        </m:den>
                      </m:f>
                    </m:oMath>
                  </m:oMathPara>
                </a14:m>
                <a:endParaRPr lang="en-US" sz="2400" b="0" dirty="0"/>
              </a:p>
            </p:txBody>
          </p:sp>
        </mc:Choice>
        <mc:Fallback xmlns="">
          <p:sp>
            <p:nvSpPr>
              <p:cNvPr id="7" name="TextBox 6"/>
              <p:cNvSpPr txBox="1">
                <a:spLocks noRot="1" noChangeAspect="1" noMove="1" noResize="1" noEditPoints="1" noAdjustHandles="1" noChangeArrowheads="1" noChangeShapeType="1" noTextEdit="1"/>
              </p:cNvSpPr>
              <p:nvPr/>
            </p:nvSpPr>
            <p:spPr>
              <a:xfrm>
                <a:off x="1323605" y="2294021"/>
                <a:ext cx="705853" cy="784830"/>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1323605" y="3214288"/>
                <a:ext cx="705853" cy="78483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40</m:t>
                          </m:r>
                        </m:num>
                        <m:den>
                          <m:r>
                            <a:rPr lang="en-US" sz="2400" b="0" i="1" smtClean="0">
                              <a:latin typeface="Cambria Math" panose="02040503050406030204" pitchFamily="18" charset="0"/>
                            </a:rPr>
                            <m:t>100</m:t>
                          </m:r>
                        </m:den>
                      </m:f>
                    </m:oMath>
                  </m:oMathPara>
                </a14:m>
                <a:endParaRPr lang="en-US" sz="2400" b="0" dirty="0"/>
              </a:p>
            </p:txBody>
          </p:sp>
        </mc:Choice>
        <mc:Fallback xmlns="">
          <p:sp>
            <p:nvSpPr>
              <p:cNvPr id="8" name="TextBox 7"/>
              <p:cNvSpPr txBox="1">
                <a:spLocks noRot="1" noChangeAspect="1" noMove="1" noResize="1" noEditPoints="1" noAdjustHandles="1" noChangeArrowheads="1" noChangeShapeType="1" noTextEdit="1"/>
              </p:cNvSpPr>
              <p:nvPr/>
            </p:nvSpPr>
            <p:spPr>
              <a:xfrm>
                <a:off x="1323605" y="3214288"/>
                <a:ext cx="705853" cy="784830"/>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3432748" y="2294021"/>
                <a:ext cx="705853" cy="78483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4</m:t>
                          </m:r>
                        </m:num>
                        <m:den>
                          <m:r>
                            <a:rPr lang="en-US" sz="2400" b="0" i="1" smtClean="0">
                              <a:latin typeface="Cambria Math" panose="02040503050406030204" pitchFamily="18" charset="0"/>
                            </a:rPr>
                            <m:t>10</m:t>
                          </m:r>
                        </m:den>
                      </m:f>
                    </m:oMath>
                  </m:oMathPara>
                </a14:m>
                <a:endParaRPr lang="en-US" sz="2400" b="0" dirty="0"/>
              </a:p>
            </p:txBody>
          </p:sp>
        </mc:Choice>
        <mc:Fallback xmlns="">
          <p:sp>
            <p:nvSpPr>
              <p:cNvPr id="9" name="TextBox 8"/>
              <p:cNvSpPr txBox="1">
                <a:spLocks noRot="1" noChangeAspect="1" noMove="1" noResize="1" noEditPoints="1" noAdjustHandles="1" noChangeArrowheads="1" noChangeShapeType="1" noTextEdit="1"/>
              </p:cNvSpPr>
              <p:nvPr/>
            </p:nvSpPr>
            <p:spPr>
              <a:xfrm>
                <a:off x="3432748" y="2294021"/>
                <a:ext cx="705853" cy="784830"/>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4219074" y="2294021"/>
                <a:ext cx="705853" cy="78483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14</m:t>
                          </m:r>
                        </m:num>
                        <m:den>
                          <m:r>
                            <a:rPr lang="en-US" sz="2400" b="0" i="1" smtClean="0">
                              <a:latin typeface="Cambria Math" panose="02040503050406030204" pitchFamily="18" charset="0"/>
                            </a:rPr>
                            <m:t>35</m:t>
                          </m:r>
                        </m:den>
                      </m:f>
                    </m:oMath>
                  </m:oMathPara>
                </a14:m>
                <a:endParaRPr lang="en-US" sz="2400" b="0" dirty="0"/>
              </a:p>
            </p:txBody>
          </p:sp>
        </mc:Choice>
        <mc:Fallback xmlns="">
          <p:sp>
            <p:nvSpPr>
              <p:cNvPr id="10" name="TextBox 9"/>
              <p:cNvSpPr txBox="1">
                <a:spLocks noRot="1" noChangeAspect="1" noMove="1" noResize="1" noEditPoints="1" noAdjustHandles="1" noChangeArrowheads="1" noChangeShapeType="1" noTextEdit="1"/>
              </p:cNvSpPr>
              <p:nvPr/>
            </p:nvSpPr>
            <p:spPr>
              <a:xfrm>
                <a:off x="4219074" y="2294021"/>
                <a:ext cx="705853" cy="784830"/>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4825724" y="2294021"/>
                <a:ext cx="705853" cy="7861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2</m:t>
                          </m:r>
                        </m:num>
                        <m:den>
                          <m:r>
                            <a:rPr lang="en-US" sz="2400" b="0" i="1" smtClean="0">
                              <a:latin typeface="Cambria Math" panose="02040503050406030204" pitchFamily="18" charset="0"/>
                            </a:rPr>
                            <m:t>5</m:t>
                          </m:r>
                        </m:den>
                      </m:f>
                    </m:oMath>
                  </m:oMathPara>
                </a14:m>
                <a:endParaRPr lang="en-US" sz="2400" b="0" dirty="0"/>
              </a:p>
            </p:txBody>
          </p:sp>
        </mc:Choice>
        <mc:Fallback xmlns="">
          <p:sp>
            <p:nvSpPr>
              <p:cNvPr id="11" name="TextBox 10"/>
              <p:cNvSpPr txBox="1">
                <a:spLocks noRot="1" noChangeAspect="1" noMove="1" noResize="1" noEditPoints="1" noAdjustHandles="1" noChangeArrowheads="1" noChangeShapeType="1" noTextEdit="1"/>
              </p:cNvSpPr>
              <p:nvPr/>
            </p:nvSpPr>
            <p:spPr>
              <a:xfrm>
                <a:off x="4825724" y="2294021"/>
                <a:ext cx="705853" cy="786177"/>
              </a:xfrm>
              <a:prstGeom prst="rect">
                <a:avLst/>
              </a:prstGeom>
              <a:blipFill>
                <a:blip r:embed="rId11"/>
                <a:stretch>
                  <a:fillRect/>
                </a:stretch>
              </a:blipFill>
            </p:spPr>
            <p:txBody>
              <a:bodyPr/>
              <a:lstStyle/>
              <a:p>
                <a:r>
                  <a:rPr lang="en-GB">
                    <a:noFill/>
                  </a:rPr>
                  <a:t> </a:t>
                </a:r>
              </a:p>
            </p:txBody>
          </p:sp>
        </mc:Fallback>
      </mc:AlternateContent>
      <p:sp>
        <p:nvSpPr>
          <p:cNvPr id="12" name="TextBox 11"/>
          <p:cNvSpPr txBox="1"/>
          <p:nvPr/>
        </p:nvSpPr>
        <p:spPr>
          <a:xfrm>
            <a:off x="4825723" y="2049433"/>
            <a:ext cx="606649" cy="369332"/>
          </a:xfrm>
          <a:prstGeom prst="rect">
            <a:avLst/>
          </a:prstGeom>
          <a:noFill/>
        </p:spPr>
        <p:txBody>
          <a:bodyPr wrap="square" rtlCol="0">
            <a:spAutoFit/>
          </a:bodyPr>
          <a:lstStyle/>
          <a:p>
            <a:r>
              <a:rPr lang="en-GB" dirty="0">
                <a:solidFill>
                  <a:schemeClr val="bg2">
                    <a:lumMod val="50000"/>
                  </a:schemeClr>
                </a:solidFill>
                <a:latin typeface="Trebuchet MS" panose="020B0603020202020204" pitchFamily="34" charset="0"/>
              </a:rPr>
              <a:t>÷7</a:t>
            </a:r>
            <a:endParaRPr lang="en-GB" dirty="0">
              <a:solidFill>
                <a:schemeClr val="bg2">
                  <a:lumMod val="50000"/>
                </a:schemeClr>
              </a:solidFill>
            </a:endParaRPr>
          </a:p>
        </p:txBody>
      </p:sp>
      <p:sp>
        <p:nvSpPr>
          <p:cNvPr id="13" name="TextBox 12"/>
          <p:cNvSpPr txBox="1"/>
          <p:nvPr/>
        </p:nvSpPr>
        <p:spPr>
          <a:xfrm>
            <a:off x="4825723" y="3029622"/>
            <a:ext cx="606649" cy="369332"/>
          </a:xfrm>
          <a:prstGeom prst="rect">
            <a:avLst/>
          </a:prstGeom>
          <a:noFill/>
        </p:spPr>
        <p:txBody>
          <a:bodyPr wrap="square" rtlCol="0">
            <a:spAutoFit/>
          </a:bodyPr>
          <a:lstStyle/>
          <a:p>
            <a:r>
              <a:rPr lang="en-GB" dirty="0">
                <a:solidFill>
                  <a:schemeClr val="bg2">
                    <a:lumMod val="50000"/>
                  </a:schemeClr>
                </a:solidFill>
                <a:latin typeface="Trebuchet MS" panose="020B0603020202020204" pitchFamily="34" charset="0"/>
              </a:rPr>
              <a:t>÷7</a:t>
            </a:r>
            <a:endParaRPr lang="en-GB" dirty="0">
              <a:solidFill>
                <a:schemeClr val="bg2">
                  <a:lumMod val="50000"/>
                </a:schemeClr>
              </a:solidFill>
            </a:endParaRPr>
          </a:p>
        </p:txBody>
      </p:sp>
      <p:sp>
        <p:nvSpPr>
          <p:cNvPr id="14" name="Oval 13"/>
          <p:cNvSpPr/>
          <p:nvPr/>
        </p:nvSpPr>
        <p:spPr>
          <a:xfrm>
            <a:off x="1323604" y="1315453"/>
            <a:ext cx="705853" cy="79590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p:nvSpPr>
        <p:spPr>
          <a:xfrm>
            <a:off x="3432747" y="1253528"/>
            <a:ext cx="705853" cy="79590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p:nvSpPr>
        <p:spPr>
          <a:xfrm>
            <a:off x="4448470" y="1287506"/>
            <a:ext cx="705853" cy="79590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p:cNvSpPr txBox="1"/>
          <p:nvPr/>
        </p:nvSpPr>
        <p:spPr>
          <a:xfrm>
            <a:off x="1283370" y="4807077"/>
            <a:ext cx="3930315" cy="1736646"/>
          </a:xfrm>
          <a:prstGeom prst="wedgeRoundRectCallout">
            <a:avLst>
              <a:gd name="adj1" fmla="val 58759"/>
              <a:gd name="adj2" fmla="val 61576"/>
              <a:gd name="adj3" fmla="val 16667"/>
            </a:avLst>
          </a:prstGeom>
          <a:solidFill>
            <a:srgbClr val="82CBDD"/>
          </a:solidFill>
          <a:ln>
            <a:solidFill>
              <a:srgbClr val="3875A1"/>
            </a:solidFill>
          </a:ln>
        </p:spPr>
        <p:txBody>
          <a:bodyPr wrap="square" rtlCol="0">
            <a:spAutoFit/>
          </a:bodyPr>
          <a:lstStyle/>
          <a:p>
            <a:r>
              <a:rPr lang="en-GB" sz="2400" dirty="0">
                <a:solidFill>
                  <a:sysClr val="windowText" lastClr="000000"/>
                </a:solidFill>
                <a:latin typeface="Myriad Pro"/>
              </a:rPr>
              <a:t>To convert a percentage to a fraction, first convert it to a fraction with a denominator of 100.</a:t>
            </a:r>
          </a:p>
        </p:txBody>
      </p:sp>
      <p:sp>
        <p:nvSpPr>
          <p:cNvPr id="17" name="TextBox 16">
            <a:extLst>
              <a:ext uri="{FF2B5EF4-FFF2-40B4-BE49-F238E27FC236}">
                <a16:creationId xmlns:a16="http://schemas.microsoft.com/office/drawing/2014/main" id="{0FA5905A-2D05-4E6E-B2B5-7C781EF23E3E}"/>
              </a:ext>
            </a:extLst>
          </p:cNvPr>
          <p:cNvSpPr txBox="1"/>
          <p:nvPr/>
        </p:nvSpPr>
        <p:spPr>
          <a:xfrm>
            <a:off x="0" y="767695"/>
            <a:ext cx="9144000" cy="461665"/>
          </a:xfrm>
          <a:prstGeom prst="rect">
            <a:avLst/>
          </a:prstGeom>
          <a:noFill/>
        </p:spPr>
        <p:txBody>
          <a:bodyPr wrap="square" rtlCol="0">
            <a:spAutoFit/>
          </a:bodyPr>
          <a:lstStyle/>
          <a:p>
            <a:pPr algn="ctr"/>
            <a:r>
              <a:rPr lang="en-GB" sz="2400" dirty="0">
                <a:latin typeface="Myriad Pro" panose="020B0503030403020204"/>
              </a:rPr>
              <a:t>Circle all the fractions that are equivalent to 40%.</a:t>
            </a:r>
          </a:p>
        </p:txBody>
      </p:sp>
    </p:spTree>
    <p:custDataLst>
      <p:tags r:id="rId1"/>
    </p:custDataLst>
    <p:extLst>
      <p:ext uri="{BB962C8B-B14F-4D97-AF65-F5344CB8AC3E}">
        <p14:creationId xmlns:p14="http://schemas.microsoft.com/office/powerpoint/2010/main" val="704012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5"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1" name="TextBox 40">
            <a:extLst>
              <a:ext uri="{FF2B5EF4-FFF2-40B4-BE49-F238E27FC236}">
                <a16:creationId xmlns:a16="http://schemas.microsoft.com/office/drawing/2014/main" id="{2937D039-AF0A-4772-B9F9-72C5FEDF6AA0}"/>
              </a:ext>
            </a:extLst>
          </p:cNvPr>
          <p:cNvSpPr txBox="1"/>
          <p:nvPr/>
        </p:nvSpPr>
        <p:spPr bwMode="auto">
          <a:xfrm>
            <a:off x="0" y="642935"/>
            <a:ext cx="9071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Practice </a:t>
            </a:r>
            <a:r>
              <a:rPr lang="en-GB" sz="2400" b="1" dirty="0">
                <a:latin typeface="Arial" panose="020B0604020202020204" pitchFamily="34" charset="0"/>
                <a:ea typeface="Myriad Pro Semibold" charset="0"/>
                <a:cs typeface="Arial" panose="020B0604020202020204" pitchFamily="34" charset="0"/>
              </a:rPr>
              <a:t>activity</a:t>
            </a:r>
          </a:p>
        </p:txBody>
      </p:sp>
      <p:sp>
        <p:nvSpPr>
          <p:cNvPr id="10" name="Rectangle 9"/>
          <p:cNvSpPr/>
          <p:nvPr/>
        </p:nvSpPr>
        <p:spPr>
          <a:xfrm>
            <a:off x="-2862" y="3890633"/>
            <a:ext cx="9146861" cy="1200329"/>
          </a:xfrm>
          <a:prstGeom prst="rect">
            <a:avLst/>
          </a:prstGeom>
        </p:spPr>
        <p:txBody>
          <a:bodyPr wrap="square">
            <a:spAutoFit/>
          </a:bodyPr>
          <a:lstStyle/>
          <a:p>
            <a:pPr algn="ctr"/>
            <a:endParaRPr lang="en-US" sz="2400" dirty="0">
              <a:latin typeface="Myriad Pro"/>
            </a:endParaRPr>
          </a:p>
          <a:p>
            <a:pPr algn="ctr"/>
            <a:endParaRPr lang="en-GB" sz="2400" dirty="0">
              <a:latin typeface="Myriad Pro"/>
            </a:endParaRPr>
          </a:p>
          <a:p>
            <a:pPr algn="ctr"/>
            <a:r>
              <a:rPr lang="en-US" sz="2400" b="1" dirty="0">
                <a:latin typeface="Myriad Pro"/>
              </a:rPr>
              <a:t>Ready for a challenge?</a:t>
            </a:r>
            <a:endParaRPr lang="en-GB" sz="2400" b="1" dirty="0">
              <a:latin typeface="Myriad Pro"/>
            </a:endParaRPr>
          </a:p>
        </p:txBody>
      </p:sp>
      <p:sp>
        <p:nvSpPr>
          <p:cNvPr id="14" name="TextBox 13">
            <a:extLst>
              <a:ext uri="{FF2B5EF4-FFF2-40B4-BE49-F238E27FC236}">
                <a16:creationId xmlns:a16="http://schemas.microsoft.com/office/drawing/2014/main" id="{2937D039-AF0A-4772-B9F9-72C5FEDF6AA0}"/>
              </a:ext>
            </a:extLst>
          </p:cNvPr>
          <p:cNvSpPr txBox="1"/>
          <p:nvPr/>
        </p:nvSpPr>
        <p:spPr bwMode="auto">
          <a:xfrm>
            <a:off x="418107" y="1791922"/>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60%  =          =</a:t>
            </a:r>
            <a:endParaRPr lang="en-GB" sz="2400" dirty="0">
              <a:latin typeface="Myriad Pro Semibold"/>
              <a:ea typeface="Myriad Pro Semibold" charset="0"/>
              <a:cs typeface="Myriad Pro Semibold" charset="0"/>
            </a:endParaRPr>
          </a:p>
        </p:txBody>
      </p:sp>
      <p:sp>
        <p:nvSpPr>
          <p:cNvPr id="15" name="TextBox 14">
            <a:extLst>
              <a:ext uri="{FF2B5EF4-FFF2-40B4-BE49-F238E27FC236}">
                <a16:creationId xmlns:a16="http://schemas.microsoft.com/office/drawing/2014/main" id="{2937D039-AF0A-4772-B9F9-72C5FEDF6AA0}"/>
              </a:ext>
            </a:extLst>
          </p:cNvPr>
          <p:cNvSpPr txBox="1"/>
          <p:nvPr/>
        </p:nvSpPr>
        <p:spPr bwMode="auto">
          <a:xfrm>
            <a:off x="1500668" y="1594424"/>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60</a:t>
            </a:r>
          </a:p>
          <a:p>
            <a:pPr>
              <a:buClr>
                <a:srgbClr val="82CBDD"/>
              </a:buClr>
              <a:buNone/>
            </a:pPr>
            <a:r>
              <a:rPr lang="en-US" sz="2400" dirty="0">
                <a:latin typeface="Myriad Pro Semibold"/>
                <a:ea typeface="Myriad Pro Semibold" charset="0"/>
                <a:cs typeface="Myriad Pro Semibold" charset="0"/>
              </a:rPr>
              <a:t>100</a:t>
            </a:r>
            <a:endParaRPr lang="en-GB" sz="2400" dirty="0">
              <a:latin typeface="Myriad Pro Semibold"/>
              <a:ea typeface="Myriad Pro Semibold" charset="0"/>
              <a:cs typeface="Myriad Pro Semibold" charset="0"/>
            </a:endParaRPr>
          </a:p>
        </p:txBody>
      </p:sp>
      <p:cxnSp>
        <p:nvCxnSpPr>
          <p:cNvPr id="16" name="Straight Connector 15"/>
          <p:cNvCxnSpPr/>
          <p:nvPr/>
        </p:nvCxnSpPr>
        <p:spPr>
          <a:xfrm>
            <a:off x="1654578" y="2007769"/>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2937D039-AF0A-4772-B9F9-72C5FEDF6AA0}"/>
              </a:ext>
            </a:extLst>
          </p:cNvPr>
          <p:cNvSpPr txBox="1"/>
          <p:nvPr/>
        </p:nvSpPr>
        <p:spPr bwMode="auto">
          <a:xfrm>
            <a:off x="2646326" y="1589164"/>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3</a:t>
            </a:r>
          </a:p>
          <a:p>
            <a:pPr>
              <a:buClr>
                <a:srgbClr val="82CBDD"/>
              </a:buClr>
              <a:buNone/>
            </a:pPr>
            <a:r>
              <a:rPr lang="en-US" sz="2400" dirty="0">
                <a:latin typeface="Myriad Pro Semibold"/>
                <a:ea typeface="Myriad Pro Semibold" charset="0"/>
                <a:cs typeface="Myriad Pro Semibold" charset="0"/>
              </a:rPr>
              <a:t> 5</a:t>
            </a:r>
            <a:endParaRPr lang="en-GB" sz="2400" dirty="0">
              <a:latin typeface="Myriad Pro Semibold"/>
              <a:ea typeface="Myriad Pro Semibold" charset="0"/>
              <a:cs typeface="Myriad Pro Semibold" charset="0"/>
            </a:endParaRPr>
          </a:p>
        </p:txBody>
      </p:sp>
      <p:cxnSp>
        <p:nvCxnSpPr>
          <p:cNvPr id="18" name="Straight Connector 17"/>
          <p:cNvCxnSpPr/>
          <p:nvPr/>
        </p:nvCxnSpPr>
        <p:spPr>
          <a:xfrm>
            <a:off x="2674108" y="2002509"/>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2937D039-AF0A-4772-B9F9-72C5FEDF6AA0}"/>
              </a:ext>
            </a:extLst>
          </p:cNvPr>
          <p:cNvSpPr txBox="1"/>
          <p:nvPr/>
        </p:nvSpPr>
        <p:spPr bwMode="auto">
          <a:xfrm>
            <a:off x="428613" y="2890282"/>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35%  =          =</a:t>
            </a:r>
            <a:endParaRPr lang="en-GB" sz="2400" dirty="0">
              <a:latin typeface="Myriad Pro Semibold"/>
              <a:ea typeface="Myriad Pro Semibold" charset="0"/>
              <a:cs typeface="Myriad Pro Semibold" charset="0"/>
            </a:endParaRPr>
          </a:p>
        </p:txBody>
      </p:sp>
      <p:sp>
        <p:nvSpPr>
          <p:cNvPr id="20" name="TextBox 19">
            <a:extLst>
              <a:ext uri="{FF2B5EF4-FFF2-40B4-BE49-F238E27FC236}">
                <a16:creationId xmlns:a16="http://schemas.microsoft.com/office/drawing/2014/main" id="{2937D039-AF0A-4772-B9F9-72C5FEDF6AA0}"/>
              </a:ext>
            </a:extLst>
          </p:cNvPr>
          <p:cNvSpPr txBox="1"/>
          <p:nvPr/>
        </p:nvSpPr>
        <p:spPr bwMode="auto">
          <a:xfrm>
            <a:off x="1511174" y="2692784"/>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35</a:t>
            </a:r>
          </a:p>
          <a:p>
            <a:pPr>
              <a:buClr>
                <a:srgbClr val="82CBDD"/>
              </a:buClr>
              <a:buNone/>
            </a:pPr>
            <a:r>
              <a:rPr lang="en-US" sz="2400" dirty="0">
                <a:latin typeface="Myriad Pro Semibold"/>
                <a:ea typeface="Myriad Pro Semibold" charset="0"/>
                <a:cs typeface="Myriad Pro Semibold" charset="0"/>
              </a:rPr>
              <a:t>100</a:t>
            </a:r>
            <a:endParaRPr lang="en-GB" sz="2400" dirty="0">
              <a:latin typeface="Myriad Pro Semibold"/>
              <a:ea typeface="Myriad Pro Semibold" charset="0"/>
              <a:cs typeface="Myriad Pro Semibold" charset="0"/>
            </a:endParaRPr>
          </a:p>
        </p:txBody>
      </p:sp>
      <p:cxnSp>
        <p:nvCxnSpPr>
          <p:cNvPr id="21" name="Straight Connector 20"/>
          <p:cNvCxnSpPr/>
          <p:nvPr/>
        </p:nvCxnSpPr>
        <p:spPr>
          <a:xfrm>
            <a:off x="1665084" y="3106129"/>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2937D039-AF0A-4772-B9F9-72C5FEDF6AA0}"/>
              </a:ext>
            </a:extLst>
          </p:cNvPr>
          <p:cNvSpPr txBox="1"/>
          <p:nvPr/>
        </p:nvSpPr>
        <p:spPr bwMode="auto">
          <a:xfrm>
            <a:off x="2656832" y="2687524"/>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7</a:t>
            </a:r>
          </a:p>
          <a:p>
            <a:pPr>
              <a:buClr>
                <a:srgbClr val="82CBDD"/>
              </a:buClr>
              <a:buNone/>
            </a:pPr>
            <a:r>
              <a:rPr lang="en-US" sz="2400" dirty="0">
                <a:latin typeface="Myriad Pro Semibold"/>
                <a:ea typeface="Myriad Pro Semibold" charset="0"/>
                <a:cs typeface="Myriad Pro Semibold" charset="0"/>
              </a:rPr>
              <a:t>20</a:t>
            </a:r>
            <a:endParaRPr lang="en-GB" sz="2400" dirty="0">
              <a:latin typeface="Myriad Pro Semibold"/>
              <a:ea typeface="Myriad Pro Semibold" charset="0"/>
              <a:cs typeface="Myriad Pro Semibold" charset="0"/>
            </a:endParaRPr>
          </a:p>
        </p:txBody>
      </p:sp>
      <p:cxnSp>
        <p:nvCxnSpPr>
          <p:cNvPr id="23" name="Straight Connector 22"/>
          <p:cNvCxnSpPr/>
          <p:nvPr/>
        </p:nvCxnSpPr>
        <p:spPr>
          <a:xfrm>
            <a:off x="2684614" y="3100869"/>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937D039-AF0A-4772-B9F9-72C5FEDF6AA0}"/>
              </a:ext>
            </a:extLst>
          </p:cNvPr>
          <p:cNvSpPr txBox="1"/>
          <p:nvPr/>
        </p:nvSpPr>
        <p:spPr bwMode="auto">
          <a:xfrm>
            <a:off x="4259751" y="1802428"/>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52%  =           </a:t>
            </a:r>
            <a:endParaRPr lang="en-GB" sz="2400" dirty="0">
              <a:latin typeface="Myriad Pro Semibold"/>
              <a:ea typeface="Myriad Pro Semibold" charset="0"/>
              <a:cs typeface="Myriad Pro Semibold" charset="0"/>
            </a:endParaRPr>
          </a:p>
        </p:txBody>
      </p:sp>
      <p:sp>
        <p:nvSpPr>
          <p:cNvPr id="27" name="TextBox 26">
            <a:extLst>
              <a:ext uri="{FF2B5EF4-FFF2-40B4-BE49-F238E27FC236}">
                <a16:creationId xmlns:a16="http://schemas.microsoft.com/office/drawing/2014/main" id="{2937D039-AF0A-4772-B9F9-72C5FEDF6AA0}"/>
              </a:ext>
            </a:extLst>
          </p:cNvPr>
          <p:cNvSpPr txBox="1"/>
          <p:nvPr/>
        </p:nvSpPr>
        <p:spPr bwMode="auto">
          <a:xfrm>
            <a:off x="5337052" y="1599670"/>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13</a:t>
            </a:r>
          </a:p>
          <a:p>
            <a:pPr>
              <a:buClr>
                <a:srgbClr val="82CBDD"/>
              </a:buClr>
              <a:buNone/>
            </a:pPr>
            <a:r>
              <a:rPr lang="en-US" sz="2400" dirty="0">
                <a:latin typeface="Myriad Pro Semibold"/>
                <a:ea typeface="Myriad Pro Semibold" charset="0"/>
                <a:cs typeface="Myriad Pro Semibold" charset="0"/>
              </a:rPr>
              <a:t> 25</a:t>
            </a:r>
            <a:endParaRPr lang="en-GB" sz="2400" dirty="0">
              <a:latin typeface="Myriad Pro Semibold"/>
              <a:ea typeface="Myriad Pro Semibold" charset="0"/>
              <a:cs typeface="Myriad Pro Semibold" charset="0"/>
            </a:endParaRPr>
          </a:p>
        </p:txBody>
      </p:sp>
      <p:cxnSp>
        <p:nvCxnSpPr>
          <p:cNvPr id="28" name="Straight Connector 27"/>
          <p:cNvCxnSpPr/>
          <p:nvPr/>
        </p:nvCxnSpPr>
        <p:spPr>
          <a:xfrm>
            <a:off x="5475196" y="2013015"/>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2937D039-AF0A-4772-B9F9-72C5FEDF6AA0}"/>
              </a:ext>
            </a:extLst>
          </p:cNvPr>
          <p:cNvSpPr txBox="1"/>
          <p:nvPr/>
        </p:nvSpPr>
        <p:spPr bwMode="auto">
          <a:xfrm>
            <a:off x="4270257" y="2900788"/>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40%  =</a:t>
            </a:r>
            <a:endParaRPr lang="en-GB" sz="2400" dirty="0">
              <a:latin typeface="Myriad Pro Semibold"/>
              <a:ea typeface="Myriad Pro Semibold" charset="0"/>
              <a:cs typeface="Myriad Pro Semibold" charset="0"/>
            </a:endParaRPr>
          </a:p>
        </p:txBody>
      </p:sp>
      <p:sp>
        <p:nvSpPr>
          <p:cNvPr id="30" name="TextBox 29">
            <a:extLst>
              <a:ext uri="{FF2B5EF4-FFF2-40B4-BE49-F238E27FC236}">
                <a16:creationId xmlns:a16="http://schemas.microsoft.com/office/drawing/2014/main" id="{2937D039-AF0A-4772-B9F9-72C5FEDF6AA0}"/>
              </a:ext>
            </a:extLst>
          </p:cNvPr>
          <p:cNvSpPr txBox="1"/>
          <p:nvPr/>
        </p:nvSpPr>
        <p:spPr bwMode="auto">
          <a:xfrm>
            <a:off x="5352818" y="2703290"/>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2</a:t>
            </a:r>
          </a:p>
          <a:p>
            <a:pPr>
              <a:buClr>
                <a:srgbClr val="82CBDD"/>
              </a:buClr>
              <a:buNone/>
            </a:pPr>
            <a:r>
              <a:rPr lang="en-US" sz="2400" dirty="0">
                <a:latin typeface="Myriad Pro Semibold"/>
                <a:ea typeface="Myriad Pro Semibold" charset="0"/>
                <a:cs typeface="Myriad Pro Semibold" charset="0"/>
              </a:rPr>
              <a:t>  5</a:t>
            </a:r>
            <a:endParaRPr lang="en-GB" sz="2400" dirty="0">
              <a:latin typeface="Myriad Pro Semibold"/>
              <a:ea typeface="Myriad Pro Semibold" charset="0"/>
              <a:cs typeface="Myriad Pro Semibold" charset="0"/>
            </a:endParaRPr>
          </a:p>
        </p:txBody>
      </p:sp>
      <p:cxnSp>
        <p:nvCxnSpPr>
          <p:cNvPr id="31" name="Straight Connector 30"/>
          <p:cNvCxnSpPr/>
          <p:nvPr/>
        </p:nvCxnSpPr>
        <p:spPr>
          <a:xfrm>
            <a:off x="5506728" y="3116635"/>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2937D039-AF0A-4772-B9F9-72C5FEDF6AA0}"/>
              </a:ext>
            </a:extLst>
          </p:cNvPr>
          <p:cNvSpPr txBox="1"/>
          <p:nvPr/>
        </p:nvSpPr>
        <p:spPr bwMode="auto">
          <a:xfrm>
            <a:off x="0" y="1252398"/>
            <a:ext cx="6511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1)</a:t>
            </a:r>
            <a:endParaRPr lang="en-GB" sz="2400" dirty="0">
              <a:latin typeface="Myriad Pro Semibold"/>
              <a:ea typeface="Myriad Pro Semibold" charset="0"/>
              <a:cs typeface="Myriad Pro Semibold" charset="0"/>
            </a:endParaRPr>
          </a:p>
        </p:txBody>
      </p:sp>
      <p:sp>
        <p:nvSpPr>
          <p:cNvPr id="35" name="TextBox 34">
            <a:extLst>
              <a:ext uri="{FF2B5EF4-FFF2-40B4-BE49-F238E27FC236}">
                <a16:creationId xmlns:a16="http://schemas.microsoft.com/office/drawing/2014/main" id="{2937D039-AF0A-4772-B9F9-72C5FEDF6AA0}"/>
              </a:ext>
            </a:extLst>
          </p:cNvPr>
          <p:cNvSpPr txBox="1"/>
          <p:nvPr/>
        </p:nvSpPr>
        <p:spPr bwMode="auto">
          <a:xfrm>
            <a:off x="-1" y="2472457"/>
            <a:ext cx="6511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2)</a:t>
            </a:r>
            <a:endParaRPr lang="en-GB" sz="2400" dirty="0">
              <a:latin typeface="Myriad Pro Semibold"/>
              <a:ea typeface="Myriad Pro Semibold" charset="0"/>
              <a:cs typeface="Myriad Pro Semibold" charset="0"/>
            </a:endParaRPr>
          </a:p>
        </p:txBody>
      </p:sp>
      <p:sp>
        <p:nvSpPr>
          <p:cNvPr id="36" name="TextBox 35">
            <a:extLst>
              <a:ext uri="{FF2B5EF4-FFF2-40B4-BE49-F238E27FC236}">
                <a16:creationId xmlns:a16="http://schemas.microsoft.com/office/drawing/2014/main" id="{2937D039-AF0A-4772-B9F9-72C5FEDF6AA0}"/>
              </a:ext>
            </a:extLst>
          </p:cNvPr>
          <p:cNvSpPr txBox="1"/>
          <p:nvPr/>
        </p:nvSpPr>
        <p:spPr bwMode="auto">
          <a:xfrm>
            <a:off x="4130566" y="1262378"/>
            <a:ext cx="4547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3)</a:t>
            </a:r>
            <a:endParaRPr lang="en-GB" sz="2400" dirty="0">
              <a:latin typeface="Myriad Pro Semibold"/>
              <a:ea typeface="Myriad Pro Semibold" charset="0"/>
              <a:cs typeface="Myriad Pro Semibold" charset="0"/>
            </a:endParaRPr>
          </a:p>
        </p:txBody>
      </p:sp>
      <p:sp>
        <p:nvSpPr>
          <p:cNvPr id="37" name="TextBox 36">
            <a:extLst>
              <a:ext uri="{FF2B5EF4-FFF2-40B4-BE49-F238E27FC236}">
                <a16:creationId xmlns:a16="http://schemas.microsoft.com/office/drawing/2014/main" id="{2937D039-AF0A-4772-B9F9-72C5FEDF6AA0}"/>
              </a:ext>
            </a:extLst>
          </p:cNvPr>
          <p:cNvSpPr txBox="1"/>
          <p:nvPr/>
        </p:nvSpPr>
        <p:spPr bwMode="auto">
          <a:xfrm>
            <a:off x="4130565" y="2482437"/>
            <a:ext cx="4547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4)</a:t>
            </a:r>
            <a:endParaRPr lang="en-GB" sz="2400" dirty="0">
              <a:latin typeface="Myriad Pro Semibold"/>
              <a:ea typeface="Myriad Pro Semibold" charset="0"/>
              <a:cs typeface="Myriad Pro Semibold" charset="0"/>
            </a:endParaRPr>
          </a:p>
        </p:txBody>
      </p:sp>
      <p:sp>
        <p:nvSpPr>
          <p:cNvPr id="13" name="Rectangle 12"/>
          <p:cNvSpPr/>
          <p:nvPr/>
        </p:nvSpPr>
        <p:spPr>
          <a:xfrm>
            <a:off x="5506728" y="2612137"/>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p:cNvSpPr/>
          <p:nvPr/>
        </p:nvSpPr>
        <p:spPr>
          <a:xfrm>
            <a:off x="5463965" y="1510712"/>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2684615" y="2590585"/>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p:nvSpPr>
        <p:spPr>
          <a:xfrm>
            <a:off x="2657618" y="1489160"/>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p:cNvSpPr/>
          <p:nvPr/>
        </p:nvSpPr>
        <p:spPr>
          <a:xfrm>
            <a:off x="1670344" y="2590868"/>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p:cNvSpPr/>
          <p:nvPr/>
        </p:nvSpPr>
        <p:spPr>
          <a:xfrm>
            <a:off x="1643347" y="1469347"/>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Box 44">
            <a:extLst>
              <a:ext uri="{FF2B5EF4-FFF2-40B4-BE49-F238E27FC236}">
                <a16:creationId xmlns:a16="http://schemas.microsoft.com/office/drawing/2014/main" id="{2937D039-AF0A-4772-B9F9-72C5FEDF6AA0}"/>
              </a:ext>
            </a:extLst>
          </p:cNvPr>
          <p:cNvSpPr txBox="1"/>
          <p:nvPr/>
        </p:nvSpPr>
        <p:spPr bwMode="auto">
          <a:xfrm>
            <a:off x="50236" y="3823118"/>
            <a:ext cx="90937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How could a double number line help you to convince me of your solutions? </a:t>
            </a:r>
            <a:endParaRPr lang="en-GB" sz="2400" dirty="0">
              <a:latin typeface="Myriad Pro Semibold"/>
              <a:ea typeface="Myriad Pro Semibold" charset="0"/>
              <a:cs typeface="Myriad Pro Semibold" charset="0"/>
            </a:endParaRPr>
          </a:p>
        </p:txBody>
      </p:sp>
      <p:sp>
        <p:nvSpPr>
          <p:cNvPr id="46" name="TextBox 45">
            <a:extLst>
              <a:ext uri="{FF2B5EF4-FFF2-40B4-BE49-F238E27FC236}">
                <a16:creationId xmlns:a16="http://schemas.microsoft.com/office/drawing/2014/main" id="{2937D039-AF0A-4772-B9F9-72C5FEDF6AA0}"/>
              </a:ext>
            </a:extLst>
          </p:cNvPr>
          <p:cNvSpPr txBox="1"/>
          <p:nvPr/>
        </p:nvSpPr>
        <p:spPr bwMode="auto">
          <a:xfrm>
            <a:off x="137372" y="5638733"/>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36%  =</a:t>
            </a:r>
            <a:endParaRPr lang="en-GB" sz="2400" dirty="0">
              <a:latin typeface="Myriad Pro Semibold"/>
              <a:ea typeface="Myriad Pro Semibold" charset="0"/>
              <a:cs typeface="Myriad Pro Semibold" charset="0"/>
            </a:endParaRPr>
          </a:p>
        </p:txBody>
      </p:sp>
      <p:sp>
        <p:nvSpPr>
          <p:cNvPr id="47" name="TextBox 46">
            <a:extLst>
              <a:ext uri="{FF2B5EF4-FFF2-40B4-BE49-F238E27FC236}">
                <a16:creationId xmlns:a16="http://schemas.microsoft.com/office/drawing/2014/main" id="{2937D039-AF0A-4772-B9F9-72C5FEDF6AA0}"/>
              </a:ext>
            </a:extLst>
          </p:cNvPr>
          <p:cNvSpPr txBox="1"/>
          <p:nvPr/>
        </p:nvSpPr>
        <p:spPr bwMode="auto">
          <a:xfrm>
            <a:off x="1219933" y="5441235"/>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9</a:t>
            </a:r>
          </a:p>
          <a:p>
            <a:pPr>
              <a:buClr>
                <a:srgbClr val="82CBDD"/>
              </a:buClr>
              <a:buNone/>
            </a:pPr>
            <a:r>
              <a:rPr lang="en-US" sz="2400" dirty="0">
                <a:latin typeface="Myriad Pro Semibold"/>
                <a:ea typeface="Myriad Pro Semibold" charset="0"/>
                <a:cs typeface="Myriad Pro Semibold" charset="0"/>
              </a:rPr>
              <a:t> 25</a:t>
            </a:r>
            <a:endParaRPr lang="en-GB" sz="2400" dirty="0">
              <a:latin typeface="Myriad Pro Semibold"/>
              <a:ea typeface="Myriad Pro Semibold" charset="0"/>
              <a:cs typeface="Myriad Pro Semibold" charset="0"/>
            </a:endParaRPr>
          </a:p>
        </p:txBody>
      </p:sp>
      <p:cxnSp>
        <p:nvCxnSpPr>
          <p:cNvPr id="48" name="Straight Connector 47"/>
          <p:cNvCxnSpPr/>
          <p:nvPr/>
        </p:nvCxnSpPr>
        <p:spPr>
          <a:xfrm>
            <a:off x="1373843" y="5854580"/>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1364051" y="5910711"/>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TextBox 49">
            <a:extLst>
              <a:ext uri="{FF2B5EF4-FFF2-40B4-BE49-F238E27FC236}">
                <a16:creationId xmlns:a16="http://schemas.microsoft.com/office/drawing/2014/main" id="{2937D039-AF0A-4772-B9F9-72C5FEDF6AA0}"/>
              </a:ext>
            </a:extLst>
          </p:cNvPr>
          <p:cNvSpPr txBox="1"/>
          <p:nvPr/>
        </p:nvSpPr>
        <p:spPr bwMode="auto">
          <a:xfrm>
            <a:off x="3614839" y="5633660"/>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55%  =</a:t>
            </a:r>
            <a:endParaRPr lang="en-GB" sz="2400" dirty="0">
              <a:latin typeface="Myriad Pro Semibold"/>
              <a:ea typeface="Myriad Pro Semibold" charset="0"/>
              <a:cs typeface="Myriad Pro Semibold" charset="0"/>
            </a:endParaRPr>
          </a:p>
        </p:txBody>
      </p:sp>
      <p:sp>
        <p:nvSpPr>
          <p:cNvPr id="51" name="TextBox 50">
            <a:extLst>
              <a:ext uri="{FF2B5EF4-FFF2-40B4-BE49-F238E27FC236}">
                <a16:creationId xmlns:a16="http://schemas.microsoft.com/office/drawing/2014/main" id="{2937D039-AF0A-4772-B9F9-72C5FEDF6AA0}"/>
              </a:ext>
            </a:extLst>
          </p:cNvPr>
          <p:cNvSpPr txBox="1"/>
          <p:nvPr/>
        </p:nvSpPr>
        <p:spPr bwMode="auto">
          <a:xfrm>
            <a:off x="4697400" y="5436162"/>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11</a:t>
            </a:r>
          </a:p>
          <a:p>
            <a:pPr>
              <a:buClr>
                <a:srgbClr val="82CBDD"/>
              </a:buClr>
              <a:buNone/>
            </a:pPr>
            <a:r>
              <a:rPr lang="en-US" sz="2400" dirty="0">
                <a:latin typeface="Myriad Pro Semibold"/>
                <a:ea typeface="Myriad Pro Semibold" charset="0"/>
                <a:cs typeface="Myriad Pro Semibold" charset="0"/>
              </a:rPr>
              <a:t> 20</a:t>
            </a:r>
            <a:endParaRPr lang="en-GB" sz="2400" dirty="0">
              <a:latin typeface="Myriad Pro Semibold"/>
              <a:ea typeface="Myriad Pro Semibold" charset="0"/>
              <a:cs typeface="Myriad Pro Semibold" charset="0"/>
            </a:endParaRPr>
          </a:p>
        </p:txBody>
      </p:sp>
      <p:sp>
        <p:nvSpPr>
          <p:cNvPr id="52" name="Rectangle 51"/>
          <p:cNvSpPr/>
          <p:nvPr/>
        </p:nvSpPr>
        <p:spPr>
          <a:xfrm>
            <a:off x="4825753" y="5889872"/>
            <a:ext cx="21282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3" name="Straight Connector 52"/>
          <p:cNvCxnSpPr/>
          <p:nvPr/>
        </p:nvCxnSpPr>
        <p:spPr>
          <a:xfrm>
            <a:off x="4841518" y="5849320"/>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3607262" y="5650579"/>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409802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3" name="Picture 2"/>
          <p:cNvPicPr>
            <a:picLocks noChangeAspect="1"/>
          </p:cNvPicPr>
          <p:nvPr/>
        </p:nvPicPr>
        <p:blipFill>
          <a:blip r:embed="rId3"/>
          <a:stretch>
            <a:fillRect/>
          </a:stretch>
        </p:blipFill>
        <p:spPr>
          <a:xfrm>
            <a:off x="242029" y="949455"/>
            <a:ext cx="5349302" cy="4054771"/>
          </a:xfrm>
          <a:prstGeom prst="rect">
            <a:avLst/>
          </a:prstGeom>
        </p:spPr>
      </p:pic>
    </p:spTree>
    <p:extLst>
      <p:ext uri="{BB962C8B-B14F-4D97-AF65-F5344CB8AC3E}">
        <p14:creationId xmlns:p14="http://schemas.microsoft.com/office/powerpoint/2010/main" val="352914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059" y="3836100"/>
            <a:ext cx="2752725" cy="14097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59" y="2327766"/>
            <a:ext cx="2752725" cy="1400175"/>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585" y="809907"/>
            <a:ext cx="2743200" cy="140970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8059" y="5353959"/>
            <a:ext cx="2733675" cy="1409700"/>
          </a:xfrm>
          <a:prstGeom prst="rect">
            <a:avLst/>
          </a:prstGeom>
        </p:spPr>
      </p:pic>
    </p:spTree>
    <p:extLst>
      <p:ext uri="{BB962C8B-B14F-4D97-AF65-F5344CB8AC3E}">
        <p14:creationId xmlns:p14="http://schemas.microsoft.com/office/powerpoint/2010/main" val="6992084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59" y="3836100"/>
            <a:ext cx="2752725" cy="140970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059" y="2327766"/>
            <a:ext cx="2752725" cy="1400175"/>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7585" y="809907"/>
            <a:ext cx="2743200" cy="1409700"/>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8059" y="5353959"/>
            <a:ext cx="2733675" cy="1409700"/>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1169" r="1"/>
          <a:stretch/>
        </p:blipFill>
        <p:spPr>
          <a:xfrm rot="5400000">
            <a:off x="6332412" y="2807038"/>
            <a:ext cx="2720548" cy="1400175"/>
          </a:xfrm>
          <a:prstGeom prst="rect">
            <a:avLst/>
          </a:prstGeom>
        </p:spPr>
      </p:pic>
    </p:spTree>
    <p:custDataLst>
      <p:tags r:id="rId1"/>
    </p:custDataLst>
    <p:extLst>
      <p:ext uri="{BB962C8B-B14F-4D97-AF65-F5344CB8AC3E}">
        <p14:creationId xmlns:p14="http://schemas.microsoft.com/office/powerpoint/2010/main" val="3705842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path" presetSubtype="0" accel="50000" decel="50000" fill="hold" nodeType="clickEffect">
                                  <p:stCondLst>
                                    <p:cond delay="0"/>
                                  </p:stCondLst>
                                  <p:childTnLst>
                                    <p:animMotion origin="layout" path="M 4.44444E-6 2.96296E-6 L 0.15 2.96296E-6 C 0.21701 2.96296E-6 0.3 -0.12223 0.3 -0.2213 L 0.3 -0.44236 " pathEditMode="relative" rAng="0" ptsTypes="AAAA">
                                      <p:cBhvr>
                                        <p:cTn id="6" dur="2000" fill="hold"/>
                                        <p:tgtEl>
                                          <p:spTgt spid="3"/>
                                        </p:tgtEl>
                                        <p:attrNameLst>
                                          <p:attrName>ppt_x</p:attrName>
                                          <p:attrName>ppt_y</p:attrName>
                                        </p:attrNameLst>
                                      </p:cBhvr>
                                      <p:rCtr x="15000" y="-22130"/>
                                    </p:animMotion>
                                  </p:childTnLst>
                                </p:cTn>
                              </p:par>
                            </p:childTnLst>
                          </p:cTn>
                        </p:par>
                      </p:childTnLst>
                    </p:cTn>
                  </p:par>
                  <p:par>
                    <p:cTn id="7" fill="hold">
                      <p:stCondLst>
                        <p:cond delay="indefinite"/>
                      </p:stCondLst>
                      <p:childTnLst>
                        <p:par>
                          <p:cTn id="8" fill="hold">
                            <p:stCondLst>
                              <p:cond delay="0"/>
                            </p:stCondLst>
                            <p:childTnLst>
                              <p:par>
                                <p:cTn id="9" presetID="43" presetClass="path" presetSubtype="0" accel="50000" decel="50000" fill="hold" nodeType="clickEffect">
                                  <p:stCondLst>
                                    <p:cond delay="0"/>
                                  </p:stCondLst>
                                  <p:childTnLst>
                                    <p:animMotion origin="layout" path="M -3.88889E-6 -4.81481E-6 L 0.29549 -4.81481E-6 C 0.42796 -4.81481E-6 0.5915 -0.18356 0.5915 -0.33217 L 0.5915 -0.66273 " pathEditMode="relative" rAng="0" ptsTypes="AAAA">
                                      <p:cBhvr>
                                        <p:cTn id="10" dur="2000" fill="hold"/>
                                        <p:tgtEl>
                                          <p:spTgt spid="6"/>
                                        </p:tgtEl>
                                        <p:attrNameLst>
                                          <p:attrName>ppt_x</p:attrName>
                                          <p:attrName>ppt_y</p:attrName>
                                        </p:attrNameLst>
                                      </p:cBhvr>
                                      <p:rCtr x="29566" y="-33148"/>
                                    </p:animMotion>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nodeType="clickEffect">
                                  <p:stCondLst>
                                    <p:cond delay="0"/>
                                  </p:stCondLst>
                                  <p:childTnLst>
                                    <p:animMotion origin="layout" path="M -0.00105 4.81481E-6 L 0.62951 4.81481E-6 " pathEditMode="relative" rAng="0" ptsTypes="AA">
                                      <p:cBhvr>
                                        <p:cTn id="14" dur="2000" fill="hold"/>
                                        <p:tgtEl>
                                          <p:spTgt spid="4"/>
                                        </p:tgtEl>
                                        <p:attrNameLst>
                                          <p:attrName>ppt_x</p:attrName>
                                          <p:attrName>ppt_y</p:attrName>
                                        </p:attrNameLst>
                                      </p:cBhvr>
                                      <p:rCtr x="31528" y="0"/>
                                    </p:animMotion>
                                  </p:childTnLst>
                                </p:cTn>
                              </p:par>
                            </p:childTnLst>
                          </p:cTn>
                        </p:par>
                        <p:par>
                          <p:cTn id="15" fill="hold">
                            <p:stCondLst>
                              <p:cond delay="2000"/>
                            </p:stCondLst>
                            <p:childTnLst>
                              <p:par>
                                <p:cTn id="16" presetID="10" presetClass="exit" presetSubtype="0" fill="hold" nodeType="after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1734" y="809907"/>
            <a:ext cx="2752725" cy="14097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585" y="809907"/>
            <a:ext cx="2743200" cy="140970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61593" y="809907"/>
            <a:ext cx="2733675" cy="1409700"/>
          </a:xfrm>
          <a:prstGeom prst="rect">
            <a:avLst/>
          </a:prstGeom>
        </p:spPr>
      </p:pic>
      <p:pic>
        <p:nvPicPr>
          <p:cNvPr id="7" name="Picture 6"/>
          <p:cNvPicPr>
            <a:picLocks noChangeAspect="1"/>
          </p:cNvPicPr>
          <p:nvPr/>
        </p:nvPicPr>
        <p:blipFill rotWithShape="1">
          <a:blip r:embed="rId7">
            <a:extLst>
              <a:ext uri="{28A0092B-C50C-407E-A947-70E740481C1C}">
                <a14:useLocalDpi xmlns:a14="http://schemas.microsoft.com/office/drawing/2010/main" val="0"/>
              </a:ext>
            </a:extLst>
          </a:blip>
          <a:srcRect l="1169" r="1"/>
          <a:stretch/>
        </p:blipFill>
        <p:spPr>
          <a:xfrm rot="5400000">
            <a:off x="6334905" y="2879794"/>
            <a:ext cx="2720548" cy="1400175"/>
          </a:xfrm>
          <a:prstGeom prst="rect">
            <a:avLst/>
          </a:prstGeom>
        </p:spPr>
      </p:pic>
      <mc:AlternateContent xmlns:mc="http://schemas.openxmlformats.org/markup-compatibility/2006" xmlns:a14="http://schemas.microsoft.com/office/drawing/2010/main">
        <mc:Choice Requires="a14">
          <p:sp>
            <p:nvSpPr>
              <p:cNvPr id="8" name="TextBox 7"/>
              <p:cNvSpPr txBox="1"/>
              <p:nvPr/>
            </p:nvSpPr>
            <p:spPr>
              <a:xfrm>
                <a:off x="673767" y="3164383"/>
                <a:ext cx="5887454" cy="2091214"/>
              </a:xfrm>
              <a:prstGeom prst="rect">
                <a:avLst/>
              </a:prstGeom>
              <a:noFill/>
            </p:spPr>
            <p:txBody>
              <a:bodyPr wrap="square" rtlCol="0">
                <a:spAutoFit/>
              </a:bodyPr>
              <a:lstStyle/>
              <a:p>
                <a:r>
                  <a:rPr lang="en-GB" sz="2400" b="1" dirty="0">
                    <a:latin typeface="Myriad Pro" panose="020B0503030403020204"/>
                  </a:rPr>
                  <a:t>Challenge:</a:t>
                </a:r>
              </a:p>
              <a:p>
                <a:r>
                  <a:rPr lang="en-GB" sz="2400" dirty="0">
                    <a:latin typeface="Myriad Pro" panose="020B0503030403020204"/>
                  </a:rPr>
                  <a:t>Can you make some more dominoes</a:t>
                </a:r>
              </a:p>
              <a:p>
                <a:r>
                  <a:rPr lang="en-GB" sz="2400" dirty="0">
                    <a:latin typeface="Myriad Pro" panose="020B0503030403020204"/>
                  </a:rPr>
                  <a:t>to place at each end to match </a:t>
                </a:r>
                <a14:m>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4</m:t>
                        </m:r>
                      </m:den>
                    </m:f>
                  </m:oMath>
                </a14:m>
                <a:r>
                  <a:rPr lang="en-GB" sz="2400" dirty="0">
                    <a:latin typeface="Myriad Pro" panose="020B0503030403020204"/>
                  </a:rPr>
                  <a:t> and 0.75?</a:t>
                </a:r>
              </a:p>
              <a:p>
                <a:r>
                  <a:rPr lang="en-GB" sz="2400" dirty="0">
                    <a:latin typeface="Myriad Pro" panose="020B0503030403020204"/>
                  </a:rPr>
                  <a:t>Try to make your dominoes using fractions, decimals, percentages and images.</a:t>
                </a:r>
              </a:p>
            </p:txBody>
          </p:sp>
        </mc:Choice>
        <mc:Fallback xmlns="">
          <p:sp>
            <p:nvSpPr>
              <p:cNvPr id="8" name="TextBox 7"/>
              <p:cNvSpPr txBox="1">
                <a:spLocks noRot="1" noChangeAspect="1" noMove="1" noResize="1" noEditPoints="1" noAdjustHandles="1" noChangeArrowheads="1" noChangeShapeType="1" noTextEdit="1"/>
              </p:cNvSpPr>
              <p:nvPr/>
            </p:nvSpPr>
            <p:spPr>
              <a:xfrm>
                <a:off x="673767" y="3164383"/>
                <a:ext cx="5887454" cy="2091214"/>
              </a:xfrm>
              <a:prstGeom prst="rect">
                <a:avLst/>
              </a:prstGeom>
              <a:blipFill>
                <a:blip r:embed="rId8"/>
                <a:stretch>
                  <a:fillRect l="-1658" t="-2332" b="-5539"/>
                </a:stretch>
              </a:blipFill>
            </p:spPr>
            <p:txBody>
              <a:bodyPr/>
              <a:lstStyle/>
              <a:p>
                <a:r>
                  <a:rPr lang="en-GB">
                    <a:noFill/>
                  </a:rPr>
                  <a:t> </a:t>
                </a:r>
              </a:p>
            </p:txBody>
          </p:sp>
        </mc:Fallback>
      </mc:AlternateContent>
      <p:cxnSp>
        <p:nvCxnSpPr>
          <p:cNvPr id="17" name="Straight Arrow Connector 16"/>
          <p:cNvCxnSpPr/>
          <p:nvPr/>
        </p:nvCxnSpPr>
        <p:spPr>
          <a:xfrm rot="10800000">
            <a:off x="436132" y="2351388"/>
            <a:ext cx="0" cy="111715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6200000">
            <a:off x="6436516" y="4073884"/>
            <a:ext cx="0" cy="111715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58981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940035F-C14B-49DD-A32B-FED70CEF4847}"/>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https://www.ncetm.org.uk/classroom-resources/vl-upper-key-stage-2-linking-fractions-decimals-and-percentages-video-lessons/</a:t>
            </a:r>
            <a:endParaRPr lang="en-GB" sz="1400" dirty="0"/>
          </a:p>
        </p:txBody>
      </p:sp>
    </p:spTree>
    <p:extLst>
      <p:ext uri="{BB962C8B-B14F-4D97-AF65-F5344CB8AC3E}">
        <p14:creationId xmlns:p14="http://schemas.microsoft.com/office/powerpoint/2010/main" val="92331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1" name="TextBox 40">
            <a:extLst>
              <a:ext uri="{FF2B5EF4-FFF2-40B4-BE49-F238E27FC236}">
                <a16:creationId xmlns:a16="http://schemas.microsoft.com/office/drawing/2014/main" id="{2937D039-AF0A-4772-B9F9-72C5FEDF6AA0}"/>
              </a:ext>
            </a:extLst>
          </p:cNvPr>
          <p:cNvSpPr txBox="1"/>
          <p:nvPr/>
        </p:nvSpPr>
        <p:spPr bwMode="auto">
          <a:xfrm>
            <a:off x="0" y="642935"/>
            <a:ext cx="9071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Practice </a:t>
            </a:r>
            <a:r>
              <a:rPr lang="en-GB" sz="2400" b="1" dirty="0">
                <a:latin typeface="Arial" panose="020B0604020202020204" pitchFamily="34" charset="0"/>
                <a:ea typeface="Myriad Pro Semibold" charset="0"/>
                <a:cs typeface="Arial" panose="020B0604020202020204" pitchFamily="34" charset="0"/>
              </a:rPr>
              <a:t>activity</a:t>
            </a:r>
          </a:p>
        </p:txBody>
      </p:sp>
      <p:sp>
        <p:nvSpPr>
          <p:cNvPr id="14" name="TextBox 13">
            <a:extLst>
              <a:ext uri="{FF2B5EF4-FFF2-40B4-BE49-F238E27FC236}">
                <a16:creationId xmlns:a16="http://schemas.microsoft.com/office/drawing/2014/main" id="{2937D039-AF0A-4772-B9F9-72C5FEDF6AA0}"/>
              </a:ext>
            </a:extLst>
          </p:cNvPr>
          <p:cNvSpPr txBox="1"/>
          <p:nvPr/>
        </p:nvSpPr>
        <p:spPr bwMode="auto">
          <a:xfrm>
            <a:off x="418107" y="1791922"/>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60%  =          =</a:t>
            </a:r>
            <a:endParaRPr lang="en-GB" sz="2400" dirty="0">
              <a:latin typeface="Myriad Pro Semibold"/>
              <a:ea typeface="Myriad Pro Semibold" charset="0"/>
              <a:cs typeface="Myriad Pro Semibold" charset="0"/>
            </a:endParaRPr>
          </a:p>
        </p:txBody>
      </p:sp>
      <p:sp>
        <p:nvSpPr>
          <p:cNvPr id="15" name="TextBox 14">
            <a:extLst>
              <a:ext uri="{FF2B5EF4-FFF2-40B4-BE49-F238E27FC236}">
                <a16:creationId xmlns:a16="http://schemas.microsoft.com/office/drawing/2014/main" id="{2937D039-AF0A-4772-B9F9-72C5FEDF6AA0}"/>
              </a:ext>
            </a:extLst>
          </p:cNvPr>
          <p:cNvSpPr txBox="1"/>
          <p:nvPr/>
        </p:nvSpPr>
        <p:spPr bwMode="auto">
          <a:xfrm>
            <a:off x="1500668" y="1594424"/>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60</a:t>
            </a:r>
          </a:p>
          <a:p>
            <a:pPr>
              <a:buClr>
                <a:srgbClr val="82CBDD"/>
              </a:buClr>
              <a:buNone/>
            </a:pPr>
            <a:r>
              <a:rPr lang="en-US" sz="2400" dirty="0">
                <a:latin typeface="Myriad Pro Semibold"/>
                <a:ea typeface="Myriad Pro Semibold" charset="0"/>
                <a:cs typeface="Myriad Pro Semibold" charset="0"/>
              </a:rPr>
              <a:t>100</a:t>
            </a:r>
            <a:endParaRPr lang="en-GB" sz="2400" dirty="0">
              <a:latin typeface="Myriad Pro Semibold"/>
              <a:ea typeface="Myriad Pro Semibold" charset="0"/>
              <a:cs typeface="Myriad Pro Semibold" charset="0"/>
            </a:endParaRPr>
          </a:p>
        </p:txBody>
      </p:sp>
      <p:cxnSp>
        <p:nvCxnSpPr>
          <p:cNvPr id="16" name="Straight Connector 15"/>
          <p:cNvCxnSpPr/>
          <p:nvPr/>
        </p:nvCxnSpPr>
        <p:spPr>
          <a:xfrm>
            <a:off x="1654578" y="2007769"/>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2937D039-AF0A-4772-B9F9-72C5FEDF6AA0}"/>
              </a:ext>
            </a:extLst>
          </p:cNvPr>
          <p:cNvSpPr txBox="1"/>
          <p:nvPr/>
        </p:nvSpPr>
        <p:spPr bwMode="auto">
          <a:xfrm>
            <a:off x="2646326" y="1589164"/>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3</a:t>
            </a:r>
          </a:p>
          <a:p>
            <a:pPr>
              <a:buClr>
                <a:srgbClr val="82CBDD"/>
              </a:buClr>
              <a:buNone/>
            </a:pPr>
            <a:r>
              <a:rPr lang="en-US" sz="2400" dirty="0">
                <a:latin typeface="Myriad Pro Semibold"/>
                <a:ea typeface="Myriad Pro Semibold" charset="0"/>
                <a:cs typeface="Myriad Pro Semibold" charset="0"/>
              </a:rPr>
              <a:t> 5</a:t>
            </a:r>
            <a:endParaRPr lang="en-GB" sz="2400" dirty="0">
              <a:latin typeface="Myriad Pro Semibold"/>
              <a:ea typeface="Myriad Pro Semibold" charset="0"/>
              <a:cs typeface="Myriad Pro Semibold" charset="0"/>
            </a:endParaRPr>
          </a:p>
        </p:txBody>
      </p:sp>
      <p:cxnSp>
        <p:nvCxnSpPr>
          <p:cNvPr id="18" name="Straight Connector 17"/>
          <p:cNvCxnSpPr/>
          <p:nvPr/>
        </p:nvCxnSpPr>
        <p:spPr>
          <a:xfrm>
            <a:off x="2674108" y="2002509"/>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2937D039-AF0A-4772-B9F9-72C5FEDF6AA0}"/>
              </a:ext>
            </a:extLst>
          </p:cNvPr>
          <p:cNvSpPr txBox="1"/>
          <p:nvPr/>
        </p:nvSpPr>
        <p:spPr bwMode="auto">
          <a:xfrm>
            <a:off x="428613" y="2890282"/>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35%  =          =</a:t>
            </a:r>
            <a:endParaRPr lang="en-GB" sz="2400" dirty="0">
              <a:latin typeface="Myriad Pro Semibold"/>
              <a:ea typeface="Myriad Pro Semibold" charset="0"/>
              <a:cs typeface="Myriad Pro Semibold" charset="0"/>
            </a:endParaRPr>
          </a:p>
        </p:txBody>
      </p:sp>
      <p:sp>
        <p:nvSpPr>
          <p:cNvPr id="20" name="TextBox 19">
            <a:extLst>
              <a:ext uri="{FF2B5EF4-FFF2-40B4-BE49-F238E27FC236}">
                <a16:creationId xmlns:a16="http://schemas.microsoft.com/office/drawing/2014/main" id="{2937D039-AF0A-4772-B9F9-72C5FEDF6AA0}"/>
              </a:ext>
            </a:extLst>
          </p:cNvPr>
          <p:cNvSpPr txBox="1"/>
          <p:nvPr/>
        </p:nvSpPr>
        <p:spPr bwMode="auto">
          <a:xfrm>
            <a:off x="1511174" y="2692784"/>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35</a:t>
            </a:r>
          </a:p>
          <a:p>
            <a:pPr>
              <a:buClr>
                <a:srgbClr val="82CBDD"/>
              </a:buClr>
              <a:buNone/>
            </a:pPr>
            <a:r>
              <a:rPr lang="en-US" sz="2400" dirty="0">
                <a:latin typeface="Myriad Pro Semibold"/>
                <a:ea typeface="Myriad Pro Semibold" charset="0"/>
                <a:cs typeface="Myriad Pro Semibold" charset="0"/>
              </a:rPr>
              <a:t>100</a:t>
            </a:r>
            <a:endParaRPr lang="en-GB" sz="2400" dirty="0">
              <a:latin typeface="Myriad Pro Semibold"/>
              <a:ea typeface="Myriad Pro Semibold" charset="0"/>
              <a:cs typeface="Myriad Pro Semibold" charset="0"/>
            </a:endParaRPr>
          </a:p>
        </p:txBody>
      </p:sp>
      <p:cxnSp>
        <p:nvCxnSpPr>
          <p:cNvPr id="21" name="Straight Connector 20"/>
          <p:cNvCxnSpPr/>
          <p:nvPr/>
        </p:nvCxnSpPr>
        <p:spPr>
          <a:xfrm>
            <a:off x="1665084" y="3106129"/>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2937D039-AF0A-4772-B9F9-72C5FEDF6AA0}"/>
              </a:ext>
            </a:extLst>
          </p:cNvPr>
          <p:cNvSpPr txBox="1"/>
          <p:nvPr/>
        </p:nvSpPr>
        <p:spPr bwMode="auto">
          <a:xfrm>
            <a:off x="2656832" y="2687524"/>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7</a:t>
            </a:r>
          </a:p>
          <a:p>
            <a:pPr>
              <a:buClr>
                <a:srgbClr val="82CBDD"/>
              </a:buClr>
              <a:buNone/>
            </a:pPr>
            <a:r>
              <a:rPr lang="en-US" sz="2400" dirty="0">
                <a:latin typeface="Myriad Pro Semibold"/>
                <a:ea typeface="Myriad Pro Semibold" charset="0"/>
                <a:cs typeface="Myriad Pro Semibold" charset="0"/>
              </a:rPr>
              <a:t>20</a:t>
            </a:r>
            <a:endParaRPr lang="en-GB" sz="2400" dirty="0">
              <a:latin typeface="Myriad Pro Semibold"/>
              <a:ea typeface="Myriad Pro Semibold" charset="0"/>
              <a:cs typeface="Myriad Pro Semibold" charset="0"/>
            </a:endParaRPr>
          </a:p>
        </p:txBody>
      </p:sp>
      <p:cxnSp>
        <p:nvCxnSpPr>
          <p:cNvPr id="23" name="Straight Connector 22"/>
          <p:cNvCxnSpPr/>
          <p:nvPr/>
        </p:nvCxnSpPr>
        <p:spPr>
          <a:xfrm>
            <a:off x="2684614" y="3100869"/>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937D039-AF0A-4772-B9F9-72C5FEDF6AA0}"/>
              </a:ext>
            </a:extLst>
          </p:cNvPr>
          <p:cNvSpPr txBox="1"/>
          <p:nvPr/>
        </p:nvSpPr>
        <p:spPr bwMode="auto">
          <a:xfrm>
            <a:off x="4259751" y="1802428"/>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52%  =          =           </a:t>
            </a:r>
            <a:endParaRPr lang="en-GB" sz="2400" dirty="0">
              <a:latin typeface="Myriad Pro Semibold"/>
              <a:ea typeface="Myriad Pro Semibold" charset="0"/>
              <a:cs typeface="Myriad Pro Semibold" charset="0"/>
            </a:endParaRPr>
          </a:p>
        </p:txBody>
      </p:sp>
      <p:sp>
        <p:nvSpPr>
          <p:cNvPr id="27" name="TextBox 26">
            <a:extLst>
              <a:ext uri="{FF2B5EF4-FFF2-40B4-BE49-F238E27FC236}">
                <a16:creationId xmlns:a16="http://schemas.microsoft.com/office/drawing/2014/main" id="{2937D039-AF0A-4772-B9F9-72C5FEDF6AA0}"/>
              </a:ext>
            </a:extLst>
          </p:cNvPr>
          <p:cNvSpPr txBox="1"/>
          <p:nvPr/>
        </p:nvSpPr>
        <p:spPr bwMode="auto">
          <a:xfrm>
            <a:off x="5337052" y="1599670"/>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52</a:t>
            </a:r>
          </a:p>
          <a:p>
            <a:pPr>
              <a:buClr>
                <a:srgbClr val="82CBDD"/>
              </a:buClr>
              <a:buNone/>
            </a:pPr>
            <a:r>
              <a:rPr lang="en-US" sz="2400" dirty="0">
                <a:latin typeface="Myriad Pro Semibold"/>
                <a:ea typeface="Myriad Pro Semibold" charset="0"/>
                <a:cs typeface="Myriad Pro Semibold" charset="0"/>
              </a:rPr>
              <a:t>100</a:t>
            </a:r>
            <a:endParaRPr lang="en-GB" sz="2400" dirty="0">
              <a:latin typeface="Myriad Pro Semibold"/>
              <a:ea typeface="Myriad Pro Semibold" charset="0"/>
              <a:cs typeface="Myriad Pro Semibold" charset="0"/>
            </a:endParaRPr>
          </a:p>
        </p:txBody>
      </p:sp>
      <p:cxnSp>
        <p:nvCxnSpPr>
          <p:cNvPr id="28" name="Straight Connector 27"/>
          <p:cNvCxnSpPr/>
          <p:nvPr/>
        </p:nvCxnSpPr>
        <p:spPr>
          <a:xfrm>
            <a:off x="5475196" y="2013015"/>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2937D039-AF0A-4772-B9F9-72C5FEDF6AA0}"/>
              </a:ext>
            </a:extLst>
          </p:cNvPr>
          <p:cNvSpPr txBox="1"/>
          <p:nvPr/>
        </p:nvSpPr>
        <p:spPr bwMode="auto">
          <a:xfrm>
            <a:off x="4270257" y="2900788"/>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40%  =         =</a:t>
            </a:r>
            <a:endParaRPr lang="en-GB" sz="2400" dirty="0">
              <a:latin typeface="Myriad Pro Semibold"/>
              <a:ea typeface="Myriad Pro Semibold" charset="0"/>
              <a:cs typeface="Myriad Pro Semibold" charset="0"/>
            </a:endParaRPr>
          </a:p>
        </p:txBody>
      </p:sp>
      <p:sp>
        <p:nvSpPr>
          <p:cNvPr id="30" name="TextBox 29">
            <a:extLst>
              <a:ext uri="{FF2B5EF4-FFF2-40B4-BE49-F238E27FC236}">
                <a16:creationId xmlns:a16="http://schemas.microsoft.com/office/drawing/2014/main" id="{2937D039-AF0A-4772-B9F9-72C5FEDF6AA0}"/>
              </a:ext>
            </a:extLst>
          </p:cNvPr>
          <p:cNvSpPr txBox="1"/>
          <p:nvPr/>
        </p:nvSpPr>
        <p:spPr bwMode="auto">
          <a:xfrm>
            <a:off x="6396129" y="2713372"/>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2</a:t>
            </a:r>
          </a:p>
          <a:p>
            <a:pPr>
              <a:buClr>
                <a:srgbClr val="82CBDD"/>
              </a:buClr>
              <a:buNone/>
            </a:pPr>
            <a:r>
              <a:rPr lang="en-US" sz="2400" dirty="0">
                <a:latin typeface="Myriad Pro Semibold"/>
                <a:ea typeface="Myriad Pro Semibold" charset="0"/>
                <a:cs typeface="Myriad Pro Semibold" charset="0"/>
              </a:rPr>
              <a:t>  5</a:t>
            </a:r>
            <a:endParaRPr lang="en-GB" sz="2400" dirty="0">
              <a:latin typeface="Myriad Pro Semibold"/>
              <a:ea typeface="Myriad Pro Semibold" charset="0"/>
              <a:cs typeface="Myriad Pro Semibold" charset="0"/>
            </a:endParaRPr>
          </a:p>
        </p:txBody>
      </p:sp>
      <p:cxnSp>
        <p:nvCxnSpPr>
          <p:cNvPr id="31" name="Straight Connector 30"/>
          <p:cNvCxnSpPr/>
          <p:nvPr/>
        </p:nvCxnSpPr>
        <p:spPr>
          <a:xfrm>
            <a:off x="6551266" y="3149178"/>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2937D039-AF0A-4772-B9F9-72C5FEDF6AA0}"/>
              </a:ext>
            </a:extLst>
          </p:cNvPr>
          <p:cNvSpPr txBox="1"/>
          <p:nvPr/>
        </p:nvSpPr>
        <p:spPr bwMode="auto">
          <a:xfrm>
            <a:off x="0" y="1252398"/>
            <a:ext cx="6511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1)</a:t>
            </a:r>
            <a:endParaRPr lang="en-GB" sz="2400" dirty="0">
              <a:latin typeface="Myriad Pro Semibold"/>
              <a:ea typeface="Myriad Pro Semibold" charset="0"/>
              <a:cs typeface="Myriad Pro Semibold" charset="0"/>
            </a:endParaRPr>
          </a:p>
        </p:txBody>
      </p:sp>
      <p:sp>
        <p:nvSpPr>
          <p:cNvPr id="35" name="TextBox 34">
            <a:extLst>
              <a:ext uri="{FF2B5EF4-FFF2-40B4-BE49-F238E27FC236}">
                <a16:creationId xmlns:a16="http://schemas.microsoft.com/office/drawing/2014/main" id="{2937D039-AF0A-4772-B9F9-72C5FEDF6AA0}"/>
              </a:ext>
            </a:extLst>
          </p:cNvPr>
          <p:cNvSpPr txBox="1"/>
          <p:nvPr/>
        </p:nvSpPr>
        <p:spPr bwMode="auto">
          <a:xfrm>
            <a:off x="-1" y="2472457"/>
            <a:ext cx="6511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2)</a:t>
            </a:r>
            <a:endParaRPr lang="en-GB" sz="2400" dirty="0">
              <a:latin typeface="Myriad Pro Semibold"/>
              <a:ea typeface="Myriad Pro Semibold" charset="0"/>
              <a:cs typeface="Myriad Pro Semibold" charset="0"/>
            </a:endParaRPr>
          </a:p>
        </p:txBody>
      </p:sp>
      <p:sp>
        <p:nvSpPr>
          <p:cNvPr id="36" name="TextBox 35">
            <a:extLst>
              <a:ext uri="{FF2B5EF4-FFF2-40B4-BE49-F238E27FC236}">
                <a16:creationId xmlns:a16="http://schemas.microsoft.com/office/drawing/2014/main" id="{2937D039-AF0A-4772-B9F9-72C5FEDF6AA0}"/>
              </a:ext>
            </a:extLst>
          </p:cNvPr>
          <p:cNvSpPr txBox="1"/>
          <p:nvPr/>
        </p:nvSpPr>
        <p:spPr bwMode="auto">
          <a:xfrm>
            <a:off x="4130566" y="1262378"/>
            <a:ext cx="4547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3)</a:t>
            </a:r>
            <a:endParaRPr lang="en-GB" sz="2400" dirty="0">
              <a:latin typeface="Myriad Pro Semibold"/>
              <a:ea typeface="Myriad Pro Semibold" charset="0"/>
              <a:cs typeface="Myriad Pro Semibold" charset="0"/>
            </a:endParaRPr>
          </a:p>
        </p:txBody>
      </p:sp>
      <p:sp>
        <p:nvSpPr>
          <p:cNvPr id="37" name="TextBox 36">
            <a:extLst>
              <a:ext uri="{FF2B5EF4-FFF2-40B4-BE49-F238E27FC236}">
                <a16:creationId xmlns:a16="http://schemas.microsoft.com/office/drawing/2014/main" id="{2937D039-AF0A-4772-B9F9-72C5FEDF6AA0}"/>
              </a:ext>
            </a:extLst>
          </p:cNvPr>
          <p:cNvSpPr txBox="1"/>
          <p:nvPr/>
        </p:nvSpPr>
        <p:spPr bwMode="auto">
          <a:xfrm>
            <a:off x="4130565" y="2482437"/>
            <a:ext cx="4547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4)</a:t>
            </a:r>
            <a:endParaRPr lang="en-GB" sz="2400" dirty="0">
              <a:latin typeface="Myriad Pro Semibold"/>
              <a:ea typeface="Myriad Pro Semibold" charset="0"/>
              <a:cs typeface="Myriad Pro Semibold" charset="0"/>
            </a:endParaRPr>
          </a:p>
        </p:txBody>
      </p:sp>
      <p:sp>
        <p:nvSpPr>
          <p:cNvPr id="13" name="Rectangle 12"/>
          <p:cNvSpPr/>
          <p:nvPr/>
        </p:nvSpPr>
        <p:spPr>
          <a:xfrm>
            <a:off x="6551268" y="2622039"/>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p:cNvSpPr/>
          <p:nvPr/>
        </p:nvSpPr>
        <p:spPr>
          <a:xfrm>
            <a:off x="2684615" y="2590585"/>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p:nvSpPr>
        <p:spPr>
          <a:xfrm>
            <a:off x="2657618" y="1489160"/>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p:cNvSpPr/>
          <p:nvPr/>
        </p:nvSpPr>
        <p:spPr>
          <a:xfrm>
            <a:off x="1670344" y="2590868"/>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p:cNvSpPr/>
          <p:nvPr/>
        </p:nvSpPr>
        <p:spPr>
          <a:xfrm>
            <a:off x="1640741" y="1498745"/>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TextBox 54">
            <a:extLst>
              <a:ext uri="{FF2B5EF4-FFF2-40B4-BE49-F238E27FC236}">
                <a16:creationId xmlns:a16="http://schemas.microsoft.com/office/drawing/2014/main" id="{2937D039-AF0A-4772-B9F9-72C5FEDF6AA0}"/>
              </a:ext>
            </a:extLst>
          </p:cNvPr>
          <p:cNvSpPr txBox="1"/>
          <p:nvPr/>
        </p:nvSpPr>
        <p:spPr bwMode="auto">
          <a:xfrm>
            <a:off x="6425447" y="1589164"/>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13</a:t>
            </a:r>
          </a:p>
          <a:p>
            <a:pPr>
              <a:buClr>
                <a:srgbClr val="82CBDD"/>
              </a:buClr>
              <a:buNone/>
            </a:pPr>
            <a:r>
              <a:rPr lang="en-US" sz="2400" dirty="0">
                <a:latin typeface="Myriad Pro Semibold"/>
                <a:ea typeface="Myriad Pro Semibold" charset="0"/>
                <a:cs typeface="Myriad Pro Semibold" charset="0"/>
              </a:rPr>
              <a:t> 25</a:t>
            </a:r>
            <a:endParaRPr lang="en-GB" sz="2400" dirty="0">
              <a:latin typeface="Myriad Pro Semibold"/>
              <a:ea typeface="Myriad Pro Semibold" charset="0"/>
              <a:cs typeface="Myriad Pro Semibold" charset="0"/>
            </a:endParaRPr>
          </a:p>
        </p:txBody>
      </p:sp>
      <p:sp>
        <p:nvSpPr>
          <p:cNvPr id="39" name="Rectangle 38"/>
          <p:cNvSpPr/>
          <p:nvPr/>
        </p:nvSpPr>
        <p:spPr>
          <a:xfrm>
            <a:off x="6551266" y="1480698"/>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p:cNvSpPr/>
          <p:nvPr/>
        </p:nvSpPr>
        <p:spPr>
          <a:xfrm>
            <a:off x="5461493" y="1526762"/>
            <a:ext cx="513656" cy="7965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TextBox 57">
            <a:extLst>
              <a:ext uri="{FF2B5EF4-FFF2-40B4-BE49-F238E27FC236}">
                <a16:creationId xmlns:a16="http://schemas.microsoft.com/office/drawing/2014/main" id="{2937D039-AF0A-4772-B9F9-72C5FEDF6AA0}"/>
              </a:ext>
            </a:extLst>
          </p:cNvPr>
          <p:cNvSpPr txBox="1"/>
          <p:nvPr/>
        </p:nvSpPr>
        <p:spPr bwMode="auto">
          <a:xfrm>
            <a:off x="5327212" y="2747520"/>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40</a:t>
            </a:r>
          </a:p>
          <a:p>
            <a:pPr>
              <a:buClr>
                <a:srgbClr val="82CBDD"/>
              </a:buClr>
              <a:buNone/>
            </a:pPr>
            <a:r>
              <a:rPr lang="en-US" sz="2400" dirty="0">
                <a:latin typeface="Myriad Pro Semibold"/>
                <a:ea typeface="Myriad Pro Semibold" charset="0"/>
                <a:cs typeface="Myriad Pro Semibold" charset="0"/>
              </a:rPr>
              <a:t>100</a:t>
            </a:r>
            <a:endParaRPr lang="en-GB" sz="2400" dirty="0">
              <a:latin typeface="Myriad Pro Semibold"/>
              <a:ea typeface="Myriad Pro Semibold" charset="0"/>
              <a:cs typeface="Myriad Pro Semibold" charset="0"/>
            </a:endParaRPr>
          </a:p>
        </p:txBody>
      </p:sp>
      <p:cxnSp>
        <p:nvCxnSpPr>
          <p:cNvPr id="59" name="Straight Connector 58"/>
          <p:cNvCxnSpPr/>
          <p:nvPr/>
        </p:nvCxnSpPr>
        <p:spPr>
          <a:xfrm>
            <a:off x="5481122" y="3160865"/>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5442100" y="2605504"/>
            <a:ext cx="518798" cy="9130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1" name="Straight Connector 60"/>
          <p:cNvCxnSpPr/>
          <p:nvPr/>
        </p:nvCxnSpPr>
        <p:spPr>
          <a:xfrm>
            <a:off x="6551267" y="2002509"/>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82246" y="5535598"/>
            <a:ext cx="4729971" cy="1021556"/>
          </a:xfrm>
          <a:prstGeom prst="wedgeRoundRectCallout">
            <a:avLst>
              <a:gd name="adj1" fmla="val 49206"/>
              <a:gd name="adj2" fmla="val 75448"/>
              <a:gd name="adj3" fmla="val 16667"/>
            </a:avLst>
          </a:prstGeom>
          <a:solidFill>
            <a:srgbClr val="82CBDD"/>
          </a:solidFill>
          <a:ln>
            <a:solidFill>
              <a:srgbClr val="3875A1"/>
            </a:solidFill>
          </a:ln>
        </p:spPr>
        <p:txBody>
          <a:bodyPr wrap="square" rtlCol="0">
            <a:spAutoFit/>
          </a:bodyPr>
          <a:lstStyle/>
          <a:p>
            <a:r>
              <a:rPr lang="en-GB" dirty="0">
                <a:latin typeface="Myriad Pro"/>
              </a:rPr>
              <a:t>To convert a percentage to a fraction, first convert it to a fraction with a denominator of 100.</a:t>
            </a:r>
          </a:p>
        </p:txBody>
      </p:sp>
      <p:sp>
        <p:nvSpPr>
          <p:cNvPr id="62" name="Rounded Rectangular Callout 61"/>
          <p:cNvSpPr/>
          <p:nvPr/>
        </p:nvSpPr>
        <p:spPr bwMode="auto">
          <a:xfrm>
            <a:off x="182246" y="3855473"/>
            <a:ext cx="6196060" cy="960120"/>
          </a:xfrm>
          <a:prstGeom prst="wedgeRoundRectCallout">
            <a:avLst>
              <a:gd name="adj1" fmla="val 48280"/>
              <a:gd name="adj2" fmla="val 81352"/>
              <a:gd name="adj3" fmla="val 16667"/>
            </a:avLst>
          </a:prstGeom>
          <a:solidFill>
            <a:srgbClr val="82CBD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en-GB" dirty="0">
                <a:latin typeface="Myriad Pro" panose="020B0503030403020204"/>
              </a:rPr>
              <a:t>A fraction can be simplified when the numerator and denominator have a common factor other than one.</a:t>
            </a:r>
          </a:p>
        </p:txBody>
      </p:sp>
      <p:sp>
        <p:nvSpPr>
          <p:cNvPr id="63" name="Rounded Rectangular Callout 62"/>
          <p:cNvSpPr/>
          <p:nvPr/>
        </p:nvSpPr>
        <p:spPr bwMode="auto">
          <a:xfrm>
            <a:off x="927054" y="4258786"/>
            <a:ext cx="5151729" cy="1100922"/>
          </a:xfrm>
          <a:prstGeom prst="wedgeRoundRectCallout">
            <a:avLst>
              <a:gd name="adj1" fmla="val 47892"/>
              <a:gd name="adj2" fmla="val 72567"/>
              <a:gd name="adj3" fmla="val 16667"/>
            </a:avLst>
          </a:prstGeom>
          <a:solidFill>
            <a:srgbClr val="82CBD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en-GB" dirty="0">
                <a:latin typeface="Myriad Pro" panose="020B0503030403020204"/>
              </a:rPr>
              <a:t>To write a fraction in its simplest form, divide both the numerator and denominator by their highest common factor.</a:t>
            </a:r>
            <a:endParaRPr lang="en-GB" sz="2000" dirty="0">
              <a:latin typeface="Myriad Pro" panose="020B0503030403020204"/>
            </a:endParaRPr>
          </a:p>
        </p:txBody>
      </p:sp>
    </p:spTree>
    <p:custDataLst>
      <p:tags r:id="rId1"/>
    </p:custDataLst>
    <p:extLst>
      <p:ext uri="{BB962C8B-B14F-4D97-AF65-F5344CB8AC3E}">
        <p14:creationId xmlns:p14="http://schemas.microsoft.com/office/powerpoint/2010/main" val="774799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2"/>
                                        </p:tgtEl>
                                      </p:cBhvr>
                                    </p:animEffect>
                                    <p:set>
                                      <p:cBhvr>
                                        <p:cTn id="16" dur="1" fill="hold">
                                          <p:stCondLst>
                                            <p:cond delay="499"/>
                                          </p:stCondLst>
                                        </p:cTn>
                                        <p:tgtEl>
                                          <p:spTgt spid="62"/>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63"/>
                                        </p:tgtEl>
                                      </p:cBhvr>
                                    </p:animEffect>
                                    <p:set>
                                      <p:cBhvr>
                                        <p:cTn id="25" dur="1" fill="hold">
                                          <p:stCondLst>
                                            <p:cond delay="499"/>
                                          </p:stCondLst>
                                        </p:cTn>
                                        <p:tgtEl>
                                          <p:spTgt spid="6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0" nodeType="clickEffect">
                                  <p:stCondLst>
                                    <p:cond delay="0"/>
                                  </p:stCondLst>
                                  <p:childTnLst>
                                    <p:animEffect transition="out" filter="fade">
                                      <p:cBhvr>
                                        <p:cTn id="29" dur="500"/>
                                        <p:tgtEl>
                                          <p:spTgt spid="44"/>
                                        </p:tgtEl>
                                      </p:cBhvr>
                                    </p:animEffect>
                                    <p:set>
                                      <p:cBhvr>
                                        <p:cTn id="30" dur="1" fill="hold">
                                          <p:stCondLst>
                                            <p:cond delay="499"/>
                                          </p:stCondLst>
                                        </p:cTn>
                                        <p:tgtEl>
                                          <p:spTgt spid="4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42"/>
                                        </p:tgtEl>
                                      </p:cBhvr>
                                    </p:animEffect>
                                    <p:set>
                                      <p:cBhvr>
                                        <p:cTn id="35" dur="1" fill="hold">
                                          <p:stCondLst>
                                            <p:cond delay="499"/>
                                          </p:stCondLst>
                                        </p:cTn>
                                        <p:tgtEl>
                                          <p:spTgt spid="42"/>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43"/>
                                        </p:tgtEl>
                                      </p:cBhvr>
                                    </p:animEffect>
                                    <p:set>
                                      <p:cBhvr>
                                        <p:cTn id="40" dur="1" fill="hold">
                                          <p:stCondLst>
                                            <p:cond delay="499"/>
                                          </p:stCondLst>
                                        </p:cTn>
                                        <p:tgtEl>
                                          <p:spTgt spid="4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0" nodeType="clickEffect">
                                  <p:stCondLst>
                                    <p:cond delay="0"/>
                                  </p:stCondLst>
                                  <p:childTnLst>
                                    <p:animEffect transition="out" filter="fade">
                                      <p:cBhvr>
                                        <p:cTn id="44" dur="500"/>
                                        <p:tgtEl>
                                          <p:spTgt spid="40"/>
                                        </p:tgtEl>
                                      </p:cBhvr>
                                    </p:animEffect>
                                    <p:set>
                                      <p:cBhvr>
                                        <p:cTn id="45" dur="1" fill="hold">
                                          <p:stCondLst>
                                            <p:cond delay="499"/>
                                          </p:stCondLst>
                                        </p:cTn>
                                        <p:tgtEl>
                                          <p:spTgt spid="40"/>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56"/>
                                        </p:tgtEl>
                                      </p:cBhvr>
                                    </p:animEffect>
                                    <p:set>
                                      <p:cBhvr>
                                        <p:cTn id="50" dur="1" fill="hold">
                                          <p:stCondLst>
                                            <p:cond delay="499"/>
                                          </p:stCondLst>
                                        </p:cTn>
                                        <p:tgtEl>
                                          <p:spTgt spid="5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0" nodeType="clickEffect">
                                  <p:stCondLst>
                                    <p:cond delay="0"/>
                                  </p:stCondLst>
                                  <p:childTnLst>
                                    <p:animEffect transition="out" filter="fade">
                                      <p:cBhvr>
                                        <p:cTn id="54" dur="500"/>
                                        <p:tgtEl>
                                          <p:spTgt spid="39"/>
                                        </p:tgtEl>
                                      </p:cBhvr>
                                    </p:animEffect>
                                    <p:set>
                                      <p:cBhvr>
                                        <p:cTn id="55" dur="1" fill="hold">
                                          <p:stCondLst>
                                            <p:cond delay="499"/>
                                          </p:stCondLst>
                                        </p:cTn>
                                        <p:tgtEl>
                                          <p:spTgt spid="39"/>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0" nodeType="clickEffect">
                                  <p:stCondLst>
                                    <p:cond delay="0"/>
                                  </p:stCondLst>
                                  <p:childTnLst>
                                    <p:animEffect transition="out" filter="fade">
                                      <p:cBhvr>
                                        <p:cTn id="59" dur="500"/>
                                        <p:tgtEl>
                                          <p:spTgt spid="60"/>
                                        </p:tgtEl>
                                      </p:cBhvr>
                                    </p:animEffect>
                                    <p:set>
                                      <p:cBhvr>
                                        <p:cTn id="60" dur="1" fill="hold">
                                          <p:stCondLst>
                                            <p:cond delay="499"/>
                                          </p:stCondLst>
                                        </p:cTn>
                                        <p:tgtEl>
                                          <p:spTgt spid="60"/>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0" nodeType="clickEffect">
                                  <p:stCondLst>
                                    <p:cond delay="0"/>
                                  </p:stCondLst>
                                  <p:childTnLst>
                                    <p:animEffect transition="out" filter="fade">
                                      <p:cBhvr>
                                        <p:cTn id="64" dur="500"/>
                                        <p:tgtEl>
                                          <p:spTgt spid="13"/>
                                        </p:tgtEl>
                                      </p:cBhvr>
                                    </p:animEffect>
                                    <p:set>
                                      <p:cBhvr>
                                        <p:cTn id="6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0" grpId="0" animBg="1"/>
      <p:bldP spid="42" grpId="0" animBg="1"/>
      <p:bldP spid="43" grpId="0" animBg="1"/>
      <p:bldP spid="44" grpId="0" animBg="1"/>
      <p:bldP spid="39" grpId="0" animBg="1"/>
      <p:bldP spid="56" grpId="0" animBg="1"/>
      <p:bldP spid="60" grpId="0" animBg="1"/>
      <p:bldP spid="57" grpId="0" animBg="1"/>
      <p:bldP spid="62" grpId="0" animBg="1"/>
      <p:bldP spid="62" grpId="1" animBg="1"/>
      <p:bldP spid="63" grpId="0" animBg="1"/>
      <p:bldP spid="6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10" name="Rectangle 9"/>
          <p:cNvSpPr/>
          <p:nvPr/>
        </p:nvSpPr>
        <p:spPr>
          <a:xfrm>
            <a:off x="0" y="580475"/>
            <a:ext cx="8909222" cy="461665"/>
          </a:xfrm>
          <a:prstGeom prst="rect">
            <a:avLst/>
          </a:prstGeom>
        </p:spPr>
        <p:txBody>
          <a:bodyPr wrap="square">
            <a:spAutoFit/>
          </a:bodyPr>
          <a:lstStyle/>
          <a:p>
            <a:pPr algn="ctr"/>
            <a:r>
              <a:rPr lang="en-US" sz="2400" b="1" dirty="0">
                <a:latin typeface="Arial" panose="020B0604020202020204" pitchFamily="34" charset="0"/>
                <a:cs typeface="Arial" panose="020B0604020202020204" pitchFamily="34" charset="0"/>
              </a:rPr>
              <a:t>Ready for a challenge?</a:t>
            </a:r>
            <a:endParaRPr lang="en-GB" sz="2400" b="1" dirty="0">
              <a:latin typeface="Arial" panose="020B0604020202020204" pitchFamily="34" charset="0"/>
              <a:cs typeface="Arial" panose="020B0604020202020204" pitchFamily="34" charset="0"/>
            </a:endParaRPr>
          </a:p>
        </p:txBody>
      </p:sp>
      <p:sp>
        <p:nvSpPr>
          <p:cNvPr id="46" name="TextBox 45">
            <a:extLst>
              <a:ext uri="{FF2B5EF4-FFF2-40B4-BE49-F238E27FC236}">
                <a16:creationId xmlns:a16="http://schemas.microsoft.com/office/drawing/2014/main" id="{2937D039-AF0A-4772-B9F9-72C5FEDF6AA0}"/>
              </a:ext>
            </a:extLst>
          </p:cNvPr>
          <p:cNvSpPr txBox="1"/>
          <p:nvPr/>
        </p:nvSpPr>
        <p:spPr bwMode="auto">
          <a:xfrm>
            <a:off x="463647" y="1718643"/>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36%  =          =</a:t>
            </a:r>
            <a:endParaRPr lang="en-GB" sz="2400" dirty="0">
              <a:latin typeface="Myriad Pro Semibold"/>
              <a:ea typeface="Myriad Pro Semibold" charset="0"/>
              <a:cs typeface="Myriad Pro Semibold" charset="0"/>
            </a:endParaRPr>
          </a:p>
        </p:txBody>
      </p:sp>
      <p:sp>
        <p:nvSpPr>
          <p:cNvPr id="47" name="TextBox 46">
            <a:extLst>
              <a:ext uri="{FF2B5EF4-FFF2-40B4-BE49-F238E27FC236}">
                <a16:creationId xmlns:a16="http://schemas.microsoft.com/office/drawing/2014/main" id="{2937D039-AF0A-4772-B9F9-72C5FEDF6AA0}"/>
              </a:ext>
            </a:extLst>
          </p:cNvPr>
          <p:cNvSpPr txBox="1"/>
          <p:nvPr/>
        </p:nvSpPr>
        <p:spPr bwMode="auto">
          <a:xfrm>
            <a:off x="2619421" y="1572458"/>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9</a:t>
            </a:r>
          </a:p>
          <a:p>
            <a:pPr>
              <a:buClr>
                <a:srgbClr val="82CBDD"/>
              </a:buClr>
              <a:buNone/>
            </a:pPr>
            <a:r>
              <a:rPr lang="en-US" sz="2400" dirty="0">
                <a:latin typeface="Myriad Pro Semibold"/>
                <a:ea typeface="Myriad Pro Semibold" charset="0"/>
                <a:cs typeface="Myriad Pro Semibold" charset="0"/>
              </a:rPr>
              <a:t> 25</a:t>
            </a:r>
            <a:endParaRPr lang="en-GB" sz="2400" dirty="0">
              <a:latin typeface="Myriad Pro Semibold"/>
              <a:ea typeface="Myriad Pro Semibold" charset="0"/>
              <a:cs typeface="Myriad Pro Semibold" charset="0"/>
            </a:endParaRPr>
          </a:p>
        </p:txBody>
      </p:sp>
      <p:cxnSp>
        <p:nvCxnSpPr>
          <p:cNvPr id="48" name="Straight Connector 47"/>
          <p:cNvCxnSpPr/>
          <p:nvPr/>
        </p:nvCxnSpPr>
        <p:spPr>
          <a:xfrm>
            <a:off x="2787307" y="1987957"/>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2777515" y="2044088"/>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TextBox 49">
            <a:extLst>
              <a:ext uri="{FF2B5EF4-FFF2-40B4-BE49-F238E27FC236}">
                <a16:creationId xmlns:a16="http://schemas.microsoft.com/office/drawing/2014/main" id="{2937D039-AF0A-4772-B9F9-72C5FEDF6AA0}"/>
              </a:ext>
            </a:extLst>
          </p:cNvPr>
          <p:cNvSpPr txBox="1"/>
          <p:nvPr/>
        </p:nvSpPr>
        <p:spPr bwMode="auto">
          <a:xfrm>
            <a:off x="5424147" y="1014810"/>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55%  =</a:t>
            </a:r>
            <a:endParaRPr lang="en-GB" sz="2400" dirty="0">
              <a:latin typeface="Myriad Pro Semibold"/>
              <a:ea typeface="Myriad Pro Semibold" charset="0"/>
              <a:cs typeface="Myriad Pro Semibold" charset="0"/>
            </a:endParaRPr>
          </a:p>
        </p:txBody>
      </p:sp>
      <p:sp>
        <p:nvSpPr>
          <p:cNvPr id="51" name="TextBox 50">
            <a:extLst>
              <a:ext uri="{FF2B5EF4-FFF2-40B4-BE49-F238E27FC236}">
                <a16:creationId xmlns:a16="http://schemas.microsoft.com/office/drawing/2014/main" id="{2937D039-AF0A-4772-B9F9-72C5FEDF6AA0}"/>
              </a:ext>
            </a:extLst>
          </p:cNvPr>
          <p:cNvSpPr txBox="1"/>
          <p:nvPr/>
        </p:nvSpPr>
        <p:spPr bwMode="auto">
          <a:xfrm>
            <a:off x="6506708" y="817312"/>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11</a:t>
            </a:r>
          </a:p>
          <a:p>
            <a:pPr>
              <a:buClr>
                <a:srgbClr val="82CBDD"/>
              </a:buClr>
              <a:buNone/>
            </a:pPr>
            <a:r>
              <a:rPr lang="en-US" sz="2400" dirty="0">
                <a:latin typeface="Myriad Pro Semibold"/>
                <a:ea typeface="Myriad Pro Semibold" charset="0"/>
                <a:cs typeface="Myriad Pro Semibold" charset="0"/>
              </a:rPr>
              <a:t> 20</a:t>
            </a:r>
            <a:endParaRPr lang="en-GB" sz="2400" dirty="0">
              <a:latin typeface="Myriad Pro Semibold"/>
              <a:ea typeface="Myriad Pro Semibold" charset="0"/>
              <a:cs typeface="Myriad Pro Semibold" charset="0"/>
            </a:endParaRPr>
          </a:p>
        </p:txBody>
      </p:sp>
      <p:sp>
        <p:nvSpPr>
          <p:cNvPr id="52" name="Rectangle 51"/>
          <p:cNvSpPr/>
          <p:nvPr/>
        </p:nvSpPr>
        <p:spPr>
          <a:xfrm>
            <a:off x="6636235" y="1284124"/>
            <a:ext cx="21282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3" name="Straight Connector 52"/>
          <p:cNvCxnSpPr/>
          <p:nvPr/>
        </p:nvCxnSpPr>
        <p:spPr>
          <a:xfrm>
            <a:off x="6650826" y="1230470"/>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5416570" y="1031729"/>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TextBox 54">
            <a:extLst>
              <a:ext uri="{FF2B5EF4-FFF2-40B4-BE49-F238E27FC236}">
                <a16:creationId xmlns:a16="http://schemas.microsoft.com/office/drawing/2014/main" id="{2937D039-AF0A-4772-B9F9-72C5FEDF6AA0}"/>
              </a:ext>
            </a:extLst>
          </p:cNvPr>
          <p:cNvSpPr txBox="1"/>
          <p:nvPr/>
        </p:nvSpPr>
        <p:spPr bwMode="auto">
          <a:xfrm>
            <a:off x="1541701" y="1652040"/>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36</a:t>
            </a:r>
          </a:p>
          <a:p>
            <a:pPr>
              <a:buClr>
                <a:srgbClr val="82CBDD"/>
              </a:buClr>
              <a:buNone/>
            </a:pPr>
            <a:r>
              <a:rPr lang="en-US" sz="2400" dirty="0">
                <a:latin typeface="Myriad Pro Semibold"/>
                <a:ea typeface="Myriad Pro Semibold" charset="0"/>
                <a:cs typeface="Myriad Pro Semibold" charset="0"/>
              </a:rPr>
              <a:t> 100</a:t>
            </a:r>
            <a:endParaRPr lang="en-GB" sz="2400" dirty="0">
              <a:latin typeface="Myriad Pro Semibold"/>
              <a:ea typeface="Myriad Pro Semibold" charset="0"/>
              <a:cs typeface="Myriad Pro Semibold" charset="0"/>
            </a:endParaRPr>
          </a:p>
        </p:txBody>
      </p:sp>
      <p:cxnSp>
        <p:nvCxnSpPr>
          <p:cNvPr id="56" name="Straight Connector 55"/>
          <p:cNvCxnSpPr/>
          <p:nvPr/>
        </p:nvCxnSpPr>
        <p:spPr>
          <a:xfrm>
            <a:off x="1757176" y="2031061"/>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2937D039-AF0A-4772-B9F9-72C5FEDF6AA0}"/>
              </a:ext>
            </a:extLst>
          </p:cNvPr>
          <p:cNvSpPr txBox="1"/>
          <p:nvPr/>
        </p:nvSpPr>
        <p:spPr bwMode="auto">
          <a:xfrm>
            <a:off x="5386754" y="2144786"/>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11%  =</a:t>
            </a:r>
            <a:endParaRPr lang="en-GB" sz="2400" dirty="0">
              <a:latin typeface="Myriad Pro Semibold"/>
              <a:ea typeface="Myriad Pro Semibold" charset="0"/>
              <a:cs typeface="Myriad Pro Semibold" charset="0"/>
            </a:endParaRPr>
          </a:p>
        </p:txBody>
      </p:sp>
      <p:sp>
        <p:nvSpPr>
          <p:cNvPr id="58" name="TextBox 57">
            <a:extLst>
              <a:ext uri="{FF2B5EF4-FFF2-40B4-BE49-F238E27FC236}">
                <a16:creationId xmlns:a16="http://schemas.microsoft.com/office/drawing/2014/main" id="{2937D039-AF0A-4772-B9F9-72C5FEDF6AA0}"/>
              </a:ext>
            </a:extLst>
          </p:cNvPr>
          <p:cNvSpPr txBox="1"/>
          <p:nvPr/>
        </p:nvSpPr>
        <p:spPr bwMode="auto">
          <a:xfrm>
            <a:off x="6506708" y="1947326"/>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11</a:t>
            </a:r>
          </a:p>
          <a:p>
            <a:pPr>
              <a:buClr>
                <a:srgbClr val="82CBDD"/>
              </a:buClr>
              <a:buNone/>
            </a:pPr>
            <a:r>
              <a:rPr lang="en-US" sz="2400" dirty="0">
                <a:latin typeface="Myriad Pro Semibold"/>
                <a:ea typeface="Myriad Pro Semibold" charset="0"/>
                <a:cs typeface="Myriad Pro Semibold" charset="0"/>
              </a:rPr>
              <a:t>100</a:t>
            </a:r>
            <a:endParaRPr lang="en-GB" sz="2400" dirty="0">
              <a:latin typeface="Myriad Pro Semibold"/>
              <a:ea typeface="Myriad Pro Semibold" charset="0"/>
              <a:cs typeface="Myriad Pro Semibold" charset="0"/>
            </a:endParaRPr>
          </a:p>
        </p:txBody>
      </p:sp>
      <p:sp>
        <p:nvSpPr>
          <p:cNvPr id="59" name="Rectangle 58"/>
          <p:cNvSpPr/>
          <p:nvPr/>
        </p:nvSpPr>
        <p:spPr>
          <a:xfrm>
            <a:off x="6650827" y="2401199"/>
            <a:ext cx="311338"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0" name="Straight Connector 59"/>
          <p:cNvCxnSpPr/>
          <p:nvPr/>
        </p:nvCxnSpPr>
        <p:spPr>
          <a:xfrm>
            <a:off x="6650826" y="2360484"/>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5416570" y="2161743"/>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TextBox 61">
            <a:extLst>
              <a:ext uri="{FF2B5EF4-FFF2-40B4-BE49-F238E27FC236}">
                <a16:creationId xmlns:a16="http://schemas.microsoft.com/office/drawing/2014/main" id="{2937D039-AF0A-4772-B9F9-72C5FEDF6AA0}"/>
              </a:ext>
            </a:extLst>
          </p:cNvPr>
          <p:cNvSpPr txBox="1"/>
          <p:nvPr/>
        </p:nvSpPr>
        <p:spPr bwMode="auto">
          <a:xfrm>
            <a:off x="5424147" y="4307147"/>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55%  =</a:t>
            </a:r>
            <a:endParaRPr lang="en-GB" sz="2400" dirty="0">
              <a:latin typeface="Myriad Pro Semibold"/>
              <a:ea typeface="Myriad Pro Semibold" charset="0"/>
              <a:cs typeface="Myriad Pro Semibold" charset="0"/>
            </a:endParaRPr>
          </a:p>
        </p:txBody>
      </p:sp>
      <p:sp>
        <p:nvSpPr>
          <p:cNvPr id="63" name="TextBox 62">
            <a:extLst>
              <a:ext uri="{FF2B5EF4-FFF2-40B4-BE49-F238E27FC236}">
                <a16:creationId xmlns:a16="http://schemas.microsoft.com/office/drawing/2014/main" id="{2937D039-AF0A-4772-B9F9-72C5FEDF6AA0}"/>
              </a:ext>
            </a:extLst>
          </p:cNvPr>
          <p:cNvSpPr txBox="1"/>
          <p:nvPr/>
        </p:nvSpPr>
        <p:spPr bwMode="auto">
          <a:xfrm>
            <a:off x="6506708" y="4109649"/>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11</a:t>
            </a:r>
          </a:p>
          <a:p>
            <a:pPr>
              <a:buClr>
                <a:srgbClr val="82CBDD"/>
              </a:buClr>
              <a:buNone/>
            </a:pPr>
            <a:r>
              <a:rPr lang="en-US" sz="2400" dirty="0">
                <a:latin typeface="Myriad Pro Semibold"/>
                <a:ea typeface="Myriad Pro Semibold" charset="0"/>
                <a:cs typeface="Myriad Pro Semibold" charset="0"/>
              </a:rPr>
              <a:t> 20</a:t>
            </a:r>
            <a:endParaRPr lang="en-GB" sz="2400" dirty="0">
              <a:latin typeface="Myriad Pro Semibold"/>
              <a:ea typeface="Myriad Pro Semibold" charset="0"/>
              <a:cs typeface="Myriad Pro Semibold" charset="0"/>
            </a:endParaRPr>
          </a:p>
        </p:txBody>
      </p:sp>
      <p:sp>
        <p:nvSpPr>
          <p:cNvPr id="64" name="Rectangle 63"/>
          <p:cNvSpPr/>
          <p:nvPr/>
        </p:nvSpPr>
        <p:spPr>
          <a:xfrm>
            <a:off x="6636235" y="4576461"/>
            <a:ext cx="21282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5" name="Straight Connector 64"/>
          <p:cNvCxnSpPr/>
          <p:nvPr/>
        </p:nvCxnSpPr>
        <p:spPr>
          <a:xfrm>
            <a:off x="6650826" y="4522807"/>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5416570" y="4324066"/>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TextBox 66">
            <a:extLst>
              <a:ext uri="{FF2B5EF4-FFF2-40B4-BE49-F238E27FC236}">
                <a16:creationId xmlns:a16="http://schemas.microsoft.com/office/drawing/2014/main" id="{2937D039-AF0A-4772-B9F9-72C5FEDF6AA0}"/>
              </a:ext>
            </a:extLst>
          </p:cNvPr>
          <p:cNvSpPr txBox="1"/>
          <p:nvPr/>
        </p:nvSpPr>
        <p:spPr bwMode="auto">
          <a:xfrm>
            <a:off x="5424147" y="3260490"/>
            <a:ext cx="2317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22%  =</a:t>
            </a:r>
            <a:endParaRPr lang="en-GB" sz="2400" dirty="0">
              <a:latin typeface="Myriad Pro Semibold"/>
              <a:ea typeface="Myriad Pro Semibold" charset="0"/>
              <a:cs typeface="Myriad Pro Semibold" charset="0"/>
            </a:endParaRPr>
          </a:p>
        </p:txBody>
      </p:sp>
      <p:sp>
        <p:nvSpPr>
          <p:cNvPr id="68" name="TextBox 67">
            <a:extLst>
              <a:ext uri="{FF2B5EF4-FFF2-40B4-BE49-F238E27FC236}">
                <a16:creationId xmlns:a16="http://schemas.microsoft.com/office/drawing/2014/main" id="{2937D039-AF0A-4772-B9F9-72C5FEDF6AA0}"/>
              </a:ext>
            </a:extLst>
          </p:cNvPr>
          <p:cNvSpPr txBox="1"/>
          <p:nvPr/>
        </p:nvSpPr>
        <p:spPr bwMode="auto">
          <a:xfrm>
            <a:off x="6506708" y="3062992"/>
            <a:ext cx="85659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US" sz="2400" dirty="0">
                <a:latin typeface="Myriad Pro Semibold"/>
                <a:ea typeface="Myriad Pro Semibold" charset="0"/>
                <a:cs typeface="Myriad Pro Semibold" charset="0"/>
              </a:rPr>
              <a:t> 11</a:t>
            </a:r>
          </a:p>
          <a:p>
            <a:pPr>
              <a:buClr>
                <a:srgbClr val="82CBDD"/>
              </a:buClr>
              <a:buNone/>
            </a:pPr>
            <a:r>
              <a:rPr lang="en-US" sz="2400" dirty="0">
                <a:latin typeface="Myriad Pro Semibold"/>
                <a:ea typeface="Myriad Pro Semibold" charset="0"/>
                <a:cs typeface="Myriad Pro Semibold" charset="0"/>
              </a:rPr>
              <a:t> 50</a:t>
            </a:r>
            <a:endParaRPr lang="en-GB" sz="2400" dirty="0">
              <a:latin typeface="Myriad Pro Semibold"/>
              <a:ea typeface="Myriad Pro Semibold" charset="0"/>
              <a:cs typeface="Myriad Pro Semibold" charset="0"/>
            </a:endParaRPr>
          </a:p>
        </p:txBody>
      </p:sp>
      <p:sp>
        <p:nvSpPr>
          <p:cNvPr id="69" name="Rectangle 68"/>
          <p:cNvSpPr/>
          <p:nvPr/>
        </p:nvSpPr>
        <p:spPr>
          <a:xfrm>
            <a:off x="6636235" y="3529804"/>
            <a:ext cx="21282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0" name="Straight Connector 69"/>
          <p:cNvCxnSpPr/>
          <p:nvPr/>
        </p:nvCxnSpPr>
        <p:spPr>
          <a:xfrm>
            <a:off x="6650826" y="3476150"/>
            <a:ext cx="42564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5416570" y="3277409"/>
            <a:ext cx="425641"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F71F751B-34B1-445F-958D-3D6971340BD8}"/>
              </a:ext>
            </a:extLst>
          </p:cNvPr>
          <p:cNvSpPr/>
          <p:nvPr/>
        </p:nvSpPr>
        <p:spPr>
          <a:xfrm>
            <a:off x="1657037" y="1718725"/>
            <a:ext cx="606232" cy="6824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979130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1"/>
                                        </p:tgtEl>
                                      </p:cBhvr>
                                    </p:animEffect>
                                    <p:set>
                                      <p:cBhvr>
                                        <p:cTn id="7" dur="1" fill="hold">
                                          <p:stCondLst>
                                            <p:cond delay="499"/>
                                          </p:stCondLst>
                                        </p:cTn>
                                        <p:tgtEl>
                                          <p:spTgt spid="3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9"/>
                                        </p:tgtEl>
                                      </p:cBhvr>
                                    </p:animEffect>
                                    <p:set>
                                      <p:cBhvr>
                                        <p:cTn id="12" dur="1" fill="hold">
                                          <p:stCondLst>
                                            <p:cond delay="499"/>
                                          </p:stCondLst>
                                        </p:cTn>
                                        <p:tgtEl>
                                          <p:spTgt spid="4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59"/>
                                        </p:tgtEl>
                                      </p:cBhvr>
                                    </p:animEffect>
                                    <p:set>
                                      <p:cBhvr>
                                        <p:cTn id="17" dur="1" fill="hold">
                                          <p:stCondLst>
                                            <p:cond delay="499"/>
                                          </p:stCondLst>
                                        </p:cTn>
                                        <p:tgtEl>
                                          <p:spTgt spid="5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1"/>
                                        </p:tgtEl>
                                      </p:cBhvr>
                                    </p:animEffect>
                                    <p:set>
                                      <p:cBhvr>
                                        <p:cTn id="22" dur="1" fill="hold">
                                          <p:stCondLst>
                                            <p:cond delay="499"/>
                                          </p:stCondLst>
                                        </p:cTn>
                                        <p:tgtEl>
                                          <p:spTgt spid="6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69"/>
                                        </p:tgtEl>
                                      </p:cBhvr>
                                    </p:animEffect>
                                    <p:set>
                                      <p:cBhvr>
                                        <p:cTn id="27" dur="1" fill="hold">
                                          <p:stCondLst>
                                            <p:cond delay="499"/>
                                          </p:stCondLst>
                                        </p:cTn>
                                        <p:tgtEl>
                                          <p:spTgt spid="6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71"/>
                                        </p:tgtEl>
                                      </p:cBhvr>
                                    </p:animEffect>
                                    <p:set>
                                      <p:cBhvr>
                                        <p:cTn id="32" dur="1" fill="hold">
                                          <p:stCondLst>
                                            <p:cond delay="499"/>
                                          </p:stCondLst>
                                        </p:cTn>
                                        <p:tgtEl>
                                          <p:spTgt spid="7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64"/>
                                        </p:tgtEl>
                                      </p:cBhvr>
                                    </p:animEffect>
                                    <p:set>
                                      <p:cBhvr>
                                        <p:cTn id="37" dur="1" fill="hold">
                                          <p:stCondLst>
                                            <p:cond delay="499"/>
                                          </p:stCondLst>
                                        </p:cTn>
                                        <p:tgtEl>
                                          <p:spTgt spid="6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66"/>
                                        </p:tgtEl>
                                      </p:cBhvr>
                                    </p:animEffect>
                                    <p:set>
                                      <p:cBhvr>
                                        <p:cTn id="42" dur="1" fill="hold">
                                          <p:stCondLst>
                                            <p:cond delay="499"/>
                                          </p:stCondLst>
                                        </p:cTn>
                                        <p:tgtEl>
                                          <p:spTgt spid="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9" grpId="0" animBg="1"/>
      <p:bldP spid="61" grpId="0" animBg="1"/>
      <p:bldP spid="64" grpId="0" animBg="1"/>
      <p:bldP spid="66" grpId="0" animBg="1"/>
      <p:bldP spid="69" grpId="0" animBg="1"/>
      <p:bldP spid="71"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7DA3E93-2100-41E5-BCDB-75E6D8031F0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86133" y="903749"/>
            <a:ext cx="4771735" cy="4934390"/>
          </a:xfrm>
          <a:prstGeom prst="rect">
            <a:avLst/>
          </a:prstGeom>
        </p:spPr>
      </p:pic>
      <p:sp>
        <p:nvSpPr>
          <p:cNvPr id="6" name="Text Placeholder 1">
            <a:extLst>
              <a:ext uri="{FF2B5EF4-FFF2-40B4-BE49-F238E27FC236}">
                <a16:creationId xmlns:a16="http://schemas.microsoft.com/office/drawing/2014/main" id="{A64DBD94-2953-489D-8EEF-E5081B495BBD}"/>
              </a:ext>
            </a:extLst>
          </p:cNvPr>
          <p:cNvSpPr txBox="1">
            <a:spLocks/>
          </p:cNvSpPr>
          <p:nvPr/>
        </p:nvSpPr>
        <p:spPr>
          <a:xfrm>
            <a:off x="0" y="-1144"/>
            <a:ext cx="9144000" cy="630000"/>
          </a:xfrm>
          <a:prstGeom prst="rect">
            <a:avLst/>
          </a:prstGeom>
          <a:solidFill>
            <a:srgbClr val="82CBDD"/>
          </a:solidFill>
        </p:spPr>
        <p:txBody>
          <a:bodyPr vert="horz" lIns="180000" tIns="45720" rIns="180000" bIns="45720" rtlCol="0" anchor="ctr" anchorCtr="0">
            <a:norm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US" dirty="0">
              <a:solidFill>
                <a:srgbClr val="3875A1"/>
              </a:solidFill>
            </a:endParaRPr>
          </a:p>
        </p:txBody>
      </p:sp>
      <p:sp>
        <p:nvSpPr>
          <p:cNvPr id="2" name="Text Placeholder 1"/>
          <p:cNvSpPr>
            <a:spLocks noGrp="1"/>
          </p:cNvSpPr>
          <p:nvPr>
            <p:ph type="body" sz="quarter" idx="11"/>
          </p:nvPr>
        </p:nvSpPr>
        <p:spPr>
          <a:xfrm>
            <a:off x="0" y="18861"/>
            <a:ext cx="9144000" cy="630000"/>
          </a:xfrm>
          <a:solidFill>
            <a:srgbClr val="82CBDD">
              <a:alpha val="0"/>
            </a:srgbClr>
          </a:solidFill>
        </p:spPr>
        <p:txBody>
          <a:bodyPr>
            <a:normAutofit/>
          </a:bodyPr>
          <a:lstStyle/>
          <a:p>
            <a:pPr marL="0" indent="0">
              <a:buNone/>
            </a:pPr>
            <a:r>
              <a:rPr lang="en-GB" sz="2000" dirty="0">
                <a:solidFill>
                  <a:srgbClr val="3875A1"/>
                </a:solidFill>
              </a:rPr>
              <a:t> </a:t>
            </a:r>
            <a:endParaRPr lang="en-US" sz="2000" dirty="0">
              <a:solidFill>
                <a:srgbClr val="3875A1"/>
              </a:solidFill>
            </a:endParaRPr>
          </a:p>
        </p:txBody>
      </p:sp>
      <p:pic>
        <p:nvPicPr>
          <p:cNvPr id="13" name="Picture 12">
            <a:extLst>
              <a:ext uri="{FF2B5EF4-FFF2-40B4-BE49-F238E27FC236}">
                <a16:creationId xmlns:a16="http://schemas.microsoft.com/office/drawing/2014/main" id="{EE5BAEDC-F8B9-496A-9826-0EF49848429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364480" y="910885"/>
            <a:ext cx="1593388" cy="475955"/>
          </a:xfrm>
          <a:prstGeom prst="rect">
            <a:avLst/>
          </a:prstGeom>
        </p:spPr>
      </p:pic>
      <p:pic>
        <p:nvPicPr>
          <p:cNvPr id="22" name="Picture 21">
            <a:extLst>
              <a:ext uri="{FF2B5EF4-FFF2-40B4-BE49-F238E27FC236}">
                <a16:creationId xmlns:a16="http://schemas.microsoft.com/office/drawing/2014/main" id="{EDC23472-0E75-4FFB-9992-1D2315D41504}"/>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364479" y="1393976"/>
            <a:ext cx="1593388" cy="480544"/>
          </a:xfrm>
          <a:prstGeom prst="rect">
            <a:avLst/>
          </a:prstGeom>
        </p:spPr>
      </p:pic>
      <p:pic>
        <p:nvPicPr>
          <p:cNvPr id="26" name="Picture 25">
            <a:extLst>
              <a:ext uri="{FF2B5EF4-FFF2-40B4-BE49-F238E27FC236}">
                <a16:creationId xmlns:a16="http://schemas.microsoft.com/office/drawing/2014/main" id="{4BBB1FC5-5D4F-47FD-83E3-0FF70067793B}"/>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364479" y="1874520"/>
            <a:ext cx="1593388" cy="487680"/>
          </a:xfrm>
          <a:prstGeom prst="rect">
            <a:avLst/>
          </a:prstGeom>
        </p:spPr>
      </p:pic>
      <p:pic>
        <p:nvPicPr>
          <p:cNvPr id="28" name="Picture 27">
            <a:extLst>
              <a:ext uri="{FF2B5EF4-FFF2-40B4-BE49-F238E27FC236}">
                <a16:creationId xmlns:a16="http://schemas.microsoft.com/office/drawing/2014/main" id="{1A053A77-C0DC-4A67-AC70-51727AC621EA}"/>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364479" y="2377440"/>
            <a:ext cx="1593388" cy="487680"/>
          </a:xfrm>
          <a:prstGeom prst="rect">
            <a:avLst/>
          </a:prstGeom>
        </p:spPr>
      </p:pic>
      <p:pic>
        <p:nvPicPr>
          <p:cNvPr id="30" name="Picture 29">
            <a:extLst>
              <a:ext uri="{FF2B5EF4-FFF2-40B4-BE49-F238E27FC236}">
                <a16:creationId xmlns:a16="http://schemas.microsoft.com/office/drawing/2014/main" id="{06E227DD-C1A7-48D9-9623-9BBE384D9CB0}"/>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364479" y="2880360"/>
            <a:ext cx="1593388" cy="488314"/>
          </a:xfrm>
          <a:prstGeom prst="rect">
            <a:avLst/>
          </a:prstGeom>
        </p:spPr>
      </p:pic>
      <p:pic>
        <p:nvPicPr>
          <p:cNvPr id="32" name="Picture 31">
            <a:extLst>
              <a:ext uri="{FF2B5EF4-FFF2-40B4-BE49-F238E27FC236}">
                <a16:creationId xmlns:a16="http://schemas.microsoft.com/office/drawing/2014/main" id="{9BDB05C7-8CB2-4468-B9AA-522AF8B31C17}"/>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5364479" y="3368674"/>
            <a:ext cx="1593388" cy="501650"/>
          </a:xfrm>
          <a:prstGeom prst="rect">
            <a:avLst/>
          </a:prstGeom>
        </p:spPr>
      </p:pic>
      <p:pic>
        <p:nvPicPr>
          <p:cNvPr id="34" name="Picture 33">
            <a:extLst>
              <a:ext uri="{FF2B5EF4-FFF2-40B4-BE49-F238E27FC236}">
                <a16:creationId xmlns:a16="http://schemas.microsoft.com/office/drawing/2014/main" id="{1FED99B8-17DF-410B-95F1-FF6D4748C28C}"/>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364479" y="3856986"/>
            <a:ext cx="1593388" cy="501651"/>
          </a:xfrm>
          <a:prstGeom prst="rect">
            <a:avLst/>
          </a:prstGeom>
        </p:spPr>
      </p:pic>
      <p:pic>
        <p:nvPicPr>
          <p:cNvPr id="36" name="Picture 35">
            <a:extLst>
              <a:ext uri="{FF2B5EF4-FFF2-40B4-BE49-F238E27FC236}">
                <a16:creationId xmlns:a16="http://schemas.microsoft.com/office/drawing/2014/main" id="{AAD6C26B-2C0E-4A25-9768-356F17A3668A}"/>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5364479" y="4358635"/>
            <a:ext cx="1593388" cy="488313"/>
          </a:xfrm>
          <a:prstGeom prst="rect">
            <a:avLst/>
          </a:prstGeom>
        </p:spPr>
      </p:pic>
      <p:pic>
        <p:nvPicPr>
          <p:cNvPr id="38" name="Picture 37">
            <a:extLst>
              <a:ext uri="{FF2B5EF4-FFF2-40B4-BE49-F238E27FC236}">
                <a16:creationId xmlns:a16="http://schemas.microsoft.com/office/drawing/2014/main" id="{4F3EA96A-8B99-4EED-A607-3270E3CCC3D7}"/>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364479" y="4846946"/>
            <a:ext cx="1593388" cy="488313"/>
          </a:xfrm>
          <a:prstGeom prst="rect">
            <a:avLst/>
          </a:prstGeom>
        </p:spPr>
      </p:pic>
      <p:pic>
        <p:nvPicPr>
          <p:cNvPr id="40" name="Picture 39">
            <a:extLst>
              <a:ext uri="{FF2B5EF4-FFF2-40B4-BE49-F238E27FC236}">
                <a16:creationId xmlns:a16="http://schemas.microsoft.com/office/drawing/2014/main" id="{B198DC76-B8E0-4CF1-A70B-A746D711C3E4}"/>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5364479" y="5335257"/>
            <a:ext cx="1593388" cy="560718"/>
          </a:xfrm>
          <a:prstGeom prst="rect">
            <a:avLst/>
          </a:prstGeom>
        </p:spPr>
      </p:pic>
      <p:pic>
        <p:nvPicPr>
          <p:cNvPr id="17" name="Picture 16">
            <a:extLst>
              <a:ext uri="{FF2B5EF4-FFF2-40B4-BE49-F238E27FC236}">
                <a16:creationId xmlns:a16="http://schemas.microsoft.com/office/drawing/2014/main" id="{ED496E7F-16F8-48BC-9B94-7629D76C4D8D}"/>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5364479" y="910885"/>
            <a:ext cx="567398" cy="460755"/>
          </a:xfrm>
          <a:prstGeom prst="rect">
            <a:avLst/>
          </a:prstGeom>
        </p:spPr>
      </p:pic>
      <p:pic>
        <p:nvPicPr>
          <p:cNvPr id="18" name="Picture 17">
            <a:extLst>
              <a:ext uri="{FF2B5EF4-FFF2-40B4-BE49-F238E27FC236}">
                <a16:creationId xmlns:a16="http://schemas.microsoft.com/office/drawing/2014/main" id="{DAFD960B-AA99-4859-95C9-988E3D7B546B}"/>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364478" y="1393976"/>
            <a:ext cx="567398" cy="480544"/>
          </a:xfrm>
          <a:prstGeom prst="rect">
            <a:avLst/>
          </a:prstGeom>
        </p:spPr>
      </p:pic>
      <p:pic>
        <p:nvPicPr>
          <p:cNvPr id="19" name="Picture 18">
            <a:extLst>
              <a:ext uri="{FF2B5EF4-FFF2-40B4-BE49-F238E27FC236}">
                <a16:creationId xmlns:a16="http://schemas.microsoft.com/office/drawing/2014/main" id="{5D9E50A8-FB4C-4961-98E4-94D8CE786B08}"/>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5364478" y="1874520"/>
            <a:ext cx="567398" cy="487680"/>
          </a:xfrm>
          <a:prstGeom prst="rect">
            <a:avLst/>
          </a:prstGeom>
        </p:spPr>
      </p:pic>
      <p:pic>
        <p:nvPicPr>
          <p:cNvPr id="20" name="Picture 19">
            <a:extLst>
              <a:ext uri="{FF2B5EF4-FFF2-40B4-BE49-F238E27FC236}">
                <a16:creationId xmlns:a16="http://schemas.microsoft.com/office/drawing/2014/main" id="{9C91520A-F014-453B-B987-A76FDE80A833}"/>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364478" y="2377440"/>
            <a:ext cx="567398" cy="487680"/>
          </a:xfrm>
          <a:prstGeom prst="rect">
            <a:avLst/>
          </a:prstGeom>
        </p:spPr>
      </p:pic>
      <p:pic>
        <p:nvPicPr>
          <p:cNvPr id="21" name="Picture 20">
            <a:extLst>
              <a:ext uri="{FF2B5EF4-FFF2-40B4-BE49-F238E27FC236}">
                <a16:creationId xmlns:a16="http://schemas.microsoft.com/office/drawing/2014/main" id="{CF194C16-1772-4468-B157-48FCFFB0D093}"/>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5364478" y="2880360"/>
            <a:ext cx="567398" cy="501650"/>
          </a:xfrm>
          <a:prstGeom prst="rect">
            <a:avLst/>
          </a:prstGeom>
        </p:spPr>
      </p:pic>
      <p:pic>
        <p:nvPicPr>
          <p:cNvPr id="23" name="Picture 22">
            <a:extLst>
              <a:ext uri="{FF2B5EF4-FFF2-40B4-BE49-F238E27FC236}">
                <a16:creationId xmlns:a16="http://schemas.microsoft.com/office/drawing/2014/main" id="{365A27FF-A0BE-4CDB-A3C8-AACB7E3570B7}"/>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5364478" y="3368674"/>
            <a:ext cx="567398" cy="474976"/>
          </a:xfrm>
          <a:prstGeom prst="rect">
            <a:avLst/>
          </a:prstGeom>
        </p:spPr>
      </p:pic>
      <p:pic>
        <p:nvPicPr>
          <p:cNvPr id="24" name="Picture 23">
            <a:extLst>
              <a:ext uri="{FF2B5EF4-FFF2-40B4-BE49-F238E27FC236}">
                <a16:creationId xmlns:a16="http://schemas.microsoft.com/office/drawing/2014/main" id="{67C0FC87-6CE8-45D8-9306-897CF17F59D2}"/>
              </a:ext>
            </a:extLst>
          </p:cNvPr>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5364478" y="3856986"/>
            <a:ext cx="567398" cy="528323"/>
          </a:xfrm>
          <a:prstGeom prst="rect">
            <a:avLst/>
          </a:prstGeom>
        </p:spPr>
      </p:pic>
      <p:pic>
        <p:nvPicPr>
          <p:cNvPr id="25" name="Picture 24">
            <a:extLst>
              <a:ext uri="{FF2B5EF4-FFF2-40B4-BE49-F238E27FC236}">
                <a16:creationId xmlns:a16="http://schemas.microsoft.com/office/drawing/2014/main" id="{CF1C20AE-D327-4AF2-90E6-B7FEF0DD5441}"/>
              </a:ext>
            </a:extLst>
          </p:cNvPr>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5364478" y="4358635"/>
            <a:ext cx="567398" cy="501650"/>
          </a:xfrm>
          <a:prstGeom prst="rect">
            <a:avLst/>
          </a:prstGeom>
        </p:spPr>
      </p:pic>
      <p:pic>
        <p:nvPicPr>
          <p:cNvPr id="27" name="Picture 26">
            <a:extLst>
              <a:ext uri="{FF2B5EF4-FFF2-40B4-BE49-F238E27FC236}">
                <a16:creationId xmlns:a16="http://schemas.microsoft.com/office/drawing/2014/main" id="{F98C4ABB-1E27-45E0-9220-5F878B547367}"/>
              </a:ext>
            </a:extLst>
          </p:cNvPr>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5364478" y="4846946"/>
            <a:ext cx="567398" cy="528323"/>
          </a:xfrm>
          <a:prstGeom prst="rect">
            <a:avLst/>
          </a:prstGeom>
        </p:spPr>
      </p:pic>
      <p:pic>
        <p:nvPicPr>
          <p:cNvPr id="29" name="Picture 28">
            <a:extLst>
              <a:ext uri="{FF2B5EF4-FFF2-40B4-BE49-F238E27FC236}">
                <a16:creationId xmlns:a16="http://schemas.microsoft.com/office/drawing/2014/main" id="{E73C7834-71D9-47F9-B073-B87483FDFE84}"/>
              </a:ext>
            </a:extLst>
          </p:cNvPr>
          <p:cNvPicPr>
            <a:picLocks noChangeAspect="1"/>
          </p:cNvPicPr>
          <p:nvPr/>
        </p:nvPicPr>
        <p:blipFill rotWithShape="1">
          <a:blip r:embed="rId23">
            <a:extLst>
              <a:ext uri="{28A0092B-C50C-407E-A947-70E740481C1C}">
                <a14:useLocalDpi xmlns:a14="http://schemas.microsoft.com/office/drawing/2010/main" val="0"/>
              </a:ext>
            </a:extLst>
          </a:blip>
          <a:srcRect/>
          <a:stretch/>
        </p:blipFill>
        <p:spPr>
          <a:xfrm>
            <a:off x="5364478" y="5335257"/>
            <a:ext cx="567398" cy="611858"/>
          </a:xfrm>
          <a:prstGeom prst="rect">
            <a:avLst/>
          </a:prstGeom>
        </p:spPr>
      </p:pic>
    </p:spTree>
    <p:extLst>
      <p:ext uri="{BB962C8B-B14F-4D97-AF65-F5344CB8AC3E}">
        <p14:creationId xmlns:p14="http://schemas.microsoft.com/office/powerpoint/2010/main" val="2688463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9144000" cy="630000"/>
          </a:xfrm>
        </p:spPr>
        <p:txBody>
          <a:bodyPr>
            <a:normAutofit/>
          </a:bodyPr>
          <a:lstStyle/>
          <a:p>
            <a:pPr marL="0" indent="0">
              <a:buNone/>
            </a:pPr>
            <a:r>
              <a:rPr lang="en-US" sz="2000" dirty="0">
                <a:solidFill>
                  <a:srgbClr val="3875A1"/>
                </a:solidFill>
              </a:rPr>
              <a:t> </a:t>
            </a:r>
          </a:p>
        </p:txBody>
      </p:sp>
      <p:pic>
        <p:nvPicPr>
          <p:cNvPr id="3" name="Picture 2">
            <a:extLst>
              <a:ext uri="{FF2B5EF4-FFF2-40B4-BE49-F238E27FC236}">
                <a16:creationId xmlns:a16="http://schemas.microsoft.com/office/drawing/2014/main" id="{97DA3E93-2100-41E5-BCDB-75E6D8031F0F}"/>
              </a:ext>
            </a:extLst>
          </p:cNvPr>
          <p:cNvPicPr>
            <a:picLocks noChangeAspect="1"/>
          </p:cNvPicPr>
          <p:nvPr/>
        </p:nvPicPr>
        <p:blipFill rotWithShape="1">
          <a:blip r:embed="rId4">
            <a:extLst>
              <a:ext uri="{28A0092B-C50C-407E-A947-70E740481C1C}">
                <a14:useLocalDpi xmlns:a14="http://schemas.microsoft.com/office/drawing/2010/main" val="0"/>
              </a:ext>
            </a:extLst>
          </a:blip>
          <a:srcRect l="21099" t="29380" r="16072" b="59684"/>
          <a:stretch/>
        </p:blipFill>
        <p:spPr>
          <a:xfrm>
            <a:off x="179883" y="1536043"/>
            <a:ext cx="7689953" cy="1384189"/>
          </a:xfrm>
          <a:prstGeom prst="rect">
            <a:avLst/>
          </a:prstGeom>
        </p:spPr>
      </p:pic>
      <p:pic>
        <p:nvPicPr>
          <p:cNvPr id="14" name="Picture 13">
            <a:extLst>
              <a:ext uri="{FF2B5EF4-FFF2-40B4-BE49-F238E27FC236}">
                <a16:creationId xmlns:a16="http://schemas.microsoft.com/office/drawing/2014/main" id="{1A053A77-C0DC-4A67-AC70-51727AC621E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711752" y="1592273"/>
            <a:ext cx="4190360" cy="1282522"/>
          </a:xfrm>
          <a:prstGeom prst="rect">
            <a:avLst/>
          </a:prstGeom>
        </p:spPr>
      </p:pic>
    </p:spTree>
    <p:custDataLst>
      <p:tags r:id="rId1"/>
    </p:custDataLst>
    <p:extLst>
      <p:ext uri="{BB962C8B-B14F-4D97-AF65-F5344CB8AC3E}">
        <p14:creationId xmlns:p14="http://schemas.microsoft.com/office/powerpoint/2010/main" val="178686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3" name="Rectangle 2">
            <a:extLst>
              <a:ext uri="{FF2B5EF4-FFF2-40B4-BE49-F238E27FC236}">
                <a16:creationId xmlns:a16="http://schemas.microsoft.com/office/drawing/2014/main" id="{529DB2B1-11CD-49CF-8053-2D7BB816D021}"/>
              </a:ext>
            </a:extLst>
          </p:cNvPr>
          <p:cNvSpPr/>
          <p:nvPr/>
        </p:nvSpPr>
        <p:spPr>
          <a:xfrm>
            <a:off x="6109789" y="2058458"/>
            <a:ext cx="245767" cy="1702964"/>
          </a:xfrm>
          <a:prstGeom prst="rect">
            <a:avLst/>
          </a:prstGeom>
          <a:solidFill>
            <a:srgbClr val="A9C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57EC7AC4-5057-49C4-B349-9955D17F1759}"/>
              </a:ext>
            </a:extLst>
          </p:cNvPr>
          <p:cNvSpPr/>
          <p:nvPr/>
        </p:nvSpPr>
        <p:spPr>
          <a:xfrm>
            <a:off x="2475049" y="2062460"/>
            <a:ext cx="1698171" cy="2430074"/>
          </a:xfrm>
          <a:prstGeom prst="rect">
            <a:avLst/>
          </a:prstGeom>
          <a:solidFill>
            <a:srgbClr val="A9C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57EC7AC4-5057-49C4-B349-9955D17F1759}"/>
              </a:ext>
            </a:extLst>
          </p:cNvPr>
          <p:cNvSpPr/>
          <p:nvPr/>
        </p:nvSpPr>
        <p:spPr>
          <a:xfrm rot="5400000">
            <a:off x="2841000" y="2439806"/>
            <a:ext cx="1698171" cy="2430074"/>
          </a:xfrm>
          <a:prstGeom prst="rect">
            <a:avLst/>
          </a:prstGeom>
          <a:solidFill>
            <a:srgbClr val="A9C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529DB2B1-11CD-49CF-8053-2D7BB816D021}"/>
              </a:ext>
            </a:extLst>
          </p:cNvPr>
          <p:cNvSpPr/>
          <p:nvPr/>
        </p:nvSpPr>
        <p:spPr>
          <a:xfrm>
            <a:off x="6125461" y="2805757"/>
            <a:ext cx="245767" cy="1702964"/>
          </a:xfrm>
          <a:prstGeom prst="rect">
            <a:avLst/>
          </a:prstGeom>
          <a:solidFill>
            <a:srgbClr val="A9C6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C33A75D1-D2D1-449B-96B8-897B82F048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60497" y="2058458"/>
            <a:ext cx="3905507" cy="2468666"/>
          </a:xfrm>
          <a:prstGeom prst="rect">
            <a:avLst/>
          </a:prstGeom>
        </p:spPr>
      </p:pic>
      <p:sp>
        <p:nvSpPr>
          <p:cNvPr id="7" name="Rectangle 6"/>
          <p:cNvSpPr/>
          <p:nvPr/>
        </p:nvSpPr>
        <p:spPr>
          <a:xfrm>
            <a:off x="285750" y="877643"/>
            <a:ext cx="4933017" cy="461665"/>
          </a:xfrm>
          <a:prstGeom prst="rect">
            <a:avLst/>
          </a:prstGeom>
        </p:spPr>
        <p:txBody>
          <a:bodyPr wrap="square">
            <a:spAutoFit/>
          </a:bodyPr>
          <a:lstStyle/>
          <a:p>
            <a:pPr lvl="0">
              <a:defRPr/>
            </a:pPr>
            <a:r>
              <a:rPr lang="en-GB" sz="2400" dirty="0">
                <a:latin typeface="Myriad Pro" panose="020B0503030403020204"/>
              </a:rPr>
              <a:t>Shade 70% of each of these shapes.</a:t>
            </a:r>
          </a:p>
        </p:txBody>
      </p:sp>
    </p:spTree>
    <p:custDataLst>
      <p:tags r:id="rId1"/>
    </p:custDataLst>
    <p:extLst>
      <p:ext uri="{BB962C8B-B14F-4D97-AF65-F5344CB8AC3E}">
        <p14:creationId xmlns:p14="http://schemas.microsoft.com/office/powerpoint/2010/main" val="2782647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4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4" name="Picture 3">
            <a:extLst>
              <a:ext uri="{FF2B5EF4-FFF2-40B4-BE49-F238E27FC236}">
                <a16:creationId xmlns:a16="http://schemas.microsoft.com/office/drawing/2014/main" id="{16490A22-0ACB-4A63-AC1E-9FD8266CE764}"/>
              </a:ext>
            </a:extLst>
          </p:cNvPr>
          <p:cNvPicPr>
            <a:picLocks noChangeAspect="1"/>
          </p:cNvPicPr>
          <p:nvPr/>
        </p:nvPicPr>
        <p:blipFill rotWithShape="1">
          <a:blip r:embed="rId4">
            <a:extLst>
              <a:ext uri="{28A0092B-C50C-407E-A947-70E740481C1C}">
                <a14:useLocalDpi xmlns:a14="http://schemas.microsoft.com/office/drawing/2010/main" val="0"/>
              </a:ext>
            </a:extLst>
          </a:blip>
          <a:srcRect l="13373" r="22661"/>
          <a:stretch/>
        </p:blipFill>
        <p:spPr>
          <a:xfrm>
            <a:off x="264693" y="1585659"/>
            <a:ext cx="3581359" cy="3435520"/>
          </a:xfrm>
          <a:prstGeom prst="rect">
            <a:avLst/>
          </a:prstGeom>
        </p:spPr>
      </p:pic>
      <p:sp>
        <p:nvSpPr>
          <p:cNvPr id="5" name="Rectangle 4"/>
          <p:cNvSpPr/>
          <p:nvPr/>
        </p:nvSpPr>
        <p:spPr>
          <a:xfrm>
            <a:off x="264693" y="876997"/>
            <a:ext cx="8879307" cy="461665"/>
          </a:xfrm>
          <a:prstGeom prst="rect">
            <a:avLst/>
          </a:prstGeom>
        </p:spPr>
        <p:txBody>
          <a:bodyPr wrap="square">
            <a:spAutoFit/>
          </a:bodyPr>
          <a:lstStyle/>
          <a:p>
            <a:r>
              <a:rPr lang="en-GB" sz="2400" dirty="0">
                <a:latin typeface="Myriad Pro" panose="020B0503030403020204"/>
              </a:rPr>
              <a:t>What percentage of the beads in this bracelet are red?</a:t>
            </a:r>
          </a:p>
        </p:txBody>
      </p:sp>
      <p:sp>
        <p:nvSpPr>
          <p:cNvPr id="6" name="TextBox 5"/>
          <p:cNvSpPr txBox="1"/>
          <p:nvPr/>
        </p:nvSpPr>
        <p:spPr>
          <a:xfrm>
            <a:off x="4170947" y="1334915"/>
            <a:ext cx="4973053" cy="461665"/>
          </a:xfrm>
          <a:prstGeom prst="rect">
            <a:avLst/>
          </a:prstGeom>
          <a:noFill/>
        </p:spPr>
        <p:txBody>
          <a:bodyPr wrap="square" rtlCol="0">
            <a:spAutoFit/>
          </a:bodyPr>
          <a:lstStyle/>
          <a:p>
            <a:r>
              <a:rPr lang="en-GB" sz="2400" dirty="0">
                <a:latin typeface="Myriad Pro" panose="020B0503030403020204"/>
              </a:rPr>
              <a:t>20 beads are 100% of the bracelet.</a:t>
            </a:r>
          </a:p>
        </p:txBody>
      </p:sp>
      <mc:AlternateContent xmlns:mc="http://schemas.openxmlformats.org/markup-compatibility/2006" xmlns:a14="http://schemas.microsoft.com/office/drawing/2010/main">
        <mc:Choice Requires="a14">
          <p:sp>
            <p:nvSpPr>
              <p:cNvPr id="9" name="TextBox 8"/>
              <p:cNvSpPr txBox="1"/>
              <p:nvPr/>
            </p:nvSpPr>
            <p:spPr>
              <a:xfrm>
                <a:off x="4170947" y="1889753"/>
                <a:ext cx="4844716" cy="616194"/>
              </a:xfrm>
              <a:prstGeom prst="rect">
                <a:avLst/>
              </a:prstGeom>
              <a:noFill/>
            </p:spPr>
            <p:txBody>
              <a:bodyPr wrap="square" rtlCol="0">
                <a:spAutoFit/>
              </a:bodyPr>
              <a:lstStyle/>
              <a:p>
                <a:r>
                  <a:rPr lang="en-US" sz="2400" b="0" dirty="0">
                    <a:latin typeface="Myriad Pro" panose="020B0503030403020204"/>
                  </a:rPr>
                  <a:t>1 bead is </a:t>
                </a:r>
                <a14:m>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20</m:t>
                        </m:r>
                      </m:den>
                    </m:f>
                  </m:oMath>
                </a14:m>
                <a:r>
                  <a:rPr lang="en-US" sz="2400" b="0" dirty="0">
                    <a:latin typeface="Myriad Pro" panose="020B0503030403020204"/>
                  </a:rPr>
                  <a:t> of the whole bracelet.</a:t>
                </a:r>
              </a:p>
            </p:txBody>
          </p:sp>
        </mc:Choice>
        <mc:Fallback xmlns="">
          <p:sp>
            <p:nvSpPr>
              <p:cNvPr id="9" name="TextBox 8"/>
              <p:cNvSpPr txBox="1">
                <a:spLocks noRot="1" noChangeAspect="1" noMove="1" noResize="1" noEditPoints="1" noAdjustHandles="1" noChangeArrowheads="1" noChangeShapeType="1" noTextEdit="1"/>
              </p:cNvSpPr>
              <p:nvPr/>
            </p:nvSpPr>
            <p:spPr>
              <a:xfrm>
                <a:off x="4170947" y="1889753"/>
                <a:ext cx="4844716" cy="616194"/>
              </a:xfrm>
              <a:prstGeom prst="rect">
                <a:avLst/>
              </a:prstGeom>
              <a:blipFill>
                <a:blip r:embed="rId5"/>
                <a:stretch>
                  <a:fillRect l="-1887" b="-8911"/>
                </a:stretch>
              </a:blipFill>
            </p:spPr>
            <p:txBody>
              <a:bodyPr/>
              <a:lstStyle/>
              <a:p>
                <a:r>
                  <a:rPr lang="en-GB">
                    <a:noFill/>
                  </a:rPr>
                  <a:t> </a:t>
                </a:r>
              </a:p>
            </p:txBody>
          </p:sp>
        </mc:Fallback>
      </mc:AlternateContent>
      <p:pic>
        <p:nvPicPr>
          <p:cNvPr id="13" name="Picture 12">
            <a:extLst>
              <a:ext uri="{FF2B5EF4-FFF2-40B4-BE49-F238E27FC236}">
                <a16:creationId xmlns:a16="http://schemas.microsoft.com/office/drawing/2014/main" id="{9201947A-7E07-4EC4-B451-3F68D53EBF26}"/>
              </a:ext>
            </a:extLst>
          </p:cNvPr>
          <p:cNvPicPr>
            <a:picLocks noChangeAspect="1"/>
          </p:cNvPicPr>
          <p:nvPr/>
        </p:nvPicPr>
        <p:blipFill>
          <a:blip r:embed="rId6"/>
          <a:stretch>
            <a:fillRect/>
          </a:stretch>
        </p:blipFill>
        <p:spPr>
          <a:xfrm rot="5400000">
            <a:off x="2644972" y="2957605"/>
            <a:ext cx="643119" cy="5403677"/>
          </a:xfrm>
          <a:prstGeom prst="rect">
            <a:avLst/>
          </a:prstGeom>
        </p:spPr>
      </p:pic>
    </p:spTree>
    <p:custDataLst>
      <p:tags r:id="rId1"/>
    </p:custDataLst>
    <p:extLst>
      <p:ext uri="{BB962C8B-B14F-4D97-AF65-F5344CB8AC3E}">
        <p14:creationId xmlns:p14="http://schemas.microsoft.com/office/powerpoint/2010/main" val="444763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pic>
        <p:nvPicPr>
          <p:cNvPr id="4" name="Picture 3">
            <a:extLst>
              <a:ext uri="{FF2B5EF4-FFF2-40B4-BE49-F238E27FC236}">
                <a16:creationId xmlns:a16="http://schemas.microsoft.com/office/drawing/2014/main" id="{16490A22-0ACB-4A63-AC1E-9FD8266CE764}"/>
              </a:ext>
            </a:extLst>
          </p:cNvPr>
          <p:cNvPicPr>
            <a:picLocks noChangeAspect="1"/>
          </p:cNvPicPr>
          <p:nvPr/>
        </p:nvPicPr>
        <p:blipFill rotWithShape="1">
          <a:blip r:embed="rId4">
            <a:extLst>
              <a:ext uri="{28A0092B-C50C-407E-A947-70E740481C1C}">
                <a14:useLocalDpi xmlns:a14="http://schemas.microsoft.com/office/drawing/2010/main" val="0"/>
              </a:ext>
            </a:extLst>
          </a:blip>
          <a:srcRect l="13373" r="22661"/>
          <a:stretch/>
        </p:blipFill>
        <p:spPr>
          <a:xfrm>
            <a:off x="264693" y="1585659"/>
            <a:ext cx="3581359" cy="3435520"/>
          </a:xfrm>
          <a:prstGeom prst="rect">
            <a:avLst/>
          </a:prstGeom>
        </p:spPr>
      </p:pic>
      <p:sp>
        <p:nvSpPr>
          <p:cNvPr id="5" name="Rectangle 4"/>
          <p:cNvSpPr/>
          <p:nvPr/>
        </p:nvSpPr>
        <p:spPr>
          <a:xfrm>
            <a:off x="264693" y="876997"/>
            <a:ext cx="8879307" cy="461665"/>
          </a:xfrm>
          <a:prstGeom prst="rect">
            <a:avLst/>
          </a:prstGeom>
        </p:spPr>
        <p:txBody>
          <a:bodyPr wrap="square">
            <a:spAutoFit/>
          </a:bodyPr>
          <a:lstStyle/>
          <a:p>
            <a:r>
              <a:rPr lang="en-GB" sz="2400" dirty="0">
                <a:latin typeface="Myriad Pro" panose="020B0503030403020204"/>
              </a:rPr>
              <a:t>What percentage of the beads in this bracelet are red?</a:t>
            </a:r>
          </a:p>
        </p:txBody>
      </p:sp>
      <p:sp>
        <p:nvSpPr>
          <p:cNvPr id="6" name="TextBox 5"/>
          <p:cNvSpPr txBox="1"/>
          <p:nvPr/>
        </p:nvSpPr>
        <p:spPr>
          <a:xfrm>
            <a:off x="4170947" y="1334915"/>
            <a:ext cx="4973053" cy="461665"/>
          </a:xfrm>
          <a:prstGeom prst="rect">
            <a:avLst/>
          </a:prstGeom>
          <a:noFill/>
        </p:spPr>
        <p:txBody>
          <a:bodyPr wrap="square" rtlCol="0">
            <a:spAutoFit/>
          </a:bodyPr>
          <a:lstStyle/>
          <a:p>
            <a:r>
              <a:rPr lang="en-GB" sz="2400" dirty="0">
                <a:latin typeface="Myriad Pro" panose="020B0503030403020204"/>
              </a:rPr>
              <a:t>20 beads are 100% of the bracelet.</a:t>
            </a:r>
          </a:p>
        </p:txBody>
      </p:sp>
      <mc:AlternateContent xmlns:mc="http://schemas.openxmlformats.org/markup-compatibility/2006" xmlns:a14="http://schemas.microsoft.com/office/drawing/2010/main">
        <mc:Choice Requires="a14">
          <p:sp>
            <p:nvSpPr>
              <p:cNvPr id="9" name="TextBox 8"/>
              <p:cNvSpPr txBox="1"/>
              <p:nvPr/>
            </p:nvSpPr>
            <p:spPr>
              <a:xfrm>
                <a:off x="4170947" y="1889753"/>
                <a:ext cx="4844716" cy="616194"/>
              </a:xfrm>
              <a:prstGeom prst="rect">
                <a:avLst/>
              </a:prstGeom>
              <a:noFill/>
            </p:spPr>
            <p:txBody>
              <a:bodyPr wrap="square" rtlCol="0">
                <a:spAutoFit/>
              </a:bodyPr>
              <a:lstStyle/>
              <a:p>
                <a:r>
                  <a:rPr lang="en-US" sz="2400" b="0" dirty="0">
                    <a:latin typeface="Myriad Pro" panose="020B0503030403020204"/>
                  </a:rPr>
                  <a:t>1 bead is </a:t>
                </a:r>
                <a14:m>
                  <m:oMath xmlns:m="http://schemas.openxmlformats.org/officeDocument/2006/math">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20</m:t>
                        </m:r>
                      </m:den>
                    </m:f>
                  </m:oMath>
                </a14:m>
                <a:r>
                  <a:rPr lang="en-US" sz="2400" b="0" dirty="0">
                    <a:latin typeface="Myriad Pro" panose="020B0503030403020204"/>
                  </a:rPr>
                  <a:t> of the whole bracelet.</a:t>
                </a:r>
              </a:p>
            </p:txBody>
          </p:sp>
        </mc:Choice>
        <mc:Fallback xmlns="">
          <p:sp>
            <p:nvSpPr>
              <p:cNvPr id="9" name="TextBox 8"/>
              <p:cNvSpPr txBox="1">
                <a:spLocks noRot="1" noChangeAspect="1" noMove="1" noResize="1" noEditPoints="1" noAdjustHandles="1" noChangeArrowheads="1" noChangeShapeType="1" noTextEdit="1"/>
              </p:cNvSpPr>
              <p:nvPr/>
            </p:nvSpPr>
            <p:spPr>
              <a:xfrm>
                <a:off x="4170947" y="1889753"/>
                <a:ext cx="4844716" cy="616194"/>
              </a:xfrm>
              <a:prstGeom prst="rect">
                <a:avLst/>
              </a:prstGeom>
              <a:blipFill>
                <a:blip r:embed="rId5"/>
                <a:stretch>
                  <a:fillRect l="-1887" b="-891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4170947" y="2516010"/>
                <a:ext cx="4451027" cy="616964"/>
              </a:xfrm>
              <a:prstGeom prst="rect">
                <a:avLst/>
              </a:prstGeom>
            </p:spPr>
            <p:txBody>
              <a:bodyPr wrap="none">
                <a:spAutoFit/>
              </a:bodyPr>
              <a:lstStyle/>
              <a:p>
                <a:r>
                  <a:rPr lang="en-US" sz="2400" dirty="0">
                    <a:latin typeface="Myriad Pro" panose="020B0503030403020204"/>
                  </a:rPr>
                  <a:t>6 red beads are </a:t>
                </a:r>
                <a14:m>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6</m:t>
                        </m:r>
                      </m:num>
                      <m:den>
                        <m:r>
                          <a:rPr lang="en-US" sz="2400" i="1">
                            <a:latin typeface="Cambria Math" panose="02040503050406030204" pitchFamily="18" charset="0"/>
                          </a:rPr>
                          <m:t>20</m:t>
                        </m:r>
                      </m:den>
                    </m:f>
                  </m:oMath>
                </a14:m>
                <a:r>
                  <a:rPr lang="en-US" sz="2400" dirty="0">
                    <a:latin typeface="Myriad Pro" panose="020B0503030403020204"/>
                  </a:rPr>
                  <a:t> of the bracelet.</a:t>
                </a:r>
              </a:p>
            </p:txBody>
          </p:sp>
        </mc:Choice>
        <mc:Fallback xmlns="">
          <p:sp>
            <p:nvSpPr>
              <p:cNvPr id="8" name="Rectangle 7"/>
              <p:cNvSpPr>
                <a:spLocks noRot="1" noChangeAspect="1" noMove="1" noResize="1" noEditPoints="1" noAdjustHandles="1" noChangeArrowheads="1" noChangeShapeType="1" noTextEdit="1"/>
              </p:cNvSpPr>
              <p:nvPr/>
            </p:nvSpPr>
            <p:spPr>
              <a:xfrm>
                <a:off x="4170947" y="2516010"/>
                <a:ext cx="4451027" cy="616964"/>
              </a:xfrm>
              <a:prstGeom prst="rect">
                <a:avLst/>
              </a:prstGeom>
              <a:blipFill>
                <a:blip r:embed="rId6"/>
                <a:stretch>
                  <a:fillRect l="-2055" r="-1096" b="-891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5440578" y="3329824"/>
                <a:ext cx="609462" cy="7861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6</m:t>
                          </m:r>
                        </m:num>
                        <m:den>
                          <m:r>
                            <a:rPr lang="en-US" sz="2400" i="1">
                              <a:latin typeface="Cambria Math" panose="02040503050406030204" pitchFamily="18" charset="0"/>
                            </a:rPr>
                            <m:t>20</m:t>
                          </m:r>
                        </m:den>
                      </m:f>
                    </m:oMath>
                  </m:oMathPara>
                </a14:m>
                <a:endParaRPr lang="en-GB" sz="2400" dirty="0">
                  <a:latin typeface="Myriad Pro" panose="020B0503030403020204"/>
                </a:endParaRPr>
              </a:p>
            </p:txBody>
          </p:sp>
        </mc:Choice>
        <mc:Fallback xmlns="">
          <p:sp>
            <p:nvSpPr>
              <p:cNvPr id="10" name="Rectangle 9"/>
              <p:cNvSpPr>
                <a:spLocks noRot="1" noChangeAspect="1" noMove="1" noResize="1" noEditPoints="1" noAdjustHandles="1" noChangeArrowheads="1" noChangeShapeType="1" noTextEdit="1"/>
              </p:cNvSpPr>
              <p:nvPr/>
            </p:nvSpPr>
            <p:spPr>
              <a:xfrm>
                <a:off x="5440578" y="3329824"/>
                <a:ext cx="609462" cy="786177"/>
              </a:xfrm>
              <a:prstGeom prst="rect">
                <a:avLst/>
              </a:prstGeom>
              <a:blipFill>
                <a:blip r:embed="rId9"/>
                <a:stretch>
                  <a:fillRect/>
                </a:stretch>
              </a:blipFill>
            </p:spPr>
            <p:txBody>
              <a:bodyPr/>
              <a:lstStyle/>
              <a:p>
                <a:r>
                  <a:rPr lang="en-GB">
                    <a:noFill/>
                  </a:rPr>
                  <a:t> </a:t>
                </a:r>
              </a:p>
            </p:txBody>
          </p:sp>
        </mc:Fallback>
      </mc:AlternateContent>
      <p:sp>
        <p:nvSpPr>
          <p:cNvPr id="11" name="Rectangle 10"/>
          <p:cNvSpPr/>
          <p:nvPr/>
        </p:nvSpPr>
        <p:spPr>
          <a:xfrm>
            <a:off x="3448780" y="4559514"/>
            <a:ext cx="5327292" cy="461665"/>
          </a:xfrm>
          <a:prstGeom prst="rect">
            <a:avLst/>
          </a:prstGeom>
        </p:spPr>
        <p:txBody>
          <a:bodyPr wrap="none">
            <a:spAutoFit/>
          </a:bodyPr>
          <a:lstStyle/>
          <a:p>
            <a:r>
              <a:rPr lang="en-GB" sz="2400" dirty="0">
                <a:solidFill>
                  <a:srgbClr val="FF0000"/>
                </a:solidFill>
                <a:latin typeface="Myriad Pro" panose="020B0503030403020204"/>
              </a:rPr>
              <a:t>30% of the beads in the bracelet are red.</a:t>
            </a:r>
          </a:p>
        </p:txBody>
      </p:sp>
      <p:pic>
        <p:nvPicPr>
          <p:cNvPr id="14" name="Picture 13">
            <a:extLst>
              <a:ext uri="{FF2B5EF4-FFF2-40B4-BE49-F238E27FC236}">
                <a16:creationId xmlns:a16="http://schemas.microsoft.com/office/drawing/2014/main" id="{48B59E52-ADAC-45E0-B929-4C3C58939BB4}"/>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583685" y="4116001"/>
            <a:ext cx="1299482" cy="360948"/>
          </a:xfrm>
          <a:prstGeom prst="rect">
            <a:avLst/>
          </a:prstGeom>
        </p:spPr>
      </p:pic>
      <p:pic>
        <p:nvPicPr>
          <p:cNvPr id="15" name="Picture 14">
            <a:extLst>
              <a:ext uri="{FF2B5EF4-FFF2-40B4-BE49-F238E27FC236}">
                <a16:creationId xmlns:a16="http://schemas.microsoft.com/office/drawing/2014/main" id="{3DDE42D1-9E81-4CDC-AC64-31F9A96B559D}"/>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5550532" y="3038794"/>
            <a:ext cx="1409700" cy="376236"/>
          </a:xfrm>
          <a:prstGeom prst="rect">
            <a:avLst/>
          </a:prstGeom>
        </p:spPr>
      </p:pic>
      <p:sp>
        <p:nvSpPr>
          <p:cNvPr id="3" name="TextBox 2">
            <a:extLst>
              <a:ext uri="{FF2B5EF4-FFF2-40B4-BE49-F238E27FC236}">
                <a16:creationId xmlns:a16="http://schemas.microsoft.com/office/drawing/2014/main" id="{5E6725F9-111D-443E-BBDC-DE7D77B16F5D}"/>
              </a:ext>
            </a:extLst>
          </p:cNvPr>
          <p:cNvSpPr txBox="1"/>
          <p:nvPr/>
        </p:nvSpPr>
        <p:spPr>
          <a:xfrm>
            <a:off x="5991993" y="3031624"/>
            <a:ext cx="416560"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x5</a:t>
            </a:r>
          </a:p>
        </p:txBody>
      </p:sp>
      <p:sp>
        <p:nvSpPr>
          <p:cNvPr id="7" name="TextBox 6">
            <a:extLst>
              <a:ext uri="{FF2B5EF4-FFF2-40B4-BE49-F238E27FC236}">
                <a16:creationId xmlns:a16="http://schemas.microsoft.com/office/drawing/2014/main" id="{A095709D-7CA4-4534-B56F-CFB4F443B78B}"/>
              </a:ext>
            </a:extLst>
          </p:cNvPr>
          <p:cNvSpPr txBox="1"/>
          <p:nvPr/>
        </p:nvSpPr>
        <p:spPr>
          <a:xfrm>
            <a:off x="5991993" y="4107617"/>
            <a:ext cx="416560" cy="369332"/>
          </a:xfrm>
          <a:prstGeom prst="rect">
            <a:avLst/>
          </a:prstGeom>
          <a:noFill/>
        </p:spPr>
        <p:txBody>
          <a:bodyPr wrap="square" rtlCol="0">
            <a:spAutoFit/>
          </a:bodyPr>
          <a:lstStyle/>
          <a:p>
            <a:r>
              <a:rPr lang="en-GB" dirty="0">
                <a:solidFill>
                  <a:schemeClr val="bg2">
                    <a:lumMod val="50000"/>
                  </a:schemeClr>
                </a:solidFill>
                <a:latin typeface="Myriad Pro" panose="020B0503030403020204"/>
              </a:rPr>
              <a:t>x5</a:t>
            </a: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590D4E4C-55BF-4F35-A1C7-046F239B38DE}"/>
                  </a:ext>
                </a:extLst>
              </p:cNvPr>
              <p:cNvSpPr txBox="1"/>
              <p:nvPr/>
            </p:nvSpPr>
            <p:spPr>
              <a:xfrm>
                <a:off x="5992039" y="3338208"/>
                <a:ext cx="1003400" cy="7861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30</m:t>
                          </m:r>
                        </m:num>
                        <m:den>
                          <m:r>
                            <a:rPr lang="en-US" sz="2400" i="1">
                              <a:latin typeface="Cambria Math" panose="02040503050406030204" pitchFamily="18" charset="0"/>
                            </a:rPr>
                            <m:t>100</m:t>
                          </m:r>
                        </m:den>
                      </m:f>
                    </m:oMath>
                  </m:oMathPara>
                </a14:m>
                <a:endParaRPr lang="en-GB" sz="2400" dirty="0"/>
              </a:p>
            </p:txBody>
          </p:sp>
        </mc:Choice>
        <mc:Fallback xmlns="">
          <p:sp>
            <p:nvSpPr>
              <p:cNvPr id="18" name="TextBox 17">
                <a:extLst>
                  <a:ext uri="{FF2B5EF4-FFF2-40B4-BE49-F238E27FC236}">
                    <a16:creationId xmlns:a16="http://schemas.microsoft.com/office/drawing/2014/main" id="{590D4E4C-55BF-4F35-A1C7-046F239B38DE}"/>
                  </a:ext>
                </a:extLst>
              </p:cNvPr>
              <p:cNvSpPr txBox="1">
                <a:spLocks noRot="1" noChangeAspect="1" noMove="1" noResize="1" noEditPoints="1" noAdjustHandles="1" noChangeArrowheads="1" noChangeShapeType="1" noTextEdit="1"/>
              </p:cNvSpPr>
              <p:nvPr/>
            </p:nvSpPr>
            <p:spPr>
              <a:xfrm>
                <a:off x="5992039" y="3338208"/>
                <a:ext cx="1003400" cy="786177"/>
              </a:xfrm>
              <a:prstGeom prst="rect">
                <a:avLst/>
              </a:prstGeom>
              <a:blipFill>
                <a:blip r:embed="rId12"/>
                <a:stretch>
                  <a:fillRect/>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878748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3" grpId="0"/>
      <p:bldP spid="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3|13.3|8|1.1|20.3|13.2|18.8|8.3|12.4|19.5|18.8|13.9|11.5"/>
</p:tagLst>
</file>

<file path=ppt/tags/tag10.xml><?xml version="1.0" encoding="utf-8"?>
<p:tagLst xmlns:a="http://schemas.openxmlformats.org/drawingml/2006/main" xmlns:r="http://schemas.openxmlformats.org/officeDocument/2006/relationships" xmlns:p="http://schemas.openxmlformats.org/presentationml/2006/main">
  <p:tag name="TIMING" val="|7.2"/>
</p:tagLst>
</file>

<file path=ppt/tags/tag11.xml><?xml version="1.0" encoding="utf-8"?>
<p:tagLst xmlns:a="http://schemas.openxmlformats.org/drawingml/2006/main" xmlns:r="http://schemas.openxmlformats.org/officeDocument/2006/relationships" xmlns:p="http://schemas.openxmlformats.org/presentationml/2006/main">
  <p:tag name="TIMING" val="|9.6|8.4|8.1|9.5|2.1|16.5|0.9|2.6|10.4|23|0.9|1.2"/>
</p:tagLst>
</file>

<file path=ppt/tags/tag12.xml><?xml version="1.0" encoding="utf-8"?>
<p:tagLst xmlns:a="http://schemas.openxmlformats.org/drawingml/2006/main" xmlns:r="http://schemas.openxmlformats.org/officeDocument/2006/relationships" xmlns:p="http://schemas.openxmlformats.org/presentationml/2006/main">
  <p:tag name="TIMING" val="|43.2|17.8|21|11.5|6.9"/>
</p:tagLst>
</file>

<file path=ppt/tags/tag13.xml><?xml version="1.0" encoding="utf-8"?>
<p:tagLst xmlns:a="http://schemas.openxmlformats.org/drawingml/2006/main" xmlns:r="http://schemas.openxmlformats.org/officeDocument/2006/relationships" xmlns:p="http://schemas.openxmlformats.org/presentationml/2006/main">
  <p:tag name="TIMING" val="|18.7|8|11.1|18.2|6.7|2.3"/>
</p:tagLst>
</file>

<file path=ppt/tags/tag14.xml><?xml version="1.0" encoding="utf-8"?>
<p:tagLst xmlns:a="http://schemas.openxmlformats.org/drawingml/2006/main" xmlns:r="http://schemas.openxmlformats.org/officeDocument/2006/relationships" xmlns:p="http://schemas.openxmlformats.org/presentationml/2006/main">
  <p:tag name="TIMING" val="|9.7|7.2|25.2|9.9|2.5|9.8"/>
</p:tagLst>
</file>

<file path=ppt/tags/tag15.xml><?xml version="1.0" encoding="utf-8"?>
<p:tagLst xmlns:a="http://schemas.openxmlformats.org/drawingml/2006/main" xmlns:r="http://schemas.openxmlformats.org/officeDocument/2006/relationships" xmlns:p="http://schemas.openxmlformats.org/presentationml/2006/main">
  <p:tag name="TIMING" val="|11.1|23.6|8.7"/>
</p:tagLst>
</file>

<file path=ppt/tags/tag16.xml><?xml version="1.0" encoding="utf-8"?>
<p:tagLst xmlns:a="http://schemas.openxmlformats.org/drawingml/2006/main" xmlns:r="http://schemas.openxmlformats.org/officeDocument/2006/relationships" xmlns:p="http://schemas.openxmlformats.org/presentationml/2006/main">
  <p:tag name="TIMING" val="|4.1|4.2"/>
</p:tagLst>
</file>

<file path=ppt/tags/tag2.xml><?xml version="1.0" encoding="utf-8"?>
<p:tagLst xmlns:a="http://schemas.openxmlformats.org/drawingml/2006/main" xmlns:r="http://schemas.openxmlformats.org/officeDocument/2006/relationships" xmlns:p="http://schemas.openxmlformats.org/presentationml/2006/main">
  <p:tag name="TIMING" val="|10.9|17.5|22.6|5.4|5.6|7.9|12.8|7.2"/>
</p:tagLst>
</file>

<file path=ppt/tags/tag3.xml><?xml version="1.0" encoding="utf-8"?>
<p:tagLst xmlns:a="http://schemas.openxmlformats.org/drawingml/2006/main" xmlns:r="http://schemas.openxmlformats.org/officeDocument/2006/relationships" xmlns:p="http://schemas.openxmlformats.org/presentationml/2006/main">
  <p:tag name="TIMING" val="|11"/>
</p:tagLst>
</file>

<file path=ppt/tags/tag4.xml><?xml version="1.0" encoding="utf-8"?>
<p:tagLst xmlns:a="http://schemas.openxmlformats.org/drawingml/2006/main" xmlns:r="http://schemas.openxmlformats.org/officeDocument/2006/relationships" xmlns:p="http://schemas.openxmlformats.org/presentationml/2006/main">
  <p:tag name="TIMING" val="|15.8|2.4|4.1|1.2"/>
</p:tagLst>
</file>

<file path=ppt/tags/tag5.xml><?xml version="1.0" encoding="utf-8"?>
<p:tagLst xmlns:a="http://schemas.openxmlformats.org/drawingml/2006/main" xmlns:r="http://schemas.openxmlformats.org/officeDocument/2006/relationships" xmlns:p="http://schemas.openxmlformats.org/presentationml/2006/main">
  <p:tag name="TIMING" val="|12.9|4.1|11|6.5"/>
</p:tagLst>
</file>

<file path=ppt/tags/tag6.xml><?xml version="1.0" encoding="utf-8"?>
<p:tagLst xmlns:a="http://schemas.openxmlformats.org/drawingml/2006/main" xmlns:r="http://schemas.openxmlformats.org/officeDocument/2006/relationships" xmlns:p="http://schemas.openxmlformats.org/presentationml/2006/main">
  <p:tag name="TIMING" val="|6.9|10|3.8|0.7|3.3|3.3|3"/>
</p:tagLst>
</file>

<file path=ppt/tags/tag7.xml><?xml version="1.0" encoding="utf-8"?>
<p:tagLst xmlns:a="http://schemas.openxmlformats.org/drawingml/2006/main" xmlns:r="http://schemas.openxmlformats.org/officeDocument/2006/relationships" xmlns:p="http://schemas.openxmlformats.org/presentationml/2006/main">
  <p:tag name="TIMING" val="|22.4|7.1|11.1"/>
</p:tagLst>
</file>

<file path=ppt/tags/tag8.xml><?xml version="1.0" encoding="utf-8"?>
<p:tagLst xmlns:a="http://schemas.openxmlformats.org/drawingml/2006/main" xmlns:r="http://schemas.openxmlformats.org/officeDocument/2006/relationships" xmlns:p="http://schemas.openxmlformats.org/presentationml/2006/main">
  <p:tag name="TIMING" val="|22.8|8.7"/>
</p:tagLst>
</file>

<file path=ppt/tags/tag9.xml><?xml version="1.0" encoding="utf-8"?>
<p:tagLst xmlns:a="http://schemas.openxmlformats.org/drawingml/2006/main" xmlns:r="http://schemas.openxmlformats.org/officeDocument/2006/relationships" xmlns:p="http://schemas.openxmlformats.org/presentationml/2006/main">
  <p:tag name="TIMING" val="|10.1|3.2|7.4|2.4|7.9|5.3|7.9|2.8|15.2|7.2|6.8|3.2|5.6|8.7|7.3|3.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68EE12-5FC6-40F1-8D99-76337DFEA8A8}">
  <ds:schemaRefs>
    <ds:schemaRef ds:uri="http://schemas.microsoft.com/sharepoint/v3/contenttype/forms"/>
  </ds:schemaRefs>
</ds:datastoreItem>
</file>

<file path=customXml/itemProps2.xml><?xml version="1.0" encoding="utf-8"?>
<ds:datastoreItem xmlns:ds="http://schemas.openxmlformats.org/officeDocument/2006/customXml" ds:itemID="{AD54778C-1F19-4F3F-ABC2-3B1194BCB33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0899C56-278A-4AC9-8F07-3302B5DA71F6}"/>
</file>

<file path=docProps/app.xml><?xml version="1.0" encoding="utf-8"?>
<Properties xmlns="http://schemas.openxmlformats.org/officeDocument/2006/extended-properties" xmlns:vt="http://schemas.openxmlformats.org/officeDocument/2006/docPropsVTypes">
  <TotalTime>0</TotalTime>
  <Words>826</Words>
  <Application>Microsoft Office PowerPoint</Application>
  <PresentationFormat>On-screen Show (4:3)</PresentationFormat>
  <Paragraphs>216</Paragraphs>
  <Slides>24</Slides>
  <Notes>22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Arial</vt:lpstr>
      <vt:lpstr>Calibri</vt:lpstr>
      <vt:lpstr>Calibri Light</vt:lpstr>
      <vt:lpstr>Cambria Math</vt:lpstr>
      <vt:lpstr>Myriad Pro</vt:lpstr>
      <vt:lpstr>Myriad Pro Semibold</vt:lpstr>
      <vt:lpstr>Open Sans</vt:lpstr>
      <vt:lpstr>Trebuchet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2019-06-21T08:46:49Z</dcterms:created>
  <dcterms:modified xsi:type="dcterms:W3CDTF">2020-08-27T15:41:43Z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