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2"/>
  </p:notesMasterIdLst>
  <p:sldIdLst>
    <p:sldId id="256" r:id="rId6"/>
    <p:sldId id="340" r:id="rId7"/>
    <p:sldId id="341" r:id="rId8"/>
    <p:sldId id="298" r:id="rId9"/>
    <p:sldId id="333" r:id="rId10"/>
    <p:sldId id="335" r:id="rId11"/>
    <p:sldId id="329" r:id="rId12"/>
    <p:sldId id="330" r:id="rId13"/>
    <p:sldId id="336" r:id="rId14"/>
    <p:sldId id="337" r:id="rId15"/>
    <p:sldId id="331" r:id="rId16"/>
    <p:sldId id="332" r:id="rId17"/>
    <p:sldId id="339" r:id="rId18"/>
    <p:sldId id="338" r:id="rId19"/>
    <p:sldId id="328" r:id="rId20"/>
    <p:sldId id="34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6C0A6B-E77D-420A-95A1-9949CE178D15}" v="1" dt="2020-08-27T15:39:56.5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3321" autoAdjust="0"/>
  </p:normalViewPr>
  <p:slideViewPr>
    <p:cSldViewPr snapToGrid="0">
      <p:cViewPr varScale="1">
        <p:scale>
          <a:sx n="67" d="100"/>
          <a:sy n="67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06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62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0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602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730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302798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5798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notesSlide" Target="../notesSlides/notesSlide11.xml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tags" Target="../tags/tag9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notesSlide" Target="../notesSlides/notesSlide12.xml"/><Relationship Id="rId21" Type="http://schemas.openxmlformats.org/officeDocument/2006/relationships/image" Target="../media/image36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tags" Target="../tags/tag10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8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21675" y="133510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What is           as a percentage?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6907" y="208759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What is  80%  as a fraction?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6907" y="288772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What is           as a percentage?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12139" y="364022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What is  50%  as a fraction?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440268" y="1150436"/>
            <a:ext cx="8816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60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100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571631" y="1551646"/>
            <a:ext cx="42564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07131" y="2703060"/>
            <a:ext cx="6532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 7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581341" y="3104270"/>
            <a:ext cx="42564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As a fraction? As a percentage?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03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FD4F75-3A73-4931-8220-15B9A85BA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9" y="1694871"/>
            <a:ext cx="4771735" cy="50685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15A525-561C-4BCF-9481-8D6B5E792346}"/>
              </a:ext>
            </a:extLst>
          </p:cNvPr>
          <p:cNvSpPr/>
          <p:nvPr/>
        </p:nvSpPr>
        <p:spPr>
          <a:xfrm>
            <a:off x="976919" y="2185335"/>
            <a:ext cx="3178628" cy="449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67D994-CBE9-45A9-853E-0F1E3EA1552D}"/>
              </a:ext>
            </a:extLst>
          </p:cNvPr>
          <p:cNvSpPr/>
          <p:nvPr/>
        </p:nvSpPr>
        <p:spPr>
          <a:xfrm>
            <a:off x="976919" y="2664306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A44AC6-CDB3-46AD-A391-BCB3FCA0F92B}"/>
              </a:ext>
            </a:extLst>
          </p:cNvPr>
          <p:cNvSpPr/>
          <p:nvPr/>
        </p:nvSpPr>
        <p:spPr>
          <a:xfrm>
            <a:off x="868062" y="3148420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362901B-FFDF-4889-BF23-A1C61039501A}"/>
              </a:ext>
            </a:extLst>
          </p:cNvPr>
          <p:cNvSpPr/>
          <p:nvPr/>
        </p:nvSpPr>
        <p:spPr>
          <a:xfrm>
            <a:off x="868062" y="3652792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89EF6F-3796-4C1F-94E8-BE389C23322A}"/>
              </a:ext>
            </a:extLst>
          </p:cNvPr>
          <p:cNvSpPr/>
          <p:nvPr/>
        </p:nvSpPr>
        <p:spPr>
          <a:xfrm>
            <a:off x="868062" y="4149606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890359-87D5-4D22-BF5D-A0871C463A29}"/>
              </a:ext>
            </a:extLst>
          </p:cNvPr>
          <p:cNvSpPr/>
          <p:nvPr/>
        </p:nvSpPr>
        <p:spPr>
          <a:xfrm>
            <a:off x="868062" y="4653978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23E914-E0F7-48FB-A7FB-DC2785434135}"/>
              </a:ext>
            </a:extLst>
          </p:cNvPr>
          <p:cNvSpPr/>
          <p:nvPr/>
        </p:nvSpPr>
        <p:spPr>
          <a:xfrm>
            <a:off x="868062" y="5151705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2B99D6-3DB4-47B1-AE5B-28DE0ED0918A}"/>
              </a:ext>
            </a:extLst>
          </p:cNvPr>
          <p:cNvSpPr/>
          <p:nvPr/>
        </p:nvSpPr>
        <p:spPr>
          <a:xfrm>
            <a:off x="868062" y="5649432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191D27-32F7-4361-872C-7E628D0FADEF}"/>
              </a:ext>
            </a:extLst>
          </p:cNvPr>
          <p:cNvSpPr/>
          <p:nvPr/>
        </p:nvSpPr>
        <p:spPr>
          <a:xfrm>
            <a:off x="912512" y="6108762"/>
            <a:ext cx="3178628" cy="504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Equivalent fractions, decimals and percentages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2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Equivalent fractions, decimals and percentages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7DA3E93-2100-41E5-BCDB-75E6D8031F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09" y="1689589"/>
            <a:ext cx="4771735" cy="49343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5BAEDC-F8B9-496A-9826-0EF4984842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6" y="1696725"/>
            <a:ext cx="1593388" cy="4759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C23472-0E75-4FFB-9992-1D2315D415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2179816"/>
            <a:ext cx="1593388" cy="4805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BB1FC5-5D4F-47FD-83E3-0FF70067793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2660360"/>
            <a:ext cx="1593388" cy="4876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053A77-C0DC-4A67-AC70-51727AC621E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3163280"/>
            <a:ext cx="1593388" cy="4876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6E227DD-C1A7-48D9-9623-9BBE384D9CB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3666200"/>
            <a:ext cx="1593388" cy="4883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BDB05C7-8CB2-4468-B9AA-522AF8B31C1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4154514"/>
            <a:ext cx="1593388" cy="5016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FED99B8-17DF-410B-95F1-FF6D4748C28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4642826"/>
            <a:ext cx="1593388" cy="5016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AD6C26B-2C0E-4A25-9768-356F17A3668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5144475"/>
            <a:ext cx="1593388" cy="4883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F3EA96A-8B99-4EED-A607-3270E3CCC3D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5632786"/>
            <a:ext cx="1593388" cy="48831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98DC76-B8E0-4CF1-A70B-A746D711C3E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6121097"/>
            <a:ext cx="1593388" cy="5607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D496E7F-16F8-48BC-9B94-7629D76C4D8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1696725"/>
            <a:ext cx="567398" cy="46075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AFD960B-AA99-4859-95C9-988E3D7B546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2179816"/>
            <a:ext cx="567398" cy="4805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D9E50A8-FB4C-4961-98E4-94D8CE786B0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2660360"/>
            <a:ext cx="567398" cy="48768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C91520A-F014-453B-B987-A76FDE80A833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3163280"/>
            <a:ext cx="567398" cy="48768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F194C16-1772-4468-B157-48FCFFB0D093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3666200"/>
            <a:ext cx="567398" cy="5016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65A27FF-A0BE-4CDB-A3C8-AACB7E3570B7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4154514"/>
            <a:ext cx="567398" cy="4749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C0FC87-6CE8-45D8-9306-897CF17F59D2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4642826"/>
            <a:ext cx="567398" cy="52832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F1C20AE-D327-4AF2-90E6-B7FEF0DD5441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5144475"/>
            <a:ext cx="567398" cy="5016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98C4ABB-1E27-45E0-9220-5F878B547367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5632786"/>
            <a:ext cx="567398" cy="52832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73C7834-71D9-47F9-B073-B87483FDFE84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6121097"/>
            <a:ext cx="567398" cy="611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19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Equivalent fractions, decimals and percentages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7DA3E93-2100-41E5-BCDB-75E6D8031F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09" y="1689589"/>
            <a:ext cx="4771735" cy="49343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5BAEDC-F8B9-496A-9826-0EF4984842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6" y="1696725"/>
            <a:ext cx="1593388" cy="4759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C23472-0E75-4FFB-9992-1D2315D415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2179816"/>
            <a:ext cx="1593388" cy="4805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BBB1FC5-5D4F-47FD-83E3-0FF70067793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2660360"/>
            <a:ext cx="1593388" cy="4876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053A77-C0DC-4A67-AC70-51727AC621E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3163280"/>
            <a:ext cx="1593388" cy="4876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6E227DD-C1A7-48D9-9623-9BBE384D9CB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3666200"/>
            <a:ext cx="1593388" cy="4883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BDB05C7-8CB2-4468-B9AA-522AF8B31C1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4154514"/>
            <a:ext cx="1593388" cy="5016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FED99B8-17DF-410B-95F1-FF6D4748C28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4642826"/>
            <a:ext cx="1593388" cy="5016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AD6C26B-2C0E-4A25-9768-356F17A3668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5144475"/>
            <a:ext cx="1593388" cy="4883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F3EA96A-8B99-4EED-A607-3270E3CCC3D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5632786"/>
            <a:ext cx="1593388" cy="48831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98DC76-B8E0-4CF1-A70B-A746D711C3E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6121097"/>
            <a:ext cx="1593388" cy="56071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D496E7F-16F8-48BC-9B94-7629D76C4D8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5" y="1696725"/>
            <a:ext cx="567398" cy="46075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AFD960B-AA99-4859-95C9-988E3D7B546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2179816"/>
            <a:ext cx="567398" cy="4805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D9E50A8-FB4C-4961-98E4-94D8CE786B0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2660360"/>
            <a:ext cx="567398" cy="48768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C91520A-F014-453B-B987-A76FDE80A833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3163280"/>
            <a:ext cx="567398" cy="48768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F194C16-1772-4468-B157-48FCFFB0D093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3666200"/>
            <a:ext cx="567398" cy="5016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65A27FF-A0BE-4CDB-A3C8-AACB7E3570B7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4154514"/>
            <a:ext cx="567398" cy="47497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7C0FC87-6CE8-45D8-9306-897CF17F59D2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4642826"/>
            <a:ext cx="567398" cy="52832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F1C20AE-D327-4AF2-90E6-B7FEF0DD5441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5144475"/>
            <a:ext cx="567398" cy="5016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98C4ABB-1E27-45E0-9220-5F878B547367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5632786"/>
            <a:ext cx="567398" cy="52832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73C7834-71D9-47F9-B073-B87483FDFE84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9854" y="6121097"/>
            <a:ext cx="567398" cy="611858"/>
          </a:xfrm>
          <a:prstGeom prst="rect">
            <a:avLst/>
          </a:prstGeom>
        </p:spPr>
      </p:pic>
      <p:graphicFrame>
        <p:nvGraphicFramePr>
          <p:cNvPr id="85" name="Table 84"/>
          <p:cNvGraphicFramePr>
            <a:graphicFrameLocks noGrp="1"/>
          </p:cNvGraphicFramePr>
          <p:nvPr/>
        </p:nvGraphicFramePr>
        <p:xfrm>
          <a:off x="5340627" y="1676108"/>
          <a:ext cx="424070" cy="49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7" name="Rectangle 86"/>
          <p:cNvSpPr/>
          <p:nvPr/>
        </p:nvSpPr>
        <p:spPr>
          <a:xfrm>
            <a:off x="5340005" y="1679761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Rectangle 87"/>
          <p:cNvSpPr/>
          <p:nvPr/>
        </p:nvSpPr>
        <p:spPr>
          <a:xfrm>
            <a:off x="5340995" y="2170765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Rectangle 88"/>
          <p:cNvSpPr/>
          <p:nvPr/>
        </p:nvSpPr>
        <p:spPr>
          <a:xfrm>
            <a:off x="5340995" y="2677575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Rectangle 89"/>
          <p:cNvSpPr/>
          <p:nvPr/>
        </p:nvSpPr>
        <p:spPr>
          <a:xfrm>
            <a:off x="5340995" y="3179112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Rectangle 90"/>
          <p:cNvSpPr/>
          <p:nvPr/>
        </p:nvSpPr>
        <p:spPr>
          <a:xfrm>
            <a:off x="5341985" y="3670116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Rectangle 91"/>
          <p:cNvSpPr/>
          <p:nvPr/>
        </p:nvSpPr>
        <p:spPr>
          <a:xfrm>
            <a:off x="5341985" y="4161160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Rectangle 95"/>
          <p:cNvSpPr/>
          <p:nvPr/>
        </p:nvSpPr>
        <p:spPr>
          <a:xfrm>
            <a:off x="5341985" y="4659705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Rectangle 96"/>
          <p:cNvSpPr/>
          <p:nvPr/>
        </p:nvSpPr>
        <p:spPr>
          <a:xfrm>
            <a:off x="5341985" y="5156687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8" name="Rectangle 97"/>
          <p:cNvSpPr/>
          <p:nvPr/>
        </p:nvSpPr>
        <p:spPr>
          <a:xfrm>
            <a:off x="5341985" y="5644664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9" name="Rectangle 98"/>
          <p:cNvSpPr/>
          <p:nvPr/>
        </p:nvSpPr>
        <p:spPr>
          <a:xfrm>
            <a:off x="5341985" y="6141646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08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Equivalent fractions, decimals and percentages</a:t>
            </a:r>
          </a:p>
        </p:txBody>
      </p: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02725"/>
              </p:ext>
            </p:extLst>
          </p:nvPr>
        </p:nvGraphicFramePr>
        <p:xfrm>
          <a:off x="5340627" y="1676108"/>
          <a:ext cx="424070" cy="49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7" name="Rectangle 36"/>
          <p:cNvSpPr/>
          <p:nvPr/>
        </p:nvSpPr>
        <p:spPr>
          <a:xfrm>
            <a:off x="5340005" y="1679761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94123"/>
              </p:ext>
            </p:extLst>
          </p:nvPr>
        </p:nvGraphicFramePr>
        <p:xfrm>
          <a:off x="416517" y="1679761"/>
          <a:ext cx="4407730" cy="4947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4077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478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1" name="Rectangle 50"/>
          <p:cNvSpPr/>
          <p:nvPr/>
        </p:nvSpPr>
        <p:spPr>
          <a:xfrm>
            <a:off x="431674" y="1679760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Rectangle 51"/>
          <p:cNvSpPr/>
          <p:nvPr/>
        </p:nvSpPr>
        <p:spPr>
          <a:xfrm>
            <a:off x="431674" y="2193918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Rectangle 52"/>
          <p:cNvSpPr/>
          <p:nvPr/>
        </p:nvSpPr>
        <p:spPr>
          <a:xfrm>
            <a:off x="431674" y="2700728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Rectangle 53"/>
          <p:cNvSpPr/>
          <p:nvPr/>
        </p:nvSpPr>
        <p:spPr>
          <a:xfrm>
            <a:off x="431674" y="3202265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Rectangle 54"/>
          <p:cNvSpPr/>
          <p:nvPr/>
        </p:nvSpPr>
        <p:spPr>
          <a:xfrm>
            <a:off x="432664" y="3693269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/>
          <p:cNvSpPr/>
          <p:nvPr/>
        </p:nvSpPr>
        <p:spPr>
          <a:xfrm>
            <a:off x="432664" y="4184313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Rectangle 56"/>
          <p:cNvSpPr/>
          <p:nvPr/>
        </p:nvSpPr>
        <p:spPr>
          <a:xfrm>
            <a:off x="432664" y="4682858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Rectangle 57"/>
          <p:cNvSpPr/>
          <p:nvPr/>
        </p:nvSpPr>
        <p:spPr>
          <a:xfrm>
            <a:off x="432664" y="5179840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Rectangle 58"/>
          <p:cNvSpPr/>
          <p:nvPr/>
        </p:nvSpPr>
        <p:spPr>
          <a:xfrm>
            <a:off x="432664" y="5667817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/>
          <p:cNvSpPr/>
          <p:nvPr/>
        </p:nvSpPr>
        <p:spPr>
          <a:xfrm>
            <a:off x="432664" y="6164799"/>
            <a:ext cx="397824" cy="467891"/>
          </a:xfrm>
          <a:prstGeom prst="rect">
            <a:avLst/>
          </a:prstGeom>
          <a:solidFill>
            <a:srgbClr val="3875A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0095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698355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</a:t>
            </a: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 </a:t>
            </a: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-1" y="3890633"/>
            <a:ext cx="9130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>
              <a:latin typeface="Myriad Pro"/>
            </a:endParaRPr>
          </a:p>
          <a:p>
            <a:pPr algn="ctr"/>
            <a:endParaRPr lang="en-GB" sz="2400" dirty="0">
              <a:latin typeface="Myriad Pro"/>
            </a:endParaRPr>
          </a:p>
          <a:p>
            <a:pPr algn="ctr"/>
            <a:r>
              <a:rPr lang="en-US" sz="2400" b="1" dirty="0">
                <a:latin typeface="Myriad Pro"/>
              </a:rPr>
              <a:t>Ready for a challenge?</a:t>
            </a:r>
            <a:endParaRPr lang="en-GB" sz="2400" b="1" dirty="0">
              <a:latin typeface="Myriad Pro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18107" y="1791922"/>
            <a:ext cx="2317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60%  =          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00668" y="1594424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60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100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654578" y="2007769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646326" y="1589164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3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674108" y="2002509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28613" y="2890282"/>
            <a:ext cx="2317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35%  =          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511174" y="2692784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35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100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665084" y="3106129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656832" y="2687524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7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20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684614" y="3100869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259751" y="1802428"/>
            <a:ext cx="2317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52%  =           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37052" y="1599670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13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25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475196" y="2013015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270257" y="2900788"/>
            <a:ext cx="2317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40%  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352818" y="2703290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 2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 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506728" y="3116635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1252398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-1" y="2472457"/>
            <a:ext cx="651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2)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130566" y="1262378"/>
            <a:ext cx="454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3)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130565" y="2482437"/>
            <a:ext cx="454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4)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06728" y="2612137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5463965" y="1510712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2684615" y="2590585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2657618" y="1489160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1670344" y="2570772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1643347" y="1488009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37372" y="3712726"/>
            <a:ext cx="90937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How could a double number line help you to convince me of your solutions? 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37372" y="5638733"/>
            <a:ext cx="2317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36%  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219933" y="5441235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 9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25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373843" y="5854580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1364051" y="5910711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3614839" y="5633660"/>
            <a:ext cx="2317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55%  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697400" y="5436162"/>
            <a:ext cx="8565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11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 20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825753" y="5889872"/>
            <a:ext cx="21282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/>
          <p:cNvCxnSpPr/>
          <p:nvPr/>
        </p:nvCxnSpPr>
        <p:spPr>
          <a:xfrm>
            <a:off x="4841518" y="5849320"/>
            <a:ext cx="42564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3607262" y="5650579"/>
            <a:ext cx="425641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2312EEC-27AA-48D9-8977-FC169A7FCD6E}"/>
              </a:ext>
            </a:extLst>
          </p:cNvPr>
          <p:cNvSpPr txBox="1"/>
          <p:nvPr/>
        </p:nvSpPr>
        <p:spPr bwMode="auto">
          <a:xfrm>
            <a:off x="6183967" y="1127135"/>
            <a:ext cx="294626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In order to convert a percentage to a fraction, first convert it to a fraction with a denominator of 100.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04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33778-0CA6-4E1A-BA0B-4C3DD77C47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35590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AF64656-C775-4E49-9C11-C5B4F2F74E7E}"/>
              </a:ext>
            </a:extLst>
          </p:cNvPr>
          <p:cNvSpPr txBox="1"/>
          <p:nvPr/>
        </p:nvSpPr>
        <p:spPr>
          <a:xfrm flipH="1">
            <a:off x="308613" y="1005840"/>
            <a:ext cx="8492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46B0344-B155-405E-9054-0D5A2834C2FB}"/>
              </a:ext>
            </a:extLst>
          </p:cNvPr>
          <p:cNvCxnSpPr/>
          <p:nvPr/>
        </p:nvCxnSpPr>
        <p:spPr>
          <a:xfrm>
            <a:off x="590550" y="2638425"/>
            <a:ext cx="7762875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F1B2E4-AE9A-4BDE-A188-8958585289CF}"/>
              </a:ext>
            </a:extLst>
          </p:cNvPr>
          <p:cNvCxnSpPr>
            <a:cxnSpLocks/>
          </p:cNvCxnSpPr>
          <p:nvPr/>
        </p:nvCxnSpPr>
        <p:spPr>
          <a:xfrm>
            <a:off x="752475" y="2390775"/>
            <a:ext cx="0" cy="4953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E5E858-4906-4B0F-900B-8DA47BFAFA5F}"/>
              </a:ext>
            </a:extLst>
          </p:cNvPr>
          <p:cNvCxnSpPr>
            <a:cxnSpLocks/>
          </p:cNvCxnSpPr>
          <p:nvPr/>
        </p:nvCxnSpPr>
        <p:spPr>
          <a:xfrm>
            <a:off x="8201025" y="2390775"/>
            <a:ext cx="0" cy="4953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782880C-22BD-42F5-BF1C-2A9F9974AE93}"/>
              </a:ext>
            </a:extLst>
          </p:cNvPr>
          <p:cNvSpPr txBox="1"/>
          <p:nvPr/>
        </p:nvSpPr>
        <p:spPr>
          <a:xfrm>
            <a:off x="7910478" y="2825234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2668F6-2294-4577-A850-9AD817E61FA3}"/>
              </a:ext>
            </a:extLst>
          </p:cNvPr>
          <p:cNvSpPr txBox="1"/>
          <p:nvPr/>
        </p:nvSpPr>
        <p:spPr>
          <a:xfrm>
            <a:off x="487783" y="2794813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E3ECA7-9E31-4512-9C56-C907023093D8}"/>
              </a:ext>
            </a:extLst>
          </p:cNvPr>
          <p:cNvSpPr txBox="1"/>
          <p:nvPr/>
        </p:nvSpPr>
        <p:spPr>
          <a:xfrm>
            <a:off x="487783" y="4269838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A3A825-464C-4AC8-B66A-8EEF59B32622}"/>
              </a:ext>
            </a:extLst>
          </p:cNvPr>
          <p:cNvSpPr txBox="1"/>
          <p:nvPr/>
        </p:nvSpPr>
        <p:spPr>
          <a:xfrm>
            <a:off x="954577" y="5241388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65%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D87039-63CF-4A67-BA2B-9A96565AFD11}"/>
              </a:ext>
            </a:extLst>
          </p:cNvPr>
          <p:cNvSpPr txBox="1"/>
          <p:nvPr/>
        </p:nvSpPr>
        <p:spPr>
          <a:xfrm>
            <a:off x="1761208" y="3696355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F498DE-D6BE-46AC-B1C4-23B1393FC3BA}"/>
              </a:ext>
            </a:extLst>
          </p:cNvPr>
          <p:cNvSpPr txBox="1"/>
          <p:nvPr/>
        </p:nvSpPr>
        <p:spPr>
          <a:xfrm>
            <a:off x="2294608" y="4793058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91%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7A3518-6758-4145-9DF9-308C0B9113EC}"/>
              </a:ext>
            </a:extLst>
          </p:cNvPr>
          <p:cNvSpPr txBox="1"/>
          <p:nvPr/>
        </p:nvSpPr>
        <p:spPr>
          <a:xfrm>
            <a:off x="2942308" y="3806803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24%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35A36E-9A2D-4727-A7DF-38158778F02D}"/>
              </a:ext>
            </a:extLst>
          </p:cNvPr>
          <p:cNvSpPr txBox="1"/>
          <p:nvPr/>
        </p:nvSpPr>
        <p:spPr>
          <a:xfrm>
            <a:off x="3209008" y="5590550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79%</a:t>
            </a:r>
          </a:p>
        </p:txBody>
      </p:sp>
      <p:sp>
        <p:nvSpPr>
          <p:cNvPr id="26" name="Explosion: 8 Points 25">
            <a:extLst>
              <a:ext uri="{FF2B5EF4-FFF2-40B4-BE49-F238E27FC236}">
                <a16:creationId xmlns:a16="http://schemas.microsoft.com/office/drawing/2014/main" id="{3D676991-F21C-4B7F-8C0B-F8D8F8653957}"/>
              </a:ext>
            </a:extLst>
          </p:cNvPr>
          <p:cNvSpPr/>
          <p:nvPr/>
        </p:nvSpPr>
        <p:spPr>
          <a:xfrm>
            <a:off x="4015639" y="3582124"/>
            <a:ext cx="2344522" cy="2531637"/>
          </a:xfrm>
          <a:prstGeom prst="irregularSeal1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Challenge</a:t>
            </a:r>
            <a:r>
              <a:rPr lang="en-GB" sz="1400" b="1" u="sng" dirty="0">
                <a:solidFill>
                  <a:schemeClr val="tx1"/>
                </a:solidFill>
              </a:rPr>
              <a:t>:</a:t>
            </a:r>
            <a:r>
              <a:rPr lang="en-GB" sz="1400" dirty="0">
                <a:solidFill>
                  <a:schemeClr val="tx1"/>
                </a:solidFill>
              </a:rPr>
              <a:t> Write the fraction and decimal equivalents.</a:t>
            </a:r>
          </a:p>
        </p:txBody>
      </p:sp>
      <p:sp>
        <p:nvSpPr>
          <p:cNvPr id="27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72368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46B0344-B155-405E-9054-0D5A2834C2FB}"/>
              </a:ext>
            </a:extLst>
          </p:cNvPr>
          <p:cNvCxnSpPr/>
          <p:nvPr/>
        </p:nvCxnSpPr>
        <p:spPr>
          <a:xfrm>
            <a:off x="590550" y="2638425"/>
            <a:ext cx="7762875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F1B2E4-AE9A-4BDE-A188-8958585289CF}"/>
              </a:ext>
            </a:extLst>
          </p:cNvPr>
          <p:cNvCxnSpPr>
            <a:cxnSpLocks/>
          </p:cNvCxnSpPr>
          <p:nvPr/>
        </p:nvCxnSpPr>
        <p:spPr>
          <a:xfrm>
            <a:off x="752475" y="2390775"/>
            <a:ext cx="0" cy="4953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E5E858-4906-4B0F-900B-8DA47BFAFA5F}"/>
              </a:ext>
            </a:extLst>
          </p:cNvPr>
          <p:cNvCxnSpPr>
            <a:cxnSpLocks/>
          </p:cNvCxnSpPr>
          <p:nvPr/>
        </p:nvCxnSpPr>
        <p:spPr>
          <a:xfrm>
            <a:off x="8201025" y="2390775"/>
            <a:ext cx="0" cy="4953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782880C-22BD-42F5-BF1C-2A9F9974AE93}"/>
              </a:ext>
            </a:extLst>
          </p:cNvPr>
          <p:cNvSpPr txBox="1"/>
          <p:nvPr/>
        </p:nvSpPr>
        <p:spPr>
          <a:xfrm>
            <a:off x="7910478" y="2856766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2668F6-2294-4577-A850-9AD817E61FA3}"/>
              </a:ext>
            </a:extLst>
          </p:cNvPr>
          <p:cNvSpPr txBox="1"/>
          <p:nvPr/>
        </p:nvSpPr>
        <p:spPr>
          <a:xfrm>
            <a:off x="535081" y="2842111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E3ECA7-9E31-4512-9C56-C907023093D8}"/>
              </a:ext>
            </a:extLst>
          </p:cNvPr>
          <p:cNvSpPr txBox="1"/>
          <p:nvPr/>
        </p:nvSpPr>
        <p:spPr>
          <a:xfrm>
            <a:off x="487783" y="4322105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40%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A3A825-464C-4AC8-B66A-8EEF59B32622}"/>
              </a:ext>
            </a:extLst>
          </p:cNvPr>
          <p:cNvSpPr txBox="1"/>
          <p:nvPr/>
        </p:nvSpPr>
        <p:spPr>
          <a:xfrm>
            <a:off x="954577" y="5241388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65%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D87039-63CF-4A67-BA2B-9A96565AFD11}"/>
              </a:ext>
            </a:extLst>
          </p:cNvPr>
          <p:cNvSpPr txBox="1"/>
          <p:nvPr/>
        </p:nvSpPr>
        <p:spPr>
          <a:xfrm>
            <a:off x="1761208" y="3696355"/>
            <a:ext cx="62388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8%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F498DE-D6BE-46AC-B1C4-23B1393FC3BA}"/>
              </a:ext>
            </a:extLst>
          </p:cNvPr>
          <p:cNvSpPr txBox="1"/>
          <p:nvPr/>
        </p:nvSpPr>
        <p:spPr>
          <a:xfrm>
            <a:off x="2294608" y="4793058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91%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7A3518-6758-4145-9DF9-308C0B9113EC}"/>
              </a:ext>
            </a:extLst>
          </p:cNvPr>
          <p:cNvSpPr txBox="1"/>
          <p:nvPr/>
        </p:nvSpPr>
        <p:spPr>
          <a:xfrm>
            <a:off x="2958074" y="3806803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24%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35A36E-9A2D-4727-A7DF-38158778F02D}"/>
              </a:ext>
            </a:extLst>
          </p:cNvPr>
          <p:cNvSpPr txBox="1"/>
          <p:nvPr/>
        </p:nvSpPr>
        <p:spPr>
          <a:xfrm>
            <a:off x="3209008" y="5590550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79%</a:t>
            </a:r>
          </a:p>
        </p:txBody>
      </p:sp>
      <p:sp>
        <p:nvSpPr>
          <p:cNvPr id="26" name="Explosion: 8 Points 25">
            <a:extLst>
              <a:ext uri="{FF2B5EF4-FFF2-40B4-BE49-F238E27FC236}">
                <a16:creationId xmlns:a16="http://schemas.microsoft.com/office/drawing/2014/main" id="{3D676991-F21C-4B7F-8C0B-F8D8F8653957}"/>
              </a:ext>
            </a:extLst>
          </p:cNvPr>
          <p:cNvSpPr/>
          <p:nvPr/>
        </p:nvSpPr>
        <p:spPr>
          <a:xfrm>
            <a:off x="4015639" y="3582124"/>
            <a:ext cx="2344522" cy="2531637"/>
          </a:xfrm>
          <a:prstGeom prst="irregularSeal1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</a:rPr>
              <a:t>Challenge</a:t>
            </a:r>
            <a:r>
              <a:rPr lang="en-GB" sz="1400" b="1" u="sng" dirty="0">
                <a:solidFill>
                  <a:schemeClr val="tx1"/>
                </a:solidFill>
              </a:rPr>
              <a:t>:</a:t>
            </a:r>
            <a:r>
              <a:rPr lang="en-GB" sz="1400" dirty="0">
                <a:solidFill>
                  <a:schemeClr val="tx1"/>
                </a:solidFill>
              </a:rPr>
              <a:t> Write the fraction and decimal equivalents.</a:t>
            </a:r>
          </a:p>
        </p:txBody>
      </p:sp>
      <p:sp>
        <p:nvSpPr>
          <p:cNvPr id="27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762443" y="2015491"/>
            <a:ext cx="831648" cy="25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9" name="Group 28"/>
          <p:cNvGrpSpPr/>
          <p:nvPr/>
        </p:nvGrpSpPr>
        <p:grpSpPr>
          <a:xfrm>
            <a:off x="746632" y="2296787"/>
            <a:ext cx="7448550" cy="589288"/>
            <a:chOff x="1019160" y="3187330"/>
            <a:chExt cx="6824668" cy="589288"/>
          </a:xfrm>
        </p:grpSpPr>
        <p:grpSp>
          <p:nvGrpSpPr>
            <p:cNvPr id="30" name="Group 29"/>
            <p:cNvGrpSpPr/>
            <p:nvPr/>
          </p:nvGrpSpPr>
          <p:grpSpPr>
            <a:xfrm>
              <a:off x="1033443" y="3398068"/>
              <a:ext cx="6805622" cy="192834"/>
              <a:chOff x="1323971" y="4431572"/>
              <a:chExt cx="6805622" cy="192834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1323971" y="4538683"/>
                <a:ext cx="680562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Oval 33"/>
              <p:cNvSpPr/>
              <p:nvPr/>
            </p:nvSpPr>
            <p:spPr>
              <a:xfrm>
                <a:off x="1921877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602493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3276395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957011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4624209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5304825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5994552" y="443157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6661750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7342366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31" name="Straight Connector 30"/>
            <p:cNvCxnSpPr/>
            <p:nvPr/>
          </p:nvCxnSpPr>
          <p:spPr>
            <a:xfrm>
              <a:off x="1019160" y="3187330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843828" y="3193129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Down Arrow 1"/>
          <p:cNvSpPr/>
          <p:nvPr/>
        </p:nvSpPr>
        <p:spPr>
          <a:xfrm rot="10800000">
            <a:off x="1211620" y="2703381"/>
            <a:ext cx="292542" cy="96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Down Arrow 42"/>
          <p:cNvSpPr/>
          <p:nvPr/>
        </p:nvSpPr>
        <p:spPr>
          <a:xfrm rot="10800000">
            <a:off x="2478413" y="2699198"/>
            <a:ext cx="292542" cy="96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Down Arrow 43"/>
          <p:cNvSpPr/>
          <p:nvPr/>
        </p:nvSpPr>
        <p:spPr>
          <a:xfrm rot="10800000">
            <a:off x="3596557" y="2730722"/>
            <a:ext cx="292542" cy="96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Down Arrow 44"/>
          <p:cNvSpPr/>
          <p:nvPr/>
        </p:nvSpPr>
        <p:spPr>
          <a:xfrm rot="10800000">
            <a:off x="7387693" y="2658001"/>
            <a:ext cx="292542" cy="96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Down Arrow 45"/>
          <p:cNvSpPr/>
          <p:nvPr/>
        </p:nvSpPr>
        <p:spPr>
          <a:xfrm rot="10800000">
            <a:off x="5456863" y="2695669"/>
            <a:ext cx="292542" cy="96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Down Arrow 46"/>
          <p:cNvSpPr/>
          <p:nvPr/>
        </p:nvSpPr>
        <p:spPr>
          <a:xfrm rot="10800000">
            <a:off x="6439289" y="2686118"/>
            <a:ext cx="292542" cy="96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ED87039-63CF-4A67-BA2B-9A96565AFD11}"/>
              </a:ext>
            </a:extLst>
          </p:cNvPr>
          <p:cNvSpPr txBox="1"/>
          <p:nvPr/>
        </p:nvSpPr>
        <p:spPr>
          <a:xfrm>
            <a:off x="1061712" y="3153762"/>
            <a:ext cx="62388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8%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F7A3518-6758-4145-9DF9-308C0B9113EC}"/>
              </a:ext>
            </a:extLst>
          </p:cNvPr>
          <p:cNvSpPr txBox="1"/>
          <p:nvPr/>
        </p:nvSpPr>
        <p:spPr>
          <a:xfrm>
            <a:off x="2259206" y="3200688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24%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BE3ECA7-9E31-4512-9C56-C907023093D8}"/>
              </a:ext>
            </a:extLst>
          </p:cNvPr>
          <p:cNvSpPr txBox="1"/>
          <p:nvPr/>
        </p:nvSpPr>
        <p:spPr>
          <a:xfrm>
            <a:off x="3351759" y="3197786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40%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1A3A825-464C-4AC8-B66A-8EEF59B32622}"/>
              </a:ext>
            </a:extLst>
          </p:cNvPr>
          <p:cNvSpPr txBox="1"/>
          <p:nvPr/>
        </p:nvSpPr>
        <p:spPr>
          <a:xfrm>
            <a:off x="5237554" y="3155084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65%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F498DE-D6BE-46AC-B1C4-23B1393FC3BA}"/>
              </a:ext>
            </a:extLst>
          </p:cNvPr>
          <p:cNvSpPr txBox="1"/>
          <p:nvPr/>
        </p:nvSpPr>
        <p:spPr>
          <a:xfrm>
            <a:off x="7166911" y="3133892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91%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E35A36E-9A2D-4727-A7DF-38158778F02D}"/>
              </a:ext>
            </a:extLst>
          </p:cNvPr>
          <p:cNvSpPr txBox="1"/>
          <p:nvPr/>
        </p:nvSpPr>
        <p:spPr>
          <a:xfrm>
            <a:off x="6186735" y="3157488"/>
            <a:ext cx="806631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800" dirty="0"/>
              <a:t>79%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991444" y="3642176"/>
            <a:ext cx="732893" cy="1384995"/>
            <a:chOff x="991444" y="3642176"/>
            <a:chExt cx="732893" cy="1384995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991444" y="3642176"/>
              <a:ext cx="732893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0.8</a:t>
              </a:r>
            </a:p>
            <a:p>
              <a:r>
                <a:rPr lang="en-GB" sz="2800" dirty="0"/>
                <a:t>  8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134976" y="455218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2263076" y="3675122"/>
            <a:ext cx="824265" cy="1384995"/>
            <a:chOff x="2263076" y="3675122"/>
            <a:chExt cx="824265" cy="1384995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2263076" y="3675122"/>
              <a:ext cx="824265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0.24</a:t>
              </a:r>
            </a:p>
            <a:p>
              <a:r>
                <a:rPr lang="en-GB" sz="2800" dirty="0"/>
                <a:t> 24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2435084" y="4590174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3393965" y="3667201"/>
            <a:ext cx="824265" cy="1384995"/>
            <a:chOff x="3393965" y="3667201"/>
            <a:chExt cx="824265" cy="1384995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3393965" y="3667201"/>
              <a:ext cx="824265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0.04</a:t>
              </a:r>
            </a:p>
            <a:p>
              <a:r>
                <a:rPr lang="en-GB" sz="2800" dirty="0"/>
                <a:t> 40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3553034" y="459663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5249090" y="3638961"/>
            <a:ext cx="824265" cy="1384995"/>
            <a:chOff x="5249090" y="3638961"/>
            <a:chExt cx="824265" cy="1384995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5249090" y="3638961"/>
              <a:ext cx="824265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0.65</a:t>
              </a:r>
            </a:p>
            <a:p>
              <a:r>
                <a:rPr lang="en-GB" sz="2800" dirty="0"/>
                <a:t> 65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5436426" y="455218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6244266" y="3626879"/>
            <a:ext cx="824265" cy="1384995"/>
            <a:chOff x="6244266" y="3626879"/>
            <a:chExt cx="824265" cy="1384995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6244266" y="3626879"/>
              <a:ext cx="824265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0.79</a:t>
              </a:r>
            </a:p>
            <a:p>
              <a:r>
                <a:rPr lang="en-GB" sz="2800" dirty="0"/>
                <a:t> 79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6411983" y="454750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187660" y="3605616"/>
            <a:ext cx="824265" cy="1384995"/>
            <a:chOff x="7187660" y="3605616"/>
            <a:chExt cx="824265" cy="1384995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7187660" y="3605616"/>
              <a:ext cx="824265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0.91</a:t>
              </a:r>
            </a:p>
            <a:p>
              <a:r>
                <a:rPr lang="en-GB" sz="2800" dirty="0"/>
                <a:t> 91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7358555" y="454750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64"/>
          <p:cNvGrpSpPr/>
          <p:nvPr/>
        </p:nvGrpSpPr>
        <p:grpSpPr>
          <a:xfrm>
            <a:off x="946362" y="3594629"/>
            <a:ext cx="824265" cy="1384995"/>
            <a:chOff x="991444" y="3642176"/>
            <a:chExt cx="824265" cy="1384995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991444" y="3642176"/>
              <a:ext cx="824265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0.08</a:t>
              </a:r>
            </a:p>
            <a:p>
              <a:r>
                <a:rPr lang="en-GB" sz="2800" dirty="0"/>
                <a:t>  8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1134976" y="455218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/>
          <p:cNvGrpSpPr/>
          <p:nvPr/>
        </p:nvGrpSpPr>
        <p:grpSpPr>
          <a:xfrm>
            <a:off x="3377342" y="3629312"/>
            <a:ext cx="732893" cy="1384995"/>
            <a:chOff x="3393965" y="3667201"/>
            <a:chExt cx="732893" cy="1384995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E35A36E-9A2D-4727-A7DF-38158778F02D}"/>
                </a:ext>
              </a:extLst>
            </p:cNvPr>
            <p:cNvSpPr txBox="1"/>
            <p:nvPr/>
          </p:nvSpPr>
          <p:spPr>
            <a:xfrm>
              <a:off x="3393965" y="3667201"/>
              <a:ext cx="732893" cy="138499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0.4</a:t>
              </a:r>
            </a:p>
            <a:p>
              <a:r>
                <a:rPr lang="en-GB" sz="2800" dirty="0"/>
                <a:t> 40</a:t>
              </a:r>
            </a:p>
            <a:p>
              <a:r>
                <a:rPr lang="en-GB" sz="2800" dirty="0"/>
                <a:t>100</a:t>
              </a: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3553034" y="4596633"/>
              <a:ext cx="42334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9BD738F-E473-4DFD-835E-7BA346CF54F5}"/>
              </a:ext>
            </a:extLst>
          </p:cNvPr>
          <p:cNvSpPr txBox="1"/>
          <p:nvPr/>
        </p:nvSpPr>
        <p:spPr>
          <a:xfrm flipH="1">
            <a:off x="308613" y="1005840"/>
            <a:ext cx="8492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417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This lesson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77090" y="1344942"/>
            <a:ext cx="88621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Convert percentages to decimals and fractions with denominators other than 100.</a:t>
            </a:r>
          </a:p>
        </p:txBody>
      </p:sp>
    </p:spTree>
    <p:extLst>
      <p:ext uri="{BB962C8B-B14F-4D97-AF65-F5344CB8AC3E}">
        <p14:creationId xmlns:p14="http://schemas.microsoft.com/office/powerpoint/2010/main" val="2528015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" name="Rectangle 1"/>
          <p:cNvSpPr/>
          <p:nvPr/>
        </p:nvSpPr>
        <p:spPr>
          <a:xfrm>
            <a:off x="4052069" y="3403438"/>
            <a:ext cx="761990" cy="25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4860" y="1654181"/>
            <a:ext cx="2044700" cy="736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52595" y="1585925"/>
            <a:ext cx="447679" cy="3571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2747956" y="1595445"/>
            <a:ext cx="338118" cy="3571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545748" y="1419325"/>
            <a:ext cx="914400" cy="109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21672" y="630542"/>
            <a:ext cx="8917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Find the missing value.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1019160" y="3187330"/>
            <a:ext cx="6824668" cy="589288"/>
            <a:chOff x="1019160" y="3187330"/>
            <a:chExt cx="6824668" cy="589288"/>
          </a:xfrm>
        </p:grpSpPr>
        <p:grpSp>
          <p:nvGrpSpPr>
            <p:cNvPr id="58" name="Group 57"/>
            <p:cNvGrpSpPr/>
            <p:nvPr/>
          </p:nvGrpSpPr>
          <p:grpSpPr>
            <a:xfrm>
              <a:off x="1033443" y="3398068"/>
              <a:ext cx="6805622" cy="192834"/>
              <a:chOff x="1323971" y="4431572"/>
              <a:chExt cx="6805622" cy="192834"/>
            </a:xfrm>
          </p:grpSpPr>
          <p:cxnSp>
            <p:nvCxnSpPr>
              <p:cNvPr id="59" name="Straight Connector 58"/>
              <p:cNvCxnSpPr/>
              <p:nvPr/>
            </p:nvCxnSpPr>
            <p:spPr>
              <a:xfrm>
                <a:off x="1323971" y="4538683"/>
                <a:ext cx="680562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Oval 59"/>
              <p:cNvSpPr/>
              <p:nvPr/>
            </p:nvSpPr>
            <p:spPr>
              <a:xfrm>
                <a:off x="1921877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2602493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3276395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3957011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4624209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5304825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994552" y="443157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6661750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7342366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70" name="Straight Connector 69"/>
            <p:cNvCxnSpPr/>
            <p:nvPr/>
          </p:nvCxnSpPr>
          <p:spPr>
            <a:xfrm>
              <a:off x="1019160" y="3187330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7843828" y="3193129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852068" y="4119530"/>
            <a:ext cx="7191797" cy="1169260"/>
            <a:chOff x="852068" y="4119530"/>
            <a:chExt cx="7191797" cy="116926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852068" y="4119530"/>
              <a:ext cx="381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7658103" y="4176682"/>
              <a:ext cx="3857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023923" y="4926915"/>
              <a:ext cx="6805622" cy="183283"/>
              <a:chOff x="1323971" y="4441123"/>
              <a:chExt cx="6805622" cy="183283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1323971" y="4538683"/>
                <a:ext cx="680562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Oval 49"/>
              <p:cNvSpPr/>
              <p:nvPr/>
            </p:nvSpPr>
            <p:spPr>
              <a:xfrm>
                <a:off x="2602493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3957011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304825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661750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71" name="Straight Connector 70"/>
            <p:cNvCxnSpPr/>
            <p:nvPr/>
          </p:nvCxnSpPr>
          <p:spPr>
            <a:xfrm>
              <a:off x="1019160" y="4699502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7843828" y="4705301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847300" y="2585946"/>
            <a:ext cx="381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481879" y="2585946"/>
            <a:ext cx="904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190458" y="2879001"/>
            <a:ext cx="6532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80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290474" y="4186484"/>
            <a:ext cx="6532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</a:t>
            </a:r>
          </a:p>
          <a:p>
            <a:pPr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5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6383724" y="4581195"/>
            <a:ext cx="20479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004777" y="630542"/>
            <a:ext cx="41508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The numerator and the denominator can both be divided by 20 to preserve the value of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73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5" grpId="0" animBg="1"/>
      <p:bldP spid="74" grpId="0"/>
      <p:bldP spid="75" grpId="0"/>
      <p:bldP spid="76" grpId="0"/>
      <p:bldP spid="77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8495" y="1654971"/>
            <a:ext cx="2197100" cy="736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52117" y="3274846"/>
            <a:ext cx="761990" cy="25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77090" y="630542"/>
            <a:ext cx="886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Find the missing value.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66883" y="1585925"/>
            <a:ext cx="447679" cy="3571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2805108" y="1595445"/>
            <a:ext cx="338118" cy="3571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528667" y="1396615"/>
            <a:ext cx="914400" cy="10929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052069" y="3403438"/>
            <a:ext cx="761990" cy="25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2" name="Group 71"/>
          <p:cNvGrpSpPr/>
          <p:nvPr/>
        </p:nvGrpSpPr>
        <p:grpSpPr>
          <a:xfrm>
            <a:off x="847300" y="2585946"/>
            <a:ext cx="7925225" cy="1190672"/>
            <a:chOff x="847300" y="2585946"/>
            <a:chExt cx="7925225" cy="1190672"/>
          </a:xfrm>
        </p:grpSpPr>
        <p:grpSp>
          <p:nvGrpSpPr>
            <p:cNvPr id="24" name="Group 23"/>
            <p:cNvGrpSpPr/>
            <p:nvPr/>
          </p:nvGrpSpPr>
          <p:grpSpPr>
            <a:xfrm>
              <a:off x="1033443" y="3398068"/>
              <a:ext cx="6805622" cy="192834"/>
              <a:chOff x="1323971" y="4431572"/>
              <a:chExt cx="6805622" cy="192834"/>
            </a:xfrm>
          </p:grpSpPr>
          <p:cxnSp>
            <p:nvCxnSpPr>
              <p:cNvPr id="25" name="Straight Connector 24"/>
              <p:cNvCxnSpPr/>
              <p:nvPr/>
            </p:nvCxnSpPr>
            <p:spPr>
              <a:xfrm>
                <a:off x="1323971" y="4538683"/>
                <a:ext cx="680562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Oval 25"/>
              <p:cNvSpPr/>
              <p:nvPr/>
            </p:nvSpPr>
            <p:spPr>
              <a:xfrm>
                <a:off x="1921877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2602493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276395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957011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624209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5304825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5994552" y="443157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6661750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7342366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>
              <a:off x="1019160" y="3187330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7843828" y="3193129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847300" y="2585946"/>
              <a:ext cx="381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7481879" y="2585946"/>
              <a:ext cx="12906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100%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109940" y="2168306"/>
            <a:ext cx="857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50%</a:t>
            </a:r>
          </a:p>
        </p:txBody>
      </p:sp>
      <p:sp>
        <p:nvSpPr>
          <p:cNvPr id="5" name="Up-Down Arrow 4"/>
          <p:cNvSpPr/>
          <p:nvPr/>
        </p:nvSpPr>
        <p:spPr>
          <a:xfrm>
            <a:off x="3914777" y="3562373"/>
            <a:ext cx="418903" cy="1354944"/>
          </a:xfrm>
          <a:prstGeom prst="up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ight Arrow 45"/>
          <p:cNvSpPr/>
          <p:nvPr/>
        </p:nvSpPr>
        <p:spPr>
          <a:xfrm rot="5400000">
            <a:off x="4077613" y="2792788"/>
            <a:ext cx="699247" cy="43076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3" name="Group 72"/>
          <p:cNvGrpSpPr/>
          <p:nvPr/>
        </p:nvGrpSpPr>
        <p:grpSpPr>
          <a:xfrm>
            <a:off x="852068" y="4119530"/>
            <a:ext cx="7191797" cy="1169260"/>
            <a:chOff x="852068" y="4119530"/>
            <a:chExt cx="7191797" cy="116926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852068" y="4119530"/>
              <a:ext cx="3818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7658103" y="4176682"/>
              <a:ext cx="3857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1019160" y="4699502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7843828" y="4705301"/>
              <a:ext cx="0" cy="58348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oup 46"/>
            <p:cNvGrpSpPr/>
            <p:nvPr/>
          </p:nvGrpSpPr>
          <p:grpSpPr>
            <a:xfrm>
              <a:off x="1028675" y="4907828"/>
              <a:ext cx="6805622" cy="192834"/>
              <a:chOff x="1323971" y="4431572"/>
              <a:chExt cx="6805622" cy="192834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1323971" y="4538683"/>
                <a:ext cx="680562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/>
              <p:cNvSpPr/>
              <p:nvPr/>
            </p:nvSpPr>
            <p:spPr>
              <a:xfrm>
                <a:off x="1921877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602493" y="444465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3276395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3957011" y="444581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4624209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304825" y="4441123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994552" y="4431572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661750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7342366" y="4441170"/>
                <a:ext cx="186155" cy="178593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4176109" y="5186549"/>
            <a:ext cx="653252" cy="1499995"/>
            <a:chOff x="4176109" y="5186549"/>
            <a:chExt cx="653252" cy="149999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937D039-AF0A-4772-B9F9-72C5FEDF6AA0}"/>
                </a:ext>
              </a:extLst>
            </p:cNvPr>
            <p:cNvSpPr txBox="1"/>
            <p:nvPr/>
          </p:nvSpPr>
          <p:spPr bwMode="auto">
            <a:xfrm>
              <a:off x="4176109" y="5855547"/>
              <a:ext cx="65325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10</a:t>
              </a:r>
            </a:p>
            <a:p>
              <a:pPr>
                <a:buClr>
                  <a:srgbClr val="82CBDD"/>
                </a:buClr>
                <a:buNone/>
              </a:pPr>
              <a:r>
                <a:rPr lang="en-US" sz="2400" dirty="0">
                  <a:latin typeface="Myriad Pro Semibold"/>
                  <a:ea typeface="Myriad Pro Semibold" charset="0"/>
                  <a:cs typeface="Myriad Pro Semibold" charset="0"/>
                </a:rPr>
                <a:t>20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4250319" y="6256757"/>
              <a:ext cx="425641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ight Arrow 67"/>
            <p:cNvSpPr/>
            <p:nvPr/>
          </p:nvSpPr>
          <p:spPr>
            <a:xfrm rot="16200000">
              <a:off x="4063577" y="5320790"/>
              <a:ext cx="699247" cy="430765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004777" y="630542"/>
            <a:ext cx="41508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The numerator and the denominator can both be divided by 5 to preserve the value of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662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42" grpId="0"/>
      <p:bldP spid="5" grpId="0" animBg="1"/>
      <p:bldP spid="46" grpId="0" animBg="1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0D75635-3932-4D66-875F-B970E63595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68" y="3150251"/>
            <a:ext cx="6135088" cy="8032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5227CBF-08C3-4F3D-BF71-801305CD09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68" y="1402719"/>
            <a:ext cx="6135088" cy="77870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78E6C23-984C-4902-A69C-99C460556BD7}"/>
              </a:ext>
            </a:extLst>
          </p:cNvPr>
          <p:cNvSpPr/>
          <p:nvPr/>
        </p:nvSpPr>
        <p:spPr>
          <a:xfrm>
            <a:off x="2966987" y="3150251"/>
            <a:ext cx="663575" cy="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4C310C0-7222-47EA-A387-40D7186730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8912" y="3232166"/>
            <a:ext cx="501650" cy="2943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F414DFF-7449-414F-9A94-150327D896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8912" y="2774015"/>
            <a:ext cx="1409700" cy="37623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582F96B-52E3-4F39-8F5D-EA7B1F10C79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4362" y="2493026"/>
            <a:ext cx="984250" cy="279401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9BA4A87-F293-46E6-9795-674D4500A150}"/>
              </a:ext>
            </a:extLst>
          </p:cNvPr>
          <p:cNvSpPr/>
          <p:nvPr/>
        </p:nvSpPr>
        <p:spPr>
          <a:xfrm>
            <a:off x="3976637" y="3155012"/>
            <a:ext cx="663575" cy="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03265839-2CCB-4F71-8B66-ACAA0BC3C2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8862" y="3236928"/>
            <a:ext cx="469900" cy="289559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7029EF4D-5E71-4E13-B34D-F49F8C778F26}"/>
              </a:ext>
            </a:extLst>
          </p:cNvPr>
          <p:cNvSpPr/>
          <p:nvPr/>
        </p:nvSpPr>
        <p:spPr>
          <a:xfrm>
            <a:off x="3011437" y="1366276"/>
            <a:ext cx="663575" cy="376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179BAF1-AE04-441F-9B7A-DBE88E0D7C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63824" y="1470062"/>
            <a:ext cx="469900" cy="28955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D38F185-7E72-4939-9EF5-90B7DCE083A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8918" y="4379111"/>
            <a:ext cx="984250" cy="27940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017F253-F246-4F1C-BE5F-A60ADEC40B7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9280" y="4018163"/>
            <a:ext cx="1299482" cy="360948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070A70AB-9E06-4449-8485-BA61FAB6074C}"/>
              </a:ext>
            </a:extLst>
          </p:cNvPr>
          <p:cNvSpPr/>
          <p:nvPr/>
        </p:nvSpPr>
        <p:spPr>
          <a:xfrm>
            <a:off x="716821" y="2382058"/>
            <a:ext cx="3984171" cy="2288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77090" y="630542"/>
            <a:ext cx="8862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Find the missing value.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5004777" y="630542"/>
            <a:ext cx="41508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In order to convert a percentage to a fraction, first convert it to a fraction with a denominator of 100.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571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1" grpId="0" animBg="1"/>
      <p:bldP spid="34" grpId="0" animBg="1"/>
      <p:bldP spid="38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Let’s count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4DB4CD0-C192-4630-BDA1-B3E3A167C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9" y="1214241"/>
            <a:ext cx="7907446" cy="391515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E49AC56-15C8-4611-B499-6A07A599CD82}"/>
              </a:ext>
            </a:extLst>
          </p:cNvPr>
          <p:cNvSpPr/>
          <p:nvPr/>
        </p:nvSpPr>
        <p:spPr>
          <a:xfrm>
            <a:off x="3937218" y="2558587"/>
            <a:ext cx="624115" cy="957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EDA868-7622-49E5-A32C-865F2D1D4DAD}"/>
              </a:ext>
            </a:extLst>
          </p:cNvPr>
          <p:cNvSpPr/>
          <p:nvPr/>
        </p:nvSpPr>
        <p:spPr>
          <a:xfrm>
            <a:off x="63323" y="3516530"/>
            <a:ext cx="8219504" cy="1444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457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72103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As a fraction? As a percentage?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4DB4CD0-C192-4630-BDA1-B3E3A167C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9" y="1214241"/>
            <a:ext cx="7907446" cy="391515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E49AC56-15C8-4611-B499-6A07A599CD82}"/>
              </a:ext>
            </a:extLst>
          </p:cNvPr>
          <p:cNvSpPr/>
          <p:nvPr/>
        </p:nvSpPr>
        <p:spPr>
          <a:xfrm>
            <a:off x="3937218" y="2558587"/>
            <a:ext cx="624115" cy="957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2971800" y="4486275"/>
            <a:ext cx="685800" cy="471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677025" y="1182703"/>
            <a:ext cx="685800" cy="5768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986088" y="2203782"/>
            <a:ext cx="685800" cy="471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6677025" y="3516530"/>
            <a:ext cx="685800" cy="5768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766762" y="4486275"/>
            <a:ext cx="685800" cy="471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781050" y="2203782"/>
            <a:ext cx="685800" cy="471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4518470" y="1182703"/>
            <a:ext cx="685800" cy="5768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518470" y="3516530"/>
            <a:ext cx="685800" cy="5768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50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11.1|1.6|1.2|1.5|0.8|0.6|0.9|0.7|0.9|0.7|0.9|0.7|1.3|9.7|1.1|3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12.7|9.1|4.1|2.5|10.4|2.3|2.2|1.6|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|13.8|30.7|12.7|22.6|3.5|37.1|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3.4|35.6|3.9|34.8|10.3|23.6|11.3|16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1|19.6|11.3|11.6|2.3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19.8|6.2|9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12.4|19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7.3|4|4.1|17.6|2.3|1.6|1.5|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66A50B-A108-4337-AF1C-B136A600A5FA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schemas.microsoft.com/office/2006/metadata/properties"/>
    <ds:schemaRef ds:uri="e2f7c1fb-8b39-4d5b-953e-de45d1606e4d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On-screen Show (4:3)</PresentationFormat>
  <Paragraphs>149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2020-08-27T15:39:58Z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