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5"/>
  </p:notesMasterIdLst>
  <p:sldIdLst>
    <p:sldId id="256" r:id="rId6"/>
    <p:sldId id="370" r:id="rId7"/>
    <p:sldId id="276" r:id="rId8"/>
    <p:sldId id="268" r:id="rId9"/>
    <p:sldId id="275" r:id="rId10"/>
    <p:sldId id="278" r:id="rId11"/>
    <p:sldId id="270" r:id="rId12"/>
    <p:sldId id="267" r:id="rId13"/>
    <p:sldId id="371" r:id="rId14"/>
  </p:sldIdLst>
  <p:sldSz cx="9144000" cy="6858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C8B548-1601-4280-AA1B-2FEB4CFA51EC}" v="2" dt="2020-08-27T15:33:31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7584" autoAdjust="0"/>
  </p:normalViewPr>
  <p:slideViewPr>
    <p:cSldViewPr snapToGrid="0"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52538"/>
            <a:ext cx="450691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307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988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2168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436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418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066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3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445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916964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899527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463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2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5.png"/><Relationship Id="rId1" Type="http://schemas.openxmlformats.org/officeDocument/2006/relationships/tags" Target="../tags/tag4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4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2.pn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6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0" Type="http://schemas.openxmlformats.org/officeDocument/2006/relationships/image" Target="../media/image40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linking-fractions-decimals-and-percentages-video-lessons/" TargetMode="Externa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>
          <a:xfrm>
            <a:off x="457200" y="1237880"/>
            <a:ext cx="5126736" cy="3121056"/>
          </a:xfrm>
        </p:spPr>
        <p:txBody>
          <a:bodyPr/>
          <a:lstStyle/>
          <a:p>
            <a:pPr lvl="0"/>
            <a:r>
              <a:rPr lang="en-GB" dirty="0"/>
              <a:t>UKS2</a:t>
            </a:r>
            <a:br>
              <a:rPr lang="en-GB" dirty="0"/>
            </a:br>
            <a:r>
              <a:rPr lang="en-GB" dirty="0"/>
              <a:t>Linking Fractions, Decimals and Percentages</a:t>
            </a:r>
            <a:br>
              <a:rPr lang="en-GB" dirty="0"/>
            </a:br>
            <a:r>
              <a:rPr lang="en-GB" dirty="0"/>
              <a:t>Lesson 6</a:t>
            </a:r>
            <a:endParaRPr lang="en-GB" noProof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913374-FFEF-4AE1-9961-A2BCC6B3E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087" y="1463306"/>
            <a:ext cx="6371529" cy="42681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99EB70-AD7F-4A16-9551-E36CB92DADE8}"/>
              </a:ext>
            </a:extLst>
          </p:cNvPr>
          <p:cNvSpPr txBox="1"/>
          <p:nvPr/>
        </p:nvSpPr>
        <p:spPr>
          <a:xfrm>
            <a:off x="183535" y="729606"/>
            <a:ext cx="8684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70F81896-A449-4FC8-91FD-1D8B605E0307}"/>
              </a:ext>
            </a:extLst>
          </p:cNvPr>
          <p:cNvSpPr/>
          <p:nvPr/>
        </p:nvSpPr>
        <p:spPr>
          <a:xfrm>
            <a:off x="7290957" y="2823210"/>
            <a:ext cx="1714499" cy="1785753"/>
          </a:xfrm>
          <a:prstGeom prst="cloudCallout">
            <a:avLst>
              <a:gd name="adj1" fmla="val -59246"/>
              <a:gd name="adj2" fmla="val 69380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9B50FE-5780-41F7-8D68-18B15A61032C}"/>
              </a:ext>
            </a:extLst>
          </p:cNvPr>
          <p:cNvSpPr txBox="1"/>
          <p:nvPr/>
        </p:nvSpPr>
        <p:spPr>
          <a:xfrm>
            <a:off x="7272670" y="3090087"/>
            <a:ext cx="159488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n-GB" sz="1500" dirty="0">
                <a:solidFill>
                  <a:prstClr val="black"/>
                </a:solidFill>
                <a:latin typeface="Calibri" panose="020F0502020204030204"/>
              </a:rPr>
              <a:t>Who has completed the greatest percentage of their walk?</a:t>
            </a:r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00A4B9D5-6E5E-4025-8132-BD42C6D2CBE1}"/>
              </a:ext>
            </a:extLst>
          </p:cNvPr>
          <p:cNvSpPr/>
          <p:nvPr/>
        </p:nvSpPr>
        <p:spPr>
          <a:xfrm>
            <a:off x="25704" y="1947196"/>
            <a:ext cx="1464769" cy="1936718"/>
          </a:xfrm>
          <a:prstGeom prst="cloudCallout">
            <a:avLst>
              <a:gd name="adj1" fmla="val -15421"/>
              <a:gd name="adj2" fmla="val 84371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919079-C057-4778-8ABE-CB6DB9A72F66}"/>
              </a:ext>
            </a:extLst>
          </p:cNvPr>
          <p:cNvSpPr/>
          <p:nvPr/>
        </p:nvSpPr>
        <p:spPr>
          <a:xfrm>
            <a:off x="220111" y="2246141"/>
            <a:ext cx="11789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Who is less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 than 50% of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the way 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through 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their walk to </a:t>
            </a:r>
          </a:p>
          <a:p>
            <a:pPr defTabSz="685800">
              <a:defRPr/>
            </a:pPr>
            <a:r>
              <a:rPr lang="en-GB" sz="1350" dirty="0">
                <a:solidFill>
                  <a:prstClr val="black"/>
                </a:solidFill>
                <a:latin typeface="Calibri" panose="020F0502020204030204"/>
              </a:rPr>
              <a:t>school?</a:t>
            </a:r>
          </a:p>
        </p:txBody>
      </p:sp>
      <p:sp>
        <p:nvSpPr>
          <p:cNvPr id="12" name="Thought Bubble: Cloud 11">
            <a:extLst>
              <a:ext uri="{FF2B5EF4-FFF2-40B4-BE49-F238E27FC236}">
                <a16:creationId xmlns:a16="http://schemas.microsoft.com/office/drawing/2014/main" id="{F93565D5-D156-4A55-B109-8DF14C304A80}"/>
              </a:ext>
            </a:extLst>
          </p:cNvPr>
          <p:cNvSpPr/>
          <p:nvPr/>
        </p:nvSpPr>
        <p:spPr>
          <a:xfrm>
            <a:off x="1373384" y="3206243"/>
            <a:ext cx="1594884" cy="1594884"/>
          </a:xfrm>
          <a:prstGeom prst="cloudCallout">
            <a:avLst>
              <a:gd name="adj1" fmla="val 3500"/>
              <a:gd name="adj2" fmla="val 77833"/>
            </a:avLst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GB" sz="1500" dirty="0">
                <a:solidFill>
                  <a:prstClr val="black"/>
                </a:solidFill>
                <a:latin typeface="Calibri" panose="020F0502020204030204"/>
              </a:rPr>
              <a:t>Who has walked the shortest distance so far?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D3F5762-E3DF-4946-AF89-2DA04F5676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495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6E1546-61A5-4FC0-903B-B21E5A6DF5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03BA1B-20BF-490B-9FCB-262DC0279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73" y="1845815"/>
            <a:ext cx="2209421" cy="39240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59F041-3D0E-4EC3-911F-1E5D3A8A06DD}"/>
              </a:ext>
            </a:extLst>
          </p:cNvPr>
          <p:cNvSpPr txBox="1"/>
          <p:nvPr/>
        </p:nvSpPr>
        <p:spPr>
          <a:xfrm>
            <a:off x="318526" y="757778"/>
            <a:ext cx="858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Ready for a challenge?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6F58D3C2-4D6E-46BF-BB9C-3FF4C917A40B}"/>
              </a:ext>
            </a:extLst>
          </p:cNvPr>
          <p:cNvSpPr/>
          <p:nvPr/>
        </p:nvSpPr>
        <p:spPr>
          <a:xfrm>
            <a:off x="5555510" y="1217272"/>
            <a:ext cx="3548718" cy="884939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333333"/>
                </a:solidFill>
                <a:latin typeface="Arial" panose="020B0604020202020204" pitchFamily="34" charset="0"/>
              </a:rPr>
              <a:t>Did you find real-life examples at home?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51A3C19-2B1C-4B32-9C49-7FC78CCAE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1832" y="2249185"/>
            <a:ext cx="3363637" cy="235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696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AF421E-7D45-44B3-9874-DAEB723908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177" y="1490862"/>
            <a:ext cx="5859023" cy="2321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1A335B-080E-47FB-BB2D-C318E90B26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02" y="4272754"/>
            <a:ext cx="7252373" cy="808036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A378A704-9E34-4719-AF69-43B68EA9E3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E70175-1FF9-44D5-ADE6-8B68E9880BA5}"/>
              </a:ext>
            </a:extLst>
          </p:cNvPr>
          <p:cNvSpPr txBox="1"/>
          <p:nvPr/>
        </p:nvSpPr>
        <p:spPr>
          <a:xfrm>
            <a:off x="994848" y="781832"/>
            <a:ext cx="6805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The meaning of percent is ____ for or out of every hundred</a:t>
            </a:r>
            <a:r>
              <a:rPr lang="en-US" dirty="0"/>
              <a:t>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79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037565-75AA-4FFC-A656-3CFCCBB261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E4D794-40CD-4286-8246-9424017C5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473" y="1390711"/>
            <a:ext cx="2767752" cy="28137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BD4987-C528-4668-82D8-2FB5C35E12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056" y="1564993"/>
            <a:ext cx="449091" cy="5107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59D5B7-BFDE-468D-B7B1-F7B72EA7630B}"/>
              </a:ext>
            </a:extLst>
          </p:cNvPr>
          <p:cNvSpPr txBox="1"/>
          <p:nvPr/>
        </p:nvSpPr>
        <p:spPr>
          <a:xfrm>
            <a:off x="2471720" y="857523"/>
            <a:ext cx="199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one </a:t>
            </a:r>
            <a:endParaRPr lang="en-GB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389E05-E8BB-4D3E-B66A-6E3DB4C56969}"/>
              </a:ext>
            </a:extLst>
          </p:cNvPr>
          <p:cNvSpPr txBox="1"/>
          <p:nvPr/>
        </p:nvSpPr>
        <p:spPr>
          <a:xfrm>
            <a:off x="5593982" y="836266"/>
            <a:ext cx="256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one hundredth</a:t>
            </a:r>
            <a:endParaRPr lang="en-GB" sz="2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62BEC5-F0C6-4768-BAC7-38FBA07BC7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3635865"/>
            <a:ext cx="269964" cy="2429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DEE7D9-27B1-48B6-B15A-FA387ADDF3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2551182"/>
            <a:ext cx="269964" cy="2429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5EEE68-7A56-417F-B01D-514BFDCED6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2770024"/>
            <a:ext cx="269964" cy="2429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62489B-C2C9-49EA-BED9-A5DF03B4E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2979341"/>
            <a:ext cx="269964" cy="2429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3EF9DA-A4BB-45A3-BD03-B88138C8F6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3198183"/>
            <a:ext cx="269964" cy="2429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8F2726A-86F6-48E9-814F-93DC5DF191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8020" y="3417025"/>
            <a:ext cx="269964" cy="2429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618E313-4B0B-437A-868E-83A96E8DC65A}"/>
              </a:ext>
            </a:extLst>
          </p:cNvPr>
          <p:cNvSpPr txBox="1"/>
          <p:nvPr/>
        </p:nvSpPr>
        <p:spPr>
          <a:xfrm>
            <a:off x="4908822" y="2189439"/>
            <a:ext cx="35806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One has been divided into 100 equal parts so each yellow block represents one hundredth of one, which is 1 percent.</a:t>
            </a:r>
            <a:endParaRPr lang="en-GB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4AC092C-DFC5-445B-83ED-0E29235B86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1062" y="2341865"/>
            <a:ext cx="269964" cy="24296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A442F46-4507-4DAA-9929-575262135F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1062" y="2123023"/>
            <a:ext cx="269964" cy="24296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E411B43-503B-47D5-BCDD-241FE4F339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1062" y="1904181"/>
            <a:ext cx="269964" cy="24296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D06DCC6-8CAE-4EB3-99FA-F19616957A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1195" y="1675814"/>
            <a:ext cx="269964" cy="2429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6FBACB-ADE9-42AB-B389-D2986563CE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08" y="4259554"/>
            <a:ext cx="7252373" cy="80803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70B4BF6-4565-4F30-AA41-54FD028271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30425" y="1660990"/>
            <a:ext cx="254124" cy="221780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537D3DB-C64B-4E69-9336-07C0FDADA1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9413" y="1660990"/>
            <a:ext cx="254124" cy="221780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1EC2C25-5AF2-43C3-B0ED-1238D7263C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1291" y="1679300"/>
            <a:ext cx="298920" cy="26902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CF8CFBB3-DD7C-4E27-B03D-F36FB429B4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7761" y="1660990"/>
            <a:ext cx="254124" cy="221780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112B945-6B5E-4AA8-8A10-D23E3C0CC6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0326" y="1654492"/>
            <a:ext cx="254124" cy="221780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658120B-32E9-45A8-9DC4-08A0BCFD65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7980" y="1660990"/>
            <a:ext cx="254124" cy="221780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B69EAA5-BC05-42B3-9700-DEA63CCD9C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39574" y="1697266"/>
            <a:ext cx="218436" cy="17292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9B0B7D-EE81-47C5-B2CE-5E04680947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97" y="1538360"/>
            <a:ext cx="6135088" cy="52447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BEFF3B9-73F4-42C3-8BEB-8127C46A5C5B}"/>
              </a:ext>
            </a:extLst>
          </p:cNvPr>
          <p:cNvSpPr/>
          <p:nvPr/>
        </p:nvSpPr>
        <p:spPr>
          <a:xfrm>
            <a:off x="355402" y="3277321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DAAA18-9DE0-4C52-84E2-D2820A266555}"/>
              </a:ext>
            </a:extLst>
          </p:cNvPr>
          <p:cNvSpPr/>
          <p:nvPr/>
        </p:nvSpPr>
        <p:spPr>
          <a:xfrm>
            <a:off x="446715" y="4403793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806670-556A-486B-A631-873935BCBC71}"/>
              </a:ext>
            </a:extLst>
          </p:cNvPr>
          <p:cNvSpPr/>
          <p:nvPr/>
        </p:nvSpPr>
        <p:spPr>
          <a:xfrm>
            <a:off x="529377" y="5537892"/>
            <a:ext cx="7153769" cy="1129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5AD690-9121-4BD3-AAD2-04EDEA77E4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410038" y="-1975548"/>
            <a:ext cx="730168" cy="6135088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F958A6-45A2-4C26-A52A-AC0A80D663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5D99088-A7C3-4075-B3F1-BD2B24FEF9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9171" y="2404074"/>
            <a:ext cx="1186151" cy="4478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38F633-DFD5-4A94-9C77-A3A5C8BA7E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0633" y="3429000"/>
            <a:ext cx="923225" cy="881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8F3AA5-41C4-447F-B5CA-786F2BEA2074}"/>
              </a:ext>
            </a:extLst>
          </p:cNvPr>
          <p:cNvSpPr txBox="1"/>
          <p:nvPr/>
        </p:nvSpPr>
        <p:spPr>
          <a:xfrm>
            <a:off x="2796362" y="2288750"/>
            <a:ext cx="552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80</a:t>
            </a:r>
            <a:endParaRPr lang="en-GB" sz="2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DB8AEE2-D85D-48C4-9BEC-7ABC0C8D54E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9023" y="2214359"/>
            <a:ext cx="232410" cy="977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AE6031-BEA7-4C6D-B9BA-5215996FA06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6633" y="2210108"/>
            <a:ext cx="232410" cy="9779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7E4783-DB03-4EAD-9FC2-DDC528A918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85435" y="2214359"/>
            <a:ext cx="232410" cy="977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139437B-F736-4F6B-BCF3-924C9181ED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4614" y="2214359"/>
            <a:ext cx="232410" cy="977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7A3479F-A5AB-4BB5-9EEA-5FA09B0DA48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7053" y="2214359"/>
            <a:ext cx="232410" cy="977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1CEF89B-4281-43FB-9508-C949AFF4D9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8052" y="2214359"/>
            <a:ext cx="232410" cy="9779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7113518-1402-4B33-A30A-C382B9CD9F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9344" y="2214359"/>
            <a:ext cx="232410" cy="9779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4C01110-8180-442D-9E7E-256C8BC5865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4490" y="2214359"/>
            <a:ext cx="232410" cy="9779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C8A2A520-C05A-4AA1-B032-44747E1F3FEB}"/>
              </a:ext>
            </a:extLst>
          </p:cNvPr>
          <p:cNvSpPr txBox="1"/>
          <p:nvPr/>
        </p:nvSpPr>
        <p:spPr>
          <a:xfrm>
            <a:off x="2796362" y="3436215"/>
            <a:ext cx="552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45</a:t>
            </a:r>
            <a:endParaRPr lang="en-GB" sz="2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18A6763-7EBB-4A5E-9B19-A025397A71D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3600" y="3311979"/>
            <a:ext cx="591978" cy="105679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1071BAC-BE37-42FE-AAB6-353DD339DD3F}"/>
              </a:ext>
            </a:extLst>
          </p:cNvPr>
          <p:cNvSpPr txBox="1"/>
          <p:nvPr/>
        </p:nvSpPr>
        <p:spPr>
          <a:xfrm>
            <a:off x="2796361" y="4568752"/>
            <a:ext cx="552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31</a:t>
            </a:r>
            <a:endParaRPr lang="en-GB" sz="240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1165356-7131-417F-AF23-D407FE475FE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5649" y="4452183"/>
            <a:ext cx="232410" cy="9779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EF47230-8920-40DA-9168-5A774EEFC78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6454" y="4455103"/>
            <a:ext cx="232410" cy="9779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9FCA407-BCF6-40E9-B250-8D4BBDDA97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5"/>
          <a:stretch/>
        </p:blipFill>
        <p:spPr>
          <a:xfrm>
            <a:off x="4194579" y="4455103"/>
            <a:ext cx="223266" cy="977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01C834-F8FF-424E-95F0-8188BA7BE4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7746" y="4479020"/>
            <a:ext cx="101605" cy="12065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D5721765-6B0D-4730-81C4-609349BD9AB4}"/>
              </a:ext>
            </a:extLst>
          </p:cNvPr>
          <p:cNvSpPr txBox="1"/>
          <p:nvPr/>
        </p:nvSpPr>
        <p:spPr>
          <a:xfrm>
            <a:off x="2866629" y="5696592"/>
            <a:ext cx="552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9</a:t>
            </a:r>
            <a:endParaRPr lang="en-GB" sz="2400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38EB489-BCC7-418C-ADCE-E5BAE3BF77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4978" y="5600856"/>
            <a:ext cx="101605" cy="1206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B383F92-AE52-4097-8D4B-174117665B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5643" y="5701908"/>
            <a:ext cx="101605" cy="12065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8545CB1-C4E7-42CA-82A0-A7EB126FBA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4978" y="5802960"/>
            <a:ext cx="101605" cy="12065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F4115DD-164C-4971-B74E-1E66AAC9D7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4978" y="5892976"/>
            <a:ext cx="101605" cy="12065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5DA139D-E0B5-4518-A9D2-431833B215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5245" y="5980208"/>
            <a:ext cx="101605" cy="12065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387C07C-0DDF-4AE3-809C-4BBB67C1FF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7028" y="6070224"/>
            <a:ext cx="101605" cy="12065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0AB5DC3-414F-4CF6-A7B1-B564730345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7028" y="6151503"/>
            <a:ext cx="101605" cy="12065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C623B7B-7911-49B9-9636-C50E5048DAB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5245" y="6234100"/>
            <a:ext cx="101605" cy="12065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BAFBA77-6A65-464B-BF59-9A00E14483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7027" y="6335152"/>
            <a:ext cx="101605" cy="1206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507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2" grpId="0"/>
      <p:bldP spid="26" grpId="0"/>
      <p:bldP spid="33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E42828-9770-4357-9CB7-752CF7DB7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69" y="732504"/>
            <a:ext cx="6135088" cy="5110079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64DBD94-2953-489D-8EEF-E5081B495BBD}"/>
              </a:ext>
            </a:extLst>
          </p:cNvPr>
          <p:cNvSpPr txBox="1">
            <a:spLocks/>
          </p:cNvSpPr>
          <p:nvPr/>
        </p:nvSpPr>
        <p:spPr>
          <a:xfrm>
            <a:off x="0" y="-1144"/>
            <a:ext cx="9144000" cy="630000"/>
          </a:xfrm>
          <a:prstGeom prst="rect">
            <a:avLst/>
          </a:prstGeom>
          <a:solidFill>
            <a:srgbClr val="82CBDD"/>
          </a:solidFill>
        </p:spPr>
        <p:txBody>
          <a:bodyPr vert="horz" lIns="180000" tIns="45720" rIns="180000" bIns="45720" rtlCol="0"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/>
              <a:t>3.10 Fractions, decimals and percentages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80FB48A-F493-4447-9694-B0035AA005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414" y="1618558"/>
            <a:ext cx="927100" cy="647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6C5C8C-3FFC-4A0E-B88E-7BBDBD657E5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5834" y="1599508"/>
            <a:ext cx="327660" cy="312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528BBF-A4CA-4DD4-8165-9ABF2243CFD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2854" y="1415199"/>
            <a:ext cx="449580" cy="6004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44A2DC8-0682-452A-A563-E6CAD1B5E1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414" y="2774258"/>
            <a:ext cx="927100" cy="4635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BFFF75-1D1C-4753-BEA4-1DE8DFD6FFE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7879" y="2532164"/>
            <a:ext cx="232410" cy="9779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003243-4721-4AF7-A6C3-48637C8B90B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34254" y="2489142"/>
            <a:ext cx="388620" cy="6248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3DB1E57-C2A7-4059-8047-59591CF93B2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414" y="3942658"/>
            <a:ext cx="927100" cy="54292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F973651-6FBE-4C48-940A-29676F8C483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5832" y="3942658"/>
            <a:ext cx="327661" cy="2286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DF8A5F8-BB1D-44A2-8D2D-F3B5EB90ED8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8354" y="3628809"/>
            <a:ext cx="591978" cy="10567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658D56F-01C0-47C6-9CA5-A071DB6E6C0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5831" y="4976438"/>
            <a:ext cx="327661" cy="31242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410ECFD-50E9-4FD8-99BD-389E0F8BD9E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4554" y="4787683"/>
            <a:ext cx="156210" cy="100838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6FBAA18-586B-4803-AA35-4DCE3AF3FDD6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2914" y="4778158"/>
            <a:ext cx="288289" cy="6248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8FB864-F2F6-48B3-B95A-6D5B0979978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5400000">
            <a:off x="3277529" y="3296010"/>
            <a:ext cx="730167" cy="6135087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6FE6EA-0B10-4992-A6A4-10DC37422F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1" y="-57747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C68BB-5A3D-4109-A3A1-AD8EEE0CA874}"/>
              </a:ext>
            </a:extLst>
          </p:cNvPr>
          <p:cNvSpPr txBox="1"/>
          <p:nvPr/>
        </p:nvSpPr>
        <p:spPr>
          <a:xfrm>
            <a:off x="318526" y="757778"/>
            <a:ext cx="858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027E881B-F2DB-4DD9-9A1D-3831DE09CD79}"/>
              </a:ext>
            </a:extLst>
          </p:cNvPr>
          <p:cNvSpPr/>
          <p:nvPr/>
        </p:nvSpPr>
        <p:spPr>
          <a:xfrm>
            <a:off x="5595282" y="1030626"/>
            <a:ext cx="3548718" cy="884939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333333"/>
                </a:solidFill>
                <a:latin typeface="Arial" panose="020B0604020202020204" pitchFamily="34" charset="0"/>
              </a:rPr>
              <a:t>Can you fill in the missing information?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CE4C2F-22B8-400A-A7FC-11DAA4A61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33" y="1938087"/>
            <a:ext cx="5739671" cy="5851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9">
                <a:extLst>
                  <a:ext uri="{FF2B5EF4-FFF2-40B4-BE49-F238E27FC236}">
                    <a16:creationId xmlns:a16="http://schemas.microsoft.com/office/drawing/2014/main" id="{61D10D9D-4203-4772-BDA0-ECD119E0DA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1531044"/>
                  </p:ext>
                </p:extLst>
              </p:nvPr>
            </p:nvGraphicFramePr>
            <p:xfrm>
              <a:off x="634773" y="2516437"/>
              <a:ext cx="5708780" cy="4733808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427195">
                      <a:extLst>
                        <a:ext uri="{9D8B030D-6E8A-4147-A177-3AD203B41FA5}">
                          <a16:colId xmlns:a16="http://schemas.microsoft.com/office/drawing/2014/main" val="3461212963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245042253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96263262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3875005727"/>
                        </a:ext>
                      </a:extLst>
                    </a:gridCol>
                  </a:tblGrid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000" b="1" dirty="0"/>
                            <a:t>50%</a:t>
                          </a:r>
                        </a:p>
                        <a:p>
                          <a:pPr algn="ctr"/>
                          <a:endParaRPr lang="en-GB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b="1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0029330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��</m:t>
                                    </m:r>
                                  </m:num>
                                  <m:den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���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4513358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algn="ctr"/>
                          <a:r>
                            <a:rPr lang="en-GB" sz="2000" b="1" dirty="0"/>
                            <a:t>100%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73675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b="0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2400" b="1" dirty="0"/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/>
                                <m:den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���</m:t>
                                  </m:r>
                                </m:den>
                              </m:f>
                            </m:oMath>
                          </a14:m>
                          <a:endParaRPr lang="en-US" b="1" dirty="0"/>
                        </a:p>
                        <a:p>
                          <a:endParaRPr lang="en-US" b="1" dirty="0"/>
                        </a:p>
                        <a:p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782252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9">
                <a:extLst>
                  <a:ext uri="{FF2B5EF4-FFF2-40B4-BE49-F238E27FC236}">
                    <a16:creationId xmlns:a16="http://schemas.microsoft.com/office/drawing/2014/main" id="{61D10D9D-4203-4772-BDA0-ECD119E0DA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1531044"/>
                  </p:ext>
                </p:extLst>
              </p:nvPr>
            </p:nvGraphicFramePr>
            <p:xfrm>
              <a:off x="634773" y="2516437"/>
              <a:ext cx="5708780" cy="3953965"/>
            </p:xfrm>
            <a:graphic>
              <a:graphicData uri="http://schemas.openxmlformats.org/drawingml/2006/table">
                <a:tbl>
                  <a:tblPr firstRow="1" bandRow="1">
                    <a:tableStyleId>{8799B23B-EC83-4686-B30A-512413B5E67A}</a:tableStyleId>
                  </a:tblPr>
                  <a:tblGrid>
                    <a:gridCol w="1427195">
                      <a:extLst>
                        <a:ext uri="{9D8B030D-6E8A-4147-A177-3AD203B41FA5}">
                          <a16:colId xmlns:a16="http://schemas.microsoft.com/office/drawing/2014/main" val="3461212963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245042253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962632620"/>
                        </a:ext>
                      </a:extLst>
                    </a:gridCol>
                    <a:gridCol w="1427195">
                      <a:extLst>
                        <a:ext uri="{9D8B030D-6E8A-4147-A177-3AD203B41FA5}">
                          <a16:colId xmlns:a16="http://schemas.microsoft.com/office/drawing/2014/main" val="3875005727"/>
                        </a:ext>
                      </a:extLst>
                    </a:gridCol>
                  </a:tblGrid>
                  <a:tr h="94488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2000" b="1" dirty="0"/>
                            <a:t>50%</a:t>
                          </a:r>
                        </a:p>
                        <a:p>
                          <a:pPr algn="ctr"/>
                          <a:endParaRPr lang="en-GB" i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b="1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0029330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000" t="-104000" r="-200426" b="-23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54513358"/>
                      </a:ext>
                    </a:extLst>
                  </a:tr>
                  <a:tr h="908817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  <a:p>
                          <a:pPr algn="ctr"/>
                          <a:r>
                            <a:rPr lang="en-GB" sz="2000" b="1" dirty="0"/>
                            <a:t>100%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0073675"/>
                      </a:ext>
                    </a:extLst>
                  </a:tr>
                  <a:tr h="1191451">
                    <a:tc>
                      <a:txBody>
                        <a:bodyPr/>
                        <a:lstStyle/>
                        <a:p>
                          <a:endParaRPr lang="en-US" b="0" dirty="0"/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000" t="-232143" r="-200426" b="-1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78225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9AE95949-A4B5-4A07-9E9D-07B5B0265D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2528" y="3519895"/>
            <a:ext cx="801767" cy="7687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E212D9-9538-4F0D-8201-5B6B92A3A6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2528" y="4433464"/>
            <a:ext cx="801767" cy="768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0C85D7-CA27-42EA-9F6B-9027AB28CC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1916" y="2612276"/>
            <a:ext cx="1209675" cy="5905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F5EA55C-E091-4960-85D6-36D699EA31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97663" y="2551835"/>
            <a:ext cx="874919" cy="8218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D0C85DD-D11F-4A90-8830-23D20BF6BF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1915" y="3629094"/>
            <a:ext cx="1209675" cy="590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A2893DE-B952-488D-A0E0-0B552B9D68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1739" y="4522541"/>
            <a:ext cx="1209675" cy="5905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E70AEC9-89EF-4784-B3F1-E6EFFDDD97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0923" y="5421388"/>
            <a:ext cx="1209675" cy="5905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CD1D72C-9E9E-4B26-AA37-5D1F72D6A2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79458" y="5342207"/>
            <a:ext cx="1011998" cy="79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03BE3-23DF-4208-B991-542E554176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https://www.ncetm.org.uk/classroom-resources/vl-upper-key-stage-2-linking-fractions-decimals-and-percentages-video-lessons/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544075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46.3|19.2|1.6|1.7|2|1.5|1.7|1.8|1.7|1.9|38.8|16.8|37.8|55.5|4.5|0.8|0.9|6.5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42.2|31.9|1.6|1.3|1.5|2.7|5.6|1.7|2.6|25.2|39.9|26.8|32.2|25.2|20.8|10.3|5.6|2.4|2.5|5.1|19.6|17.6|15|8|1.4|0.9|1.1|1.2|1.1|1.2|1.1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|10.8|7.5|30.8|7.6|4.9|24.3|4.5|14|13.9|5.1|5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E4ED82-1AE1-45F1-B385-8E7C513127F8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Office PowerPoint</Application>
  <PresentationFormat>On-screen Show (4:3)</PresentationFormat>
  <Paragraphs>47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Myriad Pro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2020-08-27T15:33:32Z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